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05" r:id="rId3"/>
    <p:sldId id="277" r:id="rId4"/>
    <p:sldId id="295" r:id="rId5"/>
    <p:sldId id="270" r:id="rId6"/>
    <p:sldId id="289" r:id="rId7"/>
    <p:sldId id="307" r:id="rId8"/>
    <p:sldId id="288" r:id="rId9"/>
    <p:sldId id="287" r:id="rId10"/>
    <p:sldId id="281" r:id="rId11"/>
    <p:sldId id="291" r:id="rId12"/>
    <p:sldId id="296" r:id="rId13"/>
    <p:sldId id="292" r:id="rId14"/>
    <p:sldId id="293" r:id="rId15"/>
    <p:sldId id="290" r:id="rId16"/>
    <p:sldId id="306" r:id="rId17"/>
    <p:sldId id="283" r:id="rId18"/>
    <p:sldId id="297" r:id="rId19"/>
    <p:sldId id="298" r:id="rId20"/>
    <p:sldId id="299" r:id="rId21"/>
    <p:sldId id="301" r:id="rId22"/>
    <p:sldId id="302" r:id="rId23"/>
    <p:sldId id="303" r:id="rId24"/>
    <p:sldId id="304" r:id="rId25"/>
    <p:sldId id="279" r:id="rId26"/>
    <p:sldId id="294" r:id="rId27"/>
    <p:sldId id="27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ngyao xu" initials="cx"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B050"/>
    <a:srgbClr val="83CDF4"/>
    <a:srgbClr val="8957B0"/>
    <a:srgbClr val="4EC3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96" y="-5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1257A-5DFE-4633-A0BB-C99232679EE8}" type="datetimeFigureOut">
              <a:rPr lang="zh-CN" altLang="en-US" smtClean="0"/>
              <a:t>2016/8/3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72CD54-E2AF-448C-ABED-44A09A249B9A}" type="slidenum">
              <a:rPr lang="zh-CN" altLang="en-US" smtClean="0"/>
              <a:t>‹#›</a:t>
            </a:fld>
            <a:endParaRPr lang="zh-CN" altLang="en-US"/>
          </a:p>
        </p:txBody>
      </p:sp>
    </p:spTree>
    <p:extLst>
      <p:ext uri="{BB962C8B-B14F-4D97-AF65-F5344CB8AC3E}">
        <p14:creationId xmlns:p14="http://schemas.microsoft.com/office/powerpoint/2010/main" val="370383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72CD54-E2AF-448C-ABED-44A09A249B9A}" type="slidenum">
              <a:rPr lang="zh-CN" altLang="en-US" smtClean="0"/>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72CD54-E2AF-448C-ABED-44A09A249B9A}" type="slidenum">
              <a:rPr lang="zh-CN" altLang="en-US" smtClean="0"/>
              <a:t>18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72CD54-E2AF-448C-ABED-44A09A249B9A}" type="slidenum">
              <a:rPr lang="zh-CN" altLang="en-US" smtClean="0"/>
              <a:t>19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72CD54-E2AF-448C-ABED-44A09A249B9A}" type="slidenum">
              <a:rPr lang="zh-CN" altLang="en-US" smtClean="0"/>
              <a:t>20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72CD54-E2AF-448C-ABED-44A09A249B9A}" type="slidenum">
              <a:rPr lang="zh-CN" altLang="en-US" smtClean="0"/>
              <a:t>21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72CD54-E2AF-448C-ABED-44A09A249B9A}" type="slidenum">
              <a:rPr lang="zh-CN" altLang="en-US" smtClean="0"/>
              <a:t>22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72CD54-E2AF-448C-ABED-44A09A249B9A}" type="slidenum">
              <a:rPr lang="zh-CN" altLang="en-US" smtClean="0"/>
              <a:t>23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72CD54-E2AF-448C-ABED-44A09A249B9A}" type="slidenum">
              <a:rPr lang="zh-CN" altLang="en-US" smtClean="0"/>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53C27947-E41D-405B-ACC3-B5028F46A557}" type="datetimeFigureOut">
              <a:rPr lang="zh-CN" altLang="en-US" smtClean="0"/>
              <a:t>2016/8/3</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A3B948A8-FAC9-42F4-B00D-EA141E8A494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3C27947-E41D-405B-ACC3-B5028F46A557}" type="datetimeFigureOut">
              <a:rPr lang="zh-CN" altLang="en-US" smtClean="0"/>
              <a:t>2016/8/3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3B948A8-FAC9-42F4-B00D-EA141E8A494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C27947-E41D-405B-ACC3-B5028F46A557}" type="datetimeFigureOut">
              <a:rPr lang="zh-CN" altLang="en-US" smtClean="0"/>
              <a:t>2016/8/3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B948A8-FAC9-42F4-B00D-EA141E8A494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hasCustomPrompt="1"/>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hasCustomPrompt="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C27947-E41D-405B-ACC3-B5028F46A557}" type="datetimeFigureOut">
              <a:rPr lang="zh-CN" altLang="en-US" smtClean="0"/>
              <a:t>2016/8/3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B948A8-FAC9-42F4-B00D-EA141E8A494C}"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C27947-E41D-405B-ACC3-B5028F46A557}" type="datetimeFigureOut">
              <a:rPr lang="zh-CN" altLang="en-US" smtClean="0"/>
              <a:t>2016/8/3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B948A8-FAC9-42F4-B00D-EA141E8A494C}"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hasCustomPrompt="1"/>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hasCustomPrompt="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C27947-E41D-405B-ACC3-B5028F46A557}" type="datetimeFigureOut">
              <a:rPr lang="zh-CN" altLang="en-US" smtClean="0"/>
              <a:t>2016/8/3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B948A8-FAC9-42F4-B00D-EA141E8A494C}"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hasCustomPrompt="1"/>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hasCustomPrompt="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C27947-E41D-405B-ACC3-B5028F46A557}" type="datetimeFigureOut">
              <a:rPr lang="zh-CN" altLang="en-US" smtClean="0"/>
              <a:t>2016/8/3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B948A8-FAC9-42F4-B00D-EA141E8A494C}"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C27947-E41D-405B-ACC3-B5028F46A557}" type="datetimeFigureOut">
              <a:rPr lang="zh-CN" altLang="en-US" smtClean="0"/>
              <a:t>2016/8/3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B948A8-FAC9-42F4-B00D-EA141E8A494C}"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484312" y="685800"/>
            <a:ext cx="8019742" cy="51054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C27947-E41D-405B-ACC3-B5028F46A557}" type="datetimeFigureOut">
              <a:rPr lang="zh-CN" altLang="en-US" smtClean="0"/>
              <a:t>2016/8/3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B948A8-FAC9-42F4-B00D-EA141E8A494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C27947-E41D-405B-ACC3-B5028F46A557}" type="datetimeFigureOut">
              <a:rPr lang="zh-CN" altLang="en-US" smtClean="0"/>
              <a:t>2016/8/3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A3B948A8-FAC9-42F4-B00D-EA141E8A494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C27947-E41D-405B-ACC3-B5028F46A557}" type="datetimeFigureOut">
              <a:rPr lang="zh-CN" altLang="en-US" smtClean="0"/>
              <a:t>2016/8/3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B948A8-FAC9-42F4-B00D-EA141E8A494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hasCustomPrompt="1"/>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C27947-E41D-405B-ACC3-B5028F46A557}" type="datetimeFigureOut">
              <a:rPr lang="zh-CN" altLang="en-US" smtClean="0"/>
              <a:t>2016/8/3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3B948A8-FAC9-42F4-B00D-EA141E8A494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hasCustomPrompt="1"/>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hasCustomPrompt="1"/>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C27947-E41D-405B-ACC3-B5028F46A557}" type="datetimeFigureOut">
              <a:rPr lang="zh-CN" altLang="en-US" smtClean="0"/>
              <a:t>2016/8/3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3B948A8-FAC9-42F4-B00D-EA141E8A494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C27947-E41D-405B-ACC3-B5028F46A557}" type="datetimeFigureOut">
              <a:rPr lang="zh-CN" altLang="en-US" smtClean="0"/>
              <a:t>2016/8/3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3B948A8-FAC9-42F4-B00D-EA141E8A494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27947-E41D-405B-ACC3-B5028F46A557}" type="datetimeFigureOut">
              <a:rPr lang="zh-CN" altLang="en-US" smtClean="0"/>
              <a:t>2016/8/3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3B948A8-FAC9-42F4-B00D-EA141E8A494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hasCustomPrompt="1"/>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3C27947-E41D-405B-ACC3-B5028F46A557}" type="datetimeFigureOut">
              <a:rPr lang="zh-CN" altLang="en-US" smtClean="0"/>
              <a:t>2016/8/3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3B948A8-FAC9-42F4-B00D-EA141E8A494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3C27947-E41D-405B-ACC3-B5028F46A557}" type="datetimeFigureOut">
              <a:rPr lang="zh-CN" altLang="en-US" smtClean="0"/>
              <a:t>2016/8/3</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B948A8-FAC9-42F4-B00D-EA141E8A494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C27947-E41D-405B-ACC3-B5028F46A557}" type="datetimeFigureOut">
              <a:rPr lang="zh-CN" altLang="en-US" smtClean="0"/>
              <a:t>2016/8/3</a:t>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B948A8-FAC9-42F4-B00D-EA141E8A494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Javascript</a:t>
            </a:r>
            <a:r>
              <a:rPr lang="zh-CN" altLang="en-US" dirty="0" smtClean="0"/>
              <a:t>核心基础</a:t>
            </a:r>
            <a:r>
              <a:rPr lang="en-US" altLang="zh-CN" dirty="0" smtClean="0"/>
              <a:t>(5)</a:t>
            </a:r>
            <a:endParaRPr lang="zh-CN" altLang="en-US" dirty="0"/>
          </a:p>
        </p:txBody>
      </p:sp>
      <p:sp>
        <p:nvSpPr>
          <p:cNvPr id="3" name="副标题 2"/>
          <p:cNvSpPr>
            <a:spLocks noGrp="1"/>
          </p:cNvSpPr>
          <p:nvPr>
            <p:ph type="subTitle" idx="1"/>
          </p:nvPr>
        </p:nvSpPr>
        <p:spPr/>
        <p:txBody>
          <a:bodyPr/>
          <a:lstStyle/>
          <a:p>
            <a:r>
              <a:rPr lang="en-US" altLang="zh-CN" dirty="0" smtClean="0">
                <a:solidFill>
                  <a:srgbClr val="FF0000"/>
                </a:solidFill>
                <a:latin typeface="微软雅黑" pitchFamily="34" charset="-122"/>
                <a:ea typeface="微软雅黑" pitchFamily="34" charset="-122"/>
              </a:rPr>
              <a:t>---</a:t>
            </a:r>
            <a:r>
              <a:rPr lang="zh-CN" altLang="en-US" dirty="0" smtClean="0">
                <a:solidFill>
                  <a:srgbClr val="FF0000"/>
                </a:solidFill>
                <a:latin typeface="微软雅黑" pitchFamily="34" charset="-122"/>
                <a:ea typeface="微软雅黑" pitchFamily="34" charset="-122"/>
              </a:rPr>
              <a:t>数组</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nvPr>
        </p:nvGraphicFramePr>
        <p:xfrm>
          <a:off x="1484311" y="2142994"/>
          <a:ext cx="10018713" cy="1554480"/>
        </p:xfrm>
        <a:graphic>
          <a:graphicData uri="http://schemas.openxmlformats.org/drawingml/2006/table">
            <a:tbl>
              <a:tblPr firstRow="1" bandRow="1">
                <a:tableStyleId>{21E4AEA4-8DFA-4A89-87EB-49C32662AFE0}</a:tableStyleId>
              </a:tblPr>
              <a:tblGrid>
                <a:gridCol w="3339571"/>
                <a:gridCol w="6679142"/>
              </a:tblGrid>
              <a:tr h="425743">
                <a:tc>
                  <a:txBody>
                    <a:bodyPr/>
                    <a:lstStyle/>
                    <a:p>
                      <a:pPr algn="ctr">
                        <a:lnSpc>
                          <a:spcPct val="150000"/>
                        </a:lnSpc>
                      </a:pPr>
                      <a:r>
                        <a:rPr lang="zh-CN" altLang="en-US" sz="2000" dirty="0" smtClean="0">
                          <a:latin typeface="微软雅黑" pitchFamily="34" charset="-122"/>
                          <a:ea typeface="微软雅黑" pitchFamily="34" charset="-122"/>
                        </a:rPr>
                        <a:t>方法名</a:t>
                      </a:r>
                      <a:endParaRPr lang="zh-CN" altLang="en-US" sz="2000" dirty="0">
                        <a:latin typeface="微软雅黑" pitchFamily="34" charset="-122"/>
                        <a:ea typeface="微软雅黑" pitchFamily="34" charset="-122"/>
                      </a:endParaRPr>
                    </a:p>
                  </a:txBody>
                  <a:tcPr/>
                </a:tc>
                <a:tc>
                  <a:txBody>
                    <a:bodyPr/>
                    <a:lstStyle/>
                    <a:p>
                      <a:pPr algn="ctr">
                        <a:lnSpc>
                          <a:spcPct val="150000"/>
                        </a:lnSpc>
                      </a:pPr>
                      <a:r>
                        <a:rPr lang="zh-CN" altLang="en-US" sz="2000" dirty="0" smtClean="0">
                          <a:latin typeface="微软雅黑" pitchFamily="34" charset="-122"/>
                          <a:ea typeface="微软雅黑" pitchFamily="34" charset="-122"/>
                        </a:rPr>
                        <a:t>作用</a:t>
                      </a:r>
                      <a:endParaRPr lang="zh-CN" altLang="en-US" sz="2000" dirty="0">
                        <a:latin typeface="微软雅黑" pitchFamily="34" charset="-122"/>
                        <a:ea typeface="微软雅黑" pitchFamily="34" charset="-122"/>
                      </a:endParaRPr>
                    </a:p>
                  </a:txBody>
                  <a:tcPr/>
                </a:tc>
              </a:tr>
              <a:tr h="472076">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sz="1800" dirty="0" err="1" smtClean="0"/>
                        <a:t>toString</a:t>
                      </a:r>
                      <a:r>
                        <a:rPr lang="en-US" altLang="zh-CN" sz="1800" dirty="0" smtClean="0"/>
                        <a:t>()</a:t>
                      </a:r>
                      <a:endParaRPr lang="zh-CN" altLang="en-US" sz="1800" dirty="0" smtClean="0"/>
                    </a:p>
                  </a:txBody>
                  <a:tcPr/>
                </a:tc>
                <a:tc>
                  <a:txBody>
                    <a:bodyPr/>
                    <a:lstStyle/>
                    <a:p>
                      <a:pPr algn="l">
                        <a:lnSpc>
                          <a:spcPct val="150000"/>
                        </a:lnSpc>
                      </a:pPr>
                      <a:r>
                        <a:rPr lang="zh-CN" altLang="en-US" sz="1800" dirty="0" smtClean="0">
                          <a:latin typeface="微软雅黑" pitchFamily="34" charset="-122"/>
                          <a:ea typeface="微软雅黑" pitchFamily="34" charset="-122"/>
                        </a:rPr>
                        <a:t>将数组项组合成一个以逗号分隔的字符串</a:t>
                      </a:r>
                      <a:endParaRPr lang="zh-CN" altLang="en-US" sz="1800" dirty="0">
                        <a:latin typeface="微软雅黑" pitchFamily="34" charset="-122"/>
                        <a:ea typeface="微软雅黑" pitchFamily="34" charset="-122"/>
                      </a:endParaRPr>
                    </a:p>
                  </a:txBody>
                  <a:tcPr/>
                </a:tc>
              </a:tr>
              <a:tr h="472076">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smtClean="0"/>
                        <a:t>join()</a:t>
                      </a:r>
                      <a:endParaRPr lang="zh-CN" altLang="en-US" sz="1800" dirty="0" smtClean="0"/>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zh-CN" altLang="en-US" sz="1800" dirty="0" smtClean="0">
                          <a:latin typeface="微软雅黑" pitchFamily="34" charset="-122"/>
                          <a:ea typeface="微软雅黑" pitchFamily="34" charset="-122"/>
                        </a:rPr>
                        <a:t>把数组中的每个元素转换成用符号相连的字符串</a:t>
                      </a:r>
                    </a:p>
                  </a:txBody>
                  <a:tcPr/>
                </a:tc>
              </a:tr>
            </a:tbl>
          </a:graphicData>
        </a:graphic>
      </p:graphicFrame>
      <p:sp>
        <p:nvSpPr>
          <p:cNvPr id="7" name="标题 1"/>
          <p:cNvSpPr txBox="1"/>
          <p:nvPr/>
        </p:nvSpPr>
        <p:spPr>
          <a:xfrm>
            <a:off x="1484311" y="685800"/>
            <a:ext cx="10018713" cy="864031"/>
          </a:xfrm>
          <a:prstGeom prst="rect">
            <a:avLst/>
          </a:prstGeom>
          <a:solidFill>
            <a:schemeClr val="accent2"/>
          </a:solidFill>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rgbClr val="FF0000"/>
                </a:solidFill>
              </a:rPr>
              <a:t>*</a:t>
            </a:r>
            <a:r>
              <a:rPr lang="zh-CN" altLang="en-US" dirty="0"/>
              <a:t>数组的转换方法</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251848"/>
            <a:ext cx="10018713" cy="600559"/>
          </a:xfrm>
          <a:solidFill>
            <a:schemeClr val="accent2"/>
          </a:solidFill>
        </p:spPr>
        <p:txBody>
          <a:bodyPr>
            <a:normAutofit fontScale="90000"/>
          </a:bodyPr>
          <a:lstStyle/>
          <a:p>
            <a:r>
              <a:rPr lang="en-US" altLang="zh-CN" dirty="0" smtClean="0">
                <a:solidFill>
                  <a:srgbClr val="FF0000"/>
                </a:solidFill>
              </a:rPr>
              <a:t>*</a:t>
            </a:r>
            <a:r>
              <a:rPr lang="zh-CN" altLang="en-US" dirty="0" smtClean="0"/>
              <a:t>数组的操作方法</a:t>
            </a:r>
            <a:endParaRPr lang="zh-CN" altLang="en-US" dirty="0"/>
          </a:p>
        </p:txBody>
      </p:sp>
      <p:graphicFrame>
        <p:nvGraphicFramePr>
          <p:cNvPr id="5" name="内容占位符 4"/>
          <p:cNvGraphicFramePr>
            <a:graphicFrameLocks noGrp="1"/>
          </p:cNvGraphicFramePr>
          <p:nvPr>
            <p:ph idx="1"/>
          </p:nvPr>
        </p:nvGraphicFramePr>
        <p:xfrm>
          <a:off x="1484310" y="996120"/>
          <a:ext cx="10018713" cy="5890277"/>
        </p:xfrm>
        <a:graphic>
          <a:graphicData uri="http://schemas.openxmlformats.org/drawingml/2006/table">
            <a:tbl>
              <a:tblPr firstRow="1" bandRow="1">
                <a:tableStyleId>{21E4AEA4-8DFA-4A89-87EB-49C32662AFE0}</a:tableStyleId>
              </a:tblPr>
              <a:tblGrid>
                <a:gridCol w="3339571"/>
                <a:gridCol w="6679142"/>
              </a:tblGrid>
              <a:tr h="560831">
                <a:tc>
                  <a:txBody>
                    <a:bodyPr/>
                    <a:lstStyle/>
                    <a:p>
                      <a:pPr algn="ctr">
                        <a:lnSpc>
                          <a:spcPct val="150000"/>
                        </a:lnSpc>
                      </a:pPr>
                      <a:r>
                        <a:rPr lang="zh-CN" altLang="en-US" sz="2000" dirty="0" smtClean="0">
                          <a:latin typeface="微软雅黑" pitchFamily="34" charset="-122"/>
                          <a:ea typeface="微软雅黑" pitchFamily="34" charset="-122"/>
                        </a:rPr>
                        <a:t>方法名</a:t>
                      </a:r>
                      <a:endParaRPr lang="zh-CN" altLang="en-US" sz="2000" dirty="0">
                        <a:latin typeface="微软雅黑" pitchFamily="34" charset="-122"/>
                        <a:ea typeface="微软雅黑" pitchFamily="34" charset="-122"/>
                      </a:endParaRPr>
                    </a:p>
                  </a:txBody>
                  <a:tcPr/>
                </a:tc>
                <a:tc>
                  <a:txBody>
                    <a:bodyPr/>
                    <a:lstStyle/>
                    <a:p>
                      <a:pPr algn="ctr">
                        <a:lnSpc>
                          <a:spcPct val="150000"/>
                        </a:lnSpc>
                      </a:pPr>
                      <a:r>
                        <a:rPr lang="zh-CN" altLang="en-US" sz="2000" dirty="0" smtClean="0">
                          <a:latin typeface="微软雅黑" pitchFamily="34" charset="-122"/>
                          <a:ea typeface="微软雅黑" pitchFamily="34" charset="-122"/>
                        </a:rPr>
                        <a:t>作用</a:t>
                      </a:r>
                      <a:endParaRPr lang="zh-CN" altLang="en-US" sz="2000" dirty="0">
                        <a:latin typeface="微软雅黑" pitchFamily="34" charset="-122"/>
                        <a:ea typeface="微软雅黑" pitchFamily="34" charset="-122"/>
                      </a:endParaRPr>
                    </a:p>
                  </a:txBody>
                  <a:tcPr/>
                </a:tc>
              </a:tr>
              <a:tr h="995251">
                <a:tc>
                  <a:txBody>
                    <a:bodyPr/>
                    <a:lstStyle/>
                    <a:p>
                      <a:pPr algn="ctr"/>
                      <a:r>
                        <a:rPr lang="en-US" altLang="zh-CN" sz="2400" dirty="0" err="1" smtClean="0"/>
                        <a:t>concat</a:t>
                      </a:r>
                      <a:r>
                        <a:rPr lang="en-US" altLang="zh-CN" sz="2400" dirty="0" smtClean="0"/>
                        <a:t>()</a:t>
                      </a:r>
                      <a:endParaRPr lang="zh-CN" altLang="en-US" sz="2400" dirty="0"/>
                    </a:p>
                  </a:txBody>
                  <a:tcPr/>
                </a:tc>
                <a:tc>
                  <a:txBody>
                    <a:bodyPr/>
                    <a:lstStyle/>
                    <a:p>
                      <a:pPr algn="l">
                        <a:lnSpc>
                          <a:spcPct val="150000"/>
                        </a:lnSpc>
                      </a:pPr>
                      <a:r>
                        <a:rPr lang="zh-CN" altLang="en-US" sz="1400" dirty="0" smtClean="0">
                          <a:latin typeface="微软雅黑" pitchFamily="34" charset="-122"/>
                          <a:ea typeface="微软雅黑" pitchFamily="34" charset="-122"/>
                        </a:rPr>
                        <a:t>创建副本，将接收到的参数添加至该副本并返回一个新的数组。</a:t>
                      </a:r>
                      <a:endParaRPr lang="en-US" altLang="zh-CN" sz="1400" dirty="0" smtClean="0">
                        <a:latin typeface="微软雅黑" pitchFamily="34" charset="-122"/>
                        <a:ea typeface="微软雅黑" pitchFamily="34" charset="-122"/>
                      </a:endParaRPr>
                    </a:p>
                    <a:p>
                      <a:pPr algn="l">
                        <a:lnSpc>
                          <a:spcPct val="150000"/>
                        </a:lnSpc>
                      </a:pPr>
                      <a:r>
                        <a:rPr lang="zh-CN" altLang="en-US" sz="1400" dirty="0" smtClean="0">
                          <a:latin typeface="微软雅黑" pitchFamily="34" charset="-122"/>
                          <a:ea typeface="微软雅黑" pitchFamily="34" charset="-122"/>
                        </a:rPr>
                        <a:t>如果不传递参数，该方法仅创建副本，</a:t>
                      </a:r>
                      <a:endParaRPr lang="en-US" altLang="zh-CN" sz="1400" dirty="0" smtClean="0">
                        <a:latin typeface="微软雅黑" pitchFamily="34" charset="-122"/>
                        <a:ea typeface="微软雅黑" pitchFamily="34" charset="-122"/>
                      </a:endParaRPr>
                    </a:p>
                    <a:p>
                      <a:pPr algn="l">
                        <a:lnSpc>
                          <a:spcPct val="150000"/>
                        </a:lnSpc>
                      </a:pPr>
                      <a:r>
                        <a:rPr lang="zh-CN" altLang="en-US" sz="1400" dirty="0" smtClean="0">
                          <a:latin typeface="微软雅黑" pitchFamily="34" charset="-122"/>
                          <a:ea typeface="微软雅黑" pitchFamily="34" charset="-122"/>
                        </a:rPr>
                        <a:t>传递的参数若不是数组，则按单项数据添加至副本的尾部。</a:t>
                      </a:r>
                      <a:endParaRPr lang="en-US" altLang="zh-CN" sz="1400" dirty="0" smtClean="0">
                        <a:latin typeface="微软雅黑" pitchFamily="34" charset="-122"/>
                        <a:ea typeface="微软雅黑" pitchFamily="34" charset="-122"/>
                      </a:endParaRPr>
                    </a:p>
                  </a:txBody>
                  <a:tcPr/>
                </a:tc>
              </a:tr>
              <a:tr h="2266206">
                <a:tc>
                  <a:txBody>
                    <a:bodyPr/>
                    <a:lstStyle/>
                    <a:p>
                      <a:pPr algn="ctr">
                        <a:lnSpc>
                          <a:spcPct val="100000"/>
                        </a:lnSpc>
                      </a:pPr>
                      <a:r>
                        <a:rPr lang="en-US" altLang="zh-CN" sz="2400" dirty="0" smtClean="0"/>
                        <a:t>slice()</a:t>
                      </a:r>
                      <a:endParaRPr lang="zh-CN" altLang="en-US" sz="2400" dirty="0"/>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zh-CN" altLang="en-US" sz="1400" dirty="0" smtClean="0">
                          <a:latin typeface="微软雅黑" pitchFamily="34" charset="-122"/>
                          <a:ea typeface="微软雅黑" pitchFamily="34" charset="-122"/>
                        </a:rPr>
                        <a:t>基于当前数组的一个或多个项创建一个新的副本。</a:t>
                      </a:r>
                      <a:endParaRPr lang="en-US" altLang="zh-CN" sz="1400" dirty="0" smtClean="0">
                        <a:latin typeface="微软雅黑" pitchFamily="34" charset="-122"/>
                        <a:ea typeface="微软雅黑" pitchFamily="34" charset="-122"/>
                      </a:endParaRPr>
                    </a:p>
                    <a:p>
                      <a:pPr marL="0" marR="0" indent="0" algn="l" defTabSz="457200" rtl="0" eaLnBrk="1" fontAlgn="auto" latinLnBrk="0" hangingPunct="1">
                        <a:lnSpc>
                          <a:spcPct val="150000"/>
                        </a:lnSpc>
                        <a:spcBef>
                          <a:spcPts val="0"/>
                        </a:spcBef>
                        <a:spcAft>
                          <a:spcPts val="0"/>
                        </a:spcAft>
                        <a:buClrTx/>
                        <a:buSzTx/>
                        <a:buFontTx/>
                        <a:buNone/>
                        <a:defRPr/>
                      </a:pPr>
                      <a:r>
                        <a:rPr lang="zh-CN" altLang="en-US" sz="1400" dirty="0" smtClean="0">
                          <a:latin typeface="微软雅黑" pitchFamily="34" charset="-122"/>
                          <a:ea typeface="微软雅黑" pitchFamily="34" charset="-122"/>
                        </a:rPr>
                        <a:t>该方法接受</a:t>
                      </a:r>
                      <a:r>
                        <a:rPr lang="en-US" altLang="zh-CN" sz="1400" dirty="0" smtClean="0">
                          <a:latin typeface="微软雅黑" pitchFamily="34" charset="-122"/>
                          <a:ea typeface="微软雅黑" pitchFamily="34" charset="-122"/>
                        </a:rPr>
                        <a:t>1</a:t>
                      </a:r>
                      <a:r>
                        <a:rPr lang="zh-CN" altLang="en-US" sz="1400" dirty="0" smtClean="0">
                          <a:latin typeface="微软雅黑" pitchFamily="34" charset="-122"/>
                          <a:ea typeface="微软雅黑" pitchFamily="34" charset="-122"/>
                        </a:rPr>
                        <a:t>个或</a:t>
                      </a:r>
                      <a:r>
                        <a:rPr lang="en-US" altLang="zh-CN"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个参数。</a:t>
                      </a:r>
                      <a:endParaRPr lang="en-US" altLang="zh-CN" sz="1400" dirty="0" smtClean="0">
                        <a:latin typeface="微软雅黑" pitchFamily="34" charset="-122"/>
                        <a:ea typeface="微软雅黑" pitchFamily="34" charset="-122"/>
                      </a:endParaRPr>
                    </a:p>
                    <a:p>
                      <a:pPr marL="0" marR="0" indent="0" algn="l" defTabSz="457200" rtl="0" eaLnBrk="1" fontAlgn="auto" latinLnBrk="0" hangingPunct="1">
                        <a:lnSpc>
                          <a:spcPct val="150000"/>
                        </a:lnSpc>
                        <a:spcBef>
                          <a:spcPts val="0"/>
                        </a:spcBef>
                        <a:spcAft>
                          <a:spcPts val="0"/>
                        </a:spcAft>
                        <a:buClrTx/>
                        <a:buSzTx/>
                        <a:buFontTx/>
                        <a:buNone/>
                        <a:defRPr/>
                      </a:pPr>
                      <a:r>
                        <a:rPr lang="zh-CN" altLang="en-US" sz="1400" dirty="0" smtClean="0">
                          <a:latin typeface="微软雅黑" pitchFamily="34" charset="-122"/>
                          <a:ea typeface="微软雅黑" pitchFamily="34" charset="-122"/>
                        </a:rPr>
                        <a:t>当接受</a:t>
                      </a:r>
                      <a:r>
                        <a:rPr lang="en-US" altLang="zh-CN" sz="1400" dirty="0" smtClean="0">
                          <a:latin typeface="微软雅黑" pitchFamily="34" charset="-122"/>
                          <a:ea typeface="微软雅黑" pitchFamily="34" charset="-122"/>
                        </a:rPr>
                        <a:t>1</a:t>
                      </a:r>
                      <a:r>
                        <a:rPr lang="zh-CN" altLang="en-US" sz="1400" dirty="0" smtClean="0">
                          <a:latin typeface="微软雅黑" pitchFamily="34" charset="-122"/>
                          <a:ea typeface="微软雅黑" pitchFamily="34" charset="-122"/>
                        </a:rPr>
                        <a:t>个参数时则返回从该参数位置一直到数组尾部的数据项</a:t>
                      </a:r>
                      <a:endParaRPr lang="en-US" altLang="zh-CN" sz="1400" dirty="0" smtClean="0">
                        <a:latin typeface="微软雅黑" pitchFamily="34" charset="-122"/>
                        <a:ea typeface="微软雅黑" pitchFamily="34" charset="-122"/>
                      </a:endParaRPr>
                    </a:p>
                    <a:p>
                      <a:pPr marL="0" marR="0" indent="0" algn="l" defTabSz="457200" rtl="0" eaLnBrk="1" fontAlgn="auto" latinLnBrk="0" hangingPunct="1">
                        <a:lnSpc>
                          <a:spcPct val="150000"/>
                        </a:lnSpc>
                        <a:spcBef>
                          <a:spcPts val="0"/>
                        </a:spcBef>
                        <a:spcAft>
                          <a:spcPts val="0"/>
                        </a:spcAft>
                        <a:buClrTx/>
                        <a:buSzTx/>
                        <a:buFontTx/>
                        <a:buNone/>
                        <a:defRPr/>
                      </a:pPr>
                      <a:r>
                        <a:rPr lang="zh-CN" altLang="en-US" sz="1400" dirty="0" smtClean="0">
                          <a:latin typeface="微软雅黑" pitchFamily="34" charset="-122"/>
                          <a:ea typeface="微软雅黑" pitchFamily="34" charset="-122"/>
                        </a:rPr>
                        <a:t>当接受</a:t>
                      </a:r>
                      <a:r>
                        <a:rPr lang="en-US" altLang="zh-CN"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个参数时则返回起始到结束位之间的数据项（</a:t>
                      </a:r>
                      <a:r>
                        <a:rPr lang="zh-CN" altLang="en-US" sz="1400" dirty="0" smtClean="0">
                          <a:solidFill>
                            <a:srgbClr val="FF0000"/>
                          </a:solidFill>
                          <a:latin typeface="微软雅黑" pitchFamily="34" charset="-122"/>
                          <a:ea typeface="微软雅黑" pitchFamily="34" charset="-122"/>
                        </a:rPr>
                        <a:t>不包括结束位的数据项</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marL="0" marR="0" indent="0" algn="l" defTabSz="457200" rtl="0" eaLnBrk="1" fontAlgn="auto" latinLnBrk="0" hangingPunct="1">
                        <a:lnSpc>
                          <a:spcPct val="150000"/>
                        </a:lnSpc>
                        <a:spcBef>
                          <a:spcPts val="0"/>
                        </a:spcBef>
                        <a:spcAft>
                          <a:spcPts val="0"/>
                        </a:spcAft>
                        <a:buClrTx/>
                        <a:buSzTx/>
                        <a:buFontTx/>
                        <a:buNone/>
                        <a:defRPr/>
                      </a:pPr>
                      <a:r>
                        <a:rPr lang="zh-CN" altLang="en-US" sz="1400" dirty="0" smtClean="0">
                          <a:latin typeface="微软雅黑" pitchFamily="34" charset="-122"/>
                          <a:ea typeface="微软雅黑" pitchFamily="34" charset="-122"/>
                        </a:rPr>
                        <a:t>当传入参数为负数时，则用数组长度加上该参数后的结果作为最终参数，当第二个参数大于第一个参数时则返回空</a:t>
                      </a:r>
                    </a:p>
                  </a:txBody>
                  <a:tcPr/>
                </a:tc>
              </a:tr>
              <a:tr h="1630729">
                <a:tc>
                  <a:txBody>
                    <a:bodyPr/>
                    <a:lstStyle/>
                    <a:p>
                      <a:pPr algn="ctr">
                        <a:lnSpc>
                          <a:spcPct val="100000"/>
                        </a:lnSpc>
                      </a:pPr>
                      <a:r>
                        <a:rPr lang="en-US" altLang="zh-CN" sz="2400" b="1" dirty="0" smtClean="0">
                          <a:solidFill>
                            <a:srgbClr val="FF0000"/>
                          </a:solidFill>
                        </a:rPr>
                        <a:t>splice()</a:t>
                      </a:r>
                      <a:endParaRPr lang="zh-CN" altLang="en-US" sz="2400" b="1" dirty="0">
                        <a:solidFill>
                          <a:srgbClr val="FF0000"/>
                        </a:solidFill>
                      </a:endParaRPr>
                    </a:p>
                  </a:txBody>
                  <a:tcPr/>
                </a:tc>
                <a:tc>
                  <a:txBody>
                    <a:bodyPr/>
                    <a:lstStyle/>
                    <a:p>
                      <a:pPr algn="l">
                        <a:lnSpc>
                          <a:spcPct val="150000"/>
                        </a:lnSpc>
                      </a:pPr>
                      <a:r>
                        <a:rPr lang="zh-CN" altLang="en-US" sz="1400" dirty="0" smtClean="0">
                          <a:latin typeface="微软雅黑" pitchFamily="34" charset="-122"/>
                          <a:ea typeface="微软雅黑" pitchFamily="34" charset="-122"/>
                        </a:rPr>
                        <a:t>插入：传递</a:t>
                      </a:r>
                      <a:r>
                        <a:rPr lang="en-US" altLang="zh-CN" sz="1400" dirty="0" smtClean="0">
                          <a:latin typeface="微软雅黑" pitchFamily="34" charset="-122"/>
                          <a:ea typeface="微软雅黑" pitchFamily="34" charset="-122"/>
                        </a:rPr>
                        <a:t>3</a:t>
                      </a:r>
                      <a:r>
                        <a:rPr lang="zh-CN" altLang="en-US" sz="1400" dirty="0" smtClean="0">
                          <a:latin typeface="微软雅黑" pitchFamily="34" charset="-122"/>
                          <a:ea typeface="微软雅黑" pitchFamily="34" charset="-122"/>
                        </a:rPr>
                        <a:t>个或以上参数，在数组第一个参数位置的前面插入数据项并按照第二个参数的数值代表的数量删除数据项</a:t>
                      </a:r>
                      <a:endParaRPr lang="en-US" altLang="zh-CN" sz="1400" dirty="0" smtClean="0">
                        <a:latin typeface="微软雅黑" pitchFamily="34" charset="-122"/>
                        <a:ea typeface="微软雅黑" pitchFamily="34" charset="-122"/>
                      </a:endParaRPr>
                    </a:p>
                    <a:p>
                      <a:pPr algn="l">
                        <a:lnSpc>
                          <a:spcPct val="150000"/>
                        </a:lnSpc>
                      </a:pPr>
                      <a:r>
                        <a:rPr lang="zh-CN" altLang="en-US" sz="1400" dirty="0" smtClean="0">
                          <a:latin typeface="微软雅黑" pitchFamily="34" charset="-122"/>
                          <a:ea typeface="微软雅黑" pitchFamily="34" charset="-122"/>
                        </a:rPr>
                        <a:t>删除：传递</a:t>
                      </a:r>
                      <a:r>
                        <a:rPr lang="en-US" altLang="zh-CN"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个参数，删除数组中的起始前面的数据项，</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删除数据项的个数</a:t>
                      </a:r>
                      <a:endParaRPr lang="en-US" altLang="zh-CN" sz="1400" dirty="0" smtClean="0">
                        <a:latin typeface="微软雅黑" pitchFamily="34" charset="-122"/>
                        <a:ea typeface="微软雅黑" pitchFamily="34" charset="-122"/>
                      </a:endParaRPr>
                    </a:p>
                    <a:p>
                      <a:pPr algn="l">
                        <a:lnSpc>
                          <a:spcPct val="150000"/>
                        </a:lnSpc>
                      </a:pPr>
                      <a:r>
                        <a:rPr lang="zh-CN" altLang="en-US" sz="1400" dirty="0" smtClean="0">
                          <a:latin typeface="微软雅黑" pitchFamily="34" charset="-122"/>
                          <a:ea typeface="微软雅黑" pitchFamily="34" charset="-122"/>
                        </a:rPr>
                        <a:t>替换：传递</a:t>
                      </a:r>
                      <a:r>
                        <a:rPr lang="en-US" altLang="zh-CN" sz="1400" dirty="0" smtClean="0">
                          <a:latin typeface="微软雅黑" pitchFamily="34" charset="-122"/>
                          <a:ea typeface="微软雅黑" pitchFamily="34" charset="-122"/>
                        </a:rPr>
                        <a:t>3</a:t>
                      </a:r>
                      <a:r>
                        <a:rPr lang="zh-CN" altLang="en-US" sz="1400" dirty="0" smtClean="0">
                          <a:latin typeface="微软雅黑" pitchFamily="34" charset="-122"/>
                          <a:ea typeface="微软雅黑" pitchFamily="34" charset="-122"/>
                        </a:rPr>
                        <a:t>个或以上参数，在数组的第一个参数位置删除第二个参数的数据项个数，并且在第一个参数位置前面插入新传入的数据项。</a:t>
                      </a:r>
                      <a:endParaRPr lang="en-US" altLang="zh-CN" sz="1400" dirty="0" smtClean="0">
                        <a:latin typeface="微软雅黑" pitchFamily="34" charset="-122"/>
                        <a:ea typeface="微软雅黑" pitchFamily="34" charset="-122"/>
                      </a:endParaRPr>
                    </a:p>
                    <a:p>
                      <a:pPr algn="l">
                        <a:lnSpc>
                          <a:spcPct val="150000"/>
                        </a:lnSpc>
                      </a:pPr>
                      <a:r>
                        <a:rPr lang="zh-CN" altLang="en-US" sz="1400" dirty="0" smtClean="0">
                          <a:latin typeface="微软雅黑" pitchFamily="34" charset="-122"/>
                          <a:ea typeface="微软雅黑" pitchFamily="34" charset="-122"/>
                        </a:rPr>
                        <a:t>该方法返回一个数组，返回原始数组中删除的数据项，若没有删除则返回空数组</a:t>
                      </a:r>
                      <a:endParaRPr lang="zh-CN" altLang="en-US" sz="1400" dirty="0">
                        <a:latin typeface="微软雅黑" pitchFamily="34" charset="-122"/>
                        <a:ea typeface="微软雅黑" pitchFamily="34" charset="-122"/>
                      </a:endParaRP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251848"/>
            <a:ext cx="10018713" cy="600559"/>
          </a:xfrm>
          <a:solidFill>
            <a:schemeClr val="accent2"/>
          </a:solidFill>
        </p:spPr>
        <p:txBody>
          <a:bodyPr>
            <a:normAutofit fontScale="90000"/>
          </a:bodyPr>
          <a:lstStyle/>
          <a:p>
            <a:r>
              <a:rPr lang="en-US" altLang="zh-CN" dirty="0" smtClean="0">
                <a:solidFill>
                  <a:srgbClr val="FF0000"/>
                </a:solidFill>
              </a:rPr>
              <a:t>*</a:t>
            </a:r>
            <a:r>
              <a:rPr lang="en-US" altLang="zh-CN" dirty="0" smtClean="0"/>
              <a:t>splice()</a:t>
            </a:r>
            <a:r>
              <a:rPr lang="zh-CN" altLang="en-US" dirty="0" smtClean="0"/>
              <a:t>替换的执行过程</a:t>
            </a:r>
            <a:endParaRPr lang="zh-CN" altLang="en-US" dirty="0"/>
          </a:p>
        </p:txBody>
      </p:sp>
      <p:graphicFrame>
        <p:nvGraphicFramePr>
          <p:cNvPr id="4" name="表格 3"/>
          <p:cNvGraphicFramePr>
            <a:graphicFrameLocks noGrp="1"/>
          </p:cNvGraphicFramePr>
          <p:nvPr/>
        </p:nvGraphicFramePr>
        <p:xfrm>
          <a:off x="2011214" y="3137399"/>
          <a:ext cx="8128000" cy="1000646"/>
        </p:xfrm>
        <a:graphic>
          <a:graphicData uri="http://schemas.openxmlformats.org/drawingml/2006/table">
            <a:tbl>
              <a:tblPr firstRow="1" bandRow="1">
                <a:tableStyleId>{2D5ABB26-0587-4C30-8999-92F81FD0307C}</a:tableStyleId>
              </a:tblPr>
              <a:tblGrid>
                <a:gridCol w="1625600"/>
                <a:gridCol w="1625600"/>
                <a:gridCol w="1625600"/>
                <a:gridCol w="1625600"/>
                <a:gridCol w="1625600"/>
              </a:tblGrid>
              <a:tr h="1000646">
                <a:tc>
                  <a:txBody>
                    <a:bodyPr/>
                    <a:lstStyle/>
                    <a:p>
                      <a:pPr algn="ctr"/>
                      <a:r>
                        <a:rPr lang="en-US" altLang="zh-CN" sz="2800" dirty="0" smtClean="0">
                          <a:latin typeface="Arial" pitchFamily="34" charset="0"/>
                          <a:cs typeface="Arial" pitchFamily="34" charset="0"/>
                        </a:rPr>
                        <a:t>1</a:t>
                      </a:r>
                      <a:endParaRPr lang="zh-CN" altLang="en-US" sz="2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smtClean="0">
                          <a:latin typeface="Arial" pitchFamily="34" charset="0"/>
                          <a:cs typeface="Arial" pitchFamily="34" charset="0"/>
                        </a:rPr>
                        <a:t>2</a:t>
                      </a:r>
                      <a:endParaRPr lang="zh-CN" altLang="en-US" sz="2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smtClean="0">
                          <a:latin typeface="Arial" pitchFamily="34" charset="0"/>
                          <a:cs typeface="Arial" pitchFamily="34" charset="0"/>
                        </a:rPr>
                        <a:t>3</a:t>
                      </a:r>
                      <a:endParaRPr lang="zh-CN" altLang="en-US" sz="2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smtClean="0">
                          <a:latin typeface="Arial" pitchFamily="34" charset="0"/>
                          <a:cs typeface="Arial" pitchFamily="34" charset="0"/>
                        </a:rPr>
                        <a:t>4</a:t>
                      </a:r>
                      <a:endParaRPr lang="zh-CN" altLang="en-US" sz="2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smtClean="0">
                          <a:latin typeface="Arial" pitchFamily="34" charset="0"/>
                          <a:cs typeface="Arial" pitchFamily="34" charset="0"/>
                        </a:rPr>
                        <a:t>5</a:t>
                      </a:r>
                      <a:endParaRPr lang="zh-CN" altLang="en-US" sz="2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文本框 7"/>
          <p:cNvSpPr txBox="1"/>
          <p:nvPr/>
        </p:nvSpPr>
        <p:spPr>
          <a:xfrm>
            <a:off x="4711486" y="1503336"/>
            <a:ext cx="3002745" cy="523220"/>
          </a:xfrm>
          <a:prstGeom prst="rect">
            <a:avLst/>
          </a:prstGeom>
          <a:noFill/>
        </p:spPr>
        <p:txBody>
          <a:bodyPr wrap="none" rtlCol="0">
            <a:spAutoFit/>
          </a:bodyPr>
          <a:lstStyle/>
          <a:p>
            <a:r>
              <a:rPr lang="en-US" altLang="zh-CN" sz="2800" dirty="0" smtClean="0">
                <a:solidFill>
                  <a:srgbClr val="FF0000"/>
                </a:solidFill>
                <a:latin typeface="Arial" pitchFamily="34" charset="0"/>
                <a:cs typeface="Arial" pitchFamily="34" charset="0"/>
              </a:rPr>
              <a:t>splice(2,2,”A”,”B”)</a:t>
            </a:r>
            <a:endParaRPr lang="zh-CN" altLang="en-US" sz="2800" dirty="0">
              <a:solidFill>
                <a:srgbClr val="FF0000"/>
              </a:solidFill>
              <a:latin typeface="Arial" pitchFamily="34" charset="0"/>
              <a:cs typeface="Arial" pitchFamily="34" charset="0"/>
            </a:endParaRPr>
          </a:p>
        </p:txBody>
      </p:sp>
      <p:cxnSp>
        <p:nvCxnSpPr>
          <p:cNvPr id="10" name="直接箭头连接符 9"/>
          <p:cNvCxnSpPr/>
          <p:nvPr/>
        </p:nvCxnSpPr>
        <p:spPr>
          <a:xfrm>
            <a:off x="6075214" y="2486470"/>
            <a:ext cx="0" cy="65092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7714232" y="2486469"/>
            <a:ext cx="0" cy="65092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211068" y="2543649"/>
            <a:ext cx="415498" cy="369332"/>
          </a:xfrm>
          <a:prstGeom prst="rect">
            <a:avLst/>
          </a:prstGeom>
          <a:noFill/>
        </p:spPr>
        <p:txBody>
          <a:bodyPr wrap="none" rtlCol="0">
            <a:spAutoFit/>
          </a:bodyPr>
          <a:lstStyle/>
          <a:p>
            <a:r>
              <a:rPr lang="zh-CN" altLang="en-US" dirty="0">
                <a:solidFill>
                  <a:srgbClr val="FF0000"/>
                </a:solidFill>
                <a:latin typeface="微软雅黑" pitchFamily="34" charset="-122"/>
                <a:ea typeface="微软雅黑" pitchFamily="34" charset="-122"/>
              </a:rPr>
              <a:t>删</a:t>
            </a:r>
          </a:p>
        </p:txBody>
      </p:sp>
      <p:sp>
        <p:nvSpPr>
          <p:cNvPr id="14" name="文本框 13"/>
          <p:cNvSpPr txBox="1"/>
          <p:nvPr/>
        </p:nvSpPr>
        <p:spPr>
          <a:xfrm>
            <a:off x="5572050" y="2543649"/>
            <a:ext cx="415498" cy="369332"/>
          </a:xfrm>
          <a:prstGeom prst="rect">
            <a:avLst/>
          </a:prstGeom>
          <a:noFill/>
        </p:spPr>
        <p:txBody>
          <a:bodyPr wrap="none" rtlCol="0">
            <a:spAutoFit/>
          </a:bodyPr>
          <a:lstStyle/>
          <a:p>
            <a:r>
              <a:rPr lang="zh-CN" altLang="en-US" dirty="0">
                <a:solidFill>
                  <a:srgbClr val="FF0000"/>
                </a:solidFill>
                <a:latin typeface="微软雅黑" pitchFamily="34" charset="-122"/>
                <a:ea typeface="微软雅黑" pitchFamily="34" charset="-122"/>
              </a:rPr>
              <a:t>删</a:t>
            </a:r>
          </a:p>
        </p:txBody>
      </p:sp>
      <p:sp>
        <p:nvSpPr>
          <p:cNvPr id="15" name="禁止符 14"/>
          <p:cNvSpPr/>
          <p:nvPr/>
        </p:nvSpPr>
        <p:spPr>
          <a:xfrm>
            <a:off x="5754536" y="3302850"/>
            <a:ext cx="590007" cy="619932"/>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禁止符 15"/>
          <p:cNvSpPr/>
          <p:nvPr/>
        </p:nvSpPr>
        <p:spPr>
          <a:xfrm>
            <a:off x="7419228" y="3329468"/>
            <a:ext cx="590007" cy="619932"/>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右大括号 16"/>
          <p:cNvSpPr/>
          <p:nvPr/>
        </p:nvSpPr>
        <p:spPr>
          <a:xfrm rot="5400000">
            <a:off x="6378637" y="3061994"/>
            <a:ext cx="1021049" cy="3207823"/>
          </a:xfrm>
          <a:prstGeom prst="rightBrace">
            <a:avLst>
              <a:gd name="adj1" fmla="val 41672"/>
              <a:gd name="adj2" fmla="val 50966"/>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9" name="表格 18"/>
          <p:cNvGraphicFramePr>
            <a:graphicFrameLocks noGrp="1"/>
          </p:cNvGraphicFramePr>
          <p:nvPr/>
        </p:nvGraphicFramePr>
        <p:xfrm>
          <a:off x="5238756" y="5241979"/>
          <a:ext cx="3251200" cy="1000646"/>
        </p:xfrm>
        <a:graphic>
          <a:graphicData uri="http://schemas.openxmlformats.org/drawingml/2006/table">
            <a:tbl>
              <a:tblPr firstRow="1" bandRow="1">
                <a:tableStyleId>{2D5ABB26-0587-4C30-8999-92F81FD0307C}</a:tableStyleId>
              </a:tblPr>
              <a:tblGrid>
                <a:gridCol w="1625600"/>
                <a:gridCol w="1625600"/>
              </a:tblGrid>
              <a:tr h="1000646">
                <a:tc>
                  <a:txBody>
                    <a:bodyPr/>
                    <a:lstStyle/>
                    <a:p>
                      <a:pPr algn="ctr"/>
                      <a:r>
                        <a:rPr lang="en-US" altLang="zh-CN" sz="2800" dirty="0" smtClean="0">
                          <a:latin typeface="Arial" pitchFamily="34" charset="0"/>
                          <a:cs typeface="Arial" pitchFamily="34" charset="0"/>
                        </a:rPr>
                        <a:t>A</a:t>
                      </a:r>
                      <a:endParaRPr lang="zh-CN" altLang="en-US" sz="2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smtClean="0">
                          <a:latin typeface="Arial" pitchFamily="34" charset="0"/>
                          <a:cs typeface="Arial" pitchFamily="34" charset="0"/>
                        </a:rPr>
                        <a:t>B</a:t>
                      </a:r>
                      <a:endParaRPr lang="zh-CN" altLang="en-US" sz="2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0" name="文本框 19"/>
          <p:cNvSpPr txBox="1"/>
          <p:nvPr/>
        </p:nvSpPr>
        <p:spPr>
          <a:xfrm>
            <a:off x="5951244" y="4209805"/>
            <a:ext cx="1875835"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插入</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数据项</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animBg="1"/>
      <p:bldP spid="16" grpId="0" animBg="1"/>
      <p:bldP spid="17" grpId="0" animBg="1"/>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251848"/>
            <a:ext cx="10018713" cy="600559"/>
          </a:xfrm>
          <a:solidFill>
            <a:schemeClr val="accent2"/>
          </a:solidFill>
        </p:spPr>
        <p:txBody>
          <a:bodyPr>
            <a:normAutofit fontScale="90000"/>
          </a:bodyPr>
          <a:lstStyle/>
          <a:p>
            <a:r>
              <a:rPr lang="en-US" altLang="zh-CN" dirty="0" smtClean="0">
                <a:solidFill>
                  <a:srgbClr val="FF0000"/>
                </a:solidFill>
              </a:rPr>
              <a:t>*</a:t>
            </a:r>
            <a:r>
              <a:rPr lang="zh-CN" altLang="en-US" dirty="0" smtClean="0"/>
              <a:t>数组的位置方法</a:t>
            </a:r>
            <a:endParaRPr lang="zh-CN" altLang="en-US" dirty="0"/>
          </a:p>
        </p:txBody>
      </p:sp>
      <p:graphicFrame>
        <p:nvGraphicFramePr>
          <p:cNvPr id="5" name="内容占位符 4"/>
          <p:cNvGraphicFramePr>
            <a:graphicFrameLocks noGrp="1"/>
          </p:cNvGraphicFramePr>
          <p:nvPr>
            <p:ph idx="1"/>
          </p:nvPr>
        </p:nvGraphicFramePr>
        <p:xfrm>
          <a:off x="1484310" y="965123"/>
          <a:ext cx="10018713" cy="5318396"/>
        </p:xfrm>
        <a:graphic>
          <a:graphicData uri="http://schemas.openxmlformats.org/drawingml/2006/table">
            <a:tbl>
              <a:tblPr firstRow="1" bandRow="1">
                <a:tableStyleId>{21E4AEA4-8DFA-4A89-87EB-49C32662AFE0}</a:tableStyleId>
              </a:tblPr>
              <a:tblGrid>
                <a:gridCol w="3339571"/>
                <a:gridCol w="6679142"/>
              </a:tblGrid>
              <a:tr h="425743">
                <a:tc>
                  <a:txBody>
                    <a:bodyPr/>
                    <a:lstStyle/>
                    <a:p>
                      <a:pPr algn="ctr">
                        <a:lnSpc>
                          <a:spcPct val="150000"/>
                        </a:lnSpc>
                      </a:pPr>
                      <a:r>
                        <a:rPr lang="zh-CN" altLang="en-US" sz="2000" dirty="0" smtClean="0">
                          <a:latin typeface="微软雅黑" pitchFamily="34" charset="-122"/>
                          <a:ea typeface="微软雅黑" pitchFamily="34" charset="-122"/>
                        </a:rPr>
                        <a:t>方法名</a:t>
                      </a:r>
                      <a:endParaRPr lang="zh-CN" altLang="en-US" sz="2000" dirty="0">
                        <a:latin typeface="微软雅黑" pitchFamily="34" charset="-122"/>
                        <a:ea typeface="微软雅黑" pitchFamily="34" charset="-122"/>
                      </a:endParaRPr>
                    </a:p>
                  </a:txBody>
                  <a:tcPr/>
                </a:tc>
                <a:tc>
                  <a:txBody>
                    <a:bodyPr/>
                    <a:lstStyle/>
                    <a:p>
                      <a:pPr algn="ctr">
                        <a:lnSpc>
                          <a:spcPct val="150000"/>
                        </a:lnSpc>
                      </a:pPr>
                      <a:r>
                        <a:rPr lang="zh-CN" altLang="en-US" sz="2000" dirty="0" smtClean="0">
                          <a:latin typeface="微软雅黑" pitchFamily="34" charset="-122"/>
                          <a:ea typeface="微软雅黑" pitchFamily="34" charset="-122"/>
                        </a:rPr>
                        <a:t>作用</a:t>
                      </a:r>
                      <a:endParaRPr lang="zh-CN" altLang="en-US" sz="2000" dirty="0">
                        <a:latin typeface="微软雅黑" pitchFamily="34" charset="-122"/>
                        <a:ea typeface="微软雅黑" pitchFamily="34" charset="-122"/>
                      </a:endParaRPr>
                    </a:p>
                  </a:txBody>
                  <a:tcPr/>
                </a:tc>
              </a:tr>
              <a:tr h="472076">
                <a:tc>
                  <a:txBody>
                    <a:bodyPr/>
                    <a:lstStyle/>
                    <a:p>
                      <a:pPr algn="ctr"/>
                      <a:r>
                        <a:rPr lang="en-US" altLang="zh-CN" dirty="0" err="1" smtClean="0"/>
                        <a:t>indexOf</a:t>
                      </a:r>
                      <a:r>
                        <a:rPr lang="en-US" altLang="zh-CN" dirty="0" smtClean="0"/>
                        <a:t>()</a:t>
                      </a:r>
                      <a:endParaRPr lang="zh-CN" altLang="en-US" dirty="0"/>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zh-CN" altLang="en-US" sz="1800" dirty="0" smtClean="0">
                          <a:latin typeface="微软雅黑" pitchFamily="34" charset="-122"/>
                          <a:ea typeface="微软雅黑" pitchFamily="34" charset="-122"/>
                        </a:rPr>
                        <a:t>从数组头部位置开始查找</a:t>
                      </a:r>
                      <a:endParaRPr lang="en-US" altLang="zh-CN" sz="1800" dirty="0" smtClean="0">
                        <a:latin typeface="微软雅黑" pitchFamily="34" charset="-122"/>
                        <a:ea typeface="微软雅黑" pitchFamily="34" charset="-122"/>
                      </a:endParaRPr>
                    </a:p>
                    <a:p>
                      <a:pPr algn="l">
                        <a:lnSpc>
                          <a:spcPct val="150000"/>
                        </a:lnSpc>
                      </a:pPr>
                      <a:r>
                        <a:rPr lang="zh-CN" altLang="en-US" sz="1800" dirty="0" smtClean="0">
                          <a:latin typeface="微软雅黑" pitchFamily="34" charset="-122"/>
                          <a:ea typeface="微软雅黑" pitchFamily="34" charset="-122"/>
                        </a:rPr>
                        <a:t>返回查找数组中的某项数据的位置，若没找到则返回</a:t>
                      </a:r>
                      <a:r>
                        <a:rPr lang="en-US" altLang="zh-CN" sz="1800" dirty="0" smtClean="0">
                          <a:latin typeface="微软雅黑" pitchFamily="34" charset="-122"/>
                          <a:ea typeface="微软雅黑" pitchFamily="34" charset="-122"/>
                        </a:rPr>
                        <a:t>-1</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algn="l">
                        <a:lnSpc>
                          <a:spcPct val="150000"/>
                        </a:lnSpc>
                      </a:pPr>
                      <a:r>
                        <a:rPr lang="zh-CN" altLang="en-US" sz="1800" dirty="0" smtClean="0">
                          <a:latin typeface="微软雅黑" pitchFamily="34" charset="-122"/>
                          <a:ea typeface="微软雅黑" pitchFamily="34" charset="-122"/>
                        </a:rPr>
                        <a:t>接受</a:t>
                      </a:r>
                      <a:r>
                        <a:rPr lang="en-US" altLang="zh-CN" sz="1800" dirty="0" smtClean="0">
                          <a:latin typeface="微软雅黑" pitchFamily="34" charset="-122"/>
                          <a:ea typeface="微软雅黑" pitchFamily="34" charset="-122"/>
                        </a:rPr>
                        <a:t>2</a:t>
                      </a:r>
                      <a:r>
                        <a:rPr lang="zh-CN" altLang="en-US" sz="1800" dirty="0" smtClean="0">
                          <a:latin typeface="微软雅黑" pitchFamily="34" charset="-122"/>
                          <a:ea typeface="微软雅黑" pitchFamily="34" charset="-122"/>
                        </a:rPr>
                        <a:t>个参数，第一个参数：查找的数据，第二个参数：查找的起点。</a:t>
                      </a:r>
                      <a:endParaRPr lang="en-US" altLang="zh-CN" sz="1800" dirty="0" smtClean="0">
                        <a:latin typeface="微软雅黑" pitchFamily="34" charset="-122"/>
                        <a:ea typeface="微软雅黑" pitchFamily="34" charset="-122"/>
                      </a:endParaRPr>
                    </a:p>
                    <a:p>
                      <a:pPr algn="l">
                        <a:lnSpc>
                          <a:spcPct val="150000"/>
                        </a:lnSpc>
                      </a:pPr>
                      <a:r>
                        <a:rPr lang="zh-CN" altLang="en-US" sz="1800" dirty="0" smtClean="0">
                          <a:solidFill>
                            <a:srgbClr val="FF0000"/>
                          </a:solidFill>
                          <a:latin typeface="微软雅黑" pitchFamily="34" charset="-122"/>
                          <a:ea typeface="微软雅黑" pitchFamily="34" charset="-122"/>
                        </a:rPr>
                        <a:t>注意：在查找数据时要求传入的数据与数组中的数据必须全等。</a:t>
                      </a:r>
                      <a:endParaRPr lang="zh-CN" altLang="en-US" sz="1800" dirty="0">
                        <a:solidFill>
                          <a:srgbClr val="FF0000"/>
                        </a:solidFill>
                        <a:latin typeface="微软雅黑" pitchFamily="34" charset="-122"/>
                        <a:ea typeface="微软雅黑" pitchFamily="34" charset="-122"/>
                      </a:endParaRPr>
                    </a:p>
                  </a:txBody>
                  <a:tcPr/>
                </a:tc>
              </a:tr>
              <a:tr h="472076">
                <a:tc>
                  <a:txBody>
                    <a:bodyPr/>
                    <a:lstStyle/>
                    <a:p>
                      <a:pPr algn="ctr">
                        <a:lnSpc>
                          <a:spcPct val="100000"/>
                        </a:lnSpc>
                      </a:pPr>
                      <a:r>
                        <a:rPr lang="en-US" altLang="zh-CN" sz="1800" dirty="0" err="1" smtClean="0"/>
                        <a:t>lastIndexOf</a:t>
                      </a:r>
                      <a:r>
                        <a:rPr lang="en-US" altLang="zh-CN" sz="1800" dirty="0" smtClean="0"/>
                        <a:t>()</a:t>
                      </a:r>
                      <a:endParaRPr lang="zh-CN" altLang="en-US" sz="1800" dirty="0"/>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zh-CN" altLang="en-US" sz="1800" dirty="0" smtClean="0">
                          <a:latin typeface="微软雅黑" pitchFamily="34" charset="-122"/>
                          <a:ea typeface="微软雅黑" pitchFamily="34" charset="-122"/>
                        </a:rPr>
                        <a:t>从数组尾部位置开始查找</a:t>
                      </a:r>
                      <a:endParaRPr lang="en-US" altLang="zh-CN" sz="1800" dirty="0" smtClean="0">
                        <a:latin typeface="微软雅黑" pitchFamily="34" charset="-122"/>
                        <a:ea typeface="微软雅黑" pitchFamily="34" charset="-122"/>
                      </a:endParaRPr>
                    </a:p>
                    <a:p>
                      <a:pPr algn="l">
                        <a:lnSpc>
                          <a:spcPct val="150000"/>
                        </a:lnSpc>
                      </a:pPr>
                      <a:r>
                        <a:rPr lang="zh-CN" altLang="en-US" sz="1800" dirty="0" smtClean="0">
                          <a:latin typeface="微软雅黑" pitchFamily="34" charset="-122"/>
                          <a:ea typeface="微软雅黑" pitchFamily="34" charset="-122"/>
                        </a:rPr>
                        <a:t>返回查找数组中的某项数据的位置，若没找到则返回</a:t>
                      </a:r>
                      <a:r>
                        <a:rPr lang="en-US" altLang="zh-CN" sz="1800" dirty="0" smtClean="0">
                          <a:latin typeface="微软雅黑" pitchFamily="34" charset="-122"/>
                          <a:ea typeface="微软雅黑" pitchFamily="34" charset="-122"/>
                        </a:rPr>
                        <a:t>-1</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algn="l">
                        <a:lnSpc>
                          <a:spcPct val="150000"/>
                        </a:lnSpc>
                      </a:pPr>
                      <a:r>
                        <a:rPr lang="zh-CN" altLang="en-US" sz="1800" dirty="0" smtClean="0">
                          <a:latin typeface="微软雅黑" pitchFamily="34" charset="-122"/>
                          <a:ea typeface="微软雅黑" pitchFamily="34" charset="-122"/>
                        </a:rPr>
                        <a:t>接受</a:t>
                      </a:r>
                      <a:r>
                        <a:rPr lang="en-US" altLang="zh-CN" sz="1800" dirty="0" smtClean="0">
                          <a:latin typeface="微软雅黑" pitchFamily="34" charset="-122"/>
                          <a:ea typeface="微软雅黑" pitchFamily="34" charset="-122"/>
                        </a:rPr>
                        <a:t>2</a:t>
                      </a:r>
                      <a:r>
                        <a:rPr lang="zh-CN" altLang="en-US" sz="1800" dirty="0" smtClean="0">
                          <a:latin typeface="微软雅黑" pitchFamily="34" charset="-122"/>
                          <a:ea typeface="微软雅黑" pitchFamily="34" charset="-122"/>
                        </a:rPr>
                        <a:t>个参数，第一个参数：查找的数据，第二个参数：查找的起点（包含自己的位置）。</a:t>
                      </a:r>
                      <a:endParaRPr lang="en-US" altLang="zh-CN" sz="1800" dirty="0" smtClean="0">
                        <a:latin typeface="微软雅黑" pitchFamily="34" charset="-122"/>
                        <a:ea typeface="微软雅黑" pitchFamily="34" charset="-122"/>
                      </a:endParaRPr>
                    </a:p>
                    <a:p>
                      <a:pPr algn="l">
                        <a:lnSpc>
                          <a:spcPct val="150000"/>
                        </a:lnSpc>
                      </a:pPr>
                      <a:r>
                        <a:rPr lang="zh-CN" altLang="en-US" sz="1800" dirty="0" smtClean="0">
                          <a:solidFill>
                            <a:srgbClr val="FF0000"/>
                          </a:solidFill>
                          <a:latin typeface="微软雅黑" pitchFamily="34" charset="-122"/>
                          <a:ea typeface="微软雅黑" pitchFamily="34" charset="-122"/>
                        </a:rPr>
                        <a:t>注意：在查找数据时要求传入的数据与数组中的数据必须全等。</a:t>
                      </a:r>
                      <a:endParaRPr lang="zh-CN" altLang="en-US" sz="1800" dirty="0">
                        <a:solidFill>
                          <a:srgbClr val="FF0000"/>
                        </a:solidFill>
                        <a:latin typeface="微软雅黑" pitchFamily="34" charset="-122"/>
                        <a:ea typeface="微软雅黑" pitchFamily="34" charset="-122"/>
                      </a:endParaRPr>
                    </a:p>
                  </a:txBody>
                  <a:tcPr/>
                </a:tc>
              </a:tr>
              <a:tr h="472076">
                <a:tc gridSpan="2">
                  <a:txBody>
                    <a:bodyPr/>
                    <a:lstStyle/>
                    <a:p>
                      <a:pPr algn="ctr">
                        <a:lnSpc>
                          <a:spcPct val="150000"/>
                        </a:lnSpc>
                      </a:pPr>
                      <a:r>
                        <a:rPr lang="zh-CN" altLang="en-US" sz="1600" dirty="0" smtClean="0">
                          <a:latin typeface="Arial" pitchFamily="34" charset="0"/>
                          <a:cs typeface="Arial" pitchFamily="34" charset="0"/>
                        </a:rPr>
                        <a:t>这</a:t>
                      </a:r>
                      <a:r>
                        <a:rPr lang="en-US" altLang="zh-CN" sz="1600" dirty="0" smtClean="0">
                          <a:latin typeface="Arial" pitchFamily="34" charset="0"/>
                          <a:cs typeface="Arial" pitchFamily="34" charset="0"/>
                        </a:rPr>
                        <a:t>2</a:t>
                      </a:r>
                      <a:r>
                        <a:rPr lang="zh-CN" altLang="en-US" sz="1600" dirty="0" smtClean="0">
                          <a:latin typeface="Arial" pitchFamily="34" charset="0"/>
                          <a:cs typeface="Arial" pitchFamily="34" charset="0"/>
                        </a:rPr>
                        <a:t>个方法只支持</a:t>
                      </a:r>
                      <a:r>
                        <a:rPr lang="en-US" altLang="zh-CN" sz="1600" dirty="0" smtClean="0">
                          <a:latin typeface="Arial" pitchFamily="34" charset="0"/>
                          <a:cs typeface="Arial" pitchFamily="34" charset="0"/>
                        </a:rPr>
                        <a:t>IE9+</a:t>
                      </a:r>
                      <a:r>
                        <a:rPr lang="zh-CN" altLang="en-US" sz="1600" dirty="0" smtClean="0">
                          <a:latin typeface="Arial" pitchFamily="34" charset="0"/>
                          <a:cs typeface="Arial" pitchFamily="34" charset="0"/>
                        </a:rPr>
                        <a:t>、</a:t>
                      </a:r>
                      <a:r>
                        <a:rPr lang="en-US" altLang="zh-CN" sz="1600" dirty="0" smtClean="0">
                          <a:latin typeface="Arial" pitchFamily="34" charset="0"/>
                          <a:cs typeface="Arial" pitchFamily="34" charset="0"/>
                        </a:rPr>
                        <a:t>Firefox2+</a:t>
                      </a:r>
                      <a:r>
                        <a:rPr lang="zh-CN" altLang="en-US" sz="1600" dirty="0" smtClean="0">
                          <a:latin typeface="Arial" pitchFamily="34" charset="0"/>
                          <a:cs typeface="Arial" pitchFamily="34" charset="0"/>
                        </a:rPr>
                        <a:t>、</a:t>
                      </a:r>
                      <a:r>
                        <a:rPr lang="en-US" altLang="zh-CN" sz="1600" dirty="0" smtClean="0">
                          <a:latin typeface="Arial" pitchFamily="34" charset="0"/>
                          <a:cs typeface="Arial" pitchFamily="34" charset="0"/>
                        </a:rPr>
                        <a:t>Safari3+</a:t>
                      </a:r>
                      <a:r>
                        <a:rPr lang="zh-CN" altLang="en-US" sz="1600" dirty="0" smtClean="0">
                          <a:latin typeface="Arial" pitchFamily="34" charset="0"/>
                          <a:cs typeface="Arial" pitchFamily="34" charset="0"/>
                        </a:rPr>
                        <a:t>、</a:t>
                      </a:r>
                      <a:r>
                        <a:rPr lang="en-US" altLang="zh-CN" sz="1600" dirty="0" smtClean="0">
                          <a:latin typeface="Arial" pitchFamily="34" charset="0"/>
                          <a:cs typeface="Arial" pitchFamily="34" charset="0"/>
                        </a:rPr>
                        <a:t>Opera9.5+</a:t>
                      </a:r>
                      <a:r>
                        <a:rPr lang="zh-CN" altLang="en-US" sz="1600" dirty="0" smtClean="0">
                          <a:latin typeface="Arial" pitchFamily="34" charset="0"/>
                          <a:cs typeface="Arial" pitchFamily="34" charset="0"/>
                        </a:rPr>
                        <a:t>、</a:t>
                      </a:r>
                      <a:r>
                        <a:rPr lang="en-US" altLang="zh-CN" sz="1600" dirty="0" smtClean="0">
                          <a:latin typeface="Arial" pitchFamily="34" charset="0"/>
                          <a:cs typeface="Arial" pitchFamily="34" charset="0"/>
                        </a:rPr>
                        <a:t>Chrome</a:t>
                      </a:r>
                      <a:endParaRPr lang="zh-CN" altLang="en-US" sz="1600" dirty="0">
                        <a:latin typeface="Arial" pitchFamily="34" charset="0"/>
                        <a:cs typeface="Arial" pitchFamily="34" charset="0"/>
                      </a:endParaRPr>
                    </a:p>
                  </a:txBody>
                  <a:tcPr/>
                </a:tc>
                <a:tc hMerge="1">
                  <a:txBody>
                    <a:bodyPr/>
                    <a:lstStyle/>
                    <a:p>
                      <a:endParaRPr lang="zh-CN"/>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251848"/>
            <a:ext cx="10018713" cy="600559"/>
          </a:xfrm>
          <a:solidFill>
            <a:schemeClr val="accent2"/>
          </a:solidFill>
        </p:spPr>
        <p:txBody>
          <a:bodyPr>
            <a:normAutofit fontScale="90000"/>
          </a:bodyPr>
          <a:lstStyle/>
          <a:p>
            <a:r>
              <a:rPr lang="en-US" altLang="zh-CN" dirty="0" smtClean="0">
                <a:solidFill>
                  <a:srgbClr val="FF0000"/>
                </a:solidFill>
              </a:rPr>
              <a:t>*</a:t>
            </a:r>
            <a:r>
              <a:rPr lang="zh-CN" altLang="en-US" dirty="0" smtClean="0"/>
              <a:t>数组的迭代方法</a:t>
            </a:r>
            <a:r>
              <a:rPr lang="en-US" altLang="zh-CN" dirty="0" smtClean="0"/>
              <a:t>-</a:t>
            </a:r>
            <a:r>
              <a:rPr lang="zh-CN" altLang="en-US" dirty="0" smtClean="0"/>
              <a:t>扩展</a:t>
            </a:r>
            <a:endParaRPr lang="zh-CN" altLang="en-US" dirty="0"/>
          </a:p>
        </p:txBody>
      </p:sp>
      <p:graphicFrame>
        <p:nvGraphicFramePr>
          <p:cNvPr id="5" name="内容占位符 4"/>
          <p:cNvGraphicFramePr>
            <a:graphicFrameLocks noGrp="1"/>
          </p:cNvGraphicFramePr>
          <p:nvPr>
            <p:ph idx="1"/>
          </p:nvPr>
        </p:nvGraphicFramePr>
        <p:xfrm>
          <a:off x="1484310" y="965123"/>
          <a:ext cx="10018713" cy="6080760"/>
        </p:xfrm>
        <a:graphic>
          <a:graphicData uri="http://schemas.openxmlformats.org/drawingml/2006/table">
            <a:tbl>
              <a:tblPr firstRow="1" bandRow="1">
                <a:tableStyleId>{21E4AEA4-8DFA-4A89-87EB-49C32662AFE0}</a:tableStyleId>
              </a:tblPr>
              <a:tblGrid>
                <a:gridCol w="3339571"/>
                <a:gridCol w="6679142"/>
              </a:tblGrid>
              <a:tr h="425743">
                <a:tc>
                  <a:txBody>
                    <a:bodyPr/>
                    <a:lstStyle/>
                    <a:p>
                      <a:pPr algn="ctr">
                        <a:lnSpc>
                          <a:spcPct val="150000"/>
                        </a:lnSpc>
                      </a:pPr>
                      <a:r>
                        <a:rPr lang="zh-CN" altLang="en-US" sz="2000" dirty="0" smtClean="0">
                          <a:latin typeface="微软雅黑" pitchFamily="34" charset="-122"/>
                          <a:ea typeface="微软雅黑" pitchFamily="34" charset="-122"/>
                        </a:rPr>
                        <a:t>方法名</a:t>
                      </a:r>
                      <a:endParaRPr lang="zh-CN" altLang="en-US" sz="2000" dirty="0">
                        <a:latin typeface="微软雅黑" pitchFamily="34" charset="-122"/>
                        <a:ea typeface="微软雅黑" pitchFamily="34" charset="-122"/>
                      </a:endParaRPr>
                    </a:p>
                  </a:txBody>
                  <a:tcPr/>
                </a:tc>
                <a:tc>
                  <a:txBody>
                    <a:bodyPr/>
                    <a:lstStyle/>
                    <a:p>
                      <a:pPr algn="ctr">
                        <a:lnSpc>
                          <a:spcPct val="150000"/>
                        </a:lnSpc>
                      </a:pPr>
                      <a:r>
                        <a:rPr lang="zh-CN" altLang="en-US" sz="2000" dirty="0" smtClean="0">
                          <a:latin typeface="微软雅黑" pitchFamily="34" charset="-122"/>
                          <a:ea typeface="微软雅黑" pitchFamily="34" charset="-122"/>
                        </a:rPr>
                        <a:t>作用</a:t>
                      </a:r>
                      <a:endParaRPr lang="zh-CN" altLang="en-US" sz="2000" dirty="0">
                        <a:latin typeface="微软雅黑" pitchFamily="34" charset="-122"/>
                        <a:ea typeface="微软雅黑" pitchFamily="34" charset="-122"/>
                      </a:endParaRPr>
                    </a:p>
                  </a:txBody>
                  <a:tcPr/>
                </a:tc>
              </a:tr>
              <a:tr h="472076">
                <a:tc>
                  <a:txBody>
                    <a:bodyPr/>
                    <a:lstStyle/>
                    <a:p>
                      <a:pPr algn="ctr">
                        <a:lnSpc>
                          <a:spcPct val="100000"/>
                        </a:lnSpc>
                      </a:pPr>
                      <a:r>
                        <a:rPr lang="en-US" altLang="zh-CN" sz="1800" dirty="0" err="1" smtClean="0"/>
                        <a:t>forEach</a:t>
                      </a:r>
                      <a:r>
                        <a:rPr lang="en-US" altLang="zh-CN" sz="1800" dirty="0" smtClean="0"/>
                        <a:t>()</a:t>
                      </a:r>
                      <a:endParaRPr lang="zh-CN" altLang="en-US" sz="1800" dirty="0"/>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zh-CN" altLang="en-US" sz="1800" dirty="0" smtClean="0">
                          <a:latin typeface="微软雅黑" pitchFamily="34" charset="-122"/>
                          <a:ea typeface="微软雅黑" pitchFamily="34" charset="-122"/>
                        </a:rPr>
                        <a:t>对数组进行循环迭代，该方法接受一个参数为给定函数</a:t>
                      </a:r>
                      <a:endParaRPr lang="en-US" altLang="zh-CN" sz="1800" dirty="0" smtClean="0">
                        <a:latin typeface="微软雅黑" pitchFamily="34" charset="-122"/>
                        <a:ea typeface="微软雅黑" pitchFamily="34" charset="-122"/>
                      </a:endParaRPr>
                    </a:p>
                    <a:p>
                      <a:pPr marL="0" marR="0" indent="0" algn="l" defTabSz="457200" rtl="0" eaLnBrk="1" fontAlgn="auto" latinLnBrk="0" hangingPunct="1">
                        <a:lnSpc>
                          <a:spcPct val="150000"/>
                        </a:lnSpc>
                        <a:spcBef>
                          <a:spcPts val="0"/>
                        </a:spcBef>
                        <a:spcAft>
                          <a:spcPts val="0"/>
                        </a:spcAft>
                        <a:buClrTx/>
                        <a:buSzTx/>
                        <a:buFontTx/>
                        <a:buNone/>
                        <a:defRPr/>
                      </a:pPr>
                      <a:r>
                        <a:rPr lang="zh-CN" altLang="en-US" sz="1800" dirty="0" smtClean="0">
                          <a:latin typeface="微软雅黑" pitchFamily="34" charset="-122"/>
                          <a:ea typeface="微软雅黑" pitchFamily="34" charset="-122"/>
                        </a:rPr>
                        <a:t>给定函数有</a:t>
                      </a:r>
                      <a:r>
                        <a:rPr lang="en-US" altLang="zh-CN" sz="1800" dirty="0" smtClean="0">
                          <a:latin typeface="微软雅黑" pitchFamily="34" charset="-122"/>
                          <a:ea typeface="微软雅黑" pitchFamily="34" charset="-122"/>
                        </a:rPr>
                        <a:t>3</a:t>
                      </a:r>
                      <a:r>
                        <a:rPr lang="zh-CN" altLang="en-US" sz="1800" dirty="0" smtClean="0">
                          <a:latin typeface="微软雅黑" pitchFamily="34" charset="-122"/>
                          <a:ea typeface="微软雅黑" pitchFamily="34" charset="-122"/>
                        </a:rPr>
                        <a:t>个参数</a:t>
                      </a:r>
                      <a:endParaRPr lang="en-US" altLang="zh-CN" sz="1800" dirty="0" smtClean="0">
                        <a:latin typeface="微软雅黑" pitchFamily="34" charset="-122"/>
                        <a:ea typeface="微软雅黑" pitchFamily="34" charset="-122"/>
                      </a:endParaRPr>
                    </a:p>
                    <a:p>
                      <a:pPr marL="0" marR="0" indent="0" algn="l" defTabSz="457200" rtl="0" eaLnBrk="1" fontAlgn="auto" latinLnBrk="0" hangingPunct="1">
                        <a:lnSpc>
                          <a:spcPct val="150000"/>
                        </a:lnSpc>
                        <a:spcBef>
                          <a:spcPts val="0"/>
                        </a:spcBef>
                        <a:spcAft>
                          <a:spcPts val="0"/>
                        </a:spcAft>
                        <a:buClrTx/>
                        <a:buSzTx/>
                        <a:buFontTx/>
                        <a:buNone/>
                        <a:defRPr/>
                      </a:pPr>
                      <a:r>
                        <a:rPr lang="zh-CN" altLang="en-US" sz="1800" dirty="0" smtClean="0">
                          <a:latin typeface="微软雅黑" pitchFamily="34" charset="-122"/>
                          <a:ea typeface="微软雅黑" pitchFamily="34" charset="-122"/>
                        </a:rPr>
                        <a:t>第一个参数：数组中的数据项</a:t>
                      </a:r>
                      <a:endParaRPr lang="en-US" altLang="zh-CN" sz="1800" dirty="0" smtClean="0">
                        <a:latin typeface="微软雅黑" pitchFamily="34" charset="-122"/>
                        <a:ea typeface="微软雅黑" pitchFamily="34" charset="-122"/>
                      </a:endParaRPr>
                    </a:p>
                    <a:p>
                      <a:pPr marL="0" marR="0" indent="0" algn="l" defTabSz="457200" rtl="0" eaLnBrk="1" fontAlgn="auto" latinLnBrk="0" hangingPunct="1">
                        <a:lnSpc>
                          <a:spcPct val="150000"/>
                        </a:lnSpc>
                        <a:spcBef>
                          <a:spcPts val="0"/>
                        </a:spcBef>
                        <a:spcAft>
                          <a:spcPts val="0"/>
                        </a:spcAft>
                        <a:buClrTx/>
                        <a:buSzTx/>
                        <a:buFontTx/>
                        <a:buNone/>
                        <a:defRPr/>
                      </a:pPr>
                      <a:r>
                        <a:rPr lang="zh-CN" altLang="en-US" sz="1800" dirty="0" smtClean="0">
                          <a:latin typeface="微软雅黑" pitchFamily="34" charset="-122"/>
                          <a:ea typeface="微软雅黑" pitchFamily="34" charset="-122"/>
                        </a:rPr>
                        <a:t>第二个参数：数组中每个数据项的下标</a:t>
                      </a:r>
                      <a:endParaRPr lang="en-US" altLang="zh-CN" sz="1800" dirty="0" smtClean="0">
                        <a:latin typeface="微软雅黑" pitchFamily="34" charset="-122"/>
                        <a:ea typeface="微软雅黑" pitchFamily="34" charset="-122"/>
                      </a:endParaRPr>
                    </a:p>
                    <a:p>
                      <a:pPr marL="0" marR="0" indent="0" algn="l" defTabSz="457200" rtl="0" eaLnBrk="1" fontAlgn="auto" latinLnBrk="0" hangingPunct="1">
                        <a:lnSpc>
                          <a:spcPct val="150000"/>
                        </a:lnSpc>
                        <a:spcBef>
                          <a:spcPts val="0"/>
                        </a:spcBef>
                        <a:spcAft>
                          <a:spcPts val="0"/>
                        </a:spcAft>
                        <a:buClrTx/>
                        <a:buSzTx/>
                        <a:buFontTx/>
                        <a:buNone/>
                        <a:defRPr/>
                      </a:pPr>
                      <a:r>
                        <a:rPr lang="zh-CN" altLang="en-US" sz="1800" dirty="0" smtClean="0">
                          <a:latin typeface="微软雅黑" pitchFamily="34" charset="-122"/>
                          <a:ea typeface="微软雅黑" pitchFamily="34" charset="-122"/>
                        </a:rPr>
                        <a:t>第三个参数：返回整个数组</a:t>
                      </a:r>
                    </a:p>
                  </a:txBody>
                  <a:tcPr/>
                </a:tc>
              </a:tr>
              <a:tr h="472076">
                <a:tc>
                  <a:txBody>
                    <a:bodyPr/>
                    <a:lstStyle/>
                    <a:p>
                      <a:pPr algn="ctr"/>
                      <a:r>
                        <a:rPr lang="zh-CN" altLang="en-US" dirty="0" smtClean="0"/>
                        <a:t>扩展知识</a:t>
                      </a:r>
                      <a:r>
                        <a:rPr lang="en-US" altLang="zh-CN" dirty="0" smtClean="0"/>
                        <a:t>-filter()</a:t>
                      </a:r>
                      <a:endParaRPr lang="zh-CN" altLang="en-US" dirty="0"/>
                    </a:p>
                  </a:txBody>
                  <a:tcPr/>
                </a:tc>
                <a:tc>
                  <a:txBody>
                    <a:bodyPr/>
                    <a:lstStyle/>
                    <a:p>
                      <a:pPr algn="l">
                        <a:lnSpc>
                          <a:spcPct val="150000"/>
                        </a:lnSpc>
                      </a:pPr>
                      <a:r>
                        <a:rPr lang="zh-CN" altLang="en-US" sz="1800" dirty="0" smtClean="0">
                          <a:latin typeface="微软雅黑" pitchFamily="34" charset="-122"/>
                          <a:ea typeface="微软雅黑" pitchFamily="34" charset="-122"/>
                        </a:rPr>
                        <a:t>对数组进行循环并返回给定函数中返回</a:t>
                      </a:r>
                      <a:r>
                        <a:rPr lang="en-US" altLang="zh-CN" sz="1800" dirty="0" smtClean="0">
                          <a:latin typeface="微软雅黑" pitchFamily="34" charset="-122"/>
                          <a:ea typeface="微软雅黑" pitchFamily="34" charset="-122"/>
                        </a:rPr>
                        <a:t>true</a:t>
                      </a:r>
                      <a:r>
                        <a:rPr lang="zh-CN" altLang="en-US" sz="1800" dirty="0" smtClean="0">
                          <a:latin typeface="微软雅黑" pitchFamily="34" charset="-122"/>
                          <a:ea typeface="微软雅黑" pitchFamily="34" charset="-122"/>
                        </a:rPr>
                        <a:t>的项组成的数组</a:t>
                      </a:r>
                      <a:endParaRPr lang="en-US" altLang="zh-CN" sz="1800" dirty="0" smtClean="0">
                        <a:latin typeface="微软雅黑" pitchFamily="34" charset="-122"/>
                        <a:ea typeface="微软雅黑" pitchFamily="34" charset="-122"/>
                      </a:endParaRPr>
                    </a:p>
                    <a:p>
                      <a:pPr algn="l">
                        <a:lnSpc>
                          <a:spcPct val="150000"/>
                        </a:lnSpc>
                      </a:pPr>
                      <a:r>
                        <a:rPr lang="zh-CN" altLang="en-US" sz="1800" dirty="0" smtClean="0">
                          <a:latin typeface="微软雅黑" pitchFamily="34" charset="-122"/>
                          <a:ea typeface="微软雅黑" pitchFamily="34" charset="-122"/>
                        </a:rPr>
                        <a:t>该方法接受一个参数为给定函数，</a:t>
                      </a:r>
                    </a:p>
                    <a:p>
                      <a:pPr algn="l">
                        <a:lnSpc>
                          <a:spcPct val="150000"/>
                        </a:lnSpc>
                      </a:pPr>
                      <a:r>
                        <a:rPr lang="zh-CN" altLang="en-US" sz="1800" dirty="0" smtClean="0">
                          <a:latin typeface="微软雅黑" pitchFamily="34" charset="-122"/>
                          <a:ea typeface="微软雅黑" pitchFamily="34" charset="-122"/>
                        </a:rPr>
                        <a:t>给定函数接受</a:t>
                      </a:r>
                      <a:r>
                        <a:rPr lang="en-US" altLang="zh-CN" sz="1800" dirty="0" smtClean="0">
                          <a:latin typeface="微软雅黑" pitchFamily="34" charset="-122"/>
                          <a:ea typeface="微软雅黑" pitchFamily="34" charset="-122"/>
                        </a:rPr>
                        <a:t>3</a:t>
                      </a:r>
                      <a:r>
                        <a:rPr lang="zh-CN" altLang="en-US" sz="1800" dirty="0" smtClean="0">
                          <a:latin typeface="微软雅黑" pitchFamily="34" charset="-122"/>
                          <a:ea typeface="微软雅黑" pitchFamily="34" charset="-122"/>
                        </a:rPr>
                        <a:t>个参数</a:t>
                      </a:r>
                      <a:endParaRPr lang="en-US" altLang="zh-CN" sz="1800" dirty="0" smtClean="0">
                        <a:latin typeface="微软雅黑" pitchFamily="34" charset="-122"/>
                        <a:ea typeface="微软雅黑" pitchFamily="34" charset="-122"/>
                      </a:endParaRPr>
                    </a:p>
                    <a:p>
                      <a:pPr marL="0" marR="0" indent="0" algn="l" defTabSz="457200" rtl="0" eaLnBrk="1" fontAlgn="auto" latinLnBrk="0" hangingPunct="1">
                        <a:lnSpc>
                          <a:spcPct val="150000"/>
                        </a:lnSpc>
                        <a:spcBef>
                          <a:spcPts val="0"/>
                        </a:spcBef>
                        <a:spcAft>
                          <a:spcPts val="0"/>
                        </a:spcAft>
                        <a:buClrTx/>
                        <a:buSzTx/>
                        <a:buFontTx/>
                        <a:buNone/>
                        <a:defRPr/>
                      </a:pPr>
                      <a:r>
                        <a:rPr lang="zh-CN" altLang="en-US" sz="1800" dirty="0" smtClean="0">
                          <a:latin typeface="微软雅黑" pitchFamily="34" charset="-122"/>
                          <a:ea typeface="微软雅黑" pitchFamily="34" charset="-122"/>
                        </a:rPr>
                        <a:t>第一个参数：数组中的数据项</a:t>
                      </a:r>
                      <a:endParaRPr lang="en-US" altLang="zh-CN" sz="1800" dirty="0" smtClean="0">
                        <a:latin typeface="微软雅黑" pitchFamily="34" charset="-122"/>
                        <a:ea typeface="微软雅黑" pitchFamily="34" charset="-122"/>
                      </a:endParaRPr>
                    </a:p>
                    <a:p>
                      <a:pPr marL="0" marR="0" indent="0" algn="l" defTabSz="457200" rtl="0" eaLnBrk="1" fontAlgn="auto" latinLnBrk="0" hangingPunct="1">
                        <a:lnSpc>
                          <a:spcPct val="150000"/>
                        </a:lnSpc>
                        <a:spcBef>
                          <a:spcPts val="0"/>
                        </a:spcBef>
                        <a:spcAft>
                          <a:spcPts val="0"/>
                        </a:spcAft>
                        <a:buClrTx/>
                        <a:buSzTx/>
                        <a:buFontTx/>
                        <a:buNone/>
                        <a:defRPr/>
                      </a:pPr>
                      <a:r>
                        <a:rPr lang="zh-CN" altLang="en-US" sz="1800" dirty="0" smtClean="0">
                          <a:latin typeface="微软雅黑" pitchFamily="34" charset="-122"/>
                          <a:ea typeface="微软雅黑" pitchFamily="34" charset="-122"/>
                        </a:rPr>
                        <a:t>第二个参数：数组中每个数据项的下标</a:t>
                      </a:r>
                      <a:endParaRPr lang="en-US" altLang="zh-CN" sz="1800" dirty="0" smtClean="0">
                        <a:latin typeface="微软雅黑" pitchFamily="34" charset="-122"/>
                        <a:ea typeface="微软雅黑" pitchFamily="34" charset="-122"/>
                      </a:endParaRPr>
                    </a:p>
                    <a:p>
                      <a:pPr marL="0" marR="0" indent="0" algn="l" defTabSz="457200" rtl="0" eaLnBrk="1" fontAlgn="auto" latinLnBrk="0" hangingPunct="1">
                        <a:lnSpc>
                          <a:spcPct val="150000"/>
                        </a:lnSpc>
                        <a:spcBef>
                          <a:spcPts val="0"/>
                        </a:spcBef>
                        <a:spcAft>
                          <a:spcPts val="0"/>
                        </a:spcAft>
                        <a:buClrTx/>
                        <a:buSzTx/>
                        <a:buFontTx/>
                        <a:buNone/>
                        <a:defRPr/>
                      </a:pPr>
                      <a:r>
                        <a:rPr lang="zh-CN" altLang="en-US" sz="1800" dirty="0" smtClean="0">
                          <a:latin typeface="微软雅黑" pitchFamily="34" charset="-122"/>
                          <a:ea typeface="微软雅黑" pitchFamily="34" charset="-122"/>
                        </a:rPr>
                        <a:t>第三个参数：返回整个数组</a:t>
                      </a:r>
                    </a:p>
                    <a:p>
                      <a:pPr marL="0" marR="0" indent="0" algn="l" defTabSz="457200" rtl="0" eaLnBrk="1" fontAlgn="auto" latinLnBrk="0" hangingPunct="1">
                        <a:lnSpc>
                          <a:spcPct val="150000"/>
                        </a:lnSpc>
                        <a:spcBef>
                          <a:spcPts val="0"/>
                        </a:spcBef>
                        <a:spcAft>
                          <a:spcPts val="0"/>
                        </a:spcAft>
                        <a:buClrTx/>
                        <a:buSzTx/>
                        <a:buFontTx/>
                        <a:buNone/>
                        <a:defRPr/>
                      </a:pPr>
                      <a:endParaRPr lang="zh-CN" altLang="en-US" sz="1800" dirty="0" smtClean="0">
                        <a:latin typeface="微软雅黑" pitchFamily="34" charset="-122"/>
                        <a:ea typeface="微软雅黑" pitchFamily="34" charset="-122"/>
                      </a:endParaRPr>
                    </a:p>
                    <a:p>
                      <a:pPr marL="0" marR="0" indent="0" algn="l" defTabSz="457200" rtl="0" eaLnBrk="1" fontAlgn="auto" latinLnBrk="0" hangingPunct="1">
                        <a:lnSpc>
                          <a:spcPct val="150000"/>
                        </a:lnSpc>
                        <a:spcBef>
                          <a:spcPts val="0"/>
                        </a:spcBef>
                        <a:spcAft>
                          <a:spcPts val="0"/>
                        </a:spcAft>
                        <a:buClrTx/>
                        <a:buSzTx/>
                        <a:buFontTx/>
                        <a:buNone/>
                        <a:defRPr/>
                      </a:pPr>
                      <a:r>
                        <a:rPr lang="zh-CN" altLang="en-US" sz="1800" dirty="0" smtClean="0">
                          <a:latin typeface="微软雅黑" pitchFamily="34" charset="-122"/>
                          <a:ea typeface="微软雅黑" pitchFamily="34" charset="-122"/>
                        </a:rPr>
                        <a:t>还接受第二个参数，可以</a:t>
                      </a:r>
                      <a:r>
                        <a:rPr lang="en-US" altLang="zh-CN" sz="1800" dirty="0" smtClean="0">
                          <a:latin typeface="微软雅黑" pitchFamily="34" charset="-122"/>
                          <a:ea typeface="微软雅黑" pitchFamily="34" charset="-122"/>
                        </a:rPr>
                        <a:t>this</a:t>
                      </a:r>
                      <a:r>
                        <a:rPr lang="zh-CN" altLang="en-US" sz="1800" dirty="0" smtClean="0">
                          <a:latin typeface="微软雅黑" pitchFamily="34" charset="-122"/>
                          <a:ea typeface="微软雅黑" pitchFamily="34" charset="-122"/>
                        </a:rPr>
                        <a:t>访问</a:t>
                      </a:r>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nvPr>
        </p:nvGraphicFramePr>
        <p:xfrm>
          <a:off x="1484311" y="1645644"/>
          <a:ext cx="10018713" cy="1554480"/>
        </p:xfrm>
        <a:graphic>
          <a:graphicData uri="http://schemas.openxmlformats.org/drawingml/2006/table">
            <a:tbl>
              <a:tblPr firstRow="1" bandRow="1">
                <a:tableStyleId>{21E4AEA4-8DFA-4A89-87EB-49C32662AFE0}</a:tableStyleId>
              </a:tblPr>
              <a:tblGrid>
                <a:gridCol w="3339571"/>
                <a:gridCol w="6679142"/>
              </a:tblGrid>
              <a:tr h="425743">
                <a:tc>
                  <a:txBody>
                    <a:bodyPr/>
                    <a:lstStyle/>
                    <a:p>
                      <a:pPr algn="ctr">
                        <a:lnSpc>
                          <a:spcPct val="150000"/>
                        </a:lnSpc>
                      </a:pPr>
                      <a:r>
                        <a:rPr lang="zh-CN" altLang="en-US" sz="2000" dirty="0" smtClean="0">
                          <a:latin typeface="微软雅黑" pitchFamily="34" charset="-122"/>
                          <a:ea typeface="微软雅黑" pitchFamily="34" charset="-122"/>
                        </a:rPr>
                        <a:t>方法名</a:t>
                      </a:r>
                      <a:endParaRPr lang="zh-CN" altLang="en-US" sz="2000" dirty="0">
                        <a:latin typeface="微软雅黑" pitchFamily="34" charset="-122"/>
                        <a:ea typeface="微软雅黑" pitchFamily="34" charset="-122"/>
                      </a:endParaRPr>
                    </a:p>
                  </a:txBody>
                  <a:tcPr/>
                </a:tc>
                <a:tc>
                  <a:txBody>
                    <a:bodyPr/>
                    <a:lstStyle/>
                    <a:p>
                      <a:pPr algn="ctr">
                        <a:lnSpc>
                          <a:spcPct val="150000"/>
                        </a:lnSpc>
                      </a:pPr>
                      <a:r>
                        <a:rPr lang="zh-CN" altLang="en-US" sz="2000" dirty="0" smtClean="0">
                          <a:latin typeface="微软雅黑" pitchFamily="34" charset="-122"/>
                          <a:ea typeface="微软雅黑" pitchFamily="34" charset="-122"/>
                        </a:rPr>
                        <a:t>作用</a:t>
                      </a:r>
                      <a:endParaRPr lang="zh-CN" altLang="en-US" sz="2000" dirty="0">
                        <a:latin typeface="微软雅黑" pitchFamily="34" charset="-122"/>
                        <a:ea typeface="微软雅黑" pitchFamily="34" charset="-122"/>
                      </a:endParaRPr>
                    </a:p>
                  </a:txBody>
                  <a:tcPr/>
                </a:tc>
              </a:tr>
              <a:tr h="472076">
                <a:tc>
                  <a:txBody>
                    <a:bodyPr/>
                    <a:lstStyle/>
                    <a:p>
                      <a:pPr algn="ctr">
                        <a:lnSpc>
                          <a:spcPct val="100000"/>
                        </a:lnSpc>
                      </a:pPr>
                      <a:r>
                        <a:rPr lang="en-US" altLang="zh-CN" sz="1800" dirty="0" smtClean="0"/>
                        <a:t>reverse()</a:t>
                      </a:r>
                      <a:endParaRPr lang="zh-CN" altLang="en-US" sz="1800" dirty="0"/>
                    </a:p>
                  </a:txBody>
                  <a:tcPr/>
                </a:tc>
                <a:tc>
                  <a:txBody>
                    <a:bodyPr/>
                    <a:lstStyle/>
                    <a:p>
                      <a:pPr algn="ctr">
                        <a:lnSpc>
                          <a:spcPct val="150000"/>
                        </a:lnSpc>
                      </a:pPr>
                      <a:r>
                        <a:rPr lang="zh-CN" altLang="en-US" sz="1800" dirty="0" smtClean="0">
                          <a:latin typeface="微软雅黑" pitchFamily="34" charset="-122"/>
                          <a:ea typeface="微软雅黑" pitchFamily="34" charset="-122"/>
                        </a:rPr>
                        <a:t>翻转数组项的顺序</a:t>
                      </a:r>
                      <a:endParaRPr lang="zh-CN" altLang="en-US" sz="1800" dirty="0">
                        <a:latin typeface="微软雅黑" pitchFamily="34" charset="-122"/>
                        <a:ea typeface="微软雅黑" pitchFamily="34" charset="-122"/>
                      </a:endParaRPr>
                    </a:p>
                  </a:txBody>
                  <a:tcPr/>
                </a:tc>
              </a:tr>
              <a:tr h="472076">
                <a:tc>
                  <a:txBody>
                    <a:bodyPr/>
                    <a:lstStyle/>
                    <a:p>
                      <a:pPr algn="ctr">
                        <a:lnSpc>
                          <a:spcPct val="100000"/>
                        </a:lnSpc>
                      </a:pPr>
                      <a:r>
                        <a:rPr lang="en-US" altLang="zh-CN" sz="1800" dirty="0" smtClean="0"/>
                        <a:t>sort()</a:t>
                      </a:r>
                      <a:endParaRPr lang="zh-CN" altLang="en-US" sz="1800" dirty="0"/>
                    </a:p>
                  </a:txBody>
                  <a:tcPr/>
                </a:tc>
                <a:tc>
                  <a:txBody>
                    <a:bodyPr/>
                    <a:lstStyle/>
                    <a:p>
                      <a:pPr algn="ctr">
                        <a:lnSpc>
                          <a:spcPct val="150000"/>
                        </a:lnSpc>
                      </a:pPr>
                      <a:r>
                        <a:rPr lang="zh-CN" altLang="en-US" sz="1800" dirty="0" smtClean="0">
                          <a:latin typeface="微软雅黑" pitchFamily="34" charset="-122"/>
                          <a:ea typeface="微软雅黑" pitchFamily="34" charset="-122"/>
                        </a:rPr>
                        <a:t>将数组项排序，默认是从小到大，参数：比较函数</a:t>
                      </a:r>
                      <a:endParaRPr lang="zh-CN" altLang="en-US" sz="1800" dirty="0">
                        <a:latin typeface="微软雅黑" pitchFamily="34" charset="-122"/>
                        <a:ea typeface="微软雅黑" pitchFamily="34" charset="-122"/>
                      </a:endParaRPr>
                    </a:p>
                  </a:txBody>
                  <a:tcPr/>
                </a:tc>
              </a:tr>
            </a:tbl>
          </a:graphicData>
        </a:graphic>
      </p:graphicFrame>
      <p:sp>
        <p:nvSpPr>
          <p:cNvPr id="3" name="文本框 2"/>
          <p:cNvSpPr txBox="1"/>
          <p:nvPr/>
        </p:nvSpPr>
        <p:spPr>
          <a:xfrm>
            <a:off x="7389165" y="4727271"/>
            <a:ext cx="2874441" cy="523220"/>
          </a:xfrm>
          <a:prstGeom prst="rect">
            <a:avLst/>
          </a:prstGeom>
          <a:noFill/>
        </p:spPr>
        <p:txBody>
          <a:bodyPr wrap="none" rtlCol="0">
            <a:spAutoFit/>
          </a:bodyPr>
          <a:lstStyle/>
          <a:p>
            <a:r>
              <a:rPr lang="en-US" altLang="zh-CN" sz="2800" dirty="0" err="1"/>
              <a:t>a</a:t>
            </a:r>
            <a:r>
              <a:rPr lang="en-US" altLang="zh-CN" sz="2800" dirty="0" err="1" smtClean="0"/>
              <a:t>rr.sort</a:t>
            </a:r>
            <a:r>
              <a:rPr lang="en-US" altLang="zh-CN" sz="2800" dirty="0" smtClean="0"/>
              <a:t>(</a:t>
            </a:r>
            <a:r>
              <a:rPr lang="en-US" altLang="zh-CN" sz="2800" dirty="0" smtClean="0">
                <a:latin typeface="Arial" pitchFamily="34" charset="0"/>
                <a:cs typeface="Arial" pitchFamily="34" charset="0"/>
              </a:rPr>
              <a:t>compare</a:t>
            </a:r>
            <a:r>
              <a:rPr lang="en-US" altLang="zh-CN" sz="2800" dirty="0" smtClean="0"/>
              <a:t>)</a:t>
            </a:r>
            <a:endParaRPr lang="zh-CN" altLang="en-US" sz="2800" dirty="0"/>
          </a:p>
        </p:txBody>
      </p:sp>
      <p:sp>
        <p:nvSpPr>
          <p:cNvPr id="6" name="标题 1"/>
          <p:cNvSpPr txBox="1"/>
          <p:nvPr/>
        </p:nvSpPr>
        <p:spPr>
          <a:xfrm>
            <a:off x="1484311" y="685800"/>
            <a:ext cx="10018713" cy="864031"/>
          </a:xfrm>
          <a:prstGeom prst="rect">
            <a:avLst/>
          </a:prstGeom>
          <a:solidFill>
            <a:schemeClr val="accent2"/>
          </a:solidFill>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rgbClr val="FF0000"/>
                </a:solidFill>
              </a:rPr>
              <a:t>*</a:t>
            </a:r>
            <a:r>
              <a:rPr lang="zh-CN" altLang="en-US" dirty="0" smtClean="0"/>
              <a:t>数组</a:t>
            </a:r>
            <a:r>
              <a:rPr lang="zh-CN" altLang="en-US" dirty="0"/>
              <a:t>的排序方法</a:t>
            </a:r>
          </a:p>
        </p:txBody>
      </p:sp>
      <p:sp>
        <p:nvSpPr>
          <p:cNvPr id="9" name="文本框 8"/>
          <p:cNvSpPr txBox="1"/>
          <p:nvPr/>
        </p:nvSpPr>
        <p:spPr>
          <a:xfrm>
            <a:off x="2371118" y="3742604"/>
            <a:ext cx="2760692" cy="2554545"/>
          </a:xfrm>
          <a:prstGeom prst="rect">
            <a:avLst/>
          </a:prstGeom>
          <a:noFill/>
        </p:spPr>
        <p:txBody>
          <a:bodyPr wrap="none" rtlCol="0">
            <a:spAutoFit/>
          </a:bodyPr>
          <a:lstStyle/>
          <a:p>
            <a:r>
              <a:rPr lang="en-US" altLang="zh-CN" sz="2000" dirty="0" smtClean="0">
                <a:latin typeface="Arial" pitchFamily="34" charset="0"/>
                <a:cs typeface="Arial" pitchFamily="34" charset="0"/>
              </a:rPr>
              <a:t>function compare(</a:t>
            </a:r>
            <a:r>
              <a:rPr lang="en-US" altLang="zh-CN" sz="2000" dirty="0" err="1" smtClean="0">
                <a:latin typeface="Arial" pitchFamily="34" charset="0"/>
                <a:cs typeface="Arial" pitchFamily="34" charset="0"/>
              </a:rPr>
              <a:t>a,b</a:t>
            </a:r>
            <a:r>
              <a:rPr lang="en-US" altLang="zh-CN" sz="2000" dirty="0" smtClean="0">
                <a:latin typeface="Arial" pitchFamily="34" charset="0"/>
                <a:cs typeface="Arial" pitchFamily="34" charset="0"/>
              </a:rPr>
              <a:t>){</a:t>
            </a:r>
            <a:endParaRPr lang="en-US" altLang="zh-CN" sz="2000" dirty="0">
              <a:latin typeface="Arial" pitchFamily="34" charset="0"/>
              <a:cs typeface="Arial" pitchFamily="34" charset="0"/>
            </a:endParaRPr>
          </a:p>
          <a:p>
            <a:r>
              <a:rPr lang="en-US" altLang="zh-CN" sz="2000" dirty="0">
                <a:latin typeface="Arial" pitchFamily="34" charset="0"/>
                <a:cs typeface="Arial" pitchFamily="34" charset="0"/>
              </a:rPr>
              <a:t>	</a:t>
            </a:r>
            <a:r>
              <a:rPr lang="en-US" altLang="zh-CN" sz="2000" dirty="0" smtClean="0">
                <a:latin typeface="Arial" pitchFamily="34" charset="0"/>
                <a:cs typeface="Arial" pitchFamily="34" charset="0"/>
              </a:rPr>
              <a:t>if(a&lt;b)</a:t>
            </a:r>
          </a:p>
          <a:p>
            <a:r>
              <a:rPr lang="en-US" altLang="zh-CN" sz="2000" dirty="0">
                <a:latin typeface="Arial" pitchFamily="34" charset="0"/>
                <a:cs typeface="Arial" pitchFamily="34" charset="0"/>
              </a:rPr>
              <a:t>	 </a:t>
            </a:r>
            <a:r>
              <a:rPr lang="en-US" altLang="zh-CN" sz="2000" dirty="0" smtClean="0">
                <a:latin typeface="Arial" pitchFamily="34" charset="0"/>
                <a:cs typeface="Arial" pitchFamily="34" charset="0"/>
              </a:rPr>
              <a:t>     return -1;</a:t>
            </a:r>
          </a:p>
          <a:p>
            <a:r>
              <a:rPr lang="en-US" altLang="zh-CN" sz="2000" dirty="0">
                <a:latin typeface="Arial" pitchFamily="34" charset="0"/>
                <a:cs typeface="Arial" pitchFamily="34" charset="0"/>
              </a:rPr>
              <a:t>	</a:t>
            </a:r>
            <a:r>
              <a:rPr lang="en-US" altLang="zh-CN" sz="2000" dirty="0" smtClean="0">
                <a:latin typeface="Arial" pitchFamily="34" charset="0"/>
                <a:cs typeface="Arial" pitchFamily="34" charset="0"/>
              </a:rPr>
              <a:t>else if(a==b)</a:t>
            </a:r>
          </a:p>
          <a:p>
            <a:r>
              <a:rPr lang="en-US" altLang="zh-CN" sz="2000" dirty="0">
                <a:latin typeface="Arial" pitchFamily="34" charset="0"/>
                <a:cs typeface="Arial" pitchFamily="34" charset="0"/>
              </a:rPr>
              <a:t>	 </a:t>
            </a:r>
            <a:r>
              <a:rPr lang="en-US" altLang="zh-CN" sz="2000" dirty="0" smtClean="0">
                <a:latin typeface="Arial" pitchFamily="34" charset="0"/>
                <a:cs typeface="Arial" pitchFamily="34" charset="0"/>
              </a:rPr>
              <a:t>     return 0;</a:t>
            </a:r>
          </a:p>
          <a:p>
            <a:r>
              <a:rPr lang="en-US" altLang="zh-CN" sz="2000" dirty="0">
                <a:latin typeface="Arial" pitchFamily="34" charset="0"/>
                <a:cs typeface="Arial" pitchFamily="34" charset="0"/>
              </a:rPr>
              <a:t>	</a:t>
            </a:r>
            <a:r>
              <a:rPr lang="en-US" altLang="zh-CN" sz="2000" dirty="0" smtClean="0">
                <a:latin typeface="Arial" pitchFamily="34" charset="0"/>
                <a:cs typeface="Arial" pitchFamily="34" charset="0"/>
              </a:rPr>
              <a:t>else</a:t>
            </a:r>
          </a:p>
          <a:p>
            <a:r>
              <a:rPr lang="en-US" altLang="zh-CN" sz="2000" dirty="0">
                <a:latin typeface="Arial" pitchFamily="34" charset="0"/>
                <a:cs typeface="Arial" pitchFamily="34" charset="0"/>
              </a:rPr>
              <a:t>	</a:t>
            </a:r>
            <a:r>
              <a:rPr lang="en-US" altLang="zh-CN" sz="2000" dirty="0" smtClean="0">
                <a:latin typeface="Arial" pitchFamily="34" charset="0"/>
                <a:cs typeface="Arial" pitchFamily="34" charset="0"/>
              </a:rPr>
              <a:t>      return 1;</a:t>
            </a:r>
            <a:endParaRPr lang="en-US" altLang="zh-CN" sz="2000" dirty="0">
              <a:latin typeface="Arial" pitchFamily="34" charset="0"/>
              <a:cs typeface="Arial" pitchFamily="34" charset="0"/>
            </a:endParaRPr>
          </a:p>
          <a:p>
            <a:r>
              <a:rPr lang="en-US" altLang="zh-CN" sz="2000" dirty="0">
                <a:latin typeface="Arial" pitchFamily="34" charset="0"/>
                <a:cs typeface="Arial" pitchFamily="34" charset="0"/>
              </a:rPr>
              <a:t>}</a:t>
            </a:r>
            <a:endParaRPr lang="zh-CN" altLang="en-US" sz="2000" dirty="0">
              <a:latin typeface="Arial" pitchFamily="34" charset="0"/>
              <a:cs typeface="Arial" pitchFamily="34" charset="0"/>
            </a:endParaRPr>
          </a:p>
        </p:txBody>
      </p:sp>
      <p:cxnSp>
        <p:nvCxnSpPr>
          <p:cNvPr id="11" name="直接箭头连接符 10"/>
          <p:cNvCxnSpPr/>
          <p:nvPr/>
        </p:nvCxnSpPr>
        <p:spPr>
          <a:xfrm>
            <a:off x="5519265" y="5019877"/>
            <a:ext cx="160829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1484311" y="109650"/>
            <a:ext cx="10018713" cy="864031"/>
          </a:xfrm>
          <a:prstGeom prst="rect">
            <a:avLst/>
          </a:prstGeom>
          <a:noFill/>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s</a:t>
            </a:r>
            <a:r>
              <a:rPr lang="en-US" altLang="zh-CN" dirty="0" smtClean="0"/>
              <a:t>ort()</a:t>
            </a:r>
            <a:r>
              <a:rPr lang="zh-CN" altLang="en-US" dirty="0" smtClean="0"/>
              <a:t>接受的</a:t>
            </a:r>
            <a:r>
              <a:rPr lang="en-US" altLang="zh-CN" dirty="0" smtClean="0"/>
              <a:t>function</a:t>
            </a:r>
            <a:r>
              <a:rPr lang="zh-CN" altLang="en-US" dirty="0" smtClean="0"/>
              <a:t>参数的深入理解</a:t>
            </a:r>
            <a:endParaRPr lang="zh-CN" altLang="en-US" dirty="0"/>
          </a:p>
        </p:txBody>
      </p:sp>
      <p:sp>
        <p:nvSpPr>
          <p:cNvPr id="4" name="文本框 3"/>
          <p:cNvSpPr txBox="1"/>
          <p:nvPr/>
        </p:nvSpPr>
        <p:spPr>
          <a:xfrm>
            <a:off x="2088745" y="1344621"/>
            <a:ext cx="3315331" cy="584775"/>
          </a:xfrm>
          <a:prstGeom prst="rect">
            <a:avLst/>
          </a:prstGeom>
          <a:noFill/>
        </p:spPr>
        <p:txBody>
          <a:bodyPr wrap="none" rtlCol="0">
            <a:spAutoFit/>
          </a:bodyPr>
          <a:lstStyle/>
          <a:p>
            <a:r>
              <a:rPr lang="en-US" altLang="zh-CN" sz="3200" dirty="0" err="1" smtClean="0">
                <a:latin typeface="Arial" pitchFamily="34" charset="0"/>
                <a:cs typeface="Arial" pitchFamily="34" charset="0"/>
              </a:rPr>
              <a:t>var</a:t>
            </a:r>
            <a:r>
              <a:rPr lang="en-US" altLang="zh-CN" sz="3200" dirty="0" smtClean="0">
                <a:latin typeface="Arial" pitchFamily="34" charset="0"/>
                <a:cs typeface="Arial" pitchFamily="34" charset="0"/>
              </a:rPr>
              <a:t> </a:t>
            </a:r>
            <a:r>
              <a:rPr lang="en-US" altLang="zh-CN" sz="3200" dirty="0" err="1" smtClean="0">
                <a:latin typeface="Arial" pitchFamily="34" charset="0"/>
                <a:cs typeface="Arial" pitchFamily="34" charset="0"/>
              </a:rPr>
              <a:t>arr</a:t>
            </a:r>
            <a:r>
              <a:rPr lang="en-US" altLang="zh-CN" sz="3200" dirty="0" smtClean="0">
                <a:latin typeface="Arial" pitchFamily="34" charset="0"/>
                <a:cs typeface="Arial" pitchFamily="34" charset="0"/>
              </a:rPr>
              <a:t>  = [</a:t>
            </a:r>
            <a:r>
              <a:rPr lang="en-US" altLang="zh-CN" sz="3200" dirty="0">
                <a:latin typeface="Arial" pitchFamily="34" charset="0"/>
                <a:cs typeface="Arial" pitchFamily="34" charset="0"/>
              </a:rPr>
              <a:t>4</a:t>
            </a:r>
            <a:r>
              <a:rPr lang="en-US" altLang="zh-CN" sz="3200" dirty="0" smtClean="0">
                <a:latin typeface="Arial" pitchFamily="34" charset="0"/>
                <a:cs typeface="Arial" pitchFamily="34" charset="0"/>
              </a:rPr>
              <a:t>, 6,3];</a:t>
            </a:r>
            <a:endParaRPr lang="zh-CN" altLang="en-US" sz="3200" dirty="0">
              <a:latin typeface="Arial" pitchFamily="34" charset="0"/>
              <a:cs typeface="Arial" pitchFamily="34" charset="0"/>
            </a:endParaRPr>
          </a:p>
        </p:txBody>
      </p:sp>
      <p:sp>
        <p:nvSpPr>
          <p:cNvPr id="2" name="矩形 1"/>
          <p:cNvSpPr/>
          <p:nvPr/>
        </p:nvSpPr>
        <p:spPr>
          <a:xfrm>
            <a:off x="2088745" y="2510725"/>
            <a:ext cx="747445" cy="743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latin typeface="Arial" pitchFamily="34" charset="0"/>
                <a:cs typeface="Arial" pitchFamily="34" charset="0"/>
              </a:rPr>
              <a:t>4</a:t>
            </a:r>
            <a:endParaRPr lang="zh-CN" altLang="en-US" sz="4000" dirty="0">
              <a:latin typeface="Arial" pitchFamily="34" charset="0"/>
              <a:cs typeface="Arial" pitchFamily="34" charset="0"/>
            </a:endParaRPr>
          </a:p>
        </p:txBody>
      </p:sp>
      <p:sp>
        <p:nvSpPr>
          <p:cNvPr id="16" name="矩形 15"/>
          <p:cNvSpPr/>
          <p:nvPr/>
        </p:nvSpPr>
        <p:spPr>
          <a:xfrm>
            <a:off x="3075585" y="2510724"/>
            <a:ext cx="747445" cy="743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latin typeface="Arial" pitchFamily="34" charset="0"/>
                <a:cs typeface="Arial" pitchFamily="34" charset="0"/>
              </a:rPr>
              <a:t>6</a:t>
            </a:r>
            <a:endParaRPr lang="zh-CN" altLang="en-US" sz="4000" dirty="0">
              <a:latin typeface="Arial" pitchFamily="34" charset="0"/>
              <a:cs typeface="Arial" pitchFamily="34" charset="0"/>
            </a:endParaRPr>
          </a:p>
        </p:txBody>
      </p:sp>
      <p:sp>
        <p:nvSpPr>
          <p:cNvPr id="9" name="文本框 8"/>
          <p:cNvSpPr txBox="1"/>
          <p:nvPr/>
        </p:nvSpPr>
        <p:spPr>
          <a:xfrm>
            <a:off x="4062425" y="2421018"/>
            <a:ext cx="6639959" cy="923330"/>
          </a:xfrm>
          <a:prstGeom prst="rect">
            <a:avLst/>
          </a:prstGeom>
          <a:noFill/>
        </p:spPr>
        <p:txBody>
          <a:bodyPr wrap="none" rtlCol="0">
            <a:spAutoFit/>
          </a:bodyPr>
          <a:lstStyle/>
          <a:p>
            <a:r>
              <a:rPr lang="en-US" altLang="zh-CN" dirty="0" smtClean="0">
                <a:latin typeface="微软雅黑" pitchFamily="34" charset="-122"/>
                <a:ea typeface="微软雅黑" pitchFamily="34" charset="-122"/>
              </a:rPr>
              <a:t>4-6</a:t>
            </a:r>
            <a:r>
              <a:rPr lang="zh-CN" altLang="en-US" dirty="0" smtClean="0">
                <a:latin typeface="微软雅黑" pitchFamily="34" charset="-122"/>
                <a:ea typeface="微软雅黑" pitchFamily="34" charset="-122"/>
              </a:rPr>
              <a:t>比较，若想让</a:t>
            </a: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在前面</a:t>
            </a:r>
            <a:r>
              <a:rPr lang="zh-CN" altLang="en-US" dirty="0">
                <a:latin typeface="微软雅黑" pitchFamily="34" charset="-122"/>
                <a:ea typeface="微软雅黑" pitchFamily="34" charset="-122"/>
              </a:rPr>
              <a:t>需要返回一个</a:t>
            </a:r>
            <a:r>
              <a:rPr lang="zh-CN" altLang="en-US" b="1" dirty="0">
                <a:solidFill>
                  <a:srgbClr val="FF0000"/>
                </a:solidFill>
                <a:latin typeface="微软雅黑" pitchFamily="34" charset="-122"/>
                <a:ea typeface="微软雅黑" pitchFamily="34" charset="-122"/>
              </a:rPr>
              <a:t>小于</a:t>
            </a:r>
            <a:r>
              <a:rPr lang="en-US" altLang="zh-CN" b="1" dirty="0">
                <a:solidFill>
                  <a:srgbClr val="FF0000"/>
                </a:solidFill>
                <a:latin typeface="微软雅黑" pitchFamily="34" charset="-122"/>
                <a:ea typeface="微软雅黑" pitchFamily="34" charset="-122"/>
              </a:rPr>
              <a:t>0</a:t>
            </a:r>
            <a:r>
              <a:rPr lang="zh-CN" altLang="en-US" dirty="0">
                <a:latin typeface="微软雅黑" pitchFamily="34" charset="-122"/>
                <a:ea typeface="微软雅黑" pitchFamily="34" charset="-122"/>
              </a:rPr>
              <a:t>的数值</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4-6</a:t>
            </a:r>
            <a:r>
              <a:rPr lang="zh-CN" altLang="en-US" dirty="0">
                <a:latin typeface="微软雅黑" pitchFamily="34" charset="-122"/>
                <a:ea typeface="微软雅黑" pitchFamily="34" charset="-122"/>
              </a:rPr>
              <a:t>比较，若想让</a:t>
            </a:r>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在后面需要返回一个</a:t>
            </a:r>
            <a:r>
              <a:rPr lang="zh-CN" altLang="en-US" b="1" dirty="0">
                <a:solidFill>
                  <a:srgbClr val="FF0000"/>
                </a:solidFill>
                <a:latin typeface="微软雅黑" pitchFamily="34" charset="-122"/>
                <a:ea typeface="微软雅黑" pitchFamily="34" charset="-122"/>
              </a:rPr>
              <a:t>大于</a:t>
            </a:r>
            <a:r>
              <a:rPr lang="en-US" altLang="zh-CN" b="1" dirty="0">
                <a:solidFill>
                  <a:srgbClr val="FF0000"/>
                </a:solidFill>
                <a:latin typeface="微软雅黑" pitchFamily="34" charset="-122"/>
                <a:ea typeface="微软雅黑" pitchFamily="34" charset="-122"/>
              </a:rPr>
              <a:t>0</a:t>
            </a:r>
            <a:r>
              <a:rPr lang="zh-CN" altLang="en-US" dirty="0">
                <a:latin typeface="微软雅黑" pitchFamily="34" charset="-122"/>
                <a:ea typeface="微软雅黑" pitchFamily="34" charset="-122"/>
              </a:rPr>
              <a:t>的数值</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4-6</a:t>
            </a:r>
            <a:r>
              <a:rPr lang="zh-CN" altLang="en-US" dirty="0">
                <a:latin typeface="微软雅黑" pitchFamily="34" charset="-122"/>
                <a:ea typeface="微软雅黑" pitchFamily="34" charset="-122"/>
              </a:rPr>
              <a:t>比较，若不想让</a:t>
            </a:r>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6</a:t>
            </a:r>
            <a:r>
              <a:rPr lang="zh-CN" altLang="en-US" dirty="0">
                <a:latin typeface="微软雅黑" pitchFamily="34" charset="-122"/>
                <a:ea typeface="微软雅黑" pitchFamily="34" charset="-122"/>
              </a:rPr>
              <a:t>发生变化则返回一让</a:t>
            </a: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在个</a:t>
            </a:r>
            <a:r>
              <a:rPr lang="zh-CN" altLang="en-US" b="1" dirty="0" smtClean="0">
                <a:solidFill>
                  <a:srgbClr val="FF0000"/>
                </a:solidFill>
                <a:latin typeface="微软雅黑" pitchFamily="34" charset="-122"/>
                <a:ea typeface="微软雅黑" pitchFamily="34" charset="-122"/>
              </a:rPr>
              <a:t>等于</a:t>
            </a:r>
            <a:r>
              <a:rPr lang="en-US" altLang="zh-CN" b="1" dirty="0" smtClean="0">
                <a:solidFill>
                  <a:srgbClr val="FF0000"/>
                </a:solidFill>
                <a:latin typeface="微软雅黑" pitchFamily="34" charset="-122"/>
                <a:ea typeface="微软雅黑" pitchFamily="34" charset="-122"/>
              </a:rPr>
              <a:t>0</a:t>
            </a:r>
            <a:r>
              <a:rPr lang="zh-CN" altLang="en-US" dirty="0" smtClean="0">
                <a:latin typeface="微软雅黑" pitchFamily="34" charset="-122"/>
                <a:ea typeface="微软雅黑" pitchFamily="34" charset="-122"/>
              </a:rPr>
              <a:t>的数值</a:t>
            </a:r>
            <a:endParaRPr lang="zh-CN" altLang="en-US" dirty="0">
              <a:latin typeface="微软雅黑" pitchFamily="34" charset="-122"/>
              <a:ea typeface="微软雅黑" pitchFamily="34" charset="-122"/>
            </a:endParaRPr>
          </a:p>
        </p:txBody>
      </p:sp>
      <p:sp>
        <p:nvSpPr>
          <p:cNvPr id="14" name="文本框 13"/>
          <p:cNvSpPr txBox="1"/>
          <p:nvPr/>
        </p:nvSpPr>
        <p:spPr>
          <a:xfrm>
            <a:off x="2088745" y="3556344"/>
            <a:ext cx="5860900" cy="400110"/>
          </a:xfrm>
          <a:prstGeom prst="rect">
            <a:avLst/>
          </a:prstGeom>
          <a:noFill/>
        </p:spPr>
        <p:txBody>
          <a:bodyPr wrap="none" rtlCol="0">
            <a:spAutoFit/>
          </a:bodyPr>
          <a:lstStyle/>
          <a:p>
            <a:r>
              <a:rPr lang="en-US" altLang="zh-CN" sz="2000" dirty="0" smtClean="0">
                <a:latin typeface="Arial" pitchFamily="34" charset="0"/>
                <a:cs typeface="Arial" pitchFamily="34" charset="0"/>
              </a:rPr>
              <a:t>[4,6,3]</a:t>
            </a:r>
            <a:r>
              <a:rPr lang="zh-CN" altLang="en-US" sz="2000" dirty="0" smtClean="0">
                <a:latin typeface="Arial" pitchFamily="34" charset="0"/>
                <a:cs typeface="Arial" pitchFamily="34" charset="0"/>
              </a:rPr>
              <a:t>，当选择了</a:t>
            </a:r>
            <a:r>
              <a:rPr lang="en-US" altLang="zh-CN" sz="2000" dirty="0" smtClean="0">
                <a:latin typeface="Arial" pitchFamily="34" charset="0"/>
                <a:cs typeface="Arial" pitchFamily="34" charset="0"/>
              </a:rPr>
              <a:t>4&lt;6</a:t>
            </a:r>
            <a:r>
              <a:rPr lang="zh-CN" altLang="en-US" sz="2000" dirty="0" smtClean="0">
                <a:latin typeface="Arial" pitchFamily="34" charset="0"/>
                <a:cs typeface="Arial" pitchFamily="34" charset="0"/>
              </a:rPr>
              <a:t>时返回</a:t>
            </a:r>
            <a:r>
              <a:rPr lang="zh-CN" altLang="en-US" sz="2000" dirty="0" smtClean="0">
                <a:solidFill>
                  <a:srgbClr val="FF0000"/>
                </a:solidFill>
                <a:latin typeface="Arial" pitchFamily="34" charset="0"/>
                <a:cs typeface="Arial" pitchFamily="34" charset="0"/>
              </a:rPr>
              <a:t>小于</a:t>
            </a:r>
            <a:r>
              <a:rPr lang="en-US" altLang="zh-CN" sz="2000" dirty="0" smtClean="0">
                <a:solidFill>
                  <a:srgbClr val="FF0000"/>
                </a:solidFill>
                <a:latin typeface="Arial" pitchFamily="34" charset="0"/>
                <a:cs typeface="Arial" pitchFamily="34" charset="0"/>
              </a:rPr>
              <a:t>0</a:t>
            </a:r>
            <a:r>
              <a:rPr lang="zh-CN" altLang="en-US" sz="2000" dirty="0" smtClean="0">
                <a:latin typeface="Arial" pitchFamily="34" charset="0"/>
                <a:cs typeface="Arial" pitchFamily="34" charset="0"/>
              </a:rPr>
              <a:t>则</a:t>
            </a:r>
            <a:r>
              <a:rPr lang="en-US" altLang="zh-CN" sz="2000" dirty="0" smtClean="0">
                <a:latin typeface="Arial" pitchFamily="34" charset="0"/>
                <a:cs typeface="Arial" pitchFamily="34" charset="0"/>
              </a:rPr>
              <a:t>4</a:t>
            </a:r>
            <a:r>
              <a:rPr lang="zh-CN" altLang="en-US" sz="2000" dirty="0" smtClean="0">
                <a:latin typeface="Arial" pitchFamily="34" charset="0"/>
                <a:cs typeface="Arial" pitchFamily="34" charset="0"/>
              </a:rPr>
              <a:t>在前，</a:t>
            </a:r>
            <a:r>
              <a:rPr lang="en-US" altLang="zh-CN" sz="2000" dirty="0" smtClean="0">
                <a:latin typeface="Arial" pitchFamily="34" charset="0"/>
                <a:cs typeface="Arial" pitchFamily="34" charset="0"/>
              </a:rPr>
              <a:t>6</a:t>
            </a:r>
            <a:r>
              <a:rPr lang="zh-CN" altLang="en-US" sz="2000" dirty="0" smtClean="0">
                <a:latin typeface="Arial" pitchFamily="34" charset="0"/>
                <a:cs typeface="Arial" pitchFamily="34" charset="0"/>
              </a:rPr>
              <a:t>在后</a:t>
            </a:r>
            <a:endParaRPr lang="zh-CN" altLang="en-US" sz="2000" dirty="0">
              <a:latin typeface="Arial" pitchFamily="34" charset="0"/>
              <a:cs typeface="Arial" pitchFamily="34" charset="0"/>
            </a:endParaRPr>
          </a:p>
        </p:txBody>
      </p:sp>
      <p:sp>
        <p:nvSpPr>
          <p:cNvPr id="33" name="矩形 32"/>
          <p:cNvSpPr/>
          <p:nvPr/>
        </p:nvSpPr>
        <p:spPr>
          <a:xfrm>
            <a:off x="2088745" y="4258157"/>
            <a:ext cx="747445" cy="743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latin typeface="Arial" pitchFamily="34" charset="0"/>
                <a:cs typeface="Arial" pitchFamily="34" charset="0"/>
              </a:rPr>
              <a:t>6</a:t>
            </a:r>
            <a:endParaRPr lang="zh-CN" altLang="en-US" sz="4000" dirty="0">
              <a:latin typeface="Arial" pitchFamily="34" charset="0"/>
              <a:cs typeface="Arial" pitchFamily="34" charset="0"/>
            </a:endParaRPr>
          </a:p>
        </p:txBody>
      </p:sp>
      <p:sp>
        <p:nvSpPr>
          <p:cNvPr id="34" name="矩形 33"/>
          <p:cNvSpPr/>
          <p:nvPr/>
        </p:nvSpPr>
        <p:spPr>
          <a:xfrm>
            <a:off x="3075585" y="4258156"/>
            <a:ext cx="747445" cy="743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latin typeface="Arial" pitchFamily="34" charset="0"/>
                <a:cs typeface="Arial" pitchFamily="34" charset="0"/>
              </a:rPr>
              <a:t>3</a:t>
            </a:r>
            <a:endParaRPr lang="zh-CN" altLang="en-US" sz="4000" dirty="0">
              <a:latin typeface="Arial" pitchFamily="34" charset="0"/>
              <a:cs typeface="Arial" pitchFamily="34" charset="0"/>
            </a:endParaRPr>
          </a:p>
        </p:txBody>
      </p:sp>
      <p:sp>
        <p:nvSpPr>
          <p:cNvPr id="35" name="文本框 34"/>
          <p:cNvSpPr txBox="1"/>
          <p:nvPr/>
        </p:nvSpPr>
        <p:spPr>
          <a:xfrm>
            <a:off x="4062425" y="4168450"/>
            <a:ext cx="6035627" cy="923330"/>
          </a:xfrm>
          <a:prstGeom prst="rect">
            <a:avLst/>
          </a:prstGeom>
          <a:noFill/>
        </p:spPr>
        <p:txBody>
          <a:bodyPr wrap="none" rtlCol="0">
            <a:spAutoFit/>
          </a:bodyPr>
          <a:lstStyle/>
          <a:p>
            <a:r>
              <a:rPr lang="en-US" altLang="zh-CN" dirty="0" smtClean="0">
                <a:latin typeface="微软雅黑" pitchFamily="34" charset="-122"/>
                <a:ea typeface="微软雅黑" pitchFamily="34" charset="-122"/>
              </a:rPr>
              <a:t>6-3</a:t>
            </a:r>
            <a:r>
              <a:rPr lang="zh-CN" altLang="en-US" dirty="0" smtClean="0">
                <a:latin typeface="微软雅黑" pitchFamily="34" charset="-122"/>
                <a:ea typeface="微软雅黑" pitchFamily="34" charset="-122"/>
              </a:rPr>
              <a:t>比较，若想让</a:t>
            </a:r>
            <a:r>
              <a:rPr lang="en-US" altLang="zh-CN" dirty="0" smtClean="0">
                <a:latin typeface="微软雅黑" pitchFamily="34" charset="-122"/>
                <a:ea typeface="微软雅黑" pitchFamily="34" charset="-122"/>
              </a:rPr>
              <a:t>6</a:t>
            </a:r>
            <a:r>
              <a:rPr lang="zh-CN" altLang="en-US" dirty="0" smtClean="0">
                <a:latin typeface="微软雅黑" pitchFamily="34" charset="-122"/>
                <a:ea typeface="微软雅黑" pitchFamily="34" charset="-122"/>
              </a:rPr>
              <a:t>在前面需要返回一个</a:t>
            </a:r>
            <a:r>
              <a:rPr lang="zh-CN" altLang="en-US" b="1" dirty="0">
                <a:solidFill>
                  <a:srgbClr val="FF0000"/>
                </a:solidFill>
                <a:latin typeface="微软雅黑" pitchFamily="34" charset="-122"/>
                <a:ea typeface="微软雅黑" pitchFamily="34" charset="-122"/>
              </a:rPr>
              <a:t>小于</a:t>
            </a:r>
            <a:r>
              <a:rPr lang="en-US" altLang="zh-CN" b="1" dirty="0" smtClean="0">
                <a:solidFill>
                  <a:srgbClr val="FF0000"/>
                </a:solidFill>
                <a:latin typeface="微软雅黑" pitchFamily="34" charset="-122"/>
                <a:ea typeface="微软雅黑" pitchFamily="34" charset="-122"/>
              </a:rPr>
              <a:t>0</a:t>
            </a:r>
            <a:r>
              <a:rPr lang="zh-CN" altLang="en-US" dirty="0" smtClean="0">
                <a:latin typeface="微软雅黑" pitchFamily="34" charset="-122"/>
                <a:ea typeface="微软雅黑" pitchFamily="34" charset="-122"/>
              </a:rPr>
              <a:t>的数值</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6-3</a:t>
            </a:r>
            <a:r>
              <a:rPr lang="zh-CN" altLang="en-US" dirty="0" smtClean="0">
                <a:latin typeface="微软雅黑" pitchFamily="34" charset="-122"/>
                <a:ea typeface="微软雅黑" pitchFamily="34" charset="-122"/>
              </a:rPr>
              <a:t>比较，若想让</a:t>
            </a:r>
            <a:r>
              <a:rPr lang="en-US" altLang="zh-CN" dirty="0" smtClean="0">
                <a:latin typeface="微软雅黑" pitchFamily="34" charset="-122"/>
                <a:ea typeface="微软雅黑" pitchFamily="34" charset="-122"/>
              </a:rPr>
              <a:t>6</a:t>
            </a:r>
            <a:r>
              <a:rPr lang="zh-CN" altLang="en-US" dirty="0" smtClean="0">
                <a:latin typeface="微软雅黑" pitchFamily="34" charset="-122"/>
                <a:ea typeface="微软雅黑" pitchFamily="34" charset="-122"/>
              </a:rPr>
              <a:t>在后面需要返回一个</a:t>
            </a:r>
            <a:r>
              <a:rPr lang="zh-CN" altLang="en-US" b="1" dirty="0" smtClean="0">
                <a:solidFill>
                  <a:srgbClr val="FF0000"/>
                </a:solidFill>
                <a:latin typeface="微软雅黑" pitchFamily="34" charset="-122"/>
                <a:ea typeface="微软雅黑" pitchFamily="34" charset="-122"/>
              </a:rPr>
              <a:t>大于</a:t>
            </a:r>
            <a:r>
              <a:rPr lang="en-US" altLang="zh-CN" b="1" dirty="0" smtClean="0">
                <a:solidFill>
                  <a:srgbClr val="FF0000"/>
                </a:solidFill>
                <a:latin typeface="微软雅黑" pitchFamily="34" charset="-122"/>
                <a:ea typeface="微软雅黑" pitchFamily="34" charset="-122"/>
              </a:rPr>
              <a:t>0</a:t>
            </a:r>
            <a:r>
              <a:rPr lang="zh-CN" altLang="en-US" dirty="0" smtClean="0">
                <a:latin typeface="微软雅黑" pitchFamily="34" charset="-122"/>
                <a:ea typeface="微软雅黑" pitchFamily="34" charset="-122"/>
              </a:rPr>
              <a:t>的数值</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6-3</a:t>
            </a:r>
            <a:r>
              <a:rPr lang="zh-CN" altLang="en-US" dirty="0" smtClean="0">
                <a:latin typeface="微软雅黑" pitchFamily="34" charset="-122"/>
                <a:ea typeface="微软雅黑" pitchFamily="34" charset="-122"/>
              </a:rPr>
              <a:t>比较，若不想让</a:t>
            </a:r>
            <a:r>
              <a:rPr lang="en-US" altLang="zh-CN" dirty="0" smtClean="0">
                <a:latin typeface="微软雅黑" pitchFamily="34" charset="-122"/>
                <a:ea typeface="微软雅黑" pitchFamily="34" charset="-122"/>
              </a:rPr>
              <a:t>6</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发生变化则返回一个</a:t>
            </a:r>
            <a:r>
              <a:rPr lang="zh-CN" altLang="en-US" b="1" dirty="0" smtClean="0">
                <a:solidFill>
                  <a:srgbClr val="FF0000"/>
                </a:solidFill>
                <a:latin typeface="微软雅黑" pitchFamily="34" charset="-122"/>
                <a:ea typeface="微软雅黑" pitchFamily="34" charset="-122"/>
              </a:rPr>
              <a:t>等于</a:t>
            </a:r>
            <a:r>
              <a:rPr lang="en-US" altLang="zh-CN" b="1" dirty="0" smtClean="0">
                <a:solidFill>
                  <a:srgbClr val="FF0000"/>
                </a:solidFill>
                <a:latin typeface="微软雅黑" pitchFamily="34" charset="-122"/>
                <a:ea typeface="微软雅黑" pitchFamily="34" charset="-122"/>
              </a:rPr>
              <a:t>0</a:t>
            </a:r>
            <a:r>
              <a:rPr lang="zh-CN" altLang="en-US" dirty="0" smtClean="0">
                <a:latin typeface="微软雅黑" pitchFamily="34" charset="-122"/>
                <a:ea typeface="微软雅黑" pitchFamily="34" charset="-122"/>
              </a:rPr>
              <a:t>的数值</a:t>
            </a:r>
            <a:endParaRPr lang="zh-CN" altLang="en-US" dirty="0">
              <a:latin typeface="微软雅黑" pitchFamily="34" charset="-122"/>
              <a:ea typeface="微软雅黑" pitchFamily="34" charset="-122"/>
            </a:endParaRPr>
          </a:p>
        </p:txBody>
      </p:sp>
      <p:sp>
        <p:nvSpPr>
          <p:cNvPr id="36" name="文本框 35"/>
          <p:cNvSpPr txBox="1"/>
          <p:nvPr/>
        </p:nvSpPr>
        <p:spPr>
          <a:xfrm>
            <a:off x="2088745" y="5303776"/>
            <a:ext cx="9308959" cy="400110"/>
          </a:xfrm>
          <a:prstGeom prst="rect">
            <a:avLst/>
          </a:prstGeom>
          <a:noFill/>
        </p:spPr>
        <p:txBody>
          <a:bodyPr wrap="none" rtlCol="0">
            <a:spAutoFit/>
          </a:bodyPr>
          <a:lstStyle/>
          <a:p>
            <a:r>
              <a:rPr lang="en-US" altLang="zh-CN" sz="2000" dirty="0" smtClean="0">
                <a:latin typeface="Arial" pitchFamily="34" charset="0"/>
                <a:cs typeface="Arial" pitchFamily="34" charset="0"/>
              </a:rPr>
              <a:t>[4,3,6]</a:t>
            </a:r>
            <a:r>
              <a:rPr lang="zh-CN" altLang="en-US" sz="2000" dirty="0" smtClean="0">
                <a:latin typeface="Arial" pitchFamily="34" charset="0"/>
                <a:cs typeface="Arial" pitchFamily="34" charset="0"/>
              </a:rPr>
              <a:t>，当选择了</a:t>
            </a:r>
            <a:r>
              <a:rPr lang="en-US" altLang="zh-CN" sz="2000" dirty="0" smtClean="0">
                <a:latin typeface="Arial" pitchFamily="34" charset="0"/>
                <a:cs typeface="Arial" pitchFamily="34" charset="0"/>
              </a:rPr>
              <a:t>6&gt;3</a:t>
            </a:r>
            <a:r>
              <a:rPr lang="zh-CN" altLang="en-US" sz="2000" dirty="0" smtClean="0">
                <a:latin typeface="Arial" pitchFamily="34" charset="0"/>
                <a:cs typeface="Arial" pitchFamily="34" charset="0"/>
              </a:rPr>
              <a:t>时返回</a:t>
            </a:r>
            <a:r>
              <a:rPr lang="zh-CN" altLang="en-US" sz="2000" dirty="0" smtClean="0">
                <a:solidFill>
                  <a:srgbClr val="FF0000"/>
                </a:solidFill>
                <a:latin typeface="Arial" pitchFamily="34" charset="0"/>
                <a:cs typeface="Arial" pitchFamily="34" charset="0"/>
              </a:rPr>
              <a:t>大于</a:t>
            </a:r>
            <a:r>
              <a:rPr lang="en-US" altLang="zh-CN" sz="2000" dirty="0" smtClean="0">
                <a:solidFill>
                  <a:srgbClr val="FF0000"/>
                </a:solidFill>
                <a:latin typeface="Arial" pitchFamily="34" charset="0"/>
                <a:cs typeface="Arial" pitchFamily="34" charset="0"/>
              </a:rPr>
              <a:t>0</a:t>
            </a:r>
            <a:r>
              <a:rPr lang="zh-CN" altLang="en-US" sz="2000" dirty="0" smtClean="0">
                <a:latin typeface="Arial" pitchFamily="34" charset="0"/>
                <a:cs typeface="Arial" pitchFamily="34" charset="0"/>
              </a:rPr>
              <a:t>则</a:t>
            </a:r>
            <a:r>
              <a:rPr lang="en-US" altLang="zh-CN" sz="2000" dirty="0" smtClean="0">
                <a:latin typeface="Arial" pitchFamily="34" charset="0"/>
                <a:cs typeface="Arial" pitchFamily="34" charset="0"/>
              </a:rPr>
              <a:t>6</a:t>
            </a:r>
            <a:r>
              <a:rPr lang="zh-CN" altLang="en-US" sz="2000" dirty="0" smtClean="0">
                <a:latin typeface="Arial" pitchFamily="34" charset="0"/>
                <a:cs typeface="Arial" pitchFamily="34" charset="0"/>
              </a:rPr>
              <a:t>在后，</a:t>
            </a:r>
            <a:r>
              <a:rPr lang="en-US" altLang="zh-CN" sz="2000" dirty="0" smtClean="0">
                <a:latin typeface="Arial" pitchFamily="34" charset="0"/>
                <a:cs typeface="Arial" pitchFamily="34" charset="0"/>
              </a:rPr>
              <a:t>3</a:t>
            </a:r>
            <a:r>
              <a:rPr lang="zh-CN" altLang="en-US" sz="2000" dirty="0" smtClean="0">
                <a:latin typeface="Arial" pitchFamily="34" charset="0"/>
                <a:cs typeface="Arial" pitchFamily="34" charset="0"/>
              </a:rPr>
              <a:t>在前，结果发生改变</a:t>
            </a:r>
            <a:r>
              <a:rPr lang="en-US" altLang="zh-CN" sz="2000" dirty="0" smtClean="0">
                <a:latin typeface="Arial" pitchFamily="34" charset="0"/>
                <a:cs typeface="Arial" pitchFamily="34" charset="0"/>
              </a:rPr>
              <a:t>6-3</a:t>
            </a:r>
            <a:r>
              <a:rPr lang="zh-CN" altLang="en-US" sz="2000" dirty="0" smtClean="0">
                <a:latin typeface="Arial" pitchFamily="34" charset="0"/>
                <a:cs typeface="Arial" pitchFamily="34" charset="0"/>
              </a:rPr>
              <a:t>交换了位置</a:t>
            </a:r>
            <a:endParaRPr lang="zh-CN" altLang="en-US" sz="20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p:tgtEl>
                                          <p:spTgt spid="16"/>
                                        </p:tgtEl>
                                        <p:attrNameLst>
                                          <p:attrName>ppt_y</p:attrName>
                                        </p:attrNameLst>
                                      </p:cBhvr>
                                      <p:tavLst>
                                        <p:tav tm="0">
                                          <p:val>
                                            <p:strVal val="#ppt_y+#ppt_h*1.125000"/>
                                          </p:val>
                                        </p:tav>
                                        <p:tav tm="100000">
                                          <p:val>
                                            <p:strVal val="#ppt_y"/>
                                          </p:val>
                                        </p:tav>
                                      </p:tavLst>
                                    </p:anim>
                                    <p:animEffect transition="in" filter="wipe(up)">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p:tgtEl>
                                          <p:spTgt spid="14"/>
                                        </p:tgtEl>
                                        <p:attrNameLst>
                                          <p:attrName>ppt_y</p:attrName>
                                        </p:attrNameLst>
                                      </p:cBhvr>
                                      <p:tavLst>
                                        <p:tav tm="0">
                                          <p:val>
                                            <p:strVal val="#ppt_y+#ppt_h*1.125000"/>
                                          </p:val>
                                        </p:tav>
                                        <p:tav tm="100000">
                                          <p:val>
                                            <p:strVal val="#ppt_y"/>
                                          </p:val>
                                        </p:tav>
                                      </p:tavLst>
                                    </p:anim>
                                    <p:animEffect transition="in" filter="wipe(up)">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p:tgtEl>
                                          <p:spTgt spid="33"/>
                                        </p:tgtEl>
                                        <p:attrNameLst>
                                          <p:attrName>ppt_y</p:attrName>
                                        </p:attrNameLst>
                                      </p:cBhvr>
                                      <p:tavLst>
                                        <p:tav tm="0">
                                          <p:val>
                                            <p:strVal val="#ppt_y+#ppt_h*1.125000"/>
                                          </p:val>
                                        </p:tav>
                                        <p:tav tm="100000">
                                          <p:val>
                                            <p:strVal val="#ppt_y"/>
                                          </p:val>
                                        </p:tav>
                                      </p:tavLst>
                                    </p:anim>
                                    <p:animEffect transition="in" filter="wipe(up)">
                                      <p:cBhvr>
                                        <p:cTn id="30" dur="500"/>
                                        <p:tgtEl>
                                          <p:spTgt spid="33"/>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p:tgtEl>
                                          <p:spTgt spid="34"/>
                                        </p:tgtEl>
                                        <p:attrNameLst>
                                          <p:attrName>ppt_y</p:attrName>
                                        </p:attrNameLst>
                                      </p:cBhvr>
                                      <p:tavLst>
                                        <p:tav tm="0">
                                          <p:val>
                                            <p:strVal val="#ppt_y+#ppt_h*1.125000"/>
                                          </p:val>
                                        </p:tav>
                                        <p:tav tm="100000">
                                          <p:val>
                                            <p:strVal val="#ppt_y"/>
                                          </p:val>
                                        </p:tav>
                                      </p:tavLst>
                                    </p:anim>
                                    <p:animEffect transition="in" filter="wipe(up)">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p:tgtEl>
                                          <p:spTgt spid="35"/>
                                        </p:tgtEl>
                                        <p:attrNameLst>
                                          <p:attrName>ppt_y</p:attrName>
                                        </p:attrNameLst>
                                      </p:cBhvr>
                                      <p:tavLst>
                                        <p:tav tm="0">
                                          <p:val>
                                            <p:strVal val="#ppt_y+#ppt_h*1.125000"/>
                                          </p:val>
                                        </p:tav>
                                        <p:tav tm="100000">
                                          <p:val>
                                            <p:strVal val="#ppt_y"/>
                                          </p:val>
                                        </p:tav>
                                      </p:tavLst>
                                    </p:anim>
                                    <p:animEffect transition="in" filter="wipe(up)">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additive="base">
                                        <p:cTn id="45" dur="500"/>
                                        <p:tgtEl>
                                          <p:spTgt spid="36"/>
                                        </p:tgtEl>
                                        <p:attrNameLst>
                                          <p:attrName>ppt_y</p:attrName>
                                        </p:attrNameLst>
                                      </p:cBhvr>
                                      <p:tavLst>
                                        <p:tav tm="0">
                                          <p:val>
                                            <p:strVal val="#ppt_y+#ppt_h*1.125000"/>
                                          </p:val>
                                        </p:tav>
                                        <p:tav tm="100000">
                                          <p:val>
                                            <p:strVal val="#ppt_y"/>
                                          </p:val>
                                        </p:tav>
                                      </p:tavLst>
                                    </p:anim>
                                    <p:animEffect transition="in" filter="wipe(up)">
                                      <p:cBhvr>
                                        <p:cTn id="4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P spid="9" grpId="0"/>
      <p:bldP spid="14" grpId="0"/>
      <p:bldP spid="33" grpId="0" animBg="1"/>
      <p:bldP spid="34" grpId="0" animBg="1"/>
      <p:bldP spid="35" grpId="0"/>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1050010"/>
          </a:xfrm>
        </p:spPr>
        <p:txBody>
          <a:bodyPr/>
          <a:lstStyle/>
          <a:p>
            <a:r>
              <a:rPr lang="zh-CN" altLang="en-US" dirty="0" smtClean="0"/>
              <a:t>课堂练习</a:t>
            </a:r>
            <a:endParaRPr lang="zh-CN" altLang="en-US" dirty="0"/>
          </a:p>
        </p:txBody>
      </p:sp>
      <p:sp>
        <p:nvSpPr>
          <p:cNvPr id="3" name="内容占位符 2"/>
          <p:cNvSpPr>
            <a:spLocks noGrp="1"/>
          </p:cNvSpPr>
          <p:nvPr>
            <p:ph idx="1"/>
          </p:nvPr>
        </p:nvSpPr>
        <p:spPr>
          <a:xfrm>
            <a:off x="1484310" y="1969575"/>
            <a:ext cx="10018713" cy="4384729"/>
          </a:xfrm>
        </p:spPr>
        <p:txBody>
          <a:bodyPr anchor="t">
            <a:normAutofit/>
          </a:bodyPr>
          <a:lstStyle/>
          <a:p>
            <a:pPr lvl="1"/>
            <a:r>
              <a:rPr lang="zh-CN" altLang="zh-CN" sz="2800" dirty="0" smtClean="0">
                <a:solidFill>
                  <a:srgbClr val="FF0000"/>
                </a:solidFill>
              </a:rPr>
              <a:t>找出</a:t>
            </a:r>
            <a:r>
              <a:rPr lang="zh-CN" altLang="zh-CN" sz="2800" dirty="0">
                <a:solidFill>
                  <a:srgbClr val="FF0000"/>
                </a:solidFill>
              </a:rPr>
              <a:t>所有</a:t>
            </a:r>
            <a:r>
              <a:rPr lang="en-US" altLang="zh-CN" sz="2800" dirty="0" smtClean="0">
                <a:solidFill>
                  <a:srgbClr val="FF0000"/>
                </a:solidFill>
              </a:rPr>
              <a:t>1-100</a:t>
            </a:r>
            <a:r>
              <a:rPr lang="zh-CN" altLang="zh-CN" sz="2800" dirty="0" smtClean="0">
                <a:solidFill>
                  <a:srgbClr val="FF0000"/>
                </a:solidFill>
              </a:rPr>
              <a:t>之间</a:t>
            </a:r>
            <a:r>
              <a:rPr lang="en-US" altLang="zh-CN" sz="2800" dirty="0" smtClean="0">
                <a:solidFill>
                  <a:srgbClr val="FF0000"/>
                </a:solidFill>
              </a:rPr>
              <a:t>7</a:t>
            </a:r>
            <a:r>
              <a:rPr lang="zh-CN" altLang="zh-CN" sz="2800" dirty="0" smtClean="0">
                <a:solidFill>
                  <a:srgbClr val="FF0000"/>
                </a:solidFill>
              </a:rPr>
              <a:t>的倍数和包含</a:t>
            </a:r>
            <a:r>
              <a:rPr lang="en-US" altLang="zh-CN" sz="2800" dirty="0" smtClean="0">
                <a:solidFill>
                  <a:srgbClr val="FF0000"/>
                </a:solidFill>
              </a:rPr>
              <a:t>7</a:t>
            </a:r>
            <a:r>
              <a:rPr lang="zh-CN" altLang="zh-CN" sz="2800" dirty="0" smtClean="0">
                <a:solidFill>
                  <a:srgbClr val="FF0000"/>
                </a:solidFill>
              </a:rPr>
              <a:t>的数字</a:t>
            </a:r>
            <a:endParaRPr lang="en-US" altLang="zh-CN" sz="2800" dirty="0" smtClean="0">
              <a:solidFill>
                <a:srgbClr val="FF0000"/>
              </a:solidFill>
            </a:endParaRPr>
          </a:p>
          <a:p>
            <a:pPr lvl="1"/>
            <a:r>
              <a:rPr lang="zh-CN" altLang="en-US" sz="2800" dirty="0" smtClean="0"/>
              <a:t>创建一个数组 </a:t>
            </a:r>
            <a:r>
              <a:rPr lang="en-US" altLang="zh-CN" sz="2800" dirty="0" smtClean="0">
                <a:latin typeface="Arial" pitchFamily="34" charset="0"/>
                <a:cs typeface="Arial" pitchFamily="34" charset="0"/>
              </a:rPr>
              <a:t>[3,5,3,2,6,8]</a:t>
            </a:r>
            <a:r>
              <a:rPr lang="zh-CN" altLang="en-US" sz="2800" dirty="0" smtClean="0">
                <a:latin typeface="Arial" pitchFamily="34" charset="0"/>
                <a:cs typeface="Arial" pitchFamily="34" charset="0"/>
              </a:rPr>
              <a:t>，当点击正序</a:t>
            </a:r>
            <a:r>
              <a:rPr lang="en-US" altLang="zh-CN" sz="2800" dirty="0" smtClean="0">
                <a:latin typeface="Arial" pitchFamily="34" charset="0"/>
                <a:cs typeface="Arial" pitchFamily="34" charset="0"/>
              </a:rPr>
              <a:t>(</a:t>
            </a:r>
            <a:r>
              <a:rPr lang="zh-CN" altLang="en-US" sz="2800" dirty="0" smtClean="0">
                <a:latin typeface="Arial" pitchFamily="34" charset="0"/>
                <a:cs typeface="Arial" pitchFamily="34" charset="0"/>
              </a:rPr>
              <a:t>从小到大</a:t>
            </a:r>
            <a:r>
              <a:rPr lang="en-US" altLang="zh-CN" sz="2800" dirty="0" smtClean="0">
                <a:latin typeface="Arial" pitchFamily="34" charset="0"/>
                <a:cs typeface="Arial" pitchFamily="34" charset="0"/>
              </a:rPr>
              <a:t>)</a:t>
            </a:r>
            <a:r>
              <a:rPr lang="zh-CN" altLang="en-US" sz="2800" dirty="0" smtClean="0">
                <a:latin typeface="Arial" pitchFamily="34" charset="0"/>
                <a:cs typeface="Arial" pitchFamily="34" charset="0"/>
              </a:rPr>
              <a:t>按钮时按正序显示，点击倒序</a:t>
            </a:r>
            <a:r>
              <a:rPr lang="en-US" altLang="zh-CN" sz="2800" dirty="0" smtClean="0">
                <a:latin typeface="Arial" pitchFamily="34" charset="0"/>
                <a:cs typeface="Arial" pitchFamily="34" charset="0"/>
              </a:rPr>
              <a:t>(</a:t>
            </a:r>
            <a:r>
              <a:rPr lang="zh-CN" altLang="en-US" sz="2800" dirty="0" smtClean="0">
                <a:latin typeface="Arial" pitchFamily="34" charset="0"/>
                <a:cs typeface="Arial" pitchFamily="34" charset="0"/>
              </a:rPr>
              <a:t>从大到下</a:t>
            </a:r>
            <a:r>
              <a:rPr lang="en-US" altLang="zh-CN" sz="2800" dirty="0" smtClean="0">
                <a:latin typeface="Arial" pitchFamily="34" charset="0"/>
                <a:cs typeface="Arial" pitchFamily="34" charset="0"/>
              </a:rPr>
              <a:t>)</a:t>
            </a:r>
            <a:r>
              <a:rPr lang="zh-CN" altLang="en-US" sz="2800" dirty="0" smtClean="0">
                <a:latin typeface="Arial" pitchFamily="34" charset="0"/>
                <a:cs typeface="Arial" pitchFamily="34" charset="0"/>
              </a:rPr>
              <a:t>按钮时按倒序显示。</a:t>
            </a:r>
            <a:endParaRPr lang="en-US" altLang="zh-CN" sz="2800" dirty="0" smtClean="0">
              <a:latin typeface="Arial" pitchFamily="34" charset="0"/>
              <a:cs typeface="Arial" pitchFamily="34" charset="0"/>
            </a:endParaRPr>
          </a:p>
          <a:p>
            <a:pPr lvl="1"/>
            <a:r>
              <a:rPr lang="zh-CN" altLang="en-US" sz="2800" dirty="0" smtClean="0">
                <a:latin typeface="Arial" pitchFamily="34" charset="0"/>
                <a:cs typeface="Arial" pitchFamily="34" charset="0"/>
              </a:rPr>
              <a:t>创建</a:t>
            </a:r>
            <a:r>
              <a:rPr lang="en-US" altLang="zh-CN" sz="2800" dirty="0" smtClean="0">
                <a:latin typeface="Arial" pitchFamily="34" charset="0"/>
                <a:cs typeface="Arial" pitchFamily="34" charset="0"/>
              </a:rPr>
              <a:t>2</a:t>
            </a:r>
            <a:r>
              <a:rPr lang="zh-CN" altLang="en-US" sz="2800" dirty="0" smtClean="0">
                <a:latin typeface="Arial" pitchFamily="34" charset="0"/>
                <a:cs typeface="Arial" pitchFamily="34" charset="0"/>
              </a:rPr>
              <a:t>个数组</a:t>
            </a:r>
            <a:r>
              <a:rPr lang="en-US" altLang="zh-CN" sz="2800" dirty="0" smtClean="0">
                <a:latin typeface="Arial" pitchFamily="34" charset="0"/>
                <a:cs typeface="Arial" pitchFamily="34" charset="0"/>
              </a:rPr>
              <a:t>[“</a:t>
            </a:r>
            <a:r>
              <a:rPr lang="en-US" altLang="zh-CN" sz="2800" dirty="0" err="1" smtClean="0">
                <a:latin typeface="Arial" pitchFamily="34" charset="0"/>
                <a:cs typeface="Arial" pitchFamily="34" charset="0"/>
              </a:rPr>
              <a:t>yellow”,”red</a:t>
            </a:r>
            <a:r>
              <a:rPr lang="en-US" altLang="zh-CN" sz="2800" dirty="0" smtClean="0">
                <a:latin typeface="Arial" pitchFamily="34" charset="0"/>
                <a:cs typeface="Arial" pitchFamily="34" charset="0"/>
              </a:rPr>
              <a:t>”]</a:t>
            </a:r>
            <a:r>
              <a:rPr lang="zh-CN" altLang="en-US" sz="2800" dirty="0" smtClean="0">
                <a:latin typeface="Arial" pitchFamily="34" charset="0"/>
                <a:cs typeface="Arial" pitchFamily="34" charset="0"/>
              </a:rPr>
              <a:t>和</a:t>
            </a:r>
            <a:r>
              <a:rPr lang="en-US" altLang="zh-CN" sz="2800" dirty="0" smtClean="0">
                <a:latin typeface="Arial" pitchFamily="34" charset="0"/>
                <a:cs typeface="Arial" pitchFamily="34" charset="0"/>
              </a:rPr>
              <a:t>[“yes”,”no”,</a:t>
            </a:r>
            <a:r>
              <a:rPr lang="en-US" altLang="zh-CN" sz="2800" dirty="0" err="1" smtClean="0">
                <a:latin typeface="Arial" pitchFamily="34" charset="0"/>
                <a:cs typeface="Arial" pitchFamily="34" charset="0"/>
              </a:rPr>
              <a:t>true,false</a:t>
            </a:r>
            <a:r>
              <a:rPr lang="en-US" altLang="zh-CN" sz="2800" dirty="0" smtClean="0">
                <a:latin typeface="Arial" pitchFamily="34" charset="0"/>
                <a:cs typeface="Arial" pitchFamily="34" charset="0"/>
              </a:rPr>
              <a:t>],</a:t>
            </a:r>
            <a:r>
              <a:rPr lang="zh-CN" altLang="en-US" sz="2800" dirty="0" smtClean="0">
                <a:latin typeface="Arial" pitchFamily="34" charset="0"/>
                <a:cs typeface="Arial" pitchFamily="34" charset="0"/>
              </a:rPr>
              <a:t>在第一个数组中插入一项数据</a:t>
            </a:r>
            <a:r>
              <a:rPr lang="en-US" altLang="zh-CN" sz="2800" dirty="0" smtClean="0">
                <a:latin typeface="Arial" pitchFamily="34" charset="0"/>
                <a:cs typeface="Arial" pitchFamily="34" charset="0"/>
              </a:rPr>
              <a:t>”green”,</a:t>
            </a:r>
            <a:r>
              <a:rPr lang="zh-CN" altLang="en-US" sz="2800" dirty="0" smtClean="0">
                <a:latin typeface="Arial" pitchFamily="34" charset="0"/>
                <a:cs typeface="Arial" pitchFamily="34" charset="0"/>
              </a:rPr>
              <a:t>在第二个数组中</a:t>
            </a:r>
            <a:r>
              <a:rPr lang="zh-CN" altLang="en-US" sz="2800" dirty="0">
                <a:latin typeface="Arial" pitchFamily="34" charset="0"/>
                <a:cs typeface="Arial" pitchFamily="34" charset="0"/>
              </a:rPr>
              <a:t>插入第</a:t>
            </a:r>
            <a:r>
              <a:rPr lang="en-US" altLang="zh-CN" sz="2800" dirty="0" smtClean="0">
                <a:latin typeface="Arial" pitchFamily="34" charset="0"/>
                <a:cs typeface="Arial" pitchFamily="34" charset="0"/>
              </a:rPr>
              <a:t>1</a:t>
            </a:r>
            <a:r>
              <a:rPr lang="zh-CN" altLang="en-US" sz="2800" dirty="0" smtClean="0">
                <a:latin typeface="Arial" pitchFamily="34" charset="0"/>
                <a:cs typeface="Arial" pitchFamily="34" charset="0"/>
              </a:rPr>
              <a:t>项的位置</a:t>
            </a:r>
            <a:r>
              <a:rPr lang="en-US" altLang="zh-CN" sz="2800" dirty="0" smtClean="0">
                <a:latin typeface="Arial" pitchFamily="34" charset="0"/>
                <a:cs typeface="Arial" pitchFamily="34" charset="0"/>
              </a:rPr>
              <a:t>”ok”,22</a:t>
            </a:r>
            <a:r>
              <a:rPr lang="zh-CN" altLang="en-US" sz="2800" dirty="0" smtClean="0">
                <a:latin typeface="Arial" pitchFamily="34" charset="0"/>
                <a:cs typeface="Arial" pitchFamily="34" charset="0"/>
              </a:rPr>
              <a:t>并删除“</a:t>
            </a:r>
            <a:r>
              <a:rPr lang="en-US" altLang="zh-CN" sz="2800" dirty="0" smtClean="0">
                <a:latin typeface="Arial" pitchFamily="34" charset="0"/>
                <a:cs typeface="Arial" pitchFamily="34" charset="0"/>
              </a:rPr>
              <a:t>no</a:t>
            </a:r>
            <a:r>
              <a:rPr lang="zh-CN" altLang="en-US" sz="2800" dirty="0" smtClean="0">
                <a:latin typeface="Arial" pitchFamily="34" charset="0"/>
                <a:cs typeface="Arial" pitchFamily="34" charset="0"/>
              </a:rPr>
              <a:t>”项，最终将</a:t>
            </a:r>
            <a:r>
              <a:rPr lang="en-US" altLang="zh-CN" sz="2800" dirty="0" smtClean="0">
                <a:latin typeface="Arial" pitchFamily="34" charset="0"/>
                <a:cs typeface="Arial" pitchFamily="34" charset="0"/>
              </a:rPr>
              <a:t>2</a:t>
            </a:r>
            <a:r>
              <a:rPr lang="zh-CN" altLang="en-US" sz="2800" dirty="0" smtClean="0">
                <a:latin typeface="Arial" pitchFamily="34" charset="0"/>
                <a:cs typeface="Arial" pitchFamily="34" charset="0"/>
              </a:rPr>
              <a:t>个所得数组合并成一个名为</a:t>
            </a:r>
            <a:r>
              <a:rPr lang="en-US" altLang="zh-CN" sz="2800" dirty="0" smtClean="0">
                <a:latin typeface="Arial" pitchFamily="34" charset="0"/>
                <a:cs typeface="Arial" pitchFamily="34" charset="0"/>
              </a:rPr>
              <a:t>result</a:t>
            </a:r>
            <a:r>
              <a:rPr lang="zh-CN" altLang="en-US" sz="2800" dirty="0" smtClean="0">
                <a:latin typeface="Arial" pitchFamily="34" charset="0"/>
                <a:cs typeface="Arial" pitchFamily="34" charset="0"/>
              </a:rPr>
              <a:t>的数组并循环打印每一项。</a:t>
            </a:r>
            <a:endParaRPr lang="en-US" altLang="zh-CN" sz="28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0"/>
            <a:ext cx="10018713" cy="864031"/>
          </a:xfrm>
          <a:solidFill>
            <a:schemeClr val="accent2"/>
          </a:solidFill>
        </p:spPr>
        <p:txBody>
          <a:bodyPr/>
          <a:lstStyle/>
          <a:p>
            <a:r>
              <a:rPr lang="en-US" altLang="zh-CN" dirty="0" smtClean="0">
                <a:solidFill>
                  <a:srgbClr val="FF0000"/>
                </a:solidFill>
              </a:rPr>
              <a:t>*</a:t>
            </a:r>
            <a:r>
              <a:rPr lang="zh-CN" altLang="en-US" dirty="0" smtClean="0"/>
              <a:t>冒泡排序算法</a:t>
            </a:r>
            <a:endParaRPr lang="zh-CN" altLang="en-US" dirty="0"/>
          </a:p>
        </p:txBody>
      </p:sp>
      <p:sp>
        <p:nvSpPr>
          <p:cNvPr id="3" name="内容占位符 2"/>
          <p:cNvSpPr>
            <a:spLocks noGrp="1"/>
          </p:cNvSpPr>
          <p:nvPr>
            <p:ph idx="1"/>
          </p:nvPr>
        </p:nvSpPr>
        <p:spPr>
          <a:xfrm>
            <a:off x="1484311" y="1813302"/>
            <a:ext cx="10018713" cy="5044698"/>
          </a:xfrm>
        </p:spPr>
        <p:txBody>
          <a:bodyPr anchor="t">
            <a:normAutofit/>
          </a:bodyPr>
          <a:lstStyle/>
          <a:p>
            <a:pPr marL="285750" lvl="1"/>
            <a:r>
              <a:rPr lang="zh-CN" altLang="en-US" sz="2800" dirty="0" smtClean="0"/>
              <a:t>冒泡排序算法的原理是临近的两个元素两两比较，按照从小到大或者从大到小的规则对两两的位置进行交换，</a:t>
            </a:r>
            <a:r>
              <a:rPr lang="zh-CN" altLang="en-US" sz="2800" dirty="0" smtClean="0">
                <a:solidFill>
                  <a:srgbClr val="FF0000"/>
                </a:solidFill>
              </a:rPr>
              <a:t>这样比对一次则将最大或最小的元素移动到了最后面</a:t>
            </a:r>
            <a:r>
              <a:rPr lang="zh-CN" altLang="en-US" sz="2800" dirty="0" smtClean="0"/>
              <a:t>。</a:t>
            </a:r>
            <a:endParaRPr lang="en-US" altLang="zh-CN" dirty="0">
              <a:solidFill>
                <a:srgbClr val="FF0000"/>
              </a:solidFill>
              <a:latin typeface="微软雅黑" pitchFamily="34" charset="-122"/>
              <a:ea typeface="微软雅黑" pitchFamily="34" charset="-122"/>
            </a:endParaRPr>
          </a:p>
        </p:txBody>
      </p:sp>
      <p:sp>
        <p:nvSpPr>
          <p:cNvPr id="9" name="圆柱形 8"/>
          <p:cNvSpPr/>
          <p:nvPr/>
        </p:nvSpPr>
        <p:spPr>
          <a:xfrm>
            <a:off x="3409626" y="4293031"/>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3</a:t>
            </a:r>
            <a:endParaRPr lang="zh-CN" altLang="en-US" sz="3600" dirty="0">
              <a:latin typeface="Arial" pitchFamily="34" charset="0"/>
              <a:cs typeface="Arial" pitchFamily="34" charset="0"/>
            </a:endParaRPr>
          </a:p>
        </p:txBody>
      </p:sp>
      <p:sp>
        <p:nvSpPr>
          <p:cNvPr id="24" name="圆柱形 23"/>
          <p:cNvSpPr/>
          <p:nvPr/>
        </p:nvSpPr>
        <p:spPr>
          <a:xfrm>
            <a:off x="4343050" y="4293031"/>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Arial" pitchFamily="34" charset="0"/>
                <a:cs typeface="Arial" pitchFamily="34" charset="0"/>
              </a:rPr>
              <a:t>2</a:t>
            </a:r>
            <a:endParaRPr lang="zh-CN" altLang="en-US" sz="3600" dirty="0">
              <a:latin typeface="Arial" pitchFamily="34" charset="0"/>
              <a:cs typeface="Arial" pitchFamily="34" charset="0"/>
            </a:endParaRPr>
          </a:p>
        </p:txBody>
      </p:sp>
      <p:sp>
        <p:nvSpPr>
          <p:cNvPr id="25" name="圆柱形 24"/>
          <p:cNvSpPr/>
          <p:nvPr/>
        </p:nvSpPr>
        <p:spPr>
          <a:xfrm>
            <a:off x="5241252" y="4293031"/>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1</a:t>
            </a:r>
            <a:endParaRPr lang="zh-CN" altLang="en-US" sz="3600" dirty="0">
              <a:latin typeface="Arial" pitchFamily="34" charset="0"/>
              <a:cs typeface="Arial" pitchFamily="34" charset="0"/>
            </a:endParaRPr>
          </a:p>
        </p:txBody>
      </p:sp>
      <p:sp>
        <p:nvSpPr>
          <p:cNvPr id="26" name="圆柱形 25"/>
          <p:cNvSpPr/>
          <p:nvPr/>
        </p:nvSpPr>
        <p:spPr>
          <a:xfrm>
            <a:off x="3414350" y="4293031"/>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3</a:t>
            </a:r>
            <a:endParaRPr lang="zh-CN" altLang="en-US" sz="3600" dirty="0">
              <a:latin typeface="Arial" pitchFamily="34" charset="0"/>
              <a:cs typeface="Arial" pitchFamily="34" charset="0"/>
            </a:endParaRPr>
          </a:p>
        </p:txBody>
      </p:sp>
      <p:sp>
        <p:nvSpPr>
          <p:cNvPr id="27" name="圆柱形 26"/>
          <p:cNvSpPr/>
          <p:nvPr/>
        </p:nvSpPr>
        <p:spPr>
          <a:xfrm>
            <a:off x="4332276" y="4293031"/>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2</a:t>
            </a:r>
            <a:endParaRPr lang="zh-CN" altLang="en-US" sz="3600" dirty="0">
              <a:latin typeface="Arial" pitchFamily="34" charset="0"/>
              <a:cs typeface="Arial" pitchFamily="34" charset="0"/>
            </a:endParaRPr>
          </a:p>
        </p:txBody>
      </p:sp>
      <p:sp>
        <p:nvSpPr>
          <p:cNvPr id="13" name="文本框 12"/>
          <p:cNvSpPr txBox="1"/>
          <p:nvPr/>
        </p:nvSpPr>
        <p:spPr>
          <a:xfrm>
            <a:off x="7149422" y="3923699"/>
            <a:ext cx="2129109" cy="369332"/>
          </a:xfrm>
          <a:prstGeom prst="rect">
            <a:avLst/>
          </a:prstGeom>
          <a:noFill/>
        </p:spPr>
        <p:txBody>
          <a:bodyPr wrap="none" rtlCol="0">
            <a:spAutoFit/>
          </a:bodyPr>
          <a:lstStyle/>
          <a:p>
            <a:r>
              <a:rPr lang="zh-CN" altLang="en-US" dirty="0" smtClean="0"/>
              <a:t>咱俩先比一下谁大</a:t>
            </a:r>
            <a:r>
              <a:rPr lang="en-US" altLang="zh-CN" dirty="0" smtClean="0"/>
              <a:t>?</a:t>
            </a:r>
            <a:endParaRPr lang="zh-CN" altLang="en-US" dirty="0"/>
          </a:p>
        </p:txBody>
      </p:sp>
      <p:sp>
        <p:nvSpPr>
          <p:cNvPr id="30" name="文本框 29"/>
          <p:cNvSpPr txBox="1"/>
          <p:nvPr/>
        </p:nvSpPr>
        <p:spPr>
          <a:xfrm>
            <a:off x="7758293" y="5703377"/>
            <a:ext cx="880369" cy="584775"/>
          </a:xfrm>
          <a:prstGeom prst="rect">
            <a:avLst/>
          </a:prstGeom>
          <a:noFill/>
        </p:spPr>
        <p:txBody>
          <a:bodyPr wrap="none" rtlCol="0">
            <a:spAutoFit/>
          </a:bodyPr>
          <a:lstStyle/>
          <a:p>
            <a:r>
              <a:rPr lang="en-US" altLang="zh-CN" sz="3200" dirty="0" smtClean="0">
                <a:latin typeface="Arial" pitchFamily="34" charset="0"/>
                <a:cs typeface="Arial" pitchFamily="34" charset="0"/>
              </a:rPr>
              <a:t>3&gt;2</a:t>
            </a:r>
            <a:endParaRPr lang="zh-CN" altLang="en-US" sz="3200" dirty="0">
              <a:latin typeface="Arial" pitchFamily="34" charset="0"/>
              <a:cs typeface="Arial" pitchFamily="34" charset="0"/>
            </a:endParaRPr>
          </a:p>
        </p:txBody>
      </p:sp>
      <p:sp>
        <p:nvSpPr>
          <p:cNvPr id="31" name="圆柱形 30"/>
          <p:cNvSpPr/>
          <p:nvPr/>
        </p:nvSpPr>
        <p:spPr>
          <a:xfrm>
            <a:off x="7331572" y="4293031"/>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Arial" pitchFamily="34" charset="0"/>
                <a:cs typeface="Arial" pitchFamily="34" charset="0"/>
              </a:rPr>
              <a:t>3</a:t>
            </a:r>
            <a:endParaRPr lang="zh-CN" altLang="en-US" sz="3600" dirty="0">
              <a:latin typeface="Arial" pitchFamily="34" charset="0"/>
              <a:cs typeface="Arial" pitchFamily="34" charset="0"/>
            </a:endParaRPr>
          </a:p>
        </p:txBody>
      </p:sp>
      <p:sp>
        <p:nvSpPr>
          <p:cNvPr id="32" name="圆柱形 31"/>
          <p:cNvSpPr/>
          <p:nvPr/>
        </p:nvSpPr>
        <p:spPr>
          <a:xfrm>
            <a:off x="8376856" y="4293031"/>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Arial" pitchFamily="34" charset="0"/>
                <a:cs typeface="Arial" pitchFamily="34" charset="0"/>
              </a:rPr>
              <a:t>2</a:t>
            </a:r>
            <a:endParaRPr lang="zh-CN" altLang="en-US" sz="3600" dirty="0">
              <a:latin typeface="Arial" pitchFamily="34" charset="0"/>
              <a:cs typeface="Arial" pitchFamily="34" charset="0"/>
            </a:endParaRPr>
          </a:p>
        </p:txBody>
      </p:sp>
      <p:sp>
        <p:nvSpPr>
          <p:cNvPr id="18" name="文本框 17"/>
          <p:cNvSpPr txBox="1"/>
          <p:nvPr/>
        </p:nvSpPr>
        <p:spPr>
          <a:xfrm>
            <a:off x="7231708" y="3908201"/>
            <a:ext cx="2031325" cy="369332"/>
          </a:xfrm>
          <a:prstGeom prst="rect">
            <a:avLst/>
          </a:prstGeom>
          <a:noFill/>
        </p:spPr>
        <p:txBody>
          <a:bodyPr wrap="none" rtlCol="0">
            <a:spAutoFit/>
          </a:bodyPr>
          <a:lstStyle/>
          <a:p>
            <a:r>
              <a:rPr lang="zh-CN" altLang="en-US" dirty="0" smtClean="0"/>
              <a:t>开始交换位置吧！</a:t>
            </a:r>
            <a:endParaRPr lang="zh-CN" altLang="en-US" dirty="0"/>
          </a:p>
        </p:txBody>
      </p:sp>
      <p:sp>
        <p:nvSpPr>
          <p:cNvPr id="45" name="圆柱形 44"/>
          <p:cNvSpPr/>
          <p:nvPr/>
        </p:nvSpPr>
        <p:spPr>
          <a:xfrm>
            <a:off x="3403163" y="4293031"/>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2</a:t>
            </a:r>
            <a:endParaRPr lang="zh-CN" altLang="en-US" sz="3600" dirty="0">
              <a:latin typeface="Arial" pitchFamily="34" charset="0"/>
              <a:cs typeface="Arial" pitchFamily="34" charset="0"/>
            </a:endParaRPr>
          </a:p>
        </p:txBody>
      </p:sp>
      <p:sp>
        <p:nvSpPr>
          <p:cNvPr id="46" name="圆柱形 45"/>
          <p:cNvSpPr/>
          <p:nvPr/>
        </p:nvSpPr>
        <p:spPr>
          <a:xfrm>
            <a:off x="4336587" y="4293031"/>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3</a:t>
            </a:r>
            <a:endParaRPr lang="zh-CN" altLang="en-US" sz="3600" dirty="0">
              <a:latin typeface="Arial" pitchFamily="34" charset="0"/>
              <a:cs typeface="Arial" pitchFamily="34" charset="0"/>
            </a:endParaRPr>
          </a:p>
        </p:txBody>
      </p:sp>
      <p:sp>
        <p:nvSpPr>
          <p:cNvPr id="47" name="圆柱形 46"/>
          <p:cNvSpPr/>
          <p:nvPr/>
        </p:nvSpPr>
        <p:spPr>
          <a:xfrm>
            <a:off x="5234789" y="4293031"/>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1</a:t>
            </a:r>
            <a:endParaRPr lang="zh-CN" altLang="en-US" sz="3600" dirty="0">
              <a:latin typeface="Arial" pitchFamily="34" charset="0"/>
              <a:cs typeface="Arial" pitchFamily="34" charset="0"/>
            </a:endParaRPr>
          </a:p>
        </p:txBody>
      </p:sp>
      <p:sp>
        <p:nvSpPr>
          <p:cNvPr id="48" name="圆柱形 47"/>
          <p:cNvSpPr/>
          <p:nvPr/>
        </p:nvSpPr>
        <p:spPr>
          <a:xfrm>
            <a:off x="4338663" y="4293031"/>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3</a:t>
            </a:r>
            <a:endParaRPr lang="zh-CN" altLang="en-US" sz="3600" dirty="0">
              <a:latin typeface="Arial" pitchFamily="34" charset="0"/>
              <a:cs typeface="Arial" pitchFamily="34" charset="0"/>
            </a:endParaRPr>
          </a:p>
        </p:txBody>
      </p:sp>
      <p:sp>
        <p:nvSpPr>
          <p:cNvPr id="49" name="文本框 48"/>
          <p:cNvSpPr txBox="1"/>
          <p:nvPr/>
        </p:nvSpPr>
        <p:spPr>
          <a:xfrm>
            <a:off x="7142959" y="3923699"/>
            <a:ext cx="2129109" cy="369332"/>
          </a:xfrm>
          <a:prstGeom prst="rect">
            <a:avLst/>
          </a:prstGeom>
          <a:noFill/>
        </p:spPr>
        <p:txBody>
          <a:bodyPr wrap="none" rtlCol="0">
            <a:spAutoFit/>
          </a:bodyPr>
          <a:lstStyle/>
          <a:p>
            <a:r>
              <a:rPr lang="zh-CN" altLang="en-US" dirty="0" smtClean="0"/>
              <a:t>咱俩再比一下谁大</a:t>
            </a:r>
            <a:r>
              <a:rPr lang="en-US" altLang="zh-CN" dirty="0" smtClean="0"/>
              <a:t>?</a:t>
            </a:r>
            <a:endParaRPr lang="zh-CN" altLang="en-US" dirty="0"/>
          </a:p>
        </p:txBody>
      </p:sp>
      <p:sp>
        <p:nvSpPr>
          <p:cNvPr id="50" name="文本框 49"/>
          <p:cNvSpPr txBox="1"/>
          <p:nvPr/>
        </p:nvSpPr>
        <p:spPr>
          <a:xfrm>
            <a:off x="7751830" y="5703377"/>
            <a:ext cx="880369" cy="584775"/>
          </a:xfrm>
          <a:prstGeom prst="rect">
            <a:avLst/>
          </a:prstGeom>
          <a:noFill/>
        </p:spPr>
        <p:txBody>
          <a:bodyPr wrap="none" rtlCol="0">
            <a:spAutoFit/>
          </a:bodyPr>
          <a:lstStyle/>
          <a:p>
            <a:r>
              <a:rPr lang="en-US" altLang="zh-CN" sz="3200" dirty="0" smtClean="0">
                <a:latin typeface="Arial" pitchFamily="34" charset="0"/>
                <a:cs typeface="Arial" pitchFamily="34" charset="0"/>
              </a:rPr>
              <a:t>3&gt;1</a:t>
            </a:r>
            <a:endParaRPr lang="zh-CN" altLang="en-US" sz="3200" dirty="0">
              <a:latin typeface="Arial" pitchFamily="34" charset="0"/>
              <a:cs typeface="Arial" pitchFamily="34" charset="0"/>
            </a:endParaRPr>
          </a:p>
        </p:txBody>
      </p:sp>
      <p:sp>
        <p:nvSpPr>
          <p:cNvPr id="51" name="圆柱形 50"/>
          <p:cNvSpPr/>
          <p:nvPr/>
        </p:nvSpPr>
        <p:spPr>
          <a:xfrm>
            <a:off x="7371603" y="4308529"/>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3</a:t>
            </a:r>
            <a:endParaRPr lang="zh-CN" altLang="en-US" sz="3600" dirty="0">
              <a:latin typeface="Arial" pitchFamily="34" charset="0"/>
              <a:cs typeface="Arial" pitchFamily="34" charset="0"/>
            </a:endParaRPr>
          </a:p>
        </p:txBody>
      </p:sp>
      <p:sp>
        <p:nvSpPr>
          <p:cNvPr id="52" name="圆柱形 51"/>
          <p:cNvSpPr/>
          <p:nvPr/>
        </p:nvSpPr>
        <p:spPr>
          <a:xfrm>
            <a:off x="8416887" y="4308529"/>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1</a:t>
            </a:r>
            <a:endParaRPr lang="zh-CN" altLang="en-US" sz="3600" dirty="0">
              <a:latin typeface="Arial" pitchFamily="34" charset="0"/>
              <a:cs typeface="Arial" pitchFamily="34" charset="0"/>
            </a:endParaRPr>
          </a:p>
        </p:txBody>
      </p:sp>
      <p:sp>
        <p:nvSpPr>
          <p:cNvPr id="53" name="文本框 52"/>
          <p:cNvSpPr txBox="1"/>
          <p:nvPr/>
        </p:nvSpPr>
        <p:spPr>
          <a:xfrm>
            <a:off x="7240743" y="3908201"/>
            <a:ext cx="2031325" cy="369332"/>
          </a:xfrm>
          <a:prstGeom prst="rect">
            <a:avLst/>
          </a:prstGeom>
          <a:noFill/>
        </p:spPr>
        <p:txBody>
          <a:bodyPr wrap="none" rtlCol="0">
            <a:spAutoFit/>
          </a:bodyPr>
          <a:lstStyle/>
          <a:p>
            <a:r>
              <a:rPr lang="zh-CN" altLang="en-US" dirty="0" smtClean="0"/>
              <a:t>开始交换位置吧！</a:t>
            </a:r>
            <a:endParaRPr lang="zh-CN" altLang="en-US" dirty="0"/>
          </a:p>
        </p:txBody>
      </p:sp>
      <p:sp>
        <p:nvSpPr>
          <p:cNvPr id="54" name="圆柱形 53"/>
          <p:cNvSpPr/>
          <p:nvPr/>
        </p:nvSpPr>
        <p:spPr>
          <a:xfrm>
            <a:off x="5236865" y="4293031"/>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1</a:t>
            </a:r>
            <a:endParaRPr lang="zh-CN" altLang="en-US" sz="3600" dirty="0">
              <a:latin typeface="Arial" pitchFamily="34" charset="0"/>
              <a:cs typeface="Arial" pitchFamily="34" charset="0"/>
            </a:endParaRPr>
          </a:p>
        </p:txBody>
      </p:sp>
      <p:sp>
        <p:nvSpPr>
          <p:cNvPr id="58" name="圆柱形 57"/>
          <p:cNvSpPr/>
          <p:nvPr/>
        </p:nvSpPr>
        <p:spPr>
          <a:xfrm>
            <a:off x="3403163" y="4293031"/>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2</a:t>
            </a:r>
            <a:endParaRPr lang="zh-CN" altLang="en-US" sz="3600" dirty="0">
              <a:latin typeface="Arial" pitchFamily="34" charset="0"/>
              <a:cs typeface="Arial" pitchFamily="34" charset="0"/>
            </a:endParaRPr>
          </a:p>
        </p:txBody>
      </p:sp>
      <p:sp>
        <p:nvSpPr>
          <p:cNvPr id="59" name="圆柱形 58"/>
          <p:cNvSpPr/>
          <p:nvPr/>
        </p:nvSpPr>
        <p:spPr>
          <a:xfrm>
            <a:off x="4338663" y="4293031"/>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1</a:t>
            </a:r>
            <a:endParaRPr lang="zh-CN" altLang="en-US" sz="3600" dirty="0">
              <a:latin typeface="Arial" pitchFamily="34" charset="0"/>
              <a:cs typeface="Arial" pitchFamily="34" charset="0"/>
            </a:endParaRPr>
          </a:p>
        </p:txBody>
      </p:sp>
      <p:sp>
        <p:nvSpPr>
          <p:cNvPr id="60" name="圆柱形 59"/>
          <p:cNvSpPr/>
          <p:nvPr/>
        </p:nvSpPr>
        <p:spPr>
          <a:xfrm>
            <a:off x="7371603" y="4308529"/>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2</a:t>
            </a:r>
            <a:endParaRPr lang="zh-CN" altLang="en-US" sz="3600" dirty="0">
              <a:latin typeface="Arial" pitchFamily="34" charset="0"/>
              <a:cs typeface="Arial" pitchFamily="34" charset="0"/>
            </a:endParaRPr>
          </a:p>
        </p:txBody>
      </p:sp>
      <p:sp>
        <p:nvSpPr>
          <p:cNvPr id="61" name="圆柱形 60"/>
          <p:cNvSpPr/>
          <p:nvPr/>
        </p:nvSpPr>
        <p:spPr>
          <a:xfrm>
            <a:off x="8416887" y="4308529"/>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1</a:t>
            </a:r>
            <a:endParaRPr lang="zh-CN" altLang="en-US" sz="3600" dirty="0">
              <a:latin typeface="Arial" pitchFamily="34" charset="0"/>
              <a:cs typeface="Arial" pitchFamily="34" charset="0"/>
            </a:endParaRPr>
          </a:p>
        </p:txBody>
      </p:sp>
      <p:sp>
        <p:nvSpPr>
          <p:cNvPr id="62" name="圆柱形 61"/>
          <p:cNvSpPr/>
          <p:nvPr/>
        </p:nvSpPr>
        <p:spPr>
          <a:xfrm>
            <a:off x="4338663" y="4308529"/>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1</a:t>
            </a:r>
            <a:endParaRPr lang="zh-CN" altLang="en-US" sz="3600" dirty="0">
              <a:latin typeface="Arial" pitchFamily="34" charset="0"/>
              <a:cs typeface="Arial" pitchFamily="34" charset="0"/>
            </a:endParaRPr>
          </a:p>
        </p:txBody>
      </p:sp>
      <p:sp>
        <p:nvSpPr>
          <p:cNvPr id="63" name="圆柱形 62"/>
          <p:cNvSpPr/>
          <p:nvPr/>
        </p:nvSpPr>
        <p:spPr>
          <a:xfrm>
            <a:off x="5235200" y="4293031"/>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3</a:t>
            </a:r>
            <a:endParaRPr lang="zh-CN" altLang="en-US" sz="3600" dirty="0">
              <a:latin typeface="Arial" pitchFamily="34" charset="0"/>
              <a:cs typeface="Arial" pitchFamily="34" charset="0"/>
            </a:endParaRPr>
          </a:p>
        </p:txBody>
      </p:sp>
      <p:sp>
        <p:nvSpPr>
          <p:cNvPr id="64" name="文本框 63"/>
          <p:cNvSpPr txBox="1"/>
          <p:nvPr/>
        </p:nvSpPr>
        <p:spPr>
          <a:xfrm>
            <a:off x="7371603" y="3847521"/>
            <a:ext cx="2031325" cy="369332"/>
          </a:xfrm>
          <a:prstGeom prst="rect">
            <a:avLst/>
          </a:prstGeom>
          <a:noFill/>
        </p:spPr>
        <p:txBody>
          <a:bodyPr wrap="none" rtlCol="0">
            <a:spAutoFit/>
          </a:bodyPr>
          <a:lstStyle/>
          <a:p>
            <a:r>
              <a:rPr lang="zh-CN" altLang="en-US" dirty="0" smtClean="0"/>
              <a:t>开始交换位置吧！</a:t>
            </a:r>
            <a:endParaRPr lang="zh-CN" altLang="en-US" dirty="0"/>
          </a:p>
        </p:txBody>
      </p:sp>
      <p:sp>
        <p:nvSpPr>
          <p:cNvPr id="65" name="文本框 64"/>
          <p:cNvSpPr txBox="1"/>
          <p:nvPr/>
        </p:nvSpPr>
        <p:spPr>
          <a:xfrm>
            <a:off x="7798323" y="5703377"/>
            <a:ext cx="880369" cy="584775"/>
          </a:xfrm>
          <a:prstGeom prst="rect">
            <a:avLst/>
          </a:prstGeom>
          <a:noFill/>
        </p:spPr>
        <p:txBody>
          <a:bodyPr wrap="none" rtlCol="0">
            <a:spAutoFit/>
          </a:bodyPr>
          <a:lstStyle/>
          <a:p>
            <a:r>
              <a:rPr lang="en-US" altLang="zh-CN" sz="3200" dirty="0" smtClean="0">
                <a:latin typeface="Arial" pitchFamily="34" charset="0"/>
                <a:cs typeface="Arial" pitchFamily="34" charset="0"/>
              </a:rPr>
              <a:t>2&gt;1</a:t>
            </a:r>
            <a:endParaRPr lang="zh-CN" altLang="en-US" sz="3200" dirty="0">
              <a:latin typeface="Arial" pitchFamily="34" charset="0"/>
              <a:cs typeface="Arial" pitchFamily="34" charset="0"/>
            </a:endParaRPr>
          </a:p>
        </p:txBody>
      </p:sp>
      <p:sp>
        <p:nvSpPr>
          <p:cNvPr id="66" name="文本框 65"/>
          <p:cNvSpPr txBox="1"/>
          <p:nvPr/>
        </p:nvSpPr>
        <p:spPr>
          <a:xfrm>
            <a:off x="7222844" y="3847521"/>
            <a:ext cx="2031325" cy="369332"/>
          </a:xfrm>
          <a:prstGeom prst="rect">
            <a:avLst/>
          </a:prstGeom>
          <a:noFill/>
        </p:spPr>
        <p:txBody>
          <a:bodyPr wrap="none" rtlCol="0">
            <a:spAutoFit/>
          </a:bodyPr>
          <a:lstStyle/>
          <a:p>
            <a:r>
              <a:rPr lang="zh-CN" altLang="en-US" dirty="0" smtClean="0"/>
              <a:t>还没比完，再比下</a:t>
            </a:r>
            <a:endParaRPr lang="zh-CN" altLang="en-US" dirty="0"/>
          </a:p>
        </p:txBody>
      </p:sp>
      <p:sp>
        <p:nvSpPr>
          <p:cNvPr id="67" name="圆柱形 66"/>
          <p:cNvSpPr/>
          <p:nvPr/>
        </p:nvSpPr>
        <p:spPr>
          <a:xfrm>
            <a:off x="3412316" y="4308529"/>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2</a:t>
            </a:r>
            <a:endParaRPr lang="zh-CN" altLang="en-US" sz="3600" dirty="0">
              <a:latin typeface="Arial" pitchFamily="34" charset="0"/>
              <a:cs typeface="Arial" pitchFamily="34" charset="0"/>
            </a:endParaRPr>
          </a:p>
        </p:txBody>
      </p:sp>
      <p:sp>
        <p:nvSpPr>
          <p:cNvPr id="68" name="圆柱形 67"/>
          <p:cNvSpPr/>
          <p:nvPr/>
        </p:nvSpPr>
        <p:spPr>
          <a:xfrm>
            <a:off x="4335973" y="4308529"/>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2</a:t>
            </a:r>
            <a:endParaRPr lang="zh-CN" altLang="en-US" sz="3600" dirty="0">
              <a:latin typeface="Arial" pitchFamily="34" charset="0"/>
              <a:cs typeface="Arial" pitchFamily="34" charset="0"/>
            </a:endParaRPr>
          </a:p>
        </p:txBody>
      </p:sp>
      <p:sp>
        <p:nvSpPr>
          <p:cNvPr id="69" name="圆柱形 68"/>
          <p:cNvSpPr/>
          <p:nvPr/>
        </p:nvSpPr>
        <p:spPr>
          <a:xfrm>
            <a:off x="5232510" y="4308529"/>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3</a:t>
            </a:r>
            <a:endParaRPr lang="zh-CN" altLang="en-US" sz="3600" dirty="0">
              <a:latin typeface="Arial" pitchFamily="34" charset="0"/>
              <a:cs typeface="Arial" pitchFamily="34" charset="0"/>
            </a:endParaRPr>
          </a:p>
        </p:txBody>
      </p:sp>
      <p:sp>
        <p:nvSpPr>
          <p:cNvPr id="70" name="圆柱形 69"/>
          <p:cNvSpPr/>
          <p:nvPr/>
        </p:nvSpPr>
        <p:spPr>
          <a:xfrm>
            <a:off x="3409626" y="4308529"/>
            <a:ext cx="666427" cy="1410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1</a:t>
            </a:r>
            <a:endParaRPr lang="zh-CN" altLang="en-US" sz="36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29167E-6 -3.7037E-6 L 0.33724 -0.00092 " pathEditMode="relative" rAng="0" ptsTypes="AA">
                                      <p:cBhvr>
                                        <p:cTn id="6" dur="2000" fill="hold"/>
                                        <p:tgtEl>
                                          <p:spTgt spid="27"/>
                                        </p:tgtEl>
                                        <p:attrNameLst>
                                          <p:attrName>ppt_x</p:attrName>
                                          <p:attrName>ppt_y</p:attrName>
                                        </p:attrNameLst>
                                      </p:cBhvr>
                                      <p:rCtr x="16862" y="-46"/>
                                    </p:animMotion>
                                  </p:childTnLst>
                                </p:cTn>
                              </p:par>
                              <p:par>
                                <p:cTn id="7" presetID="63" presetClass="path" presetSubtype="0" accel="50000" decel="50000" fill="hold" grpId="0" nodeType="withEffect">
                                  <p:stCondLst>
                                    <p:cond delay="0"/>
                                  </p:stCondLst>
                                  <p:childTnLst>
                                    <p:animMotion origin="layout" path="M -1.875E-6 -3.7037E-6 L 0.32865 -0.00092 " pathEditMode="relative" rAng="0" ptsTypes="AA">
                                      <p:cBhvr>
                                        <p:cTn id="8" dur="2000" fill="hold"/>
                                        <p:tgtEl>
                                          <p:spTgt spid="26"/>
                                        </p:tgtEl>
                                        <p:attrNameLst>
                                          <p:attrName>ppt_x</p:attrName>
                                          <p:attrName>ppt_y</p:attrName>
                                        </p:attrNameLst>
                                      </p:cBhvr>
                                      <p:rCtr x="16432" y="-46"/>
                                    </p:animMotion>
                                  </p:childTnLst>
                                </p:cTn>
                              </p:par>
                            </p:childTnLst>
                          </p:cTn>
                        </p:par>
                        <p:par>
                          <p:cTn id="9" fill="hold">
                            <p:stCondLst>
                              <p:cond delay="2000"/>
                            </p:stCondLst>
                            <p:childTnLst>
                              <p:par>
                                <p:cTn id="10" presetID="1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ppt_y</p:attrName>
                                        </p:attrNameLst>
                                      </p:cBhvr>
                                      <p:tavLst>
                                        <p:tav tm="0">
                                          <p:val>
                                            <p:strVal val="#ppt_y+#ppt_h*1.125000"/>
                                          </p:val>
                                        </p:tav>
                                        <p:tav tm="100000">
                                          <p:val>
                                            <p:strVal val="#ppt_y"/>
                                          </p:val>
                                        </p:tav>
                                      </p:tavLst>
                                    </p:anim>
                                    <p:animEffect transition="in" filter="wipe(up)">
                                      <p:cBhvr>
                                        <p:cTn id="13" dur="500"/>
                                        <p:tgtEl>
                                          <p:spTgt spid="13"/>
                                        </p:tgtEl>
                                      </p:cBhvr>
                                    </p:animEffect>
                                  </p:childTnLst>
                                </p:cTn>
                              </p:par>
                            </p:childTnLst>
                          </p:cTn>
                        </p:par>
                        <p:par>
                          <p:cTn id="14" fill="hold">
                            <p:stCondLst>
                              <p:cond delay="2500"/>
                            </p:stCondLst>
                            <p:childTnLst>
                              <p:par>
                                <p:cTn id="15" presetID="12" presetClass="entr" presetSubtype="4"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p:tgtEl>
                                          <p:spTgt spid="30"/>
                                        </p:tgtEl>
                                        <p:attrNameLst>
                                          <p:attrName>ppt_y</p:attrName>
                                        </p:attrNameLst>
                                      </p:cBhvr>
                                      <p:tavLst>
                                        <p:tav tm="0">
                                          <p:val>
                                            <p:strVal val="#ppt_y+#ppt_h*1.125000"/>
                                          </p:val>
                                        </p:tav>
                                        <p:tav tm="100000">
                                          <p:val>
                                            <p:strVal val="#ppt_y"/>
                                          </p:val>
                                        </p:tav>
                                      </p:tavLst>
                                    </p:anim>
                                    <p:animEffect transition="in" filter="wipe(up)">
                                      <p:cBhvr>
                                        <p:cTn id="18" dur="500"/>
                                        <p:tgtEl>
                                          <p:spTgt spid="30"/>
                                        </p:tgtEl>
                                      </p:cBhvr>
                                    </p:animEffect>
                                  </p:childTnLst>
                                </p:cTn>
                              </p:par>
                            </p:childTnLst>
                          </p:cTn>
                        </p:par>
                        <p:par>
                          <p:cTn id="19" fill="hold">
                            <p:stCondLst>
                              <p:cond delay="3000"/>
                            </p:stCondLst>
                            <p:childTnLst>
                              <p:par>
                                <p:cTn id="20" presetID="10" presetClass="exit" presetSubtype="0" fill="hold" grpId="1" nodeType="afterEffect">
                                  <p:stCondLst>
                                    <p:cond delay="0"/>
                                  </p:stCondLst>
                                  <p:childTnLst>
                                    <p:animEffect transition="out" filter="fade">
                                      <p:cBhvr>
                                        <p:cTn id="21" dur="500"/>
                                        <p:tgtEl>
                                          <p:spTgt spid="27"/>
                                        </p:tgtEl>
                                      </p:cBhvr>
                                    </p:animEffect>
                                    <p:set>
                                      <p:cBhvr>
                                        <p:cTn id="22" dur="1" fill="hold">
                                          <p:stCondLst>
                                            <p:cond delay="499"/>
                                          </p:stCondLst>
                                        </p:cTn>
                                        <p:tgtEl>
                                          <p:spTgt spid="27"/>
                                        </p:tgtEl>
                                        <p:attrNameLst>
                                          <p:attrName>style.visibility</p:attrName>
                                        </p:attrNameLst>
                                      </p:cBhvr>
                                      <p:to>
                                        <p:strVal val="hidden"/>
                                      </p:to>
                                    </p:set>
                                  </p:childTnLst>
                                </p:cTn>
                              </p:par>
                            </p:childTnLst>
                          </p:cTn>
                        </p:par>
                        <p:par>
                          <p:cTn id="23" fill="hold">
                            <p:stCondLst>
                              <p:cond delay="3500"/>
                            </p:stCondLst>
                            <p:childTnLst>
                              <p:par>
                                <p:cTn id="24" presetID="10" presetClass="exit" presetSubtype="0" fill="hold" grpId="1" nodeType="afterEffect">
                                  <p:stCondLst>
                                    <p:cond delay="0"/>
                                  </p:stCondLst>
                                  <p:childTnLst>
                                    <p:animEffect transition="out" filter="fade">
                                      <p:cBhvr>
                                        <p:cTn id="25" dur="500"/>
                                        <p:tgtEl>
                                          <p:spTgt spid="26"/>
                                        </p:tgtEl>
                                      </p:cBhvr>
                                    </p:animEffect>
                                    <p:set>
                                      <p:cBhvr>
                                        <p:cTn id="26" dur="1" fill="hold">
                                          <p:stCondLst>
                                            <p:cond delay="499"/>
                                          </p:stCondLst>
                                        </p:cTn>
                                        <p:tgtEl>
                                          <p:spTgt spid="26"/>
                                        </p:tgtEl>
                                        <p:attrNameLst>
                                          <p:attrName>style.visibility</p:attrName>
                                        </p:attrNameLst>
                                      </p:cBhvr>
                                      <p:to>
                                        <p:strVal val="hidden"/>
                                      </p:to>
                                    </p:set>
                                  </p:childTnLst>
                                </p:cTn>
                              </p:par>
                            </p:childTnLst>
                          </p:cTn>
                        </p:par>
                        <p:par>
                          <p:cTn id="27" fill="hold">
                            <p:stCondLst>
                              <p:cond delay="4000"/>
                            </p:stCondLst>
                            <p:childTnLst>
                              <p:par>
                                <p:cTn id="28" presetID="12" presetClass="entr" presetSubtype="4" fill="hold" grpId="1"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p:tgtEl>
                                          <p:spTgt spid="31"/>
                                        </p:tgtEl>
                                        <p:attrNameLst>
                                          <p:attrName>ppt_y</p:attrName>
                                        </p:attrNameLst>
                                      </p:cBhvr>
                                      <p:tavLst>
                                        <p:tav tm="0">
                                          <p:val>
                                            <p:strVal val="#ppt_y+#ppt_h*1.125000"/>
                                          </p:val>
                                        </p:tav>
                                        <p:tav tm="100000">
                                          <p:val>
                                            <p:strVal val="#ppt_y"/>
                                          </p:val>
                                        </p:tav>
                                      </p:tavLst>
                                    </p:anim>
                                    <p:animEffect transition="in" filter="wipe(up)">
                                      <p:cBhvr>
                                        <p:cTn id="31" dur="500"/>
                                        <p:tgtEl>
                                          <p:spTgt spid="31"/>
                                        </p:tgtEl>
                                      </p:cBhvr>
                                    </p:animEffect>
                                  </p:childTnLst>
                                </p:cTn>
                              </p:par>
                            </p:childTnLst>
                          </p:cTn>
                        </p:par>
                        <p:par>
                          <p:cTn id="32" fill="hold">
                            <p:stCondLst>
                              <p:cond delay="4500"/>
                            </p:stCondLst>
                            <p:childTnLst>
                              <p:par>
                                <p:cTn id="33" presetID="12" presetClass="entr" presetSubtype="4" fill="hold" grpId="1" nodeType="after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p:tgtEl>
                                          <p:spTgt spid="32"/>
                                        </p:tgtEl>
                                        <p:attrNameLst>
                                          <p:attrName>ppt_y</p:attrName>
                                        </p:attrNameLst>
                                      </p:cBhvr>
                                      <p:tavLst>
                                        <p:tav tm="0">
                                          <p:val>
                                            <p:strVal val="#ppt_y+#ppt_h*1.125000"/>
                                          </p:val>
                                        </p:tav>
                                        <p:tav tm="100000">
                                          <p:val>
                                            <p:strVal val="#ppt_y"/>
                                          </p:val>
                                        </p:tav>
                                      </p:tavLst>
                                    </p:anim>
                                    <p:animEffect transition="in" filter="wipe(up)">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childTnLst>
                          </p:cTn>
                        </p:par>
                        <p:par>
                          <p:cTn id="42" fill="hold">
                            <p:stCondLst>
                              <p:cond delay="500"/>
                            </p:stCondLst>
                            <p:childTnLst>
                              <p:par>
                                <p:cTn id="43" presetID="12" presetClass="entr" presetSubtype="4"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p:tgtEl>
                                          <p:spTgt spid="18"/>
                                        </p:tgtEl>
                                        <p:attrNameLst>
                                          <p:attrName>ppt_y</p:attrName>
                                        </p:attrNameLst>
                                      </p:cBhvr>
                                      <p:tavLst>
                                        <p:tav tm="0">
                                          <p:val>
                                            <p:strVal val="#ppt_y+#ppt_h*1.125000"/>
                                          </p:val>
                                        </p:tav>
                                        <p:tav tm="100000">
                                          <p:val>
                                            <p:strVal val="#ppt_y"/>
                                          </p:val>
                                        </p:tav>
                                      </p:tavLst>
                                    </p:anim>
                                    <p:animEffect transition="in" filter="wipe(up)">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grpId="0" nodeType="clickEffect">
                                  <p:stCondLst>
                                    <p:cond delay="0"/>
                                  </p:stCondLst>
                                  <p:childTnLst>
                                    <p:animMotion origin="layout" path="M 4.16667E-6 -3.7037E-6 L 0.0858 -3.7037E-6 " pathEditMode="relative" rAng="0" ptsTypes="AA">
                                      <p:cBhvr>
                                        <p:cTn id="50" dur="1000" fill="hold"/>
                                        <p:tgtEl>
                                          <p:spTgt spid="31"/>
                                        </p:tgtEl>
                                        <p:attrNameLst>
                                          <p:attrName>ppt_x</p:attrName>
                                          <p:attrName>ppt_y</p:attrName>
                                        </p:attrNameLst>
                                      </p:cBhvr>
                                      <p:rCtr x="4284" y="0"/>
                                    </p:animMotion>
                                  </p:childTnLst>
                                </p:cTn>
                              </p:par>
                            </p:childTnLst>
                          </p:cTn>
                        </p:par>
                      </p:childTnLst>
                    </p:cTn>
                  </p:par>
                  <p:par>
                    <p:cTn id="51" fill="hold">
                      <p:stCondLst>
                        <p:cond delay="indefinite"/>
                      </p:stCondLst>
                      <p:childTnLst>
                        <p:par>
                          <p:cTn id="52" fill="hold">
                            <p:stCondLst>
                              <p:cond delay="0"/>
                            </p:stCondLst>
                            <p:childTnLst>
                              <p:par>
                                <p:cTn id="53" presetID="35" presetClass="path" presetSubtype="0" accel="50000" decel="50000" fill="hold" grpId="0" nodeType="clickEffect">
                                  <p:stCondLst>
                                    <p:cond delay="0"/>
                                  </p:stCondLst>
                                  <p:childTnLst>
                                    <p:animMotion origin="layout" path="M -3.125E-6 -3.7037E-6 L -0.0858 -3.7037E-6 " pathEditMode="relative" rAng="0" ptsTypes="AA">
                                      <p:cBhvr>
                                        <p:cTn id="54" dur="1000" fill="hold"/>
                                        <p:tgtEl>
                                          <p:spTgt spid="32"/>
                                        </p:tgtEl>
                                        <p:attrNameLst>
                                          <p:attrName>ppt_x</p:attrName>
                                          <p:attrName>ppt_y</p:attrName>
                                        </p:attrNameLst>
                                      </p:cBhvr>
                                      <p:rCtr x="-4297" y="0"/>
                                    </p:animMotion>
                                  </p:childTnLst>
                                </p:cTn>
                              </p:par>
                            </p:childTnLst>
                          </p:cTn>
                        </p:par>
                      </p:childTnLst>
                    </p:cTn>
                  </p:par>
                  <p:par>
                    <p:cTn id="55" fill="hold">
                      <p:stCondLst>
                        <p:cond delay="indefinite"/>
                      </p:stCondLst>
                      <p:childTnLst>
                        <p:par>
                          <p:cTn id="56" fill="hold">
                            <p:stCondLst>
                              <p:cond delay="0"/>
                            </p:stCondLst>
                            <p:childTnLst>
                              <p:par>
                                <p:cTn id="57" presetID="12" presetClass="exit" presetSubtype="4" fill="hold" grpId="2" nodeType="clickEffect">
                                  <p:stCondLst>
                                    <p:cond delay="0"/>
                                  </p:stCondLst>
                                  <p:childTnLst>
                                    <p:anim calcmode="lin" valueType="num">
                                      <p:cBhvr additive="base">
                                        <p:cTn id="58" dur="500"/>
                                        <p:tgtEl>
                                          <p:spTgt spid="27"/>
                                        </p:tgtEl>
                                        <p:attrNameLst>
                                          <p:attrName>ppt_y</p:attrName>
                                        </p:attrNameLst>
                                      </p:cBhvr>
                                      <p:tavLst>
                                        <p:tav tm="0">
                                          <p:val>
                                            <p:strVal val="#ppt_y"/>
                                          </p:val>
                                        </p:tav>
                                        <p:tav tm="100000">
                                          <p:val>
                                            <p:strVal val="#ppt_y+#ppt_h*1.125000"/>
                                          </p:val>
                                        </p:tav>
                                      </p:tavLst>
                                    </p:anim>
                                    <p:animEffect transition="out" filter="wipe(down)">
                                      <p:cBhvr>
                                        <p:cTn id="59" dur="500"/>
                                        <p:tgtEl>
                                          <p:spTgt spid="27"/>
                                        </p:tgtEl>
                                      </p:cBhvr>
                                    </p:animEffect>
                                    <p:set>
                                      <p:cBhvr>
                                        <p:cTn id="60" dur="1" fill="hold">
                                          <p:stCondLst>
                                            <p:cond delay="499"/>
                                          </p:stCondLst>
                                        </p:cTn>
                                        <p:tgtEl>
                                          <p:spTgt spid="27"/>
                                        </p:tgtEl>
                                        <p:attrNameLst>
                                          <p:attrName>style.visibility</p:attrName>
                                        </p:attrNameLst>
                                      </p:cBhvr>
                                      <p:to>
                                        <p:strVal val="hidden"/>
                                      </p:to>
                                    </p:set>
                                  </p:childTnLst>
                                </p:cTn>
                              </p:par>
                              <p:par>
                                <p:cTn id="61" presetID="12" presetClass="exit" presetSubtype="4" fill="hold" grpId="2" nodeType="withEffect">
                                  <p:stCondLst>
                                    <p:cond delay="0"/>
                                  </p:stCondLst>
                                  <p:childTnLst>
                                    <p:anim calcmode="lin" valueType="num">
                                      <p:cBhvr additive="base">
                                        <p:cTn id="62" dur="500"/>
                                        <p:tgtEl>
                                          <p:spTgt spid="26"/>
                                        </p:tgtEl>
                                        <p:attrNameLst>
                                          <p:attrName>ppt_y</p:attrName>
                                        </p:attrNameLst>
                                      </p:cBhvr>
                                      <p:tavLst>
                                        <p:tav tm="0">
                                          <p:val>
                                            <p:strVal val="#ppt_y"/>
                                          </p:val>
                                        </p:tav>
                                        <p:tav tm="100000">
                                          <p:val>
                                            <p:strVal val="#ppt_y+#ppt_h*1.125000"/>
                                          </p:val>
                                        </p:tav>
                                      </p:tavLst>
                                    </p:anim>
                                    <p:animEffect transition="out" filter="wipe(down)">
                                      <p:cBhvr>
                                        <p:cTn id="63" dur="500"/>
                                        <p:tgtEl>
                                          <p:spTgt spid="26"/>
                                        </p:tgtEl>
                                      </p:cBhvr>
                                    </p:animEffect>
                                    <p:set>
                                      <p:cBhvr>
                                        <p:cTn id="64" dur="1" fill="hold">
                                          <p:stCondLst>
                                            <p:cond delay="499"/>
                                          </p:stCondLst>
                                        </p:cTn>
                                        <p:tgtEl>
                                          <p:spTgt spid="26"/>
                                        </p:tgtEl>
                                        <p:attrNameLst>
                                          <p:attrName>style.visibility</p:attrName>
                                        </p:attrNameLst>
                                      </p:cBhvr>
                                      <p:to>
                                        <p:strVal val="hidden"/>
                                      </p:to>
                                    </p:set>
                                  </p:childTnLst>
                                </p:cTn>
                              </p:par>
                              <p:par>
                                <p:cTn id="65" presetID="12" presetClass="exit" presetSubtype="4" fill="hold" grpId="2" nodeType="withEffect">
                                  <p:stCondLst>
                                    <p:cond delay="0"/>
                                  </p:stCondLst>
                                  <p:childTnLst>
                                    <p:anim calcmode="lin" valueType="num">
                                      <p:cBhvr additive="base">
                                        <p:cTn id="66" dur="500"/>
                                        <p:tgtEl>
                                          <p:spTgt spid="13"/>
                                        </p:tgtEl>
                                        <p:attrNameLst>
                                          <p:attrName>ppt_y</p:attrName>
                                        </p:attrNameLst>
                                      </p:cBhvr>
                                      <p:tavLst>
                                        <p:tav tm="0">
                                          <p:val>
                                            <p:strVal val="#ppt_y"/>
                                          </p:val>
                                        </p:tav>
                                        <p:tav tm="100000">
                                          <p:val>
                                            <p:strVal val="#ppt_y+#ppt_h*1.125000"/>
                                          </p:val>
                                        </p:tav>
                                      </p:tavLst>
                                    </p:anim>
                                    <p:animEffect transition="out" filter="wipe(down)">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2" presetClass="exit" presetSubtype="4" fill="hold" grpId="1" nodeType="withEffect">
                                  <p:stCondLst>
                                    <p:cond delay="0"/>
                                  </p:stCondLst>
                                  <p:childTnLst>
                                    <p:anim calcmode="lin" valueType="num">
                                      <p:cBhvr additive="base">
                                        <p:cTn id="70" dur="500"/>
                                        <p:tgtEl>
                                          <p:spTgt spid="30"/>
                                        </p:tgtEl>
                                        <p:attrNameLst>
                                          <p:attrName>ppt_y</p:attrName>
                                        </p:attrNameLst>
                                      </p:cBhvr>
                                      <p:tavLst>
                                        <p:tav tm="0">
                                          <p:val>
                                            <p:strVal val="#ppt_y"/>
                                          </p:val>
                                        </p:tav>
                                        <p:tav tm="100000">
                                          <p:val>
                                            <p:strVal val="#ppt_y+#ppt_h*1.125000"/>
                                          </p:val>
                                        </p:tav>
                                      </p:tavLst>
                                    </p:anim>
                                    <p:animEffect transition="out" filter="wipe(down)">
                                      <p:cBhvr>
                                        <p:cTn id="71" dur="500"/>
                                        <p:tgtEl>
                                          <p:spTgt spid="30"/>
                                        </p:tgtEl>
                                      </p:cBhvr>
                                    </p:animEffect>
                                    <p:set>
                                      <p:cBhvr>
                                        <p:cTn id="72" dur="1" fill="hold">
                                          <p:stCondLst>
                                            <p:cond delay="499"/>
                                          </p:stCondLst>
                                        </p:cTn>
                                        <p:tgtEl>
                                          <p:spTgt spid="30"/>
                                        </p:tgtEl>
                                        <p:attrNameLst>
                                          <p:attrName>style.visibility</p:attrName>
                                        </p:attrNameLst>
                                      </p:cBhvr>
                                      <p:to>
                                        <p:strVal val="hidden"/>
                                      </p:to>
                                    </p:set>
                                  </p:childTnLst>
                                </p:cTn>
                              </p:par>
                              <p:par>
                                <p:cTn id="73" presetID="12" presetClass="exit" presetSubtype="4" fill="hold" grpId="2" nodeType="withEffect">
                                  <p:stCondLst>
                                    <p:cond delay="0"/>
                                  </p:stCondLst>
                                  <p:childTnLst>
                                    <p:anim calcmode="lin" valueType="num">
                                      <p:cBhvr additive="base">
                                        <p:cTn id="74" dur="500"/>
                                        <p:tgtEl>
                                          <p:spTgt spid="31"/>
                                        </p:tgtEl>
                                        <p:attrNameLst>
                                          <p:attrName>ppt_y</p:attrName>
                                        </p:attrNameLst>
                                      </p:cBhvr>
                                      <p:tavLst>
                                        <p:tav tm="0">
                                          <p:val>
                                            <p:strVal val="#ppt_y"/>
                                          </p:val>
                                        </p:tav>
                                        <p:tav tm="100000">
                                          <p:val>
                                            <p:strVal val="#ppt_y+#ppt_h*1.125000"/>
                                          </p:val>
                                        </p:tav>
                                      </p:tavLst>
                                    </p:anim>
                                    <p:animEffect transition="out" filter="wipe(down)">
                                      <p:cBhvr>
                                        <p:cTn id="75" dur="500"/>
                                        <p:tgtEl>
                                          <p:spTgt spid="31"/>
                                        </p:tgtEl>
                                      </p:cBhvr>
                                    </p:animEffect>
                                    <p:set>
                                      <p:cBhvr>
                                        <p:cTn id="76" dur="1" fill="hold">
                                          <p:stCondLst>
                                            <p:cond delay="499"/>
                                          </p:stCondLst>
                                        </p:cTn>
                                        <p:tgtEl>
                                          <p:spTgt spid="31"/>
                                        </p:tgtEl>
                                        <p:attrNameLst>
                                          <p:attrName>style.visibility</p:attrName>
                                        </p:attrNameLst>
                                      </p:cBhvr>
                                      <p:to>
                                        <p:strVal val="hidden"/>
                                      </p:to>
                                    </p:set>
                                  </p:childTnLst>
                                </p:cTn>
                              </p:par>
                              <p:par>
                                <p:cTn id="77" presetID="12" presetClass="exit" presetSubtype="4" fill="hold" grpId="2" nodeType="withEffect">
                                  <p:stCondLst>
                                    <p:cond delay="0"/>
                                  </p:stCondLst>
                                  <p:childTnLst>
                                    <p:anim calcmode="lin" valueType="num">
                                      <p:cBhvr additive="base">
                                        <p:cTn id="78" dur="500"/>
                                        <p:tgtEl>
                                          <p:spTgt spid="32"/>
                                        </p:tgtEl>
                                        <p:attrNameLst>
                                          <p:attrName>ppt_y</p:attrName>
                                        </p:attrNameLst>
                                      </p:cBhvr>
                                      <p:tavLst>
                                        <p:tav tm="0">
                                          <p:val>
                                            <p:strVal val="#ppt_y"/>
                                          </p:val>
                                        </p:tav>
                                        <p:tav tm="100000">
                                          <p:val>
                                            <p:strVal val="#ppt_y+#ppt_h*1.125000"/>
                                          </p:val>
                                        </p:tav>
                                      </p:tavLst>
                                    </p:anim>
                                    <p:animEffect transition="out" filter="wipe(down)">
                                      <p:cBhvr>
                                        <p:cTn id="79" dur="500"/>
                                        <p:tgtEl>
                                          <p:spTgt spid="32"/>
                                        </p:tgtEl>
                                      </p:cBhvr>
                                    </p:animEffect>
                                    <p:set>
                                      <p:cBhvr>
                                        <p:cTn id="80" dur="1" fill="hold">
                                          <p:stCondLst>
                                            <p:cond delay="499"/>
                                          </p:stCondLst>
                                        </p:cTn>
                                        <p:tgtEl>
                                          <p:spTgt spid="32"/>
                                        </p:tgtEl>
                                        <p:attrNameLst>
                                          <p:attrName>style.visibility</p:attrName>
                                        </p:attrNameLst>
                                      </p:cBhvr>
                                      <p:to>
                                        <p:strVal val="hidden"/>
                                      </p:to>
                                    </p:set>
                                  </p:childTnLst>
                                </p:cTn>
                              </p:par>
                              <p:par>
                                <p:cTn id="81" presetID="12" presetClass="exit" presetSubtype="4" fill="hold" grpId="1" nodeType="withEffect">
                                  <p:stCondLst>
                                    <p:cond delay="0"/>
                                  </p:stCondLst>
                                  <p:childTnLst>
                                    <p:anim calcmode="lin" valueType="num">
                                      <p:cBhvr additive="base">
                                        <p:cTn id="82" dur="500"/>
                                        <p:tgtEl>
                                          <p:spTgt spid="18"/>
                                        </p:tgtEl>
                                        <p:attrNameLst>
                                          <p:attrName>ppt_y</p:attrName>
                                        </p:attrNameLst>
                                      </p:cBhvr>
                                      <p:tavLst>
                                        <p:tav tm="0">
                                          <p:val>
                                            <p:strVal val="#ppt_y"/>
                                          </p:val>
                                        </p:tav>
                                        <p:tav tm="100000">
                                          <p:val>
                                            <p:strVal val="#ppt_y+#ppt_h*1.125000"/>
                                          </p:val>
                                        </p:tav>
                                      </p:tavLst>
                                    </p:anim>
                                    <p:animEffect transition="out" filter="wipe(down)">
                                      <p:cBhvr>
                                        <p:cTn id="83" dur="500"/>
                                        <p:tgtEl>
                                          <p:spTgt spid="18"/>
                                        </p:tgtEl>
                                      </p:cBhvr>
                                    </p:animEffect>
                                    <p:set>
                                      <p:cBhvr>
                                        <p:cTn id="84" dur="1" fill="hold">
                                          <p:stCondLst>
                                            <p:cond delay="499"/>
                                          </p:stCondLst>
                                        </p:cTn>
                                        <p:tgtEl>
                                          <p:spTgt spid="18"/>
                                        </p:tgtEl>
                                        <p:attrNameLst>
                                          <p:attrName>style.visibility</p:attrName>
                                        </p:attrNameLst>
                                      </p:cBhvr>
                                      <p:to>
                                        <p:strVal val="hidden"/>
                                      </p:to>
                                    </p:set>
                                  </p:childTnLst>
                                </p:cTn>
                              </p:par>
                              <p:par>
                                <p:cTn id="85" presetID="12" presetClass="exit" presetSubtype="4" fill="hold" grpId="0" nodeType="withEffect">
                                  <p:stCondLst>
                                    <p:cond delay="0"/>
                                  </p:stCondLst>
                                  <p:childTnLst>
                                    <p:anim calcmode="lin" valueType="num">
                                      <p:cBhvr additive="base">
                                        <p:cTn id="86" dur="500"/>
                                        <p:tgtEl>
                                          <p:spTgt spid="9"/>
                                        </p:tgtEl>
                                        <p:attrNameLst>
                                          <p:attrName>ppt_y</p:attrName>
                                        </p:attrNameLst>
                                      </p:cBhvr>
                                      <p:tavLst>
                                        <p:tav tm="0">
                                          <p:val>
                                            <p:strVal val="#ppt_y"/>
                                          </p:val>
                                        </p:tav>
                                        <p:tav tm="100000">
                                          <p:val>
                                            <p:strVal val="#ppt_y+#ppt_h*1.125000"/>
                                          </p:val>
                                        </p:tav>
                                      </p:tavLst>
                                    </p:anim>
                                    <p:animEffect transition="out" filter="wipe(down)">
                                      <p:cBhvr>
                                        <p:cTn id="87" dur="500"/>
                                        <p:tgtEl>
                                          <p:spTgt spid="9"/>
                                        </p:tgtEl>
                                      </p:cBhvr>
                                    </p:animEffect>
                                    <p:set>
                                      <p:cBhvr>
                                        <p:cTn id="88" dur="1" fill="hold">
                                          <p:stCondLst>
                                            <p:cond delay="499"/>
                                          </p:stCondLst>
                                        </p:cTn>
                                        <p:tgtEl>
                                          <p:spTgt spid="9"/>
                                        </p:tgtEl>
                                        <p:attrNameLst>
                                          <p:attrName>style.visibility</p:attrName>
                                        </p:attrNameLst>
                                      </p:cBhvr>
                                      <p:to>
                                        <p:strVal val="hidden"/>
                                      </p:to>
                                    </p:set>
                                  </p:childTnLst>
                                </p:cTn>
                              </p:par>
                              <p:par>
                                <p:cTn id="89" presetID="12" presetClass="exit" presetSubtype="4" fill="hold" grpId="0" nodeType="withEffect">
                                  <p:stCondLst>
                                    <p:cond delay="0"/>
                                  </p:stCondLst>
                                  <p:childTnLst>
                                    <p:anim calcmode="lin" valueType="num">
                                      <p:cBhvr additive="base">
                                        <p:cTn id="90" dur="500"/>
                                        <p:tgtEl>
                                          <p:spTgt spid="24"/>
                                        </p:tgtEl>
                                        <p:attrNameLst>
                                          <p:attrName>ppt_y</p:attrName>
                                        </p:attrNameLst>
                                      </p:cBhvr>
                                      <p:tavLst>
                                        <p:tav tm="0">
                                          <p:val>
                                            <p:strVal val="#ppt_y"/>
                                          </p:val>
                                        </p:tav>
                                        <p:tav tm="100000">
                                          <p:val>
                                            <p:strVal val="#ppt_y+#ppt_h*1.125000"/>
                                          </p:val>
                                        </p:tav>
                                      </p:tavLst>
                                    </p:anim>
                                    <p:animEffect transition="out" filter="wipe(down)">
                                      <p:cBhvr>
                                        <p:cTn id="91" dur="500"/>
                                        <p:tgtEl>
                                          <p:spTgt spid="24"/>
                                        </p:tgtEl>
                                      </p:cBhvr>
                                    </p:animEffect>
                                    <p:set>
                                      <p:cBhvr>
                                        <p:cTn id="92" dur="1" fill="hold">
                                          <p:stCondLst>
                                            <p:cond delay="499"/>
                                          </p:stCondLst>
                                        </p:cTn>
                                        <p:tgtEl>
                                          <p:spTgt spid="24"/>
                                        </p:tgtEl>
                                        <p:attrNameLst>
                                          <p:attrName>style.visibility</p:attrName>
                                        </p:attrNameLst>
                                      </p:cBhvr>
                                      <p:to>
                                        <p:strVal val="hidden"/>
                                      </p:to>
                                    </p:set>
                                  </p:childTnLst>
                                </p:cTn>
                              </p:par>
                              <p:par>
                                <p:cTn id="93" presetID="12" presetClass="exit" presetSubtype="4" fill="hold" grpId="0" nodeType="withEffect">
                                  <p:stCondLst>
                                    <p:cond delay="0"/>
                                  </p:stCondLst>
                                  <p:childTnLst>
                                    <p:anim calcmode="lin" valueType="num">
                                      <p:cBhvr additive="base">
                                        <p:cTn id="94" dur="500"/>
                                        <p:tgtEl>
                                          <p:spTgt spid="25"/>
                                        </p:tgtEl>
                                        <p:attrNameLst>
                                          <p:attrName>ppt_y</p:attrName>
                                        </p:attrNameLst>
                                      </p:cBhvr>
                                      <p:tavLst>
                                        <p:tav tm="0">
                                          <p:val>
                                            <p:strVal val="#ppt_y"/>
                                          </p:val>
                                        </p:tav>
                                        <p:tav tm="100000">
                                          <p:val>
                                            <p:strVal val="#ppt_y+#ppt_h*1.125000"/>
                                          </p:val>
                                        </p:tav>
                                      </p:tavLst>
                                    </p:anim>
                                    <p:animEffect transition="out" filter="wipe(down)">
                                      <p:cBhvr>
                                        <p:cTn id="95" dur="500"/>
                                        <p:tgtEl>
                                          <p:spTgt spid="25"/>
                                        </p:tgtEl>
                                      </p:cBhvr>
                                    </p:animEffect>
                                    <p:set>
                                      <p:cBhvr>
                                        <p:cTn id="96" dur="1" fill="hold">
                                          <p:stCondLst>
                                            <p:cond delay="499"/>
                                          </p:stCondLst>
                                        </p:cTn>
                                        <p:tgtEl>
                                          <p:spTgt spid="25"/>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2" presetClass="entr" presetSubtype="4" fill="hold" grpId="2" nodeType="clickEffect">
                                  <p:stCondLst>
                                    <p:cond delay="0"/>
                                  </p:stCondLst>
                                  <p:childTnLst>
                                    <p:set>
                                      <p:cBhvr>
                                        <p:cTn id="100" dur="1" fill="hold">
                                          <p:stCondLst>
                                            <p:cond delay="0"/>
                                          </p:stCondLst>
                                        </p:cTn>
                                        <p:tgtEl>
                                          <p:spTgt spid="54"/>
                                        </p:tgtEl>
                                        <p:attrNameLst>
                                          <p:attrName>style.visibility</p:attrName>
                                        </p:attrNameLst>
                                      </p:cBhvr>
                                      <p:to>
                                        <p:strVal val="visible"/>
                                      </p:to>
                                    </p:set>
                                    <p:anim calcmode="lin" valueType="num">
                                      <p:cBhvr additive="base">
                                        <p:cTn id="101" dur="500"/>
                                        <p:tgtEl>
                                          <p:spTgt spid="54"/>
                                        </p:tgtEl>
                                        <p:attrNameLst>
                                          <p:attrName>ppt_y</p:attrName>
                                        </p:attrNameLst>
                                      </p:cBhvr>
                                      <p:tavLst>
                                        <p:tav tm="0">
                                          <p:val>
                                            <p:strVal val="#ppt_y+#ppt_h*1.125000"/>
                                          </p:val>
                                        </p:tav>
                                        <p:tav tm="100000">
                                          <p:val>
                                            <p:strVal val="#ppt_y"/>
                                          </p:val>
                                        </p:tav>
                                      </p:tavLst>
                                    </p:anim>
                                    <p:animEffect transition="in" filter="wipe(up)">
                                      <p:cBhvr>
                                        <p:cTn id="102" dur="500"/>
                                        <p:tgtEl>
                                          <p:spTgt spid="54"/>
                                        </p:tgtEl>
                                      </p:cBhvr>
                                    </p:animEffect>
                                  </p:childTnLst>
                                </p:cTn>
                              </p:par>
                              <p:par>
                                <p:cTn id="103" presetID="12" presetClass="entr" presetSubtype="4" fill="hold" grpId="2" nodeType="withEffect">
                                  <p:stCondLst>
                                    <p:cond delay="0"/>
                                  </p:stCondLst>
                                  <p:childTnLst>
                                    <p:set>
                                      <p:cBhvr>
                                        <p:cTn id="104" dur="1" fill="hold">
                                          <p:stCondLst>
                                            <p:cond delay="0"/>
                                          </p:stCondLst>
                                        </p:cTn>
                                        <p:tgtEl>
                                          <p:spTgt spid="48"/>
                                        </p:tgtEl>
                                        <p:attrNameLst>
                                          <p:attrName>style.visibility</p:attrName>
                                        </p:attrNameLst>
                                      </p:cBhvr>
                                      <p:to>
                                        <p:strVal val="visible"/>
                                      </p:to>
                                    </p:set>
                                    <p:anim calcmode="lin" valueType="num">
                                      <p:cBhvr additive="base">
                                        <p:cTn id="105" dur="500"/>
                                        <p:tgtEl>
                                          <p:spTgt spid="48"/>
                                        </p:tgtEl>
                                        <p:attrNameLst>
                                          <p:attrName>ppt_y</p:attrName>
                                        </p:attrNameLst>
                                      </p:cBhvr>
                                      <p:tavLst>
                                        <p:tav tm="0">
                                          <p:val>
                                            <p:strVal val="#ppt_y+#ppt_h*1.125000"/>
                                          </p:val>
                                        </p:tav>
                                        <p:tav tm="100000">
                                          <p:val>
                                            <p:strVal val="#ppt_y"/>
                                          </p:val>
                                        </p:tav>
                                      </p:tavLst>
                                    </p:anim>
                                    <p:animEffect transition="in" filter="wipe(up)">
                                      <p:cBhvr>
                                        <p:cTn id="106" dur="500"/>
                                        <p:tgtEl>
                                          <p:spTgt spid="48"/>
                                        </p:tgtEl>
                                      </p:cBhvr>
                                    </p:animEffect>
                                  </p:childTnLst>
                                </p:cTn>
                              </p:par>
                              <p:par>
                                <p:cTn id="107" presetID="12" presetClass="entr" presetSubtype="4"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anim calcmode="lin" valueType="num">
                                      <p:cBhvr additive="base">
                                        <p:cTn id="109" dur="500"/>
                                        <p:tgtEl>
                                          <p:spTgt spid="45"/>
                                        </p:tgtEl>
                                        <p:attrNameLst>
                                          <p:attrName>ppt_y</p:attrName>
                                        </p:attrNameLst>
                                      </p:cBhvr>
                                      <p:tavLst>
                                        <p:tav tm="0">
                                          <p:val>
                                            <p:strVal val="#ppt_y+#ppt_h*1.125000"/>
                                          </p:val>
                                        </p:tav>
                                        <p:tav tm="100000">
                                          <p:val>
                                            <p:strVal val="#ppt_y"/>
                                          </p:val>
                                        </p:tav>
                                      </p:tavLst>
                                    </p:anim>
                                    <p:animEffect transition="in" filter="wipe(up)">
                                      <p:cBhvr>
                                        <p:cTn id="110" dur="500"/>
                                        <p:tgtEl>
                                          <p:spTgt spid="45"/>
                                        </p:tgtEl>
                                      </p:cBhvr>
                                    </p:animEffect>
                                  </p:childTnLst>
                                </p:cTn>
                              </p:par>
                              <p:par>
                                <p:cTn id="111" presetID="12" presetClass="entr" presetSubtype="4" fill="hold" grpId="0" nodeType="withEffect">
                                  <p:stCondLst>
                                    <p:cond delay="0"/>
                                  </p:stCondLst>
                                  <p:childTnLst>
                                    <p:set>
                                      <p:cBhvr>
                                        <p:cTn id="112" dur="1" fill="hold">
                                          <p:stCondLst>
                                            <p:cond delay="0"/>
                                          </p:stCondLst>
                                        </p:cTn>
                                        <p:tgtEl>
                                          <p:spTgt spid="46"/>
                                        </p:tgtEl>
                                        <p:attrNameLst>
                                          <p:attrName>style.visibility</p:attrName>
                                        </p:attrNameLst>
                                      </p:cBhvr>
                                      <p:to>
                                        <p:strVal val="visible"/>
                                      </p:to>
                                    </p:set>
                                    <p:anim calcmode="lin" valueType="num">
                                      <p:cBhvr additive="base">
                                        <p:cTn id="113" dur="500"/>
                                        <p:tgtEl>
                                          <p:spTgt spid="46"/>
                                        </p:tgtEl>
                                        <p:attrNameLst>
                                          <p:attrName>ppt_y</p:attrName>
                                        </p:attrNameLst>
                                      </p:cBhvr>
                                      <p:tavLst>
                                        <p:tav tm="0">
                                          <p:val>
                                            <p:strVal val="#ppt_y+#ppt_h*1.125000"/>
                                          </p:val>
                                        </p:tav>
                                        <p:tav tm="100000">
                                          <p:val>
                                            <p:strVal val="#ppt_y"/>
                                          </p:val>
                                        </p:tav>
                                      </p:tavLst>
                                    </p:anim>
                                    <p:animEffect transition="in" filter="wipe(up)">
                                      <p:cBhvr>
                                        <p:cTn id="114" dur="500"/>
                                        <p:tgtEl>
                                          <p:spTgt spid="46"/>
                                        </p:tgtEl>
                                      </p:cBhvr>
                                    </p:animEffect>
                                  </p:childTnLst>
                                </p:cTn>
                              </p:par>
                              <p:par>
                                <p:cTn id="115" presetID="12" presetClass="entr" presetSubtype="4" fill="hold" grpId="0" nodeType="withEffect">
                                  <p:stCondLst>
                                    <p:cond delay="0"/>
                                  </p:stCondLst>
                                  <p:childTnLst>
                                    <p:set>
                                      <p:cBhvr>
                                        <p:cTn id="116" dur="1" fill="hold">
                                          <p:stCondLst>
                                            <p:cond delay="0"/>
                                          </p:stCondLst>
                                        </p:cTn>
                                        <p:tgtEl>
                                          <p:spTgt spid="47"/>
                                        </p:tgtEl>
                                        <p:attrNameLst>
                                          <p:attrName>style.visibility</p:attrName>
                                        </p:attrNameLst>
                                      </p:cBhvr>
                                      <p:to>
                                        <p:strVal val="visible"/>
                                      </p:to>
                                    </p:set>
                                    <p:anim calcmode="lin" valueType="num">
                                      <p:cBhvr additive="base">
                                        <p:cTn id="117" dur="500"/>
                                        <p:tgtEl>
                                          <p:spTgt spid="47"/>
                                        </p:tgtEl>
                                        <p:attrNameLst>
                                          <p:attrName>ppt_y</p:attrName>
                                        </p:attrNameLst>
                                      </p:cBhvr>
                                      <p:tavLst>
                                        <p:tav tm="0">
                                          <p:val>
                                            <p:strVal val="#ppt_y+#ppt_h*1.125000"/>
                                          </p:val>
                                        </p:tav>
                                        <p:tav tm="100000">
                                          <p:val>
                                            <p:strVal val="#ppt_y"/>
                                          </p:val>
                                        </p:tav>
                                      </p:tavLst>
                                    </p:anim>
                                    <p:animEffect transition="in" filter="wipe(up)">
                                      <p:cBhvr>
                                        <p:cTn id="118" dur="500"/>
                                        <p:tgtEl>
                                          <p:spTgt spid="47"/>
                                        </p:tgtEl>
                                      </p:cBhvr>
                                    </p:animEffect>
                                  </p:childTnLst>
                                </p:cTn>
                              </p:par>
                            </p:childTnLst>
                          </p:cTn>
                        </p:par>
                      </p:childTnLst>
                    </p:cTn>
                  </p:par>
                  <p:par>
                    <p:cTn id="119" fill="hold">
                      <p:stCondLst>
                        <p:cond delay="indefinite"/>
                      </p:stCondLst>
                      <p:childTnLst>
                        <p:par>
                          <p:cTn id="120" fill="hold">
                            <p:stCondLst>
                              <p:cond delay="0"/>
                            </p:stCondLst>
                            <p:childTnLst>
                              <p:par>
                                <p:cTn id="121" presetID="63" presetClass="path" presetSubtype="0" accel="50000" decel="50000" fill="hold" grpId="0" nodeType="clickEffect">
                                  <p:stCondLst>
                                    <p:cond delay="0"/>
                                  </p:stCondLst>
                                  <p:childTnLst>
                                    <p:animMotion origin="layout" path="M -1.04167E-6 -3.7037E-6 L 0.26081 0.00116 " pathEditMode="relative" rAng="0" ptsTypes="AA">
                                      <p:cBhvr>
                                        <p:cTn id="122" dur="2000" fill="hold"/>
                                        <p:tgtEl>
                                          <p:spTgt spid="54"/>
                                        </p:tgtEl>
                                        <p:attrNameLst>
                                          <p:attrName>ppt_x</p:attrName>
                                          <p:attrName>ppt_y</p:attrName>
                                        </p:attrNameLst>
                                      </p:cBhvr>
                                      <p:rCtr x="13034" y="46"/>
                                    </p:animMotion>
                                  </p:childTnLst>
                                </p:cTn>
                              </p:par>
                              <p:par>
                                <p:cTn id="123" presetID="63" presetClass="path" presetSubtype="0" accel="50000" decel="50000" fill="hold" grpId="0" nodeType="withEffect">
                                  <p:stCondLst>
                                    <p:cond delay="0"/>
                                  </p:stCondLst>
                                  <p:childTnLst>
                                    <p:animMotion origin="layout" path="M -3.125E-6 -3.7037E-6 L 0.25 -3.7037E-6 " pathEditMode="relative" rAng="0" ptsTypes="AA">
                                      <p:cBhvr>
                                        <p:cTn id="124" dur="2000" fill="hold"/>
                                        <p:tgtEl>
                                          <p:spTgt spid="48"/>
                                        </p:tgtEl>
                                        <p:attrNameLst>
                                          <p:attrName>ppt_x</p:attrName>
                                          <p:attrName>ppt_y</p:attrName>
                                        </p:attrNameLst>
                                      </p:cBhvr>
                                      <p:rCtr x="12500" y="0"/>
                                    </p:animMotion>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grpId="1" nodeType="clickEffect">
                                  <p:stCondLst>
                                    <p:cond delay="0"/>
                                  </p:stCondLst>
                                  <p:childTnLst>
                                    <p:animEffect transition="out" filter="fade">
                                      <p:cBhvr>
                                        <p:cTn id="128" dur="500"/>
                                        <p:tgtEl>
                                          <p:spTgt spid="54"/>
                                        </p:tgtEl>
                                      </p:cBhvr>
                                    </p:animEffect>
                                    <p:set>
                                      <p:cBhvr>
                                        <p:cTn id="129" dur="1" fill="hold">
                                          <p:stCondLst>
                                            <p:cond delay="499"/>
                                          </p:stCondLst>
                                        </p:cTn>
                                        <p:tgtEl>
                                          <p:spTgt spid="54"/>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500"/>
                                        <p:tgtEl>
                                          <p:spTgt spid="48"/>
                                        </p:tgtEl>
                                      </p:cBhvr>
                                    </p:animEffect>
                                    <p:set>
                                      <p:cBhvr>
                                        <p:cTn id="132" dur="1" fill="hold">
                                          <p:stCondLst>
                                            <p:cond delay="499"/>
                                          </p:stCondLst>
                                        </p:cTn>
                                        <p:tgtEl>
                                          <p:spTgt spid="48"/>
                                        </p:tgtEl>
                                        <p:attrNameLst>
                                          <p:attrName>style.visibility</p:attrName>
                                        </p:attrNameLst>
                                      </p:cBhvr>
                                      <p:to>
                                        <p:strVal val="hidden"/>
                                      </p:to>
                                    </p:set>
                                  </p:childTnLst>
                                </p:cTn>
                              </p:par>
                            </p:childTnLst>
                          </p:cTn>
                        </p:par>
                        <p:par>
                          <p:cTn id="133" fill="hold">
                            <p:stCondLst>
                              <p:cond delay="500"/>
                            </p:stCondLst>
                            <p:childTnLst>
                              <p:par>
                                <p:cTn id="134" presetID="20" presetClass="entr" presetSubtype="0" fill="hold" grpId="0" nodeType="afterEffect">
                                  <p:stCondLst>
                                    <p:cond delay="0"/>
                                  </p:stCondLst>
                                  <p:childTnLst>
                                    <p:set>
                                      <p:cBhvr>
                                        <p:cTn id="135" dur="1" fill="hold">
                                          <p:stCondLst>
                                            <p:cond delay="0"/>
                                          </p:stCondLst>
                                        </p:cTn>
                                        <p:tgtEl>
                                          <p:spTgt spid="51"/>
                                        </p:tgtEl>
                                        <p:attrNameLst>
                                          <p:attrName>style.visibility</p:attrName>
                                        </p:attrNameLst>
                                      </p:cBhvr>
                                      <p:to>
                                        <p:strVal val="visible"/>
                                      </p:to>
                                    </p:set>
                                    <p:animEffect transition="in" filter="wedge">
                                      <p:cBhvr>
                                        <p:cTn id="136" dur="2000"/>
                                        <p:tgtEl>
                                          <p:spTgt spid="51"/>
                                        </p:tgtEl>
                                      </p:cBhvr>
                                    </p:animEffect>
                                  </p:childTnLst>
                                </p:cTn>
                              </p:par>
                              <p:par>
                                <p:cTn id="137" presetID="20" presetClass="entr" presetSubtype="0" fill="hold" grpId="0" nodeType="withEffect">
                                  <p:stCondLst>
                                    <p:cond delay="0"/>
                                  </p:stCondLst>
                                  <p:childTnLst>
                                    <p:set>
                                      <p:cBhvr>
                                        <p:cTn id="138" dur="1" fill="hold">
                                          <p:stCondLst>
                                            <p:cond delay="0"/>
                                          </p:stCondLst>
                                        </p:cTn>
                                        <p:tgtEl>
                                          <p:spTgt spid="52"/>
                                        </p:tgtEl>
                                        <p:attrNameLst>
                                          <p:attrName>style.visibility</p:attrName>
                                        </p:attrNameLst>
                                      </p:cBhvr>
                                      <p:to>
                                        <p:strVal val="visible"/>
                                      </p:to>
                                    </p:set>
                                    <p:animEffect transition="in" filter="wedge">
                                      <p:cBhvr>
                                        <p:cTn id="139" dur="2000"/>
                                        <p:tgtEl>
                                          <p:spTgt spid="52"/>
                                        </p:tgtEl>
                                      </p:cBhvr>
                                    </p:animEffect>
                                  </p:childTnLst>
                                </p:cTn>
                              </p:par>
                              <p:par>
                                <p:cTn id="140" presetID="20" presetClass="entr" presetSubtype="0" fill="hold" grpId="0" nodeType="withEffect">
                                  <p:stCondLst>
                                    <p:cond delay="0"/>
                                  </p:stCondLst>
                                  <p:childTnLst>
                                    <p:set>
                                      <p:cBhvr>
                                        <p:cTn id="141" dur="1" fill="hold">
                                          <p:stCondLst>
                                            <p:cond delay="0"/>
                                          </p:stCondLst>
                                        </p:cTn>
                                        <p:tgtEl>
                                          <p:spTgt spid="49"/>
                                        </p:tgtEl>
                                        <p:attrNameLst>
                                          <p:attrName>style.visibility</p:attrName>
                                        </p:attrNameLst>
                                      </p:cBhvr>
                                      <p:to>
                                        <p:strVal val="visible"/>
                                      </p:to>
                                    </p:set>
                                    <p:animEffect transition="in" filter="wedge">
                                      <p:cBhvr>
                                        <p:cTn id="142" dur="2000"/>
                                        <p:tgtEl>
                                          <p:spTgt spid="49"/>
                                        </p:tgtEl>
                                      </p:cBhvr>
                                    </p:animEffect>
                                  </p:childTnLst>
                                </p:cTn>
                              </p:par>
                              <p:par>
                                <p:cTn id="143" presetID="20" presetClass="entr" presetSubtype="0" fill="hold" grpId="0" nodeType="withEffect">
                                  <p:stCondLst>
                                    <p:cond delay="0"/>
                                  </p:stCondLst>
                                  <p:childTnLst>
                                    <p:set>
                                      <p:cBhvr>
                                        <p:cTn id="144" dur="1" fill="hold">
                                          <p:stCondLst>
                                            <p:cond delay="0"/>
                                          </p:stCondLst>
                                        </p:cTn>
                                        <p:tgtEl>
                                          <p:spTgt spid="50"/>
                                        </p:tgtEl>
                                        <p:attrNameLst>
                                          <p:attrName>style.visibility</p:attrName>
                                        </p:attrNameLst>
                                      </p:cBhvr>
                                      <p:to>
                                        <p:strVal val="visible"/>
                                      </p:to>
                                    </p:set>
                                    <p:animEffect transition="in" filter="wedge">
                                      <p:cBhvr>
                                        <p:cTn id="145" dur="2000"/>
                                        <p:tgtEl>
                                          <p:spTgt spid="50"/>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xit" presetSubtype="0" fill="hold" grpId="1" nodeType="clickEffect">
                                  <p:stCondLst>
                                    <p:cond delay="0"/>
                                  </p:stCondLst>
                                  <p:childTnLst>
                                    <p:animEffect transition="out" filter="fade">
                                      <p:cBhvr>
                                        <p:cTn id="149" dur="500"/>
                                        <p:tgtEl>
                                          <p:spTgt spid="49"/>
                                        </p:tgtEl>
                                      </p:cBhvr>
                                    </p:animEffect>
                                    <p:set>
                                      <p:cBhvr>
                                        <p:cTn id="150" dur="1" fill="hold">
                                          <p:stCondLst>
                                            <p:cond delay="499"/>
                                          </p:stCondLst>
                                        </p:cTn>
                                        <p:tgtEl>
                                          <p:spTgt spid="49"/>
                                        </p:tgtEl>
                                        <p:attrNameLst>
                                          <p:attrName>style.visibility</p:attrName>
                                        </p:attrNameLst>
                                      </p:cBhvr>
                                      <p:to>
                                        <p:strVal val="hidden"/>
                                      </p:to>
                                    </p:set>
                                  </p:childTnLst>
                                </p:cTn>
                              </p:par>
                              <p:par>
                                <p:cTn id="151" presetID="12" presetClass="entr" presetSubtype="4" fill="hold" grpId="0" nodeType="withEffect">
                                  <p:stCondLst>
                                    <p:cond delay="0"/>
                                  </p:stCondLst>
                                  <p:childTnLst>
                                    <p:set>
                                      <p:cBhvr>
                                        <p:cTn id="152" dur="1" fill="hold">
                                          <p:stCondLst>
                                            <p:cond delay="0"/>
                                          </p:stCondLst>
                                        </p:cTn>
                                        <p:tgtEl>
                                          <p:spTgt spid="53"/>
                                        </p:tgtEl>
                                        <p:attrNameLst>
                                          <p:attrName>style.visibility</p:attrName>
                                        </p:attrNameLst>
                                      </p:cBhvr>
                                      <p:to>
                                        <p:strVal val="visible"/>
                                      </p:to>
                                    </p:set>
                                    <p:anim calcmode="lin" valueType="num">
                                      <p:cBhvr additive="base">
                                        <p:cTn id="153" dur="500"/>
                                        <p:tgtEl>
                                          <p:spTgt spid="53"/>
                                        </p:tgtEl>
                                        <p:attrNameLst>
                                          <p:attrName>ppt_y</p:attrName>
                                        </p:attrNameLst>
                                      </p:cBhvr>
                                      <p:tavLst>
                                        <p:tav tm="0">
                                          <p:val>
                                            <p:strVal val="#ppt_y+#ppt_h*1.125000"/>
                                          </p:val>
                                        </p:tav>
                                        <p:tav tm="100000">
                                          <p:val>
                                            <p:strVal val="#ppt_y"/>
                                          </p:val>
                                        </p:tav>
                                      </p:tavLst>
                                    </p:anim>
                                    <p:animEffect transition="in" filter="wipe(up)">
                                      <p:cBhvr>
                                        <p:cTn id="154" dur="500"/>
                                        <p:tgtEl>
                                          <p:spTgt spid="53"/>
                                        </p:tgtEl>
                                      </p:cBhvr>
                                    </p:animEffect>
                                  </p:childTnLst>
                                </p:cTn>
                              </p:par>
                            </p:childTnLst>
                          </p:cTn>
                        </p:par>
                      </p:childTnLst>
                    </p:cTn>
                  </p:par>
                  <p:par>
                    <p:cTn id="155" fill="hold">
                      <p:stCondLst>
                        <p:cond delay="indefinite"/>
                      </p:stCondLst>
                      <p:childTnLst>
                        <p:par>
                          <p:cTn id="156" fill="hold">
                            <p:stCondLst>
                              <p:cond delay="0"/>
                            </p:stCondLst>
                            <p:childTnLst>
                              <p:par>
                                <p:cTn id="157" presetID="63" presetClass="path" presetSubtype="0" accel="50000" decel="50000" fill="hold" grpId="1" nodeType="clickEffect">
                                  <p:stCondLst>
                                    <p:cond delay="0"/>
                                  </p:stCondLst>
                                  <p:childTnLst>
                                    <p:animMotion origin="layout" path="M -1.04167E-6 1.48148E-6 L 0.08568 -0.00116 " pathEditMode="relative" rAng="0" ptsTypes="AA">
                                      <p:cBhvr>
                                        <p:cTn id="158" dur="1000" fill="hold"/>
                                        <p:tgtEl>
                                          <p:spTgt spid="51"/>
                                        </p:tgtEl>
                                        <p:attrNameLst>
                                          <p:attrName>ppt_x</p:attrName>
                                          <p:attrName>ppt_y</p:attrName>
                                        </p:attrNameLst>
                                      </p:cBhvr>
                                      <p:rCtr x="4284" y="-69"/>
                                    </p:animMotion>
                                  </p:childTnLst>
                                </p:cTn>
                              </p:par>
                            </p:childTnLst>
                          </p:cTn>
                        </p:par>
                      </p:childTnLst>
                    </p:cTn>
                  </p:par>
                  <p:par>
                    <p:cTn id="159" fill="hold">
                      <p:stCondLst>
                        <p:cond delay="indefinite"/>
                      </p:stCondLst>
                      <p:childTnLst>
                        <p:par>
                          <p:cTn id="160" fill="hold">
                            <p:stCondLst>
                              <p:cond delay="0"/>
                            </p:stCondLst>
                            <p:childTnLst>
                              <p:par>
                                <p:cTn id="161" presetID="35" presetClass="path" presetSubtype="0" accel="50000" decel="50000" fill="hold" grpId="1" nodeType="clickEffect">
                                  <p:stCondLst>
                                    <p:cond delay="0"/>
                                  </p:stCondLst>
                                  <p:childTnLst>
                                    <p:animMotion origin="layout" path="M 1.66667E-6 1.48148E-6 L -0.08568 1.48148E-6 " pathEditMode="relative" rAng="0" ptsTypes="AA">
                                      <p:cBhvr>
                                        <p:cTn id="162" dur="1000" fill="hold"/>
                                        <p:tgtEl>
                                          <p:spTgt spid="52"/>
                                        </p:tgtEl>
                                        <p:attrNameLst>
                                          <p:attrName>ppt_x</p:attrName>
                                          <p:attrName>ppt_y</p:attrName>
                                        </p:attrNameLst>
                                      </p:cBhvr>
                                      <p:rCtr x="-4284" y="0"/>
                                    </p:animMotion>
                                  </p:childTnLst>
                                </p:cTn>
                              </p:par>
                            </p:childTnLst>
                          </p:cTn>
                        </p:par>
                      </p:childTnLst>
                    </p:cTn>
                  </p:par>
                  <p:par>
                    <p:cTn id="163" fill="hold">
                      <p:stCondLst>
                        <p:cond delay="indefinite"/>
                      </p:stCondLst>
                      <p:childTnLst>
                        <p:par>
                          <p:cTn id="164" fill="hold">
                            <p:stCondLst>
                              <p:cond delay="0"/>
                            </p:stCondLst>
                            <p:childTnLst>
                              <p:par>
                                <p:cTn id="165" presetID="12" presetClass="exit" presetSubtype="4" fill="hold" grpId="3" nodeType="clickEffect">
                                  <p:stCondLst>
                                    <p:cond delay="0"/>
                                  </p:stCondLst>
                                  <p:childTnLst>
                                    <p:anim calcmode="lin" valueType="num">
                                      <p:cBhvr additive="base">
                                        <p:cTn id="166" dur="500"/>
                                        <p:tgtEl>
                                          <p:spTgt spid="54"/>
                                        </p:tgtEl>
                                        <p:attrNameLst>
                                          <p:attrName>ppt_y</p:attrName>
                                        </p:attrNameLst>
                                      </p:cBhvr>
                                      <p:tavLst>
                                        <p:tav tm="0">
                                          <p:val>
                                            <p:strVal val="#ppt_y"/>
                                          </p:val>
                                        </p:tav>
                                        <p:tav tm="100000">
                                          <p:val>
                                            <p:strVal val="#ppt_y+#ppt_h*1.125000"/>
                                          </p:val>
                                        </p:tav>
                                      </p:tavLst>
                                    </p:anim>
                                    <p:animEffect transition="out" filter="wipe(down)">
                                      <p:cBhvr>
                                        <p:cTn id="167" dur="500"/>
                                        <p:tgtEl>
                                          <p:spTgt spid="54"/>
                                        </p:tgtEl>
                                      </p:cBhvr>
                                    </p:animEffect>
                                    <p:set>
                                      <p:cBhvr>
                                        <p:cTn id="168" dur="1" fill="hold">
                                          <p:stCondLst>
                                            <p:cond delay="499"/>
                                          </p:stCondLst>
                                        </p:cTn>
                                        <p:tgtEl>
                                          <p:spTgt spid="54"/>
                                        </p:tgtEl>
                                        <p:attrNameLst>
                                          <p:attrName>style.visibility</p:attrName>
                                        </p:attrNameLst>
                                      </p:cBhvr>
                                      <p:to>
                                        <p:strVal val="hidden"/>
                                      </p:to>
                                    </p:set>
                                  </p:childTnLst>
                                </p:cTn>
                              </p:par>
                              <p:par>
                                <p:cTn id="169" presetID="12" presetClass="exit" presetSubtype="4" fill="hold" grpId="3" nodeType="withEffect">
                                  <p:stCondLst>
                                    <p:cond delay="0"/>
                                  </p:stCondLst>
                                  <p:childTnLst>
                                    <p:anim calcmode="lin" valueType="num">
                                      <p:cBhvr additive="base">
                                        <p:cTn id="170" dur="500"/>
                                        <p:tgtEl>
                                          <p:spTgt spid="48"/>
                                        </p:tgtEl>
                                        <p:attrNameLst>
                                          <p:attrName>ppt_y</p:attrName>
                                        </p:attrNameLst>
                                      </p:cBhvr>
                                      <p:tavLst>
                                        <p:tav tm="0">
                                          <p:val>
                                            <p:strVal val="#ppt_y"/>
                                          </p:val>
                                        </p:tav>
                                        <p:tav tm="100000">
                                          <p:val>
                                            <p:strVal val="#ppt_y+#ppt_h*1.125000"/>
                                          </p:val>
                                        </p:tav>
                                      </p:tavLst>
                                    </p:anim>
                                    <p:animEffect transition="out" filter="wipe(down)">
                                      <p:cBhvr>
                                        <p:cTn id="171" dur="500"/>
                                        <p:tgtEl>
                                          <p:spTgt spid="48"/>
                                        </p:tgtEl>
                                      </p:cBhvr>
                                    </p:animEffect>
                                    <p:set>
                                      <p:cBhvr>
                                        <p:cTn id="172" dur="1" fill="hold">
                                          <p:stCondLst>
                                            <p:cond delay="499"/>
                                          </p:stCondLst>
                                        </p:cTn>
                                        <p:tgtEl>
                                          <p:spTgt spid="48"/>
                                        </p:tgtEl>
                                        <p:attrNameLst>
                                          <p:attrName>style.visibility</p:attrName>
                                        </p:attrNameLst>
                                      </p:cBhvr>
                                      <p:to>
                                        <p:strVal val="hidden"/>
                                      </p:to>
                                    </p:set>
                                  </p:childTnLst>
                                </p:cTn>
                              </p:par>
                              <p:par>
                                <p:cTn id="173" presetID="12" presetClass="exit" presetSubtype="4" fill="hold" grpId="2" nodeType="withEffect">
                                  <p:stCondLst>
                                    <p:cond delay="0"/>
                                  </p:stCondLst>
                                  <p:childTnLst>
                                    <p:anim calcmode="lin" valueType="num">
                                      <p:cBhvr additive="base">
                                        <p:cTn id="174" dur="500"/>
                                        <p:tgtEl>
                                          <p:spTgt spid="51"/>
                                        </p:tgtEl>
                                        <p:attrNameLst>
                                          <p:attrName>ppt_y</p:attrName>
                                        </p:attrNameLst>
                                      </p:cBhvr>
                                      <p:tavLst>
                                        <p:tav tm="0">
                                          <p:val>
                                            <p:strVal val="#ppt_y"/>
                                          </p:val>
                                        </p:tav>
                                        <p:tav tm="100000">
                                          <p:val>
                                            <p:strVal val="#ppt_y+#ppt_h*1.125000"/>
                                          </p:val>
                                        </p:tav>
                                      </p:tavLst>
                                    </p:anim>
                                    <p:animEffect transition="out" filter="wipe(down)">
                                      <p:cBhvr>
                                        <p:cTn id="175" dur="500"/>
                                        <p:tgtEl>
                                          <p:spTgt spid="51"/>
                                        </p:tgtEl>
                                      </p:cBhvr>
                                    </p:animEffect>
                                    <p:set>
                                      <p:cBhvr>
                                        <p:cTn id="176" dur="1" fill="hold">
                                          <p:stCondLst>
                                            <p:cond delay="499"/>
                                          </p:stCondLst>
                                        </p:cTn>
                                        <p:tgtEl>
                                          <p:spTgt spid="51"/>
                                        </p:tgtEl>
                                        <p:attrNameLst>
                                          <p:attrName>style.visibility</p:attrName>
                                        </p:attrNameLst>
                                      </p:cBhvr>
                                      <p:to>
                                        <p:strVal val="hidden"/>
                                      </p:to>
                                    </p:set>
                                  </p:childTnLst>
                                </p:cTn>
                              </p:par>
                              <p:par>
                                <p:cTn id="177" presetID="12" presetClass="exit" presetSubtype="4" fill="hold" grpId="2" nodeType="withEffect">
                                  <p:stCondLst>
                                    <p:cond delay="0"/>
                                  </p:stCondLst>
                                  <p:childTnLst>
                                    <p:anim calcmode="lin" valueType="num">
                                      <p:cBhvr additive="base">
                                        <p:cTn id="178" dur="500"/>
                                        <p:tgtEl>
                                          <p:spTgt spid="52"/>
                                        </p:tgtEl>
                                        <p:attrNameLst>
                                          <p:attrName>ppt_y</p:attrName>
                                        </p:attrNameLst>
                                      </p:cBhvr>
                                      <p:tavLst>
                                        <p:tav tm="0">
                                          <p:val>
                                            <p:strVal val="#ppt_y"/>
                                          </p:val>
                                        </p:tav>
                                        <p:tav tm="100000">
                                          <p:val>
                                            <p:strVal val="#ppt_y+#ppt_h*1.125000"/>
                                          </p:val>
                                        </p:tav>
                                      </p:tavLst>
                                    </p:anim>
                                    <p:animEffect transition="out" filter="wipe(down)">
                                      <p:cBhvr>
                                        <p:cTn id="179" dur="500"/>
                                        <p:tgtEl>
                                          <p:spTgt spid="52"/>
                                        </p:tgtEl>
                                      </p:cBhvr>
                                    </p:animEffect>
                                    <p:set>
                                      <p:cBhvr>
                                        <p:cTn id="180" dur="1" fill="hold">
                                          <p:stCondLst>
                                            <p:cond delay="499"/>
                                          </p:stCondLst>
                                        </p:cTn>
                                        <p:tgtEl>
                                          <p:spTgt spid="52"/>
                                        </p:tgtEl>
                                        <p:attrNameLst>
                                          <p:attrName>style.visibility</p:attrName>
                                        </p:attrNameLst>
                                      </p:cBhvr>
                                      <p:to>
                                        <p:strVal val="hidden"/>
                                      </p:to>
                                    </p:set>
                                  </p:childTnLst>
                                </p:cTn>
                              </p:par>
                              <p:par>
                                <p:cTn id="181" presetID="12" presetClass="exit" presetSubtype="4" fill="hold" grpId="2" nodeType="withEffect">
                                  <p:stCondLst>
                                    <p:cond delay="0"/>
                                  </p:stCondLst>
                                  <p:childTnLst>
                                    <p:anim calcmode="lin" valueType="num">
                                      <p:cBhvr additive="base">
                                        <p:cTn id="182" dur="500"/>
                                        <p:tgtEl>
                                          <p:spTgt spid="49"/>
                                        </p:tgtEl>
                                        <p:attrNameLst>
                                          <p:attrName>ppt_y</p:attrName>
                                        </p:attrNameLst>
                                      </p:cBhvr>
                                      <p:tavLst>
                                        <p:tav tm="0">
                                          <p:val>
                                            <p:strVal val="#ppt_y"/>
                                          </p:val>
                                        </p:tav>
                                        <p:tav tm="100000">
                                          <p:val>
                                            <p:strVal val="#ppt_y+#ppt_h*1.125000"/>
                                          </p:val>
                                        </p:tav>
                                      </p:tavLst>
                                    </p:anim>
                                    <p:animEffect transition="out" filter="wipe(down)">
                                      <p:cBhvr>
                                        <p:cTn id="183" dur="500"/>
                                        <p:tgtEl>
                                          <p:spTgt spid="49"/>
                                        </p:tgtEl>
                                      </p:cBhvr>
                                    </p:animEffect>
                                    <p:set>
                                      <p:cBhvr>
                                        <p:cTn id="184" dur="1" fill="hold">
                                          <p:stCondLst>
                                            <p:cond delay="499"/>
                                          </p:stCondLst>
                                        </p:cTn>
                                        <p:tgtEl>
                                          <p:spTgt spid="49"/>
                                        </p:tgtEl>
                                        <p:attrNameLst>
                                          <p:attrName>style.visibility</p:attrName>
                                        </p:attrNameLst>
                                      </p:cBhvr>
                                      <p:to>
                                        <p:strVal val="hidden"/>
                                      </p:to>
                                    </p:set>
                                  </p:childTnLst>
                                </p:cTn>
                              </p:par>
                              <p:par>
                                <p:cTn id="185" presetID="12" presetClass="exit" presetSubtype="4" fill="hold" grpId="1" nodeType="withEffect">
                                  <p:stCondLst>
                                    <p:cond delay="0"/>
                                  </p:stCondLst>
                                  <p:childTnLst>
                                    <p:anim calcmode="lin" valueType="num">
                                      <p:cBhvr additive="base">
                                        <p:cTn id="186" dur="500"/>
                                        <p:tgtEl>
                                          <p:spTgt spid="50"/>
                                        </p:tgtEl>
                                        <p:attrNameLst>
                                          <p:attrName>ppt_y</p:attrName>
                                        </p:attrNameLst>
                                      </p:cBhvr>
                                      <p:tavLst>
                                        <p:tav tm="0">
                                          <p:val>
                                            <p:strVal val="#ppt_y"/>
                                          </p:val>
                                        </p:tav>
                                        <p:tav tm="100000">
                                          <p:val>
                                            <p:strVal val="#ppt_y+#ppt_h*1.125000"/>
                                          </p:val>
                                        </p:tav>
                                      </p:tavLst>
                                    </p:anim>
                                    <p:animEffect transition="out" filter="wipe(down)">
                                      <p:cBhvr>
                                        <p:cTn id="187" dur="500"/>
                                        <p:tgtEl>
                                          <p:spTgt spid="50"/>
                                        </p:tgtEl>
                                      </p:cBhvr>
                                    </p:animEffect>
                                    <p:set>
                                      <p:cBhvr>
                                        <p:cTn id="188" dur="1" fill="hold">
                                          <p:stCondLst>
                                            <p:cond delay="499"/>
                                          </p:stCondLst>
                                        </p:cTn>
                                        <p:tgtEl>
                                          <p:spTgt spid="50"/>
                                        </p:tgtEl>
                                        <p:attrNameLst>
                                          <p:attrName>style.visibility</p:attrName>
                                        </p:attrNameLst>
                                      </p:cBhvr>
                                      <p:to>
                                        <p:strVal val="hidden"/>
                                      </p:to>
                                    </p:set>
                                  </p:childTnLst>
                                </p:cTn>
                              </p:par>
                              <p:par>
                                <p:cTn id="189" presetID="12" presetClass="exit" presetSubtype="4" fill="hold" grpId="1" nodeType="withEffect">
                                  <p:stCondLst>
                                    <p:cond delay="0"/>
                                  </p:stCondLst>
                                  <p:childTnLst>
                                    <p:anim calcmode="lin" valueType="num">
                                      <p:cBhvr additive="base">
                                        <p:cTn id="190" dur="500"/>
                                        <p:tgtEl>
                                          <p:spTgt spid="53"/>
                                        </p:tgtEl>
                                        <p:attrNameLst>
                                          <p:attrName>ppt_y</p:attrName>
                                        </p:attrNameLst>
                                      </p:cBhvr>
                                      <p:tavLst>
                                        <p:tav tm="0">
                                          <p:val>
                                            <p:strVal val="#ppt_y"/>
                                          </p:val>
                                        </p:tav>
                                        <p:tav tm="100000">
                                          <p:val>
                                            <p:strVal val="#ppt_y+#ppt_h*1.125000"/>
                                          </p:val>
                                        </p:tav>
                                      </p:tavLst>
                                    </p:anim>
                                    <p:animEffect transition="out" filter="wipe(down)">
                                      <p:cBhvr>
                                        <p:cTn id="191" dur="500"/>
                                        <p:tgtEl>
                                          <p:spTgt spid="53"/>
                                        </p:tgtEl>
                                      </p:cBhvr>
                                    </p:animEffect>
                                    <p:set>
                                      <p:cBhvr>
                                        <p:cTn id="192" dur="1" fill="hold">
                                          <p:stCondLst>
                                            <p:cond delay="499"/>
                                          </p:stCondLst>
                                        </p:cTn>
                                        <p:tgtEl>
                                          <p:spTgt spid="53"/>
                                        </p:tgtEl>
                                        <p:attrNameLst>
                                          <p:attrName>style.visibility</p:attrName>
                                        </p:attrNameLst>
                                      </p:cBhvr>
                                      <p:to>
                                        <p:strVal val="hidden"/>
                                      </p:to>
                                    </p:set>
                                  </p:childTnLst>
                                </p:cTn>
                              </p:par>
                              <p:par>
                                <p:cTn id="193" presetID="12" presetClass="exit" presetSubtype="4" fill="hold" grpId="1" nodeType="withEffect">
                                  <p:stCondLst>
                                    <p:cond delay="0"/>
                                  </p:stCondLst>
                                  <p:childTnLst>
                                    <p:anim calcmode="lin" valueType="num">
                                      <p:cBhvr additive="base">
                                        <p:cTn id="194" dur="500"/>
                                        <p:tgtEl>
                                          <p:spTgt spid="45"/>
                                        </p:tgtEl>
                                        <p:attrNameLst>
                                          <p:attrName>ppt_y</p:attrName>
                                        </p:attrNameLst>
                                      </p:cBhvr>
                                      <p:tavLst>
                                        <p:tav tm="0">
                                          <p:val>
                                            <p:strVal val="#ppt_y"/>
                                          </p:val>
                                        </p:tav>
                                        <p:tav tm="100000">
                                          <p:val>
                                            <p:strVal val="#ppt_y+#ppt_h*1.125000"/>
                                          </p:val>
                                        </p:tav>
                                      </p:tavLst>
                                    </p:anim>
                                    <p:animEffect transition="out" filter="wipe(down)">
                                      <p:cBhvr>
                                        <p:cTn id="195" dur="500"/>
                                        <p:tgtEl>
                                          <p:spTgt spid="45"/>
                                        </p:tgtEl>
                                      </p:cBhvr>
                                    </p:animEffect>
                                    <p:set>
                                      <p:cBhvr>
                                        <p:cTn id="196" dur="1" fill="hold">
                                          <p:stCondLst>
                                            <p:cond delay="499"/>
                                          </p:stCondLst>
                                        </p:cTn>
                                        <p:tgtEl>
                                          <p:spTgt spid="45"/>
                                        </p:tgtEl>
                                        <p:attrNameLst>
                                          <p:attrName>style.visibility</p:attrName>
                                        </p:attrNameLst>
                                      </p:cBhvr>
                                      <p:to>
                                        <p:strVal val="hidden"/>
                                      </p:to>
                                    </p:set>
                                  </p:childTnLst>
                                </p:cTn>
                              </p:par>
                              <p:par>
                                <p:cTn id="197" presetID="12" presetClass="exit" presetSubtype="4" fill="hold" grpId="1" nodeType="withEffect">
                                  <p:stCondLst>
                                    <p:cond delay="0"/>
                                  </p:stCondLst>
                                  <p:childTnLst>
                                    <p:anim calcmode="lin" valueType="num">
                                      <p:cBhvr additive="base">
                                        <p:cTn id="198" dur="500"/>
                                        <p:tgtEl>
                                          <p:spTgt spid="46"/>
                                        </p:tgtEl>
                                        <p:attrNameLst>
                                          <p:attrName>ppt_y</p:attrName>
                                        </p:attrNameLst>
                                      </p:cBhvr>
                                      <p:tavLst>
                                        <p:tav tm="0">
                                          <p:val>
                                            <p:strVal val="#ppt_y"/>
                                          </p:val>
                                        </p:tav>
                                        <p:tav tm="100000">
                                          <p:val>
                                            <p:strVal val="#ppt_y+#ppt_h*1.125000"/>
                                          </p:val>
                                        </p:tav>
                                      </p:tavLst>
                                    </p:anim>
                                    <p:animEffect transition="out" filter="wipe(down)">
                                      <p:cBhvr>
                                        <p:cTn id="199" dur="500"/>
                                        <p:tgtEl>
                                          <p:spTgt spid="46"/>
                                        </p:tgtEl>
                                      </p:cBhvr>
                                    </p:animEffect>
                                    <p:set>
                                      <p:cBhvr>
                                        <p:cTn id="200" dur="1" fill="hold">
                                          <p:stCondLst>
                                            <p:cond delay="499"/>
                                          </p:stCondLst>
                                        </p:cTn>
                                        <p:tgtEl>
                                          <p:spTgt spid="46"/>
                                        </p:tgtEl>
                                        <p:attrNameLst>
                                          <p:attrName>style.visibility</p:attrName>
                                        </p:attrNameLst>
                                      </p:cBhvr>
                                      <p:to>
                                        <p:strVal val="hidden"/>
                                      </p:to>
                                    </p:set>
                                  </p:childTnLst>
                                </p:cTn>
                              </p:par>
                              <p:par>
                                <p:cTn id="201" presetID="12" presetClass="exit" presetSubtype="4" fill="hold" grpId="1" nodeType="withEffect">
                                  <p:stCondLst>
                                    <p:cond delay="0"/>
                                  </p:stCondLst>
                                  <p:childTnLst>
                                    <p:anim calcmode="lin" valueType="num">
                                      <p:cBhvr additive="base">
                                        <p:cTn id="202" dur="500"/>
                                        <p:tgtEl>
                                          <p:spTgt spid="47"/>
                                        </p:tgtEl>
                                        <p:attrNameLst>
                                          <p:attrName>ppt_y</p:attrName>
                                        </p:attrNameLst>
                                      </p:cBhvr>
                                      <p:tavLst>
                                        <p:tav tm="0">
                                          <p:val>
                                            <p:strVal val="#ppt_y"/>
                                          </p:val>
                                        </p:tav>
                                        <p:tav tm="100000">
                                          <p:val>
                                            <p:strVal val="#ppt_y+#ppt_h*1.125000"/>
                                          </p:val>
                                        </p:tav>
                                      </p:tavLst>
                                    </p:anim>
                                    <p:animEffect transition="out" filter="wipe(down)">
                                      <p:cBhvr>
                                        <p:cTn id="203" dur="500"/>
                                        <p:tgtEl>
                                          <p:spTgt spid="47"/>
                                        </p:tgtEl>
                                      </p:cBhvr>
                                    </p:animEffect>
                                    <p:set>
                                      <p:cBhvr>
                                        <p:cTn id="204" dur="1" fill="hold">
                                          <p:stCondLst>
                                            <p:cond delay="499"/>
                                          </p:stCondLst>
                                        </p:cTn>
                                        <p:tgtEl>
                                          <p:spTgt spid="47"/>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12" presetClass="entr" presetSubtype="4" fill="hold" grpId="2" nodeType="clickEffect">
                                  <p:stCondLst>
                                    <p:cond delay="0"/>
                                  </p:stCondLst>
                                  <p:childTnLst>
                                    <p:set>
                                      <p:cBhvr>
                                        <p:cTn id="208" dur="1" fill="hold">
                                          <p:stCondLst>
                                            <p:cond delay="0"/>
                                          </p:stCondLst>
                                        </p:cTn>
                                        <p:tgtEl>
                                          <p:spTgt spid="62"/>
                                        </p:tgtEl>
                                        <p:attrNameLst>
                                          <p:attrName>style.visibility</p:attrName>
                                        </p:attrNameLst>
                                      </p:cBhvr>
                                      <p:to>
                                        <p:strVal val="visible"/>
                                      </p:to>
                                    </p:set>
                                    <p:anim calcmode="lin" valueType="num">
                                      <p:cBhvr additive="base">
                                        <p:cTn id="209" dur="500"/>
                                        <p:tgtEl>
                                          <p:spTgt spid="62"/>
                                        </p:tgtEl>
                                        <p:attrNameLst>
                                          <p:attrName>ppt_y</p:attrName>
                                        </p:attrNameLst>
                                      </p:cBhvr>
                                      <p:tavLst>
                                        <p:tav tm="0">
                                          <p:val>
                                            <p:strVal val="#ppt_y+#ppt_h*1.125000"/>
                                          </p:val>
                                        </p:tav>
                                        <p:tav tm="100000">
                                          <p:val>
                                            <p:strVal val="#ppt_y"/>
                                          </p:val>
                                        </p:tav>
                                      </p:tavLst>
                                    </p:anim>
                                    <p:animEffect transition="in" filter="wipe(up)">
                                      <p:cBhvr>
                                        <p:cTn id="210" dur="500"/>
                                        <p:tgtEl>
                                          <p:spTgt spid="62"/>
                                        </p:tgtEl>
                                      </p:cBhvr>
                                    </p:animEffect>
                                  </p:childTnLst>
                                </p:cTn>
                              </p:par>
                              <p:par>
                                <p:cTn id="211" presetID="12" presetClass="entr" presetSubtype="4" fill="hold" grpId="2" nodeType="withEffect">
                                  <p:stCondLst>
                                    <p:cond delay="0"/>
                                  </p:stCondLst>
                                  <p:childTnLst>
                                    <p:set>
                                      <p:cBhvr>
                                        <p:cTn id="212" dur="1" fill="hold">
                                          <p:stCondLst>
                                            <p:cond delay="0"/>
                                          </p:stCondLst>
                                        </p:cTn>
                                        <p:tgtEl>
                                          <p:spTgt spid="67"/>
                                        </p:tgtEl>
                                        <p:attrNameLst>
                                          <p:attrName>style.visibility</p:attrName>
                                        </p:attrNameLst>
                                      </p:cBhvr>
                                      <p:to>
                                        <p:strVal val="visible"/>
                                      </p:to>
                                    </p:set>
                                    <p:anim calcmode="lin" valueType="num">
                                      <p:cBhvr additive="base">
                                        <p:cTn id="213" dur="500"/>
                                        <p:tgtEl>
                                          <p:spTgt spid="67"/>
                                        </p:tgtEl>
                                        <p:attrNameLst>
                                          <p:attrName>ppt_y</p:attrName>
                                        </p:attrNameLst>
                                      </p:cBhvr>
                                      <p:tavLst>
                                        <p:tav tm="0">
                                          <p:val>
                                            <p:strVal val="#ppt_y+#ppt_h*1.125000"/>
                                          </p:val>
                                        </p:tav>
                                        <p:tav tm="100000">
                                          <p:val>
                                            <p:strVal val="#ppt_y"/>
                                          </p:val>
                                        </p:tav>
                                      </p:tavLst>
                                    </p:anim>
                                    <p:animEffect transition="in" filter="wipe(up)">
                                      <p:cBhvr>
                                        <p:cTn id="214" dur="500"/>
                                        <p:tgtEl>
                                          <p:spTgt spid="67"/>
                                        </p:tgtEl>
                                      </p:cBhvr>
                                    </p:animEffect>
                                  </p:childTnLst>
                                </p:cTn>
                              </p:par>
                              <p:par>
                                <p:cTn id="215" presetID="12" presetClass="entr" presetSubtype="4" fill="hold" grpId="0" nodeType="withEffect">
                                  <p:stCondLst>
                                    <p:cond delay="0"/>
                                  </p:stCondLst>
                                  <p:childTnLst>
                                    <p:set>
                                      <p:cBhvr>
                                        <p:cTn id="216" dur="1" fill="hold">
                                          <p:stCondLst>
                                            <p:cond delay="0"/>
                                          </p:stCondLst>
                                        </p:cTn>
                                        <p:tgtEl>
                                          <p:spTgt spid="58"/>
                                        </p:tgtEl>
                                        <p:attrNameLst>
                                          <p:attrName>style.visibility</p:attrName>
                                        </p:attrNameLst>
                                      </p:cBhvr>
                                      <p:to>
                                        <p:strVal val="visible"/>
                                      </p:to>
                                    </p:set>
                                    <p:anim calcmode="lin" valueType="num">
                                      <p:cBhvr additive="base">
                                        <p:cTn id="217" dur="500"/>
                                        <p:tgtEl>
                                          <p:spTgt spid="58"/>
                                        </p:tgtEl>
                                        <p:attrNameLst>
                                          <p:attrName>ppt_y</p:attrName>
                                        </p:attrNameLst>
                                      </p:cBhvr>
                                      <p:tavLst>
                                        <p:tav tm="0">
                                          <p:val>
                                            <p:strVal val="#ppt_y+#ppt_h*1.125000"/>
                                          </p:val>
                                        </p:tav>
                                        <p:tav tm="100000">
                                          <p:val>
                                            <p:strVal val="#ppt_y"/>
                                          </p:val>
                                        </p:tav>
                                      </p:tavLst>
                                    </p:anim>
                                    <p:animEffect transition="in" filter="wipe(up)">
                                      <p:cBhvr>
                                        <p:cTn id="218" dur="500"/>
                                        <p:tgtEl>
                                          <p:spTgt spid="58"/>
                                        </p:tgtEl>
                                      </p:cBhvr>
                                    </p:animEffect>
                                  </p:childTnLst>
                                </p:cTn>
                              </p:par>
                              <p:par>
                                <p:cTn id="219" presetID="12" presetClass="entr" presetSubtype="4" fill="hold" grpId="0" nodeType="withEffect">
                                  <p:stCondLst>
                                    <p:cond delay="0"/>
                                  </p:stCondLst>
                                  <p:childTnLst>
                                    <p:set>
                                      <p:cBhvr>
                                        <p:cTn id="220" dur="1" fill="hold">
                                          <p:stCondLst>
                                            <p:cond delay="0"/>
                                          </p:stCondLst>
                                        </p:cTn>
                                        <p:tgtEl>
                                          <p:spTgt spid="59"/>
                                        </p:tgtEl>
                                        <p:attrNameLst>
                                          <p:attrName>style.visibility</p:attrName>
                                        </p:attrNameLst>
                                      </p:cBhvr>
                                      <p:to>
                                        <p:strVal val="visible"/>
                                      </p:to>
                                    </p:set>
                                    <p:anim calcmode="lin" valueType="num">
                                      <p:cBhvr additive="base">
                                        <p:cTn id="221" dur="500"/>
                                        <p:tgtEl>
                                          <p:spTgt spid="59"/>
                                        </p:tgtEl>
                                        <p:attrNameLst>
                                          <p:attrName>ppt_y</p:attrName>
                                        </p:attrNameLst>
                                      </p:cBhvr>
                                      <p:tavLst>
                                        <p:tav tm="0">
                                          <p:val>
                                            <p:strVal val="#ppt_y+#ppt_h*1.125000"/>
                                          </p:val>
                                        </p:tav>
                                        <p:tav tm="100000">
                                          <p:val>
                                            <p:strVal val="#ppt_y"/>
                                          </p:val>
                                        </p:tav>
                                      </p:tavLst>
                                    </p:anim>
                                    <p:animEffect transition="in" filter="wipe(up)">
                                      <p:cBhvr>
                                        <p:cTn id="222" dur="500"/>
                                        <p:tgtEl>
                                          <p:spTgt spid="59"/>
                                        </p:tgtEl>
                                      </p:cBhvr>
                                    </p:animEffect>
                                  </p:childTnLst>
                                </p:cTn>
                              </p:par>
                              <p:par>
                                <p:cTn id="223" presetID="12" presetClass="entr" presetSubtype="4" fill="hold" grpId="0" nodeType="withEffect">
                                  <p:stCondLst>
                                    <p:cond delay="0"/>
                                  </p:stCondLst>
                                  <p:childTnLst>
                                    <p:set>
                                      <p:cBhvr>
                                        <p:cTn id="224" dur="1" fill="hold">
                                          <p:stCondLst>
                                            <p:cond delay="0"/>
                                          </p:stCondLst>
                                        </p:cTn>
                                        <p:tgtEl>
                                          <p:spTgt spid="63"/>
                                        </p:tgtEl>
                                        <p:attrNameLst>
                                          <p:attrName>style.visibility</p:attrName>
                                        </p:attrNameLst>
                                      </p:cBhvr>
                                      <p:to>
                                        <p:strVal val="visible"/>
                                      </p:to>
                                    </p:set>
                                    <p:anim calcmode="lin" valueType="num">
                                      <p:cBhvr additive="base">
                                        <p:cTn id="225" dur="500"/>
                                        <p:tgtEl>
                                          <p:spTgt spid="63"/>
                                        </p:tgtEl>
                                        <p:attrNameLst>
                                          <p:attrName>ppt_y</p:attrName>
                                        </p:attrNameLst>
                                      </p:cBhvr>
                                      <p:tavLst>
                                        <p:tav tm="0">
                                          <p:val>
                                            <p:strVal val="#ppt_y+#ppt_h*1.125000"/>
                                          </p:val>
                                        </p:tav>
                                        <p:tav tm="100000">
                                          <p:val>
                                            <p:strVal val="#ppt_y"/>
                                          </p:val>
                                        </p:tav>
                                      </p:tavLst>
                                    </p:anim>
                                    <p:animEffect transition="in" filter="wipe(up)">
                                      <p:cBhvr>
                                        <p:cTn id="226" dur="500"/>
                                        <p:tgtEl>
                                          <p:spTgt spid="63"/>
                                        </p:tgtEl>
                                      </p:cBhvr>
                                    </p:animEffect>
                                  </p:childTnLst>
                                </p:cTn>
                              </p:par>
                            </p:childTnLst>
                          </p:cTn>
                        </p:par>
                      </p:childTnLst>
                    </p:cTn>
                  </p:par>
                  <p:par>
                    <p:cTn id="227" fill="hold">
                      <p:stCondLst>
                        <p:cond delay="indefinite"/>
                      </p:stCondLst>
                      <p:childTnLst>
                        <p:par>
                          <p:cTn id="228" fill="hold">
                            <p:stCondLst>
                              <p:cond delay="0"/>
                            </p:stCondLst>
                            <p:childTnLst>
                              <p:par>
                                <p:cTn id="229" presetID="63" presetClass="path" presetSubtype="0" accel="50000" decel="50000" fill="hold" grpId="0" nodeType="clickEffect">
                                  <p:stCondLst>
                                    <p:cond delay="0"/>
                                  </p:stCondLst>
                                  <p:childTnLst>
                                    <p:animMotion origin="layout" path="M -3.125E-6 1.48148E-6 L 0.33386 0.00116 " pathEditMode="relative" rAng="0" ptsTypes="AA">
                                      <p:cBhvr>
                                        <p:cTn id="230" dur="2000" fill="hold"/>
                                        <p:tgtEl>
                                          <p:spTgt spid="62"/>
                                        </p:tgtEl>
                                        <p:attrNameLst>
                                          <p:attrName>ppt_x</p:attrName>
                                          <p:attrName>ppt_y</p:attrName>
                                        </p:attrNameLst>
                                      </p:cBhvr>
                                      <p:rCtr x="16693" y="46"/>
                                    </p:animMotion>
                                  </p:childTnLst>
                                </p:cTn>
                              </p:par>
                              <p:par>
                                <p:cTn id="231" presetID="63" presetClass="path" presetSubtype="0" accel="50000" decel="50000" fill="hold" grpId="0" nodeType="withEffect">
                                  <p:stCondLst>
                                    <p:cond delay="0"/>
                                  </p:stCondLst>
                                  <p:childTnLst>
                                    <p:animMotion origin="layout" path="M -1.45833E-6 1.48148E-6 L 0.32604 0.00116 " pathEditMode="relative" rAng="0" ptsTypes="AA">
                                      <p:cBhvr>
                                        <p:cTn id="232" dur="2000" fill="hold"/>
                                        <p:tgtEl>
                                          <p:spTgt spid="67"/>
                                        </p:tgtEl>
                                        <p:attrNameLst>
                                          <p:attrName>ppt_x</p:attrName>
                                          <p:attrName>ppt_y</p:attrName>
                                        </p:attrNameLst>
                                      </p:cBhvr>
                                      <p:rCtr x="16302" y="46"/>
                                    </p:animMotion>
                                  </p:childTnLst>
                                </p:cTn>
                              </p:par>
                            </p:childTnLst>
                          </p:cTn>
                        </p:par>
                      </p:childTnLst>
                    </p:cTn>
                  </p:par>
                  <p:par>
                    <p:cTn id="233" fill="hold">
                      <p:stCondLst>
                        <p:cond delay="indefinite"/>
                      </p:stCondLst>
                      <p:childTnLst>
                        <p:par>
                          <p:cTn id="234" fill="hold">
                            <p:stCondLst>
                              <p:cond delay="0"/>
                            </p:stCondLst>
                            <p:childTnLst>
                              <p:par>
                                <p:cTn id="235" presetID="10" presetClass="exit" presetSubtype="0" fill="hold" grpId="1" nodeType="clickEffect">
                                  <p:stCondLst>
                                    <p:cond delay="0"/>
                                  </p:stCondLst>
                                  <p:childTnLst>
                                    <p:animEffect transition="out" filter="fade">
                                      <p:cBhvr>
                                        <p:cTn id="236" dur="500"/>
                                        <p:tgtEl>
                                          <p:spTgt spid="62"/>
                                        </p:tgtEl>
                                      </p:cBhvr>
                                    </p:animEffect>
                                    <p:set>
                                      <p:cBhvr>
                                        <p:cTn id="237" dur="1" fill="hold">
                                          <p:stCondLst>
                                            <p:cond delay="499"/>
                                          </p:stCondLst>
                                        </p:cTn>
                                        <p:tgtEl>
                                          <p:spTgt spid="62"/>
                                        </p:tgtEl>
                                        <p:attrNameLst>
                                          <p:attrName>style.visibility</p:attrName>
                                        </p:attrNameLst>
                                      </p:cBhvr>
                                      <p:to>
                                        <p:strVal val="hidden"/>
                                      </p:to>
                                    </p:set>
                                  </p:childTnLst>
                                </p:cTn>
                              </p:par>
                              <p:par>
                                <p:cTn id="238" presetID="10" presetClass="exit" presetSubtype="0" fill="hold" grpId="1" nodeType="withEffect">
                                  <p:stCondLst>
                                    <p:cond delay="0"/>
                                  </p:stCondLst>
                                  <p:childTnLst>
                                    <p:animEffect transition="out" filter="fade">
                                      <p:cBhvr>
                                        <p:cTn id="239" dur="500"/>
                                        <p:tgtEl>
                                          <p:spTgt spid="67"/>
                                        </p:tgtEl>
                                      </p:cBhvr>
                                    </p:animEffect>
                                    <p:set>
                                      <p:cBhvr>
                                        <p:cTn id="240" dur="1" fill="hold">
                                          <p:stCondLst>
                                            <p:cond delay="499"/>
                                          </p:stCondLst>
                                        </p:cTn>
                                        <p:tgtEl>
                                          <p:spTgt spid="67"/>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5" presetClass="entr" presetSubtype="10" fill="hold" grpId="0" nodeType="clickEffect">
                                  <p:stCondLst>
                                    <p:cond delay="0"/>
                                  </p:stCondLst>
                                  <p:childTnLst>
                                    <p:set>
                                      <p:cBhvr>
                                        <p:cTn id="244" dur="1" fill="hold">
                                          <p:stCondLst>
                                            <p:cond delay="0"/>
                                          </p:stCondLst>
                                        </p:cTn>
                                        <p:tgtEl>
                                          <p:spTgt spid="66"/>
                                        </p:tgtEl>
                                        <p:attrNameLst>
                                          <p:attrName>style.visibility</p:attrName>
                                        </p:attrNameLst>
                                      </p:cBhvr>
                                      <p:to>
                                        <p:strVal val="visible"/>
                                      </p:to>
                                    </p:set>
                                    <p:animEffect transition="in" filter="checkerboard(across)">
                                      <p:cBhvr>
                                        <p:cTn id="245" dur="500"/>
                                        <p:tgtEl>
                                          <p:spTgt spid="66"/>
                                        </p:tgtEl>
                                      </p:cBhvr>
                                    </p:animEffect>
                                  </p:childTnLst>
                                </p:cTn>
                              </p:par>
                              <p:par>
                                <p:cTn id="246" presetID="5" presetClass="entr" presetSubtype="10" fill="hold" grpId="0" nodeType="withEffect">
                                  <p:stCondLst>
                                    <p:cond delay="0"/>
                                  </p:stCondLst>
                                  <p:childTnLst>
                                    <p:set>
                                      <p:cBhvr>
                                        <p:cTn id="247" dur="1" fill="hold">
                                          <p:stCondLst>
                                            <p:cond delay="0"/>
                                          </p:stCondLst>
                                        </p:cTn>
                                        <p:tgtEl>
                                          <p:spTgt spid="65"/>
                                        </p:tgtEl>
                                        <p:attrNameLst>
                                          <p:attrName>style.visibility</p:attrName>
                                        </p:attrNameLst>
                                      </p:cBhvr>
                                      <p:to>
                                        <p:strVal val="visible"/>
                                      </p:to>
                                    </p:set>
                                    <p:animEffect transition="in" filter="checkerboard(across)">
                                      <p:cBhvr>
                                        <p:cTn id="248" dur="500"/>
                                        <p:tgtEl>
                                          <p:spTgt spid="65"/>
                                        </p:tgtEl>
                                      </p:cBhvr>
                                    </p:animEffect>
                                  </p:childTnLst>
                                </p:cTn>
                              </p:par>
                              <p:par>
                                <p:cTn id="249" presetID="5" presetClass="entr" presetSubtype="10" fill="hold" grpId="0" nodeType="withEffect">
                                  <p:stCondLst>
                                    <p:cond delay="0"/>
                                  </p:stCondLst>
                                  <p:childTnLst>
                                    <p:set>
                                      <p:cBhvr>
                                        <p:cTn id="250" dur="1" fill="hold">
                                          <p:stCondLst>
                                            <p:cond delay="0"/>
                                          </p:stCondLst>
                                        </p:cTn>
                                        <p:tgtEl>
                                          <p:spTgt spid="60"/>
                                        </p:tgtEl>
                                        <p:attrNameLst>
                                          <p:attrName>style.visibility</p:attrName>
                                        </p:attrNameLst>
                                      </p:cBhvr>
                                      <p:to>
                                        <p:strVal val="visible"/>
                                      </p:to>
                                    </p:set>
                                    <p:animEffect transition="in" filter="checkerboard(across)">
                                      <p:cBhvr>
                                        <p:cTn id="251" dur="500"/>
                                        <p:tgtEl>
                                          <p:spTgt spid="60"/>
                                        </p:tgtEl>
                                      </p:cBhvr>
                                    </p:animEffect>
                                  </p:childTnLst>
                                </p:cTn>
                              </p:par>
                              <p:par>
                                <p:cTn id="252" presetID="5" presetClass="entr" presetSubtype="10" fill="hold" grpId="0" nodeType="withEffect">
                                  <p:stCondLst>
                                    <p:cond delay="0"/>
                                  </p:stCondLst>
                                  <p:childTnLst>
                                    <p:set>
                                      <p:cBhvr>
                                        <p:cTn id="253" dur="1" fill="hold">
                                          <p:stCondLst>
                                            <p:cond delay="0"/>
                                          </p:stCondLst>
                                        </p:cTn>
                                        <p:tgtEl>
                                          <p:spTgt spid="61"/>
                                        </p:tgtEl>
                                        <p:attrNameLst>
                                          <p:attrName>style.visibility</p:attrName>
                                        </p:attrNameLst>
                                      </p:cBhvr>
                                      <p:to>
                                        <p:strVal val="visible"/>
                                      </p:to>
                                    </p:set>
                                    <p:animEffect transition="in" filter="checkerboard(across)">
                                      <p:cBhvr>
                                        <p:cTn id="254" dur="500"/>
                                        <p:tgtEl>
                                          <p:spTgt spid="61"/>
                                        </p:tgtEl>
                                      </p:cBhvr>
                                    </p:animEffect>
                                  </p:childTnLst>
                                </p:cTn>
                              </p:par>
                            </p:childTnLst>
                          </p:cTn>
                        </p:par>
                        <p:par>
                          <p:cTn id="255" fill="hold">
                            <p:stCondLst>
                              <p:cond delay="500"/>
                            </p:stCondLst>
                            <p:childTnLst>
                              <p:par>
                                <p:cTn id="256" presetID="12" presetClass="exit" presetSubtype="4" fill="hold" grpId="1" nodeType="afterEffect">
                                  <p:stCondLst>
                                    <p:cond delay="0"/>
                                  </p:stCondLst>
                                  <p:childTnLst>
                                    <p:anim calcmode="lin" valueType="num">
                                      <p:cBhvr additive="base">
                                        <p:cTn id="257" dur="500"/>
                                        <p:tgtEl>
                                          <p:spTgt spid="66"/>
                                        </p:tgtEl>
                                        <p:attrNameLst>
                                          <p:attrName>ppt_y</p:attrName>
                                        </p:attrNameLst>
                                      </p:cBhvr>
                                      <p:tavLst>
                                        <p:tav tm="0">
                                          <p:val>
                                            <p:strVal val="#ppt_y"/>
                                          </p:val>
                                        </p:tav>
                                        <p:tav tm="100000">
                                          <p:val>
                                            <p:strVal val="#ppt_y+#ppt_h*1.125000"/>
                                          </p:val>
                                        </p:tav>
                                      </p:tavLst>
                                    </p:anim>
                                    <p:animEffect transition="out" filter="wipe(down)">
                                      <p:cBhvr>
                                        <p:cTn id="258" dur="500"/>
                                        <p:tgtEl>
                                          <p:spTgt spid="66"/>
                                        </p:tgtEl>
                                      </p:cBhvr>
                                    </p:animEffect>
                                    <p:set>
                                      <p:cBhvr>
                                        <p:cTn id="259" dur="1" fill="hold">
                                          <p:stCondLst>
                                            <p:cond delay="499"/>
                                          </p:stCondLst>
                                        </p:cTn>
                                        <p:tgtEl>
                                          <p:spTgt spid="66"/>
                                        </p:tgtEl>
                                        <p:attrNameLst>
                                          <p:attrName>style.visibility</p:attrName>
                                        </p:attrNameLst>
                                      </p:cBhvr>
                                      <p:to>
                                        <p:strVal val="hidden"/>
                                      </p:to>
                                    </p:set>
                                  </p:childTnLst>
                                </p:cTn>
                              </p:par>
                            </p:childTnLst>
                          </p:cTn>
                        </p:par>
                        <p:par>
                          <p:cTn id="260" fill="hold">
                            <p:stCondLst>
                              <p:cond delay="1000"/>
                            </p:stCondLst>
                            <p:childTnLst>
                              <p:par>
                                <p:cTn id="261" presetID="12" presetClass="entr" presetSubtype="4" fill="hold" grpId="0" nodeType="afterEffect">
                                  <p:stCondLst>
                                    <p:cond delay="0"/>
                                  </p:stCondLst>
                                  <p:childTnLst>
                                    <p:set>
                                      <p:cBhvr>
                                        <p:cTn id="262" dur="1" fill="hold">
                                          <p:stCondLst>
                                            <p:cond delay="0"/>
                                          </p:stCondLst>
                                        </p:cTn>
                                        <p:tgtEl>
                                          <p:spTgt spid="64"/>
                                        </p:tgtEl>
                                        <p:attrNameLst>
                                          <p:attrName>style.visibility</p:attrName>
                                        </p:attrNameLst>
                                      </p:cBhvr>
                                      <p:to>
                                        <p:strVal val="visible"/>
                                      </p:to>
                                    </p:set>
                                    <p:anim calcmode="lin" valueType="num">
                                      <p:cBhvr additive="base">
                                        <p:cTn id="263" dur="500"/>
                                        <p:tgtEl>
                                          <p:spTgt spid="64"/>
                                        </p:tgtEl>
                                        <p:attrNameLst>
                                          <p:attrName>ppt_y</p:attrName>
                                        </p:attrNameLst>
                                      </p:cBhvr>
                                      <p:tavLst>
                                        <p:tav tm="0">
                                          <p:val>
                                            <p:strVal val="#ppt_y+#ppt_h*1.125000"/>
                                          </p:val>
                                        </p:tav>
                                        <p:tav tm="100000">
                                          <p:val>
                                            <p:strVal val="#ppt_y"/>
                                          </p:val>
                                        </p:tav>
                                      </p:tavLst>
                                    </p:anim>
                                    <p:animEffect transition="in" filter="wipe(up)">
                                      <p:cBhvr>
                                        <p:cTn id="264" dur="500"/>
                                        <p:tgtEl>
                                          <p:spTgt spid="64"/>
                                        </p:tgtEl>
                                      </p:cBhvr>
                                    </p:animEffect>
                                  </p:childTnLst>
                                </p:cTn>
                              </p:par>
                            </p:childTnLst>
                          </p:cTn>
                        </p:par>
                      </p:childTnLst>
                    </p:cTn>
                  </p:par>
                  <p:par>
                    <p:cTn id="265" fill="hold">
                      <p:stCondLst>
                        <p:cond delay="indefinite"/>
                      </p:stCondLst>
                      <p:childTnLst>
                        <p:par>
                          <p:cTn id="266" fill="hold">
                            <p:stCondLst>
                              <p:cond delay="0"/>
                            </p:stCondLst>
                            <p:childTnLst>
                              <p:par>
                                <p:cTn id="267" presetID="63" presetClass="path" presetSubtype="0" accel="50000" decel="50000" fill="hold" grpId="1" nodeType="clickEffect">
                                  <p:stCondLst>
                                    <p:cond delay="0"/>
                                  </p:stCondLst>
                                  <p:childTnLst>
                                    <p:animMotion origin="layout" path="M -1.04167E-6 1.48148E-6 L 0.0888 -0.00116 " pathEditMode="relative" rAng="0" ptsTypes="AA">
                                      <p:cBhvr>
                                        <p:cTn id="268" dur="1000" fill="hold"/>
                                        <p:tgtEl>
                                          <p:spTgt spid="60"/>
                                        </p:tgtEl>
                                        <p:attrNameLst>
                                          <p:attrName>ppt_x</p:attrName>
                                          <p:attrName>ppt_y</p:attrName>
                                        </p:attrNameLst>
                                      </p:cBhvr>
                                      <p:rCtr x="4440" y="-69"/>
                                    </p:animMotion>
                                  </p:childTnLst>
                                </p:cTn>
                              </p:par>
                            </p:childTnLst>
                          </p:cTn>
                        </p:par>
                      </p:childTnLst>
                    </p:cTn>
                  </p:par>
                  <p:par>
                    <p:cTn id="269" fill="hold">
                      <p:stCondLst>
                        <p:cond delay="indefinite"/>
                      </p:stCondLst>
                      <p:childTnLst>
                        <p:par>
                          <p:cTn id="270" fill="hold">
                            <p:stCondLst>
                              <p:cond delay="0"/>
                            </p:stCondLst>
                            <p:childTnLst>
                              <p:par>
                                <p:cTn id="271" presetID="35" presetClass="path" presetSubtype="0" accel="50000" decel="50000" fill="hold" grpId="1" nodeType="clickEffect">
                                  <p:stCondLst>
                                    <p:cond delay="0"/>
                                  </p:stCondLst>
                                  <p:childTnLst>
                                    <p:animMotion origin="layout" path="M 1.66667E-6 1.48148E-6 L -0.08568 1.48148E-6 " pathEditMode="relative" rAng="0" ptsTypes="AA">
                                      <p:cBhvr>
                                        <p:cTn id="272" dur="1000" fill="hold"/>
                                        <p:tgtEl>
                                          <p:spTgt spid="61"/>
                                        </p:tgtEl>
                                        <p:attrNameLst>
                                          <p:attrName>ppt_x</p:attrName>
                                          <p:attrName>ppt_y</p:attrName>
                                        </p:attrNameLst>
                                      </p:cBhvr>
                                      <p:rCtr x="-4284" y="0"/>
                                    </p:animMotion>
                                  </p:childTnLst>
                                </p:cTn>
                              </p:par>
                            </p:childTnLst>
                          </p:cTn>
                        </p:par>
                      </p:childTnLst>
                    </p:cTn>
                  </p:par>
                  <p:par>
                    <p:cTn id="273" fill="hold">
                      <p:stCondLst>
                        <p:cond delay="indefinite"/>
                      </p:stCondLst>
                      <p:childTnLst>
                        <p:par>
                          <p:cTn id="274" fill="hold">
                            <p:stCondLst>
                              <p:cond delay="0"/>
                            </p:stCondLst>
                            <p:childTnLst>
                              <p:par>
                                <p:cTn id="275" presetID="12" presetClass="exit" presetSubtype="4" fill="hold" grpId="3" nodeType="clickEffect">
                                  <p:stCondLst>
                                    <p:cond delay="0"/>
                                  </p:stCondLst>
                                  <p:childTnLst>
                                    <p:anim calcmode="lin" valueType="num">
                                      <p:cBhvr additive="base">
                                        <p:cTn id="276" dur="500"/>
                                        <p:tgtEl>
                                          <p:spTgt spid="62"/>
                                        </p:tgtEl>
                                        <p:attrNameLst>
                                          <p:attrName>ppt_y</p:attrName>
                                        </p:attrNameLst>
                                      </p:cBhvr>
                                      <p:tavLst>
                                        <p:tav tm="0">
                                          <p:val>
                                            <p:strVal val="#ppt_y"/>
                                          </p:val>
                                        </p:tav>
                                        <p:tav tm="100000">
                                          <p:val>
                                            <p:strVal val="#ppt_y+#ppt_h*1.125000"/>
                                          </p:val>
                                        </p:tav>
                                      </p:tavLst>
                                    </p:anim>
                                    <p:animEffect transition="out" filter="wipe(down)">
                                      <p:cBhvr>
                                        <p:cTn id="277" dur="500"/>
                                        <p:tgtEl>
                                          <p:spTgt spid="62"/>
                                        </p:tgtEl>
                                      </p:cBhvr>
                                    </p:animEffect>
                                    <p:set>
                                      <p:cBhvr>
                                        <p:cTn id="278" dur="1" fill="hold">
                                          <p:stCondLst>
                                            <p:cond delay="499"/>
                                          </p:stCondLst>
                                        </p:cTn>
                                        <p:tgtEl>
                                          <p:spTgt spid="62"/>
                                        </p:tgtEl>
                                        <p:attrNameLst>
                                          <p:attrName>style.visibility</p:attrName>
                                        </p:attrNameLst>
                                      </p:cBhvr>
                                      <p:to>
                                        <p:strVal val="hidden"/>
                                      </p:to>
                                    </p:set>
                                  </p:childTnLst>
                                </p:cTn>
                              </p:par>
                              <p:par>
                                <p:cTn id="279" presetID="12" presetClass="exit" presetSubtype="4" fill="hold" grpId="3" nodeType="withEffect">
                                  <p:stCondLst>
                                    <p:cond delay="0"/>
                                  </p:stCondLst>
                                  <p:childTnLst>
                                    <p:anim calcmode="lin" valueType="num">
                                      <p:cBhvr additive="base">
                                        <p:cTn id="280" dur="500"/>
                                        <p:tgtEl>
                                          <p:spTgt spid="67"/>
                                        </p:tgtEl>
                                        <p:attrNameLst>
                                          <p:attrName>ppt_y</p:attrName>
                                        </p:attrNameLst>
                                      </p:cBhvr>
                                      <p:tavLst>
                                        <p:tav tm="0">
                                          <p:val>
                                            <p:strVal val="#ppt_y"/>
                                          </p:val>
                                        </p:tav>
                                        <p:tav tm="100000">
                                          <p:val>
                                            <p:strVal val="#ppt_y+#ppt_h*1.125000"/>
                                          </p:val>
                                        </p:tav>
                                      </p:tavLst>
                                    </p:anim>
                                    <p:animEffect transition="out" filter="wipe(down)">
                                      <p:cBhvr>
                                        <p:cTn id="281" dur="500"/>
                                        <p:tgtEl>
                                          <p:spTgt spid="67"/>
                                        </p:tgtEl>
                                      </p:cBhvr>
                                    </p:animEffect>
                                    <p:set>
                                      <p:cBhvr>
                                        <p:cTn id="282" dur="1" fill="hold">
                                          <p:stCondLst>
                                            <p:cond delay="499"/>
                                          </p:stCondLst>
                                        </p:cTn>
                                        <p:tgtEl>
                                          <p:spTgt spid="67"/>
                                        </p:tgtEl>
                                        <p:attrNameLst>
                                          <p:attrName>style.visibility</p:attrName>
                                        </p:attrNameLst>
                                      </p:cBhvr>
                                      <p:to>
                                        <p:strVal val="hidden"/>
                                      </p:to>
                                    </p:set>
                                  </p:childTnLst>
                                </p:cTn>
                              </p:par>
                            </p:childTnLst>
                          </p:cTn>
                        </p:par>
                        <p:par>
                          <p:cTn id="283" fill="hold">
                            <p:stCondLst>
                              <p:cond delay="500"/>
                            </p:stCondLst>
                            <p:childTnLst>
                              <p:par>
                                <p:cTn id="284" presetID="12" presetClass="exit" presetSubtype="4" fill="hold" grpId="3" nodeType="afterEffect">
                                  <p:stCondLst>
                                    <p:cond delay="0"/>
                                  </p:stCondLst>
                                  <p:childTnLst>
                                    <p:anim calcmode="lin" valueType="num">
                                      <p:cBhvr additive="base">
                                        <p:cTn id="285" dur="500"/>
                                        <p:tgtEl>
                                          <p:spTgt spid="66"/>
                                        </p:tgtEl>
                                        <p:attrNameLst>
                                          <p:attrName>ppt_y</p:attrName>
                                        </p:attrNameLst>
                                      </p:cBhvr>
                                      <p:tavLst>
                                        <p:tav tm="0">
                                          <p:val>
                                            <p:strVal val="#ppt_y"/>
                                          </p:val>
                                        </p:tav>
                                        <p:tav tm="100000">
                                          <p:val>
                                            <p:strVal val="#ppt_y+#ppt_h*1.125000"/>
                                          </p:val>
                                        </p:tav>
                                      </p:tavLst>
                                    </p:anim>
                                    <p:animEffect transition="out" filter="wipe(down)">
                                      <p:cBhvr>
                                        <p:cTn id="286" dur="500"/>
                                        <p:tgtEl>
                                          <p:spTgt spid="66"/>
                                        </p:tgtEl>
                                      </p:cBhvr>
                                    </p:animEffect>
                                    <p:set>
                                      <p:cBhvr>
                                        <p:cTn id="287" dur="1" fill="hold">
                                          <p:stCondLst>
                                            <p:cond delay="499"/>
                                          </p:stCondLst>
                                        </p:cTn>
                                        <p:tgtEl>
                                          <p:spTgt spid="66"/>
                                        </p:tgtEl>
                                        <p:attrNameLst>
                                          <p:attrName>style.visibility</p:attrName>
                                        </p:attrNameLst>
                                      </p:cBhvr>
                                      <p:to>
                                        <p:strVal val="hidden"/>
                                      </p:to>
                                    </p:set>
                                  </p:childTnLst>
                                </p:cTn>
                              </p:par>
                              <p:par>
                                <p:cTn id="288" presetID="12" presetClass="exit" presetSubtype="4" fill="hold" grpId="2" nodeType="withEffect">
                                  <p:stCondLst>
                                    <p:cond delay="0"/>
                                  </p:stCondLst>
                                  <p:childTnLst>
                                    <p:anim calcmode="lin" valueType="num">
                                      <p:cBhvr additive="base">
                                        <p:cTn id="289" dur="500"/>
                                        <p:tgtEl>
                                          <p:spTgt spid="65"/>
                                        </p:tgtEl>
                                        <p:attrNameLst>
                                          <p:attrName>ppt_y</p:attrName>
                                        </p:attrNameLst>
                                      </p:cBhvr>
                                      <p:tavLst>
                                        <p:tav tm="0">
                                          <p:val>
                                            <p:strVal val="#ppt_y"/>
                                          </p:val>
                                        </p:tav>
                                        <p:tav tm="100000">
                                          <p:val>
                                            <p:strVal val="#ppt_y+#ppt_h*1.125000"/>
                                          </p:val>
                                        </p:tav>
                                      </p:tavLst>
                                    </p:anim>
                                    <p:animEffect transition="out" filter="wipe(down)">
                                      <p:cBhvr>
                                        <p:cTn id="290" dur="500"/>
                                        <p:tgtEl>
                                          <p:spTgt spid="65"/>
                                        </p:tgtEl>
                                      </p:cBhvr>
                                    </p:animEffect>
                                    <p:set>
                                      <p:cBhvr>
                                        <p:cTn id="291" dur="1" fill="hold">
                                          <p:stCondLst>
                                            <p:cond delay="499"/>
                                          </p:stCondLst>
                                        </p:cTn>
                                        <p:tgtEl>
                                          <p:spTgt spid="65"/>
                                        </p:tgtEl>
                                        <p:attrNameLst>
                                          <p:attrName>style.visibility</p:attrName>
                                        </p:attrNameLst>
                                      </p:cBhvr>
                                      <p:to>
                                        <p:strVal val="hidden"/>
                                      </p:to>
                                    </p:set>
                                  </p:childTnLst>
                                </p:cTn>
                              </p:par>
                              <p:par>
                                <p:cTn id="292" presetID="12" presetClass="exit" presetSubtype="4" fill="hold" grpId="3" nodeType="withEffect">
                                  <p:stCondLst>
                                    <p:cond delay="0"/>
                                  </p:stCondLst>
                                  <p:childTnLst>
                                    <p:anim calcmode="lin" valueType="num">
                                      <p:cBhvr additive="base">
                                        <p:cTn id="293" dur="500"/>
                                        <p:tgtEl>
                                          <p:spTgt spid="60"/>
                                        </p:tgtEl>
                                        <p:attrNameLst>
                                          <p:attrName>ppt_y</p:attrName>
                                        </p:attrNameLst>
                                      </p:cBhvr>
                                      <p:tavLst>
                                        <p:tav tm="0">
                                          <p:val>
                                            <p:strVal val="#ppt_y"/>
                                          </p:val>
                                        </p:tav>
                                        <p:tav tm="100000">
                                          <p:val>
                                            <p:strVal val="#ppt_y+#ppt_h*1.125000"/>
                                          </p:val>
                                        </p:tav>
                                      </p:tavLst>
                                    </p:anim>
                                    <p:animEffect transition="out" filter="wipe(down)">
                                      <p:cBhvr>
                                        <p:cTn id="294" dur="500"/>
                                        <p:tgtEl>
                                          <p:spTgt spid="60"/>
                                        </p:tgtEl>
                                      </p:cBhvr>
                                    </p:animEffect>
                                    <p:set>
                                      <p:cBhvr>
                                        <p:cTn id="295" dur="1" fill="hold">
                                          <p:stCondLst>
                                            <p:cond delay="499"/>
                                          </p:stCondLst>
                                        </p:cTn>
                                        <p:tgtEl>
                                          <p:spTgt spid="60"/>
                                        </p:tgtEl>
                                        <p:attrNameLst>
                                          <p:attrName>style.visibility</p:attrName>
                                        </p:attrNameLst>
                                      </p:cBhvr>
                                      <p:to>
                                        <p:strVal val="hidden"/>
                                      </p:to>
                                    </p:set>
                                  </p:childTnLst>
                                </p:cTn>
                              </p:par>
                              <p:par>
                                <p:cTn id="296" presetID="12" presetClass="exit" presetSubtype="4" fill="hold" grpId="3" nodeType="withEffect">
                                  <p:stCondLst>
                                    <p:cond delay="0"/>
                                  </p:stCondLst>
                                  <p:childTnLst>
                                    <p:anim calcmode="lin" valueType="num">
                                      <p:cBhvr additive="base">
                                        <p:cTn id="297" dur="500"/>
                                        <p:tgtEl>
                                          <p:spTgt spid="61"/>
                                        </p:tgtEl>
                                        <p:attrNameLst>
                                          <p:attrName>ppt_y</p:attrName>
                                        </p:attrNameLst>
                                      </p:cBhvr>
                                      <p:tavLst>
                                        <p:tav tm="0">
                                          <p:val>
                                            <p:strVal val="#ppt_y"/>
                                          </p:val>
                                        </p:tav>
                                        <p:tav tm="100000">
                                          <p:val>
                                            <p:strVal val="#ppt_y+#ppt_h*1.125000"/>
                                          </p:val>
                                        </p:tav>
                                      </p:tavLst>
                                    </p:anim>
                                    <p:animEffect transition="out" filter="wipe(down)">
                                      <p:cBhvr>
                                        <p:cTn id="298" dur="500"/>
                                        <p:tgtEl>
                                          <p:spTgt spid="61"/>
                                        </p:tgtEl>
                                      </p:cBhvr>
                                    </p:animEffect>
                                    <p:set>
                                      <p:cBhvr>
                                        <p:cTn id="299" dur="1" fill="hold">
                                          <p:stCondLst>
                                            <p:cond delay="499"/>
                                          </p:stCondLst>
                                        </p:cTn>
                                        <p:tgtEl>
                                          <p:spTgt spid="61"/>
                                        </p:tgtEl>
                                        <p:attrNameLst>
                                          <p:attrName>style.visibility</p:attrName>
                                        </p:attrNameLst>
                                      </p:cBhvr>
                                      <p:to>
                                        <p:strVal val="hidden"/>
                                      </p:to>
                                    </p:set>
                                  </p:childTnLst>
                                </p:cTn>
                              </p:par>
                              <p:par>
                                <p:cTn id="300" presetID="12" presetClass="exit" presetSubtype="4" fill="hold" grpId="2" nodeType="withEffect">
                                  <p:stCondLst>
                                    <p:cond delay="0"/>
                                  </p:stCondLst>
                                  <p:childTnLst>
                                    <p:anim calcmode="lin" valueType="num">
                                      <p:cBhvr additive="base">
                                        <p:cTn id="301" dur="500"/>
                                        <p:tgtEl>
                                          <p:spTgt spid="64"/>
                                        </p:tgtEl>
                                        <p:attrNameLst>
                                          <p:attrName>ppt_y</p:attrName>
                                        </p:attrNameLst>
                                      </p:cBhvr>
                                      <p:tavLst>
                                        <p:tav tm="0">
                                          <p:val>
                                            <p:strVal val="#ppt_y"/>
                                          </p:val>
                                        </p:tav>
                                        <p:tav tm="100000">
                                          <p:val>
                                            <p:strVal val="#ppt_y+#ppt_h*1.125000"/>
                                          </p:val>
                                        </p:tav>
                                      </p:tavLst>
                                    </p:anim>
                                    <p:animEffect transition="out" filter="wipe(down)">
                                      <p:cBhvr>
                                        <p:cTn id="302" dur="500"/>
                                        <p:tgtEl>
                                          <p:spTgt spid="64"/>
                                        </p:tgtEl>
                                      </p:cBhvr>
                                    </p:animEffect>
                                    <p:set>
                                      <p:cBhvr>
                                        <p:cTn id="303" dur="1" fill="hold">
                                          <p:stCondLst>
                                            <p:cond delay="499"/>
                                          </p:stCondLst>
                                        </p:cTn>
                                        <p:tgtEl>
                                          <p:spTgt spid="64"/>
                                        </p:tgtEl>
                                        <p:attrNameLst>
                                          <p:attrName>style.visibility</p:attrName>
                                        </p:attrNameLst>
                                      </p:cBhvr>
                                      <p:to>
                                        <p:strVal val="hidden"/>
                                      </p:to>
                                    </p:set>
                                  </p:childTnLst>
                                </p:cTn>
                              </p:par>
                              <p:par>
                                <p:cTn id="304" presetID="12" presetClass="exit" presetSubtype="4" fill="hold" grpId="1" nodeType="withEffect">
                                  <p:stCondLst>
                                    <p:cond delay="0"/>
                                  </p:stCondLst>
                                  <p:childTnLst>
                                    <p:anim calcmode="lin" valueType="num">
                                      <p:cBhvr additive="base">
                                        <p:cTn id="305" dur="500"/>
                                        <p:tgtEl>
                                          <p:spTgt spid="58"/>
                                        </p:tgtEl>
                                        <p:attrNameLst>
                                          <p:attrName>ppt_y</p:attrName>
                                        </p:attrNameLst>
                                      </p:cBhvr>
                                      <p:tavLst>
                                        <p:tav tm="0">
                                          <p:val>
                                            <p:strVal val="#ppt_y"/>
                                          </p:val>
                                        </p:tav>
                                        <p:tav tm="100000">
                                          <p:val>
                                            <p:strVal val="#ppt_y+#ppt_h*1.125000"/>
                                          </p:val>
                                        </p:tav>
                                      </p:tavLst>
                                    </p:anim>
                                    <p:animEffect transition="out" filter="wipe(down)">
                                      <p:cBhvr>
                                        <p:cTn id="306" dur="500"/>
                                        <p:tgtEl>
                                          <p:spTgt spid="58"/>
                                        </p:tgtEl>
                                      </p:cBhvr>
                                    </p:animEffect>
                                    <p:set>
                                      <p:cBhvr>
                                        <p:cTn id="307" dur="1" fill="hold">
                                          <p:stCondLst>
                                            <p:cond delay="499"/>
                                          </p:stCondLst>
                                        </p:cTn>
                                        <p:tgtEl>
                                          <p:spTgt spid="58"/>
                                        </p:tgtEl>
                                        <p:attrNameLst>
                                          <p:attrName>style.visibility</p:attrName>
                                        </p:attrNameLst>
                                      </p:cBhvr>
                                      <p:to>
                                        <p:strVal val="hidden"/>
                                      </p:to>
                                    </p:set>
                                  </p:childTnLst>
                                </p:cTn>
                              </p:par>
                              <p:par>
                                <p:cTn id="308" presetID="12" presetClass="exit" presetSubtype="4" fill="hold" grpId="1" nodeType="withEffect">
                                  <p:stCondLst>
                                    <p:cond delay="0"/>
                                  </p:stCondLst>
                                  <p:childTnLst>
                                    <p:anim calcmode="lin" valueType="num">
                                      <p:cBhvr additive="base">
                                        <p:cTn id="309" dur="500"/>
                                        <p:tgtEl>
                                          <p:spTgt spid="59"/>
                                        </p:tgtEl>
                                        <p:attrNameLst>
                                          <p:attrName>ppt_y</p:attrName>
                                        </p:attrNameLst>
                                      </p:cBhvr>
                                      <p:tavLst>
                                        <p:tav tm="0">
                                          <p:val>
                                            <p:strVal val="#ppt_y"/>
                                          </p:val>
                                        </p:tav>
                                        <p:tav tm="100000">
                                          <p:val>
                                            <p:strVal val="#ppt_y+#ppt_h*1.125000"/>
                                          </p:val>
                                        </p:tav>
                                      </p:tavLst>
                                    </p:anim>
                                    <p:animEffect transition="out" filter="wipe(down)">
                                      <p:cBhvr>
                                        <p:cTn id="310" dur="500"/>
                                        <p:tgtEl>
                                          <p:spTgt spid="59"/>
                                        </p:tgtEl>
                                      </p:cBhvr>
                                    </p:animEffect>
                                    <p:set>
                                      <p:cBhvr>
                                        <p:cTn id="311" dur="1" fill="hold">
                                          <p:stCondLst>
                                            <p:cond delay="499"/>
                                          </p:stCondLst>
                                        </p:cTn>
                                        <p:tgtEl>
                                          <p:spTgt spid="59"/>
                                        </p:tgtEl>
                                        <p:attrNameLst>
                                          <p:attrName>style.visibility</p:attrName>
                                        </p:attrNameLst>
                                      </p:cBhvr>
                                      <p:to>
                                        <p:strVal val="hidden"/>
                                      </p:to>
                                    </p:set>
                                  </p:childTnLst>
                                </p:cTn>
                              </p:par>
                              <p:par>
                                <p:cTn id="312" presetID="12" presetClass="exit" presetSubtype="4" fill="hold" grpId="1" nodeType="withEffect">
                                  <p:stCondLst>
                                    <p:cond delay="0"/>
                                  </p:stCondLst>
                                  <p:childTnLst>
                                    <p:anim calcmode="lin" valueType="num">
                                      <p:cBhvr additive="base">
                                        <p:cTn id="313" dur="500"/>
                                        <p:tgtEl>
                                          <p:spTgt spid="63"/>
                                        </p:tgtEl>
                                        <p:attrNameLst>
                                          <p:attrName>ppt_y</p:attrName>
                                        </p:attrNameLst>
                                      </p:cBhvr>
                                      <p:tavLst>
                                        <p:tav tm="0">
                                          <p:val>
                                            <p:strVal val="#ppt_y"/>
                                          </p:val>
                                        </p:tav>
                                        <p:tav tm="100000">
                                          <p:val>
                                            <p:strVal val="#ppt_y+#ppt_h*1.125000"/>
                                          </p:val>
                                        </p:tav>
                                      </p:tavLst>
                                    </p:anim>
                                    <p:animEffect transition="out" filter="wipe(down)">
                                      <p:cBhvr>
                                        <p:cTn id="314" dur="500"/>
                                        <p:tgtEl>
                                          <p:spTgt spid="63"/>
                                        </p:tgtEl>
                                      </p:cBhvr>
                                    </p:animEffect>
                                    <p:set>
                                      <p:cBhvr>
                                        <p:cTn id="315" dur="1" fill="hold">
                                          <p:stCondLst>
                                            <p:cond delay="499"/>
                                          </p:stCondLst>
                                        </p:cTn>
                                        <p:tgtEl>
                                          <p:spTgt spid="63"/>
                                        </p:tgtEl>
                                        <p:attrNameLst>
                                          <p:attrName>style.visibility</p:attrName>
                                        </p:attrNameLst>
                                      </p:cBhvr>
                                      <p:to>
                                        <p:strVal val="hidden"/>
                                      </p:to>
                                    </p:set>
                                  </p:childTnLst>
                                </p:cTn>
                              </p:par>
                            </p:childTnLst>
                          </p:cTn>
                        </p:par>
                      </p:childTnLst>
                    </p:cTn>
                  </p:par>
                  <p:par>
                    <p:cTn id="316" fill="hold">
                      <p:stCondLst>
                        <p:cond delay="indefinite"/>
                      </p:stCondLst>
                      <p:childTnLst>
                        <p:par>
                          <p:cTn id="317" fill="hold">
                            <p:stCondLst>
                              <p:cond delay="0"/>
                            </p:stCondLst>
                            <p:childTnLst>
                              <p:par>
                                <p:cTn id="318" presetID="12" presetClass="entr" presetSubtype="4" fill="hold" grpId="0" nodeType="clickEffect">
                                  <p:stCondLst>
                                    <p:cond delay="0"/>
                                  </p:stCondLst>
                                  <p:childTnLst>
                                    <p:set>
                                      <p:cBhvr>
                                        <p:cTn id="319" dur="1" fill="hold">
                                          <p:stCondLst>
                                            <p:cond delay="0"/>
                                          </p:stCondLst>
                                        </p:cTn>
                                        <p:tgtEl>
                                          <p:spTgt spid="68"/>
                                        </p:tgtEl>
                                        <p:attrNameLst>
                                          <p:attrName>style.visibility</p:attrName>
                                        </p:attrNameLst>
                                      </p:cBhvr>
                                      <p:to>
                                        <p:strVal val="visible"/>
                                      </p:to>
                                    </p:set>
                                    <p:anim calcmode="lin" valueType="num">
                                      <p:cBhvr additive="base">
                                        <p:cTn id="320" dur="500"/>
                                        <p:tgtEl>
                                          <p:spTgt spid="68"/>
                                        </p:tgtEl>
                                        <p:attrNameLst>
                                          <p:attrName>ppt_y</p:attrName>
                                        </p:attrNameLst>
                                      </p:cBhvr>
                                      <p:tavLst>
                                        <p:tav tm="0">
                                          <p:val>
                                            <p:strVal val="#ppt_y+#ppt_h*1.125000"/>
                                          </p:val>
                                        </p:tav>
                                        <p:tav tm="100000">
                                          <p:val>
                                            <p:strVal val="#ppt_y"/>
                                          </p:val>
                                        </p:tav>
                                      </p:tavLst>
                                    </p:anim>
                                    <p:animEffect transition="in" filter="wipe(up)">
                                      <p:cBhvr>
                                        <p:cTn id="321" dur="500"/>
                                        <p:tgtEl>
                                          <p:spTgt spid="68"/>
                                        </p:tgtEl>
                                      </p:cBhvr>
                                    </p:animEffect>
                                  </p:childTnLst>
                                </p:cTn>
                              </p:par>
                              <p:par>
                                <p:cTn id="322" presetID="12" presetClass="entr" presetSubtype="4" fill="hold" grpId="0" nodeType="withEffect">
                                  <p:stCondLst>
                                    <p:cond delay="0"/>
                                  </p:stCondLst>
                                  <p:childTnLst>
                                    <p:set>
                                      <p:cBhvr>
                                        <p:cTn id="323" dur="1" fill="hold">
                                          <p:stCondLst>
                                            <p:cond delay="0"/>
                                          </p:stCondLst>
                                        </p:cTn>
                                        <p:tgtEl>
                                          <p:spTgt spid="69"/>
                                        </p:tgtEl>
                                        <p:attrNameLst>
                                          <p:attrName>style.visibility</p:attrName>
                                        </p:attrNameLst>
                                      </p:cBhvr>
                                      <p:to>
                                        <p:strVal val="visible"/>
                                      </p:to>
                                    </p:set>
                                    <p:anim calcmode="lin" valueType="num">
                                      <p:cBhvr additive="base">
                                        <p:cTn id="324" dur="500"/>
                                        <p:tgtEl>
                                          <p:spTgt spid="69"/>
                                        </p:tgtEl>
                                        <p:attrNameLst>
                                          <p:attrName>ppt_y</p:attrName>
                                        </p:attrNameLst>
                                      </p:cBhvr>
                                      <p:tavLst>
                                        <p:tav tm="0">
                                          <p:val>
                                            <p:strVal val="#ppt_y+#ppt_h*1.125000"/>
                                          </p:val>
                                        </p:tav>
                                        <p:tav tm="100000">
                                          <p:val>
                                            <p:strVal val="#ppt_y"/>
                                          </p:val>
                                        </p:tav>
                                      </p:tavLst>
                                    </p:anim>
                                    <p:animEffect transition="in" filter="wipe(up)">
                                      <p:cBhvr>
                                        <p:cTn id="325" dur="500"/>
                                        <p:tgtEl>
                                          <p:spTgt spid="69"/>
                                        </p:tgtEl>
                                      </p:cBhvr>
                                    </p:animEffect>
                                  </p:childTnLst>
                                </p:cTn>
                              </p:par>
                              <p:par>
                                <p:cTn id="326" presetID="12" presetClass="entr" presetSubtype="4" fill="hold" grpId="0" nodeType="withEffect">
                                  <p:stCondLst>
                                    <p:cond delay="0"/>
                                  </p:stCondLst>
                                  <p:childTnLst>
                                    <p:set>
                                      <p:cBhvr>
                                        <p:cTn id="327" dur="1" fill="hold">
                                          <p:stCondLst>
                                            <p:cond delay="0"/>
                                          </p:stCondLst>
                                        </p:cTn>
                                        <p:tgtEl>
                                          <p:spTgt spid="70"/>
                                        </p:tgtEl>
                                        <p:attrNameLst>
                                          <p:attrName>style.visibility</p:attrName>
                                        </p:attrNameLst>
                                      </p:cBhvr>
                                      <p:to>
                                        <p:strVal val="visible"/>
                                      </p:to>
                                    </p:set>
                                    <p:anim calcmode="lin" valueType="num">
                                      <p:cBhvr additive="base">
                                        <p:cTn id="328" dur="500"/>
                                        <p:tgtEl>
                                          <p:spTgt spid="70"/>
                                        </p:tgtEl>
                                        <p:attrNameLst>
                                          <p:attrName>ppt_y</p:attrName>
                                        </p:attrNameLst>
                                      </p:cBhvr>
                                      <p:tavLst>
                                        <p:tav tm="0">
                                          <p:val>
                                            <p:strVal val="#ppt_y+#ppt_h*1.125000"/>
                                          </p:val>
                                        </p:tav>
                                        <p:tav tm="100000">
                                          <p:val>
                                            <p:strVal val="#ppt_y"/>
                                          </p:val>
                                        </p:tav>
                                      </p:tavLst>
                                    </p:anim>
                                    <p:animEffect transition="in" filter="wipe(up)">
                                      <p:cBhvr>
                                        <p:cTn id="3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animBg="1"/>
      <p:bldP spid="25" grpId="0" animBg="1"/>
      <p:bldP spid="26" grpId="0" animBg="1"/>
      <p:bldP spid="26" grpId="1" animBg="1"/>
      <p:bldP spid="26" grpId="2" animBg="1"/>
      <p:bldP spid="27" grpId="0" animBg="1"/>
      <p:bldP spid="27" grpId="1" animBg="1"/>
      <p:bldP spid="27" grpId="2" animBg="1"/>
      <p:bldP spid="13" grpId="0"/>
      <p:bldP spid="13" grpId="1"/>
      <p:bldP spid="13" grpId="2"/>
      <p:bldP spid="30" grpId="0"/>
      <p:bldP spid="30" grpId="1"/>
      <p:bldP spid="31" grpId="0" animBg="1"/>
      <p:bldP spid="31" grpId="1" animBg="1"/>
      <p:bldP spid="31" grpId="2" animBg="1"/>
      <p:bldP spid="32" grpId="0" animBg="1"/>
      <p:bldP spid="32" grpId="1" animBg="1"/>
      <p:bldP spid="32" grpId="2" animBg="1"/>
      <p:bldP spid="18" grpId="0"/>
      <p:bldP spid="18" grpId="1"/>
      <p:bldP spid="45" grpId="0" animBg="1"/>
      <p:bldP spid="45" grpId="1" animBg="1"/>
      <p:bldP spid="46" grpId="0" animBg="1"/>
      <p:bldP spid="46" grpId="1" animBg="1"/>
      <p:bldP spid="47" grpId="0" animBg="1"/>
      <p:bldP spid="47" grpId="1" animBg="1"/>
      <p:bldP spid="48" grpId="0" animBg="1"/>
      <p:bldP spid="48" grpId="1" animBg="1"/>
      <p:bldP spid="48" grpId="2" animBg="1"/>
      <p:bldP spid="48" grpId="3" animBg="1"/>
      <p:bldP spid="49" grpId="0"/>
      <p:bldP spid="49" grpId="1"/>
      <p:bldP spid="49" grpId="2"/>
      <p:bldP spid="50" grpId="0"/>
      <p:bldP spid="50" grpId="1"/>
      <p:bldP spid="51" grpId="0" animBg="1"/>
      <p:bldP spid="51" grpId="1" animBg="1"/>
      <p:bldP spid="51" grpId="2" animBg="1"/>
      <p:bldP spid="52" grpId="0" animBg="1"/>
      <p:bldP spid="52" grpId="1" animBg="1"/>
      <p:bldP spid="52" grpId="2" animBg="1"/>
      <p:bldP spid="53" grpId="0"/>
      <p:bldP spid="53" grpId="1"/>
      <p:bldP spid="54" grpId="0" animBg="1"/>
      <p:bldP spid="54" grpId="1" animBg="1"/>
      <p:bldP spid="54" grpId="2" animBg="1"/>
      <p:bldP spid="54" grpId="3" animBg="1"/>
      <p:bldP spid="58" grpId="0" animBg="1"/>
      <p:bldP spid="58" grpId="1" animBg="1"/>
      <p:bldP spid="59" grpId="0" animBg="1"/>
      <p:bldP spid="59" grpId="1" animBg="1"/>
      <p:bldP spid="60" grpId="0" animBg="1"/>
      <p:bldP spid="60" grpId="1" animBg="1"/>
      <p:bldP spid="60" grpId="3" animBg="1"/>
      <p:bldP spid="61" grpId="0" animBg="1"/>
      <p:bldP spid="61" grpId="1" animBg="1"/>
      <p:bldP spid="61" grpId="3" animBg="1"/>
      <p:bldP spid="62" grpId="0" animBg="1"/>
      <p:bldP spid="62" grpId="1" animBg="1"/>
      <p:bldP spid="62" grpId="2" animBg="1"/>
      <p:bldP spid="62" grpId="3" animBg="1"/>
      <p:bldP spid="63" grpId="0" animBg="1"/>
      <p:bldP spid="63" grpId="1" animBg="1"/>
      <p:bldP spid="64" grpId="0"/>
      <p:bldP spid="64" grpId="2"/>
      <p:bldP spid="65" grpId="0"/>
      <p:bldP spid="65" grpId="2"/>
      <p:bldP spid="66" grpId="0"/>
      <p:bldP spid="66" grpId="1"/>
      <p:bldP spid="66" grpId="3"/>
      <p:bldP spid="67" grpId="0" animBg="1"/>
      <p:bldP spid="67" grpId="1" animBg="1"/>
      <p:bldP spid="67" grpId="2" animBg="1"/>
      <p:bldP spid="67" grpId="3" animBg="1"/>
      <p:bldP spid="68" grpId="0" animBg="1"/>
      <p:bldP spid="69" grpId="0" animBg="1"/>
      <p:bldP spid="7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0"/>
            <a:ext cx="10018713" cy="864031"/>
          </a:xfrm>
          <a:solidFill>
            <a:schemeClr val="accent2"/>
          </a:solidFill>
        </p:spPr>
        <p:txBody>
          <a:bodyPr/>
          <a:lstStyle/>
          <a:p>
            <a:r>
              <a:rPr lang="en-US" altLang="zh-CN" dirty="0" smtClean="0">
                <a:solidFill>
                  <a:srgbClr val="FF0000"/>
                </a:solidFill>
              </a:rPr>
              <a:t>*</a:t>
            </a:r>
            <a:r>
              <a:rPr lang="zh-CN" altLang="en-US" dirty="0" smtClean="0"/>
              <a:t>冒泡排序算法</a:t>
            </a:r>
            <a:endParaRPr lang="zh-CN" altLang="en-US" dirty="0"/>
          </a:p>
        </p:txBody>
      </p:sp>
      <p:pic>
        <p:nvPicPr>
          <p:cNvPr id="1026" name="Picture 2" descr="http://images.cnitblog.com/blog/333003/201311/25223707-da62d63797924c5aba0579f9b46bbbab.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440098" y="2793506"/>
            <a:ext cx="4999089" cy="299945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8240592" y="2554295"/>
            <a:ext cx="3262432" cy="3477875"/>
          </a:xfrm>
          <a:prstGeom prst="rect">
            <a:avLst/>
          </a:prstGeom>
          <a:noFill/>
        </p:spPr>
        <p:txBody>
          <a:bodyPr wrap="none" rtlCol="0">
            <a:spAutoFit/>
          </a:bodyPr>
          <a:lstStyle/>
          <a:p>
            <a:r>
              <a:rPr lang="zh-CN" altLang="en-US" sz="2000" b="1" dirty="0" smtClean="0">
                <a:solidFill>
                  <a:srgbClr val="00B050"/>
                </a:solidFill>
              </a:rPr>
              <a:t>第一次</a:t>
            </a:r>
            <a:r>
              <a:rPr lang="zh-CN" altLang="en-US" sz="2000" dirty="0" smtClean="0"/>
              <a:t>：找出</a:t>
            </a:r>
            <a:r>
              <a:rPr lang="zh-CN" altLang="en-US" sz="2000" b="1" dirty="0" smtClean="0">
                <a:solidFill>
                  <a:srgbClr val="FF0000"/>
                </a:solidFill>
              </a:rPr>
              <a:t>第一大的</a:t>
            </a:r>
            <a:endParaRPr lang="en-US" altLang="zh-CN" sz="2000" b="1" dirty="0" smtClean="0">
              <a:solidFill>
                <a:srgbClr val="FF0000"/>
              </a:solidFill>
            </a:endParaRPr>
          </a:p>
          <a:p>
            <a:r>
              <a:rPr lang="zh-CN" altLang="en-US" sz="2000" b="1" dirty="0" smtClean="0">
                <a:solidFill>
                  <a:srgbClr val="00B050"/>
                </a:solidFill>
              </a:rPr>
              <a:t>第二次</a:t>
            </a:r>
            <a:r>
              <a:rPr lang="zh-CN" altLang="en-US" sz="2000" dirty="0"/>
              <a:t>：找出</a:t>
            </a:r>
            <a:r>
              <a:rPr lang="zh-CN" altLang="en-US" sz="2000" b="1" dirty="0" smtClean="0">
                <a:solidFill>
                  <a:srgbClr val="FF0000"/>
                </a:solidFill>
              </a:rPr>
              <a:t>第二大的</a:t>
            </a:r>
            <a:endParaRPr lang="en-US" altLang="zh-CN" sz="2000" b="1" dirty="0" smtClean="0">
              <a:solidFill>
                <a:srgbClr val="FF0000"/>
              </a:solidFill>
            </a:endParaRPr>
          </a:p>
          <a:p>
            <a:r>
              <a:rPr lang="zh-CN" altLang="en-US" sz="2000" b="1" dirty="0" smtClean="0">
                <a:solidFill>
                  <a:srgbClr val="00B050"/>
                </a:solidFill>
              </a:rPr>
              <a:t>第三次</a:t>
            </a:r>
            <a:r>
              <a:rPr lang="zh-CN" altLang="en-US" sz="2000" dirty="0"/>
              <a:t>：找出</a:t>
            </a:r>
            <a:r>
              <a:rPr lang="zh-CN" altLang="en-US" sz="2000" b="1" dirty="0" smtClean="0">
                <a:solidFill>
                  <a:srgbClr val="FF0000"/>
                </a:solidFill>
              </a:rPr>
              <a:t>第三大的</a:t>
            </a:r>
            <a:endParaRPr lang="en-US" altLang="zh-CN" sz="2000" b="1" dirty="0" smtClean="0">
              <a:solidFill>
                <a:srgbClr val="FF0000"/>
              </a:solidFill>
            </a:endParaRPr>
          </a:p>
          <a:p>
            <a:r>
              <a:rPr lang="zh-CN" altLang="en-US" sz="2000" b="1" dirty="0" smtClean="0">
                <a:solidFill>
                  <a:srgbClr val="00B050"/>
                </a:solidFill>
              </a:rPr>
              <a:t>第四次</a:t>
            </a:r>
            <a:r>
              <a:rPr lang="zh-CN" altLang="en-US" sz="2000" dirty="0"/>
              <a:t>：找出</a:t>
            </a:r>
            <a:r>
              <a:rPr lang="zh-CN" altLang="en-US" sz="2000" b="1" dirty="0" smtClean="0">
                <a:solidFill>
                  <a:srgbClr val="FF0000"/>
                </a:solidFill>
              </a:rPr>
              <a:t>第四大的</a:t>
            </a:r>
            <a:endParaRPr lang="en-US" altLang="zh-CN" sz="2000" dirty="0"/>
          </a:p>
          <a:p>
            <a:r>
              <a:rPr lang="zh-CN" altLang="en-US" sz="2000" b="1" dirty="0" smtClean="0">
                <a:solidFill>
                  <a:srgbClr val="00B050"/>
                </a:solidFill>
              </a:rPr>
              <a:t>第五次</a:t>
            </a:r>
            <a:r>
              <a:rPr lang="zh-CN" altLang="en-US" sz="2000" dirty="0"/>
              <a:t>：找出</a:t>
            </a:r>
            <a:r>
              <a:rPr lang="zh-CN" altLang="en-US" sz="2000" b="1" dirty="0" smtClean="0">
                <a:solidFill>
                  <a:srgbClr val="FF0000"/>
                </a:solidFill>
              </a:rPr>
              <a:t>第五大的</a:t>
            </a:r>
            <a:endParaRPr lang="en-US" altLang="zh-CN" sz="2000" b="1" dirty="0" smtClean="0">
              <a:solidFill>
                <a:srgbClr val="FF0000"/>
              </a:solidFill>
            </a:endParaRPr>
          </a:p>
          <a:p>
            <a:r>
              <a:rPr lang="zh-CN" altLang="en-US" sz="2000" b="1" dirty="0" smtClean="0">
                <a:solidFill>
                  <a:srgbClr val="00B050"/>
                </a:solidFill>
              </a:rPr>
              <a:t>第六次</a:t>
            </a:r>
            <a:r>
              <a:rPr lang="zh-CN" altLang="en-US" sz="2000" dirty="0"/>
              <a:t>：找出</a:t>
            </a:r>
            <a:r>
              <a:rPr lang="zh-CN" altLang="en-US" sz="2000" b="1" dirty="0" smtClean="0">
                <a:solidFill>
                  <a:srgbClr val="FF0000"/>
                </a:solidFill>
              </a:rPr>
              <a:t>第六大的</a:t>
            </a:r>
            <a:endParaRPr lang="en-US" altLang="zh-CN" sz="2000" b="1" dirty="0" smtClean="0">
              <a:solidFill>
                <a:srgbClr val="FF0000"/>
              </a:solidFill>
            </a:endParaRPr>
          </a:p>
          <a:p>
            <a:r>
              <a:rPr lang="zh-CN" altLang="en-US" sz="2000" b="1" dirty="0" smtClean="0">
                <a:solidFill>
                  <a:srgbClr val="00B050"/>
                </a:solidFill>
              </a:rPr>
              <a:t>第七次</a:t>
            </a:r>
            <a:r>
              <a:rPr lang="zh-CN" altLang="en-US" sz="2000" dirty="0"/>
              <a:t>：找出</a:t>
            </a:r>
            <a:r>
              <a:rPr lang="zh-CN" altLang="en-US" sz="2000" b="1" dirty="0" smtClean="0">
                <a:solidFill>
                  <a:srgbClr val="FF0000"/>
                </a:solidFill>
              </a:rPr>
              <a:t>第七大的</a:t>
            </a:r>
            <a:endParaRPr lang="en-US" altLang="zh-CN" sz="2000" dirty="0"/>
          </a:p>
          <a:p>
            <a:endParaRPr lang="en-US" altLang="zh-CN" sz="2000" dirty="0" smtClean="0"/>
          </a:p>
          <a:p>
            <a:r>
              <a:rPr lang="zh-CN" altLang="en-US" sz="2000" dirty="0" smtClean="0">
                <a:solidFill>
                  <a:srgbClr val="0070C0"/>
                </a:solidFill>
              </a:rPr>
              <a:t>前七大已经依次被放到后面</a:t>
            </a:r>
            <a:endParaRPr lang="en-US" altLang="zh-CN" sz="2000" dirty="0" smtClean="0">
              <a:solidFill>
                <a:srgbClr val="0070C0"/>
              </a:solidFill>
            </a:endParaRPr>
          </a:p>
          <a:p>
            <a:r>
              <a:rPr lang="zh-CN" altLang="en-US" sz="2000" dirty="0" smtClean="0">
                <a:solidFill>
                  <a:srgbClr val="0070C0"/>
                </a:solidFill>
              </a:rPr>
              <a:t>所以剩下的一个肯定是最小</a:t>
            </a:r>
            <a:endParaRPr lang="en-US" altLang="zh-CN" sz="2000" dirty="0" smtClean="0">
              <a:solidFill>
                <a:srgbClr val="0070C0"/>
              </a:solidFill>
            </a:endParaRPr>
          </a:p>
          <a:p>
            <a:r>
              <a:rPr lang="zh-CN" altLang="en-US" sz="2000" dirty="0" smtClean="0">
                <a:solidFill>
                  <a:srgbClr val="0070C0"/>
                </a:solidFill>
              </a:rPr>
              <a:t>那么最后一次就不用再比了</a:t>
            </a:r>
            <a:endParaRPr lang="zh-CN" altLang="en-US" sz="2000" dirty="0">
              <a:solidFill>
                <a:srgbClr val="0070C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0"/>
            <a:ext cx="10018713" cy="864031"/>
          </a:xfrm>
          <a:solidFill>
            <a:schemeClr val="accent2"/>
          </a:solidFill>
        </p:spPr>
        <p:txBody>
          <a:bodyPr/>
          <a:lstStyle/>
          <a:p>
            <a:r>
              <a:rPr lang="en-US" altLang="zh-CN" dirty="0" smtClean="0">
                <a:solidFill>
                  <a:srgbClr val="FF0000"/>
                </a:solidFill>
              </a:rPr>
              <a:t>*</a:t>
            </a:r>
            <a:r>
              <a:rPr lang="zh-CN" altLang="en-US" dirty="0" smtClean="0"/>
              <a:t>随机数函数</a:t>
            </a:r>
            <a:r>
              <a:rPr lang="en-US" altLang="zh-CN" dirty="0" smtClean="0"/>
              <a:t>-</a:t>
            </a:r>
            <a:r>
              <a:rPr lang="en-US" altLang="zh-CN" dirty="0" err="1" smtClean="0"/>
              <a:t>Math.random</a:t>
            </a:r>
            <a:r>
              <a:rPr lang="en-US" altLang="zh-CN" dirty="0" smtClean="0"/>
              <a:t>()</a:t>
            </a:r>
            <a:endParaRPr lang="zh-CN" altLang="en-US" dirty="0"/>
          </a:p>
        </p:txBody>
      </p:sp>
      <p:sp>
        <p:nvSpPr>
          <p:cNvPr id="3" name="内容占位符 2"/>
          <p:cNvSpPr>
            <a:spLocks noGrp="1"/>
          </p:cNvSpPr>
          <p:nvPr>
            <p:ph idx="1"/>
          </p:nvPr>
        </p:nvSpPr>
        <p:spPr>
          <a:xfrm>
            <a:off x="1484311" y="1813302"/>
            <a:ext cx="10018713" cy="5044698"/>
          </a:xfrm>
        </p:spPr>
        <p:txBody>
          <a:bodyPr anchor="t">
            <a:normAutofit/>
          </a:bodyPr>
          <a:lstStyle/>
          <a:p>
            <a:pPr marL="285750" lvl="1"/>
            <a:r>
              <a:rPr lang="en-US" altLang="zh-CN" sz="2800" dirty="0"/>
              <a:t>random() </a:t>
            </a:r>
            <a:r>
              <a:rPr lang="zh-CN" altLang="en-US" sz="2800" dirty="0"/>
              <a:t>方法可返回介于 </a:t>
            </a:r>
            <a:r>
              <a:rPr lang="en-US" altLang="zh-CN" sz="2800" dirty="0"/>
              <a:t>0 ~ 1 </a:t>
            </a:r>
            <a:r>
              <a:rPr lang="zh-CN" altLang="en-US" sz="2800" dirty="0"/>
              <a:t>之间的一个随机数。</a:t>
            </a:r>
            <a:endParaRPr lang="en-US" altLang="zh-CN" sz="2800"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0"/>
            <a:ext cx="10018713" cy="864031"/>
          </a:xfrm>
          <a:noFill/>
        </p:spPr>
        <p:txBody>
          <a:bodyPr/>
          <a:lstStyle/>
          <a:p>
            <a:r>
              <a:rPr lang="zh-CN" altLang="en-US" dirty="0" smtClean="0"/>
              <a:t>选择排序算法</a:t>
            </a:r>
            <a:r>
              <a:rPr lang="en-US" altLang="zh-CN" dirty="0" smtClean="0"/>
              <a:t>-</a:t>
            </a:r>
            <a:r>
              <a:rPr lang="zh-CN" altLang="en-US" dirty="0" smtClean="0"/>
              <a:t>扩展</a:t>
            </a:r>
            <a:endParaRPr lang="zh-CN" altLang="en-US" dirty="0"/>
          </a:p>
        </p:txBody>
      </p:sp>
      <p:sp>
        <p:nvSpPr>
          <p:cNvPr id="3" name="内容占位符 2"/>
          <p:cNvSpPr>
            <a:spLocks noGrp="1"/>
          </p:cNvSpPr>
          <p:nvPr>
            <p:ph idx="1"/>
          </p:nvPr>
        </p:nvSpPr>
        <p:spPr>
          <a:xfrm>
            <a:off x="1484311" y="1813302"/>
            <a:ext cx="10018713" cy="5044698"/>
          </a:xfrm>
        </p:spPr>
        <p:txBody>
          <a:bodyPr anchor="t">
            <a:normAutofit/>
          </a:bodyPr>
          <a:lstStyle/>
          <a:p>
            <a:pPr marL="285750" lvl="1"/>
            <a:r>
              <a:rPr lang="zh-CN" altLang="en-US" sz="2800" dirty="0" smtClean="0"/>
              <a:t>选择排序的算法是从数组中找到最小的，然后放在第一个位置，之后再找剩余的元素中放到第二个位置</a:t>
            </a:r>
            <a:r>
              <a:rPr lang="en-US" altLang="zh-CN" sz="2800" dirty="0" smtClean="0"/>
              <a:t>….</a:t>
            </a:r>
            <a:r>
              <a:rPr lang="zh-CN" altLang="en-US" sz="2800" dirty="0" smtClean="0"/>
              <a:t>以此类推的完成选择排序算法。</a:t>
            </a:r>
            <a:endParaRPr lang="en-US" altLang="zh-CN" sz="2800" dirty="0" smtClean="0"/>
          </a:p>
          <a:p>
            <a:pPr marL="285750" lvl="1"/>
            <a:r>
              <a:rPr lang="zh-CN" altLang="en-US" dirty="0" smtClean="0">
                <a:solidFill>
                  <a:srgbClr val="FF0000"/>
                </a:solidFill>
                <a:latin typeface="微软雅黑" pitchFamily="34" charset="-122"/>
                <a:ea typeface="微软雅黑" pitchFamily="34" charset="-122"/>
              </a:rPr>
              <a:t>冒泡：两两比较，不断交换，逐个推进，一次循环仅得到一个最值</a:t>
            </a:r>
            <a:r>
              <a:rPr lang="zh-CN" altLang="en-US" dirty="0">
                <a:solidFill>
                  <a:srgbClr val="FF0000"/>
                </a:solidFill>
                <a:latin typeface="微软雅黑" pitchFamily="34" charset="-122"/>
                <a:ea typeface="微软雅黑" pitchFamily="34" charset="-122"/>
              </a:rPr>
              <a:t>。</a:t>
            </a:r>
            <a:endParaRPr lang="en-US" altLang="zh-CN" dirty="0" smtClean="0">
              <a:solidFill>
                <a:srgbClr val="FF0000"/>
              </a:solidFill>
              <a:latin typeface="微软雅黑" pitchFamily="34" charset="-122"/>
              <a:ea typeface="微软雅黑" pitchFamily="34" charset="-122"/>
            </a:endParaRPr>
          </a:p>
          <a:p>
            <a:pPr marL="285750" lvl="1"/>
            <a:r>
              <a:rPr lang="zh-CN" altLang="en-US" dirty="0" smtClean="0">
                <a:solidFill>
                  <a:srgbClr val="FF0000"/>
                </a:solidFill>
                <a:latin typeface="微软雅黑" pitchFamily="34" charset="-122"/>
                <a:ea typeface="微软雅黑" pitchFamily="34" charset="-122"/>
              </a:rPr>
              <a:t>选择：拿出一个元素，与其自身除外的其他元素比较，得出一个</a:t>
            </a:r>
            <a:r>
              <a:rPr lang="zh-CN" altLang="en-US" dirty="0">
                <a:solidFill>
                  <a:srgbClr val="FF0000"/>
                </a:solidFill>
                <a:latin typeface="微软雅黑" pitchFamily="34" charset="-122"/>
                <a:ea typeface="微软雅黑" pitchFamily="34" charset="-122"/>
              </a:rPr>
              <a:t>最</a:t>
            </a:r>
            <a:r>
              <a:rPr lang="zh-CN" altLang="en-US" dirty="0" smtClean="0">
                <a:solidFill>
                  <a:srgbClr val="FF0000"/>
                </a:solidFill>
                <a:latin typeface="微软雅黑" pitchFamily="34" charset="-122"/>
                <a:ea typeface="微软雅黑" pitchFamily="34" charset="-122"/>
              </a:rPr>
              <a:t>值进行交换。一次循环仅得到一个最值，但是只有得到最值才做交换动作，否则不动。也就说一次循环只需交换一次。</a:t>
            </a:r>
            <a:endParaRPr lang="en-US" altLang="zh-CN"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0"/>
            <a:ext cx="10018713" cy="864031"/>
          </a:xfrm>
          <a:noFill/>
        </p:spPr>
        <p:txBody>
          <a:bodyPr/>
          <a:lstStyle/>
          <a:p>
            <a:r>
              <a:rPr lang="zh-CN" altLang="en-US" dirty="0" smtClean="0"/>
              <a:t>选择排序算法</a:t>
            </a:r>
            <a:r>
              <a:rPr lang="en-US" altLang="zh-CN" dirty="0" smtClean="0"/>
              <a:t>-</a:t>
            </a:r>
            <a:r>
              <a:rPr lang="zh-CN" altLang="en-US" dirty="0" smtClean="0"/>
              <a:t>扩展</a:t>
            </a:r>
            <a:endParaRPr lang="zh-CN" altLang="en-US" dirty="0"/>
          </a:p>
        </p:txBody>
      </p:sp>
      <p:graphicFrame>
        <p:nvGraphicFramePr>
          <p:cNvPr id="5" name="表格 4"/>
          <p:cNvGraphicFramePr>
            <a:graphicFrameLocks noGrp="1"/>
          </p:cNvGraphicFramePr>
          <p:nvPr/>
        </p:nvGraphicFramePr>
        <p:xfrm>
          <a:off x="1980216" y="4764722"/>
          <a:ext cx="8128000" cy="892158"/>
        </p:xfrm>
        <a:graphic>
          <a:graphicData uri="http://schemas.openxmlformats.org/drawingml/2006/table">
            <a:tbl>
              <a:tblPr firstRow="1" bandRow="1">
                <a:tableStyleId>{2D5ABB26-0587-4C30-8999-92F81FD0307C}</a:tableStyleId>
              </a:tblPr>
              <a:tblGrid>
                <a:gridCol w="1625600"/>
                <a:gridCol w="1625600"/>
                <a:gridCol w="1625600"/>
                <a:gridCol w="1625600"/>
                <a:gridCol w="1625600"/>
              </a:tblGrid>
              <a:tr h="892158">
                <a:tc>
                  <a:txBody>
                    <a:bodyPr/>
                    <a:lstStyle/>
                    <a:p>
                      <a:pPr algn="ctr"/>
                      <a:r>
                        <a:rPr lang="en-US" altLang="zh-CN" sz="4000" dirty="0" smtClean="0">
                          <a:latin typeface="Arial" pitchFamily="34" charset="0"/>
                          <a:cs typeface="Arial" pitchFamily="34" charset="0"/>
                        </a:rPr>
                        <a:t>3</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smtClean="0">
                          <a:latin typeface="Arial" pitchFamily="34" charset="0"/>
                          <a:cs typeface="Arial" pitchFamily="34" charset="0"/>
                        </a:rPr>
                        <a:t>1</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smtClean="0">
                          <a:latin typeface="Arial" pitchFamily="34" charset="0"/>
                          <a:cs typeface="Arial" pitchFamily="34" charset="0"/>
                        </a:rPr>
                        <a:t>2</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smtClean="0">
                          <a:latin typeface="Arial" pitchFamily="34" charset="0"/>
                          <a:cs typeface="Arial" pitchFamily="34" charset="0"/>
                        </a:rPr>
                        <a:t>8</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smtClean="0">
                          <a:latin typeface="Arial" pitchFamily="34" charset="0"/>
                          <a:cs typeface="Arial" pitchFamily="34" charset="0"/>
                        </a:rPr>
                        <a:t>5</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椭圆 5"/>
          <p:cNvSpPr/>
          <p:nvPr/>
        </p:nvSpPr>
        <p:spPr>
          <a:xfrm>
            <a:off x="1980216" y="1549831"/>
            <a:ext cx="1410345" cy="139484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tx1"/>
                </a:solidFill>
                <a:latin typeface="Arial" pitchFamily="34" charset="0"/>
                <a:cs typeface="Arial" pitchFamily="34" charset="0"/>
              </a:rPr>
              <a:t>[0]3</a:t>
            </a:r>
            <a:endParaRPr lang="zh-CN" altLang="en-US" sz="4000" b="1" dirty="0">
              <a:solidFill>
                <a:schemeClr val="tx1"/>
              </a:solidFill>
              <a:latin typeface="Arial" pitchFamily="34" charset="0"/>
              <a:cs typeface="Arial" pitchFamily="34" charset="0"/>
            </a:endParaRPr>
          </a:p>
        </p:txBody>
      </p:sp>
      <p:sp>
        <p:nvSpPr>
          <p:cNvPr id="7" name="矩形 6"/>
          <p:cNvSpPr/>
          <p:nvPr/>
        </p:nvSpPr>
        <p:spPr>
          <a:xfrm>
            <a:off x="2088705" y="4862088"/>
            <a:ext cx="1410345" cy="6974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endCxn id="6" idx="4"/>
          </p:cNvCxnSpPr>
          <p:nvPr/>
        </p:nvCxnSpPr>
        <p:spPr>
          <a:xfrm flipV="1">
            <a:off x="2685388" y="2944678"/>
            <a:ext cx="1" cy="175349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等腰三角形 10"/>
          <p:cNvSpPr/>
          <p:nvPr/>
        </p:nvSpPr>
        <p:spPr>
          <a:xfrm>
            <a:off x="8666873" y="1549831"/>
            <a:ext cx="1441343" cy="1286359"/>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rgbClr val="FF0000"/>
                </a:solidFill>
                <a:latin typeface="Arial" pitchFamily="34" charset="0"/>
                <a:cs typeface="Arial" pitchFamily="34" charset="0"/>
              </a:rPr>
              <a:t>[1]</a:t>
            </a:r>
            <a:endParaRPr lang="zh-CN" altLang="en-US" sz="4000" b="1" dirty="0">
              <a:solidFill>
                <a:srgbClr val="FF0000"/>
              </a:solidFill>
              <a:latin typeface="Arial" pitchFamily="34" charset="0"/>
              <a:cs typeface="Arial" pitchFamily="34" charset="0"/>
            </a:endParaRPr>
          </a:p>
        </p:txBody>
      </p:sp>
      <p:cxnSp>
        <p:nvCxnSpPr>
          <p:cNvPr id="13" name="直接箭头连接符 12"/>
          <p:cNvCxnSpPr/>
          <p:nvPr/>
        </p:nvCxnSpPr>
        <p:spPr>
          <a:xfrm>
            <a:off x="3293266" y="2740407"/>
            <a:ext cx="1216741" cy="200168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980216" y="2855482"/>
            <a:ext cx="461665" cy="1968056"/>
          </a:xfrm>
          <a:prstGeom prst="rect">
            <a:avLst/>
          </a:prstGeom>
          <a:noFill/>
        </p:spPr>
        <p:txBody>
          <a:bodyPr vert="eaVert" wrap="square" rtlCol="0">
            <a:spAutoFit/>
          </a:bodyPr>
          <a:lstStyle/>
          <a:p>
            <a:r>
              <a:rPr lang="zh-CN" altLang="en-US" dirty="0" smtClean="0"/>
              <a:t>先拿出第一个</a:t>
            </a:r>
            <a:endParaRPr lang="zh-CN" altLang="en-US" dirty="0"/>
          </a:p>
        </p:txBody>
      </p:sp>
      <p:sp>
        <p:nvSpPr>
          <p:cNvPr id="16" name="文本框 15"/>
          <p:cNvSpPr txBox="1"/>
          <p:nvPr/>
        </p:nvSpPr>
        <p:spPr>
          <a:xfrm>
            <a:off x="3754931" y="3293697"/>
            <a:ext cx="575799" cy="369332"/>
          </a:xfrm>
          <a:prstGeom prst="rect">
            <a:avLst/>
          </a:prstGeom>
          <a:noFill/>
        </p:spPr>
        <p:txBody>
          <a:bodyPr wrap="none" rtlCol="0">
            <a:spAutoFit/>
          </a:bodyPr>
          <a:lstStyle/>
          <a:p>
            <a:r>
              <a:rPr lang="en-US" altLang="zh-CN" dirty="0" smtClean="0">
                <a:solidFill>
                  <a:srgbClr val="FF0000"/>
                </a:solidFill>
                <a:latin typeface="Arial" pitchFamily="34" charset="0"/>
                <a:cs typeface="Arial" pitchFamily="34" charset="0"/>
              </a:rPr>
              <a:t>1&lt;3</a:t>
            </a:r>
            <a:endParaRPr lang="zh-CN" altLang="en-US" dirty="0">
              <a:solidFill>
                <a:srgbClr val="FF0000"/>
              </a:solidFill>
              <a:latin typeface="Arial" pitchFamily="34" charset="0"/>
              <a:cs typeface="Arial" pitchFamily="34" charset="0"/>
            </a:endParaRPr>
          </a:p>
        </p:txBody>
      </p:sp>
      <p:cxnSp>
        <p:nvCxnSpPr>
          <p:cNvPr id="18" name="直接箭头连接符 17"/>
          <p:cNvCxnSpPr>
            <a:endCxn id="11" idx="1"/>
          </p:cNvCxnSpPr>
          <p:nvPr/>
        </p:nvCxnSpPr>
        <p:spPr>
          <a:xfrm>
            <a:off x="3499050" y="2193010"/>
            <a:ext cx="5528159"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2"/>
          </p:cNvCxnSpPr>
          <p:nvPr/>
        </p:nvCxnSpPr>
        <p:spPr>
          <a:xfrm flipH="1">
            <a:off x="6044216" y="2836190"/>
            <a:ext cx="2622657" cy="1861985"/>
          </a:xfrm>
          <a:prstGeom prst="straightConnector1">
            <a:avLst/>
          </a:prstGeom>
          <a:ln w="57150">
            <a:solidFill>
              <a:schemeClr val="accent2">
                <a:lumMod val="75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23" name="直接箭头连接符 22"/>
          <p:cNvCxnSpPr/>
          <p:nvPr/>
        </p:nvCxnSpPr>
        <p:spPr>
          <a:xfrm flipH="1">
            <a:off x="7702659" y="2882684"/>
            <a:ext cx="1607396" cy="1861985"/>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9325552" y="2882684"/>
            <a:ext cx="720672" cy="190590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932552" y="3369875"/>
            <a:ext cx="575799" cy="369332"/>
          </a:xfrm>
          <a:prstGeom prst="rect">
            <a:avLst/>
          </a:prstGeom>
          <a:noFill/>
        </p:spPr>
        <p:txBody>
          <a:bodyPr wrap="none" rtlCol="0">
            <a:spAutoFit/>
          </a:bodyPr>
          <a:lstStyle/>
          <a:p>
            <a:r>
              <a:rPr lang="en-US" altLang="zh-CN" dirty="0" smtClean="0">
                <a:solidFill>
                  <a:srgbClr val="FF0000"/>
                </a:solidFill>
                <a:latin typeface="Arial" pitchFamily="34" charset="0"/>
                <a:cs typeface="Arial" pitchFamily="34" charset="0"/>
              </a:rPr>
              <a:t>1&lt;2</a:t>
            </a:r>
            <a:endParaRPr lang="zh-CN" altLang="en-US" dirty="0">
              <a:solidFill>
                <a:srgbClr val="FF0000"/>
              </a:solidFill>
              <a:latin typeface="Arial" pitchFamily="34" charset="0"/>
              <a:cs typeface="Arial" pitchFamily="34" charset="0"/>
            </a:endParaRPr>
          </a:p>
        </p:txBody>
      </p:sp>
      <p:sp>
        <p:nvSpPr>
          <p:cNvPr id="27" name="文本框 26"/>
          <p:cNvSpPr txBox="1"/>
          <p:nvPr/>
        </p:nvSpPr>
        <p:spPr>
          <a:xfrm>
            <a:off x="7998749" y="3478363"/>
            <a:ext cx="575799" cy="369332"/>
          </a:xfrm>
          <a:prstGeom prst="rect">
            <a:avLst/>
          </a:prstGeom>
          <a:noFill/>
        </p:spPr>
        <p:txBody>
          <a:bodyPr wrap="none" rtlCol="0">
            <a:spAutoFit/>
          </a:bodyPr>
          <a:lstStyle/>
          <a:p>
            <a:r>
              <a:rPr lang="en-US" altLang="zh-CN" dirty="0" smtClean="0">
                <a:solidFill>
                  <a:srgbClr val="FF0000"/>
                </a:solidFill>
                <a:latin typeface="Arial" pitchFamily="34" charset="0"/>
                <a:cs typeface="Arial" pitchFamily="34" charset="0"/>
              </a:rPr>
              <a:t>1&lt;8</a:t>
            </a:r>
            <a:endParaRPr lang="zh-CN" altLang="en-US" dirty="0">
              <a:solidFill>
                <a:srgbClr val="FF0000"/>
              </a:solidFill>
              <a:latin typeface="Arial" pitchFamily="34" charset="0"/>
              <a:cs typeface="Arial" pitchFamily="34" charset="0"/>
            </a:endParaRPr>
          </a:p>
        </p:txBody>
      </p:sp>
      <p:sp>
        <p:nvSpPr>
          <p:cNvPr id="28" name="文本框 27"/>
          <p:cNvSpPr txBox="1"/>
          <p:nvPr/>
        </p:nvSpPr>
        <p:spPr>
          <a:xfrm>
            <a:off x="9115870" y="3629010"/>
            <a:ext cx="575799" cy="369332"/>
          </a:xfrm>
          <a:prstGeom prst="rect">
            <a:avLst/>
          </a:prstGeom>
          <a:noFill/>
        </p:spPr>
        <p:txBody>
          <a:bodyPr wrap="none" rtlCol="0">
            <a:spAutoFit/>
          </a:bodyPr>
          <a:lstStyle/>
          <a:p>
            <a:r>
              <a:rPr lang="en-US" altLang="zh-CN" dirty="0" smtClean="0">
                <a:solidFill>
                  <a:srgbClr val="FF0000"/>
                </a:solidFill>
                <a:latin typeface="Arial" pitchFamily="34" charset="0"/>
                <a:cs typeface="Arial" pitchFamily="34" charset="0"/>
              </a:rPr>
              <a:t>1&lt;5</a:t>
            </a:r>
            <a:endParaRPr lang="zh-CN" altLang="en-US" dirty="0">
              <a:solidFill>
                <a:srgbClr val="FF0000"/>
              </a:solidFill>
              <a:latin typeface="Arial" pitchFamily="34" charset="0"/>
              <a:cs typeface="Arial" pitchFamily="34" charset="0"/>
            </a:endParaRPr>
          </a:p>
        </p:txBody>
      </p:sp>
      <p:cxnSp>
        <p:nvCxnSpPr>
          <p:cNvPr id="37" name="肘形连接符 36"/>
          <p:cNvCxnSpPr>
            <a:stCxn id="11" idx="5"/>
            <a:endCxn id="5" idx="1"/>
          </p:cNvCxnSpPr>
          <p:nvPr/>
        </p:nvCxnSpPr>
        <p:spPr>
          <a:xfrm flipH="1">
            <a:off x="1980216" y="2193011"/>
            <a:ext cx="7767664" cy="3017790"/>
          </a:xfrm>
          <a:prstGeom prst="bentConnector5">
            <a:avLst>
              <a:gd name="adj1" fmla="val -15513"/>
              <a:gd name="adj2" fmla="val 129787"/>
              <a:gd name="adj3" fmla="val 106734"/>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5709131" y="6195053"/>
            <a:ext cx="1005403" cy="584775"/>
          </a:xfrm>
          <a:prstGeom prst="rect">
            <a:avLst/>
          </a:prstGeom>
          <a:noFill/>
        </p:spPr>
        <p:txBody>
          <a:bodyPr wrap="none" rtlCol="0">
            <a:spAutoFit/>
          </a:bodyPr>
          <a:lstStyle/>
          <a:p>
            <a:r>
              <a:rPr lang="zh-CN" altLang="en-US" sz="3200" b="1" dirty="0" smtClean="0">
                <a:solidFill>
                  <a:srgbClr val="FF0000"/>
                </a:solidFill>
                <a:latin typeface="微软雅黑" pitchFamily="34" charset="-122"/>
                <a:ea typeface="微软雅黑" pitchFamily="34" charset="-122"/>
              </a:rPr>
              <a:t>交换</a:t>
            </a:r>
            <a:endParaRPr lang="zh-CN" altLang="en-US" sz="3200" b="1"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p:tgtEl>
                                          <p:spTgt spid="6"/>
                                        </p:tgtEl>
                                        <p:attrNameLst>
                                          <p:attrName>ppt_y</p:attrName>
                                        </p:attrNameLst>
                                      </p:cBhvr>
                                      <p:tavLst>
                                        <p:tav tm="0">
                                          <p:val>
                                            <p:strVal val="#ppt_y+#ppt_h*1.125000"/>
                                          </p:val>
                                        </p:tav>
                                        <p:tav tm="100000">
                                          <p:val>
                                            <p:strVal val="#ppt_y"/>
                                          </p:val>
                                        </p:tav>
                                      </p:tavLst>
                                    </p:anim>
                                    <p:animEffect transition="in" filter="wipe(up)">
                                      <p:cBhvr>
                                        <p:cTn id="14" dur="500"/>
                                        <p:tgtEl>
                                          <p:spTgt spid="6"/>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p:tgtEl>
                                          <p:spTgt spid="15"/>
                                        </p:tgtEl>
                                        <p:attrNameLst>
                                          <p:attrName>ppt_y</p:attrName>
                                        </p:attrNameLst>
                                      </p:cBhvr>
                                      <p:tavLst>
                                        <p:tav tm="0">
                                          <p:val>
                                            <p:strVal val="#ppt_y+#ppt_h*1.125000"/>
                                          </p:val>
                                        </p:tav>
                                        <p:tav tm="100000">
                                          <p:val>
                                            <p:strVal val="#ppt_y"/>
                                          </p:val>
                                        </p:tav>
                                      </p:tavLst>
                                    </p:anim>
                                    <p:animEffect transition="in" filter="wipe(up)">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randombar(horizont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dissolve">
                                      <p:cBhvr>
                                        <p:cTn id="43" dur="500"/>
                                        <p:tgtEl>
                                          <p:spTgt spid="21"/>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additive="base">
                                        <p:cTn id="46" dur="500"/>
                                        <p:tgtEl>
                                          <p:spTgt spid="26"/>
                                        </p:tgtEl>
                                        <p:attrNameLst>
                                          <p:attrName>ppt_y</p:attrName>
                                        </p:attrNameLst>
                                      </p:cBhvr>
                                      <p:tavLst>
                                        <p:tav tm="0">
                                          <p:val>
                                            <p:strVal val="#ppt_y+#ppt_h*1.125000"/>
                                          </p:val>
                                        </p:tav>
                                        <p:tav tm="100000">
                                          <p:val>
                                            <p:strVal val="#ppt_y"/>
                                          </p:val>
                                        </p:tav>
                                      </p:tavLst>
                                    </p:anim>
                                    <p:animEffect transition="in" filter="wipe(up)">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randombar(horizontal)">
                                      <p:cBhvr>
                                        <p:cTn id="52" dur="500"/>
                                        <p:tgtEl>
                                          <p:spTgt spid="23"/>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p:tgtEl>
                                          <p:spTgt spid="27"/>
                                        </p:tgtEl>
                                        <p:attrNameLst>
                                          <p:attrName>ppt_y</p:attrName>
                                        </p:attrNameLst>
                                      </p:cBhvr>
                                      <p:tavLst>
                                        <p:tav tm="0">
                                          <p:val>
                                            <p:strVal val="#ppt_y+#ppt_h*1.125000"/>
                                          </p:val>
                                        </p:tav>
                                        <p:tav tm="100000">
                                          <p:val>
                                            <p:strVal val="#ppt_y"/>
                                          </p:val>
                                        </p:tav>
                                      </p:tavLst>
                                    </p:anim>
                                    <p:animEffect transition="in" filter="wipe(up)">
                                      <p:cBhvr>
                                        <p:cTn id="56" dur="500"/>
                                        <p:tgtEl>
                                          <p:spTgt spid="27"/>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randombar(horizontal)">
                                      <p:cBhvr>
                                        <p:cTn id="61" dur="500"/>
                                        <p:tgtEl>
                                          <p:spTgt spid="25"/>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additive="base">
                                        <p:cTn id="64" dur="500"/>
                                        <p:tgtEl>
                                          <p:spTgt spid="28"/>
                                        </p:tgtEl>
                                        <p:attrNameLst>
                                          <p:attrName>ppt_y</p:attrName>
                                        </p:attrNameLst>
                                      </p:cBhvr>
                                      <p:tavLst>
                                        <p:tav tm="0">
                                          <p:val>
                                            <p:strVal val="#ppt_y+#ppt_h*1.125000"/>
                                          </p:val>
                                        </p:tav>
                                        <p:tav tm="100000">
                                          <p:val>
                                            <p:strVal val="#ppt_y"/>
                                          </p:val>
                                        </p:tav>
                                      </p:tavLst>
                                    </p:anim>
                                    <p:animEffect transition="in" filter="wipe(up)">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13" presetClass="entr" presetSubtype="16" fill="hold" nodeType="click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plus(in)">
                                      <p:cBhvr>
                                        <p:cTn id="70" dur="2000"/>
                                        <p:tgtEl>
                                          <p:spTgt spid="37"/>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 calcmode="lin" valueType="num">
                                      <p:cBhvr additive="base">
                                        <p:cTn id="73" dur="500"/>
                                        <p:tgtEl>
                                          <p:spTgt spid="45"/>
                                        </p:tgtEl>
                                        <p:attrNameLst>
                                          <p:attrName>ppt_y</p:attrName>
                                        </p:attrNameLst>
                                      </p:cBhvr>
                                      <p:tavLst>
                                        <p:tav tm="0">
                                          <p:val>
                                            <p:strVal val="#ppt_y+#ppt_h*1.125000"/>
                                          </p:val>
                                        </p:tav>
                                        <p:tav tm="100000">
                                          <p:val>
                                            <p:strVal val="#ppt_y"/>
                                          </p:val>
                                        </p:tav>
                                      </p:tavLst>
                                    </p:anim>
                                    <p:animEffect transition="in" filter="wipe(up)">
                                      <p:cBhvr>
                                        <p:cTn id="7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5" grpId="0"/>
      <p:bldP spid="16" grpId="0"/>
      <p:bldP spid="26" grpId="0"/>
      <p:bldP spid="27" grpId="0"/>
      <p:bldP spid="28" grpId="0"/>
      <p:bldP spid="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0"/>
            <a:ext cx="10018713" cy="864031"/>
          </a:xfrm>
          <a:noFill/>
        </p:spPr>
        <p:txBody>
          <a:bodyPr/>
          <a:lstStyle/>
          <a:p>
            <a:r>
              <a:rPr lang="zh-CN" altLang="en-US" dirty="0" smtClean="0"/>
              <a:t>选择排序算法</a:t>
            </a:r>
            <a:r>
              <a:rPr lang="en-US" altLang="zh-CN" dirty="0" smtClean="0"/>
              <a:t>-</a:t>
            </a:r>
            <a:r>
              <a:rPr lang="zh-CN" altLang="en-US" dirty="0" smtClean="0"/>
              <a:t>扩展</a:t>
            </a:r>
            <a:endParaRPr lang="zh-CN" altLang="en-US" dirty="0"/>
          </a:p>
        </p:txBody>
      </p:sp>
      <p:graphicFrame>
        <p:nvGraphicFramePr>
          <p:cNvPr id="5" name="表格 4"/>
          <p:cNvGraphicFramePr>
            <a:graphicFrameLocks noGrp="1"/>
          </p:cNvGraphicFramePr>
          <p:nvPr/>
        </p:nvGraphicFramePr>
        <p:xfrm>
          <a:off x="1980216" y="4764722"/>
          <a:ext cx="8128000" cy="892158"/>
        </p:xfrm>
        <a:graphic>
          <a:graphicData uri="http://schemas.openxmlformats.org/drawingml/2006/table">
            <a:tbl>
              <a:tblPr firstRow="1" bandRow="1">
                <a:tableStyleId>{2D5ABB26-0587-4C30-8999-92F81FD0307C}</a:tableStyleId>
              </a:tblPr>
              <a:tblGrid>
                <a:gridCol w="1625600"/>
                <a:gridCol w="1625600"/>
                <a:gridCol w="1625600"/>
                <a:gridCol w="1625600"/>
                <a:gridCol w="1625600"/>
              </a:tblGrid>
              <a:tr h="892158">
                <a:tc>
                  <a:txBody>
                    <a:bodyPr/>
                    <a:lstStyle/>
                    <a:p>
                      <a:pPr algn="ctr"/>
                      <a:r>
                        <a:rPr lang="en-US" altLang="zh-CN" sz="4000" dirty="0" smtClean="0">
                          <a:latin typeface="Arial" pitchFamily="34" charset="0"/>
                          <a:cs typeface="Arial" pitchFamily="34" charset="0"/>
                        </a:rPr>
                        <a:t>1</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smtClean="0">
                          <a:latin typeface="Arial" pitchFamily="34" charset="0"/>
                          <a:cs typeface="Arial" pitchFamily="34" charset="0"/>
                        </a:rPr>
                        <a:t>3</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smtClean="0">
                          <a:latin typeface="Arial" pitchFamily="34" charset="0"/>
                          <a:cs typeface="Arial" pitchFamily="34" charset="0"/>
                        </a:rPr>
                        <a:t>2</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smtClean="0">
                          <a:latin typeface="Arial" pitchFamily="34" charset="0"/>
                          <a:cs typeface="Arial" pitchFamily="34" charset="0"/>
                        </a:rPr>
                        <a:t>8</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smtClean="0">
                          <a:latin typeface="Arial" pitchFamily="34" charset="0"/>
                          <a:cs typeface="Arial" pitchFamily="34" charset="0"/>
                        </a:rPr>
                        <a:t>5</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椭圆 5"/>
          <p:cNvSpPr/>
          <p:nvPr/>
        </p:nvSpPr>
        <p:spPr>
          <a:xfrm>
            <a:off x="1980216" y="1549831"/>
            <a:ext cx="1410345" cy="139484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tx1"/>
                </a:solidFill>
                <a:latin typeface="Arial" pitchFamily="34" charset="0"/>
                <a:cs typeface="Arial" pitchFamily="34" charset="0"/>
              </a:rPr>
              <a:t>[1]2</a:t>
            </a:r>
            <a:endParaRPr lang="zh-CN" altLang="en-US" sz="4000" b="1" dirty="0">
              <a:solidFill>
                <a:schemeClr val="tx1"/>
              </a:solidFill>
              <a:latin typeface="Arial" pitchFamily="34" charset="0"/>
              <a:cs typeface="Arial" pitchFamily="34" charset="0"/>
            </a:endParaRPr>
          </a:p>
        </p:txBody>
      </p:sp>
      <p:sp>
        <p:nvSpPr>
          <p:cNvPr id="7" name="矩形 6"/>
          <p:cNvSpPr/>
          <p:nvPr/>
        </p:nvSpPr>
        <p:spPr>
          <a:xfrm>
            <a:off x="3708437" y="4864331"/>
            <a:ext cx="1410345" cy="6974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endCxn id="6" idx="5"/>
          </p:cNvCxnSpPr>
          <p:nvPr/>
        </p:nvCxnSpPr>
        <p:spPr>
          <a:xfrm flipH="1" flipV="1">
            <a:off x="3184021" y="2740407"/>
            <a:ext cx="1182288" cy="200426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等腰三角形 10"/>
          <p:cNvSpPr/>
          <p:nvPr/>
        </p:nvSpPr>
        <p:spPr>
          <a:xfrm>
            <a:off x="8666873" y="1549831"/>
            <a:ext cx="1441343" cy="1286359"/>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rgbClr val="FF0000"/>
                </a:solidFill>
                <a:latin typeface="Arial" pitchFamily="34" charset="0"/>
                <a:cs typeface="Arial" pitchFamily="34" charset="0"/>
              </a:rPr>
              <a:t>[2]</a:t>
            </a:r>
            <a:endParaRPr lang="zh-CN" altLang="en-US" sz="4000" b="1" dirty="0">
              <a:solidFill>
                <a:srgbClr val="FF0000"/>
              </a:solidFill>
              <a:latin typeface="Arial" pitchFamily="34" charset="0"/>
              <a:cs typeface="Arial" pitchFamily="34" charset="0"/>
            </a:endParaRPr>
          </a:p>
        </p:txBody>
      </p:sp>
      <p:cxnSp>
        <p:nvCxnSpPr>
          <p:cNvPr id="13" name="直接箭头连接符 12"/>
          <p:cNvCxnSpPr>
            <a:endCxn id="5" idx="0"/>
          </p:cNvCxnSpPr>
          <p:nvPr/>
        </p:nvCxnSpPr>
        <p:spPr>
          <a:xfrm>
            <a:off x="3390561" y="2466709"/>
            <a:ext cx="2653655" cy="229801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992634" y="3172634"/>
            <a:ext cx="461665" cy="1716518"/>
          </a:xfrm>
          <a:prstGeom prst="rect">
            <a:avLst/>
          </a:prstGeom>
          <a:noFill/>
        </p:spPr>
        <p:txBody>
          <a:bodyPr vert="eaVert" wrap="square" rtlCol="0">
            <a:spAutoFit/>
          </a:bodyPr>
          <a:lstStyle/>
          <a:p>
            <a:r>
              <a:rPr lang="zh-CN" altLang="en-US" dirty="0" smtClean="0"/>
              <a:t>拿出第二个</a:t>
            </a:r>
            <a:endParaRPr lang="zh-CN" altLang="en-US" dirty="0"/>
          </a:p>
        </p:txBody>
      </p:sp>
      <p:sp>
        <p:nvSpPr>
          <p:cNvPr id="16" name="文本框 15"/>
          <p:cNvSpPr txBox="1"/>
          <p:nvPr/>
        </p:nvSpPr>
        <p:spPr>
          <a:xfrm>
            <a:off x="4572849" y="3185209"/>
            <a:ext cx="575799" cy="369332"/>
          </a:xfrm>
          <a:prstGeom prst="rect">
            <a:avLst/>
          </a:prstGeom>
          <a:noFill/>
        </p:spPr>
        <p:txBody>
          <a:bodyPr wrap="none" rtlCol="0">
            <a:spAutoFit/>
          </a:bodyPr>
          <a:lstStyle/>
          <a:p>
            <a:r>
              <a:rPr lang="en-US" altLang="zh-CN" dirty="0" smtClean="0">
                <a:solidFill>
                  <a:srgbClr val="FF0000"/>
                </a:solidFill>
                <a:latin typeface="Arial" pitchFamily="34" charset="0"/>
                <a:cs typeface="Arial" pitchFamily="34" charset="0"/>
              </a:rPr>
              <a:t>2&lt;3</a:t>
            </a:r>
            <a:endParaRPr lang="zh-CN" altLang="en-US" dirty="0">
              <a:solidFill>
                <a:srgbClr val="FF0000"/>
              </a:solidFill>
              <a:latin typeface="Arial" pitchFamily="34" charset="0"/>
              <a:cs typeface="Arial" pitchFamily="34" charset="0"/>
            </a:endParaRPr>
          </a:p>
        </p:txBody>
      </p:sp>
      <p:cxnSp>
        <p:nvCxnSpPr>
          <p:cNvPr id="18" name="直接箭头连接符 17"/>
          <p:cNvCxnSpPr>
            <a:endCxn id="11" idx="1"/>
          </p:cNvCxnSpPr>
          <p:nvPr/>
        </p:nvCxnSpPr>
        <p:spPr>
          <a:xfrm>
            <a:off x="3499050" y="2193010"/>
            <a:ext cx="5528159"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7702659" y="2882684"/>
            <a:ext cx="1607396" cy="1861985"/>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9325552" y="2882684"/>
            <a:ext cx="720672" cy="190590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98749" y="3478363"/>
            <a:ext cx="575799" cy="369332"/>
          </a:xfrm>
          <a:prstGeom prst="rect">
            <a:avLst/>
          </a:prstGeom>
          <a:noFill/>
        </p:spPr>
        <p:txBody>
          <a:bodyPr wrap="none" rtlCol="0">
            <a:spAutoFit/>
          </a:bodyPr>
          <a:lstStyle/>
          <a:p>
            <a:r>
              <a:rPr lang="en-US" altLang="zh-CN" dirty="0" smtClean="0">
                <a:solidFill>
                  <a:srgbClr val="FF0000"/>
                </a:solidFill>
                <a:latin typeface="Arial" pitchFamily="34" charset="0"/>
                <a:cs typeface="Arial" pitchFamily="34" charset="0"/>
              </a:rPr>
              <a:t>2&lt;8</a:t>
            </a:r>
            <a:endParaRPr lang="zh-CN" altLang="en-US" dirty="0">
              <a:solidFill>
                <a:srgbClr val="FF0000"/>
              </a:solidFill>
              <a:latin typeface="Arial" pitchFamily="34" charset="0"/>
              <a:cs typeface="Arial" pitchFamily="34" charset="0"/>
            </a:endParaRPr>
          </a:p>
        </p:txBody>
      </p:sp>
      <p:sp>
        <p:nvSpPr>
          <p:cNvPr id="28" name="文本框 27"/>
          <p:cNvSpPr txBox="1"/>
          <p:nvPr/>
        </p:nvSpPr>
        <p:spPr>
          <a:xfrm>
            <a:off x="9115870" y="3629010"/>
            <a:ext cx="575799" cy="369332"/>
          </a:xfrm>
          <a:prstGeom prst="rect">
            <a:avLst/>
          </a:prstGeom>
          <a:noFill/>
        </p:spPr>
        <p:txBody>
          <a:bodyPr wrap="none" rtlCol="0">
            <a:spAutoFit/>
          </a:bodyPr>
          <a:lstStyle/>
          <a:p>
            <a:r>
              <a:rPr lang="en-US" altLang="zh-CN" dirty="0" smtClean="0">
                <a:solidFill>
                  <a:srgbClr val="FF0000"/>
                </a:solidFill>
                <a:latin typeface="Arial" pitchFamily="34" charset="0"/>
                <a:cs typeface="Arial" pitchFamily="34" charset="0"/>
              </a:rPr>
              <a:t>2&lt;5</a:t>
            </a:r>
            <a:endParaRPr lang="zh-CN" altLang="en-US" dirty="0">
              <a:solidFill>
                <a:srgbClr val="FF0000"/>
              </a:solidFill>
              <a:latin typeface="Arial" pitchFamily="34" charset="0"/>
              <a:cs typeface="Arial" pitchFamily="34" charset="0"/>
            </a:endParaRPr>
          </a:p>
        </p:txBody>
      </p:sp>
      <p:cxnSp>
        <p:nvCxnSpPr>
          <p:cNvPr id="37" name="肘形连接符 36"/>
          <p:cNvCxnSpPr>
            <a:stCxn id="11" idx="5"/>
          </p:cNvCxnSpPr>
          <p:nvPr/>
        </p:nvCxnSpPr>
        <p:spPr>
          <a:xfrm flipH="1">
            <a:off x="4658107" y="2193011"/>
            <a:ext cx="5089773" cy="3017790"/>
          </a:xfrm>
          <a:prstGeom prst="bentConnector3">
            <a:avLst>
              <a:gd name="adj1" fmla="val -2649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5709131" y="6195053"/>
            <a:ext cx="1005403" cy="584775"/>
          </a:xfrm>
          <a:prstGeom prst="rect">
            <a:avLst/>
          </a:prstGeom>
          <a:noFill/>
        </p:spPr>
        <p:txBody>
          <a:bodyPr wrap="none" rtlCol="0">
            <a:spAutoFit/>
          </a:bodyPr>
          <a:lstStyle/>
          <a:p>
            <a:r>
              <a:rPr lang="zh-CN" altLang="en-US" sz="3200" b="1" dirty="0" smtClean="0">
                <a:solidFill>
                  <a:srgbClr val="FF0000"/>
                </a:solidFill>
                <a:latin typeface="微软雅黑" pitchFamily="34" charset="-122"/>
                <a:ea typeface="微软雅黑" pitchFamily="34" charset="-122"/>
              </a:rPr>
              <a:t>交换</a:t>
            </a:r>
            <a:endParaRPr lang="zh-CN" altLang="en-US" sz="3200" b="1"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p:tgtEl>
                                          <p:spTgt spid="6"/>
                                        </p:tgtEl>
                                        <p:attrNameLst>
                                          <p:attrName>ppt_y</p:attrName>
                                        </p:attrNameLst>
                                      </p:cBhvr>
                                      <p:tavLst>
                                        <p:tav tm="0">
                                          <p:val>
                                            <p:strVal val="#ppt_y+#ppt_h*1.125000"/>
                                          </p:val>
                                        </p:tav>
                                        <p:tav tm="100000">
                                          <p:val>
                                            <p:strVal val="#ppt_y"/>
                                          </p:val>
                                        </p:tav>
                                      </p:tavLst>
                                    </p:anim>
                                    <p:animEffect transition="in" filter="wipe(up)">
                                      <p:cBhvr>
                                        <p:cTn id="14" dur="500"/>
                                        <p:tgtEl>
                                          <p:spTgt spid="6"/>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p:tgtEl>
                                          <p:spTgt spid="15"/>
                                        </p:tgtEl>
                                        <p:attrNameLst>
                                          <p:attrName>ppt_y</p:attrName>
                                        </p:attrNameLst>
                                      </p:cBhvr>
                                      <p:tavLst>
                                        <p:tav tm="0">
                                          <p:val>
                                            <p:strVal val="#ppt_y+#ppt_h*1.125000"/>
                                          </p:val>
                                        </p:tav>
                                        <p:tav tm="100000">
                                          <p:val>
                                            <p:strVal val="#ppt_y"/>
                                          </p:val>
                                        </p:tav>
                                      </p:tavLst>
                                    </p:anim>
                                    <p:animEffect transition="in" filter="wipe(up)">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randombar(horizont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randombar(horizontal)">
                                      <p:cBhvr>
                                        <p:cTn id="43" dur="500"/>
                                        <p:tgtEl>
                                          <p:spTgt spid="23"/>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additive="base">
                                        <p:cTn id="46" dur="500"/>
                                        <p:tgtEl>
                                          <p:spTgt spid="27"/>
                                        </p:tgtEl>
                                        <p:attrNameLst>
                                          <p:attrName>ppt_y</p:attrName>
                                        </p:attrNameLst>
                                      </p:cBhvr>
                                      <p:tavLst>
                                        <p:tav tm="0">
                                          <p:val>
                                            <p:strVal val="#ppt_y+#ppt_h*1.125000"/>
                                          </p:val>
                                        </p:tav>
                                        <p:tav tm="100000">
                                          <p:val>
                                            <p:strVal val="#ppt_y"/>
                                          </p:val>
                                        </p:tav>
                                      </p:tavLst>
                                    </p:anim>
                                    <p:animEffect transition="in" filter="wipe(up)">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randombar(horizontal)">
                                      <p:cBhvr>
                                        <p:cTn id="52" dur="500"/>
                                        <p:tgtEl>
                                          <p:spTgt spid="25"/>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p:tgtEl>
                                          <p:spTgt spid="28"/>
                                        </p:tgtEl>
                                        <p:attrNameLst>
                                          <p:attrName>ppt_y</p:attrName>
                                        </p:attrNameLst>
                                      </p:cBhvr>
                                      <p:tavLst>
                                        <p:tav tm="0">
                                          <p:val>
                                            <p:strVal val="#ppt_y+#ppt_h*1.125000"/>
                                          </p:val>
                                        </p:tav>
                                        <p:tav tm="100000">
                                          <p:val>
                                            <p:strVal val="#ppt_y"/>
                                          </p:val>
                                        </p:tav>
                                      </p:tavLst>
                                    </p:anim>
                                    <p:animEffect transition="in" filter="wipe(up)">
                                      <p:cBhvr>
                                        <p:cTn id="56" dur="500"/>
                                        <p:tgtEl>
                                          <p:spTgt spid="28"/>
                                        </p:tgtEl>
                                      </p:cBhvr>
                                    </p:animEffect>
                                  </p:childTnLst>
                                </p:cTn>
                              </p:par>
                            </p:childTnLst>
                          </p:cTn>
                        </p:par>
                      </p:childTnLst>
                    </p:cTn>
                  </p:par>
                  <p:par>
                    <p:cTn id="57" fill="hold">
                      <p:stCondLst>
                        <p:cond delay="indefinite"/>
                      </p:stCondLst>
                      <p:childTnLst>
                        <p:par>
                          <p:cTn id="58" fill="hold">
                            <p:stCondLst>
                              <p:cond delay="0"/>
                            </p:stCondLst>
                            <p:childTnLst>
                              <p:par>
                                <p:cTn id="59" presetID="13" presetClass="entr" presetSubtype="16" fill="hold"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plus(in)">
                                      <p:cBhvr>
                                        <p:cTn id="61" dur="2000"/>
                                        <p:tgtEl>
                                          <p:spTgt spid="37"/>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p:tgtEl>
                                          <p:spTgt spid="45"/>
                                        </p:tgtEl>
                                        <p:attrNameLst>
                                          <p:attrName>ppt_y</p:attrName>
                                        </p:attrNameLst>
                                      </p:cBhvr>
                                      <p:tavLst>
                                        <p:tav tm="0">
                                          <p:val>
                                            <p:strVal val="#ppt_y+#ppt_h*1.125000"/>
                                          </p:val>
                                        </p:tav>
                                        <p:tav tm="100000">
                                          <p:val>
                                            <p:strVal val="#ppt_y"/>
                                          </p:val>
                                        </p:tav>
                                      </p:tavLst>
                                    </p:anim>
                                    <p:animEffect transition="in" filter="wipe(up)">
                                      <p:cBhvr>
                                        <p:cTn id="6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5" grpId="0"/>
      <p:bldP spid="16" grpId="0"/>
      <p:bldP spid="27" grpId="0"/>
      <p:bldP spid="28" grpId="0"/>
      <p:bldP spid="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0"/>
            <a:ext cx="10018713" cy="864031"/>
          </a:xfrm>
          <a:noFill/>
        </p:spPr>
        <p:txBody>
          <a:bodyPr/>
          <a:lstStyle/>
          <a:p>
            <a:r>
              <a:rPr lang="zh-CN" altLang="en-US" dirty="0" smtClean="0"/>
              <a:t>选择排序算法</a:t>
            </a:r>
            <a:r>
              <a:rPr lang="en-US" altLang="zh-CN" dirty="0" smtClean="0"/>
              <a:t>-</a:t>
            </a:r>
            <a:r>
              <a:rPr lang="zh-CN" altLang="en-US" dirty="0" smtClean="0"/>
              <a:t>扩展</a:t>
            </a:r>
            <a:endParaRPr lang="zh-CN" altLang="en-US" dirty="0"/>
          </a:p>
        </p:txBody>
      </p:sp>
      <p:graphicFrame>
        <p:nvGraphicFramePr>
          <p:cNvPr id="5" name="表格 4"/>
          <p:cNvGraphicFramePr>
            <a:graphicFrameLocks noGrp="1"/>
          </p:cNvGraphicFramePr>
          <p:nvPr/>
        </p:nvGraphicFramePr>
        <p:xfrm>
          <a:off x="1980216" y="4764722"/>
          <a:ext cx="8128000" cy="892158"/>
        </p:xfrm>
        <a:graphic>
          <a:graphicData uri="http://schemas.openxmlformats.org/drawingml/2006/table">
            <a:tbl>
              <a:tblPr firstRow="1" bandRow="1">
                <a:tableStyleId>{2D5ABB26-0587-4C30-8999-92F81FD0307C}</a:tableStyleId>
              </a:tblPr>
              <a:tblGrid>
                <a:gridCol w="1625600"/>
                <a:gridCol w="1625600"/>
                <a:gridCol w="1625600"/>
                <a:gridCol w="1625600"/>
                <a:gridCol w="1625600"/>
              </a:tblGrid>
              <a:tr h="892158">
                <a:tc>
                  <a:txBody>
                    <a:bodyPr/>
                    <a:lstStyle/>
                    <a:p>
                      <a:pPr algn="ctr"/>
                      <a:r>
                        <a:rPr lang="en-US" altLang="zh-CN" sz="4000" dirty="0" smtClean="0">
                          <a:latin typeface="Arial" pitchFamily="34" charset="0"/>
                          <a:cs typeface="Arial" pitchFamily="34" charset="0"/>
                        </a:rPr>
                        <a:t>1</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smtClean="0">
                          <a:latin typeface="Arial" pitchFamily="34" charset="0"/>
                          <a:cs typeface="Arial" pitchFamily="34" charset="0"/>
                        </a:rPr>
                        <a:t>2</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smtClean="0">
                          <a:latin typeface="Arial" pitchFamily="34" charset="0"/>
                          <a:cs typeface="Arial" pitchFamily="34" charset="0"/>
                        </a:rPr>
                        <a:t>3</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smtClean="0">
                          <a:latin typeface="Arial" pitchFamily="34" charset="0"/>
                          <a:cs typeface="Arial" pitchFamily="34" charset="0"/>
                        </a:rPr>
                        <a:t>8</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smtClean="0">
                          <a:latin typeface="Arial" pitchFamily="34" charset="0"/>
                          <a:cs typeface="Arial" pitchFamily="34" charset="0"/>
                        </a:rPr>
                        <a:t>5</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椭圆 5"/>
          <p:cNvSpPr/>
          <p:nvPr/>
        </p:nvSpPr>
        <p:spPr>
          <a:xfrm>
            <a:off x="1980216" y="1549831"/>
            <a:ext cx="1410345" cy="139484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tx1"/>
                </a:solidFill>
                <a:latin typeface="Arial" pitchFamily="34" charset="0"/>
                <a:cs typeface="Arial" pitchFamily="34" charset="0"/>
              </a:rPr>
              <a:t>[2]3</a:t>
            </a:r>
            <a:endParaRPr lang="zh-CN" altLang="en-US" sz="4000" b="1" dirty="0">
              <a:solidFill>
                <a:schemeClr val="tx1"/>
              </a:solidFill>
              <a:latin typeface="Arial" pitchFamily="34" charset="0"/>
              <a:cs typeface="Arial" pitchFamily="34" charset="0"/>
            </a:endParaRPr>
          </a:p>
        </p:txBody>
      </p:sp>
      <p:sp>
        <p:nvSpPr>
          <p:cNvPr id="7" name="矩形 6"/>
          <p:cNvSpPr/>
          <p:nvPr/>
        </p:nvSpPr>
        <p:spPr>
          <a:xfrm>
            <a:off x="5339043" y="4847039"/>
            <a:ext cx="1410345" cy="6974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5" idx="0"/>
            <a:endCxn id="6" idx="5"/>
          </p:cNvCxnSpPr>
          <p:nvPr/>
        </p:nvCxnSpPr>
        <p:spPr>
          <a:xfrm flipH="1" flipV="1">
            <a:off x="3184021" y="2740407"/>
            <a:ext cx="2860195" cy="202431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等腰三角形 10"/>
          <p:cNvSpPr/>
          <p:nvPr/>
        </p:nvSpPr>
        <p:spPr>
          <a:xfrm>
            <a:off x="8666873" y="1549831"/>
            <a:ext cx="1441343" cy="1286359"/>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solidFill>
                <a:srgbClr val="FF0000"/>
              </a:solidFill>
              <a:latin typeface="Arial" pitchFamily="34" charset="0"/>
              <a:cs typeface="Arial" pitchFamily="34" charset="0"/>
            </a:endParaRPr>
          </a:p>
        </p:txBody>
      </p:sp>
      <p:cxnSp>
        <p:nvCxnSpPr>
          <p:cNvPr id="13" name="直接箭头连接符 12"/>
          <p:cNvCxnSpPr/>
          <p:nvPr/>
        </p:nvCxnSpPr>
        <p:spPr>
          <a:xfrm>
            <a:off x="3390561" y="2466709"/>
            <a:ext cx="4312098" cy="232187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rot="18359133">
            <a:off x="4043672" y="3018028"/>
            <a:ext cx="461665" cy="1716518"/>
          </a:xfrm>
          <a:prstGeom prst="rect">
            <a:avLst/>
          </a:prstGeom>
          <a:noFill/>
        </p:spPr>
        <p:txBody>
          <a:bodyPr vert="eaVert" wrap="square" rtlCol="0">
            <a:spAutoFit/>
          </a:bodyPr>
          <a:lstStyle/>
          <a:p>
            <a:r>
              <a:rPr lang="zh-CN" altLang="en-US" dirty="0" smtClean="0"/>
              <a:t>拿出第三个</a:t>
            </a:r>
            <a:endParaRPr lang="zh-CN" altLang="en-US" dirty="0"/>
          </a:p>
        </p:txBody>
      </p:sp>
      <p:sp>
        <p:nvSpPr>
          <p:cNvPr id="16" name="文本框 15"/>
          <p:cNvSpPr txBox="1"/>
          <p:nvPr/>
        </p:nvSpPr>
        <p:spPr>
          <a:xfrm>
            <a:off x="5311151" y="3795219"/>
            <a:ext cx="575799" cy="369332"/>
          </a:xfrm>
          <a:prstGeom prst="rect">
            <a:avLst/>
          </a:prstGeom>
          <a:noFill/>
        </p:spPr>
        <p:txBody>
          <a:bodyPr wrap="none" rtlCol="0">
            <a:spAutoFit/>
          </a:bodyPr>
          <a:lstStyle/>
          <a:p>
            <a:r>
              <a:rPr lang="en-US" altLang="zh-CN" dirty="0" smtClean="0">
                <a:solidFill>
                  <a:srgbClr val="FF0000"/>
                </a:solidFill>
                <a:latin typeface="Arial" pitchFamily="34" charset="0"/>
                <a:cs typeface="Arial" pitchFamily="34" charset="0"/>
              </a:rPr>
              <a:t>8&gt;3</a:t>
            </a:r>
            <a:endParaRPr lang="zh-CN" altLang="en-US" dirty="0">
              <a:solidFill>
                <a:srgbClr val="FF0000"/>
              </a:solidFill>
              <a:latin typeface="Arial" pitchFamily="34" charset="0"/>
              <a:cs typeface="Arial" pitchFamily="34" charset="0"/>
            </a:endParaRPr>
          </a:p>
        </p:txBody>
      </p:sp>
      <p:cxnSp>
        <p:nvCxnSpPr>
          <p:cNvPr id="18" name="直接箭头连接符 17"/>
          <p:cNvCxnSpPr/>
          <p:nvPr/>
        </p:nvCxnSpPr>
        <p:spPr>
          <a:xfrm>
            <a:off x="3382909" y="1962433"/>
            <a:ext cx="5633949" cy="291077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016324" y="2848509"/>
            <a:ext cx="575799" cy="369332"/>
          </a:xfrm>
          <a:prstGeom prst="rect">
            <a:avLst/>
          </a:prstGeom>
          <a:noFill/>
        </p:spPr>
        <p:txBody>
          <a:bodyPr wrap="none" rtlCol="0">
            <a:spAutoFit/>
          </a:bodyPr>
          <a:lstStyle/>
          <a:p>
            <a:r>
              <a:rPr lang="en-US" altLang="zh-CN" dirty="0" smtClean="0">
                <a:solidFill>
                  <a:srgbClr val="FF0000"/>
                </a:solidFill>
                <a:latin typeface="Arial" pitchFamily="34" charset="0"/>
                <a:cs typeface="Arial" pitchFamily="34" charset="0"/>
              </a:rPr>
              <a:t>5&gt;3</a:t>
            </a:r>
            <a:endParaRPr lang="zh-CN" altLang="en-US"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p:tgtEl>
                                          <p:spTgt spid="6"/>
                                        </p:tgtEl>
                                        <p:attrNameLst>
                                          <p:attrName>ppt_y</p:attrName>
                                        </p:attrNameLst>
                                      </p:cBhvr>
                                      <p:tavLst>
                                        <p:tav tm="0">
                                          <p:val>
                                            <p:strVal val="#ppt_y+#ppt_h*1.125000"/>
                                          </p:val>
                                        </p:tav>
                                        <p:tav tm="100000">
                                          <p:val>
                                            <p:strVal val="#ppt_y"/>
                                          </p:val>
                                        </p:tav>
                                      </p:tavLst>
                                    </p:anim>
                                    <p:animEffect transition="in" filter="wipe(up)">
                                      <p:cBhvr>
                                        <p:cTn id="14" dur="500"/>
                                        <p:tgtEl>
                                          <p:spTgt spid="6"/>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p:tgtEl>
                                          <p:spTgt spid="15"/>
                                        </p:tgtEl>
                                        <p:attrNameLst>
                                          <p:attrName>ppt_y</p:attrName>
                                        </p:attrNameLst>
                                      </p:cBhvr>
                                      <p:tavLst>
                                        <p:tav tm="0">
                                          <p:val>
                                            <p:strVal val="#ppt_y+#ppt_h*1.125000"/>
                                          </p:val>
                                        </p:tav>
                                        <p:tav tm="100000">
                                          <p:val>
                                            <p:strVal val="#ppt_y"/>
                                          </p:val>
                                        </p:tav>
                                      </p:tavLst>
                                    </p:anim>
                                    <p:animEffect transition="in" filter="wipe(up)">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randombar(horizontal)">
                                      <p:cBhvr>
                                        <p:cTn id="38" dur="500"/>
                                        <p:tgtEl>
                                          <p:spTgt spid="11"/>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dissolve">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5" grpId="0"/>
      <p:bldP spid="16"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0"/>
            <a:ext cx="10018713" cy="864031"/>
          </a:xfrm>
          <a:noFill/>
        </p:spPr>
        <p:txBody>
          <a:bodyPr/>
          <a:lstStyle/>
          <a:p>
            <a:r>
              <a:rPr lang="zh-CN" altLang="en-US" dirty="0" smtClean="0"/>
              <a:t>选择排序算法</a:t>
            </a:r>
            <a:r>
              <a:rPr lang="en-US" altLang="zh-CN" dirty="0" smtClean="0"/>
              <a:t>-</a:t>
            </a:r>
            <a:r>
              <a:rPr lang="zh-CN" altLang="en-US" dirty="0" smtClean="0"/>
              <a:t>扩展</a:t>
            </a:r>
            <a:endParaRPr lang="zh-CN" altLang="en-US" dirty="0"/>
          </a:p>
        </p:txBody>
      </p:sp>
      <p:graphicFrame>
        <p:nvGraphicFramePr>
          <p:cNvPr id="5" name="表格 4"/>
          <p:cNvGraphicFramePr>
            <a:graphicFrameLocks noGrp="1"/>
          </p:cNvGraphicFramePr>
          <p:nvPr/>
        </p:nvGraphicFramePr>
        <p:xfrm>
          <a:off x="1980216" y="4764722"/>
          <a:ext cx="8128000" cy="892158"/>
        </p:xfrm>
        <a:graphic>
          <a:graphicData uri="http://schemas.openxmlformats.org/drawingml/2006/table">
            <a:tbl>
              <a:tblPr firstRow="1" bandRow="1">
                <a:tableStyleId>{2D5ABB26-0587-4C30-8999-92F81FD0307C}</a:tableStyleId>
              </a:tblPr>
              <a:tblGrid>
                <a:gridCol w="1625600"/>
                <a:gridCol w="1625600"/>
                <a:gridCol w="1625600"/>
                <a:gridCol w="1625600"/>
                <a:gridCol w="1625600"/>
              </a:tblGrid>
              <a:tr h="892158">
                <a:tc>
                  <a:txBody>
                    <a:bodyPr/>
                    <a:lstStyle/>
                    <a:p>
                      <a:pPr algn="ctr"/>
                      <a:r>
                        <a:rPr lang="en-US" altLang="zh-CN" sz="4000" dirty="0" smtClean="0">
                          <a:latin typeface="Arial" pitchFamily="34" charset="0"/>
                          <a:cs typeface="Arial" pitchFamily="34" charset="0"/>
                        </a:rPr>
                        <a:t>1</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smtClean="0">
                          <a:latin typeface="Arial" pitchFamily="34" charset="0"/>
                          <a:cs typeface="Arial" pitchFamily="34" charset="0"/>
                        </a:rPr>
                        <a:t>2</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smtClean="0">
                          <a:latin typeface="Arial" pitchFamily="34" charset="0"/>
                          <a:cs typeface="Arial" pitchFamily="34" charset="0"/>
                        </a:rPr>
                        <a:t>3</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smtClean="0">
                          <a:latin typeface="Arial" pitchFamily="34" charset="0"/>
                          <a:cs typeface="Arial" pitchFamily="34" charset="0"/>
                        </a:rPr>
                        <a:t>8</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smtClean="0">
                          <a:latin typeface="Arial" pitchFamily="34" charset="0"/>
                          <a:cs typeface="Arial" pitchFamily="34" charset="0"/>
                        </a:rPr>
                        <a:t>5</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椭圆 5"/>
          <p:cNvSpPr/>
          <p:nvPr/>
        </p:nvSpPr>
        <p:spPr>
          <a:xfrm>
            <a:off x="1980216" y="1549831"/>
            <a:ext cx="1410345" cy="139484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tx1"/>
                </a:solidFill>
                <a:latin typeface="Arial" pitchFamily="34" charset="0"/>
                <a:cs typeface="Arial" pitchFamily="34" charset="0"/>
              </a:rPr>
              <a:t>[3]8</a:t>
            </a:r>
            <a:endParaRPr lang="zh-CN" altLang="en-US" sz="4000" b="1" dirty="0">
              <a:solidFill>
                <a:schemeClr val="tx1"/>
              </a:solidFill>
              <a:latin typeface="Arial" pitchFamily="34" charset="0"/>
              <a:cs typeface="Arial" pitchFamily="34" charset="0"/>
            </a:endParaRPr>
          </a:p>
        </p:txBody>
      </p:sp>
      <p:sp>
        <p:nvSpPr>
          <p:cNvPr id="7" name="矩形 6"/>
          <p:cNvSpPr/>
          <p:nvPr/>
        </p:nvSpPr>
        <p:spPr>
          <a:xfrm>
            <a:off x="6981985" y="4864331"/>
            <a:ext cx="1410345" cy="6974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endCxn id="6" idx="5"/>
          </p:cNvCxnSpPr>
          <p:nvPr/>
        </p:nvCxnSpPr>
        <p:spPr>
          <a:xfrm flipH="1" flipV="1">
            <a:off x="3184021" y="2740407"/>
            <a:ext cx="4441145" cy="200426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等腰三角形 10"/>
          <p:cNvSpPr/>
          <p:nvPr/>
        </p:nvSpPr>
        <p:spPr>
          <a:xfrm>
            <a:off x="8666873" y="1549831"/>
            <a:ext cx="1441343" cy="1286359"/>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rgbClr val="FF0000"/>
                </a:solidFill>
                <a:latin typeface="Arial" pitchFamily="34" charset="0"/>
                <a:cs typeface="Arial" pitchFamily="34" charset="0"/>
              </a:rPr>
              <a:t>[4]</a:t>
            </a:r>
            <a:endParaRPr lang="zh-CN" altLang="en-US" sz="4000" b="1" dirty="0">
              <a:solidFill>
                <a:srgbClr val="FF0000"/>
              </a:solidFill>
              <a:latin typeface="Arial" pitchFamily="34" charset="0"/>
              <a:cs typeface="Arial" pitchFamily="34" charset="0"/>
            </a:endParaRPr>
          </a:p>
        </p:txBody>
      </p:sp>
      <p:cxnSp>
        <p:nvCxnSpPr>
          <p:cNvPr id="13" name="直接箭头连接符 12"/>
          <p:cNvCxnSpPr/>
          <p:nvPr/>
        </p:nvCxnSpPr>
        <p:spPr>
          <a:xfrm>
            <a:off x="3390561" y="2466709"/>
            <a:ext cx="5919494" cy="227796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rot="17672315">
            <a:off x="4789868" y="3037710"/>
            <a:ext cx="461665" cy="1716518"/>
          </a:xfrm>
          <a:prstGeom prst="rect">
            <a:avLst/>
          </a:prstGeom>
          <a:noFill/>
        </p:spPr>
        <p:txBody>
          <a:bodyPr vert="eaVert" wrap="square" rtlCol="0">
            <a:spAutoFit/>
          </a:bodyPr>
          <a:lstStyle/>
          <a:p>
            <a:r>
              <a:rPr lang="zh-CN" altLang="en-US" dirty="0" smtClean="0"/>
              <a:t>拿出第</a:t>
            </a:r>
            <a:r>
              <a:rPr lang="zh-CN" altLang="en-US" dirty="0"/>
              <a:t>四</a:t>
            </a:r>
            <a:r>
              <a:rPr lang="zh-CN" altLang="en-US" dirty="0" smtClean="0"/>
              <a:t>个</a:t>
            </a:r>
            <a:endParaRPr lang="zh-CN" altLang="en-US" dirty="0"/>
          </a:p>
        </p:txBody>
      </p:sp>
      <p:sp>
        <p:nvSpPr>
          <p:cNvPr id="16" name="文本框 15"/>
          <p:cNvSpPr txBox="1"/>
          <p:nvPr/>
        </p:nvSpPr>
        <p:spPr>
          <a:xfrm>
            <a:off x="6062408" y="3014255"/>
            <a:ext cx="575799" cy="369332"/>
          </a:xfrm>
          <a:prstGeom prst="rect">
            <a:avLst/>
          </a:prstGeom>
          <a:noFill/>
        </p:spPr>
        <p:txBody>
          <a:bodyPr wrap="none" rtlCol="0">
            <a:spAutoFit/>
          </a:bodyPr>
          <a:lstStyle/>
          <a:p>
            <a:r>
              <a:rPr lang="en-US" altLang="zh-CN" dirty="0" smtClean="0">
                <a:solidFill>
                  <a:srgbClr val="FF0000"/>
                </a:solidFill>
                <a:latin typeface="Arial" pitchFamily="34" charset="0"/>
                <a:cs typeface="Arial" pitchFamily="34" charset="0"/>
              </a:rPr>
              <a:t>5&lt;8</a:t>
            </a:r>
            <a:endParaRPr lang="zh-CN" altLang="en-US" dirty="0">
              <a:solidFill>
                <a:srgbClr val="FF0000"/>
              </a:solidFill>
              <a:latin typeface="Arial" pitchFamily="34" charset="0"/>
              <a:cs typeface="Arial" pitchFamily="34" charset="0"/>
            </a:endParaRPr>
          </a:p>
        </p:txBody>
      </p:sp>
      <p:cxnSp>
        <p:nvCxnSpPr>
          <p:cNvPr id="18" name="直接箭头连接符 17"/>
          <p:cNvCxnSpPr>
            <a:endCxn id="11" idx="1"/>
          </p:cNvCxnSpPr>
          <p:nvPr/>
        </p:nvCxnSpPr>
        <p:spPr>
          <a:xfrm>
            <a:off x="3499050" y="2193010"/>
            <a:ext cx="5528159"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11" idx="5"/>
            <a:endCxn id="5" idx="3"/>
          </p:cNvCxnSpPr>
          <p:nvPr/>
        </p:nvCxnSpPr>
        <p:spPr>
          <a:xfrm>
            <a:off x="9747880" y="2193011"/>
            <a:ext cx="360336" cy="3017790"/>
          </a:xfrm>
          <a:prstGeom prst="bentConnector3">
            <a:avLst>
              <a:gd name="adj1" fmla="val 438710"/>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10170892" y="3412660"/>
            <a:ext cx="1005403" cy="584775"/>
          </a:xfrm>
          <a:prstGeom prst="rect">
            <a:avLst/>
          </a:prstGeom>
          <a:noFill/>
        </p:spPr>
        <p:txBody>
          <a:bodyPr wrap="none" rtlCol="0">
            <a:spAutoFit/>
          </a:bodyPr>
          <a:lstStyle/>
          <a:p>
            <a:r>
              <a:rPr lang="zh-CN" altLang="en-US" sz="3200" b="1" dirty="0" smtClean="0">
                <a:solidFill>
                  <a:srgbClr val="FF0000"/>
                </a:solidFill>
                <a:latin typeface="微软雅黑" pitchFamily="34" charset="-122"/>
                <a:ea typeface="微软雅黑" pitchFamily="34" charset="-122"/>
              </a:rPr>
              <a:t>交换</a:t>
            </a:r>
            <a:endParaRPr lang="zh-CN" altLang="en-US" sz="3200" b="1" dirty="0">
              <a:solidFill>
                <a:srgbClr val="FF0000"/>
              </a:solidFill>
              <a:latin typeface="微软雅黑" pitchFamily="34" charset="-122"/>
              <a:ea typeface="微软雅黑" pitchFamily="34" charset="-122"/>
            </a:endParaRPr>
          </a:p>
        </p:txBody>
      </p:sp>
      <p:graphicFrame>
        <p:nvGraphicFramePr>
          <p:cNvPr id="29" name="表格 28"/>
          <p:cNvGraphicFramePr>
            <a:graphicFrameLocks noGrp="1"/>
          </p:cNvGraphicFramePr>
          <p:nvPr/>
        </p:nvGraphicFramePr>
        <p:xfrm>
          <a:off x="1980216" y="3120897"/>
          <a:ext cx="8128000" cy="892158"/>
        </p:xfrm>
        <a:graphic>
          <a:graphicData uri="http://schemas.openxmlformats.org/drawingml/2006/table">
            <a:tbl>
              <a:tblPr firstRow="1" bandRow="1">
                <a:tableStyleId>{2D5ABB26-0587-4C30-8999-92F81FD0307C}</a:tableStyleId>
              </a:tblPr>
              <a:tblGrid>
                <a:gridCol w="1625600"/>
                <a:gridCol w="1625600"/>
                <a:gridCol w="1625600"/>
                <a:gridCol w="1625600"/>
                <a:gridCol w="1625600"/>
              </a:tblGrid>
              <a:tr h="892158">
                <a:tc>
                  <a:txBody>
                    <a:bodyPr/>
                    <a:lstStyle/>
                    <a:p>
                      <a:pPr algn="ctr"/>
                      <a:r>
                        <a:rPr lang="en-US" altLang="zh-CN" sz="4000" dirty="0" smtClean="0">
                          <a:latin typeface="Arial" pitchFamily="34" charset="0"/>
                          <a:cs typeface="Arial" pitchFamily="34" charset="0"/>
                        </a:rPr>
                        <a:t>1</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smtClean="0">
                          <a:latin typeface="Arial" pitchFamily="34" charset="0"/>
                          <a:cs typeface="Arial" pitchFamily="34" charset="0"/>
                        </a:rPr>
                        <a:t>2</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smtClean="0">
                          <a:latin typeface="Arial" pitchFamily="34" charset="0"/>
                          <a:cs typeface="Arial" pitchFamily="34" charset="0"/>
                        </a:rPr>
                        <a:t>3</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smtClean="0">
                          <a:latin typeface="Arial" pitchFamily="34" charset="0"/>
                          <a:cs typeface="Arial" pitchFamily="34" charset="0"/>
                        </a:rPr>
                        <a:t>5</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smtClean="0">
                          <a:latin typeface="Arial" pitchFamily="34" charset="0"/>
                          <a:cs typeface="Arial" pitchFamily="34" charset="0"/>
                        </a:rPr>
                        <a:t>8</a:t>
                      </a:r>
                      <a:endParaRPr lang="zh-CN" altLang="en-US" sz="40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p:tgtEl>
                                          <p:spTgt spid="6"/>
                                        </p:tgtEl>
                                        <p:attrNameLst>
                                          <p:attrName>ppt_y</p:attrName>
                                        </p:attrNameLst>
                                      </p:cBhvr>
                                      <p:tavLst>
                                        <p:tav tm="0">
                                          <p:val>
                                            <p:strVal val="#ppt_y+#ppt_h*1.125000"/>
                                          </p:val>
                                        </p:tav>
                                        <p:tav tm="100000">
                                          <p:val>
                                            <p:strVal val="#ppt_y"/>
                                          </p:val>
                                        </p:tav>
                                      </p:tavLst>
                                    </p:anim>
                                    <p:animEffect transition="in" filter="wipe(up)">
                                      <p:cBhvr>
                                        <p:cTn id="14" dur="500"/>
                                        <p:tgtEl>
                                          <p:spTgt spid="6"/>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p:tgtEl>
                                          <p:spTgt spid="15"/>
                                        </p:tgtEl>
                                        <p:attrNameLst>
                                          <p:attrName>ppt_y</p:attrName>
                                        </p:attrNameLst>
                                      </p:cBhvr>
                                      <p:tavLst>
                                        <p:tav tm="0">
                                          <p:val>
                                            <p:strVal val="#ppt_y+#ppt_h*1.125000"/>
                                          </p:val>
                                        </p:tav>
                                        <p:tav tm="100000">
                                          <p:val>
                                            <p:strVal val="#ppt_y"/>
                                          </p:val>
                                        </p:tav>
                                      </p:tavLst>
                                    </p:anim>
                                    <p:animEffect transition="in" filter="wipe(up)">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randombar(horizont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3" presetClass="entr" presetSubtype="16"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plus(in)">
                                      <p:cBhvr>
                                        <p:cTn id="43" dur="2000"/>
                                        <p:tgtEl>
                                          <p:spTgt spid="37"/>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 calcmode="lin" valueType="num">
                                      <p:cBhvr additive="base">
                                        <p:cTn id="46" dur="500"/>
                                        <p:tgtEl>
                                          <p:spTgt spid="45"/>
                                        </p:tgtEl>
                                        <p:attrNameLst>
                                          <p:attrName>ppt_y</p:attrName>
                                        </p:attrNameLst>
                                      </p:cBhvr>
                                      <p:tavLst>
                                        <p:tav tm="0">
                                          <p:val>
                                            <p:strVal val="#ppt_y+#ppt_h*1.125000"/>
                                          </p:val>
                                        </p:tav>
                                        <p:tav tm="100000">
                                          <p:val>
                                            <p:strVal val="#ppt_y"/>
                                          </p:val>
                                        </p:tav>
                                      </p:tavLst>
                                    </p:anim>
                                    <p:animEffect transition="in" filter="wipe(up)">
                                      <p:cBhvr>
                                        <p:cTn id="47" dur="5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xit" presetSubtype="4" fill="hold" nodeType="clickEffect">
                                  <p:stCondLst>
                                    <p:cond delay="0"/>
                                  </p:stCondLst>
                                  <p:childTnLst>
                                    <p:anim calcmode="lin" valueType="num">
                                      <p:cBhvr additive="base">
                                        <p:cTn id="51" dur="500"/>
                                        <p:tgtEl>
                                          <p:spTgt spid="9"/>
                                        </p:tgtEl>
                                        <p:attrNameLst>
                                          <p:attrName>ppt_y</p:attrName>
                                        </p:attrNameLst>
                                      </p:cBhvr>
                                      <p:tavLst>
                                        <p:tav tm="0">
                                          <p:val>
                                            <p:strVal val="#ppt_y"/>
                                          </p:val>
                                        </p:tav>
                                        <p:tav tm="100000">
                                          <p:val>
                                            <p:strVal val="#ppt_y+#ppt_h*1.125000"/>
                                          </p:val>
                                        </p:tav>
                                      </p:tavLst>
                                    </p:anim>
                                    <p:animEffect transition="out" filter="wipe(down)">
                                      <p:cBhvr>
                                        <p:cTn id="52" dur="500"/>
                                        <p:tgtEl>
                                          <p:spTgt spid="9"/>
                                        </p:tgtEl>
                                      </p:cBhvr>
                                    </p:animEffect>
                                    <p:set>
                                      <p:cBhvr>
                                        <p:cTn id="53" dur="1" fill="hold">
                                          <p:stCondLst>
                                            <p:cond delay="499"/>
                                          </p:stCondLst>
                                        </p:cTn>
                                        <p:tgtEl>
                                          <p:spTgt spid="9"/>
                                        </p:tgtEl>
                                        <p:attrNameLst>
                                          <p:attrName>style.visibility</p:attrName>
                                        </p:attrNameLst>
                                      </p:cBhvr>
                                      <p:to>
                                        <p:strVal val="hidden"/>
                                      </p:to>
                                    </p:set>
                                  </p:childTnLst>
                                </p:cTn>
                              </p:par>
                              <p:par>
                                <p:cTn id="54" presetID="12" presetClass="exit" presetSubtype="4" fill="hold" grpId="1" nodeType="withEffect">
                                  <p:stCondLst>
                                    <p:cond delay="0"/>
                                  </p:stCondLst>
                                  <p:childTnLst>
                                    <p:anim calcmode="lin" valueType="num">
                                      <p:cBhvr additive="base">
                                        <p:cTn id="55" dur="500"/>
                                        <p:tgtEl>
                                          <p:spTgt spid="6"/>
                                        </p:tgtEl>
                                        <p:attrNameLst>
                                          <p:attrName>ppt_y</p:attrName>
                                        </p:attrNameLst>
                                      </p:cBhvr>
                                      <p:tavLst>
                                        <p:tav tm="0">
                                          <p:val>
                                            <p:strVal val="#ppt_y"/>
                                          </p:val>
                                        </p:tav>
                                        <p:tav tm="100000">
                                          <p:val>
                                            <p:strVal val="#ppt_y+#ppt_h*1.125000"/>
                                          </p:val>
                                        </p:tav>
                                      </p:tavLst>
                                    </p:anim>
                                    <p:animEffect transition="out" filter="wipe(down)">
                                      <p:cBhvr>
                                        <p:cTn id="56" dur="500"/>
                                        <p:tgtEl>
                                          <p:spTgt spid="6"/>
                                        </p:tgtEl>
                                      </p:cBhvr>
                                    </p:animEffect>
                                    <p:set>
                                      <p:cBhvr>
                                        <p:cTn id="57" dur="1" fill="hold">
                                          <p:stCondLst>
                                            <p:cond delay="499"/>
                                          </p:stCondLst>
                                        </p:cTn>
                                        <p:tgtEl>
                                          <p:spTgt spid="6"/>
                                        </p:tgtEl>
                                        <p:attrNameLst>
                                          <p:attrName>style.visibility</p:attrName>
                                        </p:attrNameLst>
                                      </p:cBhvr>
                                      <p:to>
                                        <p:strVal val="hidden"/>
                                      </p:to>
                                    </p:set>
                                  </p:childTnLst>
                                </p:cTn>
                              </p:par>
                              <p:par>
                                <p:cTn id="58" presetID="12" presetClass="exit" presetSubtype="4" fill="hold" grpId="1" nodeType="withEffect">
                                  <p:stCondLst>
                                    <p:cond delay="0"/>
                                  </p:stCondLst>
                                  <p:childTnLst>
                                    <p:anim calcmode="lin" valueType="num">
                                      <p:cBhvr additive="base">
                                        <p:cTn id="59" dur="500"/>
                                        <p:tgtEl>
                                          <p:spTgt spid="15"/>
                                        </p:tgtEl>
                                        <p:attrNameLst>
                                          <p:attrName>ppt_y</p:attrName>
                                        </p:attrNameLst>
                                      </p:cBhvr>
                                      <p:tavLst>
                                        <p:tav tm="0">
                                          <p:val>
                                            <p:strVal val="#ppt_y"/>
                                          </p:val>
                                        </p:tav>
                                        <p:tav tm="100000">
                                          <p:val>
                                            <p:strVal val="#ppt_y+#ppt_h*1.125000"/>
                                          </p:val>
                                        </p:tav>
                                      </p:tavLst>
                                    </p:anim>
                                    <p:animEffect transition="out" filter="wipe(down)">
                                      <p:cBhvr>
                                        <p:cTn id="60" dur="500"/>
                                        <p:tgtEl>
                                          <p:spTgt spid="15"/>
                                        </p:tgtEl>
                                      </p:cBhvr>
                                    </p:animEffect>
                                    <p:set>
                                      <p:cBhvr>
                                        <p:cTn id="61" dur="1" fill="hold">
                                          <p:stCondLst>
                                            <p:cond delay="499"/>
                                          </p:stCondLst>
                                        </p:cTn>
                                        <p:tgtEl>
                                          <p:spTgt spid="15"/>
                                        </p:tgtEl>
                                        <p:attrNameLst>
                                          <p:attrName>style.visibility</p:attrName>
                                        </p:attrNameLst>
                                      </p:cBhvr>
                                      <p:to>
                                        <p:strVal val="hidden"/>
                                      </p:to>
                                    </p:set>
                                  </p:childTnLst>
                                </p:cTn>
                              </p:par>
                              <p:par>
                                <p:cTn id="62" presetID="12" presetClass="exit" presetSubtype="4" fill="hold" nodeType="withEffect">
                                  <p:stCondLst>
                                    <p:cond delay="0"/>
                                  </p:stCondLst>
                                  <p:childTnLst>
                                    <p:anim calcmode="lin" valueType="num">
                                      <p:cBhvr additive="base">
                                        <p:cTn id="63" dur="500"/>
                                        <p:tgtEl>
                                          <p:spTgt spid="13"/>
                                        </p:tgtEl>
                                        <p:attrNameLst>
                                          <p:attrName>ppt_y</p:attrName>
                                        </p:attrNameLst>
                                      </p:cBhvr>
                                      <p:tavLst>
                                        <p:tav tm="0">
                                          <p:val>
                                            <p:strVal val="#ppt_y"/>
                                          </p:val>
                                        </p:tav>
                                        <p:tav tm="100000">
                                          <p:val>
                                            <p:strVal val="#ppt_y+#ppt_h*1.125000"/>
                                          </p:val>
                                        </p:tav>
                                      </p:tavLst>
                                    </p:anim>
                                    <p:animEffect transition="out" filter="wipe(down)">
                                      <p:cBhvr>
                                        <p:cTn id="64" dur="500"/>
                                        <p:tgtEl>
                                          <p:spTgt spid="13"/>
                                        </p:tgtEl>
                                      </p:cBhvr>
                                    </p:animEffect>
                                    <p:set>
                                      <p:cBhvr>
                                        <p:cTn id="65" dur="1" fill="hold">
                                          <p:stCondLst>
                                            <p:cond delay="499"/>
                                          </p:stCondLst>
                                        </p:cTn>
                                        <p:tgtEl>
                                          <p:spTgt spid="13"/>
                                        </p:tgtEl>
                                        <p:attrNameLst>
                                          <p:attrName>style.visibility</p:attrName>
                                        </p:attrNameLst>
                                      </p:cBhvr>
                                      <p:to>
                                        <p:strVal val="hidden"/>
                                      </p:to>
                                    </p:set>
                                  </p:childTnLst>
                                </p:cTn>
                              </p:par>
                              <p:par>
                                <p:cTn id="66" presetID="12" presetClass="exit" presetSubtype="4" fill="hold" grpId="1" nodeType="withEffect">
                                  <p:stCondLst>
                                    <p:cond delay="0"/>
                                  </p:stCondLst>
                                  <p:childTnLst>
                                    <p:anim calcmode="lin" valueType="num">
                                      <p:cBhvr additive="base">
                                        <p:cTn id="67" dur="500"/>
                                        <p:tgtEl>
                                          <p:spTgt spid="16"/>
                                        </p:tgtEl>
                                        <p:attrNameLst>
                                          <p:attrName>ppt_y</p:attrName>
                                        </p:attrNameLst>
                                      </p:cBhvr>
                                      <p:tavLst>
                                        <p:tav tm="0">
                                          <p:val>
                                            <p:strVal val="#ppt_y"/>
                                          </p:val>
                                        </p:tav>
                                        <p:tav tm="100000">
                                          <p:val>
                                            <p:strVal val="#ppt_y+#ppt_h*1.125000"/>
                                          </p:val>
                                        </p:tav>
                                      </p:tavLst>
                                    </p:anim>
                                    <p:animEffect transition="out" filter="wipe(down)">
                                      <p:cBhvr>
                                        <p:cTn id="68" dur="500"/>
                                        <p:tgtEl>
                                          <p:spTgt spid="16"/>
                                        </p:tgtEl>
                                      </p:cBhvr>
                                    </p:animEffect>
                                    <p:set>
                                      <p:cBhvr>
                                        <p:cTn id="69" dur="1" fill="hold">
                                          <p:stCondLst>
                                            <p:cond delay="499"/>
                                          </p:stCondLst>
                                        </p:cTn>
                                        <p:tgtEl>
                                          <p:spTgt spid="16"/>
                                        </p:tgtEl>
                                        <p:attrNameLst>
                                          <p:attrName>style.visibility</p:attrName>
                                        </p:attrNameLst>
                                      </p:cBhvr>
                                      <p:to>
                                        <p:strVal val="hidden"/>
                                      </p:to>
                                    </p:set>
                                  </p:childTnLst>
                                </p:cTn>
                              </p:par>
                              <p:par>
                                <p:cTn id="70" presetID="12" presetClass="exit" presetSubtype="4" fill="hold" nodeType="withEffect">
                                  <p:stCondLst>
                                    <p:cond delay="0"/>
                                  </p:stCondLst>
                                  <p:childTnLst>
                                    <p:anim calcmode="lin" valueType="num">
                                      <p:cBhvr additive="base">
                                        <p:cTn id="71" dur="500"/>
                                        <p:tgtEl>
                                          <p:spTgt spid="18"/>
                                        </p:tgtEl>
                                        <p:attrNameLst>
                                          <p:attrName>ppt_y</p:attrName>
                                        </p:attrNameLst>
                                      </p:cBhvr>
                                      <p:tavLst>
                                        <p:tav tm="0">
                                          <p:val>
                                            <p:strVal val="#ppt_y"/>
                                          </p:val>
                                        </p:tav>
                                        <p:tav tm="100000">
                                          <p:val>
                                            <p:strVal val="#ppt_y+#ppt_h*1.125000"/>
                                          </p:val>
                                        </p:tav>
                                      </p:tavLst>
                                    </p:anim>
                                    <p:animEffect transition="out" filter="wipe(down)">
                                      <p:cBhvr>
                                        <p:cTn id="72" dur="500"/>
                                        <p:tgtEl>
                                          <p:spTgt spid="18"/>
                                        </p:tgtEl>
                                      </p:cBhvr>
                                    </p:animEffect>
                                    <p:set>
                                      <p:cBhvr>
                                        <p:cTn id="73" dur="1" fill="hold">
                                          <p:stCondLst>
                                            <p:cond delay="499"/>
                                          </p:stCondLst>
                                        </p:cTn>
                                        <p:tgtEl>
                                          <p:spTgt spid="18"/>
                                        </p:tgtEl>
                                        <p:attrNameLst>
                                          <p:attrName>style.visibility</p:attrName>
                                        </p:attrNameLst>
                                      </p:cBhvr>
                                      <p:to>
                                        <p:strVal val="hidden"/>
                                      </p:to>
                                    </p:set>
                                  </p:childTnLst>
                                </p:cTn>
                              </p:par>
                              <p:par>
                                <p:cTn id="74" presetID="12" presetClass="exit" presetSubtype="4" fill="hold" grpId="1" nodeType="withEffect">
                                  <p:stCondLst>
                                    <p:cond delay="0"/>
                                  </p:stCondLst>
                                  <p:childTnLst>
                                    <p:anim calcmode="lin" valueType="num">
                                      <p:cBhvr additive="base">
                                        <p:cTn id="75" dur="500"/>
                                        <p:tgtEl>
                                          <p:spTgt spid="11"/>
                                        </p:tgtEl>
                                        <p:attrNameLst>
                                          <p:attrName>ppt_y</p:attrName>
                                        </p:attrNameLst>
                                      </p:cBhvr>
                                      <p:tavLst>
                                        <p:tav tm="0">
                                          <p:val>
                                            <p:strVal val="#ppt_y"/>
                                          </p:val>
                                        </p:tav>
                                        <p:tav tm="100000">
                                          <p:val>
                                            <p:strVal val="#ppt_y+#ppt_h*1.125000"/>
                                          </p:val>
                                        </p:tav>
                                      </p:tavLst>
                                    </p:anim>
                                    <p:animEffect transition="out" filter="wipe(down)">
                                      <p:cBhvr>
                                        <p:cTn id="76" dur="500"/>
                                        <p:tgtEl>
                                          <p:spTgt spid="11"/>
                                        </p:tgtEl>
                                      </p:cBhvr>
                                    </p:animEffect>
                                    <p:set>
                                      <p:cBhvr>
                                        <p:cTn id="77" dur="1" fill="hold">
                                          <p:stCondLst>
                                            <p:cond delay="499"/>
                                          </p:stCondLst>
                                        </p:cTn>
                                        <p:tgtEl>
                                          <p:spTgt spid="11"/>
                                        </p:tgtEl>
                                        <p:attrNameLst>
                                          <p:attrName>style.visibility</p:attrName>
                                        </p:attrNameLst>
                                      </p:cBhvr>
                                      <p:to>
                                        <p:strVal val="hidden"/>
                                      </p:to>
                                    </p:set>
                                  </p:childTnLst>
                                </p:cTn>
                              </p:par>
                              <p:par>
                                <p:cTn id="78" presetID="12" presetClass="exit" presetSubtype="4" fill="hold" nodeType="withEffect">
                                  <p:stCondLst>
                                    <p:cond delay="0"/>
                                  </p:stCondLst>
                                  <p:childTnLst>
                                    <p:anim calcmode="lin" valueType="num">
                                      <p:cBhvr additive="base">
                                        <p:cTn id="79" dur="500"/>
                                        <p:tgtEl>
                                          <p:spTgt spid="37"/>
                                        </p:tgtEl>
                                        <p:attrNameLst>
                                          <p:attrName>ppt_y</p:attrName>
                                        </p:attrNameLst>
                                      </p:cBhvr>
                                      <p:tavLst>
                                        <p:tav tm="0">
                                          <p:val>
                                            <p:strVal val="#ppt_y"/>
                                          </p:val>
                                        </p:tav>
                                        <p:tav tm="100000">
                                          <p:val>
                                            <p:strVal val="#ppt_y+#ppt_h*1.125000"/>
                                          </p:val>
                                        </p:tav>
                                      </p:tavLst>
                                    </p:anim>
                                    <p:animEffect transition="out" filter="wipe(down)">
                                      <p:cBhvr>
                                        <p:cTn id="80" dur="500"/>
                                        <p:tgtEl>
                                          <p:spTgt spid="37"/>
                                        </p:tgtEl>
                                      </p:cBhvr>
                                    </p:animEffect>
                                    <p:set>
                                      <p:cBhvr>
                                        <p:cTn id="81" dur="1" fill="hold">
                                          <p:stCondLst>
                                            <p:cond delay="499"/>
                                          </p:stCondLst>
                                        </p:cTn>
                                        <p:tgtEl>
                                          <p:spTgt spid="37"/>
                                        </p:tgtEl>
                                        <p:attrNameLst>
                                          <p:attrName>style.visibility</p:attrName>
                                        </p:attrNameLst>
                                      </p:cBhvr>
                                      <p:to>
                                        <p:strVal val="hidden"/>
                                      </p:to>
                                    </p:set>
                                  </p:childTnLst>
                                </p:cTn>
                              </p:par>
                              <p:par>
                                <p:cTn id="82" presetID="12" presetClass="exit" presetSubtype="4" fill="hold" grpId="1" nodeType="withEffect">
                                  <p:stCondLst>
                                    <p:cond delay="0"/>
                                  </p:stCondLst>
                                  <p:childTnLst>
                                    <p:anim calcmode="lin" valueType="num">
                                      <p:cBhvr additive="base">
                                        <p:cTn id="83" dur="500"/>
                                        <p:tgtEl>
                                          <p:spTgt spid="45"/>
                                        </p:tgtEl>
                                        <p:attrNameLst>
                                          <p:attrName>ppt_y</p:attrName>
                                        </p:attrNameLst>
                                      </p:cBhvr>
                                      <p:tavLst>
                                        <p:tav tm="0">
                                          <p:val>
                                            <p:strVal val="#ppt_y"/>
                                          </p:val>
                                        </p:tav>
                                        <p:tav tm="100000">
                                          <p:val>
                                            <p:strVal val="#ppt_y+#ppt_h*1.125000"/>
                                          </p:val>
                                        </p:tav>
                                      </p:tavLst>
                                    </p:anim>
                                    <p:animEffect transition="out" filter="wipe(down)">
                                      <p:cBhvr>
                                        <p:cTn id="84" dur="500"/>
                                        <p:tgtEl>
                                          <p:spTgt spid="45"/>
                                        </p:tgtEl>
                                      </p:cBhvr>
                                    </p:animEffect>
                                    <p:set>
                                      <p:cBhvr>
                                        <p:cTn id="85" dur="1" fill="hold">
                                          <p:stCondLst>
                                            <p:cond delay="499"/>
                                          </p:stCondLst>
                                        </p:cTn>
                                        <p:tgtEl>
                                          <p:spTgt spid="45"/>
                                        </p:tgtEl>
                                        <p:attrNameLst>
                                          <p:attrName>style.visibility</p:attrName>
                                        </p:attrNameLst>
                                      </p:cBhvr>
                                      <p:to>
                                        <p:strVal val="hidden"/>
                                      </p:to>
                                    </p:set>
                                  </p:childTnLst>
                                </p:cTn>
                              </p:par>
                              <p:par>
                                <p:cTn id="86" presetID="12" presetClass="exit" presetSubtype="4" fill="hold" nodeType="withEffect">
                                  <p:stCondLst>
                                    <p:cond delay="0"/>
                                  </p:stCondLst>
                                  <p:childTnLst>
                                    <p:anim calcmode="lin" valueType="num">
                                      <p:cBhvr additive="base">
                                        <p:cTn id="87" dur="500"/>
                                        <p:tgtEl>
                                          <p:spTgt spid="5"/>
                                        </p:tgtEl>
                                        <p:attrNameLst>
                                          <p:attrName>ppt_y</p:attrName>
                                        </p:attrNameLst>
                                      </p:cBhvr>
                                      <p:tavLst>
                                        <p:tav tm="0">
                                          <p:val>
                                            <p:strVal val="#ppt_y"/>
                                          </p:val>
                                        </p:tav>
                                        <p:tav tm="100000">
                                          <p:val>
                                            <p:strVal val="#ppt_y+#ppt_h*1.125000"/>
                                          </p:val>
                                        </p:tav>
                                      </p:tavLst>
                                    </p:anim>
                                    <p:animEffect transition="out" filter="wipe(down)">
                                      <p:cBhvr>
                                        <p:cTn id="88" dur="500"/>
                                        <p:tgtEl>
                                          <p:spTgt spid="5"/>
                                        </p:tgtEl>
                                      </p:cBhvr>
                                    </p:animEffect>
                                    <p:set>
                                      <p:cBhvr>
                                        <p:cTn id="89" dur="1" fill="hold">
                                          <p:stCondLst>
                                            <p:cond delay="499"/>
                                          </p:stCondLst>
                                        </p:cTn>
                                        <p:tgtEl>
                                          <p:spTgt spid="5"/>
                                        </p:tgtEl>
                                        <p:attrNameLst>
                                          <p:attrName>style.visibility</p:attrName>
                                        </p:attrNameLst>
                                      </p:cBhvr>
                                      <p:to>
                                        <p:strVal val="hidden"/>
                                      </p:to>
                                    </p:set>
                                  </p:childTnLst>
                                </p:cTn>
                              </p:par>
                              <p:par>
                                <p:cTn id="90" presetID="12" presetClass="exit" presetSubtype="4" fill="hold" grpId="0" nodeType="withEffect">
                                  <p:stCondLst>
                                    <p:cond delay="0"/>
                                  </p:stCondLst>
                                  <p:childTnLst>
                                    <p:anim calcmode="lin" valueType="num">
                                      <p:cBhvr additive="base">
                                        <p:cTn id="91" dur="500"/>
                                        <p:tgtEl>
                                          <p:spTgt spid="7"/>
                                        </p:tgtEl>
                                        <p:attrNameLst>
                                          <p:attrName>ppt_y</p:attrName>
                                        </p:attrNameLst>
                                      </p:cBhvr>
                                      <p:tavLst>
                                        <p:tav tm="0">
                                          <p:val>
                                            <p:strVal val="#ppt_y"/>
                                          </p:val>
                                        </p:tav>
                                        <p:tav tm="100000">
                                          <p:val>
                                            <p:strVal val="#ppt_y+#ppt_h*1.125000"/>
                                          </p:val>
                                        </p:tav>
                                      </p:tavLst>
                                    </p:anim>
                                    <p:animEffect transition="out" filter="wipe(down)">
                                      <p:cBhvr>
                                        <p:cTn id="92" dur="500"/>
                                        <p:tgtEl>
                                          <p:spTgt spid="7"/>
                                        </p:tgtEl>
                                      </p:cBhvr>
                                    </p:animEffect>
                                    <p:set>
                                      <p:cBhvr>
                                        <p:cTn id="93" dur="1" fill="hold">
                                          <p:stCondLst>
                                            <p:cond delay="499"/>
                                          </p:stCondLst>
                                        </p:cTn>
                                        <p:tgtEl>
                                          <p:spTgt spid="7"/>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2" presetClass="entr" presetSubtype="4" fill="hold" nodeType="clickEffect">
                                  <p:stCondLst>
                                    <p:cond delay="0"/>
                                  </p:stCondLst>
                                  <p:childTnLst>
                                    <p:set>
                                      <p:cBhvr>
                                        <p:cTn id="97" dur="1" fill="hold">
                                          <p:stCondLst>
                                            <p:cond delay="0"/>
                                          </p:stCondLst>
                                        </p:cTn>
                                        <p:tgtEl>
                                          <p:spTgt spid="29"/>
                                        </p:tgtEl>
                                        <p:attrNameLst>
                                          <p:attrName>style.visibility</p:attrName>
                                        </p:attrNameLst>
                                      </p:cBhvr>
                                      <p:to>
                                        <p:strVal val="visible"/>
                                      </p:to>
                                    </p:set>
                                    <p:anim calcmode="lin" valueType="num">
                                      <p:cBhvr additive="base">
                                        <p:cTn id="98" dur="500"/>
                                        <p:tgtEl>
                                          <p:spTgt spid="29"/>
                                        </p:tgtEl>
                                        <p:attrNameLst>
                                          <p:attrName>ppt_y</p:attrName>
                                        </p:attrNameLst>
                                      </p:cBhvr>
                                      <p:tavLst>
                                        <p:tav tm="0">
                                          <p:val>
                                            <p:strVal val="#ppt_y+#ppt_h*1.125000"/>
                                          </p:val>
                                        </p:tav>
                                        <p:tav tm="100000">
                                          <p:val>
                                            <p:strVal val="#ppt_y"/>
                                          </p:val>
                                        </p:tav>
                                      </p:tavLst>
                                    </p:anim>
                                    <p:animEffect transition="in" filter="wipe(up)">
                                      <p:cBhvr>
                                        <p:cTn id="9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11" grpId="0" animBg="1"/>
      <p:bldP spid="11" grpId="1" animBg="1"/>
      <p:bldP spid="15" grpId="0"/>
      <p:bldP spid="15" grpId="1"/>
      <p:bldP spid="16" grpId="0"/>
      <p:bldP spid="16" grpId="1"/>
      <p:bldP spid="45" grpId="0"/>
      <p:bldP spid="45"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0"/>
            <a:ext cx="10018713" cy="972519"/>
          </a:xfrm>
        </p:spPr>
        <p:txBody>
          <a:bodyPr/>
          <a:lstStyle/>
          <a:p>
            <a:r>
              <a:rPr lang="zh-CN" altLang="en-US" dirty="0" smtClean="0"/>
              <a:t>综合练习</a:t>
            </a:r>
            <a:endParaRPr lang="zh-CN" altLang="en-US" dirty="0"/>
          </a:p>
        </p:txBody>
      </p:sp>
      <p:sp>
        <p:nvSpPr>
          <p:cNvPr id="3" name="内容占位符 2"/>
          <p:cNvSpPr>
            <a:spLocks noGrp="1"/>
          </p:cNvSpPr>
          <p:nvPr>
            <p:ph idx="1"/>
          </p:nvPr>
        </p:nvSpPr>
        <p:spPr>
          <a:xfrm>
            <a:off x="1484310" y="1658319"/>
            <a:ext cx="10018713" cy="4132881"/>
          </a:xfrm>
        </p:spPr>
        <p:txBody>
          <a:bodyPr>
            <a:normAutofit/>
          </a:bodyPr>
          <a:lstStyle/>
          <a:p>
            <a:pPr marL="0" indent="0" algn="ctr">
              <a:buNone/>
            </a:pPr>
            <a:r>
              <a:rPr lang="zh-CN" altLang="en-US" sz="2800" dirty="0" smtClean="0">
                <a:latin typeface="微软雅黑" pitchFamily="34" charset="-122"/>
                <a:ea typeface="微软雅黑" pitchFamily="34" charset="-122"/>
              </a:rPr>
              <a:t>获取验证码</a:t>
            </a:r>
            <a:endParaRPr lang="en-US" altLang="zh-CN" sz="2800" dirty="0" smtClean="0">
              <a:latin typeface="微软雅黑" pitchFamily="34" charset="-122"/>
              <a:ea typeface="微软雅黑" pitchFamily="34" charset="-122"/>
            </a:endParaRPr>
          </a:p>
          <a:p>
            <a:pPr marL="0" indent="0" algn="ctr">
              <a:buNone/>
            </a:pPr>
            <a:r>
              <a:rPr lang="zh-CN" altLang="en-US" sz="2800" dirty="0" smtClean="0">
                <a:latin typeface="微软雅黑" pitchFamily="34" charset="-122"/>
                <a:ea typeface="微软雅黑" pitchFamily="34" charset="-122"/>
              </a:rPr>
              <a:t>实现一个随机点名程序</a:t>
            </a:r>
            <a:endParaRPr lang="en-US" altLang="zh-CN" sz="28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1484311" y="109650"/>
            <a:ext cx="10018713" cy="864031"/>
          </a:xfrm>
          <a:prstGeom prst="rect">
            <a:avLst/>
          </a:prstGeom>
          <a:noFill/>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快速排序法</a:t>
            </a:r>
            <a:r>
              <a:rPr lang="en-US" altLang="zh-CN" dirty="0" smtClean="0"/>
              <a:t>-</a:t>
            </a:r>
            <a:r>
              <a:rPr lang="zh-CN" altLang="en-US" dirty="0" smtClean="0"/>
              <a:t>扩展</a:t>
            </a:r>
            <a:endParaRPr lang="zh-CN" altLang="en-US" dirty="0"/>
          </a:p>
        </p:txBody>
      </p:sp>
      <p:sp>
        <p:nvSpPr>
          <p:cNvPr id="4" name="文本框 3"/>
          <p:cNvSpPr txBox="1"/>
          <p:nvPr/>
        </p:nvSpPr>
        <p:spPr>
          <a:xfrm>
            <a:off x="2088745" y="1344621"/>
            <a:ext cx="4150495" cy="584775"/>
          </a:xfrm>
          <a:prstGeom prst="rect">
            <a:avLst/>
          </a:prstGeom>
          <a:noFill/>
        </p:spPr>
        <p:txBody>
          <a:bodyPr wrap="none" rtlCol="0">
            <a:spAutoFit/>
          </a:bodyPr>
          <a:lstStyle/>
          <a:p>
            <a:r>
              <a:rPr lang="en-US" altLang="zh-CN" sz="3200" dirty="0" err="1" smtClean="0">
                <a:latin typeface="Arial" pitchFamily="34" charset="0"/>
                <a:cs typeface="Arial" pitchFamily="34" charset="0"/>
              </a:rPr>
              <a:t>var</a:t>
            </a:r>
            <a:r>
              <a:rPr lang="en-US" altLang="zh-CN" sz="3200" dirty="0" smtClean="0">
                <a:latin typeface="Arial" pitchFamily="34" charset="0"/>
                <a:cs typeface="Arial" pitchFamily="34" charset="0"/>
              </a:rPr>
              <a:t> </a:t>
            </a:r>
            <a:r>
              <a:rPr lang="en-US" altLang="zh-CN" sz="3200" dirty="0" err="1" smtClean="0">
                <a:latin typeface="Arial" pitchFamily="34" charset="0"/>
                <a:cs typeface="Arial" pitchFamily="34" charset="0"/>
              </a:rPr>
              <a:t>arr</a:t>
            </a:r>
            <a:r>
              <a:rPr lang="en-US" altLang="zh-CN" sz="3200" dirty="0" smtClean="0">
                <a:latin typeface="Arial" pitchFamily="34" charset="0"/>
                <a:cs typeface="Arial" pitchFamily="34" charset="0"/>
              </a:rPr>
              <a:t>  = [3,4,6,8,4,2]</a:t>
            </a:r>
            <a:endParaRPr lang="zh-CN" altLang="en-US" sz="3200" dirty="0">
              <a:latin typeface="Arial" pitchFamily="34" charset="0"/>
              <a:cs typeface="Arial" pitchFamily="34" charset="0"/>
            </a:endParaRPr>
          </a:p>
        </p:txBody>
      </p:sp>
      <p:sp>
        <p:nvSpPr>
          <p:cNvPr id="7" name="椭圆 6"/>
          <p:cNvSpPr/>
          <p:nvPr/>
        </p:nvSpPr>
        <p:spPr>
          <a:xfrm>
            <a:off x="2088745" y="2676707"/>
            <a:ext cx="1537858" cy="1580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sort</a:t>
            </a:r>
            <a:r>
              <a:rPr lang="zh-CN" altLang="en-US" dirty="0">
                <a:latin typeface="微软雅黑" pitchFamily="34" charset="-122"/>
                <a:ea typeface="微软雅黑" pitchFamily="34" charset="-122"/>
              </a:rPr>
              <a:t>方法</a:t>
            </a:r>
            <a:endParaRPr lang="en-US" altLang="zh-CN" dirty="0" smtClean="0">
              <a:latin typeface="微软雅黑" pitchFamily="34" charset="-122"/>
              <a:ea typeface="微软雅黑" pitchFamily="34" charset="-122"/>
            </a:endParaRPr>
          </a:p>
        </p:txBody>
      </p:sp>
      <p:cxnSp>
        <p:nvCxnSpPr>
          <p:cNvPr id="3" name="直接箭头连接符 2"/>
          <p:cNvCxnSpPr/>
          <p:nvPr/>
        </p:nvCxnSpPr>
        <p:spPr>
          <a:xfrm flipV="1">
            <a:off x="3657599" y="3451622"/>
            <a:ext cx="3006671" cy="1549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657599" y="2973802"/>
            <a:ext cx="2611612"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以数组的</a:t>
            </a:r>
            <a:r>
              <a:rPr lang="zh-CN" altLang="en-US" dirty="0" smtClean="0">
                <a:solidFill>
                  <a:srgbClr val="FF0000"/>
                </a:solidFill>
                <a:latin typeface="微软雅黑" pitchFamily="34" charset="-122"/>
                <a:ea typeface="微软雅黑" pitchFamily="34" charset="-122"/>
              </a:rPr>
              <a:t>第</a:t>
            </a:r>
            <a:r>
              <a:rPr lang="en-US" altLang="zh-CN" dirty="0" smtClean="0">
                <a:solidFill>
                  <a:srgbClr val="FF0000"/>
                </a:solidFill>
                <a:latin typeface="微软雅黑" pitchFamily="34" charset="-122"/>
                <a:ea typeface="微软雅黑" pitchFamily="34" charset="-122"/>
              </a:rPr>
              <a:t>1</a:t>
            </a:r>
            <a:r>
              <a:rPr lang="zh-CN" altLang="en-US" dirty="0" smtClean="0">
                <a:solidFill>
                  <a:srgbClr val="FF0000"/>
                </a:solidFill>
                <a:latin typeface="微软雅黑" pitchFamily="34" charset="-122"/>
                <a:ea typeface="微软雅黑" pitchFamily="34" charset="-122"/>
              </a:rPr>
              <a:t>项</a:t>
            </a:r>
            <a:r>
              <a:rPr lang="zh-CN" altLang="en-US" dirty="0" smtClean="0">
                <a:latin typeface="微软雅黑" pitchFamily="34" charset="-122"/>
                <a:ea typeface="微软雅黑" pitchFamily="34" charset="-122"/>
              </a:rPr>
              <a:t>为基准项</a:t>
            </a:r>
            <a:endParaRPr lang="zh-CN" altLang="en-US" dirty="0">
              <a:latin typeface="微软雅黑" pitchFamily="34" charset="-122"/>
              <a:ea typeface="微软雅黑" pitchFamily="34" charset="-122"/>
            </a:endParaRPr>
          </a:p>
        </p:txBody>
      </p:sp>
      <p:sp>
        <p:nvSpPr>
          <p:cNvPr id="8" name="椭圆 7"/>
          <p:cNvSpPr/>
          <p:nvPr/>
        </p:nvSpPr>
        <p:spPr>
          <a:xfrm>
            <a:off x="7066783" y="1492816"/>
            <a:ext cx="3239146" cy="1339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4,6,8,4</a:t>
            </a:r>
            <a:endParaRPr lang="zh-CN" altLang="en-US" sz="3600" dirty="0">
              <a:latin typeface="Arial" pitchFamily="34" charset="0"/>
              <a:cs typeface="Arial" pitchFamily="34" charset="0"/>
            </a:endParaRPr>
          </a:p>
        </p:txBody>
      </p:sp>
      <p:sp>
        <p:nvSpPr>
          <p:cNvPr id="10" name="文本框 9"/>
          <p:cNvSpPr txBox="1"/>
          <p:nvPr/>
        </p:nvSpPr>
        <p:spPr>
          <a:xfrm>
            <a:off x="6803752" y="3018983"/>
            <a:ext cx="4213013" cy="923330"/>
          </a:xfrm>
          <a:prstGeom prst="rect">
            <a:avLst/>
          </a:prstGeom>
          <a:noFill/>
        </p:spPr>
        <p:txBody>
          <a:bodyPr wrap="none" rtlCol="0">
            <a:spAutoFit/>
          </a:bodyPr>
          <a:lstStyle/>
          <a:p>
            <a:r>
              <a:rPr lang="zh-CN" altLang="en-US" dirty="0" smtClean="0"/>
              <a:t>利用除基准项外的每一项与第</a:t>
            </a:r>
            <a:r>
              <a:rPr lang="en-US" altLang="zh-CN" dirty="0" smtClean="0"/>
              <a:t>1</a:t>
            </a:r>
            <a:r>
              <a:rPr lang="zh-CN" altLang="en-US" dirty="0" smtClean="0"/>
              <a:t>项相减</a:t>
            </a:r>
            <a:endParaRPr lang="en-US" altLang="zh-CN" dirty="0" smtClean="0"/>
          </a:p>
          <a:p>
            <a:r>
              <a:rPr lang="zh-CN" altLang="en-US" dirty="0" smtClean="0"/>
              <a:t>将相减结果为非负数的放在一个数组中</a:t>
            </a:r>
            <a:endParaRPr lang="en-US" altLang="zh-CN" dirty="0" smtClean="0"/>
          </a:p>
          <a:p>
            <a:r>
              <a:rPr lang="zh-CN" altLang="en-US" dirty="0" smtClean="0"/>
              <a:t>将相减结果为负数的放另一个数组中</a:t>
            </a:r>
            <a:endParaRPr lang="zh-CN" altLang="en-US" dirty="0"/>
          </a:p>
        </p:txBody>
      </p:sp>
      <p:sp>
        <p:nvSpPr>
          <p:cNvPr id="11" name="椭圆 10"/>
          <p:cNvSpPr/>
          <p:nvPr/>
        </p:nvSpPr>
        <p:spPr>
          <a:xfrm>
            <a:off x="7066783" y="4116188"/>
            <a:ext cx="3239146" cy="1339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Arial" pitchFamily="34" charset="0"/>
                <a:cs typeface="Arial" pitchFamily="34" charset="0"/>
              </a:rPr>
              <a:t>2</a:t>
            </a:r>
            <a:endParaRPr lang="zh-CN" altLang="en-US" sz="3600" dirty="0">
              <a:latin typeface="Arial" pitchFamily="34" charset="0"/>
              <a:cs typeface="Arial" pitchFamily="34" charset="0"/>
            </a:endParaRPr>
          </a:p>
        </p:txBody>
      </p:sp>
      <p:sp>
        <p:nvSpPr>
          <p:cNvPr id="12" name="文本框 11"/>
          <p:cNvSpPr txBox="1"/>
          <p:nvPr/>
        </p:nvSpPr>
        <p:spPr>
          <a:xfrm>
            <a:off x="8016942" y="1560064"/>
            <a:ext cx="1338828" cy="369332"/>
          </a:xfrm>
          <a:prstGeom prst="rect">
            <a:avLst/>
          </a:prstGeom>
          <a:noFill/>
        </p:spPr>
        <p:txBody>
          <a:bodyPr wrap="none" rtlCol="0">
            <a:spAutoFit/>
          </a:bodyPr>
          <a:lstStyle/>
          <a:p>
            <a:r>
              <a:rPr lang="zh-CN" altLang="en-US" dirty="0" smtClean="0">
                <a:solidFill>
                  <a:schemeClr val="bg1"/>
                </a:solidFill>
              </a:rPr>
              <a:t>大于基准项</a:t>
            </a:r>
            <a:endParaRPr lang="zh-CN" altLang="en-US" dirty="0">
              <a:solidFill>
                <a:schemeClr val="bg1"/>
              </a:solidFill>
            </a:endParaRPr>
          </a:p>
        </p:txBody>
      </p:sp>
      <p:sp>
        <p:nvSpPr>
          <p:cNvPr id="13" name="文本框 12"/>
          <p:cNvSpPr txBox="1"/>
          <p:nvPr/>
        </p:nvSpPr>
        <p:spPr>
          <a:xfrm>
            <a:off x="8016942" y="4144337"/>
            <a:ext cx="1338828" cy="369332"/>
          </a:xfrm>
          <a:prstGeom prst="rect">
            <a:avLst/>
          </a:prstGeom>
          <a:noFill/>
        </p:spPr>
        <p:txBody>
          <a:bodyPr wrap="none" rtlCol="0">
            <a:spAutoFit/>
          </a:bodyPr>
          <a:lstStyle/>
          <a:p>
            <a:r>
              <a:rPr lang="zh-CN" altLang="en-US" dirty="0" smtClean="0">
                <a:solidFill>
                  <a:schemeClr val="bg1"/>
                </a:solidFill>
              </a:rPr>
              <a:t>小于基准项</a:t>
            </a:r>
            <a:endParaRPr lang="zh-CN" altLang="en-US" dirty="0">
              <a:solidFill>
                <a:schemeClr val="bg1"/>
              </a:solidFill>
            </a:endParaRPr>
          </a:p>
        </p:txBody>
      </p:sp>
      <p:cxnSp>
        <p:nvCxnSpPr>
          <p:cNvPr id="19" name="曲线连接符 18"/>
          <p:cNvCxnSpPr>
            <a:stCxn id="8" idx="2"/>
            <a:endCxn id="7" idx="7"/>
          </p:cNvCxnSpPr>
          <p:nvPr/>
        </p:nvCxnSpPr>
        <p:spPr>
          <a:xfrm rot="10800000" flipV="1">
            <a:off x="3401389" y="2162636"/>
            <a:ext cx="3665394" cy="745577"/>
          </a:xfrm>
          <a:prstGeom prst="curvedConnector2">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11" idx="2"/>
            <a:endCxn id="7" idx="5"/>
          </p:cNvCxnSpPr>
          <p:nvPr/>
        </p:nvCxnSpPr>
        <p:spPr>
          <a:xfrm rot="10800000">
            <a:off x="3401389" y="4026027"/>
            <a:ext cx="3665394" cy="759983"/>
          </a:xfrm>
          <a:prstGeom prst="curvedConnector2">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727356" y="5903824"/>
            <a:ext cx="7532621" cy="571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latin typeface="微软雅黑" pitchFamily="34" charset="-122"/>
                <a:ea typeface="微软雅黑" pitchFamily="34" charset="-122"/>
              </a:rPr>
              <a:t>由于排序过程重复，采用递归算法最终将分组并排序后的数据项进行拼接</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724546"/>
          </a:xfrm>
        </p:spPr>
        <p:txBody>
          <a:bodyPr/>
          <a:lstStyle/>
          <a:p>
            <a:r>
              <a:rPr lang="zh-CN" altLang="en-US" dirty="0" smtClean="0"/>
              <a:t>作业</a:t>
            </a:r>
            <a:endParaRPr lang="zh-CN" altLang="en-US" dirty="0"/>
          </a:p>
        </p:txBody>
      </p:sp>
      <p:sp>
        <p:nvSpPr>
          <p:cNvPr id="3" name="内容占位符 2"/>
          <p:cNvSpPr>
            <a:spLocks noGrp="1"/>
          </p:cNvSpPr>
          <p:nvPr>
            <p:ph idx="1"/>
          </p:nvPr>
        </p:nvSpPr>
        <p:spPr>
          <a:xfrm>
            <a:off x="1484310" y="1968286"/>
            <a:ext cx="10018713" cy="4241369"/>
          </a:xfrm>
        </p:spPr>
        <p:txBody>
          <a:bodyPr anchor="t">
            <a:normAutofit/>
          </a:bodyPr>
          <a:lstStyle/>
          <a:p>
            <a:pPr lvl="1"/>
            <a:r>
              <a:rPr lang="zh-CN" altLang="zh-CN" dirty="0" smtClean="0"/>
              <a:t>冒泡排序</a:t>
            </a:r>
            <a:r>
              <a:rPr lang="zh-CN" altLang="en-US" dirty="0" smtClean="0"/>
              <a:t>、选择排序</a:t>
            </a:r>
            <a:endParaRPr lang="zh-CN" altLang="zh-CN" dirty="0"/>
          </a:p>
          <a:p>
            <a:pPr lvl="1"/>
            <a:r>
              <a:rPr lang="zh-CN" altLang="zh-CN" dirty="0"/>
              <a:t>随机生成一个五位以内的数，然后输出该数共有多少位，每位分别是什么</a:t>
            </a:r>
          </a:p>
          <a:p>
            <a:pPr lvl="1"/>
            <a:r>
              <a:rPr lang="zh-CN" altLang="zh-CN" dirty="0"/>
              <a:t>山上有一口缸可以装</a:t>
            </a:r>
            <a:r>
              <a:rPr lang="en-US" altLang="zh-CN" dirty="0"/>
              <a:t>50</a:t>
            </a:r>
            <a:r>
              <a:rPr lang="zh-CN" altLang="zh-CN" dirty="0"/>
              <a:t>升水，现在有</a:t>
            </a:r>
            <a:r>
              <a:rPr lang="en-US" altLang="zh-CN" dirty="0"/>
              <a:t>15</a:t>
            </a:r>
            <a:r>
              <a:rPr lang="zh-CN" altLang="zh-CN" dirty="0"/>
              <a:t>升水。老和尚叫小和尚下山挑水，每次可以挑</a:t>
            </a:r>
            <a:r>
              <a:rPr lang="en-US" altLang="zh-CN" dirty="0"/>
              <a:t>5</a:t>
            </a:r>
            <a:r>
              <a:rPr lang="zh-CN" altLang="zh-CN" dirty="0"/>
              <a:t>升。问：小和尚要挑几次水才可以把水缸挑满</a:t>
            </a:r>
            <a:r>
              <a:rPr lang="zh-CN" altLang="zh-CN" dirty="0" smtClean="0"/>
              <a:t>？</a:t>
            </a:r>
            <a:r>
              <a:rPr lang="zh-CN" altLang="en-US" dirty="0" smtClean="0"/>
              <a:t>用循环解决该问题</a:t>
            </a:r>
            <a:r>
              <a:rPr lang="zh-CN" altLang="zh-CN" dirty="0" smtClean="0"/>
              <a:t>。</a:t>
            </a:r>
            <a:endParaRPr lang="zh-CN" altLang="zh-CN" dirty="0"/>
          </a:p>
          <a:p>
            <a:pPr lvl="1"/>
            <a:r>
              <a:rPr lang="zh-CN" altLang="zh-CN" dirty="0" smtClean="0"/>
              <a:t>开发</a:t>
            </a:r>
            <a:r>
              <a:rPr lang="zh-CN" altLang="zh-CN" dirty="0"/>
              <a:t>一个标题为“</a:t>
            </a:r>
            <a:r>
              <a:rPr lang="en-US" altLang="zh-CN" dirty="0" err="1"/>
              <a:t>FlipFlop</a:t>
            </a:r>
            <a:r>
              <a:rPr lang="zh-CN" altLang="zh-CN" dirty="0"/>
              <a:t>”的游戏应用程序。它从</a:t>
            </a:r>
            <a:r>
              <a:rPr lang="en-US" altLang="zh-CN" dirty="0"/>
              <a:t>1</a:t>
            </a:r>
            <a:r>
              <a:rPr lang="zh-CN" altLang="zh-CN" dirty="0"/>
              <a:t>计数到</a:t>
            </a:r>
            <a:r>
              <a:rPr lang="en-US" altLang="zh-CN" dirty="0"/>
              <a:t>100</a:t>
            </a:r>
            <a:r>
              <a:rPr lang="zh-CN" altLang="zh-CN" dirty="0"/>
              <a:t>，遇到</a:t>
            </a:r>
            <a:r>
              <a:rPr lang="en-US" altLang="zh-CN" dirty="0"/>
              <a:t>3</a:t>
            </a:r>
            <a:r>
              <a:rPr lang="zh-CN" altLang="zh-CN" dirty="0"/>
              <a:t>的倍数就替换为单词“</a:t>
            </a:r>
            <a:r>
              <a:rPr lang="en-US" altLang="zh-CN" dirty="0"/>
              <a:t>Flip</a:t>
            </a:r>
            <a:r>
              <a:rPr lang="zh-CN" altLang="zh-CN" dirty="0"/>
              <a:t>”，</a:t>
            </a:r>
            <a:r>
              <a:rPr lang="en-US" altLang="zh-CN" dirty="0"/>
              <a:t>5</a:t>
            </a:r>
            <a:r>
              <a:rPr lang="zh-CN" altLang="zh-CN" dirty="0"/>
              <a:t>的倍数就替换为单词“</a:t>
            </a:r>
            <a:r>
              <a:rPr lang="en-US" altLang="zh-CN" dirty="0"/>
              <a:t>Flop</a:t>
            </a:r>
            <a:r>
              <a:rPr lang="zh-CN" altLang="zh-CN" dirty="0"/>
              <a:t>”，既为</a:t>
            </a:r>
            <a:r>
              <a:rPr lang="en-US" altLang="zh-CN" dirty="0"/>
              <a:t>3</a:t>
            </a:r>
            <a:r>
              <a:rPr lang="zh-CN" altLang="zh-CN" dirty="0"/>
              <a:t>的倍数又为</a:t>
            </a:r>
            <a:r>
              <a:rPr lang="en-US" altLang="zh-CN" dirty="0"/>
              <a:t>5</a:t>
            </a:r>
            <a:r>
              <a:rPr lang="zh-CN" altLang="zh-CN" dirty="0"/>
              <a:t>的倍数则替换为单词“</a:t>
            </a:r>
            <a:r>
              <a:rPr lang="en-US" altLang="zh-CN" dirty="0" err="1"/>
              <a:t>FlipFlop</a:t>
            </a:r>
            <a:r>
              <a:rPr lang="zh-CN" altLang="zh-CN" dirty="0"/>
              <a:t>”</a:t>
            </a:r>
            <a:r>
              <a:rPr lang="zh-CN" altLang="zh-CN" dirty="0" smtClean="0"/>
              <a:t>。</a:t>
            </a:r>
            <a:endParaRPr lang="en-US" altLang="zh-CN" dirty="0" smtClean="0"/>
          </a:p>
          <a:p>
            <a:pPr lvl="1"/>
            <a:r>
              <a:rPr lang="zh-CN" altLang="zh-CN" dirty="0">
                <a:solidFill>
                  <a:srgbClr val="FF0000"/>
                </a:solidFill>
              </a:rPr>
              <a:t>有一个</a:t>
            </a:r>
            <a:r>
              <a:rPr lang="zh-CN" altLang="zh-CN" b="1" dirty="0">
                <a:solidFill>
                  <a:srgbClr val="FF0000"/>
                </a:solidFill>
              </a:rPr>
              <a:t>从小到大排好序</a:t>
            </a:r>
            <a:r>
              <a:rPr lang="zh-CN" altLang="zh-CN" dirty="0">
                <a:solidFill>
                  <a:srgbClr val="FF0000"/>
                </a:solidFill>
              </a:rPr>
              <a:t>的数组。现输入一个数，要求按原来的规律将它插入数组中</a:t>
            </a:r>
            <a:r>
              <a:rPr lang="zh-CN" altLang="zh-CN" dirty="0" smtClean="0">
                <a:solidFill>
                  <a:srgbClr val="FF0000"/>
                </a:solidFill>
              </a:rPr>
              <a:t>。</a:t>
            </a:r>
            <a:endParaRPr lang="en-US" altLang="zh-CN"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0"/>
            <a:ext cx="10018713" cy="864031"/>
          </a:xfrm>
          <a:solidFill>
            <a:schemeClr val="accent2"/>
          </a:solidFill>
        </p:spPr>
        <p:txBody>
          <a:bodyPr/>
          <a:lstStyle/>
          <a:p>
            <a:r>
              <a:rPr lang="en-US" altLang="zh-CN" dirty="0" smtClean="0">
                <a:solidFill>
                  <a:srgbClr val="FF0000"/>
                </a:solidFill>
              </a:rPr>
              <a:t>*</a:t>
            </a:r>
            <a:r>
              <a:rPr lang="zh-CN" altLang="en-US" dirty="0" smtClean="0"/>
              <a:t>数组</a:t>
            </a:r>
            <a:r>
              <a:rPr lang="en-US" altLang="zh-CN" dirty="0" smtClean="0"/>
              <a:t>-Array</a:t>
            </a:r>
            <a:endParaRPr lang="zh-CN" altLang="en-US" dirty="0"/>
          </a:p>
        </p:txBody>
      </p:sp>
      <p:sp>
        <p:nvSpPr>
          <p:cNvPr id="3" name="内容占位符 2"/>
          <p:cNvSpPr>
            <a:spLocks noGrp="1"/>
          </p:cNvSpPr>
          <p:nvPr>
            <p:ph idx="1"/>
          </p:nvPr>
        </p:nvSpPr>
        <p:spPr>
          <a:xfrm>
            <a:off x="1484311" y="1813302"/>
            <a:ext cx="10018713" cy="5044698"/>
          </a:xfrm>
        </p:spPr>
        <p:txBody>
          <a:bodyPr anchor="t">
            <a:normAutofit lnSpcReduction="10000"/>
          </a:bodyPr>
          <a:lstStyle/>
          <a:p>
            <a:pPr marL="285750" lvl="1"/>
            <a:r>
              <a:rPr lang="zh-CN" altLang="en-US" sz="2800" dirty="0" smtClean="0"/>
              <a:t>在一个单独的变量中用来存储多</a:t>
            </a:r>
            <a:r>
              <a:rPr lang="zh-CN" altLang="en-US" sz="2800" dirty="0"/>
              <a:t>个数据的容器叫做</a:t>
            </a:r>
            <a:r>
              <a:rPr lang="zh-CN" altLang="en-US" sz="2800" dirty="0" smtClean="0"/>
              <a:t>数组。</a:t>
            </a:r>
            <a:endParaRPr lang="en-US" altLang="zh-CN" sz="2800" dirty="0" smtClean="0"/>
          </a:p>
          <a:p>
            <a:pPr marL="285750" lvl="1"/>
            <a:r>
              <a:rPr lang="zh-CN" altLang="en-US" sz="2800" dirty="0" smtClean="0"/>
              <a:t>如何创建数组？</a:t>
            </a:r>
            <a:r>
              <a:rPr lang="en-US" altLang="zh-CN" sz="2800" dirty="0" smtClean="0"/>
              <a:t>(</a:t>
            </a:r>
            <a:r>
              <a:rPr lang="zh-CN" altLang="en-US" sz="2800" dirty="0" smtClean="0"/>
              <a:t>创建数组对象、调用函数创建、字面量数组</a:t>
            </a:r>
            <a:r>
              <a:rPr lang="en-US" altLang="zh-CN" sz="2800" dirty="0" smtClean="0"/>
              <a:t>)</a:t>
            </a:r>
          </a:p>
          <a:p>
            <a:pPr marL="285750" lvl="1"/>
            <a:r>
              <a:rPr lang="zh-CN" altLang="en-US" sz="2800" dirty="0" smtClean="0"/>
              <a:t>数组下标，</a:t>
            </a:r>
            <a:r>
              <a:rPr lang="en-US" altLang="zh-CN" sz="2800" dirty="0" smtClean="0"/>
              <a:t>(</a:t>
            </a:r>
            <a:r>
              <a:rPr lang="zh-CN" altLang="en-US" sz="2800" dirty="0" smtClean="0"/>
              <a:t>最大长度</a:t>
            </a:r>
            <a:r>
              <a:rPr lang="en-US" altLang="zh-CN" sz="2800" dirty="0" smtClean="0"/>
              <a:t>)</a:t>
            </a:r>
          </a:p>
          <a:p>
            <a:pPr marL="285750" lvl="1"/>
            <a:r>
              <a:rPr lang="zh-CN" altLang="en-US" sz="2800" dirty="0" smtClean="0"/>
              <a:t>下标为什么从</a:t>
            </a:r>
            <a:r>
              <a:rPr lang="en-US" altLang="zh-CN" sz="2800" dirty="0" smtClean="0">
                <a:latin typeface="Arial" pitchFamily="34" charset="0"/>
                <a:cs typeface="Arial" pitchFamily="34" charset="0"/>
              </a:rPr>
              <a:t>0</a:t>
            </a:r>
            <a:r>
              <a:rPr lang="zh-CN" altLang="en-US" sz="2800" dirty="0" smtClean="0"/>
              <a:t>开始？</a:t>
            </a:r>
            <a:r>
              <a:rPr lang="en-US" altLang="zh-CN" sz="2800" dirty="0" smtClean="0"/>
              <a:t>(</a:t>
            </a:r>
            <a:r>
              <a:rPr lang="zh-CN" altLang="en-US" sz="2800" dirty="0"/>
              <a:t>最大</a:t>
            </a:r>
            <a:r>
              <a:rPr lang="zh-CN" altLang="en-US" sz="2800" dirty="0" smtClean="0"/>
              <a:t>下标</a:t>
            </a:r>
            <a:r>
              <a:rPr lang="en-US" altLang="zh-CN" sz="2800" dirty="0" smtClean="0"/>
              <a:t>)</a:t>
            </a:r>
          </a:p>
          <a:p>
            <a:pPr marL="285750" lvl="1"/>
            <a:r>
              <a:rPr lang="zh-CN" altLang="en-US" sz="2800" dirty="0" smtClean="0"/>
              <a:t>如何给数组赋值？</a:t>
            </a:r>
            <a:r>
              <a:rPr lang="en-US" altLang="zh-CN" sz="2800" dirty="0" smtClean="0"/>
              <a:t>(</a:t>
            </a:r>
            <a:r>
              <a:rPr lang="zh-CN" altLang="en-US" sz="2800" dirty="0" smtClean="0"/>
              <a:t>初始化赋值，下标赋值</a:t>
            </a:r>
            <a:r>
              <a:rPr lang="en-US" altLang="zh-CN" sz="2800" dirty="0" smtClean="0"/>
              <a:t>)</a:t>
            </a:r>
          </a:p>
          <a:p>
            <a:pPr marL="285750" lvl="1"/>
            <a:r>
              <a:rPr lang="zh-CN" altLang="en-US" sz="2800" dirty="0"/>
              <a:t>静态赋值、动态赋值</a:t>
            </a:r>
            <a:endParaRPr lang="en-US" altLang="zh-CN" sz="2800" dirty="0" smtClean="0"/>
          </a:p>
          <a:p>
            <a:pPr marL="285750" lvl="1"/>
            <a:r>
              <a:rPr lang="zh-CN" altLang="en-US" sz="2800" dirty="0" smtClean="0"/>
              <a:t>数组可以存储不同类型的数据。</a:t>
            </a:r>
            <a:endParaRPr lang="en-US" altLang="zh-CN" sz="2800" dirty="0" smtClean="0"/>
          </a:p>
          <a:p>
            <a:pPr marL="285750" lvl="1"/>
            <a:r>
              <a:rPr lang="zh-CN" altLang="en-US" sz="2800" dirty="0" smtClean="0"/>
              <a:t>访问数组</a:t>
            </a:r>
            <a:endParaRPr lang="en-US" altLang="zh-CN" sz="2800" dirty="0" smtClean="0"/>
          </a:p>
          <a:p>
            <a:pPr marL="285750" lvl="1"/>
            <a:r>
              <a:rPr lang="zh-CN" altLang="en-US" sz="2800" dirty="0" smtClean="0"/>
              <a:t>遍历数组</a:t>
            </a:r>
            <a:endParaRPr lang="zh-CN" altLang="zh-CN" sz="2800" dirty="0"/>
          </a:p>
          <a:p>
            <a:endParaRPr lang="en-US" altLang="zh-CN"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笑脸 13"/>
          <p:cNvSpPr/>
          <p:nvPr/>
        </p:nvSpPr>
        <p:spPr>
          <a:xfrm>
            <a:off x="8752979" y="3706099"/>
            <a:ext cx="914400" cy="926912"/>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484311" y="685800"/>
            <a:ext cx="10018713" cy="864031"/>
          </a:xfrm>
          <a:solidFill>
            <a:schemeClr val="accent2"/>
          </a:solidFill>
        </p:spPr>
        <p:txBody>
          <a:bodyPr/>
          <a:lstStyle/>
          <a:p>
            <a:r>
              <a:rPr lang="en-US" altLang="zh-CN" dirty="0" smtClean="0">
                <a:solidFill>
                  <a:srgbClr val="FF0000"/>
                </a:solidFill>
              </a:rPr>
              <a:t>*</a:t>
            </a:r>
            <a:r>
              <a:rPr lang="zh-CN" altLang="en-US" dirty="0" smtClean="0"/>
              <a:t>数组下标从</a:t>
            </a:r>
            <a:r>
              <a:rPr lang="en-US" altLang="zh-CN" dirty="0" smtClean="0">
                <a:latin typeface="Arial" pitchFamily="34" charset="0"/>
                <a:cs typeface="Arial" pitchFamily="34" charset="0"/>
              </a:rPr>
              <a:t>0</a:t>
            </a:r>
            <a:r>
              <a:rPr lang="zh-CN" altLang="en-US" dirty="0" smtClean="0"/>
              <a:t>开始</a:t>
            </a:r>
            <a:endParaRPr lang="zh-CN" altLang="en-US" dirty="0"/>
          </a:p>
        </p:txBody>
      </p:sp>
      <p:sp>
        <p:nvSpPr>
          <p:cNvPr id="3" name="内容占位符 2"/>
          <p:cNvSpPr>
            <a:spLocks noGrp="1"/>
          </p:cNvSpPr>
          <p:nvPr>
            <p:ph idx="1"/>
          </p:nvPr>
        </p:nvSpPr>
        <p:spPr>
          <a:xfrm>
            <a:off x="1484311" y="1813302"/>
            <a:ext cx="10018713" cy="5044698"/>
          </a:xfrm>
        </p:spPr>
        <p:txBody>
          <a:bodyPr anchor="t">
            <a:normAutofit/>
          </a:bodyPr>
          <a:lstStyle/>
          <a:p>
            <a:pPr marL="285750" lvl="1"/>
            <a:r>
              <a:rPr lang="en-US" altLang="zh-CN" sz="2800" dirty="0" smtClean="0"/>
              <a:t>JavaScript</a:t>
            </a:r>
            <a:r>
              <a:rPr lang="zh-CN" altLang="en-US" sz="2800" dirty="0" smtClean="0"/>
              <a:t>中数组的下标是从</a:t>
            </a:r>
            <a:r>
              <a:rPr lang="en-US" altLang="zh-CN" sz="2800" dirty="0" smtClean="0">
                <a:latin typeface="Arial" pitchFamily="34" charset="0"/>
                <a:cs typeface="Arial" pitchFamily="34" charset="0"/>
              </a:rPr>
              <a:t>0</a:t>
            </a:r>
            <a:r>
              <a:rPr lang="zh-CN" altLang="en-US" sz="2800" dirty="0" smtClean="0"/>
              <a:t>开始的，即数组中第一项数据的下标位置为</a:t>
            </a:r>
            <a:r>
              <a:rPr lang="en-US" altLang="zh-CN" sz="2800" dirty="0" smtClean="0">
                <a:latin typeface="Arial" pitchFamily="34" charset="0"/>
                <a:cs typeface="Arial" pitchFamily="34" charset="0"/>
              </a:rPr>
              <a:t>0</a:t>
            </a:r>
            <a:r>
              <a:rPr lang="zh-CN" altLang="en-US" sz="2800" dirty="0" smtClean="0"/>
              <a:t>，这种做法是基于汇编语言的寻址模式，借鉴</a:t>
            </a:r>
            <a:r>
              <a:rPr lang="en-US" altLang="zh-CN" sz="2800" dirty="0" smtClean="0"/>
              <a:t>C</a:t>
            </a:r>
            <a:r>
              <a:rPr lang="zh-CN" altLang="en-US" sz="2800" dirty="0" smtClean="0"/>
              <a:t>语言中数组的寻址做法。</a:t>
            </a:r>
            <a:endParaRPr lang="zh-CN" altLang="zh-CN" sz="2800" dirty="0"/>
          </a:p>
          <a:p>
            <a:endParaRPr lang="en-US" altLang="zh-CN" dirty="0">
              <a:solidFill>
                <a:srgbClr val="FF0000"/>
              </a:solidFill>
              <a:latin typeface="微软雅黑" pitchFamily="34" charset="-122"/>
              <a:ea typeface="微软雅黑" pitchFamily="34" charset="-122"/>
            </a:endParaRPr>
          </a:p>
        </p:txBody>
      </p:sp>
      <p:graphicFrame>
        <p:nvGraphicFramePr>
          <p:cNvPr id="5" name="表格 4"/>
          <p:cNvGraphicFramePr>
            <a:graphicFrameLocks noGrp="1"/>
          </p:cNvGraphicFramePr>
          <p:nvPr/>
        </p:nvGraphicFramePr>
        <p:xfrm>
          <a:off x="3736814" y="4173629"/>
          <a:ext cx="1858075" cy="2534979"/>
        </p:xfrm>
        <a:graphic>
          <a:graphicData uri="http://schemas.openxmlformats.org/drawingml/2006/table">
            <a:tbl>
              <a:tblPr firstRow="1" bandRow="1">
                <a:tableStyleId>{2D5ABB26-0587-4C30-8999-92F81FD0307C}</a:tableStyleId>
              </a:tblPr>
              <a:tblGrid>
                <a:gridCol w="1858075"/>
              </a:tblGrid>
              <a:tr h="844993">
                <a:tc>
                  <a:txBody>
                    <a:bodyPr/>
                    <a:lstStyle/>
                    <a:p>
                      <a:pPr algn="ctr"/>
                      <a:r>
                        <a:rPr lang="en-US" altLang="zh-CN" dirty="0" smtClean="0">
                          <a:latin typeface="Arial" pitchFamily="34" charset="0"/>
                          <a:cs typeface="Arial" pitchFamily="34" charset="0"/>
                        </a:rPr>
                        <a:t>0x1001----a[0]</a:t>
                      </a:r>
                      <a:endParaRPr lang="zh-CN" alt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4993">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smtClean="0">
                          <a:latin typeface="Arial" pitchFamily="34" charset="0"/>
                          <a:cs typeface="Arial" pitchFamily="34" charset="0"/>
                        </a:rPr>
                        <a:t>0x1002----a[1]</a:t>
                      </a:r>
                      <a:endParaRPr lang="zh-CN" altLang="en-US" dirty="0" smtClean="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4993">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smtClean="0">
                          <a:latin typeface="Arial" pitchFamily="34" charset="0"/>
                          <a:cs typeface="Arial" pitchFamily="34" charset="0"/>
                        </a:rPr>
                        <a:t>0x1003-----a[2]</a:t>
                      </a:r>
                      <a:endParaRPr lang="zh-CN" altLang="en-US" dirty="0" smtClean="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文本框 5"/>
          <p:cNvSpPr txBox="1"/>
          <p:nvPr/>
        </p:nvSpPr>
        <p:spPr>
          <a:xfrm>
            <a:off x="1289998" y="3316757"/>
            <a:ext cx="5203669" cy="461665"/>
          </a:xfrm>
          <a:prstGeom prst="rect">
            <a:avLst/>
          </a:prstGeom>
          <a:noFill/>
        </p:spPr>
        <p:txBody>
          <a:bodyPr wrap="none" rtlCol="0">
            <a:spAutoFit/>
          </a:bodyPr>
          <a:lstStyle/>
          <a:p>
            <a:r>
              <a:rPr lang="en-US" altLang="zh-CN" sz="2400" dirty="0" smtClean="0">
                <a:solidFill>
                  <a:srgbClr val="FF0000"/>
                </a:solidFill>
                <a:latin typeface="Arial" pitchFamily="34" charset="0"/>
                <a:cs typeface="Arial" pitchFamily="34" charset="0"/>
              </a:rPr>
              <a:t>C</a:t>
            </a:r>
            <a:r>
              <a:rPr lang="zh-CN" altLang="en-US" sz="2400" dirty="0" smtClean="0">
                <a:solidFill>
                  <a:srgbClr val="FF0000"/>
                </a:solidFill>
                <a:latin typeface="Arial" pitchFamily="34" charset="0"/>
                <a:cs typeface="Arial" pitchFamily="34" charset="0"/>
              </a:rPr>
              <a:t>语言中创建数组：</a:t>
            </a:r>
            <a:r>
              <a:rPr lang="en-US" altLang="zh-CN" sz="2400" dirty="0" err="1" smtClean="0">
                <a:solidFill>
                  <a:srgbClr val="FF0000"/>
                </a:solidFill>
                <a:latin typeface="Arial" pitchFamily="34" charset="0"/>
                <a:cs typeface="Arial" pitchFamily="34" charset="0"/>
              </a:rPr>
              <a:t>int</a:t>
            </a:r>
            <a:r>
              <a:rPr lang="en-US" altLang="zh-CN" sz="2400" dirty="0" smtClean="0">
                <a:solidFill>
                  <a:srgbClr val="FF0000"/>
                </a:solidFill>
                <a:latin typeface="Arial" pitchFamily="34" charset="0"/>
                <a:cs typeface="Arial" pitchFamily="34" charset="0"/>
              </a:rPr>
              <a:t>[] a=new </a:t>
            </a:r>
            <a:r>
              <a:rPr lang="en-US" altLang="zh-CN" sz="2400" dirty="0" err="1" smtClean="0">
                <a:solidFill>
                  <a:srgbClr val="FF0000"/>
                </a:solidFill>
                <a:latin typeface="Arial" pitchFamily="34" charset="0"/>
                <a:cs typeface="Arial" pitchFamily="34" charset="0"/>
              </a:rPr>
              <a:t>int</a:t>
            </a:r>
            <a:r>
              <a:rPr lang="en-US" altLang="zh-CN" sz="2400" dirty="0" smtClean="0">
                <a:solidFill>
                  <a:srgbClr val="FF0000"/>
                </a:solidFill>
                <a:latin typeface="Arial" pitchFamily="34" charset="0"/>
                <a:cs typeface="Arial" pitchFamily="34" charset="0"/>
              </a:rPr>
              <a:t>[3];</a:t>
            </a:r>
            <a:endParaRPr lang="zh-CN" altLang="en-US" sz="2400" dirty="0">
              <a:solidFill>
                <a:srgbClr val="FF0000"/>
              </a:solidFill>
              <a:latin typeface="Arial" pitchFamily="34" charset="0"/>
              <a:cs typeface="Arial" pitchFamily="34" charset="0"/>
            </a:endParaRPr>
          </a:p>
        </p:txBody>
      </p:sp>
      <p:sp>
        <p:nvSpPr>
          <p:cNvPr id="7" name="文本框 6"/>
          <p:cNvSpPr txBox="1"/>
          <p:nvPr/>
        </p:nvSpPr>
        <p:spPr>
          <a:xfrm>
            <a:off x="1682004" y="4173629"/>
            <a:ext cx="441146" cy="646331"/>
          </a:xfrm>
          <a:prstGeom prst="rect">
            <a:avLst/>
          </a:prstGeom>
          <a:noFill/>
        </p:spPr>
        <p:txBody>
          <a:bodyPr wrap="none" rtlCol="0">
            <a:spAutoFit/>
          </a:bodyPr>
          <a:lstStyle/>
          <a:p>
            <a:r>
              <a:rPr lang="en-US" altLang="zh-CN" sz="3600" dirty="0" smtClean="0">
                <a:solidFill>
                  <a:srgbClr val="FF0000"/>
                </a:solidFill>
                <a:latin typeface="Arial" pitchFamily="34" charset="0"/>
                <a:cs typeface="Arial" pitchFamily="34" charset="0"/>
              </a:rPr>
              <a:t>a</a:t>
            </a:r>
            <a:endParaRPr lang="zh-CN" altLang="en-US" sz="3600" dirty="0">
              <a:solidFill>
                <a:srgbClr val="FF0000"/>
              </a:solidFill>
              <a:latin typeface="Arial" pitchFamily="34" charset="0"/>
              <a:cs typeface="Arial" pitchFamily="34" charset="0"/>
            </a:endParaRPr>
          </a:p>
        </p:txBody>
      </p:sp>
      <p:sp>
        <p:nvSpPr>
          <p:cNvPr id="10" name="文本框 9"/>
          <p:cNvSpPr txBox="1"/>
          <p:nvPr/>
        </p:nvSpPr>
        <p:spPr>
          <a:xfrm>
            <a:off x="2018432" y="3910158"/>
            <a:ext cx="1588897" cy="646331"/>
          </a:xfrm>
          <a:prstGeom prst="rect">
            <a:avLst/>
          </a:prstGeom>
          <a:noFill/>
        </p:spPr>
        <p:txBody>
          <a:bodyPr wrap="none" rtlCol="0">
            <a:spAutoFit/>
          </a:bodyPr>
          <a:lstStyle/>
          <a:p>
            <a:r>
              <a:rPr lang="en-US" altLang="zh-CN" dirty="0" smtClean="0"/>
              <a:t>C</a:t>
            </a:r>
            <a:r>
              <a:rPr lang="zh-CN" altLang="en-US" dirty="0" smtClean="0"/>
              <a:t>语言中</a:t>
            </a:r>
            <a:r>
              <a:rPr lang="en-US" altLang="zh-CN" dirty="0" smtClean="0"/>
              <a:t>a</a:t>
            </a:r>
            <a:r>
              <a:rPr lang="zh-CN" altLang="en-US" dirty="0" smtClean="0"/>
              <a:t>指向</a:t>
            </a:r>
            <a:endParaRPr lang="en-US" altLang="zh-CN" dirty="0" smtClean="0"/>
          </a:p>
          <a:p>
            <a:r>
              <a:rPr lang="zh-CN" altLang="en-US" dirty="0" smtClean="0"/>
              <a:t>了第一个地址</a:t>
            </a:r>
            <a:endParaRPr lang="zh-CN" altLang="en-US" dirty="0"/>
          </a:p>
        </p:txBody>
      </p:sp>
      <p:sp>
        <p:nvSpPr>
          <p:cNvPr id="4" name="圆柱形 3"/>
          <p:cNvSpPr/>
          <p:nvPr/>
        </p:nvSpPr>
        <p:spPr>
          <a:xfrm>
            <a:off x="7420143" y="4734343"/>
            <a:ext cx="991891" cy="167541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初始我就在第一个不用移动</a:t>
            </a:r>
            <a:endParaRPr lang="zh-CN" altLang="en-US" dirty="0">
              <a:latin typeface="微软雅黑" pitchFamily="34" charset="-122"/>
              <a:ea typeface="微软雅黑" pitchFamily="34" charset="-122"/>
            </a:endParaRPr>
          </a:p>
        </p:txBody>
      </p:sp>
      <p:sp>
        <p:nvSpPr>
          <p:cNvPr id="11" name="圆柱形 10"/>
          <p:cNvSpPr/>
          <p:nvPr/>
        </p:nvSpPr>
        <p:spPr>
          <a:xfrm>
            <a:off x="8719417" y="4734342"/>
            <a:ext cx="991891" cy="167541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2" name="圆柱形 11"/>
          <p:cNvSpPr/>
          <p:nvPr/>
        </p:nvSpPr>
        <p:spPr>
          <a:xfrm>
            <a:off x="10018691" y="4734342"/>
            <a:ext cx="991891" cy="167541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笑脸 7"/>
          <p:cNvSpPr/>
          <p:nvPr/>
        </p:nvSpPr>
        <p:spPr>
          <a:xfrm>
            <a:off x="7420143" y="3721597"/>
            <a:ext cx="914400" cy="926912"/>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 name="文本框 14"/>
          <p:cNvSpPr txBox="1"/>
          <p:nvPr/>
        </p:nvSpPr>
        <p:spPr>
          <a:xfrm>
            <a:off x="8752979" y="5441118"/>
            <a:ext cx="1011815"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偏移</a:t>
            </a:r>
            <a:r>
              <a:rPr lang="en-US" altLang="zh-CN" dirty="0" smtClean="0">
                <a:solidFill>
                  <a:schemeClr val="bg1"/>
                </a:solidFill>
                <a:latin typeface="微软雅黑" pitchFamily="34" charset="-122"/>
                <a:ea typeface="微软雅黑" pitchFamily="34" charset="-122"/>
              </a:rPr>
              <a:t>1</a:t>
            </a:r>
            <a:r>
              <a:rPr lang="zh-CN" altLang="en-US" dirty="0" smtClean="0">
                <a:solidFill>
                  <a:schemeClr val="bg1"/>
                </a:solidFill>
                <a:latin typeface="微软雅黑" pitchFamily="34" charset="-122"/>
                <a:ea typeface="微软雅黑" pitchFamily="34" charset="-122"/>
              </a:rPr>
              <a:t>步</a:t>
            </a:r>
            <a:endParaRPr lang="zh-CN" altLang="en-US" dirty="0">
              <a:solidFill>
                <a:schemeClr val="bg1"/>
              </a:solidFill>
              <a:latin typeface="微软雅黑" pitchFamily="34" charset="-122"/>
              <a:ea typeface="微软雅黑" pitchFamily="34" charset="-122"/>
            </a:endParaRPr>
          </a:p>
        </p:txBody>
      </p:sp>
      <p:sp>
        <p:nvSpPr>
          <p:cNvPr id="16" name="文本框 15"/>
          <p:cNvSpPr txBox="1"/>
          <p:nvPr/>
        </p:nvSpPr>
        <p:spPr>
          <a:xfrm>
            <a:off x="10025683" y="5441017"/>
            <a:ext cx="1011815"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偏移</a:t>
            </a:r>
            <a:r>
              <a:rPr lang="en-US" altLang="zh-CN" dirty="0" smtClean="0">
                <a:solidFill>
                  <a:schemeClr val="bg1"/>
                </a:solidFill>
                <a:latin typeface="微软雅黑" pitchFamily="34" charset="-122"/>
                <a:ea typeface="微软雅黑" pitchFamily="34" charset="-122"/>
              </a:rPr>
              <a:t>2</a:t>
            </a:r>
            <a:r>
              <a:rPr lang="zh-CN" altLang="en-US" dirty="0" smtClean="0">
                <a:solidFill>
                  <a:schemeClr val="bg1"/>
                </a:solidFill>
                <a:latin typeface="微软雅黑" pitchFamily="34" charset="-122"/>
                <a:ea typeface="微软雅黑" pitchFamily="34" charset="-122"/>
              </a:rPr>
              <a:t>步</a:t>
            </a:r>
            <a:endParaRPr lang="zh-CN" altLang="en-US" dirty="0">
              <a:solidFill>
                <a:schemeClr val="bg1"/>
              </a:solidFill>
              <a:latin typeface="微软雅黑" pitchFamily="34" charset="-122"/>
              <a:ea typeface="微软雅黑" pitchFamily="34" charset="-122"/>
            </a:endParaRPr>
          </a:p>
        </p:txBody>
      </p:sp>
      <p:cxnSp>
        <p:nvCxnSpPr>
          <p:cNvPr id="19" name="直接箭头连接符 18"/>
          <p:cNvCxnSpPr/>
          <p:nvPr/>
        </p:nvCxnSpPr>
        <p:spPr>
          <a:xfrm>
            <a:off x="2130157" y="4589003"/>
            <a:ext cx="148749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972633" y="4992840"/>
            <a:ext cx="1608133" cy="1338828"/>
          </a:xfrm>
          <a:prstGeom prst="rect">
            <a:avLst/>
          </a:prstGeom>
          <a:noFill/>
        </p:spPr>
        <p:txBody>
          <a:bodyPr wrap="none" rtlCol="0">
            <a:spAutoFit/>
          </a:bodyPr>
          <a:lstStyle/>
          <a:p>
            <a:pPr>
              <a:lnSpc>
                <a:spcPct val="150000"/>
              </a:lnSpc>
            </a:pPr>
            <a:r>
              <a:rPr lang="en-US" altLang="zh-CN" dirty="0" smtClean="0">
                <a:solidFill>
                  <a:schemeClr val="accent1">
                    <a:lumMod val="50000"/>
                  </a:schemeClr>
                </a:solidFill>
                <a:latin typeface="Arial" pitchFamily="34" charset="0"/>
                <a:ea typeface="微软雅黑" pitchFamily="34" charset="-122"/>
                <a:cs typeface="Arial" pitchFamily="34" charset="0"/>
              </a:rPr>
              <a:t>1001+0=1001</a:t>
            </a:r>
          </a:p>
          <a:p>
            <a:pPr>
              <a:lnSpc>
                <a:spcPct val="150000"/>
              </a:lnSpc>
            </a:pPr>
            <a:r>
              <a:rPr lang="en-US" altLang="zh-CN" dirty="0" smtClean="0">
                <a:solidFill>
                  <a:schemeClr val="accent1">
                    <a:lumMod val="50000"/>
                  </a:schemeClr>
                </a:solidFill>
                <a:latin typeface="Arial" pitchFamily="34" charset="0"/>
                <a:ea typeface="微软雅黑" pitchFamily="34" charset="-122"/>
                <a:cs typeface="Arial" pitchFamily="34" charset="0"/>
              </a:rPr>
              <a:t>1001+1=1002</a:t>
            </a:r>
          </a:p>
          <a:p>
            <a:pPr>
              <a:lnSpc>
                <a:spcPct val="150000"/>
              </a:lnSpc>
            </a:pPr>
            <a:r>
              <a:rPr lang="en-US" altLang="zh-CN" dirty="0" smtClean="0">
                <a:solidFill>
                  <a:schemeClr val="accent1">
                    <a:lumMod val="50000"/>
                  </a:schemeClr>
                </a:solidFill>
                <a:latin typeface="Arial" pitchFamily="34" charset="0"/>
                <a:ea typeface="微软雅黑" pitchFamily="34" charset="-122"/>
                <a:cs typeface="Arial" pitchFamily="34" charset="0"/>
              </a:rPr>
              <a:t>1001+2=1003</a:t>
            </a:r>
          </a:p>
        </p:txBody>
      </p:sp>
      <p:sp>
        <p:nvSpPr>
          <p:cNvPr id="22" name="右大括号 21"/>
          <p:cNvSpPr/>
          <p:nvPr/>
        </p:nvSpPr>
        <p:spPr>
          <a:xfrm>
            <a:off x="5610387" y="4448002"/>
            <a:ext cx="402937" cy="2030291"/>
          </a:xfrm>
          <a:prstGeom prst="rightBrace">
            <a:avLst>
              <a:gd name="adj1" fmla="val 77567"/>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p:cNvSpPr txBox="1"/>
          <p:nvPr/>
        </p:nvSpPr>
        <p:spPr>
          <a:xfrm>
            <a:off x="5951641" y="4992840"/>
            <a:ext cx="461665" cy="1015663"/>
          </a:xfrm>
          <a:prstGeom prst="rect">
            <a:avLst/>
          </a:prstGeom>
          <a:noFill/>
        </p:spPr>
        <p:txBody>
          <a:bodyPr vert="eaVert" wrap="none" rtlCol="0">
            <a:spAutoFit/>
          </a:bodyPr>
          <a:lstStyle/>
          <a:p>
            <a:r>
              <a:rPr lang="zh-CN" altLang="en-US" dirty="0" smtClean="0">
                <a:latin typeface="微软雅黑" pitchFamily="34" charset="-122"/>
                <a:ea typeface="微软雅黑" pitchFamily="34" charset="-122"/>
              </a:rPr>
              <a:t>连续存储</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path" presetSubtype="0" accel="50000" decel="50000" fill="hold" grpId="0" nodeType="clickEffect">
                                  <p:stCondLst>
                                    <p:cond delay="0"/>
                                  </p:stCondLst>
                                  <p:childTnLst>
                                    <p:animMotion origin="layout" path="M -3.75E-6 4.81481E-6 C 0.02396 -0.00394 0.00873 -0.24005 0.06888 -0.17663 C 0.09076 -0.12014 0.09701 -0.0125 0.10834 -0.00209 " pathEditMode="relative" rAng="0" ptsTypes="AAA">
                                      <p:cBhvr>
                                        <p:cTn id="6" dur="2000" fill="hold"/>
                                        <p:tgtEl>
                                          <p:spTgt spid="8"/>
                                        </p:tgtEl>
                                        <p:attrNameLst>
                                          <p:attrName>ppt_x</p:attrName>
                                          <p:attrName>ppt_y</p:attrName>
                                        </p:attrNameLst>
                                      </p:cBhvr>
                                      <p:rCtr x="5417" y="-9375"/>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par>
                          <p:cTn id="12" fill="hold">
                            <p:stCondLst>
                              <p:cond delay="500"/>
                            </p:stCondLst>
                            <p:childTnLst>
                              <p:par>
                                <p:cTn id="13" presetID="12" presetClass="entr" presetSubtype="4"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p:tgtEl>
                                          <p:spTgt spid="15"/>
                                        </p:tgtEl>
                                        <p:attrNameLst>
                                          <p:attrName>ppt_y</p:attrName>
                                        </p:attrNameLst>
                                      </p:cBhvr>
                                      <p:tavLst>
                                        <p:tav tm="0">
                                          <p:val>
                                            <p:strVal val="#ppt_y+#ppt_h*1.125000"/>
                                          </p:val>
                                        </p:tav>
                                        <p:tav tm="100000">
                                          <p:val>
                                            <p:strVal val="#ppt_y"/>
                                          </p:val>
                                        </p:tav>
                                      </p:tavLst>
                                    </p:anim>
                                    <p:animEffect transition="in" filter="wipe(up)">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2"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childTnLst>
                          </p:cTn>
                        </p:par>
                        <p:par>
                          <p:cTn id="22" fill="hold">
                            <p:stCondLst>
                              <p:cond delay="500"/>
                            </p:stCondLst>
                            <p:childTnLst>
                              <p:par>
                                <p:cTn id="23" presetID="54" presetClass="path" presetSubtype="0" accel="50000" decel="50000" fill="hold" grpId="0" nodeType="afterEffect">
                                  <p:stCondLst>
                                    <p:cond delay="0"/>
                                  </p:stCondLst>
                                  <p:childTnLst>
                                    <p:animMotion origin="layout" path="M 1.25E-6 -3.7037E-7 C 0.02396 -0.00393 0.00872 -0.24005 0.06888 -0.17662 C 0.09075 -0.12014 0.097 -0.0125 0.10833 -0.00208 " pathEditMode="relative" rAng="0" ptsTypes="AAA">
                                      <p:cBhvr>
                                        <p:cTn id="24" dur="2000" fill="hold"/>
                                        <p:tgtEl>
                                          <p:spTgt spid="14"/>
                                        </p:tgtEl>
                                        <p:attrNameLst>
                                          <p:attrName>ppt_x</p:attrName>
                                          <p:attrName>ppt_y</p:attrName>
                                        </p:attrNameLst>
                                      </p:cBhvr>
                                      <p:rCtr x="5417" y="-9375"/>
                                    </p:animMotion>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childTnLst>
                          </p:cTn>
                        </p:par>
                        <p:par>
                          <p:cTn id="30" fill="hold">
                            <p:stCondLst>
                              <p:cond delay="500"/>
                            </p:stCondLst>
                            <p:childTnLst>
                              <p:par>
                                <p:cTn id="31" presetID="12" presetClass="entr" presetSubtype="4"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p:tgtEl>
                                          <p:spTgt spid="16"/>
                                        </p:tgtEl>
                                        <p:attrNameLst>
                                          <p:attrName>ppt_y</p:attrName>
                                        </p:attrNameLst>
                                      </p:cBhvr>
                                      <p:tavLst>
                                        <p:tav tm="0">
                                          <p:val>
                                            <p:strVal val="#ppt_y+#ppt_h*1.125000"/>
                                          </p:val>
                                        </p:tav>
                                        <p:tav tm="100000">
                                          <p:val>
                                            <p:strVal val="#ppt_y"/>
                                          </p:val>
                                        </p:tav>
                                      </p:tavLst>
                                    </p:anim>
                                    <p:animEffect transition="in" filter="wipe(up)">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8" grpId="0" animBg="1"/>
      <p:bldP spid="8" grpId="1" animBg="1"/>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0"/>
            <a:ext cx="10018713" cy="864031"/>
          </a:xfrm>
          <a:solidFill>
            <a:schemeClr val="accent2"/>
          </a:solidFill>
        </p:spPr>
        <p:txBody>
          <a:bodyPr/>
          <a:lstStyle/>
          <a:p>
            <a:r>
              <a:rPr lang="en-US" altLang="zh-CN" dirty="0" smtClean="0">
                <a:solidFill>
                  <a:srgbClr val="FF0000"/>
                </a:solidFill>
              </a:rPr>
              <a:t>*</a:t>
            </a:r>
            <a:r>
              <a:rPr lang="en-US" altLang="zh-CN" dirty="0" err="1" smtClean="0"/>
              <a:t>Javascript</a:t>
            </a:r>
            <a:r>
              <a:rPr lang="zh-CN" altLang="en-US" dirty="0" smtClean="0"/>
              <a:t>中</a:t>
            </a:r>
            <a:r>
              <a:rPr lang="en-US" altLang="zh-CN" dirty="0" smtClean="0"/>
              <a:t>Array</a:t>
            </a:r>
            <a:r>
              <a:rPr lang="zh-CN" altLang="en-US" dirty="0" smtClean="0"/>
              <a:t>对象的样子</a:t>
            </a:r>
            <a:endParaRPr lang="zh-CN" altLang="en-US" dirty="0"/>
          </a:p>
        </p:txBody>
      </p:sp>
      <p:sp>
        <p:nvSpPr>
          <p:cNvPr id="3" name="矩形 2"/>
          <p:cNvSpPr/>
          <p:nvPr/>
        </p:nvSpPr>
        <p:spPr>
          <a:xfrm>
            <a:off x="1484311" y="1937286"/>
            <a:ext cx="10018713" cy="4262034"/>
          </a:xfrm>
          <a:prstGeom prst="rect">
            <a:avLst/>
          </a:prstGeom>
        </p:spPr>
        <p:style>
          <a:lnRef idx="0">
            <a:schemeClr val="accent1"/>
          </a:lnRef>
          <a:fillRef idx="3">
            <a:schemeClr val="accent1"/>
          </a:fillRef>
          <a:effectRef idx="3">
            <a:schemeClr val="accent1"/>
          </a:effectRef>
          <a:fontRef idx="minor">
            <a:schemeClr val="lt1"/>
          </a:fontRef>
        </p:style>
        <p:txBody>
          <a:bodyPr rtlCol="0" anchor="t"/>
          <a:lstStyle/>
          <a:p>
            <a:pPr algn="ctr"/>
            <a:r>
              <a:rPr lang="en-US" altLang="zh-CN" sz="4800" dirty="0" err="1" smtClean="0">
                <a:latin typeface="Arial" pitchFamily="34" charset="0"/>
                <a:cs typeface="Arial" pitchFamily="34" charset="0"/>
              </a:rPr>
              <a:t>arr</a:t>
            </a:r>
            <a:endParaRPr lang="zh-CN" altLang="en-US" sz="4800" dirty="0">
              <a:latin typeface="Arial" pitchFamily="34" charset="0"/>
              <a:cs typeface="Arial" pitchFamily="34" charset="0"/>
            </a:endParaRPr>
          </a:p>
        </p:txBody>
      </p:sp>
      <p:sp>
        <p:nvSpPr>
          <p:cNvPr id="4" name="椭圆 3"/>
          <p:cNvSpPr/>
          <p:nvPr/>
        </p:nvSpPr>
        <p:spPr>
          <a:xfrm>
            <a:off x="1775252" y="3774181"/>
            <a:ext cx="1711867" cy="175871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400" dirty="0" smtClean="0"/>
              <a:t>push()</a:t>
            </a:r>
            <a:endParaRPr lang="zh-CN" altLang="en-US" sz="2400" dirty="0"/>
          </a:p>
        </p:txBody>
      </p:sp>
      <p:sp>
        <p:nvSpPr>
          <p:cNvPr id="7" name="矩形 6"/>
          <p:cNvSpPr/>
          <p:nvPr/>
        </p:nvSpPr>
        <p:spPr>
          <a:xfrm>
            <a:off x="1775252" y="2781938"/>
            <a:ext cx="9523011" cy="57343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smtClean="0">
                <a:latin typeface="微软雅黑" pitchFamily="34" charset="-122"/>
                <a:ea typeface="微软雅黑" pitchFamily="34" charset="-122"/>
              </a:rPr>
              <a:t>length</a:t>
            </a:r>
            <a:endParaRPr lang="zh-CN" altLang="en-US" sz="2400" dirty="0">
              <a:latin typeface="微软雅黑" pitchFamily="34" charset="-122"/>
              <a:ea typeface="微软雅黑" pitchFamily="34" charset="-122"/>
            </a:endParaRPr>
          </a:p>
        </p:txBody>
      </p:sp>
      <p:sp>
        <p:nvSpPr>
          <p:cNvPr id="16" name="椭圆 15"/>
          <p:cNvSpPr/>
          <p:nvPr/>
        </p:nvSpPr>
        <p:spPr>
          <a:xfrm>
            <a:off x="3716068" y="3789679"/>
            <a:ext cx="1711867" cy="175871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400" dirty="0" smtClean="0"/>
              <a:t>pop()</a:t>
            </a:r>
            <a:endParaRPr lang="zh-CN" altLang="en-US" sz="2400" dirty="0"/>
          </a:p>
        </p:txBody>
      </p:sp>
      <p:sp>
        <p:nvSpPr>
          <p:cNvPr id="17" name="椭圆 16"/>
          <p:cNvSpPr/>
          <p:nvPr/>
        </p:nvSpPr>
        <p:spPr>
          <a:xfrm>
            <a:off x="5672382" y="3809400"/>
            <a:ext cx="1711867" cy="175871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400" dirty="0" err="1"/>
              <a:t>unshift</a:t>
            </a:r>
            <a:r>
              <a:rPr lang="en-US" altLang="zh-CN" sz="2400" dirty="0"/>
              <a:t>()</a:t>
            </a:r>
            <a:endParaRPr lang="zh-CN" altLang="en-US" sz="2400" dirty="0"/>
          </a:p>
        </p:txBody>
      </p:sp>
      <p:sp>
        <p:nvSpPr>
          <p:cNvPr id="18" name="椭圆 17"/>
          <p:cNvSpPr/>
          <p:nvPr/>
        </p:nvSpPr>
        <p:spPr>
          <a:xfrm>
            <a:off x="7609546" y="3789679"/>
            <a:ext cx="1711867" cy="175871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400" dirty="0" smtClean="0"/>
              <a:t>shift()</a:t>
            </a:r>
            <a:endParaRPr lang="zh-CN" altLang="en-US" sz="2400" dirty="0"/>
          </a:p>
        </p:txBody>
      </p:sp>
      <p:sp>
        <p:nvSpPr>
          <p:cNvPr id="19" name="椭圆 18"/>
          <p:cNvSpPr/>
          <p:nvPr/>
        </p:nvSpPr>
        <p:spPr>
          <a:xfrm>
            <a:off x="9540602" y="3789679"/>
            <a:ext cx="1711867" cy="175871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400" dirty="0" smtClean="0"/>
              <a:t>join()</a:t>
            </a:r>
            <a:endParaRPr lang="zh-CN" alt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nvPr>
        </p:nvGraphicFramePr>
        <p:xfrm>
          <a:off x="1484311" y="2235983"/>
          <a:ext cx="10018713" cy="2560320"/>
        </p:xfrm>
        <a:graphic>
          <a:graphicData uri="http://schemas.openxmlformats.org/drawingml/2006/table">
            <a:tbl>
              <a:tblPr firstRow="1" bandRow="1">
                <a:tableStyleId>{21E4AEA4-8DFA-4A89-87EB-49C32662AFE0}</a:tableStyleId>
              </a:tblPr>
              <a:tblGrid>
                <a:gridCol w="3339571"/>
                <a:gridCol w="6679142"/>
              </a:tblGrid>
              <a:tr h="425743">
                <a:tc>
                  <a:txBody>
                    <a:bodyPr/>
                    <a:lstStyle/>
                    <a:p>
                      <a:pPr algn="ctr">
                        <a:lnSpc>
                          <a:spcPct val="150000"/>
                        </a:lnSpc>
                      </a:pPr>
                      <a:r>
                        <a:rPr lang="zh-CN" altLang="en-US" sz="2000" dirty="0" smtClean="0">
                          <a:latin typeface="微软雅黑" pitchFamily="34" charset="-122"/>
                          <a:ea typeface="微软雅黑" pitchFamily="34" charset="-122"/>
                        </a:rPr>
                        <a:t>方法名</a:t>
                      </a:r>
                      <a:endParaRPr lang="zh-CN" altLang="en-US" sz="2000" dirty="0">
                        <a:latin typeface="微软雅黑" pitchFamily="34" charset="-122"/>
                        <a:ea typeface="微软雅黑" pitchFamily="34" charset="-122"/>
                      </a:endParaRPr>
                    </a:p>
                  </a:txBody>
                  <a:tcPr/>
                </a:tc>
                <a:tc>
                  <a:txBody>
                    <a:bodyPr/>
                    <a:lstStyle/>
                    <a:p>
                      <a:pPr algn="ctr">
                        <a:lnSpc>
                          <a:spcPct val="150000"/>
                        </a:lnSpc>
                      </a:pPr>
                      <a:r>
                        <a:rPr lang="zh-CN" altLang="en-US" sz="2000" dirty="0" smtClean="0">
                          <a:latin typeface="微软雅黑" pitchFamily="34" charset="-122"/>
                          <a:ea typeface="微软雅黑" pitchFamily="34" charset="-122"/>
                        </a:rPr>
                        <a:t>作用</a:t>
                      </a:r>
                      <a:endParaRPr lang="zh-CN" altLang="en-US" sz="2000" dirty="0">
                        <a:latin typeface="微软雅黑" pitchFamily="34" charset="-122"/>
                        <a:ea typeface="微软雅黑" pitchFamily="34" charset="-122"/>
                      </a:endParaRPr>
                    </a:p>
                  </a:txBody>
                  <a:tcPr/>
                </a:tc>
              </a:tr>
              <a:tr h="472076">
                <a:tc>
                  <a:txBody>
                    <a:bodyPr/>
                    <a:lstStyle/>
                    <a:p>
                      <a:pPr algn="ctr">
                        <a:lnSpc>
                          <a:spcPct val="100000"/>
                        </a:lnSpc>
                      </a:pPr>
                      <a:r>
                        <a:rPr lang="en-US" altLang="zh-CN" sz="1800" dirty="0" err="1" smtClean="0"/>
                        <a:t>unshift</a:t>
                      </a:r>
                      <a:r>
                        <a:rPr lang="en-US" altLang="zh-CN" sz="1800" dirty="0" smtClean="0"/>
                        <a:t>()</a:t>
                      </a:r>
                      <a:endParaRPr lang="zh-CN" altLang="en-US" sz="1800" dirty="0"/>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zh-CN" altLang="en-US" sz="1800" dirty="0" smtClean="0">
                          <a:latin typeface="微软雅黑" pitchFamily="34" charset="-122"/>
                          <a:ea typeface="微软雅黑" pitchFamily="34" charset="-122"/>
                        </a:rPr>
                        <a:t>在数组顶部添加项，参数：添加的数据项</a:t>
                      </a:r>
                    </a:p>
                  </a:txBody>
                  <a:tcPr/>
                </a:tc>
              </a:tr>
              <a:tr h="472076">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sz="1800" dirty="0" smtClean="0"/>
                        <a:t>shift()</a:t>
                      </a:r>
                      <a:endParaRPr lang="zh-CN" altLang="en-US" sz="1800" dirty="0" smtClean="0"/>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zh-CN" altLang="en-US" sz="1800" dirty="0" smtClean="0">
                          <a:latin typeface="微软雅黑" pitchFamily="34" charset="-122"/>
                          <a:ea typeface="微软雅黑" pitchFamily="34" charset="-122"/>
                        </a:rPr>
                        <a:t>从数组的顶部移除最后一项，并返回被移除的项</a:t>
                      </a:r>
                    </a:p>
                  </a:txBody>
                  <a:tcPr/>
                </a:tc>
              </a:tr>
              <a:tr h="445850">
                <a:tc>
                  <a:txBody>
                    <a:bodyPr/>
                    <a:lstStyle/>
                    <a:p>
                      <a:pPr algn="ctr">
                        <a:lnSpc>
                          <a:spcPct val="100000"/>
                        </a:lnSpc>
                      </a:pPr>
                      <a:r>
                        <a:rPr lang="en-US" altLang="zh-CN" sz="1800" dirty="0" smtClean="0"/>
                        <a:t>push()</a:t>
                      </a:r>
                      <a:endParaRPr lang="zh-CN" altLang="en-US" sz="1800" dirty="0"/>
                    </a:p>
                  </a:txBody>
                  <a:tcPr/>
                </a:tc>
                <a:tc>
                  <a:txBody>
                    <a:bodyPr/>
                    <a:lstStyle/>
                    <a:p>
                      <a:pPr algn="l">
                        <a:lnSpc>
                          <a:spcPct val="150000"/>
                        </a:lnSpc>
                      </a:pPr>
                      <a:r>
                        <a:rPr lang="zh-CN" altLang="en-US" sz="1800" dirty="0" smtClean="0">
                          <a:latin typeface="微软雅黑" pitchFamily="34" charset="-122"/>
                          <a:ea typeface="微软雅黑" pitchFamily="34" charset="-122"/>
                        </a:rPr>
                        <a:t>在数组的尾部推入项，参数：推入的数据项</a:t>
                      </a:r>
                      <a:endParaRPr lang="zh-CN" altLang="en-US" sz="1800" dirty="0">
                        <a:latin typeface="微软雅黑" pitchFamily="34" charset="-122"/>
                        <a:ea typeface="微软雅黑" pitchFamily="34" charset="-122"/>
                      </a:endParaRPr>
                    </a:p>
                  </a:txBody>
                  <a:tcPr/>
                </a:tc>
              </a:tr>
              <a:tr h="472076">
                <a:tc>
                  <a:txBody>
                    <a:bodyPr/>
                    <a:lstStyle/>
                    <a:p>
                      <a:pPr algn="ctr">
                        <a:lnSpc>
                          <a:spcPct val="100000"/>
                        </a:lnSpc>
                      </a:pPr>
                      <a:r>
                        <a:rPr lang="en-US" altLang="zh-CN" sz="1800" dirty="0" smtClean="0"/>
                        <a:t>pop()</a:t>
                      </a:r>
                      <a:endParaRPr lang="zh-CN" altLang="en-US" sz="1800" dirty="0"/>
                    </a:p>
                  </a:txBody>
                  <a:tcPr/>
                </a:tc>
                <a:tc>
                  <a:txBody>
                    <a:bodyPr/>
                    <a:lstStyle/>
                    <a:p>
                      <a:pPr algn="l">
                        <a:lnSpc>
                          <a:spcPct val="150000"/>
                        </a:lnSpc>
                      </a:pPr>
                      <a:r>
                        <a:rPr lang="zh-CN" altLang="en-US" sz="1800" dirty="0" smtClean="0">
                          <a:latin typeface="微软雅黑" pitchFamily="34" charset="-122"/>
                          <a:ea typeface="微软雅黑" pitchFamily="34" charset="-122"/>
                        </a:rPr>
                        <a:t>从数组的尾部弹出最后一项，并返回被弹出的项</a:t>
                      </a:r>
                      <a:endParaRPr lang="zh-CN" altLang="en-US" sz="1800" dirty="0">
                        <a:latin typeface="微软雅黑" pitchFamily="34" charset="-122"/>
                        <a:ea typeface="微软雅黑" pitchFamily="34" charset="-122"/>
                      </a:endParaRPr>
                    </a:p>
                  </a:txBody>
                  <a:tcPr/>
                </a:tc>
              </a:tr>
            </a:tbl>
          </a:graphicData>
        </a:graphic>
      </p:graphicFrame>
      <p:sp>
        <p:nvSpPr>
          <p:cNvPr id="4" name="标题 1"/>
          <p:cNvSpPr txBox="1"/>
          <p:nvPr/>
        </p:nvSpPr>
        <p:spPr>
          <a:xfrm>
            <a:off x="1484311" y="685800"/>
            <a:ext cx="10018713" cy="864031"/>
          </a:xfrm>
          <a:prstGeom prst="rect">
            <a:avLst/>
          </a:prstGeom>
          <a:solidFill>
            <a:schemeClr val="accent2"/>
          </a:solidFill>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rgbClr val="FF0000"/>
                </a:solidFill>
              </a:rPr>
              <a:t>*</a:t>
            </a:r>
            <a:r>
              <a:rPr lang="zh-CN" altLang="en-US" dirty="0"/>
              <a:t>数组的栈、队列方法</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1050010"/>
          </a:xfrm>
        </p:spPr>
        <p:txBody>
          <a:bodyPr/>
          <a:lstStyle/>
          <a:p>
            <a:r>
              <a:rPr lang="zh-CN" altLang="en-US" dirty="0" smtClean="0"/>
              <a:t>课堂练习</a:t>
            </a:r>
            <a:endParaRPr lang="zh-CN" altLang="en-US" dirty="0"/>
          </a:p>
        </p:txBody>
      </p:sp>
      <p:sp>
        <p:nvSpPr>
          <p:cNvPr id="3" name="内容占位符 2"/>
          <p:cNvSpPr>
            <a:spLocks noGrp="1"/>
          </p:cNvSpPr>
          <p:nvPr>
            <p:ph idx="1"/>
          </p:nvPr>
        </p:nvSpPr>
        <p:spPr>
          <a:xfrm>
            <a:off x="1484310" y="1969575"/>
            <a:ext cx="10018713" cy="4384729"/>
          </a:xfrm>
        </p:spPr>
        <p:txBody>
          <a:bodyPr anchor="t">
            <a:normAutofit/>
          </a:bodyPr>
          <a:lstStyle/>
          <a:p>
            <a:pPr lvl="1"/>
            <a:r>
              <a:rPr lang="zh-CN" altLang="en-US" sz="2800" dirty="0" smtClean="0"/>
              <a:t>模拟一个栈结构的压入与弹出，一个文本框</a:t>
            </a:r>
            <a:r>
              <a:rPr lang="en-US" altLang="zh-CN" sz="2800" dirty="0" smtClean="0"/>
              <a:t>+2</a:t>
            </a:r>
            <a:r>
              <a:rPr lang="zh-CN" altLang="en-US" sz="2800" dirty="0" smtClean="0"/>
              <a:t>个按钮实现。</a:t>
            </a:r>
            <a:endParaRPr lang="en-US" altLang="zh-CN" sz="2800" dirty="0" smtClean="0"/>
          </a:p>
          <a:p>
            <a:pPr lvl="1"/>
            <a:r>
              <a:rPr lang="zh-CN" altLang="en-US" sz="2800" dirty="0">
                <a:solidFill>
                  <a:srgbClr val="FF0000"/>
                </a:solidFill>
              </a:rPr>
              <a:t>模拟一</a:t>
            </a:r>
            <a:r>
              <a:rPr lang="zh-CN" altLang="en-US" sz="2800" dirty="0" smtClean="0">
                <a:solidFill>
                  <a:srgbClr val="FF0000"/>
                </a:solidFill>
              </a:rPr>
              <a:t>个队列结构</a:t>
            </a:r>
            <a:r>
              <a:rPr lang="zh-CN" altLang="en-US" sz="2800" dirty="0">
                <a:solidFill>
                  <a:srgbClr val="FF0000"/>
                </a:solidFill>
              </a:rPr>
              <a:t>的压入与弹出，一个文本框</a:t>
            </a:r>
            <a:r>
              <a:rPr lang="en-US" altLang="zh-CN" sz="2800" dirty="0">
                <a:solidFill>
                  <a:srgbClr val="FF0000"/>
                </a:solidFill>
              </a:rPr>
              <a:t>+2</a:t>
            </a:r>
            <a:r>
              <a:rPr lang="zh-CN" altLang="en-US" sz="2800" dirty="0">
                <a:solidFill>
                  <a:srgbClr val="FF0000"/>
                </a:solidFill>
              </a:rPr>
              <a:t>个按钮实现</a:t>
            </a:r>
            <a:r>
              <a:rPr lang="zh-CN" altLang="en-US" sz="2800" dirty="0" smtClean="0">
                <a:solidFill>
                  <a:srgbClr val="FF0000"/>
                </a:solidFill>
              </a:rPr>
              <a:t>。</a:t>
            </a:r>
            <a:endParaRPr lang="en-US" altLang="zh-CN" sz="2800" dirty="0" smtClean="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0"/>
            <a:ext cx="10018713" cy="864031"/>
          </a:xfrm>
          <a:solidFill>
            <a:schemeClr val="accent2"/>
          </a:solidFill>
        </p:spPr>
        <p:txBody>
          <a:bodyPr/>
          <a:lstStyle/>
          <a:p>
            <a:r>
              <a:rPr lang="en-US" altLang="zh-CN" dirty="0" smtClean="0">
                <a:solidFill>
                  <a:srgbClr val="FF0000"/>
                </a:solidFill>
              </a:rPr>
              <a:t>*</a:t>
            </a:r>
            <a:r>
              <a:rPr lang="zh-CN" altLang="en-US" dirty="0" smtClean="0"/>
              <a:t>数组在内存中的样子</a:t>
            </a:r>
            <a:endParaRPr lang="zh-CN" altLang="en-US" dirty="0"/>
          </a:p>
        </p:txBody>
      </p:sp>
      <p:sp>
        <p:nvSpPr>
          <p:cNvPr id="3" name="内容占位符 2"/>
          <p:cNvSpPr>
            <a:spLocks noGrp="1"/>
          </p:cNvSpPr>
          <p:nvPr>
            <p:ph idx="1"/>
          </p:nvPr>
        </p:nvSpPr>
        <p:spPr>
          <a:xfrm>
            <a:off x="1484311" y="1813302"/>
            <a:ext cx="10018713" cy="5044698"/>
          </a:xfrm>
        </p:spPr>
        <p:txBody>
          <a:bodyPr anchor="t">
            <a:normAutofit/>
          </a:bodyPr>
          <a:lstStyle/>
          <a:p>
            <a:pPr marL="0" lvl="1" indent="0">
              <a:buNone/>
            </a:pPr>
            <a:endParaRPr lang="zh-CN" altLang="zh-CN" sz="2800" dirty="0"/>
          </a:p>
          <a:p>
            <a:endParaRPr lang="en-US" altLang="zh-CN" dirty="0">
              <a:solidFill>
                <a:srgbClr val="FF0000"/>
              </a:solidFill>
              <a:latin typeface="微软雅黑" pitchFamily="34" charset="-122"/>
              <a:ea typeface="微软雅黑" pitchFamily="34" charset="-122"/>
            </a:endParaRPr>
          </a:p>
        </p:txBody>
      </p:sp>
      <p:graphicFrame>
        <p:nvGraphicFramePr>
          <p:cNvPr id="4" name="表格 3"/>
          <p:cNvGraphicFramePr>
            <a:graphicFrameLocks noGrp="1"/>
          </p:cNvGraphicFramePr>
          <p:nvPr/>
        </p:nvGraphicFramePr>
        <p:xfrm>
          <a:off x="2634582" y="3235061"/>
          <a:ext cx="1717121" cy="3241818"/>
        </p:xfrm>
        <a:graphic>
          <a:graphicData uri="http://schemas.openxmlformats.org/drawingml/2006/table">
            <a:tbl>
              <a:tblPr firstRow="1" bandRow="1">
                <a:tableStyleId>{2D5ABB26-0587-4C30-8999-92F81FD0307C}</a:tableStyleId>
              </a:tblPr>
              <a:tblGrid>
                <a:gridCol w="1717121"/>
              </a:tblGrid>
              <a:tr h="540303">
                <a:tc>
                  <a:txBody>
                    <a:bodyPr/>
                    <a:lstStyle/>
                    <a:p>
                      <a:pPr algn="ctr">
                        <a:lnSpc>
                          <a:spcPct val="100000"/>
                        </a:lnSpc>
                      </a:pPr>
                      <a:r>
                        <a:rPr lang="en-US" altLang="zh-CN" sz="2400" dirty="0" err="1" smtClean="0"/>
                        <a:t>var</a:t>
                      </a:r>
                      <a:r>
                        <a:rPr lang="en-US" altLang="zh-CN" sz="2400" dirty="0" smtClean="0"/>
                        <a:t> </a:t>
                      </a:r>
                      <a:r>
                        <a:rPr lang="en-US" altLang="zh-CN" sz="2400" dirty="0" err="1" smtClean="0"/>
                        <a:t>arr</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303">
                <a:tc>
                  <a:txBody>
                    <a:bodyPr/>
                    <a:lstStyle/>
                    <a:p>
                      <a:pPr>
                        <a:lnSpc>
                          <a:spcPct val="150000"/>
                        </a:lnSpc>
                      </a:pP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303">
                <a:tc>
                  <a:txBody>
                    <a:bodyPr/>
                    <a:lstStyle/>
                    <a:p>
                      <a:pPr>
                        <a:lnSpc>
                          <a:spcPct val="150000"/>
                        </a:lnSpc>
                      </a:pP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303">
                <a:tc>
                  <a:txBody>
                    <a:bodyPr/>
                    <a:lstStyle/>
                    <a:p>
                      <a:pPr>
                        <a:lnSpc>
                          <a:spcPct val="150000"/>
                        </a:lnSpc>
                      </a:pP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303">
                <a:tc>
                  <a:txBody>
                    <a:bodyPr/>
                    <a:lstStyle/>
                    <a:p>
                      <a:pPr>
                        <a:lnSpc>
                          <a:spcPct val="150000"/>
                        </a:lnSpc>
                      </a:pP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303">
                <a:tc>
                  <a:txBody>
                    <a:bodyPr/>
                    <a:lstStyle/>
                    <a:p>
                      <a:pPr>
                        <a:lnSpc>
                          <a:spcPct val="150000"/>
                        </a:lnSpc>
                      </a:pP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文本框 4"/>
          <p:cNvSpPr txBox="1"/>
          <p:nvPr/>
        </p:nvSpPr>
        <p:spPr>
          <a:xfrm>
            <a:off x="1484311" y="1767443"/>
            <a:ext cx="5346335" cy="461665"/>
          </a:xfrm>
          <a:prstGeom prst="rect">
            <a:avLst/>
          </a:prstGeom>
          <a:noFill/>
        </p:spPr>
        <p:txBody>
          <a:bodyPr wrap="none" rtlCol="0">
            <a:spAutoFit/>
          </a:bodyPr>
          <a:lstStyle/>
          <a:p>
            <a:r>
              <a:rPr lang="en-US" altLang="zh-CN" sz="2400" dirty="0" err="1" smtClean="0">
                <a:solidFill>
                  <a:srgbClr val="002060"/>
                </a:solidFill>
              </a:rPr>
              <a:t>var</a:t>
            </a:r>
            <a:r>
              <a:rPr lang="en-US" altLang="zh-CN" sz="2400" dirty="0" smtClean="0"/>
              <a:t> </a:t>
            </a:r>
            <a:r>
              <a:rPr lang="en-US" altLang="zh-CN" sz="2400" dirty="0" err="1" smtClean="0"/>
              <a:t>arr</a:t>
            </a:r>
            <a:r>
              <a:rPr lang="en-US" altLang="zh-CN" sz="2400" dirty="0" smtClean="0"/>
              <a:t>=</a:t>
            </a:r>
            <a:r>
              <a:rPr lang="en-US" altLang="zh-CN" sz="2400" dirty="0" smtClean="0">
                <a:solidFill>
                  <a:srgbClr val="002060"/>
                </a:solidFill>
              </a:rPr>
              <a:t>new</a:t>
            </a:r>
            <a:r>
              <a:rPr lang="en-US" altLang="zh-CN" sz="2400" dirty="0" smtClean="0"/>
              <a:t> </a:t>
            </a:r>
            <a:r>
              <a:rPr lang="en-US" altLang="zh-CN" sz="2400" dirty="0" smtClean="0">
                <a:solidFill>
                  <a:schemeClr val="accent2">
                    <a:lumMod val="75000"/>
                  </a:schemeClr>
                </a:solidFill>
              </a:rPr>
              <a:t>Array</a:t>
            </a:r>
            <a:r>
              <a:rPr lang="en-US" altLang="zh-CN" sz="2400" dirty="0" smtClean="0"/>
              <a:t>(</a:t>
            </a:r>
            <a:r>
              <a:rPr lang="en-US" altLang="zh-CN" sz="2400" dirty="0" smtClean="0">
                <a:solidFill>
                  <a:srgbClr val="FF0000"/>
                </a:solidFill>
              </a:rPr>
              <a:t>1</a:t>
            </a:r>
            <a:r>
              <a:rPr lang="en-US" altLang="zh-CN" sz="2400" dirty="0" smtClean="0"/>
              <a:t>,</a:t>
            </a:r>
            <a:r>
              <a:rPr lang="en-US" altLang="zh-CN" sz="2400" dirty="0" smtClean="0">
                <a:solidFill>
                  <a:srgbClr val="FF0000"/>
                </a:solidFill>
              </a:rPr>
              <a:t>2</a:t>
            </a:r>
            <a:r>
              <a:rPr lang="en-US" altLang="zh-CN" sz="2400" dirty="0" smtClean="0"/>
              <a:t>,</a:t>
            </a:r>
            <a:r>
              <a:rPr lang="en-US" altLang="zh-CN" sz="2400" dirty="0" smtClean="0">
                <a:solidFill>
                  <a:schemeClr val="accent5">
                    <a:lumMod val="75000"/>
                  </a:schemeClr>
                </a:solidFill>
              </a:rPr>
              <a:t>”hello”,”abc”</a:t>
            </a:r>
            <a:r>
              <a:rPr lang="en-US" altLang="zh-CN" sz="2400" dirty="0" smtClean="0"/>
              <a:t>,</a:t>
            </a:r>
            <a:r>
              <a:rPr lang="en-US" altLang="zh-CN" sz="2400" b="1" dirty="0" smtClean="0">
                <a:solidFill>
                  <a:srgbClr val="002060"/>
                </a:solidFill>
              </a:rPr>
              <a:t>true</a:t>
            </a:r>
            <a:r>
              <a:rPr lang="en-US" altLang="zh-CN" sz="2400" dirty="0" smtClean="0"/>
              <a:t>)</a:t>
            </a:r>
            <a:endParaRPr lang="zh-CN" altLang="en-US" sz="2400" dirty="0"/>
          </a:p>
        </p:txBody>
      </p:sp>
      <p:sp>
        <p:nvSpPr>
          <p:cNvPr id="6" name="文本框 5"/>
          <p:cNvSpPr txBox="1"/>
          <p:nvPr/>
        </p:nvSpPr>
        <p:spPr>
          <a:xfrm>
            <a:off x="2961568" y="2703216"/>
            <a:ext cx="954107" cy="400110"/>
          </a:xfrm>
          <a:prstGeom prst="rect">
            <a:avLst/>
          </a:prstGeom>
          <a:noFill/>
        </p:spPr>
        <p:txBody>
          <a:bodyPr wrap="none" rtlCol="0">
            <a:spAutoFit/>
          </a:bodyPr>
          <a:lstStyle/>
          <a:p>
            <a:r>
              <a:rPr lang="zh-CN" altLang="en-US" sz="2000" b="1" dirty="0" smtClean="0">
                <a:latin typeface="微软雅黑" pitchFamily="34" charset="-122"/>
                <a:ea typeface="微软雅黑" pitchFamily="34" charset="-122"/>
              </a:rPr>
              <a:t>栈内存</a:t>
            </a:r>
            <a:endParaRPr lang="zh-CN" altLang="en-US" sz="2000" b="1" dirty="0">
              <a:latin typeface="微软雅黑" pitchFamily="34" charset="-122"/>
              <a:ea typeface="微软雅黑" pitchFamily="34" charset="-122"/>
            </a:endParaRPr>
          </a:p>
        </p:txBody>
      </p:sp>
      <p:cxnSp>
        <p:nvCxnSpPr>
          <p:cNvPr id="8" name="直接箭头连接符 7"/>
          <p:cNvCxnSpPr/>
          <p:nvPr/>
        </p:nvCxnSpPr>
        <p:spPr>
          <a:xfrm>
            <a:off x="4355018" y="3484447"/>
            <a:ext cx="3367427" cy="545112"/>
          </a:xfrm>
          <a:prstGeom prst="straightConnector1">
            <a:avLst/>
          </a:prstGeom>
          <a:ln w="762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椭圆 8"/>
          <p:cNvSpPr/>
          <p:nvPr/>
        </p:nvSpPr>
        <p:spPr>
          <a:xfrm>
            <a:off x="5954672" y="2309881"/>
            <a:ext cx="4850969" cy="4479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表格 9"/>
          <p:cNvGraphicFramePr>
            <a:graphicFrameLocks noGrp="1"/>
          </p:cNvGraphicFramePr>
          <p:nvPr/>
        </p:nvGraphicFramePr>
        <p:xfrm>
          <a:off x="7722445" y="3749789"/>
          <a:ext cx="1423279" cy="2514600"/>
        </p:xfrm>
        <a:graphic>
          <a:graphicData uri="http://schemas.openxmlformats.org/drawingml/2006/table">
            <a:tbl>
              <a:tblPr firstRow="1" bandRow="1">
                <a:tableStyleId>{2D5ABB26-0587-4C30-8999-92F81FD0307C}</a:tableStyleId>
              </a:tblPr>
              <a:tblGrid>
                <a:gridCol w="1423279"/>
              </a:tblGrid>
              <a:tr h="420598">
                <a:tc>
                  <a:txBody>
                    <a:bodyPr/>
                    <a:lstStyle/>
                    <a:p>
                      <a:pPr>
                        <a:lnSpc>
                          <a:spcPct val="150000"/>
                        </a:lnSpc>
                      </a:pPr>
                      <a:r>
                        <a:rPr lang="en-US" altLang="zh-CN" dirty="0" smtClean="0">
                          <a:latin typeface="Arial" pitchFamily="34" charset="0"/>
                          <a:cs typeface="Arial" pitchFamily="34" charset="0"/>
                        </a:rPr>
                        <a:t>[0]    </a:t>
                      </a:r>
                      <a:r>
                        <a:rPr lang="en-US" altLang="zh-CN" dirty="0" smtClean="0">
                          <a:solidFill>
                            <a:srgbClr val="FF0000"/>
                          </a:solidFill>
                          <a:latin typeface="Arial" pitchFamily="34" charset="0"/>
                          <a:cs typeface="Arial" pitchFamily="34" charset="0"/>
                        </a:rPr>
                        <a:t>1</a:t>
                      </a:r>
                      <a:endParaRPr lang="zh-CN" altLang="en-US" dirty="0">
                        <a:solidFill>
                          <a:srgbClr val="FF0000"/>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0598">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n-US" altLang="zh-CN" dirty="0" smtClean="0">
                          <a:latin typeface="Arial" pitchFamily="34" charset="0"/>
                          <a:cs typeface="Arial" pitchFamily="34" charset="0"/>
                        </a:rPr>
                        <a:t>[1]    </a:t>
                      </a:r>
                      <a:r>
                        <a:rPr lang="en-US" altLang="zh-CN" dirty="0" smtClean="0">
                          <a:solidFill>
                            <a:srgbClr val="FF0000"/>
                          </a:solidFill>
                          <a:latin typeface="Arial" pitchFamily="34" charset="0"/>
                          <a:cs typeface="Arial" pitchFamily="34" charset="0"/>
                        </a:rPr>
                        <a:t>2</a:t>
                      </a:r>
                      <a:endParaRPr lang="zh-CN" altLang="en-US" dirty="0" smtClean="0">
                        <a:solidFill>
                          <a:srgbClr val="FF0000"/>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0598">
                <a:tc>
                  <a:txBody>
                    <a:bodyPr/>
                    <a:lstStyle/>
                    <a:p>
                      <a:pPr>
                        <a:lnSpc>
                          <a:spcPct val="150000"/>
                        </a:lnSpc>
                      </a:pPr>
                      <a:r>
                        <a:rPr lang="en-US" altLang="zh-CN" dirty="0" smtClean="0">
                          <a:latin typeface="Arial" pitchFamily="34" charset="0"/>
                          <a:cs typeface="Arial" pitchFamily="34" charset="0"/>
                        </a:rPr>
                        <a:t>[2]   </a:t>
                      </a:r>
                      <a:r>
                        <a:rPr lang="en-US" altLang="zh-CN" dirty="0" smtClean="0">
                          <a:solidFill>
                            <a:schemeClr val="accent5">
                              <a:lumMod val="75000"/>
                            </a:schemeClr>
                          </a:solidFill>
                          <a:latin typeface="Arial" pitchFamily="34" charset="0"/>
                          <a:cs typeface="Arial" pitchFamily="34" charset="0"/>
                        </a:rPr>
                        <a:t>hello</a:t>
                      </a:r>
                      <a:endParaRPr lang="zh-CN" altLang="en-US" dirty="0">
                        <a:solidFill>
                          <a:schemeClr val="accent5">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0598">
                <a:tc>
                  <a:txBody>
                    <a:bodyPr/>
                    <a:lstStyle/>
                    <a:p>
                      <a:pPr>
                        <a:lnSpc>
                          <a:spcPct val="150000"/>
                        </a:lnSpc>
                      </a:pPr>
                      <a:r>
                        <a:rPr lang="en-US" altLang="zh-CN" dirty="0" smtClean="0">
                          <a:latin typeface="Arial" pitchFamily="34" charset="0"/>
                          <a:cs typeface="Arial" pitchFamily="34" charset="0"/>
                        </a:rPr>
                        <a:t>[3]   </a:t>
                      </a:r>
                      <a:r>
                        <a:rPr lang="en-US" altLang="zh-CN" dirty="0" err="1" smtClean="0">
                          <a:solidFill>
                            <a:schemeClr val="accent5">
                              <a:lumMod val="75000"/>
                            </a:schemeClr>
                          </a:solidFill>
                          <a:latin typeface="Arial" pitchFamily="34" charset="0"/>
                          <a:cs typeface="Arial" pitchFamily="34" charset="0"/>
                        </a:rPr>
                        <a:t>abc</a:t>
                      </a:r>
                      <a:endParaRPr lang="zh-CN" altLang="en-US" dirty="0">
                        <a:solidFill>
                          <a:schemeClr val="accent5">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0598">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n-US" altLang="zh-CN" dirty="0" smtClean="0">
                          <a:latin typeface="Arial" pitchFamily="34" charset="0"/>
                          <a:cs typeface="Arial" pitchFamily="34" charset="0"/>
                        </a:rPr>
                        <a:t>[4]   </a:t>
                      </a:r>
                      <a:r>
                        <a:rPr lang="en-US" altLang="zh-CN" b="1" dirty="0" smtClean="0">
                          <a:solidFill>
                            <a:srgbClr val="002060"/>
                          </a:solidFill>
                          <a:latin typeface="Arial" pitchFamily="34" charset="0"/>
                          <a:cs typeface="Arial" pitchFamily="34" charset="0"/>
                        </a:rPr>
                        <a:t>true</a:t>
                      </a:r>
                      <a:endParaRPr lang="zh-CN" altLang="en-US" b="1" dirty="0" smtClean="0">
                        <a:solidFill>
                          <a:srgbClr val="002060"/>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文本框 10"/>
          <p:cNvSpPr txBox="1"/>
          <p:nvPr/>
        </p:nvSpPr>
        <p:spPr>
          <a:xfrm>
            <a:off x="7903102" y="2890534"/>
            <a:ext cx="954107" cy="400110"/>
          </a:xfrm>
          <a:prstGeom prst="rect">
            <a:avLst/>
          </a:prstGeom>
          <a:noFill/>
        </p:spPr>
        <p:txBody>
          <a:bodyPr wrap="none" rtlCol="0">
            <a:spAutoFit/>
          </a:bodyPr>
          <a:lstStyle/>
          <a:p>
            <a:r>
              <a:rPr lang="zh-CN" altLang="en-US" sz="2000" b="1" dirty="0">
                <a:latin typeface="微软雅黑" pitchFamily="34" charset="-122"/>
                <a:ea typeface="微软雅黑" pitchFamily="34" charset="-122"/>
              </a:rPr>
              <a:t>堆</a:t>
            </a:r>
            <a:r>
              <a:rPr lang="zh-CN" altLang="en-US" sz="2000" b="1" dirty="0" smtClean="0">
                <a:latin typeface="微软雅黑" pitchFamily="34" charset="-122"/>
                <a:ea typeface="微软雅黑" pitchFamily="34" charset="-122"/>
              </a:rPr>
              <a:t>内存</a:t>
            </a:r>
            <a:endParaRPr lang="zh-CN" altLang="en-US" sz="20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251848"/>
            <a:ext cx="10018713" cy="600559"/>
          </a:xfrm>
          <a:noFill/>
        </p:spPr>
        <p:txBody>
          <a:bodyPr>
            <a:normAutofit fontScale="90000"/>
          </a:bodyPr>
          <a:lstStyle/>
          <a:p>
            <a:r>
              <a:rPr lang="zh-CN" altLang="en-US" dirty="0" smtClean="0"/>
              <a:t>栈结构和队列结构</a:t>
            </a:r>
            <a:r>
              <a:rPr lang="en-US" altLang="zh-CN" dirty="0" smtClean="0"/>
              <a:t>-</a:t>
            </a:r>
            <a:r>
              <a:rPr lang="zh-CN" altLang="en-US" dirty="0" smtClean="0"/>
              <a:t>扩展</a:t>
            </a:r>
            <a:endParaRPr lang="zh-CN" altLang="en-US" dirty="0"/>
          </a:p>
        </p:txBody>
      </p:sp>
      <p:sp>
        <p:nvSpPr>
          <p:cNvPr id="4" name="文本框 3"/>
          <p:cNvSpPr txBox="1"/>
          <p:nvPr/>
        </p:nvSpPr>
        <p:spPr>
          <a:xfrm>
            <a:off x="2247042" y="1342998"/>
            <a:ext cx="2544286"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栈方法</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后进先出</a:t>
            </a:r>
            <a:r>
              <a:rPr lang="en-US" altLang="zh-CN"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sp>
        <p:nvSpPr>
          <p:cNvPr id="6" name="文本框 5"/>
          <p:cNvSpPr txBox="1"/>
          <p:nvPr/>
        </p:nvSpPr>
        <p:spPr>
          <a:xfrm>
            <a:off x="1959722" y="1858151"/>
            <a:ext cx="3124573" cy="461665"/>
          </a:xfrm>
          <a:prstGeom prst="rect">
            <a:avLst/>
          </a:prstGeom>
          <a:noFill/>
        </p:spPr>
        <p:txBody>
          <a:bodyPr wrap="none" rtlCol="0">
            <a:spAutoFit/>
          </a:bodyPr>
          <a:lstStyle/>
          <a:p>
            <a:r>
              <a:rPr lang="en-US" altLang="zh-CN" sz="2400" dirty="0" smtClean="0"/>
              <a:t>LIFO   Last-In-First-Out</a:t>
            </a:r>
            <a:endParaRPr lang="zh-CN" altLang="en-US" sz="2400" dirty="0"/>
          </a:p>
        </p:txBody>
      </p:sp>
      <p:sp>
        <p:nvSpPr>
          <p:cNvPr id="7" name="文本框 6"/>
          <p:cNvSpPr txBox="1"/>
          <p:nvPr/>
        </p:nvSpPr>
        <p:spPr>
          <a:xfrm>
            <a:off x="7843264" y="1349880"/>
            <a:ext cx="2852063"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队列方法</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先进先出</a:t>
            </a:r>
            <a:r>
              <a:rPr lang="en-US" altLang="zh-CN"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sp>
        <p:nvSpPr>
          <p:cNvPr id="8" name="文本框 7"/>
          <p:cNvSpPr txBox="1"/>
          <p:nvPr/>
        </p:nvSpPr>
        <p:spPr>
          <a:xfrm>
            <a:off x="7707010" y="1858151"/>
            <a:ext cx="3124573" cy="461665"/>
          </a:xfrm>
          <a:prstGeom prst="rect">
            <a:avLst/>
          </a:prstGeom>
          <a:noFill/>
        </p:spPr>
        <p:txBody>
          <a:bodyPr wrap="none" rtlCol="0">
            <a:spAutoFit/>
          </a:bodyPr>
          <a:lstStyle/>
          <a:p>
            <a:r>
              <a:rPr lang="en-US" altLang="zh-CN" sz="2400" dirty="0" smtClean="0"/>
              <a:t>FIFO   </a:t>
            </a:r>
            <a:r>
              <a:rPr lang="en-US" altLang="zh-CN" sz="2400" dirty="0"/>
              <a:t>First</a:t>
            </a:r>
            <a:r>
              <a:rPr lang="en-US" altLang="zh-CN" sz="2400" dirty="0" smtClean="0"/>
              <a:t>-In-First-Out</a:t>
            </a:r>
            <a:endParaRPr lang="zh-CN" altLang="en-US" sz="2400" dirty="0"/>
          </a:p>
        </p:txBody>
      </p:sp>
      <p:pic>
        <p:nvPicPr>
          <p:cNvPr id="9" name="图片 8"/>
          <p:cNvPicPr>
            <a:picLocks noChangeAspect="1"/>
          </p:cNvPicPr>
          <p:nvPr/>
        </p:nvPicPr>
        <p:blipFill>
          <a:blip r:embed="rId2"/>
          <a:stretch>
            <a:fillRect/>
          </a:stretch>
        </p:blipFill>
        <p:spPr>
          <a:xfrm>
            <a:off x="2146601" y="4718666"/>
            <a:ext cx="3090432" cy="1930105"/>
          </a:xfrm>
          <a:prstGeom prst="rect">
            <a:avLst/>
          </a:prstGeom>
        </p:spPr>
      </p:pic>
      <p:pic>
        <p:nvPicPr>
          <p:cNvPr id="1026" name="Picture 2" descr="http://news.xinhuanet.com/fortune/2010-08/05/12410658_321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9391" y="4718665"/>
            <a:ext cx="3066694" cy="1930105"/>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2199698" y="3960896"/>
            <a:ext cx="2953241" cy="3963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itchFamily="34" charset="0"/>
                <a:cs typeface="Arial" pitchFamily="34" charset="0"/>
              </a:rPr>
              <a:t>0</a:t>
            </a:r>
            <a:endParaRPr lang="zh-CN" altLang="en-US" dirty="0">
              <a:solidFill>
                <a:schemeClr val="tx1"/>
              </a:solidFill>
              <a:latin typeface="Arial" pitchFamily="34" charset="0"/>
              <a:cs typeface="Arial" pitchFamily="34" charset="0"/>
            </a:endParaRPr>
          </a:p>
        </p:txBody>
      </p:sp>
      <p:sp>
        <p:nvSpPr>
          <p:cNvPr id="15" name="矩形 14"/>
          <p:cNvSpPr/>
          <p:nvPr/>
        </p:nvSpPr>
        <p:spPr>
          <a:xfrm>
            <a:off x="2199697" y="3526848"/>
            <a:ext cx="2953241" cy="3963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itchFamily="34" charset="0"/>
                <a:cs typeface="Arial" pitchFamily="34" charset="0"/>
              </a:rPr>
              <a:t>1</a:t>
            </a:r>
            <a:endParaRPr lang="zh-CN" altLang="en-US" dirty="0">
              <a:solidFill>
                <a:schemeClr val="tx1"/>
              </a:solidFill>
              <a:latin typeface="Arial" pitchFamily="34" charset="0"/>
              <a:cs typeface="Arial" pitchFamily="34" charset="0"/>
            </a:endParaRPr>
          </a:p>
        </p:txBody>
      </p:sp>
      <p:sp>
        <p:nvSpPr>
          <p:cNvPr id="16" name="矩形 15"/>
          <p:cNvSpPr/>
          <p:nvPr/>
        </p:nvSpPr>
        <p:spPr>
          <a:xfrm>
            <a:off x="2199696" y="3091252"/>
            <a:ext cx="2953241" cy="3963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itchFamily="34" charset="0"/>
                <a:cs typeface="Arial" pitchFamily="34" charset="0"/>
              </a:rPr>
              <a:t>2</a:t>
            </a:r>
            <a:endParaRPr lang="zh-CN" altLang="en-US" dirty="0">
              <a:solidFill>
                <a:schemeClr val="tx1"/>
              </a:solidFill>
              <a:latin typeface="Arial" pitchFamily="34" charset="0"/>
              <a:cs typeface="Arial" pitchFamily="34" charset="0"/>
            </a:endParaRPr>
          </a:p>
        </p:txBody>
      </p:sp>
      <p:sp>
        <p:nvSpPr>
          <p:cNvPr id="17" name="矩形 16"/>
          <p:cNvSpPr/>
          <p:nvPr/>
        </p:nvSpPr>
        <p:spPr>
          <a:xfrm>
            <a:off x="2199698" y="2641384"/>
            <a:ext cx="2953241" cy="3963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itchFamily="34" charset="0"/>
                <a:cs typeface="Arial" pitchFamily="34" charset="0"/>
              </a:rPr>
              <a:t>3</a:t>
            </a:r>
            <a:endParaRPr lang="zh-CN" altLang="en-US" dirty="0">
              <a:solidFill>
                <a:schemeClr val="tx1"/>
              </a:solidFill>
              <a:latin typeface="Arial" pitchFamily="34" charset="0"/>
              <a:cs typeface="Arial" pitchFamily="34" charset="0"/>
            </a:endParaRPr>
          </a:p>
        </p:txBody>
      </p:sp>
      <p:cxnSp>
        <p:nvCxnSpPr>
          <p:cNvPr id="18" name="直接箭头连接符 17"/>
          <p:cNvCxnSpPr>
            <a:stCxn id="10" idx="3"/>
          </p:cNvCxnSpPr>
          <p:nvPr/>
        </p:nvCxnSpPr>
        <p:spPr>
          <a:xfrm>
            <a:off x="5152939" y="4159086"/>
            <a:ext cx="720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887066" y="3932056"/>
            <a:ext cx="800219" cy="461665"/>
          </a:xfrm>
          <a:prstGeom prst="rect">
            <a:avLst/>
          </a:prstGeom>
          <a:noFill/>
        </p:spPr>
        <p:txBody>
          <a:bodyPr wrap="none" rtlCol="0">
            <a:spAutoFit/>
          </a:bodyPr>
          <a:lstStyle/>
          <a:p>
            <a:r>
              <a:rPr lang="zh-CN" altLang="en-US" sz="2400" b="1" dirty="0" smtClean="0"/>
              <a:t>栈底</a:t>
            </a:r>
            <a:endParaRPr lang="zh-CN" altLang="en-US" sz="2400" b="1" dirty="0"/>
          </a:p>
        </p:txBody>
      </p:sp>
      <p:cxnSp>
        <p:nvCxnSpPr>
          <p:cNvPr id="21" name="直接箭头连接符 20"/>
          <p:cNvCxnSpPr/>
          <p:nvPr/>
        </p:nvCxnSpPr>
        <p:spPr>
          <a:xfrm>
            <a:off x="5159543" y="2839574"/>
            <a:ext cx="720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887066" y="2576099"/>
            <a:ext cx="800219" cy="461665"/>
          </a:xfrm>
          <a:prstGeom prst="rect">
            <a:avLst/>
          </a:prstGeom>
          <a:noFill/>
        </p:spPr>
        <p:txBody>
          <a:bodyPr wrap="none" rtlCol="0">
            <a:spAutoFit/>
          </a:bodyPr>
          <a:lstStyle/>
          <a:p>
            <a:r>
              <a:rPr lang="zh-CN" altLang="en-US" sz="2400" b="1" dirty="0" smtClean="0"/>
              <a:t>栈顶</a:t>
            </a:r>
            <a:endParaRPr lang="zh-CN" altLang="en-US" sz="2400" b="1" dirty="0"/>
          </a:p>
        </p:txBody>
      </p:sp>
      <p:sp>
        <p:nvSpPr>
          <p:cNvPr id="23" name="矩形 22"/>
          <p:cNvSpPr/>
          <p:nvPr/>
        </p:nvSpPr>
        <p:spPr>
          <a:xfrm>
            <a:off x="7764887" y="2639645"/>
            <a:ext cx="2953241" cy="3963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itchFamily="34" charset="0"/>
                <a:cs typeface="Arial" pitchFamily="34" charset="0"/>
              </a:rPr>
              <a:t>0</a:t>
            </a:r>
            <a:endParaRPr lang="zh-CN" altLang="en-US" dirty="0">
              <a:solidFill>
                <a:schemeClr val="tx1"/>
              </a:solidFill>
              <a:latin typeface="Arial" pitchFamily="34" charset="0"/>
              <a:cs typeface="Arial" pitchFamily="34" charset="0"/>
            </a:endParaRPr>
          </a:p>
        </p:txBody>
      </p:sp>
      <p:sp>
        <p:nvSpPr>
          <p:cNvPr id="24" name="矩形 23"/>
          <p:cNvSpPr/>
          <p:nvPr/>
        </p:nvSpPr>
        <p:spPr>
          <a:xfrm>
            <a:off x="7764888" y="3077492"/>
            <a:ext cx="2953241" cy="3963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itchFamily="34" charset="0"/>
                <a:cs typeface="Arial" pitchFamily="34" charset="0"/>
              </a:rPr>
              <a:t>1</a:t>
            </a:r>
            <a:endParaRPr lang="zh-CN" altLang="en-US" dirty="0">
              <a:solidFill>
                <a:schemeClr val="tx1"/>
              </a:solidFill>
              <a:latin typeface="Arial" pitchFamily="34" charset="0"/>
              <a:cs typeface="Arial" pitchFamily="34" charset="0"/>
            </a:endParaRPr>
          </a:p>
        </p:txBody>
      </p:sp>
      <p:sp>
        <p:nvSpPr>
          <p:cNvPr id="25" name="矩形 24"/>
          <p:cNvSpPr/>
          <p:nvPr/>
        </p:nvSpPr>
        <p:spPr>
          <a:xfrm>
            <a:off x="7764886" y="3526754"/>
            <a:ext cx="2953241" cy="3963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itchFamily="34" charset="0"/>
                <a:cs typeface="Arial" pitchFamily="34" charset="0"/>
              </a:rPr>
              <a:t>2</a:t>
            </a:r>
            <a:endParaRPr lang="zh-CN" altLang="en-US" dirty="0">
              <a:solidFill>
                <a:schemeClr val="tx1"/>
              </a:solidFill>
              <a:latin typeface="Arial" pitchFamily="34" charset="0"/>
              <a:cs typeface="Arial" pitchFamily="34" charset="0"/>
            </a:endParaRPr>
          </a:p>
        </p:txBody>
      </p:sp>
      <p:sp>
        <p:nvSpPr>
          <p:cNvPr id="26" name="矩形 25"/>
          <p:cNvSpPr/>
          <p:nvPr/>
        </p:nvSpPr>
        <p:spPr>
          <a:xfrm>
            <a:off x="7764885" y="3976016"/>
            <a:ext cx="2953241" cy="3963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itchFamily="34" charset="0"/>
                <a:cs typeface="Arial" pitchFamily="34" charset="0"/>
              </a:rPr>
              <a:t>3</a:t>
            </a:r>
            <a:endParaRPr lang="zh-CN" altLang="en-US"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ppt_x"/>
                                          </p:val>
                                        </p:tav>
                                        <p:tav tm="100000">
                                          <p:val>
                                            <p:strVal val="#ppt_x"/>
                                          </p:val>
                                        </p:tav>
                                      </p:tavLst>
                                    </p:anim>
                                    <p:anim calcmode="lin" valueType="num">
                                      <p:cBhvr additive="base">
                                        <p:cTn id="3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xit" presetSubtype="2" fill="hold" grpId="1" nodeType="clickEffect">
                                  <p:stCondLst>
                                    <p:cond delay="0"/>
                                  </p:stCondLst>
                                  <p:childTnLst>
                                    <p:anim calcmode="lin" valueType="num">
                                      <p:cBhvr additive="base">
                                        <p:cTn id="71" dur="500"/>
                                        <p:tgtEl>
                                          <p:spTgt spid="17"/>
                                        </p:tgtEl>
                                        <p:attrNameLst>
                                          <p:attrName>ppt_x</p:attrName>
                                        </p:attrNameLst>
                                      </p:cBhvr>
                                      <p:tavLst>
                                        <p:tav tm="0">
                                          <p:val>
                                            <p:strVal val="ppt_x"/>
                                          </p:val>
                                        </p:tav>
                                        <p:tav tm="100000">
                                          <p:val>
                                            <p:strVal val="1+ppt_w/2"/>
                                          </p:val>
                                        </p:tav>
                                      </p:tavLst>
                                    </p:anim>
                                    <p:anim calcmode="lin" valueType="num">
                                      <p:cBhvr additive="base">
                                        <p:cTn id="72" dur="500"/>
                                        <p:tgtEl>
                                          <p:spTgt spid="17"/>
                                        </p:tgtEl>
                                        <p:attrNameLst>
                                          <p:attrName>ppt_y</p:attrName>
                                        </p:attrNameLst>
                                      </p:cBhvr>
                                      <p:tavLst>
                                        <p:tav tm="0">
                                          <p:val>
                                            <p:strVal val="ppt_y"/>
                                          </p:val>
                                        </p:tav>
                                        <p:tav tm="100000">
                                          <p:val>
                                            <p:strVal val="ppt_y"/>
                                          </p:val>
                                        </p:tav>
                                      </p:tavLst>
                                    </p:anim>
                                    <p:set>
                                      <p:cBhvr>
                                        <p:cTn id="73" dur="1" fill="hold">
                                          <p:stCondLst>
                                            <p:cond delay="499"/>
                                          </p:stCondLst>
                                        </p:cTn>
                                        <p:tgtEl>
                                          <p:spTgt spid="17"/>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 presetClass="exit" presetSubtype="2" fill="hold" grpId="1" nodeType="clickEffect">
                                  <p:stCondLst>
                                    <p:cond delay="0"/>
                                  </p:stCondLst>
                                  <p:childTnLst>
                                    <p:anim calcmode="lin" valueType="num">
                                      <p:cBhvr additive="base">
                                        <p:cTn id="77" dur="500"/>
                                        <p:tgtEl>
                                          <p:spTgt spid="16"/>
                                        </p:tgtEl>
                                        <p:attrNameLst>
                                          <p:attrName>ppt_x</p:attrName>
                                        </p:attrNameLst>
                                      </p:cBhvr>
                                      <p:tavLst>
                                        <p:tav tm="0">
                                          <p:val>
                                            <p:strVal val="ppt_x"/>
                                          </p:val>
                                        </p:tav>
                                        <p:tav tm="100000">
                                          <p:val>
                                            <p:strVal val="1+ppt_w/2"/>
                                          </p:val>
                                        </p:tav>
                                      </p:tavLst>
                                    </p:anim>
                                    <p:anim calcmode="lin" valueType="num">
                                      <p:cBhvr additive="base">
                                        <p:cTn id="78" dur="500"/>
                                        <p:tgtEl>
                                          <p:spTgt spid="16"/>
                                        </p:tgtEl>
                                        <p:attrNameLst>
                                          <p:attrName>ppt_y</p:attrName>
                                        </p:attrNameLst>
                                      </p:cBhvr>
                                      <p:tavLst>
                                        <p:tav tm="0">
                                          <p:val>
                                            <p:strVal val="ppt_y"/>
                                          </p:val>
                                        </p:tav>
                                        <p:tav tm="100000">
                                          <p:val>
                                            <p:strVal val="ppt_y"/>
                                          </p:val>
                                        </p:tav>
                                      </p:tavLst>
                                    </p:anim>
                                    <p:set>
                                      <p:cBhvr>
                                        <p:cTn id="79" dur="1" fill="hold">
                                          <p:stCondLst>
                                            <p:cond delay="499"/>
                                          </p:stCondLst>
                                        </p:cTn>
                                        <p:tgtEl>
                                          <p:spTgt spid="16"/>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 presetClass="exit" presetSubtype="2" fill="hold" grpId="1" nodeType="clickEffect">
                                  <p:stCondLst>
                                    <p:cond delay="0"/>
                                  </p:stCondLst>
                                  <p:childTnLst>
                                    <p:anim calcmode="lin" valueType="num">
                                      <p:cBhvr additive="base">
                                        <p:cTn id="83" dur="500"/>
                                        <p:tgtEl>
                                          <p:spTgt spid="15"/>
                                        </p:tgtEl>
                                        <p:attrNameLst>
                                          <p:attrName>ppt_x</p:attrName>
                                        </p:attrNameLst>
                                      </p:cBhvr>
                                      <p:tavLst>
                                        <p:tav tm="0">
                                          <p:val>
                                            <p:strVal val="ppt_x"/>
                                          </p:val>
                                        </p:tav>
                                        <p:tav tm="100000">
                                          <p:val>
                                            <p:strVal val="1+ppt_w/2"/>
                                          </p:val>
                                        </p:tav>
                                      </p:tavLst>
                                    </p:anim>
                                    <p:anim calcmode="lin" valueType="num">
                                      <p:cBhvr additive="base">
                                        <p:cTn id="84" dur="500"/>
                                        <p:tgtEl>
                                          <p:spTgt spid="15"/>
                                        </p:tgtEl>
                                        <p:attrNameLst>
                                          <p:attrName>ppt_y</p:attrName>
                                        </p:attrNameLst>
                                      </p:cBhvr>
                                      <p:tavLst>
                                        <p:tav tm="0">
                                          <p:val>
                                            <p:strVal val="ppt_y"/>
                                          </p:val>
                                        </p:tav>
                                        <p:tav tm="100000">
                                          <p:val>
                                            <p:strVal val="ppt_y"/>
                                          </p:val>
                                        </p:tav>
                                      </p:tavLst>
                                    </p:anim>
                                    <p:set>
                                      <p:cBhvr>
                                        <p:cTn id="85" dur="1" fill="hold">
                                          <p:stCondLst>
                                            <p:cond delay="499"/>
                                          </p:stCondLst>
                                        </p:cTn>
                                        <p:tgtEl>
                                          <p:spTgt spid="15"/>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 presetClass="exit" presetSubtype="2" fill="hold" grpId="1" nodeType="clickEffect">
                                  <p:stCondLst>
                                    <p:cond delay="0"/>
                                  </p:stCondLst>
                                  <p:childTnLst>
                                    <p:anim calcmode="lin" valueType="num">
                                      <p:cBhvr additive="base">
                                        <p:cTn id="89" dur="500"/>
                                        <p:tgtEl>
                                          <p:spTgt spid="10"/>
                                        </p:tgtEl>
                                        <p:attrNameLst>
                                          <p:attrName>ppt_x</p:attrName>
                                        </p:attrNameLst>
                                      </p:cBhvr>
                                      <p:tavLst>
                                        <p:tav tm="0">
                                          <p:val>
                                            <p:strVal val="ppt_x"/>
                                          </p:val>
                                        </p:tav>
                                        <p:tav tm="100000">
                                          <p:val>
                                            <p:strVal val="1+ppt_w/2"/>
                                          </p:val>
                                        </p:tav>
                                      </p:tavLst>
                                    </p:anim>
                                    <p:anim calcmode="lin" valueType="num">
                                      <p:cBhvr additive="base">
                                        <p:cTn id="90" dur="500"/>
                                        <p:tgtEl>
                                          <p:spTgt spid="10"/>
                                        </p:tgtEl>
                                        <p:attrNameLst>
                                          <p:attrName>ppt_y</p:attrName>
                                        </p:attrNameLst>
                                      </p:cBhvr>
                                      <p:tavLst>
                                        <p:tav tm="0">
                                          <p:val>
                                            <p:strVal val="ppt_y"/>
                                          </p:val>
                                        </p:tav>
                                        <p:tav tm="100000">
                                          <p:val>
                                            <p:strVal val="ppt_y"/>
                                          </p:val>
                                        </p:tav>
                                      </p:tavLst>
                                    </p:anim>
                                    <p:set>
                                      <p:cBhvr>
                                        <p:cTn id="91" dur="1" fill="hold">
                                          <p:stCondLst>
                                            <p:cond delay="499"/>
                                          </p:stCondLst>
                                        </p:cTn>
                                        <p:tgtEl>
                                          <p:spTgt spid="10"/>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2" presetClass="exit" presetSubtype="2" fill="hold" grpId="1" nodeType="clickEffect">
                                  <p:stCondLst>
                                    <p:cond delay="0"/>
                                  </p:stCondLst>
                                  <p:childTnLst>
                                    <p:anim calcmode="lin" valueType="num">
                                      <p:cBhvr additive="base">
                                        <p:cTn id="95" dur="500"/>
                                        <p:tgtEl>
                                          <p:spTgt spid="23"/>
                                        </p:tgtEl>
                                        <p:attrNameLst>
                                          <p:attrName>ppt_x</p:attrName>
                                        </p:attrNameLst>
                                      </p:cBhvr>
                                      <p:tavLst>
                                        <p:tav tm="0">
                                          <p:val>
                                            <p:strVal val="ppt_x"/>
                                          </p:val>
                                        </p:tav>
                                        <p:tav tm="100000">
                                          <p:val>
                                            <p:strVal val="1+ppt_w/2"/>
                                          </p:val>
                                        </p:tav>
                                      </p:tavLst>
                                    </p:anim>
                                    <p:anim calcmode="lin" valueType="num">
                                      <p:cBhvr additive="base">
                                        <p:cTn id="96" dur="500"/>
                                        <p:tgtEl>
                                          <p:spTgt spid="23"/>
                                        </p:tgtEl>
                                        <p:attrNameLst>
                                          <p:attrName>ppt_y</p:attrName>
                                        </p:attrNameLst>
                                      </p:cBhvr>
                                      <p:tavLst>
                                        <p:tav tm="0">
                                          <p:val>
                                            <p:strVal val="ppt_y"/>
                                          </p:val>
                                        </p:tav>
                                        <p:tav tm="100000">
                                          <p:val>
                                            <p:strVal val="ppt_y"/>
                                          </p:val>
                                        </p:tav>
                                      </p:tavLst>
                                    </p:anim>
                                    <p:set>
                                      <p:cBhvr>
                                        <p:cTn id="97" dur="1" fill="hold">
                                          <p:stCondLst>
                                            <p:cond delay="499"/>
                                          </p:stCondLst>
                                        </p:cTn>
                                        <p:tgtEl>
                                          <p:spTgt spid="23"/>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 presetClass="exit" presetSubtype="2" fill="hold" grpId="1" nodeType="clickEffect">
                                  <p:stCondLst>
                                    <p:cond delay="0"/>
                                  </p:stCondLst>
                                  <p:childTnLst>
                                    <p:anim calcmode="lin" valueType="num">
                                      <p:cBhvr additive="base">
                                        <p:cTn id="101" dur="500"/>
                                        <p:tgtEl>
                                          <p:spTgt spid="24"/>
                                        </p:tgtEl>
                                        <p:attrNameLst>
                                          <p:attrName>ppt_x</p:attrName>
                                        </p:attrNameLst>
                                      </p:cBhvr>
                                      <p:tavLst>
                                        <p:tav tm="0">
                                          <p:val>
                                            <p:strVal val="ppt_x"/>
                                          </p:val>
                                        </p:tav>
                                        <p:tav tm="100000">
                                          <p:val>
                                            <p:strVal val="1+ppt_w/2"/>
                                          </p:val>
                                        </p:tav>
                                      </p:tavLst>
                                    </p:anim>
                                    <p:anim calcmode="lin" valueType="num">
                                      <p:cBhvr additive="base">
                                        <p:cTn id="102" dur="500"/>
                                        <p:tgtEl>
                                          <p:spTgt spid="24"/>
                                        </p:tgtEl>
                                        <p:attrNameLst>
                                          <p:attrName>ppt_y</p:attrName>
                                        </p:attrNameLst>
                                      </p:cBhvr>
                                      <p:tavLst>
                                        <p:tav tm="0">
                                          <p:val>
                                            <p:strVal val="ppt_y"/>
                                          </p:val>
                                        </p:tav>
                                        <p:tav tm="100000">
                                          <p:val>
                                            <p:strVal val="ppt_y"/>
                                          </p:val>
                                        </p:tav>
                                      </p:tavLst>
                                    </p:anim>
                                    <p:set>
                                      <p:cBhvr>
                                        <p:cTn id="103" dur="1" fill="hold">
                                          <p:stCondLst>
                                            <p:cond delay="499"/>
                                          </p:stCondLst>
                                        </p:cTn>
                                        <p:tgtEl>
                                          <p:spTgt spid="2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 presetClass="exit" presetSubtype="2" fill="hold" grpId="1" nodeType="clickEffect">
                                  <p:stCondLst>
                                    <p:cond delay="0"/>
                                  </p:stCondLst>
                                  <p:childTnLst>
                                    <p:anim calcmode="lin" valueType="num">
                                      <p:cBhvr additive="base">
                                        <p:cTn id="107" dur="500"/>
                                        <p:tgtEl>
                                          <p:spTgt spid="25"/>
                                        </p:tgtEl>
                                        <p:attrNameLst>
                                          <p:attrName>ppt_x</p:attrName>
                                        </p:attrNameLst>
                                      </p:cBhvr>
                                      <p:tavLst>
                                        <p:tav tm="0">
                                          <p:val>
                                            <p:strVal val="ppt_x"/>
                                          </p:val>
                                        </p:tav>
                                        <p:tav tm="100000">
                                          <p:val>
                                            <p:strVal val="1+ppt_w/2"/>
                                          </p:val>
                                        </p:tav>
                                      </p:tavLst>
                                    </p:anim>
                                    <p:anim calcmode="lin" valueType="num">
                                      <p:cBhvr additive="base">
                                        <p:cTn id="108" dur="500"/>
                                        <p:tgtEl>
                                          <p:spTgt spid="25"/>
                                        </p:tgtEl>
                                        <p:attrNameLst>
                                          <p:attrName>ppt_y</p:attrName>
                                        </p:attrNameLst>
                                      </p:cBhvr>
                                      <p:tavLst>
                                        <p:tav tm="0">
                                          <p:val>
                                            <p:strVal val="ppt_y"/>
                                          </p:val>
                                        </p:tav>
                                        <p:tav tm="100000">
                                          <p:val>
                                            <p:strVal val="ppt_y"/>
                                          </p:val>
                                        </p:tav>
                                      </p:tavLst>
                                    </p:anim>
                                    <p:set>
                                      <p:cBhvr>
                                        <p:cTn id="109" dur="1" fill="hold">
                                          <p:stCondLst>
                                            <p:cond delay="499"/>
                                          </p:stCondLst>
                                        </p:cTn>
                                        <p:tgtEl>
                                          <p:spTgt spid="25"/>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2" presetClass="exit" presetSubtype="2" fill="hold" grpId="1" nodeType="clickEffect">
                                  <p:stCondLst>
                                    <p:cond delay="0"/>
                                  </p:stCondLst>
                                  <p:childTnLst>
                                    <p:anim calcmode="lin" valueType="num">
                                      <p:cBhvr additive="base">
                                        <p:cTn id="113" dur="500"/>
                                        <p:tgtEl>
                                          <p:spTgt spid="26"/>
                                        </p:tgtEl>
                                        <p:attrNameLst>
                                          <p:attrName>ppt_x</p:attrName>
                                        </p:attrNameLst>
                                      </p:cBhvr>
                                      <p:tavLst>
                                        <p:tav tm="0">
                                          <p:val>
                                            <p:strVal val="ppt_x"/>
                                          </p:val>
                                        </p:tav>
                                        <p:tav tm="100000">
                                          <p:val>
                                            <p:strVal val="1+ppt_w/2"/>
                                          </p:val>
                                        </p:tav>
                                      </p:tavLst>
                                    </p:anim>
                                    <p:anim calcmode="lin" valueType="num">
                                      <p:cBhvr additive="base">
                                        <p:cTn id="114" dur="500"/>
                                        <p:tgtEl>
                                          <p:spTgt spid="26"/>
                                        </p:tgtEl>
                                        <p:attrNameLst>
                                          <p:attrName>ppt_y</p:attrName>
                                        </p:attrNameLst>
                                      </p:cBhvr>
                                      <p:tavLst>
                                        <p:tav tm="0">
                                          <p:val>
                                            <p:strVal val="ppt_y"/>
                                          </p:val>
                                        </p:tav>
                                        <p:tav tm="100000">
                                          <p:val>
                                            <p:strVal val="ppt_y"/>
                                          </p:val>
                                        </p:tav>
                                      </p:tavLst>
                                    </p:anim>
                                    <p:set>
                                      <p:cBhvr>
                                        <p:cTn id="115"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5" grpId="0" animBg="1"/>
      <p:bldP spid="15" grpId="1" animBg="1"/>
      <p:bldP spid="16" grpId="0" animBg="1"/>
      <p:bldP spid="16" grpId="1" animBg="1"/>
      <p:bldP spid="17" grpId="0" animBg="1"/>
      <p:bldP spid="17" grpId="1" animBg="1"/>
      <p:bldP spid="19" grpId="0"/>
      <p:bldP spid="22" grpId="0"/>
      <p:bldP spid="23" grpId="0" animBg="1"/>
      <p:bldP spid="23" grpId="1" animBg="1"/>
      <p:bldP spid="24" grpId="0" animBg="1"/>
      <p:bldP spid="24" grpId="1" animBg="1"/>
      <p:bldP spid="25" grpId="0" animBg="1"/>
      <p:bldP spid="25" grpId="1" animBg="1"/>
      <p:bldP spid="26" grpId="0" animBg="1"/>
      <p:bldP spid="26"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视差</Template>
  <TotalTime>124</TotalTime>
  <Words>2924</Words>
  <Application>Microsoft Office PowerPoint</Application>
  <PresentationFormat>自定义</PresentationFormat>
  <Paragraphs>313</Paragraphs>
  <Slides>27</Slides>
  <Notes>8</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视差</vt:lpstr>
      <vt:lpstr>Javascript核心基础(5)</vt:lpstr>
      <vt:lpstr>*随机数函数-Math.random()</vt:lpstr>
      <vt:lpstr>*数组-Array</vt:lpstr>
      <vt:lpstr>*数组下标从0开始</vt:lpstr>
      <vt:lpstr>*Javascript中Array对象的样子</vt:lpstr>
      <vt:lpstr>PowerPoint 演示文稿</vt:lpstr>
      <vt:lpstr>课堂练习</vt:lpstr>
      <vt:lpstr>*数组在内存中的样子</vt:lpstr>
      <vt:lpstr>栈结构和队列结构-扩展</vt:lpstr>
      <vt:lpstr>PowerPoint 演示文稿</vt:lpstr>
      <vt:lpstr>*数组的操作方法</vt:lpstr>
      <vt:lpstr>*splice()替换的执行过程</vt:lpstr>
      <vt:lpstr>*数组的位置方法</vt:lpstr>
      <vt:lpstr>*数组的迭代方法-扩展</vt:lpstr>
      <vt:lpstr>PowerPoint 演示文稿</vt:lpstr>
      <vt:lpstr>PowerPoint 演示文稿</vt:lpstr>
      <vt:lpstr>课堂练习</vt:lpstr>
      <vt:lpstr>*冒泡排序算法</vt:lpstr>
      <vt:lpstr>*冒泡排序算法</vt:lpstr>
      <vt:lpstr>选择排序算法-扩展</vt:lpstr>
      <vt:lpstr>选择排序算法-扩展</vt:lpstr>
      <vt:lpstr>选择排序算法-扩展</vt:lpstr>
      <vt:lpstr>选择排序算法-扩展</vt:lpstr>
      <vt:lpstr>选择排序算法-扩展</vt:lpstr>
      <vt:lpstr>综合练习</vt:lpstr>
      <vt:lpstr>PowerPoint 演示文稿</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初识Javascript</dc:title>
  <dc:creator>chongyao xu</dc:creator>
  <cp:lastModifiedBy>风轻无痕</cp:lastModifiedBy>
  <cp:revision>1058</cp:revision>
  <dcterms:created xsi:type="dcterms:W3CDTF">2016-04-10T00:33:00Z</dcterms:created>
  <dcterms:modified xsi:type="dcterms:W3CDTF">2016-08-03T09:12:05Z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KSOProductBuildVer">
    <vt:lpwstr>2052-10.1.0.5740</vt:lpwstr>
  </property>
</Properties>
</file>