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3"/>
    <p:sldId id="335" r:id="rId4"/>
    <p:sldId id="336" r:id="rId5"/>
    <p:sldId id="329" r:id="rId6"/>
    <p:sldId id="337" r:id="rId7"/>
    <p:sldId id="338" r:id="rId8"/>
    <p:sldId id="367" r:id="rId9"/>
    <p:sldId id="339" r:id="rId10"/>
    <p:sldId id="379" r:id="rId11"/>
    <p:sldId id="380" r:id="rId12"/>
    <p:sldId id="381" r:id="rId13"/>
    <p:sldId id="372" r:id="rId14"/>
    <p:sldId id="369" r:id="rId15"/>
    <p:sldId id="370" r:id="rId16"/>
    <p:sldId id="371" r:id="rId17"/>
    <p:sldId id="342" r:id="rId18"/>
    <p:sldId id="343" r:id="rId19"/>
    <p:sldId id="344" r:id="rId20"/>
    <p:sldId id="345" r:id="rId21"/>
    <p:sldId id="346" r:id="rId22"/>
    <p:sldId id="377" r:id="rId23"/>
    <p:sldId id="375" r:id="rId24"/>
    <p:sldId id="348" r:id="rId25"/>
    <p:sldId id="349" r:id="rId26"/>
    <p:sldId id="350" r:id="rId27"/>
    <p:sldId id="389" r:id="rId28"/>
    <p:sldId id="351" r:id="rId29"/>
    <p:sldId id="390" r:id="rId30"/>
    <p:sldId id="391" r:id="rId31"/>
    <p:sldId id="332" r:id="rId32"/>
    <p:sldId id="317" r:id="rId33"/>
    <p:sldId id="356" r:id="rId34"/>
    <p:sldId id="358" r:id="rId35"/>
    <p:sldId id="382" r:id="rId36"/>
    <p:sldId id="383" r:id="rId37"/>
    <p:sldId id="359" r:id="rId38"/>
    <p:sldId id="360" r:id="rId39"/>
    <p:sldId id="385" r:id="rId40"/>
    <p:sldId id="361" r:id="rId41"/>
    <p:sldId id="362" r:id="rId42"/>
    <p:sldId id="363" r:id="rId43"/>
    <p:sldId id="364" r:id="rId44"/>
    <p:sldId id="386" r:id="rId45"/>
    <p:sldId id="365" r:id="rId46"/>
    <p:sldId id="366" r:id="rId47"/>
    <p:sldId id="388" r:id="rId48"/>
    <p:sldId id="37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ngyao xu" initials="cx"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50"/>
    <a:srgbClr val="83CDF4"/>
    <a:srgbClr val="8957B0"/>
    <a:srgbClr val="4E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091596-9C99-4429-9880-7631F4219739}"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321C5D3A-AD64-4EBF-98C3-BDED8AB64492}">
      <dgm:prSet phldrT="[文本]"/>
      <dgm:spPr/>
      <dgm:t>
        <a:bodyPr/>
        <a:lstStyle/>
        <a:p>
          <a:r>
            <a:rPr lang="en-US" altLang="zh-CN" dirty="0" smtClean="0"/>
            <a:t>div</a:t>
          </a:r>
        </a:p>
        <a:p>
          <a:r>
            <a:rPr lang="zh-CN" altLang="en-US" dirty="0" smtClean="0"/>
            <a:t>元素节点</a:t>
          </a:r>
          <a:endParaRPr lang="zh-CN" altLang="en-US" dirty="0"/>
        </a:p>
      </dgm:t>
    </dgm:pt>
    <dgm:pt modelId="{04DAF35A-E100-411A-BB06-F30D8F27D02E}" cxnId="{93EB42F8-28C8-4EA2-A558-6CEFDF1899C4}" type="parTrans">
      <dgm:prSet/>
      <dgm:spPr/>
      <dgm:t>
        <a:bodyPr/>
        <a:lstStyle/>
        <a:p>
          <a:endParaRPr lang="zh-CN" altLang="en-US"/>
        </a:p>
      </dgm:t>
    </dgm:pt>
    <dgm:pt modelId="{4B4F15B8-E4DB-4B30-B66D-3B9B044645E6}" cxnId="{93EB42F8-28C8-4EA2-A558-6CEFDF1899C4}" type="sibTrans">
      <dgm:prSet/>
      <dgm:spPr/>
      <dgm:t>
        <a:bodyPr/>
        <a:lstStyle/>
        <a:p>
          <a:endParaRPr lang="zh-CN" altLang="en-US"/>
        </a:p>
      </dgm:t>
    </dgm:pt>
    <dgm:pt modelId="{4AFE0753-7F2B-41C2-9A6D-FC8A0FDB2B16}">
      <dgm:prSet phldrT="[文本]"/>
      <dgm:spPr/>
      <dgm:t>
        <a:bodyPr/>
        <a:lstStyle/>
        <a:p>
          <a:r>
            <a:rPr lang="en-US" altLang="zh-CN" dirty="0" smtClean="0"/>
            <a:t>hello word!</a:t>
          </a:r>
        </a:p>
        <a:p>
          <a:r>
            <a:rPr lang="zh-CN" altLang="en-US" dirty="0" smtClean="0"/>
            <a:t>文本节点</a:t>
          </a:r>
          <a:endParaRPr lang="zh-CN" altLang="en-US" dirty="0"/>
        </a:p>
      </dgm:t>
    </dgm:pt>
    <dgm:pt modelId="{A7AEF63A-1F7A-4E7D-98A1-A46EACE11D8E}" cxnId="{63EC313D-6264-498F-A0EB-5D660927C873}" type="parTrans">
      <dgm:prSet/>
      <dgm:spPr/>
      <dgm:t>
        <a:bodyPr/>
        <a:lstStyle/>
        <a:p>
          <a:endParaRPr lang="zh-CN" altLang="en-US"/>
        </a:p>
      </dgm:t>
    </dgm:pt>
    <dgm:pt modelId="{FA2F050C-F2C5-45F2-9F11-BB30DC322148}" cxnId="{63EC313D-6264-498F-A0EB-5D660927C873}" type="sibTrans">
      <dgm:prSet/>
      <dgm:spPr/>
      <dgm:t>
        <a:bodyPr/>
        <a:lstStyle/>
        <a:p>
          <a:endParaRPr lang="zh-CN" altLang="en-US"/>
        </a:p>
      </dgm:t>
    </dgm:pt>
    <dgm:pt modelId="{8542B745-BF7A-4AC5-A6A3-E4F25E7651DA}">
      <dgm:prSet phldrT="[文本]"/>
      <dgm:spPr/>
      <dgm:t>
        <a:bodyPr/>
        <a:lstStyle/>
        <a:p>
          <a:r>
            <a:rPr lang="en-US" altLang="zh-CN" dirty="0" smtClean="0"/>
            <a:t>id=“d1”</a:t>
          </a:r>
        </a:p>
        <a:p>
          <a:r>
            <a:rPr lang="zh-CN" altLang="en-US" dirty="0" smtClean="0"/>
            <a:t>属性节点</a:t>
          </a:r>
          <a:endParaRPr lang="zh-CN" altLang="en-US" dirty="0"/>
        </a:p>
      </dgm:t>
    </dgm:pt>
    <dgm:pt modelId="{7E70B292-71F3-4A8E-8F3C-973690458A61}" cxnId="{07F5285D-BFF3-4D97-8AD4-8B7DFF094158}" type="parTrans">
      <dgm:prSet/>
      <dgm:spPr/>
      <dgm:t>
        <a:bodyPr/>
        <a:lstStyle/>
        <a:p>
          <a:endParaRPr lang="zh-CN" altLang="en-US"/>
        </a:p>
      </dgm:t>
    </dgm:pt>
    <dgm:pt modelId="{B56CAF22-9099-4D7F-A140-244CC2B08188}" cxnId="{07F5285D-BFF3-4D97-8AD4-8B7DFF094158}" type="sibTrans">
      <dgm:prSet/>
      <dgm:spPr/>
      <dgm:t>
        <a:bodyPr/>
        <a:lstStyle/>
        <a:p>
          <a:endParaRPr lang="zh-CN" altLang="en-US"/>
        </a:p>
      </dgm:t>
    </dgm:pt>
    <dgm:pt modelId="{91E74FCD-85CE-4899-B380-18269E1D94AB}">
      <dgm:prSet/>
      <dgm:spPr/>
      <dgm:t>
        <a:bodyPr/>
        <a:lstStyle/>
        <a:p>
          <a:r>
            <a:rPr lang="en-US" altLang="zh-CN" dirty="0" smtClean="0"/>
            <a:t>style=“color:#</a:t>
          </a:r>
          <a:r>
            <a:rPr lang="en-US" altLang="zh-CN" dirty="0" err="1" smtClean="0"/>
            <a:t>fff</a:t>
          </a:r>
          <a:r>
            <a:rPr lang="en-US" altLang="zh-CN" dirty="0" smtClean="0"/>
            <a:t>”</a:t>
          </a:r>
        </a:p>
        <a:p>
          <a:r>
            <a:rPr lang="zh-CN" altLang="en-US" dirty="0" smtClean="0"/>
            <a:t>属性节点</a:t>
          </a:r>
          <a:endParaRPr lang="zh-CN" altLang="en-US" dirty="0"/>
        </a:p>
      </dgm:t>
    </dgm:pt>
    <dgm:pt modelId="{2AABDBE4-7F13-4E73-A0ED-34DA0588AA05}" cxnId="{354229BC-520B-4C5D-9334-8CFE8F444BC6}" type="parTrans">
      <dgm:prSet/>
      <dgm:spPr/>
      <dgm:t>
        <a:bodyPr/>
        <a:lstStyle/>
        <a:p>
          <a:endParaRPr lang="zh-CN" altLang="en-US"/>
        </a:p>
      </dgm:t>
    </dgm:pt>
    <dgm:pt modelId="{D5AC0C48-7F28-409D-B02E-734B248F568F}" cxnId="{354229BC-520B-4C5D-9334-8CFE8F444BC6}" type="sibTrans">
      <dgm:prSet/>
      <dgm:spPr/>
      <dgm:t>
        <a:bodyPr/>
        <a:lstStyle/>
        <a:p>
          <a:endParaRPr lang="zh-CN" altLang="en-US"/>
        </a:p>
      </dgm:t>
    </dgm:pt>
    <dgm:pt modelId="{CC475DD5-AE3F-491D-A447-AE0EF7A118D8}" type="pres">
      <dgm:prSet presAssocID="{89091596-9C99-4429-9880-7631F4219739}" presName="diagram" presStyleCnt="0">
        <dgm:presLayoutVars>
          <dgm:chPref val="1"/>
          <dgm:dir/>
          <dgm:animOne val="branch"/>
          <dgm:animLvl val="lvl"/>
          <dgm:resizeHandles val="exact"/>
        </dgm:presLayoutVars>
      </dgm:prSet>
      <dgm:spPr/>
      <dgm:t>
        <a:bodyPr/>
        <a:lstStyle/>
        <a:p>
          <a:endParaRPr lang="zh-CN" altLang="en-US"/>
        </a:p>
      </dgm:t>
    </dgm:pt>
    <dgm:pt modelId="{A70F517C-0530-4FED-ACA4-36ED22BFEA88}" type="pres">
      <dgm:prSet presAssocID="{321C5D3A-AD64-4EBF-98C3-BDED8AB64492}" presName="root1" presStyleCnt="0"/>
      <dgm:spPr/>
    </dgm:pt>
    <dgm:pt modelId="{F6ABDD42-CBC2-4FB1-B328-4EF72F00A871}" type="pres">
      <dgm:prSet presAssocID="{321C5D3A-AD64-4EBF-98C3-BDED8AB64492}" presName="LevelOneTextNode" presStyleLbl="node0" presStyleIdx="0" presStyleCnt="1" custLinFactNeighborX="-75970" custLinFactNeighborY="3696">
        <dgm:presLayoutVars>
          <dgm:chPref val="3"/>
        </dgm:presLayoutVars>
      </dgm:prSet>
      <dgm:spPr/>
      <dgm:t>
        <a:bodyPr/>
        <a:lstStyle/>
        <a:p>
          <a:endParaRPr lang="zh-CN" altLang="en-US"/>
        </a:p>
      </dgm:t>
    </dgm:pt>
    <dgm:pt modelId="{56C20B42-F1E0-4233-82CE-F570EB9DAB68}" type="pres">
      <dgm:prSet presAssocID="{321C5D3A-AD64-4EBF-98C3-BDED8AB64492}" presName="level2hierChild" presStyleCnt="0"/>
      <dgm:spPr/>
    </dgm:pt>
    <dgm:pt modelId="{CF91833B-62BB-4F5D-BD70-2094DC2ECABA}" type="pres">
      <dgm:prSet presAssocID="{A7AEF63A-1F7A-4E7D-98A1-A46EACE11D8E}" presName="conn2-1" presStyleLbl="parChTrans1D2" presStyleIdx="0" presStyleCnt="3"/>
      <dgm:spPr/>
      <dgm:t>
        <a:bodyPr/>
        <a:lstStyle/>
        <a:p>
          <a:endParaRPr lang="zh-CN" altLang="en-US"/>
        </a:p>
      </dgm:t>
    </dgm:pt>
    <dgm:pt modelId="{B2B0BEA4-2486-4C21-943A-CF6858165A43}" type="pres">
      <dgm:prSet presAssocID="{A7AEF63A-1F7A-4E7D-98A1-A46EACE11D8E}" presName="connTx" presStyleLbl="parChTrans1D2" presStyleIdx="0" presStyleCnt="3"/>
      <dgm:spPr/>
      <dgm:t>
        <a:bodyPr/>
        <a:lstStyle/>
        <a:p>
          <a:endParaRPr lang="zh-CN" altLang="en-US"/>
        </a:p>
      </dgm:t>
    </dgm:pt>
    <dgm:pt modelId="{708906FA-3519-4485-9FC6-BF9EAE21CD58}" type="pres">
      <dgm:prSet presAssocID="{4AFE0753-7F2B-41C2-9A6D-FC8A0FDB2B16}" presName="root2" presStyleCnt="0"/>
      <dgm:spPr/>
    </dgm:pt>
    <dgm:pt modelId="{209B5122-0047-4CAB-AD9C-29AD2FE1305C}" type="pres">
      <dgm:prSet presAssocID="{4AFE0753-7F2B-41C2-9A6D-FC8A0FDB2B16}" presName="LevelTwoTextNode" presStyleLbl="node2" presStyleIdx="0" presStyleCnt="3">
        <dgm:presLayoutVars>
          <dgm:chPref val="3"/>
        </dgm:presLayoutVars>
      </dgm:prSet>
      <dgm:spPr/>
      <dgm:t>
        <a:bodyPr/>
        <a:lstStyle/>
        <a:p>
          <a:endParaRPr lang="zh-CN" altLang="en-US"/>
        </a:p>
      </dgm:t>
    </dgm:pt>
    <dgm:pt modelId="{34096D78-E9CD-465D-B11E-F9303903D077}" type="pres">
      <dgm:prSet presAssocID="{4AFE0753-7F2B-41C2-9A6D-FC8A0FDB2B16}" presName="level3hierChild" presStyleCnt="0"/>
      <dgm:spPr/>
    </dgm:pt>
    <dgm:pt modelId="{9409B29A-E1AB-4376-B30B-C3CD670E360A}" type="pres">
      <dgm:prSet presAssocID="{7E70B292-71F3-4A8E-8F3C-973690458A61}" presName="conn2-1" presStyleLbl="parChTrans1D2" presStyleIdx="1" presStyleCnt="3"/>
      <dgm:spPr/>
      <dgm:t>
        <a:bodyPr/>
        <a:lstStyle/>
        <a:p>
          <a:endParaRPr lang="zh-CN" altLang="en-US"/>
        </a:p>
      </dgm:t>
    </dgm:pt>
    <dgm:pt modelId="{2B6A2C97-E2D4-40AD-8608-FA184C2A33C0}" type="pres">
      <dgm:prSet presAssocID="{7E70B292-71F3-4A8E-8F3C-973690458A61}" presName="connTx" presStyleLbl="parChTrans1D2" presStyleIdx="1" presStyleCnt="3"/>
      <dgm:spPr/>
      <dgm:t>
        <a:bodyPr/>
        <a:lstStyle/>
        <a:p>
          <a:endParaRPr lang="zh-CN" altLang="en-US"/>
        </a:p>
      </dgm:t>
    </dgm:pt>
    <dgm:pt modelId="{A2EC25DD-6679-4484-ADA8-D6284A2CFF05}" type="pres">
      <dgm:prSet presAssocID="{8542B745-BF7A-4AC5-A6A3-E4F25E7651DA}" presName="root2" presStyleCnt="0"/>
      <dgm:spPr/>
    </dgm:pt>
    <dgm:pt modelId="{F48DA886-E94A-4DBB-87A9-9D985FB586AF}" type="pres">
      <dgm:prSet presAssocID="{8542B745-BF7A-4AC5-A6A3-E4F25E7651DA}" presName="LevelTwoTextNode" presStyleLbl="node2" presStyleIdx="1" presStyleCnt="3">
        <dgm:presLayoutVars>
          <dgm:chPref val="3"/>
        </dgm:presLayoutVars>
      </dgm:prSet>
      <dgm:spPr/>
      <dgm:t>
        <a:bodyPr/>
        <a:lstStyle/>
        <a:p>
          <a:endParaRPr lang="zh-CN" altLang="en-US"/>
        </a:p>
      </dgm:t>
    </dgm:pt>
    <dgm:pt modelId="{0B26BBF0-8979-4763-8F02-8F0BE0B92891}" type="pres">
      <dgm:prSet presAssocID="{8542B745-BF7A-4AC5-A6A3-E4F25E7651DA}" presName="level3hierChild" presStyleCnt="0"/>
      <dgm:spPr/>
    </dgm:pt>
    <dgm:pt modelId="{C4123CCB-8960-4D80-AC14-1612CEF13941}" type="pres">
      <dgm:prSet presAssocID="{2AABDBE4-7F13-4E73-A0ED-34DA0588AA05}" presName="conn2-1" presStyleLbl="parChTrans1D2" presStyleIdx="2" presStyleCnt="3"/>
      <dgm:spPr/>
      <dgm:t>
        <a:bodyPr/>
        <a:lstStyle/>
        <a:p>
          <a:endParaRPr lang="zh-CN" altLang="en-US"/>
        </a:p>
      </dgm:t>
    </dgm:pt>
    <dgm:pt modelId="{43C66691-7339-44FD-A835-C3E6FC29666A}" type="pres">
      <dgm:prSet presAssocID="{2AABDBE4-7F13-4E73-A0ED-34DA0588AA05}" presName="connTx" presStyleLbl="parChTrans1D2" presStyleIdx="2" presStyleCnt="3"/>
      <dgm:spPr/>
      <dgm:t>
        <a:bodyPr/>
        <a:lstStyle/>
        <a:p>
          <a:endParaRPr lang="zh-CN" altLang="en-US"/>
        </a:p>
      </dgm:t>
    </dgm:pt>
    <dgm:pt modelId="{82A10FDA-159F-4E2D-ADFB-25AAF5553D2B}" type="pres">
      <dgm:prSet presAssocID="{91E74FCD-85CE-4899-B380-18269E1D94AB}" presName="root2" presStyleCnt="0"/>
      <dgm:spPr/>
    </dgm:pt>
    <dgm:pt modelId="{D0C5D06A-0DF8-4214-9457-F7FF8ACBC79F}" type="pres">
      <dgm:prSet presAssocID="{91E74FCD-85CE-4899-B380-18269E1D94AB}" presName="LevelTwoTextNode" presStyleLbl="node2" presStyleIdx="2" presStyleCnt="3">
        <dgm:presLayoutVars>
          <dgm:chPref val="3"/>
        </dgm:presLayoutVars>
      </dgm:prSet>
      <dgm:spPr/>
      <dgm:t>
        <a:bodyPr/>
        <a:lstStyle/>
        <a:p>
          <a:endParaRPr lang="zh-CN" altLang="en-US"/>
        </a:p>
      </dgm:t>
    </dgm:pt>
    <dgm:pt modelId="{BD5936E6-CD48-4D2D-A412-A763FAF13935}" type="pres">
      <dgm:prSet presAssocID="{91E74FCD-85CE-4899-B380-18269E1D94AB}" presName="level3hierChild" presStyleCnt="0"/>
      <dgm:spPr/>
    </dgm:pt>
  </dgm:ptLst>
  <dgm:cxnLst>
    <dgm:cxn modelId="{0D10E13D-D556-47D0-BB52-F04F84355E61}" type="presOf" srcId="{89091596-9C99-4429-9880-7631F4219739}" destId="{CC475DD5-AE3F-491D-A447-AE0EF7A118D8}" srcOrd="0" destOrd="0" presId="urn:microsoft.com/office/officeart/2005/8/layout/hierarchy2"/>
    <dgm:cxn modelId="{70F610D0-FD3B-4CDC-83D6-1618386D5E8F}" type="presOf" srcId="{91E74FCD-85CE-4899-B380-18269E1D94AB}" destId="{D0C5D06A-0DF8-4214-9457-F7FF8ACBC79F}" srcOrd="0" destOrd="0" presId="urn:microsoft.com/office/officeart/2005/8/layout/hierarchy2"/>
    <dgm:cxn modelId="{93EB42F8-28C8-4EA2-A558-6CEFDF1899C4}" srcId="{89091596-9C99-4429-9880-7631F4219739}" destId="{321C5D3A-AD64-4EBF-98C3-BDED8AB64492}" srcOrd="0" destOrd="0" parTransId="{04DAF35A-E100-411A-BB06-F30D8F27D02E}" sibTransId="{4B4F15B8-E4DB-4B30-B66D-3B9B044645E6}"/>
    <dgm:cxn modelId="{BEA91881-AAD0-4A53-AD6C-EBD56B57FB2D}" type="presOf" srcId="{A7AEF63A-1F7A-4E7D-98A1-A46EACE11D8E}" destId="{B2B0BEA4-2486-4C21-943A-CF6858165A43}" srcOrd="1" destOrd="0" presId="urn:microsoft.com/office/officeart/2005/8/layout/hierarchy2"/>
    <dgm:cxn modelId="{C9982081-4399-47E9-8792-FAA02D0792CC}" type="presOf" srcId="{7E70B292-71F3-4A8E-8F3C-973690458A61}" destId="{9409B29A-E1AB-4376-B30B-C3CD670E360A}" srcOrd="0" destOrd="0" presId="urn:microsoft.com/office/officeart/2005/8/layout/hierarchy2"/>
    <dgm:cxn modelId="{7406EE11-B000-451B-B824-F47C82B1E4B2}" type="presOf" srcId="{7E70B292-71F3-4A8E-8F3C-973690458A61}" destId="{2B6A2C97-E2D4-40AD-8608-FA184C2A33C0}" srcOrd="1" destOrd="0" presId="urn:microsoft.com/office/officeart/2005/8/layout/hierarchy2"/>
    <dgm:cxn modelId="{7A4F7F6F-06D1-435D-9283-1DC60C3B0351}" type="presOf" srcId="{8542B745-BF7A-4AC5-A6A3-E4F25E7651DA}" destId="{F48DA886-E94A-4DBB-87A9-9D985FB586AF}" srcOrd="0" destOrd="0" presId="urn:microsoft.com/office/officeart/2005/8/layout/hierarchy2"/>
    <dgm:cxn modelId="{49D362AB-C4AD-4318-A492-49CF71CF68E3}" type="presOf" srcId="{321C5D3A-AD64-4EBF-98C3-BDED8AB64492}" destId="{F6ABDD42-CBC2-4FB1-B328-4EF72F00A871}" srcOrd="0" destOrd="0" presId="urn:microsoft.com/office/officeart/2005/8/layout/hierarchy2"/>
    <dgm:cxn modelId="{6E386C4C-D333-40E1-B80D-CAAD75CB9A2C}" type="presOf" srcId="{2AABDBE4-7F13-4E73-A0ED-34DA0588AA05}" destId="{C4123CCB-8960-4D80-AC14-1612CEF13941}" srcOrd="0" destOrd="0" presId="urn:microsoft.com/office/officeart/2005/8/layout/hierarchy2"/>
    <dgm:cxn modelId="{FC006BC2-9ECC-4B23-8ED0-199F6B29CF13}" type="presOf" srcId="{A7AEF63A-1F7A-4E7D-98A1-A46EACE11D8E}" destId="{CF91833B-62BB-4F5D-BD70-2094DC2ECABA}" srcOrd="0" destOrd="0" presId="urn:microsoft.com/office/officeart/2005/8/layout/hierarchy2"/>
    <dgm:cxn modelId="{63EC313D-6264-498F-A0EB-5D660927C873}" srcId="{321C5D3A-AD64-4EBF-98C3-BDED8AB64492}" destId="{4AFE0753-7F2B-41C2-9A6D-FC8A0FDB2B16}" srcOrd="0" destOrd="0" parTransId="{A7AEF63A-1F7A-4E7D-98A1-A46EACE11D8E}" sibTransId="{FA2F050C-F2C5-45F2-9F11-BB30DC322148}"/>
    <dgm:cxn modelId="{354229BC-520B-4C5D-9334-8CFE8F444BC6}" srcId="{321C5D3A-AD64-4EBF-98C3-BDED8AB64492}" destId="{91E74FCD-85CE-4899-B380-18269E1D94AB}" srcOrd="2" destOrd="0" parTransId="{2AABDBE4-7F13-4E73-A0ED-34DA0588AA05}" sibTransId="{D5AC0C48-7F28-409D-B02E-734B248F568F}"/>
    <dgm:cxn modelId="{1E030B6F-CB7F-4A32-B11E-A4D637A00B5F}" type="presOf" srcId="{2AABDBE4-7F13-4E73-A0ED-34DA0588AA05}" destId="{43C66691-7339-44FD-A835-C3E6FC29666A}" srcOrd="1" destOrd="0" presId="urn:microsoft.com/office/officeart/2005/8/layout/hierarchy2"/>
    <dgm:cxn modelId="{07F5285D-BFF3-4D97-8AD4-8B7DFF094158}" srcId="{321C5D3A-AD64-4EBF-98C3-BDED8AB64492}" destId="{8542B745-BF7A-4AC5-A6A3-E4F25E7651DA}" srcOrd="1" destOrd="0" parTransId="{7E70B292-71F3-4A8E-8F3C-973690458A61}" sibTransId="{B56CAF22-9099-4D7F-A140-244CC2B08188}"/>
    <dgm:cxn modelId="{857FEBD0-299C-47F7-866B-FA8EEF796551}" type="presOf" srcId="{4AFE0753-7F2B-41C2-9A6D-FC8A0FDB2B16}" destId="{209B5122-0047-4CAB-AD9C-29AD2FE1305C}" srcOrd="0" destOrd="0" presId="urn:microsoft.com/office/officeart/2005/8/layout/hierarchy2"/>
    <dgm:cxn modelId="{816419A9-294B-4924-AFD9-949D80FC32F4}" type="presParOf" srcId="{CC475DD5-AE3F-491D-A447-AE0EF7A118D8}" destId="{A70F517C-0530-4FED-ACA4-36ED22BFEA88}" srcOrd="0" destOrd="0" presId="urn:microsoft.com/office/officeart/2005/8/layout/hierarchy2"/>
    <dgm:cxn modelId="{E23FFC3D-71E7-4D43-ACC3-FCBC807165B5}" type="presParOf" srcId="{A70F517C-0530-4FED-ACA4-36ED22BFEA88}" destId="{F6ABDD42-CBC2-4FB1-B328-4EF72F00A871}" srcOrd="0" destOrd="0" presId="urn:microsoft.com/office/officeart/2005/8/layout/hierarchy2"/>
    <dgm:cxn modelId="{A033A0FB-C3A5-4A20-9638-4AAF3F75B6FB}" type="presParOf" srcId="{A70F517C-0530-4FED-ACA4-36ED22BFEA88}" destId="{56C20B42-F1E0-4233-82CE-F570EB9DAB68}" srcOrd="1" destOrd="0" presId="urn:microsoft.com/office/officeart/2005/8/layout/hierarchy2"/>
    <dgm:cxn modelId="{4093E987-BCEE-4BAD-8D32-3E7971D5B2B2}" type="presParOf" srcId="{56C20B42-F1E0-4233-82CE-F570EB9DAB68}" destId="{CF91833B-62BB-4F5D-BD70-2094DC2ECABA}" srcOrd="0" destOrd="0" presId="urn:microsoft.com/office/officeart/2005/8/layout/hierarchy2"/>
    <dgm:cxn modelId="{6EE11719-2780-4458-9B11-DD50E40D7957}" type="presParOf" srcId="{CF91833B-62BB-4F5D-BD70-2094DC2ECABA}" destId="{B2B0BEA4-2486-4C21-943A-CF6858165A43}" srcOrd="0" destOrd="0" presId="urn:microsoft.com/office/officeart/2005/8/layout/hierarchy2"/>
    <dgm:cxn modelId="{E46FF376-7158-4EC4-8585-B2557223A904}" type="presParOf" srcId="{56C20B42-F1E0-4233-82CE-F570EB9DAB68}" destId="{708906FA-3519-4485-9FC6-BF9EAE21CD58}" srcOrd="1" destOrd="0" presId="urn:microsoft.com/office/officeart/2005/8/layout/hierarchy2"/>
    <dgm:cxn modelId="{4BE62539-FF3E-4B3C-AB98-17C94C56EBC4}" type="presParOf" srcId="{708906FA-3519-4485-9FC6-BF9EAE21CD58}" destId="{209B5122-0047-4CAB-AD9C-29AD2FE1305C}" srcOrd="0" destOrd="0" presId="urn:microsoft.com/office/officeart/2005/8/layout/hierarchy2"/>
    <dgm:cxn modelId="{6EFF4ECD-D431-45FE-AA56-0689A269909E}" type="presParOf" srcId="{708906FA-3519-4485-9FC6-BF9EAE21CD58}" destId="{34096D78-E9CD-465D-B11E-F9303903D077}" srcOrd="1" destOrd="0" presId="urn:microsoft.com/office/officeart/2005/8/layout/hierarchy2"/>
    <dgm:cxn modelId="{32A76222-6346-4C5F-8A76-00E804B7B7E3}" type="presParOf" srcId="{56C20B42-F1E0-4233-82CE-F570EB9DAB68}" destId="{9409B29A-E1AB-4376-B30B-C3CD670E360A}" srcOrd="2" destOrd="0" presId="urn:microsoft.com/office/officeart/2005/8/layout/hierarchy2"/>
    <dgm:cxn modelId="{E0487D9D-5F1C-4F80-8437-61476C865919}" type="presParOf" srcId="{9409B29A-E1AB-4376-B30B-C3CD670E360A}" destId="{2B6A2C97-E2D4-40AD-8608-FA184C2A33C0}" srcOrd="0" destOrd="0" presId="urn:microsoft.com/office/officeart/2005/8/layout/hierarchy2"/>
    <dgm:cxn modelId="{0A177F61-527E-4A3F-9434-A24E5DAD6870}" type="presParOf" srcId="{56C20B42-F1E0-4233-82CE-F570EB9DAB68}" destId="{A2EC25DD-6679-4484-ADA8-D6284A2CFF05}" srcOrd="3" destOrd="0" presId="urn:microsoft.com/office/officeart/2005/8/layout/hierarchy2"/>
    <dgm:cxn modelId="{D06BF077-B127-41C5-9C9E-1437E0BBD524}" type="presParOf" srcId="{A2EC25DD-6679-4484-ADA8-D6284A2CFF05}" destId="{F48DA886-E94A-4DBB-87A9-9D985FB586AF}" srcOrd="0" destOrd="0" presId="urn:microsoft.com/office/officeart/2005/8/layout/hierarchy2"/>
    <dgm:cxn modelId="{DD7722DF-2129-421F-990B-C442590B8358}" type="presParOf" srcId="{A2EC25DD-6679-4484-ADA8-D6284A2CFF05}" destId="{0B26BBF0-8979-4763-8F02-8F0BE0B92891}" srcOrd="1" destOrd="0" presId="urn:microsoft.com/office/officeart/2005/8/layout/hierarchy2"/>
    <dgm:cxn modelId="{F430CD34-2953-4788-9E94-C6B1278C270E}" type="presParOf" srcId="{56C20B42-F1E0-4233-82CE-F570EB9DAB68}" destId="{C4123CCB-8960-4D80-AC14-1612CEF13941}" srcOrd="4" destOrd="0" presId="urn:microsoft.com/office/officeart/2005/8/layout/hierarchy2"/>
    <dgm:cxn modelId="{20C471FC-4ACA-49C2-B818-4590C1303682}" type="presParOf" srcId="{C4123CCB-8960-4D80-AC14-1612CEF13941}" destId="{43C66691-7339-44FD-A835-C3E6FC29666A}" srcOrd="0" destOrd="0" presId="urn:microsoft.com/office/officeart/2005/8/layout/hierarchy2"/>
    <dgm:cxn modelId="{EF972C9B-BB89-4588-A40A-C9AD98084408}" type="presParOf" srcId="{56C20B42-F1E0-4233-82CE-F570EB9DAB68}" destId="{82A10FDA-159F-4E2D-ADFB-25AAF5553D2B}" srcOrd="5" destOrd="0" presId="urn:microsoft.com/office/officeart/2005/8/layout/hierarchy2"/>
    <dgm:cxn modelId="{6EB3B640-A0D8-4A60-8C68-6038A5749316}" type="presParOf" srcId="{82A10FDA-159F-4E2D-ADFB-25AAF5553D2B}" destId="{D0C5D06A-0DF8-4214-9457-F7FF8ACBC79F}" srcOrd="0" destOrd="0" presId="urn:microsoft.com/office/officeart/2005/8/layout/hierarchy2"/>
    <dgm:cxn modelId="{FA422377-27AF-4925-8572-C6CE83BE3DCD}" type="presParOf" srcId="{82A10FDA-159F-4E2D-ADFB-25AAF5553D2B}" destId="{BD5936E6-CD48-4D2D-A412-A763FAF13935}" srcOrd="1" destOrd="0" presId="urn:microsoft.com/office/officeart/2005/8/layout/hierarchy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BDD42-CBC2-4FB1-B328-4EF72F00A871}">
      <dsp:nvSpPr>
        <dsp:cNvPr id="0" name=""/>
        <dsp:cNvSpPr/>
      </dsp:nvSpPr>
      <dsp:spPr>
        <a:xfrm>
          <a:off x="599974" y="957786"/>
          <a:ext cx="1611657" cy="805828"/>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div</a:t>
          </a:r>
        </a:p>
        <a:p>
          <a:pPr lvl="0" algn="ctr" defTabSz="755650">
            <a:lnSpc>
              <a:spcPct val="90000"/>
            </a:lnSpc>
            <a:spcBef>
              <a:spcPct val="0"/>
            </a:spcBef>
            <a:spcAft>
              <a:spcPct val="35000"/>
            </a:spcAft>
          </a:pPr>
          <a:r>
            <a:rPr lang="zh-CN" altLang="en-US" sz="1700" kern="1200" dirty="0" smtClean="0"/>
            <a:t>元素节点</a:t>
          </a:r>
          <a:endParaRPr lang="zh-CN" altLang="en-US" sz="1700" kern="1200" dirty="0"/>
        </a:p>
      </dsp:txBody>
      <dsp:txXfrm>
        <a:off x="623576" y="981388"/>
        <a:ext cx="1564453" cy="758624"/>
      </dsp:txXfrm>
    </dsp:sp>
    <dsp:sp modelId="{CF91833B-62BB-4F5D-BD70-2094DC2ECABA}">
      <dsp:nvSpPr>
        <dsp:cNvPr id="0" name=""/>
        <dsp:cNvSpPr/>
      </dsp:nvSpPr>
      <dsp:spPr>
        <a:xfrm rot="19973926">
          <a:off x="2096368" y="855211"/>
          <a:ext cx="2099564" cy="54492"/>
        </a:xfrm>
        <a:custGeom>
          <a:avLst/>
          <a:gdLst/>
          <a:ahLst/>
          <a:cxnLst/>
          <a:rect l="0" t="0" r="0" b="0"/>
          <a:pathLst>
            <a:path>
              <a:moveTo>
                <a:pt x="0" y="27246"/>
              </a:moveTo>
              <a:lnTo>
                <a:pt x="2099564" y="272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093661" y="829968"/>
        <a:ext cx="104978" cy="104978"/>
      </dsp:txXfrm>
    </dsp:sp>
    <dsp:sp modelId="{209B5122-0047-4CAB-AD9C-29AD2FE1305C}">
      <dsp:nvSpPr>
        <dsp:cNvPr id="0" name=""/>
        <dsp:cNvSpPr/>
      </dsp:nvSpPr>
      <dsp:spPr>
        <a:xfrm>
          <a:off x="4080670" y="1299"/>
          <a:ext cx="1611657" cy="805828"/>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hello word!</a:t>
          </a:r>
        </a:p>
        <a:p>
          <a:pPr lvl="0" algn="ctr" defTabSz="755650">
            <a:lnSpc>
              <a:spcPct val="90000"/>
            </a:lnSpc>
            <a:spcBef>
              <a:spcPct val="0"/>
            </a:spcBef>
            <a:spcAft>
              <a:spcPct val="35000"/>
            </a:spcAft>
          </a:pPr>
          <a:r>
            <a:rPr lang="zh-CN" altLang="en-US" sz="1700" kern="1200" dirty="0" smtClean="0"/>
            <a:t>文本节点</a:t>
          </a:r>
          <a:endParaRPr lang="zh-CN" altLang="en-US" sz="1700" kern="1200" dirty="0"/>
        </a:p>
      </dsp:txBody>
      <dsp:txXfrm>
        <a:off x="4104272" y="24901"/>
        <a:ext cx="1564453" cy="758624"/>
      </dsp:txXfrm>
    </dsp:sp>
    <dsp:sp modelId="{9409B29A-E1AB-4376-B30B-C3CD670E360A}">
      <dsp:nvSpPr>
        <dsp:cNvPr id="0" name=""/>
        <dsp:cNvSpPr/>
      </dsp:nvSpPr>
      <dsp:spPr>
        <a:xfrm rot="21545224">
          <a:off x="2211512" y="1318562"/>
          <a:ext cx="1869276" cy="54492"/>
        </a:xfrm>
        <a:custGeom>
          <a:avLst/>
          <a:gdLst/>
          <a:ahLst/>
          <a:cxnLst/>
          <a:rect l="0" t="0" r="0" b="0"/>
          <a:pathLst>
            <a:path>
              <a:moveTo>
                <a:pt x="0" y="27246"/>
              </a:moveTo>
              <a:lnTo>
                <a:pt x="1869276" y="272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3099419" y="1299076"/>
        <a:ext cx="93463" cy="93463"/>
      </dsp:txXfrm>
    </dsp:sp>
    <dsp:sp modelId="{F48DA886-E94A-4DBB-87A9-9D985FB586AF}">
      <dsp:nvSpPr>
        <dsp:cNvPr id="0" name=""/>
        <dsp:cNvSpPr/>
      </dsp:nvSpPr>
      <dsp:spPr>
        <a:xfrm>
          <a:off x="4080670" y="928002"/>
          <a:ext cx="1611657" cy="805828"/>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id=“d1”</a:t>
          </a:r>
        </a:p>
        <a:p>
          <a:pPr lvl="0" algn="ctr" defTabSz="755650">
            <a:lnSpc>
              <a:spcPct val="90000"/>
            </a:lnSpc>
            <a:spcBef>
              <a:spcPct val="0"/>
            </a:spcBef>
            <a:spcAft>
              <a:spcPct val="35000"/>
            </a:spcAft>
          </a:pPr>
          <a:r>
            <a:rPr lang="zh-CN" altLang="en-US" sz="1700" kern="1200" dirty="0" smtClean="0"/>
            <a:t>属性节点</a:t>
          </a:r>
          <a:endParaRPr lang="zh-CN" altLang="en-US" sz="1700" kern="1200" dirty="0"/>
        </a:p>
      </dsp:txBody>
      <dsp:txXfrm>
        <a:off x="4104272" y="951604"/>
        <a:ext cx="1564453" cy="758624"/>
      </dsp:txXfrm>
    </dsp:sp>
    <dsp:sp modelId="{C4123CCB-8960-4D80-AC14-1612CEF13941}">
      <dsp:nvSpPr>
        <dsp:cNvPr id="0" name=""/>
        <dsp:cNvSpPr/>
      </dsp:nvSpPr>
      <dsp:spPr>
        <a:xfrm rot="1538133">
          <a:off x="2109597" y="1781914"/>
          <a:ext cx="2073106" cy="54492"/>
        </a:xfrm>
        <a:custGeom>
          <a:avLst/>
          <a:gdLst/>
          <a:ahLst/>
          <a:cxnLst/>
          <a:rect l="0" t="0" r="0" b="0"/>
          <a:pathLst>
            <a:path>
              <a:moveTo>
                <a:pt x="0" y="27246"/>
              </a:moveTo>
              <a:lnTo>
                <a:pt x="2073106" y="2724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3094323" y="1757332"/>
        <a:ext cx="103655" cy="103655"/>
      </dsp:txXfrm>
    </dsp:sp>
    <dsp:sp modelId="{D0C5D06A-0DF8-4214-9457-F7FF8ACBC79F}">
      <dsp:nvSpPr>
        <dsp:cNvPr id="0" name=""/>
        <dsp:cNvSpPr/>
      </dsp:nvSpPr>
      <dsp:spPr>
        <a:xfrm>
          <a:off x="4080670" y="1854705"/>
          <a:ext cx="1611657" cy="805828"/>
        </a:xfrm>
        <a:prstGeom prst="roundRect">
          <a:avLst>
            <a:gd name="adj" fmla="val 10000"/>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altLang="zh-CN" sz="1700" kern="1200" dirty="0" smtClean="0"/>
            <a:t>style=“color:#</a:t>
          </a:r>
          <a:r>
            <a:rPr lang="en-US" altLang="zh-CN" sz="1700" kern="1200" dirty="0" err="1" smtClean="0"/>
            <a:t>fff</a:t>
          </a:r>
          <a:r>
            <a:rPr lang="en-US" altLang="zh-CN" sz="1700" kern="1200" dirty="0" smtClean="0"/>
            <a:t>”</a:t>
          </a:r>
        </a:p>
        <a:p>
          <a:pPr lvl="0" algn="ctr" defTabSz="755650">
            <a:lnSpc>
              <a:spcPct val="90000"/>
            </a:lnSpc>
            <a:spcBef>
              <a:spcPct val="0"/>
            </a:spcBef>
            <a:spcAft>
              <a:spcPct val="35000"/>
            </a:spcAft>
          </a:pPr>
          <a:r>
            <a:rPr lang="zh-CN" altLang="en-US" sz="1700" kern="1200" dirty="0" smtClean="0"/>
            <a:t>属性节点</a:t>
          </a:r>
          <a:endParaRPr lang="zh-CN" altLang="en-US" sz="1700" kern="1200" dirty="0"/>
        </a:p>
      </dsp:txBody>
      <dsp:txXfrm>
        <a:off x="4104272" y="1878307"/>
        <a:ext cx="1564453" cy="7586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1257A-5DFE-4633-A0BB-C99232679E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2CD54-E2AF-448C-ABED-44A09A249B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b="-69"/>
          </a:stretch>
        </a:blipFill>
        <a:effectLst/>
      </p:bgPr>
    </p:bg>
    <p:spTree>
      <p:nvGrpSpPr>
        <p:cNvPr id="1" name=""/>
        <p:cNvGrpSpPr/>
        <p:nvPr/>
      </p:nvGrpSpPr>
      <p:grpSpPr/>
      <p:pic>
        <p:nvPicPr>
          <p:cNvPr id="2050" name="图片 2049" descr="1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3024717" y="3286125"/>
            <a:ext cx="8636000" cy="10382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3024717" y="4365625"/>
            <a:ext cx="8534400" cy="766763"/>
          </a:xfrm>
          <a:prstGeom prst="rect">
            <a:avLst/>
          </a:prstGeom>
          <a:noFill/>
          <a:ln w="9525">
            <a:noFill/>
          </a:ln>
        </p:spPr>
        <p:txBody>
          <a:bodyPr anchor="t"/>
          <a:lstStyle>
            <a:lvl1pPr marL="0" lvl="0" indent="0" algn="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endParaRPr lang="zh-CN" altLang="en-US" dirty="0"/>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endParaRPr lang="zh-CN" altLang="en-US" dirty="0"/>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9A0DB2DC-4C9A-4742-B13C-FB6460FD3503}" type="slidenum">
              <a:rPr lang="zh-CN"/>
            </a:fld>
            <a:endParaRPr lang="zh-CN"/>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pic>
        <p:nvPicPr>
          <p:cNvPr id="1026" name="图片 1025" descr="1-1副本"/>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标题 1026"/>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8" name="文本占位符 1027"/>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DOM</a:t>
            </a:r>
            <a:r>
              <a:rPr lang="zh-CN" altLang="en-US" dirty="0" smtClean="0"/>
              <a:t>（文档对象模型）</a:t>
            </a:r>
            <a:endParaRPr lang="zh-CN" altLang="en-US" dirty="0"/>
          </a:p>
        </p:txBody>
      </p:sp>
      <p:sp>
        <p:nvSpPr>
          <p:cNvPr id="3" name="副标题 2"/>
          <p:cNvSpPr>
            <a:spLocks noGrp="1"/>
          </p:cNvSpPr>
          <p:nvPr>
            <p:ph type="subTitle" idx="1"/>
          </p:nvPr>
        </p:nvSpPr>
        <p:spPr>
          <a:xfrm>
            <a:off x="3885183" y="4013658"/>
            <a:ext cx="6987645" cy="1388534"/>
          </a:xfrm>
        </p:spPr>
        <p:txBody>
          <a:bodyPr/>
          <a:lstStyle/>
          <a:p>
            <a:r>
              <a:rPr lang="en-US" altLang="zh-CN" dirty="0" smtClean="0">
                <a:latin typeface="微软雅黑" pitchFamily="34" charset="-122"/>
                <a:ea typeface="微软雅黑" pitchFamily="34" charset="-122"/>
              </a:rPr>
              <a:t>Document Object Model</a:t>
            </a:r>
            <a:endParaRPr lang="zh-CN" altLang="en-US"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文本节点</a:t>
            </a:r>
            <a:r>
              <a:rPr lang="en-US" altLang="zh-CN" dirty="0" smtClean="0"/>
              <a:t>-text node</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文本节点总是被包含在元素节点的内部，但并非所有的元素节点都包含文本节点。例如：</a:t>
            </a:r>
            <a:r>
              <a:rPr lang="en-US" altLang="zh-CN" dirty="0" smtClean="0">
                <a:latin typeface="微软雅黑" pitchFamily="34" charset="-122"/>
                <a:ea typeface="微软雅黑" pitchFamily="34" charset="-122"/>
                <a:cs typeface="Arial" pitchFamily="34" charset="0"/>
              </a:rPr>
              <a:t>&lt;div&gt;hello word!&lt;/div&gt; div</a:t>
            </a:r>
            <a:r>
              <a:rPr lang="zh-CN" altLang="en-US" dirty="0" smtClean="0">
                <a:latin typeface="微软雅黑" pitchFamily="34" charset="-122"/>
                <a:ea typeface="微软雅黑" pitchFamily="34" charset="-122"/>
                <a:cs typeface="Arial" pitchFamily="34" charset="0"/>
              </a:rPr>
              <a:t>元素节点中包含的“</a:t>
            </a:r>
            <a:r>
              <a:rPr lang="en-US" altLang="zh-CN" dirty="0" smtClean="0">
                <a:latin typeface="微软雅黑" pitchFamily="34" charset="-122"/>
                <a:ea typeface="微软雅黑" pitchFamily="34" charset="-122"/>
                <a:cs typeface="Arial" pitchFamily="34" charset="0"/>
              </a:rPr>
              <a:t>hello word!</a:t>
            </a:r>
            <a:r>
              <a:rPr lang="zh-CN" altLang="en-US" dirty="0" smtClean="0">
                <a:latin typeface="微软雅黑" pitchFamily="34" charset="-122"/>
                <a:ea typeface="微软雅黑" pitchFamily="34" charset="-122"/>
                <a:cs typeface="Arial" pitchFamily="34" charset="0"/>
              </a:rPr>
              <a:t>”就是一个文本节点</a:t>
            </a:r>
            <a:r>
              <a:rPr lang="en-US" altLang="zh-CN" dirty="0" smtClean="0">
                <a:latin typeface="微软雅黑" pitchFamily="34" charset="-122"/>
                <a:ea typeface="微软雅黑" pitchFamily="34" charset="-122"/>
                <a:cs typeface="Arial" pitchFamily="34" charset="0"/>
              </a:rPr>
              <a:t>(text node)</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属性节点</a:t>
            </a:r>
            <a:r>
              <a:rPr lang="en-US" altLang="zh-CN" dirty="0" smtClean="0"/>
              <a:t>-attribute node</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属性节点用来对元素做出更具体的描述。例如，几乎所有元素节点都有一个</a:t>
            </a:r>
            <a:r>
              <a:rPr lang="en-US" altLang="zh-CN" dirty="0" smtClean="0">
                <a:latin typeface="微软雅黑" pitchFamily="34" charset="-122"/>
                <a:ea typeface="微软雅黑" pitchFamily="34" charset="-122"/>
                <a:cs typeface="Arial" pitchFamily="34" charset="0"/>
              </a:rPr>
              <a:t>title</a:t>
            </a:r>
            <a:r>
              <a:rPr lang="zh-CN" altLang="en-US" dirty="0" smtClean="0">
                <a:latin typeface="微软雅黑" pitchFamily="34" charset="-122"/>
                <a:ea typeface="微软雅黑" pitchFamily="34" charset="-122"/>
                <a:cs typeface="Arial" pitchFamily="34" charset="0"/>
              </a:rPr>
              <a:t>属性节点，或大部分元素节点都有一个</a:t>
            </a:r>
            <a:r>
              <a:rPr lang="en-US" altLang="zh-CN" dirty="0" smtClean="0">
                <a:latin typeface="微软雅黑" pitchFamily="34" charset="-122"/>
                <a:ea typeface="微软雅黑" pitchFamily="34" charset="-122"/>
                <a:cs typeface="Arial" pitchFamily="34" charset="0"/>
              </a:rPr>
              <a:t>style</a:t>
            </a:r>
            <a:r>
              <a:rPr lang="zh-CN" altLang="en-US" dirty="0" smtClean="0">
                <a:latin typeface="微软雅黑" pitchFamily="34" charset="-122"/>
                <a:ea typeface="微软雅黑" pitchFamily="34" charset="-122"/>
                <a:cs typeface="Arial" pitchFamily="34" charset="0"/>
              </a:rPr>
              <a:t>属性节点。我们可以利用属性节点对包含在元素中的内容做出准确的描述。</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节点对象（</a:t>
            </a:r>
            <a:r>
              <a:rPr lang="en-US" altLang="zh-CN" dirty="0" smtClean="0"/>
              <a:t>Node</a:t>
            </a:r>
            <a:r>
              <a:rPr lang="zh-CN" altLang="en-US" dirty="0" smtClean="0"/>
              <a:t>）的属性</a:t>
            </a:r>
            <a:endParaRPr lang="zh-CN" altLang="en-US" dirty="0"/>
          </a:p>
        </p:txBody>
      </p:sp>
      <p:sp>
        <p:nvSpPr>
          <p:cNvPr id="3" name="内容占位符 2"/>
          <p:cNvSpPr>
            <a:spLocks noGrp="1"/>
          </p:cNvSpPr>
          <p:nvPr>
            <p:ph idx="1"/>
          </p:nvPr>
        </p:nvSpPr>
        <p:spPr>
          <a:xfrm>
            <a:off x="1484311" y="1580828"/>
            <a:ext cx="10018713" cy="5044698"/>
          </a:xfrm>
        </p:spPr>
        <p:txBody>
          <a:bodyPr anchor="t">
            <a:normAutofit lnSpcReduction="10000"/>
          </a:bodyPr>
          <a:lstStyle/>
          <a:p>
            <a:pPr marL="285750" lvl="1">
              <a:lnSpc>
                <a:spcPct val="200000"/>
              </a:lnSpc>
            </a:pPr>
            <a:r>
              <a:rPr lang="en-US" altLang="zh-CN" dirty="0" smtClean="0">
                <a:latin typeface="微软雅黑" pitchFamily="34" charset="-122"/>
                <a:ea typeface="微软雅黑" pitchFamily="34" charset="-122"/>
                <a:cs typeface="Arial" pitchFamily="34" charset="0"/>
              </a:rPr>
              <a:t>1</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nodeName</a:t>
            </a:r>
            <a:r>
              <a:rPr lang="zh-CN" altLang="en-US" dirty="0" smtClean="0">
                <a:latin typeface="微软雅黑" pitchFamily="34" charset="-122"/>
                <a:ea typeface="微软雅黑" pitchFamily="34" charset="-122"/>
                <a:cs typeface="Arial" pitchFamily="34" charset="0"/>
              </a:rPr>
              <a:t>：元素节点返回标签名，属性节点返回属性名、文本节点返回</a:t>
            </a:r>
            <a:r>
              <a:rPr lang="en-US" altLang="zh-CN" dirty="0" smtClean="0">
                <a:latin typeface="微软雅黑" pitchFamily="34" charset="-122"/>
                <a:ea typeface="微软雅黑" pitchFamily="34" charset="-122"/>
                <a:cs typeface="Arial" pitchFamily="34" charset="0"/>
              </a:rPr>
              <a:t>#text</a:t>
            </a:r>
            <a:r>
              <a:rPr lang="zh-CN" altLang="en-US" dirty="0" smtClean="0">
                <a:latin typeface="微软雅黑" pitchFamily="34" charset="-122"/>
                <a:ea typeface="微软雅黑" pitchFamily="34" charset="-122"/>
                <a:cs typeface="Arial" pitchFamily="34" charset="0"/>
              </a:rPr>
              <a:t>、注释节点返回</a:t>
            </a:r>
            <a:r>
              <a:rPr lang="en-US" altLang="zh-CN" dirty="0" smtClean="0">
                <a:latin typeface="微软雅黑" pitchFamily="34" charset="-122"/>
                <a:ea typeface="微软雅黑" pitchFamily="34" charset="-122"/>
                <a:cs typeface="Arial" pitchFamily="34" charset="0"/>
              </a:rPr>
              <a:t>comment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2</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nodeValue</a:t>
            </a:r>
            <a:r>
              <a:rPr lang="zh-CN" altLang="en-US" dirty="0" smtClean="0">
                <a:latin typeface="微软雅黑" pitchFamily="34" charset="-122"/>
                <a:ea typeface="微软雅黑" pitchFamily="34" charset="-122"/>
                <a:cs typeface="Arial" pitchFamily="34" charset="0"/>
              </a:rPr>
              <a:t>：元素节点返回</a:t>
            </a:r>
            <a:r>
              <a:rPr lang="en-US" altLang="zh-CN" dirty="0" smtClean="0">
                <a:latin typeface="微软雅黑" pitchFamily="34" charset="-122"/>
                <a:ea typeface="微软雅黑" pitchFamily="34" charset="-122"/>
                <a:cs typeface="Arial" pitchFamily="34" charset="0"/>
              </a:rPr>
              <a:t>null</a:t>
            </a:r>
            <a:r>
              <a:rPr lang="zh-CN" altLang="en-US" dirty="0" smtClean="0">
                <a:latin typeface="微软雅黑" pitchFamily="34" charset="-122"/>
                <a:ea typeface="微软雅黑" pitchFamily="34" charset="-122"/>
                <a:cs typeface="Arial" pitchFamily="34" charset="0"/>
              </a:rPr>
              <a:t>、属性节点返回属性值、文本节点返回文本值、注释节点返回注释内容</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3</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nodeType</a:t>
            </a:r>
            <a:r>
              <a:rPr lang="en-US" altLang="zh-CN" dirty="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节点类型：</a:t>
            </a:r>
            <a:r>
              <a:rPr lang="en-US" altLang="zh-CN" dirty="0" smtClean="0">
                <a:latin typeface="微软雅黑" pitchFamily="34" charset="-122"/>
                <a:ea typeface="微软雅黑" pitchFamily="34" charset="-122"/>
                <a:cs typeface="Arial" pitchFamily="34" charset="0"/>
              </a:rPr>
              <a:t>1</a:t>
            </a:r>
            <a:r>
              <a:rPr lang="zh-CN" altLang="en-US" dirty="0" smtClean="0">
                <a:latin typeface="微软雅黑" pitchFamily="34" charset="-122"/>
                <a:ea typeface="微软雅黑" pitchFamily="34" charset="-122"/>
                <a:cs typeface="Arial" pitchFamily="34" charset="0"/>
              </a:rPr>
              <a:t>代表元素节点、</a:t>
            </a:r>
            <a:r>
              <a:rPr lang="en-US" altLang="zh-CN" dirty="0" smtClean="0">
                <a:latin typeface="微软雅黑" pitchFamily="34" charset="-122"/>
                <a:ea typeface="微软雅黑" pitchFamily="34" charset="-122"/>
                <a:cs typeface="Arial" pitchFamily="34" charset="0"/>
              </a:rPr>
              <a:t>2</a:t>
            </a:r>
            <a:r>
              <a:rPr lang="zh-CN" altLang="en-US" dirty="0" smtClean="0">
                <a:latin typeface="微软雅黑" pitchFamily="34" charset="-122"/>
                <a:ea typeface="微软雅黑" pitchFamily="34" charset="-122"/>
                <a:cs typeface="Arial" pitchFamily="34" charset="0"/>
              </a:rPr>
              <a:t>代表属性节点、</a:t>
            </a:r>
            <a:r>
              <a:rPr lang="en-US" altLang="zh-CN" dirty="0" smtClean="0">
                <a:latin typeface="微软雅黑" pitchFamily="34" charset="-122"/>
                <a:ea typeface="微软雅黑" pitchFamily="34" charset="-122"/>
                <a:cs typeface="Arial" pitchFamily="34" charset="0"/>
              </a:rPr>
              <a:t>3</a:t>
            </a:r>
            <a:r>
              <a:rPr lang="zh-CN" altLang="en-US" dirty="0" smtClean="0">
                <a:latin typeface="微软雅黑" pitchFamily="34" charset="-122"/>
                <a:ea typeface="微软雅黑" pitchFamily="34" charset="-122"/>
                <a:cs typeface="Arial" pitchFamily="34" charset="0"/>
              </a:rPr>
              <a:t>代表文本节点、</a:t>
            </a:r>
            <a:r>
              <a:rPr lang="en-US" altLang="zh-CN" dirty="0" smtClean="0">
                <a:latin typeface="微软雅黑" pitchFamily="34" charset="-122"/>
                <a:ea typeface="微软雅黑" pitchFamily="34" charset="-122"/>
                <a:cs typeface="Arial" pitchFamily="34" charset="0"/>
              </a:rPr>
              <a:t>8</a:t>
            </a:r>
            <a:r>
              <a:rPr lang="zh-CN" altLang="en-US" dirty="0" smtClean="0">
                <a:latin typeface="微软雅黑" pitchFamily="34" charset="-122"/>
                <a:ea typeface="微软雅黑" pitchFamily="34" charset="-122"/>
                <a:cs typeface="Arial" pitchFamily="34" charset="0"/>
              </a:rPr>
              <a:t>代表注释节点。可以通过元素节点中</a:t>
            </a:r>
            <a:r>
              <a:rPr lang="en-US" altLang="zh-CN" dirty="0" smtClean="0">
                <a:latin typeface="微软雅黑" pitchFamily="34" charset="-122"/>
                <a:ea typeface="微软雅黑" pitchFamily="34" charset="-122"/>
                <a:cs typeface="Arial" pitchFamily="34" charset="0"/>
              </a:rPr>
              <a:t>attributes</a:t>
            </a:r>
            <a:r>
              <a:rPr lang="zh-CN" altLang="en-US" dirty="0" smtClean="0">
                <a:latin typeface="微软雅黑" pitchFamily="34" charset="-122"/>
                <a:ea typeface="微软雅黑" pitchFamily="34" charset="-122"/>
                <a:cs typeface="Arial" pitchFamily="34" charset="0"/>
              </a:rPr>
              <a:t>属性获得属性节点的集合</a:t>
            </a:r>
            <a:r>
              <a:rPr lang="en-US" altLang="zh-CN"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NamedNodeMap</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，并且</a:t>
            </a:r>
            <a:r>
              <a:rPr lang="en-US" altLang="zh-CN" dirty="0" smtClean="0">
                <a:latin typeface="微软雅黑" pitchFamily="34" charset="-122"/>
                <a:ea typeface="微软雅黑" pitchFamily="34" charset="-122"/>
                <a:cs typeface="Arial" pitchFamily="34" charset="0"/>
              </a:rPr>
              <a:t>attributes</a:t>
            </a:r>
            <a:r>
              <a:rPr lang="zh-CN" altLang="en-US" dirty="0" smtClean="0">
                <a:latin typeface="微软雅黑" pitchFamily="34" charset="-122"/>
                <a:ea typeface="微软雅黑" pitchFamily="34" charset="-122"/>
                <a:cs typeface="Arial" pitchFamily="34" charset="0"/>
              </a:rPr>
              <a:t>属性下的</a:t>
            </a:r>
            <a:r>
              <a:rPr lang="en-US" altLang="zh-CN" dirty="0" err="1" smtClean="0">
                <a:latin typeface="微软雅黑" pitchFamily="34" charset="-122"/>
                <a:ea typeface="微软雅黑" pitchFamily="34" charset="-122"/>
                <a:cs typeface="Arial" pitchFamily="34" charset="0"/>
              </a:rPr>
              <a:t>getNamedItem</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方法或</a:t>
            </a:r>
            <a:r>
              <a:rPr lang="en-US" altLang="zh-CN" dirty="0" smtClean="0">
                <a:latin typeface="微软雅黑" pitchFamily="34" charset="-122"/>
                <a:ea typeface="微软雅黑" pitchFamily="34" charset="-122"/>
                <a:cs typeface="Arial" pitchFamily="34" charset="0"/>
              </a:rPr>
              <a:t>item()</a:t>
            </a:r>
            <a:r>
              <a:rPr lang="zh-CN" altLang="en-US" dirty="0" smtClean="0">
                <a:latin typeface="微软雅黑" pitchFamily="34" charset="-122"/>
                <a:ea typeface="微软雅黑" pitchFamily="34" charset="-122"/>
                <a:cs typeface="Arial" pitchFamily="34" charset="0"/>
              </a:rPr>
              <a:t>或</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下标</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来访问元素节点下的属性节点。</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dirty="0"/>
              <a:t>节点的类型属性</a:t>
            </a:r>
            <a:endParaRPr lang="zh-CN" dirty="0"/>
          </a:p>
        </p:txBody>
      </p:sp>
      <p:pic>
        <p:nvPicPr>
          <p:cNvPr id="3" name="图片 2" descr="_U94I0D$0[Y4SV7WE4J_DG4"/>
          <p:cNvPicPr>
            <a:picLocks noChangeAspect="1"/>
          </p:cNvPicPr>
          <p:nvPr/>
        </p:nvPicPr>
        <p:blipFill>
          <a:blip r:embed="rId1"/>
          <a:stretch>
            <a:fillRect/>
          </a:stretch>
        </p:blipFill>
        <p:spPr>
          <a:xfrm>
            <a:off x="1463040" y="1343660"/>
            <a:ext cx="10241915" cy="4868545"/>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dirty="0"/>
              <a:t>节点的类型常量</a:t>
            </a:r>
            <a:endParaRPr lang="zh-CN" dirty="0"/>
          </a:p>
        </p:txBody>
      </p:sp>
      <p:pic>
        <p:nvPicPr>
          <p:cNvPr id="4" name="图片 3" descr="[@A8NHUT8HEVS@WW(])OU0F"/>
          <p:cNvPicPr>
            <a:picLocks noChangeAspect="1"/>
          </p:cNvPicPr>
          <p:nvPr/>
        </p:nvPicPr>
        <p:blipFill>
          <a:blip r:embed="rId1"/>
          <a:stretch>
            <a:fillRect/>
          </a:stretch>
        </p:blipFill>
        <p:spPr>
          <a:xfrm>
            <a:off x="1358265" y="1551940"/>
            <a:ext cx="10252075" cy="486156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dirty="0" smtClean="0"/>
              <a:t>第一章：元素节点</a:t>
            </a:r>
            <a:endParaRPr lang="zh-CN" dirty="0"/>
          </a:p>
        </p:txBody>
      </p:sp>
      <p:sp>
        <p:nvSpPr>
          <p:cNvPr id="3" name="内容占位符 2"/>
          <p:cNvSpPr>
            <a:spLocks noGrp="1"/>
          </p:cNvSpPr>
          <p:nvPr>
            <p:ph idx="1"/>
          </p:nvPr>
        </p:nvSpPr>
        <p:spPr>
          <a:xfrm>
            <a:off x="1484311" y="1627323"/>
            <a:ext cx="10018713" cy="5044698"/>
          </a:xfrm>
        </p:spPr>
        <p:txBody>
          <a:bodyPr anchor="t">
            <a:normAutofit/>
          </a:bodyPr>
          <a:lstStyle/>
          <a:p>
            <a:pPr marL="0" lvl="1" indent="0">
              <a:lnSpc>
                <a:spcPct val="200000"/>
              </a:lnSpc>
              <a:buNone/>
            </a:pPr>
            <a:r>
              <a:rPr lang="zh-CN" altLang="en-US" sz="6000" dirty="0" smtClean="0">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cs typeface="Arial" pitchFamily="34" charset="0"/>
              </a:rPr>
              <a:t>元素节点</a:t>
            </a:r>
            <a:endParaRPr lang="zh-CN" altLang="en-US" sz="6000" dirty="0" smtClean="0">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err="1" smtClean="0"/>
              <a:t>元素节点的获取方式</a:t>
            </a:r>
            <a:r>
              <a:rPr lang="en-US" dirty="0" err="1" smtClean="0"/>
              <a:t>-----</a:t>
            </a:r>
            <a:r>
              <a:rPr lang="en-US" altLang="zh-CN" dirty="0" err="1" smtClean="0"/>
              <a:t>getElementById</a:t>
            </a:r>
            <a:r>
              <a:rPr lang="en-US" altLang="zh-CN" dirty="0" smtClean="0"/>
              <a:t>()</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通过元素</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获取相关元素节点对象，接收一个参数：元素</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，使用双引号或单引号将其包含，参数中的</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需要与元素中的</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严格匹配，找不到返回</a:t>
            </a:r>
            <a:r>
              <a:rPr lang="en-US" altLang="zh-CN" dirty="0" smtClean="0">
                <a:latin typeface="微软雅黑" pitchFamily="34" charset="-122"/>
                <a:ea typeface="微软雅黑" pitchFamily="34" charset="-122"/>
                <a:cs typeface="Arial" pitchFamily="34" charset="0"/>
              </a:rPr>
              <a:t>null</a:t>
            </a:r>
            <a:endParaRPr lang="en-US" altLang="zh-CN" dirty="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如果页面中有多个相同</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的元素，只返回第一个出现的元素。</a:t>
            </a:r>
            <a:endParaRPr lang="en-US" altLang="zh-CN" dirty="0" smtClean="0">
              <a:latin typeface="微软雅黑" pitchFamily="34" charset="-122"/>
              <a:ea typeface="微软雅黑" pitchFamily="34" charset="-122"/>
              <a:cs typeface="Arial" pitchFamily="34" charset="0"/>
            </a:endParaRPr>
          </a:p>
          <a:p>
            <a:pPr marL="0" lvl="1" indent="0">
              <a:lnSpc>
                <a:spcPct val="200000"/>
              </a:lnSpc>
              <a:buNone/>
            </a:pP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err="1" smtClean="0">
                <a:sym typeface="+mn-ea"/>
              </a:rPr>
              <a:t>元素节点的获取方式</a:t>
            </a:r>
            <a:r>
              <a:rPr lang="en-US" dirty="0" err="1" smtClean="0">
                <a:sym typeface="+mn-ea"/>
              </a:rPr>
              <a:t>---</a:t>
            </a:r>
            <a:r>
              <a:rPr lang="en-US" altLang="zh-CN" dirty="0" err="1" smtClean="0"/>
              <a:t>getElementsByTagName</a:t>
            </a:r>
            <a:r>
              <a:rPr lang="en-US" altLang="zh-CN" dirty="0" smtClean="0"/>
              <a:t>()</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通过标签名来获取相关元素节点，接收一个参数，返回的是一个包含零或包含多个元素的一个集合（</a:t>
            </a:r>
            <a:r>
              <a:rPr lang="en-US" altLang="zh-CN" dirty="0" err="1" smtClean="0">
                <a:latin typeface="微软雅黑" pitchFamily="34" charset="-122"/>
                <a:ea typeface="微软雅黑" pitchFamily="34" charset="-122"/>
                <a:cs typeface="Arial" pitchFamily="34" charset="0"/>
              </a:rPr>
              <a:t>HTMLCollection</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访问集合中的某一项元素时可以使用</a:t>
            </a:r>
            <a:r>
              <a:rPr lang="en-US" altLang="zh-CN" dirty="0" smtClean="0">
                <a:latin typeface="微软雅黑" pitchFamily="34" charset="-122"/>
                <a:ea typeface="微软雅黑" pitchFamily="34" charset="-122"/>
                <a:cs typeface="Arial" pitchFamily="34" charset="0"/>
              </a:rPr>
              <a:t>[n]</a:t>
            </a:r>
            <a:r>
              <a:rPr lang="zh-CN" altLang="en-US" dirty="0" smtClean="0">
                <a:latin typeface="微软雅黑" pitchFamily="34" charset="-122"/>
                <a:ea typeface="微软雅黑" pitchFamily="34" charset="-122"/>
                <a:cs typeface="Arial" pitchFamily="34" charset="0"/>
              </a:rPr>
              <a:t>下标或</a:t>
            </a:r>
            <a:r>
              <a:rPr lang="en-US" altLang="zh-CN" dirty="0" smtClean="0">
                <a:latin typeface="微软雅黑" pitchFamily="34" charset="-122"/>
                <a:ea typeface="微软雅黑" pitchFamily="34" charset="-122"/>
                <a:cs typeface="Arial" pitchFamily="34" charset="0"/>
              </a:rPr>
              <a:t>item(n)</a:t>
            </a:r>
            <a:r>
              <a:rPr lang="zh-CN" altLang="en-US" dirty="0" smtClean="0">
                <a:latin typeface="微软雅黑" pitchFamily="34" charset="-122"/>
                <a:ea typeface="微软雅黑" pitchFamily="34" charset="-122"/>
                <a:cs typeface="Arial" pitchFamily="34" charset="0"/>
              </a:rPr>
              <a:t>来进行获取。</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该集合还提供通过元素的</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name</a:t>
            </a:r>
            <a:r>
              <a:rPr lang="zh-CN" altLang="en-US" dirty="0" smtClean="0">
                <a:latin typeface="微软雅黑" pitchFamily="34" charset="-122"/>
                <a:ea typeface="微软雅黑" pitchFamily="34" charset="-122"/>
                <a:cs typeface="Arial" pitchFamily="34" charset="0"/>
              </a:rPr>
              <a:t>属性，用</a:t>
            </a:r>
            <a:r>
              <a:rPr lang="en-US" altLang="zh-CN" dirty="0" smtClean="0">
                <a:latin typeface="微软雅黑" pitchFamily="34" charset="-122"/>
                <a:ea typeface="微软雅黑" pitchFamily="34" charset="-122"/>
                <a:cs typeface="Arial" pitchFamily="34" charset="0"/>
              </a:rPr>
              <a:t>[id]</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[name]</a:t>
            </a:r>
            <a:r>
              <a:rPr lang="zh-CN" altLang="en-US" dirty="0" smtClean="0">
                <a:latin typeface="微软雅黑" pitchFamily="34" charset="-122"/>
                <a:ea typeface="微软雅黑" pitchFamily="34" charset="-122"/>
                <a:cs typeface="Arial" pitchFamily="34" charset="0"/>
              </a:rPr>
              <a:t>来获取集合中的某一项元素。                                                            </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使用</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号表示全部标签（注释节点），</a:t>
            </a:r>
            <a:r>
              <a:rPr lang="zh-CN" altLang="en-US" dirty="0" smtClean="0">
                <a:solidFill>
                  <a:srgbClr val="FF0000"/>
                </a:solidFill>
                <a:latin typeface="微软雅黑" pitchFamily="34" charset="-122"/>
                <a:ea typeface="微软雅黑" pitchFamily="34" charset="-122"/>
                <a:cs typeface="Arial" pitchFamily="34" charset="0"/>
              </a:rPr>
              <a:t>子级联动获取</a:t>
            </a:r>
            <a:r>
              <a:rPr lang="zh-CN" altLang="en-US" dirty="0" smtClean="0">
                <a:latin typeface="微软雅黑" pitchFamily="34" charset="-122"/>
                <a:ea typeface="微软雅黑" pitchFamily="34" charset="-122"/>
                <a:cs typeface="Arial" pitchFamily="34" charset="0"/>
              </a:rPr>
              <a:t>。</a:t>
            </a:r>
            <a:endParaRPr lang="zh-CN" altLang="en-US" dirty="0" smtClean="0">
              <a:latin typeface="微软雅黑" pitchFamily="34" charset="-122"/>
              <a:ea typeface="微软雅黑" pitchFamily="34" charset="-122"/>
              <a:cs typeface="Arial" pitchFamily="34" charset="0"/>
            </a:endParaRPr>
          </a:p>
          <a:p>
            <a:pPr marL="285750" lvl="1">
              <a:lnSpc>
                <a:spcPct val="200000"/>
              </a:lnSpc>
            </a:pP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oDiv.getElementsByTagName();</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err="1" smtClean="0">
                <a:sym typeface="+mn-ea"/>
              </a:rPr>
              <a:t>元素节点的获取方式</a:t>
            </a:r>
            <a:r>
              <a:rPr lang="en-US" dirty="0" err="1" smtClean="0">
                <a:sym typeface="+mn-ea"/>
              </a:rPr>
              <a:t>---</a:t>
            </a:r>
            <a:r>
              <a:rPr lang="en-US" altLang="zh-CN" dirty="0" err="1" smtClean="0"/>
              <a:t>getElementsByName</a:t>
            </a:r>
            <a:r>
              <a:rPr lang="en-US" altLang="zh-CN" dirty="0" smtClean="0"/>
              <a:t>()</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通过元素的</a:t>
            </a:r>
            <a:r>
              <a:rPr lang="en-US" altLang="zh-CN" dirty="0" smtClean="0">
                <a:latin typeface="微软雅黑" pitchFamily="34" charset="-122"/>
                <a:ea typeface="微软雅黑" pitchFamily="34" charset="-122"/>
                <a:cs typeface="Arial" pitchFamily="34" charset="0"/>
              </a:rPr>
              <a:t>name</a:t>
            </a:r>
            <a:r>
              <a:rPr lang="zh-CN" altLang="en-US" dirty="0" smtClean="0">
                <a:latin typeface="微软雅黑" pitchFamily="34" charset="-122"/>
                <a:ea typeface="微软雅黑" pitchFamily="34" charset="-122"/>
                <a:cs typeface="Arial" pitchFamily="34" charset="0"/>
              </a:rPr>
              <a:t>属性来获取相关元素节点，返回一个</a:t>
            </a:r>
            <a:r>
              <a:rPr lang="en-US" altLang="zh-CN" dirty="0" err="1" smtClean="0">
                <a:latin typeface="微软雅黑" pitchFamily="34" charset="-122"/>
                <a:ea typeface="微软雅黑" pitchFamily="34" charset="-122"/>
                <a:cs typeface="Arial" pitchFamily="34" charset="0"/>
              </a:rPr>
              <a:t>HTMLCollection</a:t>
            </a:r>
            <a:r>
              <a:rPr lang="zh-CN" altLang="en-US" dirty="0" smtClean="0">
                <a:latin typeface="微软雅黑" pitchFamily="34" charset="-122"/>
                <a:ea typeface="微软雅黑" pitchFamily="34" charset="-122"/>
                <a:cs typeface="Arial" pitchFamily="34" charset="0"/>
              </a:rPr>
              <a:t>集合。</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a:latin typeface="微软雅黑" pitchFamily="34" charset="-122"/>
                <a:ea typeface="微软雅黑" pitchFamily="34" charset="-122"/>
                <a:cs typeface="Arial" pitchFamily="34" charset="0"/>
              </a:rPr>
              <a:t>该方法是</a:t>
            </a:r>
            <a:r>
              <a:rPr lang="en-US" altLang="zh-CN" dirty="0">
                <a:latin typeface="微软雅黑" pitchFamily="34" charset="-122"/>
                <a:ea typeface="微软雅黑" pitchFamily="34" charset="-122"/>
                <a:cs typeface="Arial" pitchFamily="34" charset="0"/>
              </a:rPr>
              <a:t>Document</a:t>
            </a:r>
            <a:r>
              <a:rPr lang="zh-CN" altLang="en-US" dirty="0">
                <a:latin typeface="微软雅黑" pitchFamily="34" charset="-122"/>
                <a:ea typeface="微软雅黑" pitchFamily="34" charset="-122"/>
                <a:cs typeface="Arial" pitchFamily="34" charset="0"/>
              </a:rPr>
              <a:t>类型特有方法</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IE</a:t>
            </a:r>
            <a:r>
              <a:rPr lang="zh-CN" altLang="en-US" dirty="0" smtClean="0">
                <a:latin typeface="微软雅黑" pitchFamily="34" charset="-122"/>
                <a:ea typeface="微软雅黑" pitchFamily="34" charset="-122"/>
                <a:cs typeface="Arial" pitchFamily="34" charset="0"/>
              </a:rPr>
              <a:t>中并不是所有标签都包含</a:t>
            </a:r>
            <a:r>
              <a:rPr lang="en-US" altLang="zh-CN" dirty="0" smtClean="0">
                <a:latin typeface="微软雅黑" pitchFamily="34" charset="-122"/>
                <a:ea typeface="微软雅黑" pitchFamily="34" charset="-122"/>
                <a:cs typeface="Arial" pitchFamily="34" charset="0"/>
              </a:rPr>
              <a:t>name</a:t>
            </a:r>
            <a:r>
              <a:rPr lang="zh-CN" altLang="en-US" dirty="0" smtClean="0">
                <a:latin typeface="微软雅黑" pitchFamily="34" charset="-122"/>
                <a:ea typeface="微软雅黑" pitchFamily="34" charset="-122"/>
                <a:cs typeface="Arial" pitchFamily="34" charset="0"/>
              </a:rPr>
              <a:t>属性。</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err="1" smtClean="0"/>
              <a:t>getElementsByClassName</a:t>
            </a:r>
            <a:r>
              <a:rPr lang="en-US" altLang="zh-CN" dirty="0" smtClean="0"/>
              <a:t>()</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通过元素的</a:t>
            </a:r>
            <a:r>
              <a:rPr lang="en-US" altLang="zh-CN" dirty="0" smtClean="0">
                <a:latin typeface="微软雅黑" pitchFamily="34" charset="-122"/>
                <a:ea typeface="微软雅黑" pitchFamily="34" charset="-122"/>
                <a:cs typeface="Arial" pitchFamily="34" charset="0"/>
              </a:rPr>
              <a:t>class</a:t>
            </a:r>
            <a:r>
              <a:rPr lang="zh-CN" altLang="en-US" dirty="0" smtClean="0">
                <a:latin typeface="微软雅黑" pitchFamily="34" charset="-122"/>
                <a:ea typeface="微软雅黑" pitchFamily="34" charset="-122"/>
                <a:cs typeface="Arial" pitchFamily="34" charset="0"/>
              </a:rPr>
              <a:t>名查找相关元素节点，返回一个</a:t>
            </a:r>
            <a:r>
              <a:rPr lang="en-US" altLang="zh-CN" dirty="0" err="1" smtClean="0">
                <a:latin typeface="微软雅黑" pitchFamily="34" charset="-122"/>
                <a:ea typeface="微软雅黑" pitchFamily="34" charset="-122"/>
                <a:cs typeface="Arial" pitchFamily="34" charset="0"/>
              </a:rPr>
              <a:t>HTMLCollection</a:t>
            </a:r>
            <a:r>
              <a:rPr lang="zh-CN" altLang="en-US" dirty="0" smtClean="0">
                <a:latin typeface="微软雅黑" pitchFamily="34" charset="-122"/>
                <a:ea typeface="微软雅黑" pitchFamily="34" charset="-122"/>
                <a:cs typeface="Arial" pitchFamily="34" charset="0"/>
              </a:rPr>
              <a:t>集合。</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IE8</a:t>
            </a:r>
            <a:r>
              <a:rPr lang="zh-CN" altLang="en-US" dirty="0" smtClean="0">
                <a:latin typeface="微软雅黑" pitchFamily="34" charset="-122"/>
                <a:ea typeface="微软雅黑" pitchFamily="34" charset="-122"/>
                <a:cs typeface="Arial" pitchFamily="34" charset="0"/>
              </a:rPr>
              <a:t>及以下不支持。</a:t>
            </a:r>
            <a:endParaRPr lang="zh-CN" altLang="en-US" dirty="0" smtClean="0">
              <a:latin typeface="微软雅黑" pitchFamily="34" charset="-122"/>
              <a:ea typeface="微软雅黑" pitchFamily="34" charset="-122"/>
              <a:cs typeface="Arial" pitchFamily="34" charset="0"/>
            </a:endParaRPr>
          </a:p>
          <a:p>
            <a:pPr marL="285750" lvl="1">
              <a:lnSpc>
                <a:spcPct val="200000"/>
              </a:lnSpc>
            </a:pPr>
            <a:endParaRPr lang="zh-CN" altLang="en-US"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smtClean="0"/>
              <a:t>DOM</a:t>
            </a:r>
            <a:r>
              <a:rPr lang="zh-CN" altLang="en-US" dirty="0" smtClean="0"/>
              <a:t>的发展史（</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1484311" y="1580828"/>
            <a:ext cx="10018713" cy="5044698"/>
          </a:xfrm>
        </p:spPr>
        <p:txBody>
          <a:bodyPr anchor="t">
            <a:normAutofit lnSpcReduction="10000"/>
          </a:bodyPr>
          <a:lstStyle/>
          <a:p>
            <a:pPr marL="285750" lvl="1">
              <a:lnSpc>
                <a:spcPct val="200000"/>
              </a:lnSpc>
            </a:pPr>
            <a:r>
              <a:rPr lang="zh-CN" altLang="en-US" dirty="0" smtClean="0">
                <a:latin typeface="微软雅黑" pitchFamily="34" charset="-122"/>
                <a:ea typeface="微软雅黑" pitchFamily="34" charset="-122"/>
                <a:cs typeface="Arial" pitchFamily="34" charset="0"/>
              </a:rPr>
              <a:t>在早期</a:t>
            </a:r>
            <a:r>
              <a:rPr lang="en-US" altLang="zh-CN" dirty="0" err="1" smtClean="0">
                <a:latin typeface="微软雅黑" pitchFamily="34" charset="-122"/>
                <a:ea typeface="微软雅黑" pitchFamily="34" charset="-122"/>
                <a:cs typeface="Arial" pitchFamily="34" charset="0"/>
              </a:rPr>
              <a:t>Javascript</a:t>
            </a:r>
            <a:r>
              <a:rPr lang="zh-CN" altLang="en-US" dirty="0" smtClean="0">
                <a:latin typeface="微软雅黑" pitchFamily="34" charset="-122"/>
                <a:ea typeface="微软雅黑" pitchFamily="34" charset="-122"/>
                <a:cs typeface="Arial" pitchFamily="34" charset="0"/>
              </a:rPr>
              <a:t>中就程序员提供了一些简单的访问网页内容的手段，但是仅限于表单和图片</a:t>
            </a:r>
            <a:r>
              <a:rPr lang="en-US" altLang="zh-CN" dirty="0" smtClean="0">
                <a:latin typeface="微软雅黑" pitchFamily="34" charset="-122"/>
                <a:ea typeface="微软雅黑" pitchFamily="34" charset="-122"/>
                <a:cs typeface="Arial" pitchFamily="34" charset="0"/>
              </a:rPr>
              <a:t>(images)</a:t>
            </a:r>
            <a:r>
              <a:rPr lang="zh-CN" altLang="en-US" dirty="0" smtClean="0">
                <a:latin typeface="微软雅黑" pitchFamily="34" charset="-122"/>
                <a:ea typeface="微软雅黑" pitchFamily="34" charset="-122"/>
                <a:cs typeface="Arial" pitchFamily="34" charset="0"/>
              </a:rPr>
              <a:t>，此时我们一般称之为 第</a:t>
            </a:r>
            <a:r>
              <a:rPr lang="en-US" altLang="zh-CN" dirty="0" smtClean="0">
                <a:latin typeface="微软雅黑" pitchFamily="34" charset="-122"/>
                <a:ea typeface="微软雅黑" pitchFamily="34" charset="-122"/>
                <a:cs typeface="Arial" pitchFamily="34" charset="0"/>
              </a:rPr>
              <a:t>0</a:t>
            </a:r>
            <a:r>
              <a:rPr lang="zh-CN" altLang="en-US" dirty="0" smtClean="0">
                <a:latin typeface="微软雅黑" pitchFamily="34" charset="-122"/>
                <a:ea typeface="微软雅黑" pitchFamily="34" charset="-122"/>
                <a:cs typeface="Arial" pitchFamily="34" charset="0"/>
              </a:rPr>
              <a:t>级 </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DOM Level0</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在</a:t>
            </a:r>
            <a:r>
              <a:rPr lang="en-US" altLang="zh-CN" dirty="0" err="1" smtClean="0">
                <a:latin typeface="微软雅黑" pitchFamily="34" charset="-122"/>
                <a:ea typeface="微软雅黑" pitchFamily="34" charset="-122"/>
                <a:cs typeface="Arial" pitchFamily="34" charset="0"/>
              </a:rPr>
              <a:t>Netscaoe</a:t>
            </a:r>
            <a:r>
              <a:rPr lang="en-US" altLang="zh-CN" dirty="0" smtClean="0">
                <a:latin typeface="微软雅黑" pitchFamily="34" charset="-122"/>
                <a:ea typeface="微软雅黑" pitchFamily="34" charset="-122"/>
                <a:cs typeface="Arial" pitchFamily="34" charset="0"/>
              </a:rPr>
              <a:t> Navigator4</a:t>
            </a:r>
            <a:r>
              <a:rPr lang="zh-CN" altLang="en-US" dirty="0" smtClean="0">
                <a:latin typeface="微软雅黑" pitchFamily="34" charset="-122"/>
                <a:ea typeface="微软雅黑" pitchFamily="34" charset="-122"/>
                <a:cs typeface="Arial" pitchFamily="34" charset="0"/>
              </a:rPr>
              <a:t>及微软</a:t>
            </a:r>
            <a:r>
              <a:rPr lang="en-US" altLang="zh-CN" dirty="0" smtClean="0">
                <a:latin typeface="微软雅黑" pitchFamily="34" charset="-122"/>
                <a:ea typeface="微软雅黑" pitchFamily="34" charset="-122"/>
                <a:cs typeface="Arial" pitchFamily="34" charset="0"/>
              </a:rPr>
              <a:t>IE4</a:t>
            </a:r>
            <a:r>
              <a:rPr lang="zh-CN" altLang="en-US" dirty="0" smtClean="0">
                <a:latin typeface="微软雅黑" pitchFamily="34" charset="-122"/>
                <a:ea typeface="微软雅黑" pitchFamily="34" charset="-122"/>
                <a:cs typeface="Arial" pitchFamily="34" charset="0"/>
              </a:rPr>
              <a:t>发布后这两种浏览器大幅度的扩展</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技术，使能够通过</a:t>
            </a:r>
            <a:r>
              <a:rPr lang="en-US" altLang="zh-CN" dirty="0" err="1" smtClean="0">
                <a:latin typeface="微软雅黑" pitchFamily="34" charset="-122"/>
                <a:ea typeface="微软雅黑" pitchFamily="34" charset="-122"/>
                <a:cs typeface="Arial" pitchFamily="34" charset="0"/>
              </a:rPr>
              <a:t>javascript</a:t>
            </a:r>
            <a:r>
              <a:rPr lang="zh-CN" altLang="en-US" dirty="0" smtClean="0">
                <a:latin typeface="微软雅黑" pitchFamily="34" charset="-122"/>
                <a:ea typeface="微软雅黑" pitchFamily="34" charset="-122"/>
                <a:cs typeface="Arial" pitchFamily="34" charset="0"/>
              </a:rPr>
              <a:t>完成更多的功能，也就是我们熟知的网页设计中的</a:t>
            </a:r>
            <a:r>
              <a:rPr lang="en-US" altLang="zh-CN" dirty="0" smtClean="0">
                <a:latin typeface="微软雅黑" pitchFamily="34" charset="-122"/>
                <a:ea typeface="微软雅黑" pitchFamily="34" charset="-122"/>
                <a:cs typeface="Arial" pitchFamily="34" charset="0"/>
              </a:rPr>
              <a:t>DHTML</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DHTML</a:t>
            </a:r>
            <a:r>
              <a:rPr lang="zh-CN" altLang="en-US" dirty="0" smtClean="0">
                <a:latin typeface="微软雅黑" pitchFamily="34" charset="-122"/>
                <a:ea typeface="微软雅黑" pitchFamily="34" charset="-122"/>
                <a:cs typeface="Arial" pitchFamily="34" charset="0"/>
              </a:rPr>
              <a:t>就是将</a:t>
            </a:r>
            <a:r>
              <a:rPr lang="en-US" altLang="zh-CN" dirty="0" smtClean="0">
                <a:latin typeface="微软雅黑" pitchFamily="34" charset="-122"/>
                <a:ea typeface="微软雅黑" pitchFamily="34" charset="-122"/>
                <a:cs typeface="Arial" pitchFamily="34" charset="0"/>
              </a:rPr>
              <a:t>HTML\CSS\JS</a:t>
            </a:r>
            <a:r>
              <a:rPr lang="zh-CN" altLang="en-US" dirty="0" smtClean="0">
                <a:latin typeface="微软雅黑" pitchFamily="34" charset="-122"/>
                <a:ea typeface="微软雅黑" pitchFamily="34" charset="-122"/>
                <a:cs typeface="Arial" pitchFamily="34" charset="0"/>
              </a:rPr>
              <a:t>形成一套技术组合，让</a:t>
            </a:r>
            <a:r>
              <a:rPr lang="en-US" altLang="zh-CN" dirty="0" smtClean="0">
                <a:latin typeface="微软雅黑" pitchFamily="34" charset="-122"/>
                <a:ea typeface="微软雅黑" pitchFamily="34" charset="-122"/>
                <a:cs typeface="Arial" pitchFamily="34" charset="0"/>
              </a:rPr>
              <a:t>HTML</a:t>
            </a:r>
            <a:r>
              <a:rPr lang="zh-CN" altLang="en-US" dirty="0" smtClean="0">
                <a:latin typeface="微软雅黑" pitchFamily="34" charset="-122"/>
                <a:ea typeface="微软雅黑" pitchFamily="34" charset="-122"/>
                <a:cs typeface="Arial" pitchFamily="34" charset="0"/>
              </a:rPr>
              <a:t>标记网页的结构，让</a:t>
            </a:r>
            <a:r>
              <a:rPr lang="en-US" altLang="zh-CN" dirty="0" smtClean="0">
                <a:latin typeface="微软雅黑" pitchFamily="34" charset="-122"/>
                <a:ea typeface="微软雅黑" pitchFamily="34" charset="-122"/>
                <a:cs typeface="Arial" pitchFamily="34" charset="0"/>
              </a:rPr>
              <a:t>CSS</a:t>
            </a:r>
            <a:r>
              <a:rPr lang="zh-CN" altLang="en-US" dirty="0" smtClean="0">
                <a:latin typeface="微软雅黑" pitchFamily="34" charset="-122"/>
                <a:ea typeface="微软雅黑" pitchFamily="34" charset="-122"/>
                <a:cs typeface="Arial" pitchFamily="34" charset="0"/>
              </a:rPr>
              <a:t>控制元素的样式，让</a:t>
            </a:r>
            <a:r>
              <a:rPr lang="en-US" altLang="zh-CN" dirty="0" smtClean="0">
                <a:latin typeface="微软雅黑" pitchFamily="34" charset="-122"/>
                <a:ea typeface="微软雅黑" pitchFamily="34" charset="-122"/>
                <a:cs typeface="Arial" pitchFamily="34" charset="0"/>
              </a:rPr>
              <a:t>JS</a:t>
            </a:r>
            <a:r>
              <a:rPr lang="zh-CN" altLang="en-US" dirty="0" smtClean="0">
                <a:latin typeface="微软雅黑" pitchFamily="34" charset="-122"/>
                <a:ea typeface="微软雅黑" pitchFamily="34" charset="-122"/>
                <a:cs typeface="Arial" pitchFamily="34" charset="0"/>
              </a:rPr>
              <a:t>实时的操控页面和改变样式。但这也使得两家浏览器厂商对</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技术的实现各有不同，从而导致开发人员入手困难，也就将</a:t>
            </a:r>
            <a:r>
              <a:rPr lang="en-US" altLang="zh-CN" dirty="0" smtClean="0">
                <a:latin typeface="微软雅黑" pitchFamily="34" charset="-122"/>
                <a:ea typeface="微软雅黑" pitchFamily="34" charset="-122"/>
                <a:cs typeface="Arial" pitchFamily="34" charset="0"/>
              </a:rPr>
              <a:t>DHTML</a:t>
            </a:r>
            <a:r>
              <a:rPr lang="zh-CN" altLang="en-US" dirty="0" smtClean="0">
                <a:latin typeface="微软雅黑" pitchFamily="34" charset="-122"/>
                <a:ea typeface="微软雅黑" pitchFamily="34" charset="-122"/>
                <a:cs typeface="Arial" pitchFamily="34" charset="0"/>
              </a:rPr>
              <a:t>的热度打入冷宫。</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元素节点的属性</a:t>
            </a:r>
            <a:r>
              <a:rPr lang="en-US" altLang="zh-CN" dirty="0" smtClean="0"/>
              <a:t>(Element)</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通过</a:t>
            </a:r>
            <a:r>
              <a:rPr lang="en-US" altLang="zh-CN" dirty="0" err="1" smtClean="0">
                <a:latin typeface="微软雅黑" pitchFamily="34" charset="-122"/>
                <a:ea typeface="微软雅黑" pitchFamily="34" charset="-122"/>
                <a:cs typeface="Arial" pitchFamily="34" charset="0"/>
              </a:rPr>
              <a:t>tagName</a:t>
            </a:r>
            <a:r>
              <a:rPr lang="zh-CN" altLang="en-US" dirty="0" smtClean="0">
                <a:latin typeface="微软雅黑" pitchFamily="34" charset="-122"/>
                <a:ea typeface="微软雅黑" pitchFamily="34" charset="-122"/>
                <a:cs typeface="Arial" pitchFamily="34" charset="0"/>
              </a:rPr>
              <a:t>属性获取标签名</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通过</a:t>
            </a:r>
            <a:r>
              <a:rPr lang="en-US" altLang="zh-CN" dirty="0" smtClean="0">
                <a:latin typeface="微软雅黑" pitchFamily="34" charset="-122"/>
                <a:ea typeface="微软雅黑" pitchFamily="34" charset="-122"/>
                <a:cs typeface="Arial" pitchFamily="34" charset="0"/>
              </a:rPr>
              <a:t>title</a:t>
            </a:r>
            <a:r>
              <a:rPr lang="zh-CN" altLang="en-US" dirty="0" smtClean="0">
                <a:latin typeface="微软雅黑" pitchFamily="34" charset="-122"/>
                <a:ea typeface="微软雅黑" pitchFamily="34" charset="-122"/>
                <a:cs typeface="Arial" pitchFamily="34" charset="0"/>
              </a:rPr>
              <a:t>属性</a:t>
            </a:r>
            <a:r>
              <a:rPr lang="zh-CN" altLang="en-US" dirty="0">
                <a:latin typeface="微软雅黑" pitchFamily="34" charset="-122"/>
                <a:ea typeface="微软雅黑" pitchFamily="34" charset="-122"/>
                <a:cs typeface="Arial" pitchFamily="34" charset="0"/>
              </a:rPr>
              <a:t>访问</a:t>
            </a:r>
            <a:r>
              <a:rPr lang="en-US" altLang="zh-CN" dirty="0" smtClean="0">
                <a:latin typeface="微软雅黑" pitchFamily="34" charset="-122"/>
                <a:ea typeface="微软雅黑" pitchFamily="34" charset="-122"/>
                <a:cs typeface="Arial" pitchFamily="34" charset="0"/>
              </a:rPr>
              <a:t>title</a:t>
            </a:r>
            <a:r>
              <a:rPr lang="zh-CN" altLang="en-US" dirty="0" smtClean="0">
                <a:latin typeface="微软雅黑" pitchFamily="34" charset="-122"/>
                <a:ea typeface="微软雅黑" pitchFamily="34" charset="-122"/>
                <a:cs typeface="Arial" pitchFamily="34" charset="0"/>
              </a:rPr>
              <a:t>值</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通过</a:t>
            </a:r>
            <a:r>
              <a:rPr lang="en-US" altLang="zh-CN" dirty="0" err="1" smtClean="0">
                <a:latin typeface="微软雅黑" pitchFamily="34" charset="-122"/>
                <a:ea typeface="微软雅黑" pitchFamily="34" charset="-122"/>
                <a:cs typeface="Arial" pitchFamily="34" charset="0"/>
              </a:rPr>
              <a:t>className</a:t>
            </a:r>
            <a:r>
              <a:rPr lang="zh-CN" altLang="en-US" dirty="0" smtClean="0">
                <a:latin typeface="微软雅黑" pitchFamily="34" charset="-122"/>
                <a:ea typeface="微软雅黑" pitchFamily="34" charset="-122"/>
                <a:cs typeface="Arial" pitchFamily="34" charset="0"/>
              </a:rPr>
              <a:t>属性访问</a:t>
            </a:r>
            <a:r>
              <a:rPr lang="en-US" altLang="zh-CN" dirty="0" smtClean="0">
                <a:latin typeface="微软雅黑" pitchFamily="34" charset="-122"/>
                <a:ea typeface="微软雅黑" pitchFamily="34" charset="-122"/>
                <a:cs typeface="Arial" pitchFamily="34" charset="0"/>
              </a:rPr>
              <a:t>class</a:t>
            </a:r>
            <a:r>
              <a:rPr lang="zh-CN" altLang="en-US" dirty="0" smtClean="0">
                <a:latin typeface="微软雅黑" pitchFamily="34" charset="-122"/>
                <a:ea typeface="微软雅黑" pitchFamily="34" charset="-122"/>
                <a:cs typeface="Arial" pitchFamily="34" charset="0"/>
              </a:rPr>
              <a:t>名</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err="1" smtClean="0">
                <a:latin typeface="微软雅黑" pitchFamily="34" charset="-122"/>
                <a:ea typeface="微软雅黑" pitchFamily="34" charset="-122"/>
                <a:cs typeface="Arial" pitchFamily="34" charset="0"/>
              </a:rPr>
              <a:t>innerHTML</a:t>
            </a:r>
            <a:r>
              <a:rPr lang="zh-CN" altLang="en-US" dirty="0" smtClean="0">
                <a:latin typeface="微软雅黑" pitchFamily="34" charset="-122"/>
                <a:ea typeface="微软雅黑" pitchFamily="34" charset="-122"/>
                <a:cs typeface="Arial" pitchFamily="34" charset="0"/>
              </a:rPr>
              <a:t>插入标记</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err="1" smtClean="0">
                <a:latin typeface="微软雅黑" pitchFamily="34" charset="-122"/>
                <a:ea typeface="微软雅黑" pitchFamily="34" charset="-122"/>
                <a:cs typeface="Arial" pitchFamily="34" charset="0"/>
              </a:rPr>
              <a:t>outerHTML</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通过</a:t>
            </a:r>
            <a:r>
              <a:rPr lang="en-US" altLang="zh-CN" dirty="0" smtClean="0">
                <a:latin typeface="微软雅黑" pitchFamily="34" charset="-122"/>
                <a:ea typeface="微软雅黑" pitchFamily="34" charset="-122"/>
                <a:cs typeface="Arial" pitchFamily="34" charset="0"/>
              </a:rPr>
              <a:t>style</a:t>
            </a:r>
            <a:r>
              <a:rPr lang="zh-CN" altLang="en-US" dirty="0" smtClean="0">
                <a:latin typeface="微软雅黑" pitchFamily="34" charset="-122"/>
                <a:ea typeface="微软雅黑" pitchFamily="34" charset="-122"/>
                <a:cs typeface="Arial" pitchFamily="34" charset="0"/>
              </a:rPr>
              <a:t>属性</a:t>
            </a:r>
            <a:r>
              <a:rPr lang="zh-CN" altLang="en-US" dirty="0">
                <a:latin typeface="微软雅黑" pitchFamily="34" charset="-122"/>
                <a:ea typeface="微软雅黑" pitchFamily="34" charset="-122"/>
                <a:cs typeface="Arial" pitchFamily="34" charset="0"/>
              </a:rPr>
              <a:t>访问</a:t>
            </a:r>
            <a:r>
              <a:rPr lang="en-US" altLang="zh-CN" dirty="0" smtClean="0">
                <a:latin typeface="微软雅黑" pitchFamily="34" charset="-122"/>
                <a:ea typeface="微软雅黑" pitchFamily="34" charset="-122"/>
                <a:cs typeface="Arial" pitchFamily="34" charset="0"/>
              </a:rPr>
              <a:t>style</a:t>
            </a:r>
            <a:r>
              <a:rPr lang="zh-CN" altLang="en-US" dirty="0" smtClean="0">
                <a:latin typeface="微软雅黑" pitchFamily="34" charset="-122"/>
                <a:ea typeface="微软雅黑" pitchFamily="34" charset="-122"/>
                <a:cs typeface="Arial" pitchFamily="34" charset="0"/>
              </a:rPr>
              <a:t>样式对象</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dirty="0" smtClean="0"/>
              <a:t>InnerHTML--- innerText ---outHtml</a:t>
            </a:r>
            <a:endParaRPr lang="en-US" dirty="0"/>
          </a:p>
        </p:txBody>
      </p:sp>
      <p:sp>
        <p:nvSpPr>
          <p:cNvPr id="3" name="内容占位符 2"/>
          <p:cNvSpPr>
            <a:spLocks noGrp="1"/>
          </p:cNvSpPr>
          <p:nvPr>
            <p:ph idx="1"/>
          </p:nvPr>
        </p:nvSpPr>
        <p:spPr>
          <a:xfrm>
            <a:off x="1484311" y="1627323"/>
            <a:ext cx="10018713" cy="5044698"/>
          </a:xfrm>
        </p:spPr>
        <p:txBody>
          <a:bodyPr anchor="t">
            <a:noAutofit/>
          </a:bodyPr>
          <a:lstStyle/>
          <a:p>
            <a:pPr marL="285750" lvl="1">
              <a:lnSpc>
                <a:spcPct val="200000"/>
              </a:lnSpc>
            </a:pPr>
            <a:r>
              <a:rPr lang="en-US" altLang="zh-CN" sz="1000" dirty="0" smtClean="0">
                <a:latin typeface="+mj-ea"/>
                <a:ea typeface="+mj-ea"/>
                <a:cs typeface="Arial" pitchFamily="34" charset="0"/>
              </a:rPr>
              <a:t>&lt;div id="test"&gt; </a:t>
            </a:r>
            <a:endParaRPr lang="en-US" altLang="zh-CN" sz="10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&lt;span style="color:red"&gt;test1&lt;/span&gt; test2 </a:t>
            </a:r>
            <a:endParaRPr lang="en-US" altLang="zh-CN" sz="10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&lt;/div&gt;</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在JS中可以使用：</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test.innerHTML:</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也就是从对象的起始位置到终止位置的全部内容,包括Html标签。</a:t>
            </a:r>
            <a:endParaRPr lang="en-US" altLang="zh-CN" sz="10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上例中的test.innerHTML的值也就是“&lt;span style="color:red"&gt;test1&lt;/span&gt; test2 ”。</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test.innerText:</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从起始位置到终止位置的内容, 但它去除Html标签</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上例中的text.innerTest的值也就是“test1 test2”, 其中span标签去除了。</a:t>
            </a:r>
            <a:endParaRPr lang="en-US" altLang="zh-CN"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test.outerHTML:</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除了包含innerHTML的全部内容外, 还包含对象标签本身。</a:t>
            </a:r>
            <a:endParaRPr lang="en-US" altLang="zh-CN" sz="1000" dirty="0" smtClean="0">
              <a:latin typeface="+mj-ea"/>
              <a:ea typeface="+mj-ea"/>
              <a:cs typeface="Arial" pitchFamily="34" charset="0"/>
            </a:endParaRPr>
          </a:p>
          <a:p>
            <a:pPr marL="285750" lvl="1">
              <a:lnSpc>
                <a:spcPct val="200000"/>
              </a:lnSpc>
            </a:pPr>
            <a:endParaRPr lang="en-US" altLang="zh-CN" sz="200" dirty="0" smtClean="0">
              <a:latin typeface="+mj-ea"/>
              <a:ea typeface="+mj-ea"/>
              <a:cs typeface="Arial" pitchFamily="34" charset="0"/>
            </a:endParaRPr>
          </a:p>
          <a:p>
            <a:pPr marL="285750" lvl="1">
              <a:lnSpc>
                <a:spcPct val="200000"/>
              </a:lnSpc>
            </a:pPr>
            <a:r>
              <a:rPr lang="en-US" altLang="zh-CN" sz="1000" dirty="0" smtClean="0">
                <a:latin typeface="+mj-ea"/>
                <a:ea typeface="+mj-ea"/>
                <a:cs typeface="Arial" pitchFamily="34" charset="0"/>
              </a:rPr>
              <a:t>　　上例中的text.outerHTML的值也就是&lt;div id="test"&gt;&lt;span style="color:red"&gt;test1&lt;/span&gt; test2&lt;/div&gt;</a:t>
            </a:r>
            <a:endParaRPr lang="en-US" altLang="zh-CN" sz="1000" dirty="0" smtClean="0">
              <a:latin typeface="+mj-ea"/>
              <a:ea typeface="+mj-ea"/>
              <a:cs typeface="Arial" pitchFamily="34"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err="1" smtClean="0"/>
              <a:t>练习：元素节点的属性获取</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元素节点的属性获取。所有属性获取一遍。</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练习，自己写一个兼容的</a:t>
            </a:r>
            <a:r>
              <a:rPr lang="en-US" altLang="zh-CN" dirty="0" smtClean="0">
                <a:latin typeface="微软雅黑" pitchFamily="34" charset="-122"/>
                <a:ea typeface="微软雅黑" pitchFamily="34" charset="-122"/>
                <a:cs typeface="Arial" pitchFamily="34" charset="0"/>
              </a:rPr>
              <a:t>getElementsByClassName</a:t>
            </a:r>
            <a:r>
              <a:rPr lang="zh-CN" altLang="en-US" dirty="0" smtClean="0">
                <a:latin typeface="微软雅黑" pitchFamily="34" charset="-122"/>
                <a:ea typeface="微软雅黑" pitchFamily="34" charset="-122"/>
                <a:cs typeface="Arial" pitchFamily="34" charset="0"/>
              </a:rPr>
              <a:t>方法；学习属性节点之后</a:t>
            </a:r>
            <a:endParaRPr lang="zh-CN" altLang="en-US"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err="1" smtClean="0"/>
              <a:t>dom.getAttribute</a:t>
            </a:r>
            <a:r>
              <a:rPr lang="en-US" altLang="zh-CN" dirty="0" smtClean="0"/>
              <a:t>(“id”)</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通过元素的属性名来获取元素的属性值（包含自定义属性），如果找不到该属性值则返回</a:t>
            </a:r>
            <a:r>
              <a:rPr lang="en-US" altLang="zh-CN" dirty="0" smtClean="0">
                <a:latin typeface="微软雅黑" pitchFamily="34" charset="-122"/>
                <a:ea typeface="微软雅黑" pitchFamily="34" charset="-122"/>
                <a:cs typeface="Arial" pitchFamily="34" charset="0"/>
              </a:rPr>
              <a:t>null</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自定义特性</a:t>
            </a:r>
            <a:r>
              <a:rPr lang="en-US" altLang="zh-CN" dirty="0" smtClean="0">
                <a:latin typeface="微软雅黑" pitchFamily="34" charset="-122"/>
                <a:ea typeface="微软雅黑" pitchFamily="34" charset="-122"/>
                <a:cs typeface="Arial" pitchFamily="34" charset="0"/>
              </a:rPr>
              <a:t>(data-)</a:t>
            </a:r>
            <a:endParaRPr lang="en-US" altLang="zh-CN" dirty="0" smtClean="0">
              <a:latin typeface="微软雅黑" pitchFamily="34" charset="-122"/>
              <a:ea typeface="微软雅黑" pitchFamily="34" charset="-122"/>
              <a:cs typeface="Arial" pitchFamily="34" charset="0"/>
            </a:endParaRPr>
          </a:p>
          <a:p>
            <a:pPr lvl="2">
              <a:lnSpc>
                <a:spcPct val="200000"/>
              </a:lnSpc>
            </a:pPr>
            <a:r>
              <a:rPr lang="en-US" altLang="zh-CN" dirty="0" smtClean="0">
                <a:latin typeface="微软雅黑" pitchFamily="34" charset="-122"/>
                <a:ea typeface="微软雅黑" pitchFamily="34" charset="-122"/>
                <a:cs typeface="Arial" pitchFamily="34" charset="0"/>
              </a:rPr>
              <a:t>&lt;div id="div1" name="divn1" data-gao="gao123" data-wang=“wang123”&gt;&lt;/div&gt;</a:t>
            </a:r>
            <a:endParaRPr lang="en-US" altLang="zh-CN" dirty="0" smtClean="0">
              <a:latin typeface="微软雅黑" pitchFamily="34" charset="-122"/>
              <a:ea typeface="微软雅黑" pitchFamily="34" charset="-122"/>
              <a:cs typeface="Arial" pitchFamily="34" charset="0"/>
            </a:endParaRPr>
          </a:p>
          <a:p>
            <a:pPr lvl="2">
              <a:lnSpc>
                <a:spcPct val="200000"/>
              </a:lnSpc>
            </a:pPr>
            <a:r>
              <a:rPr lang="en-US" altLang="zh-CN" dirty="0" smtClean="0">
                <a:latin typeface="微软雅黑" pitchFamily="34" charset="-122"/>
                <a:ea typeface="微软雅黑" pitchFamily="34" charset="-122"/>
                <a:cs typeface="Arial" pitchFamily="34" charset="0"/>
              </a:rPr>
              <a:t>var div1=document.getElementById("div1");</a:t>
            </a:r>
            <a:endParaRPr lang="en-US" altLang="zh-CN" dirty="0" smtClean="0">
              <a:latin typeface="微软雅黑" pitchFamily="34" charset="-122"/>
              <a:ea typeface="微软雅黑" pitchFamily="34" charset="-122"/>
              <a:cs typeface="Arial" pitchFamily="34" charset="0"/>
            </a:endParaRPr>
          </a:p>
          <a:p>
            <a:pPr lvl="2">
              <a:lnSpc>
                <a:spcPct val="200000"/>
              </a:lnSpc>
            </a:pPr>
            <a:r>
              <a:rPr lang="en-US" altLang="zh-CN" dirty="0" smtClean="0">
                <a:latin typeface="微软雅黑" pitchFamily="34" charset="-122"/>
                <a:ea typeface="微软雅黑" pitchFamily="34" charset="-122"/>
                <a:cs typeface="Arial" pitchFamily="34" charset="0"/>
              </a:rPr>
              <a:t>    console.log(div1.dataset["gao"]);      //gao123</a:t>
            </a:r>
            <a:endParaRPr lang="zh-CN" altLang="en-US"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err="1" smtClean="0"/>
              <a:t>dom.setAttribute</a:t>
            </a:r>
            <a:r>
              <a:rPr lang="en-US" altLang="zh-CN" dirty="0" smtClean="0"/>
              <a:t>(“class”,”classname”)</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设置元素的属性名及属性值，设置的属性名已存在则对属性值进行替换否则执行创建属性名及属性值。</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IE7</a:t>
            </a:r>
            <a:r>
              <a:rPr lang="zh-CN" altLang="en-US" dirty="0" smtClean="0">
                <a:latin typeface="微软雅黑" pitchFamily="34" charset="-122"/>
                <a:ea typeface="微软雅黑" pitchFamily="34" charset="-122"/>
                <a:cs typeface="Arial" pitchFamily="34" charset="0"/>
              </a:rPr>
              <a:t>及以下版本对样式设置无效。</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err="1"/>
              <a:t>dom.remove</a:t>
            </a:r>
            <a:r>
              <a:rPr lang="en-US" altLang="zh-CN" dirty="0" err="1" smtClean="0"/>
              <a:t>Attribute</a:t>
            </a:r>
            <a:r>
              <a:rPr lang="en-US" altLang="zh-CN" dirty="0" smtClean="0"/>
              <a:t>(“class”)</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删除元素中的某个属性，在</a:t>
            </a:r>
            <a:r>
              <a:rPr lang="en-US" altLang="zh-CN" dirty="0" smtClean="0">
                <a:latin typeface="微软雅黑" pitchFamily="34" charset="-122"/>
                <a:ea typeface="微软雅黑" pitchFamily="34" charset="-122"/>
                <a:cs typeface="Arial" pitchFamily="34" charset="0"/>
              </a:rPr>
              <a:t>IE6</a:t>
            </a:r>
            <a:r>
              <a:rPr lang="zh-CN" altLang="en-US" dirty="0" smtClean="0">
                <a:latin typeface="微软雅黑" pitchFamily="34" charset="-122"/>
                <a:ea typeface="微软雅黑" pitchFamily="34" charset="-122"/>
                <a:cs typeface="Arial" pitchFamily="34" charset="0"/>
              </a:rPr>
              <a:t>中无效。</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a:t>节点属性</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0" lvl="1" indent="0">
              <a:lnSpc>
                <a:spcPct val="200000"/>
              </a:lnSpc>
              <a:buNone/>
            </a:pPr>
            <a:r>
              <a:rPr lang="en-US" dirty="0" smtClean="0">
                <a:latin typeface="微软雅黑" pitchFamily="34" charset="-122"/>
                <a:ea typeface="微软雅黑" pitchFamily="34" charset="-122"/>
                <a:cs typeface="Arial" pitchFamily="34" charset="0"/>
              </a:rPr>
              <a:t>oDiv.id</a:t>
            </a:r>
            <a:endParaRPr lang="en-US" dirty="0" smtClean="0">
              <a:latin typeface="微软雅黑" pitchFamily="34" charset="-122"/>
              <a:ea typeface="微软雅黑" pitchFamily="34" charset="-122"/>
              <a:cs typeface="Arial" pitchFamily="34" charset="0"/>
            </a:endParaRPr>
          </a:p>
          <a:p>
            <a:pPr marL="0" lvl="1" indent="0">
              <a:lnSpc>
                <a:spcPct val="200000"/>
              </a:lnSpc>
              <a:buNone/>
            </a:pPr>
            <a:r>
              <a:rPr lang="en-US" dirty="0" smtClean="0">
                <a:latin typeface="微软雅黑" pitchFamily="34" charset="-122"/>
                <a:ea typeface="微软雅黑" pitchFamily="34" charset="-122"/>
                <a:cs typeface="Arial" pitchFamily="34" charset="0"/>
              </a:rPr>
              <a:t>oDiv.style.width</a:t>
            </a:r>
            <a:endParaRPr lang="en-US" dirty="0" smtClean="0">
              <a:latin typeface="微软雅黑" pitchFamily="34" charset="-122"/>
              <a:ea typeface="微软雅黑" pitchFamily="34" charset="-122"/>
              <a:cs typeface="Arial" pitchFamily="34" charset="0"/>
            </a:endParaRPr>
          </a:p>
          <a:p>
            <a:pPr marL="0" lvl="1" indent="0">
              <a:lnSpc>
                <a:spcPct val="200000"/>
              </a:lnSpc>
              <a:buNone/>
            </a:pPr>
            <a:r>
              <a:rPr lang="en-US" dirty="0" smtClean="0">
                <a:latin typeface="微软雅黑" pitchFamily="34" charset="-122"/>
                <a:ea typeface="微软雅黑" pitchFamily="34" charset="-122"/>
                <a:cs typeface="Arial" pitchFamily="34" charset="0"/>
              </a:rPr>
              <a:t>oDiv.getAttrrbute(“id”);</a:t>
            </a:r>
            <a:endParaRPr lang="en-US"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获取非行内样式</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en-US" altLang="zh-CN" dirty="0" err="1" smtClean="0">
                <a:solidFill>
                  <a:srgbClr val="FF0000"/>
                </a:solidFill>
                <a:latin typeface="微软雅黑" pitchFamily="34" charset="-122"/>
                <a:ea typeface="微软雅黑" pitchFamily="34" charset="-122"/>
                <a:cs typeface="Arial" pitchFamily="34" charset="0"/>
              </a:rPr>
              <a:t>dom.currentStyle[“width”]</a:t>
            </a:r>
            <a:endParaRPr lang="en-US" altLang="zh-CN" dirty="0" err="1" smtClean="0">
              <a:solidFill>
                <a:srgbClr val="FF0000"/>
              </a:solidFill>
              <a:latin typeface="微软雅黑" pitchFamily="34" charset="-122"/>
              <a:ea typeface="微软雅黑" pitchFamily="34" charset="-122"/>
              <a:cs typeface="Arial" pitchFamily="34" charset="0"/>
            </a:endParaRPr>
          </a:p>
          <a:p>
            <a:pPr marL="285750" lvl="1">
              <a:lnSpc>
                <a:spcPct val="200000"/>
              </a:lnSpc>
            </a:pPr>
            <a:r>
              <a:rPr lang="en-US" altLang="zh-CN" dirty="0" err="1" smtClean="0">
                <a:solidFill>
                  <a:srgbClr val="FF0000"/>
                </a:solidFill>
                <a:latin typeface="微软雅黑" pitchFamily="34" charset="-122"/>
                <a:ea typeface="微软雅黑" pitchFamily="34" charset="-122"/>
                <a:cs typeface="Arial" pitchFamily="34" charset="0"/>
              </a:rPr>
              <a:t>window.getComputedStyle</a:t>
            </a:r>
            <a:r>
              <a:rPr lang="en-US" altLang="zh-CN" dirty="0" smtClean="0">
                <a:solidFill>
                  <a:srgbClr val="FF0000"/>
                </a:solidFill>
                <a:latin typeface="微软雅黑" pitchFamily="34" charset="-122"/>
                <a:ea typeface="微软雅黑" pitchFamily="34" charset="-122"/>
                <a:cs typeface="Arial" pitchFamily="34" charset="0"/>
              </a:rPr>
              <a:t>(dom,false)[“width”]</a:t>
            </a: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endParaRPr lang="en-US" altLang="zh-CN" dirty="0" smtClean="0">
              <a:solidFill>
                <a:srgbClr val="FF0000"/>
              </a:solidFill>
              <a:latin typeface="微软雅黑" pitchFamily="34" charset="-122"/>
              <a:ea typeface="微软雅黑" pitchFamily="34" charset="-122"/>
              <a:cs typeface="Arial" pitchFamily="34" charset="0"/>
            </a:endParaRPr>
          </a:p>
          <a:p>
            <a:pPr marL="0" lvl="1" indent="0">
              <a:lnSpc>
                <a:spcPct val="200000"/>
              </a:lnSpc>
              <a:buNone/>
            </a:pPr>
            <a:r>
              <a:rPr lang="en-US" altLang="zh-CN" dirty="0" smtClean="0">
                <a:solidFill>
                  <a:srgbClr val="FF0000"/>
                </a:solidFill>
                <a:latin typeface="微软雅黑" pitchFamily="34" charset="-122"/>
                <a:ea typeface="微软雅黑" pitchFamily="34" charset="-122"/>
                <a:cs typeface="Arial" pitchFamily="34" charset="0"/>
              </a:rPr>
              <a:t>-</a:t>
            </a:r>
            <a:r>
              <a:rPr lang="zh-CN" altLang="en-US" dirty="0" smtClean="0">
                <a:solidFill>
                  <a:srgbClr val="FF0000"/>
                </a:solidFill>
                <a:latin typeface="微软雅黑" pitchFamily="34" charset="-122"/>
                <a:ea typeface="微软雅黑" pitchFamily="34" charset="-122"/>
                <a:cs typeface="Arial" pitchFamily="34" charset="0"/>
              </a:rPr>
              <a:t>非常重要，真是体现的样式。区分属相获取的样式和次方法的样式的区别</a:t>
            </a:r>
            <a:endParaRPr lang="zh-CN" altLang="en-US" dirty="0" smtClean="0">
              <a:solidFill>
                <a:srgbClr val="FF0000"/>
              </a:solidFill>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表格的制作</a:t>
            </a:r>
            <a:endParaRPr lang="zh-CN" altLang="en-US"/>
          </a:p>
        </p:txBody>
      </p:sp>
      <p:sp>
        <p:nvSpPr>
          <p:cNvPr id="3" name="内容占位符 2"/>
          <p:cNvSpPr>
            <a:spLocks noGrp="1"/>
          </p:cNvSpPr>
          <p:nvPr>
            <p:ph idx="1"/>
          </p:nvPr>
        </p:nvSpPr>
        <p:spPr/>
        <p:txBody>
          <a:bodyPr/>
          <a:p>
            <a:r>
              <a:rPr lang="zh-CN" altLang="en-US"/>
              <a:t>行数列数可以自定义（</a:t>
            </a:r>
            <a:r>
              <a:rPr lang="en-US" altLang="zh-CN"/>
              <a:t>text </a:t>
            </a:r>
            <a:r>
              <a:rPr lang="zh-CN" altLang="en-US"/>
              <a:t>输入）</a:t>
            </a:r>
            <a:endParaRPr lang="zh-CN" altLang="en-US"/>
          </a:p>
          <a:p>
            <a:r>
              <a:rPr lang="zh-CN" altLang="en-US"/>
              <a:t>自动创建表格</a:t>
            </a:r>
            <a:endParaRPr lang="zh-CN" altLang="en-US"/>
          </a:p>
          <a:p>
            <a:r>
              <a:rPr lang="zh-CN" altLang="en-US"/>
              <a:t>各行变色</a:t>
            </a:r>
            <a:endParaRPr lang="zh-CN" altLang="en-US"/>
          </a:p>
          <a:p>
            <a:endParaRPr lang="zh-CN" altLang="en-US"/>
          </a:p>
        </p:txBody>
      </p:sp>
    </p:spTree>
    <p:custDataLst>
      <p:tags r:id="rId1"/>
    </p:custData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a:xfrm>
            <a:off x="571500" y="1593215"/>
            <a:ext cx="10972800" cy="4217670"/>
          </a:xfrm>
        </p:spPr>
        <p:txBody>
          <a:bodyPr/>
          <a:p>
            <a:r>
              <a:rPr lang="en-US" altLang="zh-CN"/>
              <a:t>1.</a:t>
            </a:r>
            <a:r>
              <a:rPr lang="zh-CN" altLang="en-US"/>
              <a:t>页面有一个</a:t>
            </a:r>
            <a:r>
              <a:rPr lang="en-US" altLang="zh-CN"/>
              <a:t>div</a:t>
            </a:r>
            <a:r>
              <a:rPr lang="zh-CN" altLang="en-US"/>
              <a:t>。 </a:t>
            </a:r>
            <a:r>
              <a:rPr lang="en-US" altLang="zh-CN"/>
              <a:t>id</a:t>
            </a:r>
            <a:r>
              <a:rPr lang="zh-CN" altLang="en-US"/>
              <a:t>为 </a:t>
            </a:r>
            <a:r>
              <a:rPr lang="en-US" altLang="zh-CN"/>
              <a:t>div1;</a:t>
            </a:r>
            <a:endParaRPr lang="en-US" altLang="zh-CN"/>
          </a:p>
          <a:p>
            <a:endParaRPr lang="en-US" altLang="zh-CN"/>
          </a:p>
          <a:p>
            <a:r>
              <a:rPr lang="en-US" altLang="zh-CN"/>
              <a:t>2.</a:t>
            </a:r>
            <a:r>
              <a:rPr lang="zh-CN" altLang="en-US"/>
              <a:t>点击按钮</a:t>
            </a:r>
            <a:r>
              <a:rPr lang="en-US" altLang="zh-CN"/>
              <a:t>“</a:t>
            </a:r>
            <a:r>
              <a:rPr lang="zh-CN" altLang="en-US"/>
              <a:t>创建</a:t>
            </a:r>
            <a:r>
              <a:rPr lang="en-US" altLang="zh-CN"/>
              <a:t>”</a:t>
            </a:r>
            <a:r>
              <a:rPr lang="zh-CN" altLang="en-US"/>
              <a:t>，创建一个新的</a:t>
            </a:r>
            <a:r>
              <a:rPr lang="en-US" altLang="zh-CN"/>
              <a:t>div</a:t>
            </a:r>
            <a:r>
              <a:rPr lang="zh-CN" altLang="en-US"/>
              <a:t>节点，并添加到</a:t>
            </a:r>
            <a:r>
              <a:rPr lang="en-US" altLang="zh-CN"/>
              <a:t>div1</a:t>
            </a:r>
            <a:r>
              <a:rPr lang="zh-CN" altLang="en-US"/>
              <a:t>中。</a:t>
            </a:r>
            <a:endParaRPr lang="zh-CN" altLang="en-US"/>
          </a:p>
          <a:p>
            <a:endParaRPr lang="en-US" altLang="zh-CN"/>
          </a:p>
          <a:p>
            <a:r>
              <a:rPr lang="en-US" altLang="zh-CN"/>
              <a:t>3.</a:t>
            </a:r>
            <a:r>
              <a:rPr lang="zh-CN" altLang="en-US"/>
              <a:t>点击删除按钮；删除</a:t>
            </a:r>
            <a:r>
              <a:rPr lang="en-US" altLang="zh-CN"/>
              <a:t>div1</a:t>
            </a:r>
            <a:r>
              <a:rPr lang="zh-CN" altLang="en-US"/>
              <a:t>的第一个子节点。</a:t>
            </a:r>
            <a:endParaRPr lang="zh-CN" altLang="en-US"/>
          </a:p>
          <a:p>
            <a:pPr lvl="1"/>
            <a:r>
              <a:rPr lang="zh-CN" altLang="en-US"/>
              <a:t>进阶：在</a:t>
            </a:r>
            <a:r>
              <a:rPr lang="en-US" altLang="zh-CN"/>
              <a:t>text</a:t>
            </a:r>
            <a:r>
              <a:rPr lang="zh-CN" altLang="en-US"/>
              <a:t>中，输入一个数字，如果是</a:t>
            </a:r>
            <a:r>
              <a:rPr lang="en-US" altLang="zh-CN"/>
              <a:t>3</a:t>
            </a:r>
            <a:r>
              <a:rPr lang="zh-CN" altLang="en-US"/>
              <a:t>，则删除第三个按钮。</a:t>
            </a:r>
            <a:endParaRPr lang="zh-CN" altLang="en-US"/>
          </a:p>
          <a:p>
            <a:pPr lvl="0"/>
            <a:r>
              <a:rPr lang="en-US" altLang="zh-CN" sz="2400"/>
              <a:t>4.</a:t>
            </a:r>
            <a:r>
              <a:rPr lang="zh-CN" altLang="en-US" sz="2400"/>
              <a:t>点击查看按钮；利用</a:t>
            </a:r>
            <a:r>
              <a:rPr lang="en-US" altLang="zh-CN" sz="2400"/>
              <a:t>alert</a:t>
            </a:r>
            <a:r>
              <a:rPr lang="zh-CN" altLang="en-US" sz="2400"/>
              <a:t>方法，弹出</a:t>
            </a:r>
            <a:r>
              <a:rPr lang="en-US" altLang="zh-CN" sz="2400"/>
              <a:t>div1</a:t>
            </a:r>
            <a:r>
              <a:rPr lang="zh-CN" altLang="en-US" sz="2400"/>
              <a:t>中最后的子节点的一个属性（自己随意）。</a:t>
            </a:r>
            <a:endParaRPr lang="zh-CN" altLang="en-US" sz="2400"/>
          </a:p>
          <a:p>
            <a:pPr lvl="1"/>
            <a:r>
              <a:rPr lang="zh-CN" altLang="en-US" sz="2000"/>
              <a:t>进阶：在</a:t>
            </a:r>
            <a:r>
              <a:rPr lang="en-US" altLang="zh-CN" sz="2000"/>
              <a:t>text</a:t>
            </a:r>
            <a:r>
              <a:rPr lang="zh-CN" altLang="en-US" sz="2000"/>
              <a:t>中输入一个数字，如果是</a:t>
            </a:r>
            <a:r>
              <a:rPr lang="en-US" altLang="zh-CN" sz="2000"/>
              <a:t>2</a:t>
            </a:r>
            <a:r>
              <a:rPr lang="zh-CN" altLang="en-US" sz="2000"/>
              <a:t>，在弹出的是第</a:t>
            </a:r>
            <a:r>
              <a:rPr lang="en-US" altLang="zh-CN" sz="2000"/>
              <a:t>2</a:t>
            </a:r>
            <a:r>
              <a:rPr lang="zh-CN" altLang="en-US" sz="2000"/>
              <a:t>个子节点的属性。</a:t>
            </a:r>
            <a:endParaRPr lang="zh-CN" altLang="en-US" sz="2000"/>
          </a:p>
          <a:p>
            <a:pPr lvl="0"/>
            <a:r>
              <a:rPr lang="en-US" altLang="zh-CN" sz="2400"/>
              <a:t>5.</a:t>
            </a:r>
            <a:r>
              <a:rPr lang="zh-CN" altLang="en-US" sz="2400"/>
              <a:t>遍历表，把所有数字加起来。</a:t>
            </a:r>
            <a:endParaRPr lang="zh-CN" altLang="en-US" sz="2400"/>
          </a:p>
          <a:p>
            <a:pPr lvl="1"/>
            <a:endParaRPr lang="zh-CN" altLang="en-US" sz="2000"/>
          </a:p>
          <a:p>
            <a:pPr lvl="1"/>
            <a:endParaRPr lang="zh-CN" altLang="en-US"/>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en-US" altLang="zh-CN" dirty="0" smtClean="0"/>
              <a:t>DOM</a:t>
            </a:r>
            <a:r>
              <a:rPr lang="zh-CN" altLang="en-US" dirty="0" smtClean="0"/>
              <a:t>的发展史（</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当浏览器厂商为</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这项技术作为各自的武器展开推广时，</a:t>
            </a:r>
            <a:r>
              <a:rPr lang="en-US" altLang="zh-CN" dirty="0" smtClean="0">
                <a:latin typeface="微软雅黑" pitchFamily="34" charset="-122"/>
                <a:ea typeface="微软雅黑" pitchFamily="34" charset="-122"/>
                <a:cs typeface="Arial" pitchFamily="34" charset="0"/>
              </a:rPr>
              <a:t>W3C</a:t>
            </a:r>
            <a:r>
              <a:rPr lang="zh-CN" altLang="en-US" dirty="0" smtClean="0">
                <a:latin typeface="微软雅黑" pitchFamily="34" charset="-122"/>
                <a:ea typeface="微软雅黑" pitchFamily="34" charset="-122"/>
                <a:cs typeface="Arial" pitchFamily="34" charset="0"/>
              </a:rPr>
              <a:t>（万维网联盟）提出将各浏览器厂商</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技术中的优点相结合并制定出一套</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标准，并与</a:t>
            </a:r>
            <a:r>
              <a:rPr lang="en-US" altLang="zh-CN" dirty="0" smtClean="0">
                <a:latin typeface="微软雅黑" pitchFamily="34" charset="-122"/>
                <a:ea typeface="微软雅黑" pitchFamily="34" charset="-122"/>
                <a:cs typeface="Arial" pitchFamily="34" charset="0"/>
              </a:rPr>
              <a:t>1998</a:t>
            </a:r>
            <a:r>
              <a:rPr lang="zh-CN" altLang="en-US" dirty="0" smtClean="0">
                <a:latin typeface="微软雅黑" pitchFamily="34" charset="-122"/>
                <a:ea typeface="微软雅黑" pitchFamily="34" charset="-122"/>
                <a:cs typeface="Arial" pitchFamily="34" charset="0"/>
              </a:rPr>
              <a:t>年</a:t>
            </a:r>
            <a:r>
              <a:rPr lang="en-US" altLang="zh-CN" dirty="0" smtClean="0">
                <a:latin typeface="微软雅黑" pitchFamily="34" charset="-122"/>
                <a:ea typeface="微软雅黑" pitchFamily="34" charset="-122"/>
                <a:cs typeface="Arial" pitchFamily="34" charset="0"/>
              </a:rPr>
              <a:t>10</a:t>
            </a:r>
            <a:r>
              <a:rPr lang="zh-CN" altLang="en-US" dirty="0" smtClean="0">
                <a:latin typeface="微软雅黑" pitchFamily="34" charset="-122"/>
                <a:ea typeface="微软雅黑" pitchFamily="34" charset="-122"/>
                <a:cs typeface="Arial" pitchFamily="34" charset="0"/>
              </a:rPr>
              <a:t>月完成了这套</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标准，称之为 第</a:t>
            </a:r>
            <a:r>
              <a:rPr lang="en-US" altLang="zh-CN" dirty="0" smtClean="0">
                <a:latin typeface="微软雅黑" pitchFamily="34" charset="-122"/>
                <a:ea typeface="微软雅黑" pitchFamily="34" charset="-122"/>
                <a:cs typeface="Arial" pitchFamily="34" charset="0"/>
              </a:rPr>
              <a:t>1</a:t>
            </a:r>
            <a:r>
              <a:rPr lang="zh-CN" altLang="en-US" dirty="0" smtClean="0">
                <a:latin typeface="微软雅黑" pitchFamily="34" charset="-122"/>
                <a:ea typeface="微软雅黑" pitchFamily="34" charset="-122"/>
                <a:cs typeface="Arial" pitchFamily="34" charset="0"/>
              </a:rPr>
              <a:t>级 </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DOM Level1</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从早期的浏览器大战直到今日，浏览器市场已经发生了巨大的变化，苹果公司发布的</a:t>
            </a:r>
            <a:r>
              <a:rPr lang="en-US" altLang="zh-CN" dirty="0" smtClean="0">
                <a:latin typeface="微软雅黑" pitchFamily="34" charset="-122"/>
                <a:ea typeface="微软雅黑" pitchFamily="34" charset="-122"/>
                <a:cs typeface="Arial" pitchFamily="34" charset="0"/>
              </a:rPr>
              <a:t>Safari</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WebKit</a:t>
            </a:r>
            <a:r>
              <a:rPr lang="zh-CN" altLang="en-US" dirty="0" smtClean="0">
                <a:latin typeface="微软雅黑" pitchFamily="34" charset="-122"/>
                <a:ea typeface="微软雅黑" pitchFamily="34" charset="-122"/>
                <a:cs typeface="Arial" pitchFamily="34" charset="0"/>
              </a:rPr>
              <a:t>）浏览器从一开始就坚定不移的遵循</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标准，包括</a:t>
            </a:r>
            <a:r>
              <a:rPr lang="en-US" altLang="zh-CN" dirty="0" smtClean="0">
                <a:latin typeface="微软雅黑" pitchFamily="34" charset="-122"/>
                <a:ea typeface="微软雅黑" pitchFamily="34" charset="-122"/>
                <a:cs typeface="Arial" pitchFamily="34" charset="0"/>
              </a:rPr>
              <a:t>Firefox</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Chrome</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Opera</a:t>
            </a:r>
            <a:r>
              <a:rPr lang="zh-CN" altLang="en-US" dirty="0" smtClean="0">
                <a:latin typeface="微软雅黑" pitchFamily="34" charset="-122"/>
                <a:ea typeface="微软雅黑" pitchFamily="34" charset="-122"/>
                <a:cs typeface="Arial" pitchFamily="34" charset="0"/>
              </a:rPr>
              <a:t>和</a:t>
            </a:r>
            <a:r>
              <a:rPr lang="en-US" altLang="zh-CN" dirty="0" smtClean="0">
                <a:latin typeface="微软雅黑" pitchFamily="34" charset="-122"/>
                <a:ea typeface="微软雅黑" pitchFamily="34" charset="-122"/>
                <a:cs typeface="Arial" pitchFamily="34" charset="0"/>
              </a:rPr>
              <a:t>IE</a:t>
            </a:r>
            <a:r>
              <a:rPr lang="zh-CN" altLang="en-US" dirty="0" smtClean="0">
                <a:latin typeface="微软雅黑" pitchFamily="34" charset="-122"/>
                <a:ea typeface="微软雅黑" pitchFamily="34" charset="-122"/>
                <a:cs typeface="Arial" pitchFamily="34" charset="0"/>
              </a:rPr>
              <a:t>都对</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有着良好的支持，包括当前很多手机都基于</a:t>
            </a:r>
            <a:r>
              <a:rPr lang="en-US" altLang="zh-CN" dirty="0" err="1" smtClean="0">
                <a:latin typeface="微软雅黑" pitchFamily="34" charset="-122"/>
                <a:ea typeface="微软雅黑" pitchFamily="34" charset="-122"/>
                <a:cs typeface="Arial" pitchFamily="34" charset="0"/>
              </a:rPr>
              <a:t>WebKit</a:t>
            </a:r>
            <a:r>
              <a:rPr lang="zh-CN" altLang="en-US" dirty="0" smtClean="0">
                <a:latin typeface="微软雅黑" pitchFamily="34" charset="-122"/>
                <a:ea typeface="微软雅黑" pitchFamily="34" charset="-122"/>
                <a:cs typeface="Arial" pitchFamily="34" charset="0"/>
              </a:rPr>
              <a:t>内核渲染引擎，推动了</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的发展的同时也引发了学习</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脚本编程的热潮。目前</a:t>
            </a:r>
            <a:r>
              <a:rPr lang="en-US" altLang="zh-CN" dirty="0" smtClean="0">
                <a:latin typeface="微软雅黑" pitchFamily="34" charset="-122"/>
                <a:ea typeface="微软雅黑" pitchFamily="34" charset="-122"/>
                <a:cs typeface="Arial" pitchFamily="34" charset="0"/>
              </a:rPr>
              <a:t>Web</a:t>
            </a:r>
            <a:r>
              <a:rPr lang="zh-CN" altLang="en-US" dirty="0" smtClean="0">
                <a:latin typeface="微软雅黑" pitchFamily="34" charset="-122"/>
                <a:ea typeface="微软雅黑" pitchFamily="34" charset="-122"/>
                <a:cs typeface="Arial" pitchFamily="34" charset="0"/>
              </a:rPr>
              <a:t>设计师的日子已经今非昔比，每款浏览器都在第一时间实现新特性。</a:t>
            </a:r>
            <a:endParaRPr lang="en-US" altLang="zh-CN" dirty="0" smtClean="0">
              <a:solidFill>
                <a:srgbClr val="FF0000"/>
              </a:solidFill>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课堂练习</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r>
              <a:rPr lang="zh-CN" altLang="en-US" sz="2800" dirty="0" smtClean="0">
                <a:latin typeface="微软雅黑" pitchFamily="34" charset="-122"/>
                <a:ea typeface="微软雅黑" pitchFamily="34" charset="-122"/>
              </a:rPr>
              <a:t>换肤功能</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实现</a:t>
            </a:r>
            <a:r>
              <a:rPr lang="zh-CN" altLang="en-US" sz="2800" dirty="0">
                <a:latin typeface="微软雅黑" pitchFamily="34" charset="-122"/>
                <a:ea typeface="微软雅黑" pitchFamily="34" charset="-122"/>
              </a:rPr>
              <a:t>一个选项卡</a:t>
            </a:r>
            <a:r>
              <a:rPr lang="zh-CN" altLang="en-US" sz="2800" dirty="0" smtClean="0">
                <a:latin typeface="微软雅黑" pitchFamily="34" charset="-122"/>
                <a:ea typeface="微软雅黑" pitchFamily="34" charset="-122"/>
              </a:rPr>
              <a:t>功能</a:t>
            </a:r>
            <a:endParaRPr lang="en-US" altLang="zh-CN" sz="2800"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实现图片切换</a:t>
            </a:r>
            <a:r>
              <a:rPr lang="zh-CN" altLang="en-US" sz="2800" dirty="0" smtClean="0">
                <a:latin typeface="微软雅黑" pitchFamily="34" charset="-122"/>
                <a:ea typeface="微软雅黑" pitchFamily="34" charset="-122"/>
              </a:rPr>
              <a:t>功能</a:t>
            </a:r>
            <a:endParaRPr lang="en-US" altLang="zh-CN" sz="28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作业</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r>
              <a:rPr lang="zh-CN" altLang="en-US" sz="2800" dirty="0" smtClean="0">
                <a:latin typeface="微软雅黑" pitchFamily="34" charset="-122"/>
                <a:ea typeface="微软雅黑" pitchFamily="34" charset="-122"/>
              </a:rPr>
              <a:t>换</a:t>
            </a:r>
            <a:r>
              <a:rPr lang="zh-CN" altLang="en-US" sz="2800" dirty="0">
                <a:latin typeface="微软雅黑" pitchFamily="34" charset="-122"/>
                <a:ea typeface="微软雅黑" pitchFamily="34" charset="-122"/>
              </a:rPr>
              <a:t>肤</a:t>
            </a:r>
            <a:r>
              <a:rPr lang="zh-CN" altLang="en-US" sz="2800" dirty="0" smtClean="0">
                <a:latin typeface="微软雅黑" pitchFamily="34" charset="-122"/>
                <a:ea typeface="微软雅黑" pitchFamily="34" charset="-122"/>
              </a:rPr>
              <a:t>功能</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必做</a:t>
            </a:r>
            <a:r>
              <a:rPr lang="en-US" altLang="zh-CN" sz="2800" dirty="0" smtClean="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实现一个选项卡</a:t>
            </a:r>
            <a:r>
              <a:rPr lang="zh-CN" altLang="en-US" sz="2800" dirty="0" smtClean="0">
                <a:latin typeface="微软雅黑" pitchFamily="34" charset="-122"/>
                <a:ea typeface="微软雅黑" pitchFamily="34" charset="-122"/>
              </a:rPr>
              <a:t>功能</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必做</a:t>
            </a:r>
            <a:r>
              <a:rPr lang="en-US" altLang="zh-CN" sz="2800" dirty="0" smtClean="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实现图片切换</a:t>
            </a:r>
            <a:r>
              <a:rPr lang="zh-CN" altLang="en-US" sz="2800" dirty="0" smtClean="0">
                <a:latin typeface="微软雅黑" pitchFamily="34" charset="-122"/>
                <a:ea typeface="微软雅黑" pitchFamily="34" charset="-122"/>
              </a:rPr>
              <a:t>功能</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必做</a:t>
            </a:r>
            <a:r>
              <a:rPr lang="en-US" altLang="zh-CN" sz="2800" dirty="0" smtClean="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Dom</a:t>
            </a:r>
            <a:r>
              <a:rPr lang="zh-CN" altLang="en-US" dirty="0"/>
              <a:t>中节点的关系结构</a:t>
            </a:r>
            <a:endParaRPr lang="zh-CN" altLang="en-US" dirty="0"/>
          </a:p>
        </p:txBody>
      </p:sp>
      <p:sp>
        <p:nvSpPr>
          <p:cNvPr id="3" name="副标题 2"/>
          <p:cNvSpPr>
            <a:spLocks noGrp="1"/>
          </p:cNvSpPr>
          <p:nvPr>
            <p:ph type="subTitle" idx="1"/>
          </p:nvPr>
        </p:nvSpPr>
        <p:spPr>
          <a:xfrm>
            <a:off x="3885183" y="4013658"/>
            <a:ext cx="6987645" cy="1388534"/>
          </a:xfrm>
        </p:spPr>
        <p:txBody>
          <a:bodyPr/>
          <a:lstStyle/>
          <a:p>
            <a:r>
              <a:rPr lang="zh-CN" altLang="en-US" dirty="0">
                <a:latin typeface="微软雅黑" pitchFamily="34" charset="-122"/>
                <a:ea typeface="微软雅黑" pitchFamily="34" charset="-122"/>
              </a:rPr>
              <a:t>节点关系</a:t>
            </a:r>
            <a:endParaRPr lang="zh-CN" altLang="en-US"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51848"/>
            <a:ext cx="10018713" cy="864031"/>
          </a:xfrm>
          <a:solidFill>
            <a:schemeClr val="accent2"/>
          </a:solidFill>
        </p:spPr>
        <p:txBody>
          <a:bodyPr/>
          <a:lstStyle/>
          <a:p>
            <a:r>
              <a:rPr lang="zh-CN" altLang="en-US" dirty="0" smtClean="0"/>
              <a:t>节点对象（</a:t>
            </a:r>
            <a:r>
              <a:rPr lang="en-US" altLang="zh-CN" dirty="0" smtClean="0"/>
              <a:t>Node</a:t>
            </a:r>
            <a:r>
              <a:rPr lang="zh-CN" altLang="en-US" dirty="0" smtClean="0"/>
              <a:t>）的属性列表</a:t>
            </a:r>
            <a:endParaRPr lang="zh-CN" altLang="en-US" dirty="0"/>
          </a:p>
        </p:txBody>
      </p:sp>
      <p:graphicFrame>
        <p:nvGraphicFramePr>
          <p:cNvPr id="4" name="表格 3"/>
          <p:cNvGraphicFramePr>
            <a:graphicFrameLocks noGrp="1"/>
          </p:cNvGraphicFramePr>
          <p:nvPr/>
        </p:nvGraphicFramePr>
        <p:xfrm>
          <a:off x="1484310" y="1277604"/>
          <a:ext cx="10018714" cy="5142312"/>
        </p:xfrm>
        <a:graphic>
          <a:graphicData uri="http://schemas.openxmlformats.org/drawingml/2006/table">
            <a:tbl>
              <a:tblPr firstRow="1" bandRow="1">
                <a:tableStyleId>{21E4AEA4-8DFA-4A89-87EB-49C32662AFE0}</a:tableStyleId>
              </a:tblPr>
              <a:tblGrid>
                <a:gridCol w="2870714"/>
                <a:gridCol w="7148000"/>
              </a:tblGrid>
              <a:tr h="527946">
                <a:tc>
                  <a:txBody>
                    <a:bodyPr/>
                    <a:lstStyle/>
                    <a:p>
                      <a:pPr algn="ctr"/>
                      <a:r>
                        <a:rPr lang="zh-CN" altLang="en-US" sz="2000" dirty="0" smtClean="0"/>
                        <a:t>属性名</a:t>
                      </a:r>
                      <a:endParaRPr lang="zh-CN" altLang="en-US" sz="2000" dirty="0"/>
                    </a:p>
                  </a:txBody>
                  <a:tcPr/>
                </a:tc>
                <a:tc>
                  <a:txBody>
                    <a:bodyPr/>
                    <a:lstStyle/>
                    <a:p>
                      <a:pPr algn="ctr"/>
                      <a:r>
                        <a:rPr lang="zh-CN" altLang="en-US" sz="2000" dirty="0" smtClean="0"/>
                        <a:t>作用</a:t>
                      </a:r>
                      <a:endParaRPr lang="zh-CN" altLang="en-US" sz="2000" dirty="0"/>
                    </a:p>
                  </a:txBody>
                  <a:tcPr/>
                </a:tc>
              </a:tr>
              <a:tr h="948702">
                <a:tc>
                  <a:txBody>
                    <a:bodyPr/>
                    <a:lstStyle/>
                    <a:p>
                      <a:pPr algn="ctr"/>
                      <a:r>
                        <a:rPr lang="en-US" altLang="zh-CN" sz="2000" dirty="0" err="1" smtClean="0"/>
                        <a:t>childNodes</a:t>
                      </a:r>
                      <a:endParaRPr lang="zh-CN" altLang="en-US" sz="2000" dirty="0"/>
                    </a:p>
                  </a:txBody>
                  <a:tcPr/>
                </a:tc>
                <a:tc>
                  <a:txBody>
                    <a:bodyPr/>
                    <a:lstStyle/>
                    <a:p>
                      <a:pPr algn="l"/>
                      <a:r>
                        <a:rPr lang="zh-CN" altLang="en-US" sz="2000" dirty="0" smtClean="0"/>
                        <a:t>获取当前元素下的所有子节点</a:t>
                      </a:r>
                      <a:r>
                        <a:rPr lang="en-US" altLang="zh-CN" sz="2000" dirty="0" smtClean="0"/>
                        <a:t>(IE8</a:t>
                      </a:r>
                      <a:r>
                        <a:rPr lang="zh-CN" altLang="en-US" sz="2000" dirty="0" smtClean="0"/>
                        <a:t>以下忽略空白节点并且</a:t>
                      </a:r>
                      <a:r>
                        <a:rPr lang="en-US" altLang="zh-CN" sz="2000" dirty="0" smtClean="0"/>
                        <a:t>attributes</a:t>
                      </a:r>
                      <a:r>
                        <a:rPr lang="zh-CN" altLang="en-US" sz="2000" dirty="0" smtClean="0"/>
                        <a:t>会包含可能出现的属性</a:t>
                      </a:r>
                      <a:r>
                        <a:rPr lang="en-US" altLang="zh-CN" sz="2000" dirty="0" smtClean="0"/>
                        <a:t>)</a:t>
                      </a:r>
                      <a:endParaRPr lang="zh-CN" altLang="en-US" sz="2000" dirty="0"/>
                    </a:p>
                  </a:txBody>
                  <a:tcPr/>
                </a:tc>
              </a:tr>
              <a:tr h="494104">
                <a:tc>
                  <a:txBody>
                    <a:bodyPr/>
                    <a:lstStyle/>
                    <a:p>
                      <a:pPr algn="ctr"/>
                      <a:r>
                        <a:rPr lang="en-US" altLang="zh-CN" sz="2000" dirty="0" err="1" smtClean="0"/>
                        <a:t>firstChild</a:t>
                      </a:r>
                      <a:endParaRPr lang="zh-CN" altLang="en-US" sz="2000" dirty="0"/>
                    </a:p>
                  </a:txBody>
                  <a:tcPr/>
                </a:tc>
                <a:tc>
                  <a:txBody>
                    <a:bodyPr/>
                    <a:lstStyle/>
                    <a:p>
                      <a:pPr algn="l"/>
                      <a:r>
                        <a:rPr lang="zh-CN" altLang="en-US" sz="2000" dirty="0" smtClean="0"/>
                        <a:t>当前元素的第一个子节点</a:t>
                      </a:r>
                      <a:endParaRPr lang="zh-CN" altLang="en-US" sz="2000" dirty="0"/>
                    </a:p>
                  </a:txBody>
                  <a:tcPr/>
                </a:tc>
              </a:tr>
              <a:tr h="494104">
                <a:tc>
                  <a:txBody>
                    <a:bodyPr/>
                    <a:lstStyle/>
                    <a:p>
                      <a:pPr algn="ctr"/>
                      <a:r>
                        <a:rPr lang="en-US" altLang="zh-CN" sz="2000" dirty="0" err="1" smtClean="0"/>
                        <a:t>lastChild</a:t>
                      </a:r>
                      <a:endParaRPr lang="zh-CN" altLang="en-US" sz="2000" dirty="0"/>
                    </a:p>
                  </a:txBody>
                  <a:tcPr/>
                </a:tc>
                <a:tc>
                  <a:txBody>
                    <a:bodyPr/>
                    <a:lstStyle/>
                    <a:p>
                      <a:pPr algn="l"/>
                      <a:r>
                        <a:rPr lang="zh-CN" altLang="en-US" sz="2000" dirty="0" smtClean="0"/>
                        <a:t>当前元素的最后一个子节点</a:t>
                      </a:r>
                      <a:endParaRPr lang="zh-CN" altLang="en-US" sz="2000" dirty="0"/>
                    </a:p>
                  </a:txBody>
                  <a:tcPr/>
                </a:tc>
              </a:tr>
              <a:tr h="494104">
                <a:tc>
                  <a:txBody>
                    <a:bodyPr/>
                    <a:lstStyle/>
                    <a:p>
                      <a:pPr algn="ctr"/>
                      <a:r>
                        <a:rPr lang="en-US" altLang="zh-CN" sz="2000" dirty="0" err="1" smtClean="0"/>
                        <a:t>parentNode</a:t>
                      </a:r>
                      <a:endParaRPr lang="zh-CN" altLang="en-US" sz="2000" dirty="0"/>
                    </a:p>
                  </a:txBody>
                  <a:tcPr/>
                </a:tc>
                <a:tc>
                  <a:txBody>
                    <a:bodyPr/>
                    <a:lstStyle/>
                    <a:p>
                      <a:pPr algn="l"/>
                      <a:r>
                        <a:rPr lang="zh-CN" altLang="en-US" sz="2000" dirty="0" smtClean="0"/>
                        <a:t>获取当前节点的父节点</a:t>
                      </a:r>
                      <a:endParaRPr lang="zh-CN" altLang="en-US" sz="2000" dirty="0"/>
                    </a:p>
                  </a:txBody>
                  <a:tcPr/>
                </a:tc>
              </a:tr>
              <a:tr h="494104">
                <a:tc>
                  <a:txBody>
                    <a:bodyPr/>
                    <a:lstStyle/>
                    <a:p>
                      <a:pPr algn="ctr"/>
                      <a:r>
                        <a:rPr lang="en-US" altLang="zh-CN" sz="2000" dirty="0" err="1" smtClean="0"/>
                        <a:t>previousSibling</a:t>
                      </a:r>
                      <a:endParaRPr lang="zh-CN" altLang="en-US" sz="2000" dirty="0"/>
                    </a:p>
                  </a:txBody>
                  <a:tcPr/>
                </a:tc>
                <a:tc>
                  <a:txBody>
                    <a:bodyPr/>
                    <a:lstStyle/>
                    <a:p>
                      <a:pPr algn="l"/>
                      <a:r>
                        <a:rPr lang="zh-CN" altLang="en-US" sz="2000" dirty="0" smtClean="0"/>
                        <a:t>获取当前节点的前一个节点</a:t>
                      </a:r>
                      <a:endParaRPr lang="zh-CN" altLang="en-US" sz="2000" dirty="0"/>
                    </a:p>
                  </a:txBody>
                  <a:tcPr/>
                </a:tc>
              </a:tr>
              <a:tr h="494104">
                <a:tc>
                  <a:txBody>
                    <a:bodyPr/>
                    <a:lstStyle/>
                    <a:p>
                      <a:pPr algn="ctr"/>
                      <a:r>
                        <a:rPr lang="en-US" altLang="zh-CN" sz="2000" dirty="0" err="1" smtClean="0"/>
                        <a:t>nextSibling</a:t>
                      </a:r>
                      <a:endParaRPr lang="zh-CN" altLang="en-US" sz="2000" dirty="0"/>
                    </a:p>
                  </a:txBody>
                  <a:tcPr/>
                </a:tc>
                <a:tc>
                  <a:txBody>
                    <a:bodyPr/>
                    <a:lstStyle/>
                    <a:p>
                      <a:pPr algn="l"/>
                      <a:r>
                        <a:rPr lang="zh-CN" altLang="en-US" sz="2000" dirty="0" smtClean="0"/>
                        <a:t>获取当前节点下一个节点</a:t>
                      </a:r>
                      <a:endParaRPr lang="zh-CN" altLang="en-US" sz="2000" dirty="0"/>
                    </a:p>
                  </a:txBody>
                  <a:tcPr/>
                </a:tc>
              </a:tr>
              <a:tr h="494104">
                <a:tc>
                  <a:txBody>
                    <a:bodyPr/>
                    <a:lstStyle/>
                    <a:p>
                      <a:pPr algn="ctr"/>
                      <a:r>
                        <a:rPr lang="en-US" altLang="zh-CN" sz="2000" dirty="0" err="1" smtClean="0"/>
                        <a:t>ownerDocument</a:t>
                      </a:r>
                      <a:endParaRPr lang="zh-CN" altLang="en-US" sz="2000" dirty="0"/>
                    </a:p>
                  </a:txBody>
                  <a:tcPr/>
                </a:tc>
                <a:tc>
                  <a:txBody>
                    <a:bodyPr/>
                    <a:lstStyle/>
                    <a:p>
                      <a:pPr algn="l"/>
                      <a:r>
                        <a:rPr lang="zh-CN" altLang="en-US" sz="2000" dirty="0" smtClean="0"/>
                        <a:t>获取该节点的根节点，相当于</a:t>
                      </a:r>
                      <a:r>
                        <a:rPr lang="en-US" altLang="zh-CN" sz="2000" dirty="0" smtClean="0"/>
                        <a:t>document</a:t>
                      </a:r>
                      <a:endParaRPr lang="zh-CN" altLang="en-US" sz="2000" dirty="0"/>
                    </a:p>
                  </a:txBody>
                  <a:tcPr/>
                </a:tc>
              </a:tr>
              <a:tr h="494104">
                <a:tc>
                  <a:txBody>
                    <a:bodyPr/>
                    <a:lstStyle/>
                    <a:p>
                      <a:pPr algn="ctr"/>
                      <a:r>
                        <a:rPr lang="en-US" altLang="zh-CN" sz="2000" dirty="0" smtClean="0"/>
                        <a:t>children</a:t>
                      </a:r>
                      <a:endParaRPr lang="zh-CN" altLang="en-US" sz="2000" dirty="0"/>
                    </a:p>
                  </a:txBody>
                  <a:tcPr/>
                </a:tc>
                <a:tc>
                  <a:txBody>
                    <a:bodyPr/>
                    <a:lstStyle/>
                    <a:p>
                      <a:pPr algn="l"/>
                      <a:r>
                        <a:rPr lang="zh-CN" altLang="en-US" sz="2000" dirty="0" smtClean="0"/>
                        <a:t>返回当前元素的所有</a:t>
                      </a:r>
                      <a:r>
                        <a:rPr lang="en-US" altLang="zh-CN" sz="2000" dirty="0" smtClean="0"/>
                        <a:t>HTML</a:t>
                      </a:r>
                      <a:r>
                        <a:rPr lang="zh-CN" altLang="en-US" sz="2000" dirty="0" smtClean="0"/>
                        <a:t>子节点集合（</a:t>
                      </a:r>
                      <a:r>
                        <a:rPr lang="en-US" altLang="zh-CN" sz="2000" dirty="0" smtClean="0"/>
                        <a:t>IE</a:t>
                      </a:r>
                      <a:r>
                        <a:rPr lang="zh-CN" altLang="en-US" sz="2000" dirty="0" smtClean="0"/>
                        <a:t>下包含注释节点），该属性不属于</a:t>
                      </a:r>
                      <a:r>
                        <a:rPr lang="en-US" altLang="zh-CN" sz="2000" dirty="0" smtClean="0"/>
                        <a:t>DOM</a:t>
                      </a:r>
                      <a:r>
                        <a:rPr lang="zh-CN" altLang="en-US" sz="2000" dirty="0" smtClean="0"/>
                        <a:t>标准属性，但却得到的所有浏览器的支持</a:t>
                      </a:r>
                      <a:endParaRPr lang="zh-CN" altLang="en-US" sz="20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兼容问题</a:t>
            </a:r>
            <a:endParaRPr lang="zh-CN" altLang="en-US"/>
          </a:p>
        </p:txBody>
      </p:sp>
      <p:sp>
        <p:nvSpPr>
          <p:cNvPr id="3" name="内容占位符 2"/>
          <p:cNvSpPr>
            <a:spLocks noGrp="1"/>
          </p:cNvSpPr>
          <p:nvPr>
            <p:ph idx="1"/>
          </p:nvPr>
        </p:nvSpPr>
        <p:spPr>
          <a:xfrm>
            <a:off x="558800" y="1478915"/>
            <a:ext cx="10972800" cy="5297170"/>
          </a:xfrm>
        </p:spPr>
        <p:txBody>
          <a:bodyPr>
            <a:normAutofit/>
          </a:bodyPr>
          <a:p>
            <a:pPr lvl="1"/>
            <a:endParaRPr lang="en-US" altLang="zh-CN" sz="1660">
              <a:sym typeface="+mn-ea"/>
            </a:endParaRPr>
          </a:p>
        </p:txBody>
      </p:sp>
      <p:graphicFrame>
        <p:nvGraphicFramePr>
          <p:cNvPr id="4" name="表格 3"/>
          <p:cNvGraphicFramePr/>
          <p:nvPr/>
        </p:nvGraphicFramePr>
        <p:xfrm>
          <a:off x="788035" y="1537335"/>
          <a:ext cx="9713595" cy="4749165"/>
        </p:xfrm>
        <a:graphic>
          <a:graphicData uri="http://schemas.openxmlformats.org/drawingml/2006/table">
            <a:tbl>
              <a:tblPr firstRow="1" bandRow="1">
                <a:tableStyleId>{5C22544A-7EE6-4342-B048-85BDC9FD1C3A}</a:tableStyleId>
              </a:tblPr>
              <a:tblGrid>
                <a:gridCol w="3237865"/>
                <a:gridCol w="3237865"/>
                <a:gridCol w="3237865"/>
              </a:tblGrid>
              <a:tr h="527685">
                <a:tc>
                  <a:txBody>
                    <a:bodyPr/>
                    <a:p>
                      <a:pPr>
                        <a:buNone/>
                      </a:pPr>
                    </a:p>
                  </a:txBody>
                  <a:tcPr/>
                </a:tc>
                <a:tc>
                  <a:txBody>
                    <a:bodyPr/>
                    <a:p>
                      <a:pPr>
                        <a:buNone/>
                      </a:pPr>
                      <a:r>
                        <a:rPr lang="en-US" altLang="zh-CN" sz="1800">
                          <a:sym typeface="+mn-ea"/>
                        </a:rPr>
                        <a:t>IE9.0</a:t>
                      </a:r>
                      <a:r>
                        <a:rPr lang="zh-CN" altLang="en-US" sz="1800">
                          <a:sym typeface="+mn-ea"/>
                        </a:rPr>
                        <a:t>之前</a:t>
                      </a:r>
                      <a:endParaRPr lang="zh-CN" altLang="en-US" sz="1800">
                        <a:sym typeface="+mn-ea"/>
                      </a:endParaRPr>
                    </a:p>
                  </a:txBody>
                  <a:tcPr/>
                </a:tc>
                <a:tc>
                  <a:txBody>
                    <a:bodyPr/>
                    <a:p>
                      <a:pPr>
                        <a:buNone/>
                      </a:pPr>
                      <a:r>
                        <a:rPr lang="en-US" altLang="zh-CN" sz="1800">
                          <a:sym typeface="+mn-ea"/>
                        </a:rPr>
                        <a:t>IE9.0</a:t>
                      </a:r>
                      <a:r>
                        <a:rPr lang="zh-CN" altLang="en-US" sz="1800">
                          <a:sym typeface="+mn-ea"/>
                        </a:rPr>
                        <a:t>之后 和非</a:t>
                      </a:r>
                      <a:r>
                        <a:rPr lang="en-US" altLang="zh-CN" sz="1800">
                          <a:sym typeface="+mn-ea"/>
                        </a:rPr>
                        <a:t>IE</a:t>
                      </a:r>
                      <a:endParaRPr lang="en-US" altLang="zh-CN" sz="1800">
                        <a:sym typeface="+mn-ea"/>
                      </a:endParaRPr>
                    </a:p>
                  </a:txBody>
                  <a:tcPr/>
                </a:tc>
              </a:tr>
              <a:tr h="527685">
                <a:tc>
                  <a:txBody>
                    <a:bodyPr/>
                    <a:p>
                      <a:pPr>
                        <a:buNone/>
                      </a:pPr>
                      <a:r>
                        <a:rPr lang="en-US" altLang="zh-CN" sz="1800">
                          <a:sym typeface="+mn-ea"/>
                        </a:rPr>
                        <a:t>firstChild </a:t>
                      </a:r>
                      <a:endParaRPr lang="en-US" altLang="zh-CN" sz="1800">
                        <a:sym typeface="+mn-ea"/>
                      </a:endParaRPr>
                    </a:p>
                  </a:txBody>
                  <a:tcPr/>
                </a:tc>
                <a:tc>
                  <a:txBody>
                    <a:bodyPr/>
                    <a:p>
                      <a:pPr>
                        <a:buNone/>
                      </a:pPr>
                      <a:r>
                        <a:rPr lang="zh-CN" altLang="en-US" sz="1800">
                          <a:sym typeface="+mn-ea"/>
                        </a:rPr>
                        <a:t>过滤空文本节点</a:t>
                      </a:r>
                      <a:endParaRPr lang="zh-CN" altLang="en-US" sz="1800">
                        <a:sym typeface="+mn-ea"/>
                      </a:endParaRPr>
                    </a:p>
                  </a:txBody>
                  <a:tcPr/>
                </a:tc>
                <a:tc>
                  <a:txBody>
                    <a:bodyPr/>
                    <a:p>
                      <a:pPr>
                        <a:buNone/>
                      </a:pPr>
                      <a:r>
                        <a:rPr lang="zh-CN"/>
                        <a:t>包含空文本节点</a:t>
                      </a:r>
                      <a:endParaRPr lang="zh-CN"/>
                    </a:p>
                  </a:txBody>
                  <a:tcPr/>
                </a:tc>
              </a:tr>
              <a:tr h="527685">
                <a:tc>
                  <a:txBody>
                    <a:bodyPr/>
                    <a:p>
                      <a:pPr>
                        <a:buNone/>
                      </a:pPr>
                      <a:r>
                        <a:rPr lang="zh-CN" altLang="en-US" sz="1800">
                          <a:sym typeface="+mn-ea"/>
                        </a:rPr>
                        <a:t>lastChild</a:t>
                      </a:r>
                      <a:endParaRPr lang="zh-CN" altLang="en-US" sz="1800">
                        <a:sym typeface="+mn-ea"/>
                      </a:endParaRPr>
                    </a:p>
                  </a:txBody>
                  <a:tcPr/>
                </a:tc>
                <a:tc>
                  <a:txBody>
                    <a:bodyPr/>
                    <a:p>
                      <a:pPr>
                        <a:buNone/>
                      </a:pPr>
                      <a:r>
                        <a:rPr lang="zh-CN" altLang="en-US" sz="1800">
                          <a:sym typeface="+mn-ea"/>
                        </a:rPr>
                        <a:t>过滤空文本节点</a:t>
                      </a:r>
                      <a:endParaRPr lang="zh-CN" altLang="en-US" sz="1800">
                        <a:sym typeface="+mn-ea"/>
                      </a:endParaRPr>
                    </a:p>
                  </a:txBody>
                  <a:tcPr/>
                </a:tc>
                <a:tc>
                  <a:txBody>
                    <a:bodyPr/>
                    <a:p>
                      <a:pPr>
                        <a:buNone/>
                      </a:pPr>
                      <a:r>
                        <a:rPr lang="zh-CN" sz="1800">
                          <a:sym typeface="+mn-ea"/>
                        </a:rPr>
                        <a:t>包含空文本节点</a:t>
                      </a:r>
                      <a:endParaRPr lang="zh-CN" sz="1800">
                        <a:sym typeface="+mn-ea"/>
                      </a:endParaRPr>
                    </a:p>
                  </a:txBody>
                  <a:tcPr/>
                </a:tc>
              </a:tr>
              <a:tr h="527685">
                <a:tc>
                  <a:txBody>
                    <a:bodyPr/>
                    <a:p>
                      <a:pPr>
                        <a:buNone/>
                      </a:pPr>
                      <a:r>
                        <a:rPr lang="zh-CN" altLang="en-US" sz="1800">
                          <a:sym typeface="+mn-ea"/>
                        </a:rPr>
                        <a:t>previousSibling </a:t>
                      </a:r>
                      <a:endParaRPr lang="zh-CN" altLang="en-US" sz="1800">
                        <a:sym typeface="+mn-ea"/>
                      </a:endParaRPr>
                    </a:p>
                  </a:txBody>
                  <a:tcPr/>
                </a:tc>
                <a:tc>
                  <a:txBody>
                    <a:bodyPr/>
                    <a:p>
                      <a:pPr>
                        <a:buNone/>
                      </a:pPr>
                      <a:r>
                        <a:rPr lang="zh-CN" altLang="en-US" sz="1800">
                          <a:sym typeface="+mn-ea"/>
                        </a:rPr>
                        <a:t>过滤空文本节点</a:t>
                      </a:r>
                      <a:endParaRPr lang="zh-CN" altLang="en-US" sz="1800">
                        <a:sym typeface="+mn-ea"/>
                      </a:endParaRPr>
                    </a:p>
                  </a:txBody>
                  <a:tcPr/>
                </a:tc>
                <a:tc>
                  <a:txBody>
                    <a:bodyPr/>
                    <a:p>
                      <a:pPr>
                        <a:buNone/>
                      </a:pPr>
                      <a:r>
                        <a:rPr lang="zh-CN" sz="1800">
                          <a:sym typeface="+mn-ea"/>
                        </a:rPr>
                        <a:t>包含空文本节点</a:t>
                      </a:r>
                      <a:endParaRPr lang="zh-CN" sz="1800">
                        <a:sym typeface="+mn-ea"/>
                      </a:endParaRPr>
                    </a:p>
                  </a:txBody>
                  <a:tcPr/>
                </a:tc>
              </a:tr>
              <a:tr h="527685">
                <a:tc>
                  <a:txBody>
                    <a:bodyPr/>
                    <a:p>
                      <a:pPr>
                        <a:buNone/>
                      </a:pPr>
                      <a:r>
                        <a:rPr lang="zh-CN" altLang="en-US" sz="1800">
                          <a:sym typeface="+mn-ea"/>
                        </a:rPr>
                        <a:t>nextSibling </a:t>
                      </a:r>
                      <a:endParaRPr lang="zh-CN" altLang="en-US" sz="1800">
                        <a:sym typeface="+mn-ea"/>
                      </a:endParaRPr>
                    </a:p>
                  </a:txBody>
                  <a:tcPr/>
                </a:tc>
                <a:tc>
                  <a:txBody>
                    <a:bodyPr/>
                    <a:p>
                      <a:pPr>
                        <a:buNone/>
                      </a:pPr>
                      <a:r>
                        <a:rPr lang="zh-CN" altLang="en-US" sz="1800">
                          <a:sym typeface="+mn-ea"/>
                        </a:rPr>
                        <a:t>过滤空文本节点</a:t>
                      </a:r>
                      <a:endParaRPr lang="zh-CN" altLang="en-US" sz="1800">
                        <a:sym typeface="+mn-ea"/>
                      </a:endParaRPr>
                    </a:p>
                  </a:txBody>
                  <a:tcPr/>
                </a:tc>
                <a:tc>
                  <a:txBody>
                    <a:bodyPr/>
                    <a:p>
                      <a:pPr>
                        <a:buNone/>
                      </a:pPr>
                      <a:r>
                        <a:rPr lang="zh-CN" sz="1800">
                          <a:sym typeface="+mn-ea"/>
                        </a:rPr>
                        <a:t>包含空文本节点</a:t>
                      </a:r>
                      <a:endParaRPr lang="zh-CN" sz="1800">
                        <a:sym typeface="+mn-ea"/>
                      </a:endParaRPr>
                    </a:p>
                  </a:txBody>
                  <a:tcPr/>
                </a:tc>
              </a:tr>
              <a:tr h="527685">
                <a:tc>
                  <a:txBody>
                    <a:bodyPr/>
                    <a:p>
                      <a:pPr>
                        <a:buNone/>
                      </a:pPr>
                      <a:r>
                        <a:rPr lang="en-US" altLang="zh-CN" sz="1800">
                          <a:sym typeface="+mn-ea"/>
                        </a:rPr>
                        <a:t>firstElementChild  </a:t>
                      </a:r>
                      <a:endParaRPr lang="en-US" altLang="zh-CN" sz="1800">
                        <a:sym typeface="+mn-ea"/>
                      </a:endParaRPr>
                    </a:p>
                  </a:txBody>
                  <a:tcPr/>
                </a:tc>
                <a:tc>
                  <a:txBody>
                    <a:bodyPr/>
                    <a:p>
                      <a:pPr>
                        <a:buNone/>
                      </a:pPr>
                      <a:r>
                        <a:rPr lang="zh-CN" altLang="en-US" sz="1800">
                          <a:sym typeface="+mn-ea"/>
                        </a:rPr>
                        <a:t>无此方法</a:t>
                      </a:r>
                      <a:endParaRPr lang="zh-CN" altLang="en-US" sz="1800">
                        <a:sym typeface="+mn-ea"/>
                      </a:endParaRPr>
                    </a:p>
                  </a:txBody>
                  <a:tcPr/>
                </a:tc>
                <a:tc>
                  <a:txBody>
                    <a:bodyPr/>
                    <a:p>
                      <a:pPr>
                        <a:buNone/>
                      </a:pPr>
                      <a:r>
                        <a:rPr lang="zh-CN"/>
                        <a:t>不包含文本节点</a:t>
                      </a:r>
                      <a:endParaRPr lang="zh-CN"/>
                    </a:p>
                  </a:txBody>
                  <a:tcPr/>
                </a:tc>
              </a:tr>
              <a:tr h="527685">
                <a:tc>
                  <a:txBody>
                    <a:bodyPr/>
                    <a:p>
                      <a:pPr>
                        <a:buNone/>
                      </a:pPr>
                      <a:r>
                        <a:rPr lang="zh-CN" altLang="en-US" sz="1800">
                          <a:sym typeface="+mn-ea"/>
                        </a:rPr>
                        <a:t>llastElementChild </a:t>
                      </a:r>
                      <a:endParaRPr lang="zh-CN" altLang="en-US" sz="1800">
                        <a:sym typeface="+mn-ea"/>
                      </a:endParaRPr>
                    </a:p>
                  </a:txBody>
                  <a:tcPr/>
                </a:tc>
                <a:tc>
                  <a:txBody>
                    <a:bodyPr/>
                    <a:p>
                      <a:pPr>
                        <a:buNone/>
                      </a:pPr>
                      <a:r>
                        <a:rPr lang="zh-CN" altLang="en-US" sz="1800">
                          <a:sym typeface="+mn-ea"/>
                        </a:rPr>
                        <a:t>无此方法</a:t>
                      </a:r>
                      <a:endParaRPr lang="zh-CN" altLang="en-US" sz="1800">
                        <a:sym typeface="+mn-ea"/>
                      </a:endParaRPr>
                    </a:p>
                  </a:txBody>
                  <a:tcPr/>
                </a:tc>
                <a:tc>
                  <a:txBody>
                    <a:bodyPr/>
                    <a:p>
                      <a:pPr>
                        <a:buNone/>
                      </a:pPr>
                      <a:r>
                        <a:rPr lang="zh-CN"/>
                        <a:t>不包含文本节点</a:t>
                      </a:r>
                      <a:endParaRPr lang="zh-CN"/>
                    </a:p>
                  </a:txBody>
                  <a:tcPr/>
                </a:tc>
              </a:tr>
              <a:tr h="527685">
                <a:tc>
                  <a:txBody>
                    <a:bodyPr/>
                    <a:p>
                      <a:pPr>
                        <a:buNone/>
                      </a:pPr>
                      <a:r>
                        <a:rPr lang="zh-CN" altLang="en-US" sz="1800">
                          <a:sym typeface="+mn-ea"/>
                        </a:rPr>
                        <a:t>previousElementSibling  </a:t>
                      </a:r>
                      <a:endParaRPr lang="zh-CN" altLang="en-US" sz="1800">
                        <a:sym typeface="+mn-ea"/>
                      </a:endParaRPr>
                    </a:p>
                  </a:txBody>
                  <a:tcPr/>
                </a:tc>
                <a:tc>
                  <a:txBody>
                    <a:bodyPr/>
                    <a:p>
                      <a:pPr>
                        <a:buNone/>
                      </a:pPr>
                      <a:r>
                        <a:rPr lang="zh-CN" altLang="en-US" sz="1800">
                          <a:sym typeface="+mn-ea"/>
                        </a:rPr>
                        <a:t>无此方法</a:t>
                      </a:r>
                      <a:endParaRPr lang="zh-CN" altLang="en-US" sz="1800">
                        <a:sym typeface="+mn-ea"/>
                      </a:endParaRPr>
                    </a:p>
                  </a:txBody>
                  <a:tcPr/>
                </a:tc>
                <a:tc>
                  <a:txBody>
                    <a:bodyPr/>
                    <a:p>
                      <a:pPr>
                        <a:buNone/>
                      </a:pPr>
                      <a:r>
                        <a:rPr lang="zh-CN" sz="1800">
                          <a:sym typeface="+mn-ea"/>
                        </a:rPr>
                        <a:t>不包含文本节点</a:t>
                      </a:r>
                      <a:endParaRPr lang="zh-CN" sz="1800">
                        <a:sym typeface="+mn-ea"/>
                      </a:endParaRPr>
                    </a:p>
                  </a:txBody>
                  <a:tcPr/>
                </a:tc>
              </a:tr>
              <a:tr h="527685">
                <a:tc>
                  <a:txBody>
                    <a:bodyPr/>
                    <a:p>
                      <a:pPr>
                        <a:buNone/>
                      </a:pPr>
                      <a:r>
                        <a:rPr lang="zh-CN" altLang="en-US" sz="1800">
                          <a:sym typeface="+mn-ea"/>
                        </a:rPr>
                        <a:t>nextElementSibling   </a:t>
                      </a:r>
                      <a:endParaRPr lang="zh-CN" altLang="en-US" sz="1800">
                        <a:sym typeface="+mn-ea"/>
                      </a:endParaRPr>
                    </a:p>
                  </a:txBody>
                  <a:tcPr/>
                </a:tc>
                <a:tc>
                  <a:txBody>
                    <a:bodyPr/>
                    <a:p>
                      <a:pPr>
                        <a:buNone/>
                      </a:pPr>
                      <a:r>
                        <a:rPr lang="zh-CN" altLang="en-US" sz="1800">
                          <a:sym typeface="+mn-ea"/>
                        </a:rPr>
                        <a:t>无此方法</a:t>
                      </a:r>
                      <a:endParaRPr lang="zh-CN" altLang="en-US" sz="1800">
                        <a:sym typeface="+mn-ea"/>
                      </a:endParaRPr>
                    </a:p>
                  </a:txBody>
                  <a:tcPr/>
                </a:tc>
                <a:tc>
                  <a:txBody>
                    <a:bodyPr/>
                    <a:p>
                      <a:pPr>
                        <a:buNone/>
                      </a:pPr>
                      <a:r>
                        <a:rPr lang="zh-CN" sz="1800">
                          <a:sym typeface="+mn-ea"/>
                        </a:rPr>
                        <a:t>不包含文本节点</a:t>
                      </a:r>
                      <a:endParaRPr lang="zh-CN" sz="1800">
                        <a:sym typeface="+mn-ea"/>
                      </a:endParaRPr>
                    </a:p>
                  </a:txBody>
                  <a:tcPr/>
                </a:tc>
              </a:tr>
            </a:tbl>
          </a:graphicData>
        </a:graphic>
      </p:graphicFrame>
    </p:spTree>
    <p:custDataLst>
      <p:tags r:id="rId1"/>
    </p:custData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兼容方法</a:t>
            </a:r>
            <a:endParaRPr lang="zh-CN" altLang="en-US"/>
          </a:p>
        </p:txBody>
      </p:sp>
      <p:sp>
        <p:nvSpPr>
          <p:cNvPr id="3" name="内容占位符 2"/>
          <p:cNvSpPr>
            <a:spLocks noGrp="1"/>
          </p:cNvSpPr>
          <p:nvPr>
            <p:ph idx="1"/>
          </p:nvPr>
        </p:nvSpPr>
        <p:spPr/>
        <p:txBody>
          <a:bodyPr/>
          <a:p>
            <a:r>
              <a:rPr lang="zh-CN" altLang="en-US"/>
              <a:t>获取</a:t>
            </a:r>
            <a:r>
              <a:rPr lang="en-US" altLang="zh-CN"/>
              <a:t>oDiv3</a:t>
            </a:r>
            <a:r>
              <a:rPr lang="zh-CN" altLang="en-US"/>
              <a:t>的下的元素节点</a:t>
            </a:r>
            <a:r>
              <a:rPr lang="en-US" altLang="zh-CN"/>
              <a:t>:</a:t>
            </a:r>
            <a:endParaRPr lang="en-US" altLang="zh-CN"/>
          </a:p>
          <a:p>
            <a:pPr lvl="1"/>
            <a:r>
              <a:t>function getNextSib(dom){</a:t>
            </a:r>
          </a:p>
          <a:p>
            <a:pPr lvl="1"/>
            <a:r>
              <a:t>        if(dom.nextElementSibling){</a:t>
            </a:r>
          </a:p>
          <a:p>
            <a:pPr lvl="1"/>
            <a:r>
              <a:t>            return dom.nextElementSibling;</a:t>
            </a:r>
          </a:p>
          <a:p>
            <a:pPr lvl="1"/>
            <a:r>
              <a:t>        }else{</a:t>
            </a:r>
          </a:p>
          <a:p>
            <a:pPr lvl="1"/>
            <a:r>
              <a:t>            return dom.nextSibling;</a:t>
            </a:r>
          </a:p>
          <a:p>
            <a:pPr lvl="1"/>
            <a:r>
              <a:t>        }</a:t>
            </a:r>
          </a:p>
          <a:p>
            <a:pPr lvl="1"/>
            <a:r>
              <a:t>    }</a:t>
            </a:r>
          </a:p>
          <a:p>
            <a:pPr lvl="0"/>
            <a:r>
              <a:t> </a:t>
            </a:r>
            <a:r>
              <a:rPr lang="en-US"/>
              <a:t>function </a:t>
            </a:r>
            <a:r>
              <a:rPr>
                <a:sym typeface="+mn-ea"/>
              </a:rPr>
              <a:t>getNextSib</a:t>
            </a:r>
            <a:r>
              <a:rPr lang="en-US">
                <a:sym typeface="+mn-ea"/>
              </a:rPr>
              <a:t>(dom){</a:t>
            </a:r>
            <a:endParaRPr lang="en-US">
              <a:sym typeface="+mn-ea"/>
            </a:endParaRPr>
          </a:p>
          <a:p>
            <a:pPr lvl="1"/>
            <a:r>
              <a:rPr lang="en-US">
                <a:sym typeface="+mn-ea"/>
              </a:rPr>
              <a:t>renturn </a:t>
            </a:r>
            <a:r>
              <a:rPr>
                <a:sym typeface="+mn-ea"/>
              </a:rPr>
              <a:t>dom.nextElementSibling</a:t>
            </a:r>
            <a:r>
              <a:rPr lang="en-US">
                <a:sym typeface="+mn-ea"/>
              </a:rPr>
              <a:t>||</a:t>
            </a:r>
            <a:r>
              <a:rPr>
                <a:sym typeface="+mn-ea"/>
              </a:rPr>
              <a:t>dom.nextSibling</a:t>
            </a:r>
            <a:r>
              <a:rPr lang="en-US">
                <a:sym typeface="+mn-ea"/>
              </a:rPr>
              <a:t>;</a:t>
            </a:r>
            <a:endParaRPr lang="en-US">
              <a:sym typeface="+mn-ea"/>
            </a:endParaRPr>
          </a:p>
          <a:p>
            <a:pPr lvl="1"/>
            <a:r>
              <a:rPr lang="en-US">
                <a:sym typeface="+mn-ea"/>
              </a:rPr>
              <a:t>}</a:t>
            </a:r>
            <a:endParaRPr lang="en-US">
              <a:sym typeface="+mn-ea"/>
            </a:endParaRPr>
          </a:p>
        </p:txBody>
      </p:sp>
    </p:spTree>
    <p:custDataLst>
      <p:tags r:id="rId1"/>
    </p:custData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过滤空白节点</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采用循环遍历每个元素，将获取到的元素进行</a:t>
            </a:r>
            <a:r>
              <a:rPr lang="en-US" altLang="zh-CN" dirty="0" err="1" smtClean="0">
                <a:latin typeface="微软雅黑" pitchFamily="34" charset="-122"/>
                <a:ea typeface="微软雅黑" pitchFamily="34" charset="-122"/>
                <a:cs typeface="Arial" pitchFamily="34" charset="0"/>
              </a:rPr>
              <a:t>nodeType</a:t>
            </a:r>
            <a:r>
              <a:rPr lang="zh-CN" altLang="en-US" dirty="0">
                <a:latin typeface="微软雅黑" pitchFamily="34" charset="-122"/>
                <a:ea typeface="微软雅黑" pitchFamily="34" charset="-122"/>
                <a:cs typeface="Arial" pitchFamily="34" charset="0"/>
              </a:rPr>
              <a:t>属性</a:t>
            </a:r>
            <a:r>
              <a:rPr lang="zh-CN" altLang="en-US" dirty="0" smtClean="0">
                <a:latin typeface="微软雅黑" pitchFamily="34" charset="-122"/>
                <a:ea typeface="微软雅黑" pitchFamily="34" charset="-122"/>
                <a:cs typeface="Arial" pitchFamily="34" charset="0"/>
              </a:rPr>
              <a:t>值检测来断定该元素是否为元素节点。</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对</a:t>
            </a:r>
            <a:r>
              <a:rPr lang="en-US" altLang="zh-CN" dirty="0" err="1" smtClean="0">
                <a:latin typeface="微软雅黑" pitchFamily="34" charset="-122"/>
                <a:ea typeface="微软雅黑" pitchFamily="34" charset="-122"/>
                <a:cs typeface="Arial" pitchFamily="34" charset="0"/>
              </a:rPr>
              <a:t>childNodes</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firstChild</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lastChild</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parentNode</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previousSibling</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nextSibling</a:t>
            </a:r>
            <a:r>
              <a:rPr lang="zh-CN" altLang="en-US" dirty="0" smtClean="0">
                <a:latin typeface="微软雅黑" pitchFamily="34" charset="-122"/>
                <a:ea typeface="微软雅黑" pitchFamily="34" charset="-122"/>
                <a:cs typeface="Arial" pitchFamily="34" charset="0"/>
              </a:rPr>
              <a:t>属性进行过滤空白节点封装以便日后重复使用。</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7"/>
            <a:ext cx="10018713" cy="631555"/>
          </a:xfrm>
          <a:solidFill>
            <a:schemeClr val="accent2"/>
          </a:solidFill>
        </p:spPr>
        <p:txBody>
          <a:bodyPr>
            <a:normAutofit fontScale="90000"/>
          </a:bodyPr>
          <a:lstStyle/>
          <a:p>
            <a:r>
              <a:rPr lang="zh-CN" altLang="en-US" dirty="0" smtClean="0"/>
              <a:t>节点对象（</a:t>
            </a:r>
            <a:r>
              <a:rPr lang="en-US" altLang="zh-CN" dirty="0" smtClean="0"/>
              <a:t>Node</a:t>
            </a:r>
            <a:r>
              <a:rPr lang="zh-CN" altLang="en-US" dirty="0" smtClean="0"/>
              <a:t>）中的方法</a:t>
            </a:r>
            <a:endParaRPr lang="zh-CN" altLang="en-US" dirty="0"/>
          </a:p>
        </p:txBody>
      </p:sp>
      <p:graphicFrame>
        <p:nvGraphicFramePr>
          <p:cNvPr id="5" name="表格 4"/>
          <p:cNvGraphicFramePr>
            <a:graphicFrameLocks noGrp="1"/>
          </p:cNvGraphicFramePr>
          <p:nvPr/>
        </p:nvGraphicFramePr>
        <p:xfrm>
          <a:off x="1484311" y="1045130"/>
          <a:ext cx="10018714" cy="5441650"/>
        </p:xfrm>
        <a:graphic>
          <a:graphicData uri="http://schemas.openxmlformats.org/drawingml/2006/table">
            <a:tbl>
              <a:tblPr firstRow="1" bandRow="1">
                <a:tableStyleId>{21E4AEA4-8DFA-4A89-87EB-49C32662AFE0}</a:tableStyleId>
              </a:tblPr>
              <a:tblGrid>
                <a:gridCol w="2855214"/>
                <a:gridCol w="7163500"/>
              </a:tblGrid>
              <a:tr h="527946">
                <a:tc>
                  <a:txBody>
                    <a:bodyPr/>
                    <a:lstStyle/>
                    <a:p>
                      <a:pPr algn="ctr"/>
                      <a:r>
                        <a:rPr lang="zh-CN" altLang="en-US" sz="2000" dirty="0" smtClean="0"/>
                        <a:t>方法名</a:t>
                      </a:r>
                      <a:endParaRPr lang="zh-CN" altLang="en-US" sz="2000" dirty="0"/>
                    </a:p>
                  </a:txBody>
                  <a:tcPr/>
                </a:tc>
                <a:tc>
                  <a:txBody>
                    <a:bodyPr/>
                    <a:lstStyle/>
                    <a:p>
                      <a:pPr algn="ctr"/>
                      <a:r>
                        <a:rPr lang="zh-CN" altLang="en-US" sz="2000" dirty="0" smtClean="0"/>
                        <a:t>作用</a:t>
                      </a:r>
                      <a:endParaRPr lang="zh-CN" altLang="en-US" sz="2000" dirty="0"/>
                    </a:p>
                  </a:txBody>
                  <a:tcPr/>
                </a:tc>
              </a:tr>
              <a:tr h="494104">
                <a:tc>
                  <a:txBody>
                    <a:bodyPr/>
                    <a:lstStyle/>
                    <a:p>
                      <a:pPr algn="ctr"/>
                      <a:r>
                        <a:rPr lang="en-US" altLang="zh-CN" sz="2000" dirty="0" err="1" smtClean="0"/>
                        <a:t>createElement</a:t>
                      </a:r>
                      <a:r>
                        <a:rPr lang="en-US" altLang="zh-CN" sz="2000" dirty="0" smtClean="0"/>
                        <a:t>()</a:t>
                      </a:r>
                      <a:r>
                        <a:rPr lang="en-US" altLang="zh-CN" sz="2000" baseline="0" dirty="0" smtClean="0"/>
                        <a:t> </a:t>
                      </a:r>
                      <a:endParaRPr lang="zh-CN" altLang="en-US" sz="2000" dirty="0"/>
                    </a:p>
                  </a:txBody>
                  <a:tcPr/>
                </a:tc>
                <a:tc>
                  <a:txBody>
                    <a:bodyPr/>
                    <a:lstStyle/>
                    <a:p>
                      <a:pPr algn="l"/>
                      <a:r>
                        <a:rPr lang="zh-CN" altLang="en-US" sz="2000" dirty="0" smtClean="0"/>
                        <a:t>创建元素节点，该方法接受一个参数：既要创建元素的标签名。</a:t>
                      </a:r>
                      <a:endParaRPr lang="en-US" altLang="zh-CN" sz="2000" dirty="0" smtClean="0"/>
                    </a:p>
                    <a:p>
                      <a:pPr algn="l"/>
                      <a:r>
                        <a:rPr lang="zh-CN" altLang="en-US" sz="2000" dirty="0" smtClean="0"/>
                        <a:t>标签名不区分大小写。该方法会返回被创建元素的节点对象，可以直接访问节点对象的特性属性。</a:t>
                      </a:r>
                      <a:endParaRPr lang="zh-CN" altLang="en-US" sz="2000" dirty="0"/>
                    </a:p>
                  </a:txBody>
                  <a:tcPr/>
                </a:tc>
              </a:tr>
              <a:tr h="494104">
                <a:tc>
                  <a:txBody>
                    <a:bodyPr/>
                    <a:lstStyle/>
                    <a:p>
                      <a:pPr algn="ctr"/>
                      <a:r>
                        <a:rPr lang="en-US" altLang="zh-CN" sz="2000" dirty="0" err="1" smtClean="0"/>
                        <a:t>createTextNode</a:t>
                      </a:r>
                      <a:r>
                        <a:rPr lang="en-US" altLang="zh-CN" sz="2000" dirty="0" smtClean="0"/>
                        <a:t>()</a:t>
                      </a:r>
                      <a:endParaRPr lang="zh-CN" altLang="en-US" sz="2000" dirty="0"/>
                    </a:p>
                  </a:txBody>
                  <a:tcPr/>
                </a:tc>
                <a:tc>
                  <a:txBody>
                    <a:bodyPr/>
                    <a:lstStyle/>
                    <a:p>
                      <a:pPr algn="l"/>
                      <a:r>
                        <a:rPr lang="zh-CN" altLang="en-US" sz="2000" dirty="0" smtClean="0"/>
                        <a:t>创建文本节点，该方法接受一个参数：既要插入节点中的文本。如果在该方法中插入的文本包含</a:t>
                      </a:r>
                      <a:r>
                        <a:rPr lang="en-US" altLang="zh-CN" sz="2000" dirty="0" smtClean="0"/>
                        <a:t>HTML</a:t>
                      </a:r>
                      <a:r>
                        <a:rPr lang="zh-CN" altLang="en-US" sz="2000" dirty="0" smtClean="0"/>
                        <a:t>标签则按原样输出。</a:t>
                      </a:r>
                      <a:endParaRPr lang="zh-CN" altLang="en-US" sz="2000" dirty="0"/>
                    </a:p>
                  </a:txBody>
                  <a:tcPr/>
                </a:tc>
              </a:tr>
              <a:tr h="494104">
                <a:tc>
                  <a:txBody>
                    <a:bodyPr/>
                    <a:lstStyle/>
                    <a:p>
                      <a:pPr algn="ctr"/>
                      <a:r>
                        <a:rPr lang="en-US" altLang="zh-CN" sz="2000" dirty="0" err="1" smtClean="0"/>
                        <a:t>appendChild</a:t>
                      </a:r>
                      <a:r>
                        <a:rPr lang="en-US" altLang="zh-CN" sz="2000" dirty="0" smtClean="0"/>
                        <a:t>()</a:t>
                      </a:r>
                      <a:endParaRPr lang="zh-CN" altLang="en-US" sz="2000" dirty="0"/>
                    </a:p>
                  </a:txBody>
                  <a:tcPr/>
                </a:tc>
                <a:tc>
                  <a:txBody>
                    <a:bodyPr/>
                    <a:lstStyle/>
                    <a:p>
                      <a:pPr algn="l"/>
                      <a:r>
                        <a:rPr lang="zh-CN" altLang="en-US" sz="2000" dirty="0" smtClean="0"/>
                        <a:t>在当前元素的子元素的尾部插入一个节点。该方法可以返回新增的节点。如果插入的节点已经存在，则自动将存在的节点移动子节点的尾部。</a:t>
                      </a:r>
                      <a:endParaRPr lang="zh-CN" altLang="en-US" sz="2000" dirty="0"/>
                    </a:p>
                  </a:txBody>
                  <a:tcPr/>
                </a:tc>
              </a:tr>
              <a:tr h="494104">
                <a:tc>
                  <a:txBody>
                    <a:bodyPr/>
                    <a:lstStyle/>
                    <a:p>
                      <a:pPr algn="ctr"/>
                      <a:r>
                        <a:rPr lang="en-US" altLang="zh-CN" sz="2000" dirty="0" err="1" smtClean="0"/>
                        <a:t>insertBefore</a:t>
                      </a:r>
                      <a:r>
                        <a:rPr lang="en-US" altLang="zh-CN" sz="2000" dirty="0" smtClean="0"/>
                        <a:t>()</a:t>
                      </a:r>
                      <a:endParaRPr lang="zh-CN" altLang="en-US" sz="2000" dirty="0"/>
                    </a:p>
                  </a:txBody>
                  <a:tcPr/>
                </a:tc>
                <a:tc>
                  <a:txBody>
                    <a:bodyPr/>
                    <a:lstStyle/>
                    <a:p>
                      <a:pPr algn="l"/>
                      <a:r>
                        <a:rPr lang="zh-CN" altLang="en-US" sz="2000" dirty="0" smtClean="0"/>
                        <a:t>将节点插入某个节点的前面，该方法接受两个参数，第一个参数是要插入的节点，第二个参数是参照节点。如果第二个参数是</a:t>
                      </a:r>
                      <a:r>
                        <a:rPr lang="en-US" altLang="zh-CN" sz="2000" dirty="0" smtClean="0"/>
                        <a:t>null</a:t>
                      </a:r>
                      <a:r>
                        <a:rPr lang="zh-CN" altLang="en-US" sz="2000" dirty="0" smtClean="0"/>
                        <a:t>则将节点插入到最后面与</a:t>
                      </a:r>
                      <a:r>
                        <a:rPr lang="en-US" altLang="zh-CN" sz="2000" dirty="0" err="1" smtClean="0"/>
                        <a:t>appendChild</a:t>
                      </a:r>
                      <a:r>
                        <a:rPr lang="en-US" altLang="zh-CN" sz="2000" dirty="0" smtClean="0"/>
                        <a:t>()</a:t>
                      </a:r>
                      <a:r>
                        <a:rPr lang="zh-CN" altLang="en-US" sz="2000" dirty="0" smtClean="0"/>
                        <a:t>方法相同。</a:t>
                      </a:r>
                      <a:endParaRPr lang="zh-CN" altLang="en-US" sz="2000" dirty="0"/>
                    </a:p>
                  </a:txBody>
                  <a:tcPr/>
                </a:tc>
              </a:tr>
              <a:tr h="494104">
                <a:tc>
                  <a:txBody>
                    <a:bodyPr/>
                    <a:lstStyle/>
                    <a:p>
                      <a:pPr algn="ctr"/>
                      <a:r>
                        <a:rPr lang="en-US" altLang="zh-CN" sz="2000" dirty="0" err="1" smtClean="0"/>
                        <a:t>removeChild</a:t>
                      </a:r>
                      <a:r>
                        <a:rPr lang="en-US" altLang="zh-CN" sz="2000" dirty="0" smtClean="0"/>
                        <a:t>()</a:t>
                      </a:r>
                      <a:endParaRPr lang="zh-CN" altLang="en-US" sz="2000" dirty="0"/>
                    </a:p>
                  </a:txBody>
                  <a:tcPr/>
                </a:tc>
                <a:tc>
                  <a:txBody>
                    <a:bodyPr/>
                    <a:lstStyle/>
                    <a:p>
                      <a:pPr algn="l"/>
                      <a:r>
                        <a:rPr lang="zh-CN" altLang="en-US" sz="2000" dirty="0" smtClean="0"/>
                        <a:t>将指定节点删除，该方法接受一个参数：要删除的节点对象</a:t>
                      </a:r>
                      <a:endParaRPr lang="zh-CN" altLang="en-US" sz="2000" dirty="0"/>
                    </a:p>
                  </a:txBody>
                  <a:tcPr/>
                </a:tc>
              </a:tr>
              <a:tr h="494104">
                <a:tc>
                  <a:txBody>
                    <a:bodyPr/>
                    <a:lstStyle/>
                    <a:p>
                      <a:pPr algn="ctr"/>
                      <a:r>
                        <a:rPr lang="en-US" altLang="zh-CN" sz="2000" dirty="0" err="1" smtClean="0"/>
                        <a:t>cloneNode</a:t>
                      </a:r>
                      <a:r>
                        <a:rPr lang="en-US" altLang="zh-CN" sz="2000" dirty="0" smtClean="0"/>
                        <a:t>()</a:t>
                      </a:r>
                      <a:endParaRPr lang="zh-CN" altLang="en-US" sz="2000" dirty="0"/>
                    </a:p>
                  </a:txBody>
                  <a:tcPr/>
                </a:tc>
                <a:tc>
                  <a:txBody>
                    <a:bodyPr/>
                    <a:lstStyle/>
                    <a:p>
                      <a:pPr algn="l"/>
                      <a:r>
                        <a:rPr lang="zh-CN" altLang="en-US" sz="2000" dirty="0" smtClean="0"/>
                        <a:t>克隆节点，该方法接受一个参数，</a:t>
                      </a:r>
                      <a:r>
                        <a:rPr lang="en-US" altLang="zh-CN" sz="2000" dirty="0" smtClean="0"/>
                        <a:t>true</a:t>
                      </a:r>
                      <a:r>
                        <a:rPr lang="zh-CN" altLang="en-US" sz="2000" dirty="0" smtClean="0"/>
                        <a:t>表示深复制，</a:t>
                      </a:r>
                      <a:r>
                        <a:rPr lang="en-US" altLang="zh-CN" sz="2000" dirty="0" smtClean="0"/>
                        <a:t>false</a:t>
                      </a:r>
                      <a:r>
                        <a:rPr lang="zh-CN" altLang="en-US" sz="2000" dirty="0" smtClean="0"/>
                        <a:t>表示浅复制。</a:t>
                      </a:r>
                      <a:endParaRPr lang="zh-CN" altLang="en-US" sz="2000"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属性：</a:t>
            </a:r>
            <a:r>
              <a:rPr lang="en-US" altLang="zh-CN"/>
              <a:t>attributes</a:t>
            </a:r>
            <a:endParaRPr lang="en-US" altLang="zh-CN"/>
          </a:p>
        </p:txBody>
      </p:sp>
      <p:sp>
        <p:nvSpPr>
          <p:cNvPr id="3" name="内容占位符 2"/>
          <p:cNvSpPr>
            <a:spLocks noGrp="1"/>
          </p:cNvSpPr>
          <p:nvPr>
            <p:ph idx="1"/>
          </p:nvPr>
        </p:nvSpPr>
        <p:spPr/>
        <p:txBody>
          <a:bodyPr/>
          <a:p>
            <a:r>
              <a:rPr lang="zh-CN" altLang="en-US"/>
              <a:t>document.getElementById('box').attributes //NamedNodeMap</a:t>
            </a:r>
            <a:endParaRPr lang="zh-CN" altLang="en-US"/>
          </a:p>
          <a:p>
            <a:r>
              <a:rPr lang="zh-CN" altLang="en-US"/>
              <a:t>document.getElementById('box').attributes.length;//返回属性节点个数</a:t>
            </a:r>
            <a:endParaRPr lang="zh-CN" altLang="en-US"/>
          </a:p>
          <a:p>
            <a:r>
              <a:rPr lang="zh-CN" altLang="en-US"/>
              <a:t>document.getElementById('box').attributes[0]; //返回第一个属性节点</a:t>
            </a:r>
            <a:endParaRPr lang="zh-CN" altLang="en-US"/>
          </a:p>
          <a:p>
            <a:r>
              <a:rPr lang="zh-CN" altLang="en-US"/>
              <a:t>document.getElementById('box').attributes[0].nodeType; //2，属性</a:t>
            </a:r>
            <a:endParaRPr lang="zh-CN" altLang="en-US"/>
          </a:p>
          <a:p>
            <a:r>
              <a:rPr lang="zh-CN" altLang="en-US"/>
              <a:t>document.getElementById('box').attributes[0].nodeValue; //属性值</a:t>
            </a:r>
            <a:endParaRPr lang="zh-CN" altLang="en-US"/>
          </a:p>
          <a:p>
            <a:r>
              <a:rPr lang="zh-CN" altLang="en-US"/>
              <a:t>document.getElementById('box').attributes['id']; //返回属性为 id 的节点</a:t>
            </a:r>
            <a:endParaRPr lang="zh-CN" altLang="en-US"/>
          </a:p>
          <a:p>
            <a:r>
              <a:rPr lang="zh-CN" altLang="en-US"/>
              <a:t>document.getElementById('box').attributes.getNamedItem('id'); //</a:t>
            </a:r>
            <a:endParaRPr lang="zh-CN" altLang="en-US"/>
          </a:p>
          <a:p>
            <a:r>
              <a:rPr lang="zh-CN" altLang="en-US"/>
              <a:t>box.name</a:t>
            </a:r>
            <a:endParaRPr lang="zh-CN" altLang="en-US"/>
          </a:p>
        </p:txBody>
      </p:sp>
    </p:spTree>
    <p:custDataLst>
      <p:tags r:id="rId1"/>
    </p:custData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7"/>
            <a:ext cx="10018713" cy="631555"/>
          </a:xfrm>
          <a:solidFill>
            <a:schemeClr val="accent2"/>
          </a:solidFill>
        </p:spPr>
        <p:txBody>
          <a:bodyPr>
            <a:normAutofit fontScale="90000"/>
          </a:bodyPr>
          <a:lstStyle/>
          <a:p>
            <a:r>
              <a:rPr lang="zh-CN" altLang="en-US" dirty="0" smtClean="0"/>
              <a:t>文档片段（</a:t>
            </a:r>
            <a:r>
              <a:rPr lang="en-US" altLang="zh-CN" dirty="0" err="1" smtClean="0"/>
              <a:t>DcumentFragment</a:t>
            </a:r>
            <a:r>
              <a:rPr lang="zh-CN" altLang="en-US" dirty="0" smtClean="0"/>
              <a:t>） </a:t>
            </a:r>
            <a:r>
              <a:rPr lang="en-US" altLang="zh-CN" dirty="0" smtClean="0"/>
              <a:t>【</a:t>
            </a:r>
            <a:r>
              <a:rPr lang="zh-CN" altLang="en-US" dirty="0" smtClean="0"/>
              <a:t>扩展</a:t>
            </a:r>
            <a:r>
              <a:rPr lang="en-US" altLang="zh-CN" dirty="0" smtClean="0"/>
              <a:t>】</a:t>
            </a:r>
            <a:endParaRPr lang="zh-CN" altLang="en-US" dirty="0"/>
          </a:p>
        </p:txBody>
      </p:sp>
      <p:sp>
        <p:nvSpPr>
          <p:cNvPr id="4" name="内容占位符 2"/>
          <p:cNvSpPr>
            <a:spLocks noGrp="1"/>
          </p:cNvSpPr>
          <p:nvPr>
            <p:ph idx="1"/>
          </p:nvPr>
        </p:nvSpPr>
        <p:spPr>
          <a:xfrm>
            <a:off x="1484311" y="1131378"/>
            <a:ext cx="10018713" cy="5579388"/>
          </a:xfrm>
        </p:spPr>
        <p:txBody>
          <a:bodyPr anchor="t">
            <a:normAutofit/>
          </a:bodyPr>
          <a:lstStyle/>
          <a:p>
            <a:pPr marL="285750" lvl="1">
              <a:lnSpc>
                <a:spcPct val="200000"/>
              </a:lnSpc>
            </a:pPr>
            <a:r>
              <a:rPr lang="en-US" altLang="zh-CN" dirty="0" err="1" smtClean="0">
                <a:solidFill>
                  <a:srgbClr val="FF0000"/>
                </a:solidFill>
                <a:latin typeface="微软雅黑" pitchFamily="34" charset="-122"/>
                <a:ea typeface="微软雅黑" pitchFamily="34" charset="-122"/>
                <a:cs typeface="Arial" pitchFamily="34" charset="0"/>
              </a:rPr>
              <a:t>DocumentFragment</a:t>
            </a:r>
            <a:r>
              <a:rPr lang="zh-CN" altLang="en-US" dirty="0" smtClean="0">
                <a:solidFill>
                  <a:srgbClr val="FF0000"/>
                </a:solidFill>
                <a:latin typeface="微软雅黑" pitchFamily="34" charset="-122"/>
                <a:ea typeface="微软雅黑" pitchFamily="34" charset="-122"/>
                <a:cs typeface="Arial" pitchFamily="34" charset="0"/>
              </a:rPr>
              <a:t>在文档中是没有对应标签的，它像是一个仓库，这也正于片段这两个字相符，我们可以将创建好的节点对象都先存放在这个仓库中，最终将这个仓库一并交给浏览器进行解析并重绘，这样可以提高</a:t>
            </a:r>
            <a:r>
              <a:rPr lang="en-US" altLang="zh-CN" dirty="0" smtClean="0">
                <a:solidFill>
                  <a:srgbClr val="FF0000"/>
                </a:solidFill>
                <a:latin typeface="微软雅黑" pitchFamily="34" charset="-122"/>
                <a:ea typeface="微软雅黑" pitchFamily="34" charset="-122"/>
                <a:cs typeface="Arial" pitchFamily="34" charset="0"/>
              </a:rPr>
              <a:t>DOM</a:t>
            </a:r>
            <a:r>
              <a:rPr lang="zh-CN" altLang="en-US" dirty="0" smtClean="0">
                <a:solidFill>
                  <a:srgbClr val="FF0000"/>
                </a:solidFill>
                <a:latin typeface="微软雅黑" pitchFamily="34" charset="-122"/>
                <a:ea typeface="微软雅黑" pitchFamily="34" charset="-122"/>
                <a:cs typeface="Arial" pitchFamily="34" charset="0"/>
              </a:rPr>
              <a:t>操作的性能。</a:t>
            </a: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r>
              <a:rPr lang="en-US" altLang="zh-CN" dirty="0" err="1" smtClean="0">
                <a:solidFill>
                  <a:srgbClr val="FF0000"/>
                </a:solidFill>
                <a:latin typeface="微软雅黑" pitchFamily="34" charset="-122"/>
                <a:ea typeface="微软雅黑" pitchFamily="34" charset="-122"/>
                <a:cs typeface="Arial" pitchFamily="34" charset="0"/>
              </a:rPr>
              <a:t>nodeType</a:t>
            </a:r>
            <a:r>
              <a:rPr lang="zh-CN" altLang="en-US" dirty="0" smtClean="0">
                <a:solidFill>
                  <a:srgbClr val="FF0000"/>
                </a:solidFill>
                <a:latin typeface="微软雅黑" pitchFamily="34" charset="-122"/>
                <a:ea typeface="微软雅黑" pitchFamily="34" charset="-122"/>
                <a:cs typeface="Arial" pitchFamily="34" charset="0"/>
              </a:rPr>
              <a:t>：</a:t>
            </a:r>
            <a:r>
              <a:rPr lang="en-US" altLang="zh-CN" dirty="0" smtClean="0">
                <a:solidFill>
                  <a:srgbClr val="FF0000"/>
                </a:solidFill>
                <a:latin typeface="微软雅黑" pitchFamily="34" charset="-122"/>
                <a:ea typeface="微软雅黑" pitchFamily="34" charset="-122"/>
                <a:cs typeface="Arial" pitchFamily="34" charset="0"/>
              </a:rPr>
              <a:t>11</a:t>
            </a: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r>
              <a:rPr lang="en-US" altLang="zh-CN" dirty="0" err="1" smtClean="0">
                <a:solidFill>
                  <a:srgbClr val="FF0000"/>
                </a:solidFill>
                <a:latin typeface="微软雅黑" pitchFamily="34" charset="-122"/>
                <a:ea typeface="微软雅黑" pitchFamily="34" charset="-122"/>
                <a:cs typeface="Arial" pitchFamily="34" charset="0"/>
              </a:rPr>
              <a:t>nodeNmae</a:t>
            </a:r>
            <a:r>
              <a:rPr lang="zh-CN" altLang="en-US" dirty="0" smtClean="0">
                <a:solidFill>
                  <a:srgbClr val="FF0000"/>
                </a:solidFill>
                <a:latin typeface="微软雅黑" pitchFamily="34" charset="-122"/>
                <a:ea typeface="微软雅黑" pitchFamily="34" charset="-122"/>
                <a:cs typeface="Arial" pitchFamily="34" charset="0"/>
              </a:rPr>
              <a:t>：</a:t>
            </a:r>
            <a:r>
              <a:rPr lang="en-US" altLang="zh-CN" dirty="0" smtClean="0">
                <a:solidFill>
                  <a:srgbClr val="FF0000"/>
                </a:solidFill>
                <a:latin typeface="微软雅黑" pitchFamily="34" charset="-122"/>
                <a:ea typeface="微软雅黑" pitchFamily="34" charset="-122"/>
                <a:cs typeface="Arial" pitchFamily="34" charset="0"/>
              </a:rPr>
              <a:t>#document-fragment</a:t>
            </a: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r>
              <a:rPr lang="en-US" altLang="zh-CN" dirty="0" err="1" smtClean="0">
                <a:solidFill>
                  <a:srgbClr val="FF0000"/>
                </a:solidFill>
                <a:latin typeface="微软雅黑" pitchFamily="34" charset="-122"/>
                <a:ea typeface="微软雅黑" pitchFamily="34" charset="-122"/>
                <a:cs typeface="Arial" pitchFamily="34" charset="0"/>
              </a:rPr>
              <a:t>nodeValue</a:t>
            </a:r>
            <a:r>
              <a:rPr lang="zh-CN" altLang="en-US" dirty="0" smtClean="0">
                <a:solidFill>
                  <a:srgbClr val="FF0000"/>
                </a:solidFill>
                <a:latin typeface="微软雅黑" pitchFamily="34" charset="-122"/>
                <a:ea typeface="微软雅黑" pitchFamily="34" charset="-122"/>
                <a:cs typeface="Arial" pitchFamily="34" charset="0"/>
              </a:rPr>
              <a:t>：</a:t>
            </a:r>
            <a:r>
              <a:rPr lang="en-US" altLang="zh-CN" dirty="0" smtClean="0">
                <a:solidFill>
                  <a:srgbClr val="FF0000"/>
                </a:solidFill>
                <a:latin typeface="微软雅黑" pitchFamily="34" charset="-122"/>
                <a:ea typeface="微软雅黑" pitchFamily="34" charset="-122"/>
                <a:cs typeface="Arial" pitchFamily="34" charset="0"/>
              </a:rPr>
              <a:t>null</a:t>
            </a:r>
            <a:endParaRPr lang="en-US" altLang="zh-CN" dirty="0" smtClean="0">
              <a:solidFill>
                <a:srgbClr val="FF0000"/>
              </a:solidFill>
              <a:latin typeface="微软雅黑" pitchFamily="34" charset="-122"/>
              <a:ea typeface="微软雅黑" pitchFamily="34" charset="-122"/>
              <a:cs typeface="Arial" pitchFamily="34" charset="0"/>
            </a:endParaRPr>
          </a:p>
          <a:p>
            <a:pPr marL="285750" lvl="1">
              <a:lnSpc>
                <a:spcPct val="200000"/>
              </a:lnSpc>
            </a:pPr>
            <a:r>
              <a:rPr lang="zh-CN" altLang="en-US" dirty="0" smtClean="0">
                <a:solidFill>
                  <a:srgbClr val="FF0000"/>
                </a:solidFill>
                <a:latin typeface="微软雅黑" pitchFamily="34" charset="-122"/>
                <a:ea typeface="微软雅黑" pitchFamily="34" charset="-122"/>
                <a:cs typeface="Arial" pitchFamily="34" charset="0"/>
              </a:rPr>
              <a:t>创建文档片段：</a:t>
            </a:r>
            <a:r>
              <a:rPr lang="en-US" altLang="zh-CN" dirty="0" err="1" smtClean="0">
                <a:solidFill>
                  <a:srgbClr val="FF0000"/>
                </a:solidFill>
                <a:latin typeface="微软雅黑" pitchFamily="34" charset="-122"/>
                <a:ea typeface="微软雅黑" pitchFamily="34" charset="-122"/>
                <a:cs typeface="Arial" pitchFamily="34" charset="0"/>
              </a:rPr>
              <a:t>document.createDocumentFragment</a:t>
            </a:r>
            <a:r>
              <a:rPr lang="en-US" altLang="zh-CN" dirty="0" smtClean="0">
                <a:solidFill>
                  <a:srgbClr val="FF0000"/>
                </a:solidFill>
                <a:latin typeface="微软雅黑" pitchFamily="34" charset="-122"/>
                <a:ea typeface="微软雅黑" pitchFamily="34" charset="-122"/>
                <a:cs typeface="Arial" pitchFamily="34" charset="0"/>
              </a:rPr>
              <a:t>()</a:t>
            </a:r>
            <a:endParaRPr lang="en-US" altLang="zh-CN" dirty="0">
              <a:solidFill>
                <a:srgbClr val="FF0000"/>
              </a:solidFill>
              <a:latin typeface="微软雅黑" pitchFamily="34" charset="-122"/>
              <a:ea typeface="微软雅黑" pitchFamily="34" charset="-122"/>
              <a:cs typeface="Arial" pitchFamily="34" charset="0"/>
            </a:endParaRPr>
          </a:p>
          <a:p>
            <a:pPr marL="285750" lvl="1">
              <a:lnSpc>
                <a:spcPct val="200000"/>
              </a:lnSpc>
            </a:pP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06831"/>
            <a:ext cx="10018713" cy="864031"/>
          </a:xfrm>
          <a:solidFill>
            <a:schemeClr val="accent2"/>
          </a:solidFill>
        </p:spPr>
        <p:txBody>
          <a:bodyPr/>
          <a:lstStyle/>
          <a:p>
            <a:r>
              <a:rPr lang="en-US" altLang="zh-CN" dirty="0" smtClean="0"/>
              <a:t>DOM</a:t>
            </a:r>
            <a:r>
              <a:rPr lang="zh-CN" altLang="en-US" dirty="0" smtClean="0"/>
              <a:t>文档对象模型</a:t>
            </a:r>
            <a:endParaRPr lang="zh-CN" altLang="en-US" dirty="0"/>
          </a:p>
        </p:txBody>
      </p:sp>
      <p:sp>
        <p:nvSpPr>
          <p:cNvPr id="3" name="内容占位符 2"/>
          <p:cNvSpPr>
            <a:spLocks noGrp="1"/>
          </p:cNvSpPr>
          <p:nvPr>
            <p:ph idx="1"/>
          </p:nvPr>
        </p:nvSpPr>
        <p:spPr>
          <a:xfrm>
            <a:off x="1484311" y="1441343"/>
            <a:ext cx="10018713" cy="5044698"/>
          </a:xfrm>
        </p:spPr>
        <p:txBody>
          <a:bodyPr anchor="t">
            <a:normAutofit lnSpcReduction="10000"/>
          </a:bodyPr>
          <a:lstStyle/>
          <a:p>
            <a:pPr marL="285750" lvl="1">
              <a:lnSpc>
                <a:spcPct val="200000"/>
              </a:lnSpc>
            </a:pP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的全称是</a:t>
            </a:r>
            <a:r>
              <a:rPr lang="en-US" altLang="zh-CN" dirty="0" smtClean="0">
                <a:latin typeface="微软雅黑" pitchFamily="34" charset="-122"/>
                <a:ea typeface="微软雅黑" pitchFamily="34" charset="-122"/>
                <a:cs typeface="Arial" pitchFamily="34" charset="0"/>
              </a:rPr>
              <a:t>Document Object Model</a:t>
            </a:r>
            <a:r>
              <a:rPr lang="zh-CN" altLang="en-US" dirty="0" smtClean="0">
                <a:latin typeface="微软雅黑" pitchFamily="34" charset="-122"/>
                <a:ea typeface="微软雅黑" pitchFamily="34" charset="-122"/>
                <a:cs typeface="Arial" pitchFamily="34" charset="0"/>
              </a:rPr>
              <a:t>（文档对象模型），</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可以访问和修改文档中的内容、结构和样式。</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技术可以使得网页动态的变化，增删改查任何一个元素，从而提高了页面的交互性。</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在</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技术中万物皆对象，一个对象下会有很多属性及方法，从而也提高了开发人员的效率及易用性。我们可以使用</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技术重构整个</a:t>
            </a:r>
            <a:r>
              <a:rPr lang="en-US" altLang="zh-CN" dirty="0" smtClean="0">
                <a:latin typeface="微软雅黑" pitchFamily="34" charset="-122"/>
                <a:ea typeface="微软雅黑" pitchFamily="34" charset="-122"/>
                <a:cs typeface="Arial" pitchFamily="34" charset="0"/>
              </a:rPr>
              <a:t>HTML</a:t>
            </a:r>
            <a:r>
              <a:rPr lang="zh-CN" altLang="en-US" dirty="0" smtClean="0">
                <a:latin typeface="微软雅黑" pitchFamily="34" charset="-122"/>
                <a:ea typeface="微软雅黑" pitchFamily="34" charset="-122"/>
                <a:cs typeface="Arial" pitchFamily="34" charset="0"/>
              </a:rPr>
              <a:t>文档，在重构的过程中</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更像是</a:t>
            </a:r>
            <a:r>
              <a:rPr lang="en-US" altLang="zh-CN" dirty="0" err="1" smtClean="0">
                <a:latin typeface="微软雅黑" pitchFamily="34" charset="-122"/>
                <a:ea typeface="微软雅黑" pitchFamily="34" charset="-122"/>
                <a:cs typeface="Arial" pitchFamily="34" charset="0"/>
              </a:rPr>
              <a:t>Javascript</a:t>
            </a:r>
            <a:r>
              <a:rPr lang="zh-CN" altLang="en-US" dirty="0" smtClean="0">
                <a:latin typeface="微软雅黑" pitchFamily="34" charset="-122"/>
                <a:ea typeface="微软雅黑" pitchFamily="34" charset="-122"/>
                <a:cs typeface="Arial" pitchFamily="34" charset="0"/>
              </a:rPr>
              <a:t>与</a:t>
            </a:r>
            <a:r>
              <a:rPr lang="en-US" altLang="zh-CN" dirty="0" smtClean="0">
                <a:latin typeface="微软雅黑" pitchFamily="34" charset="-122"/>
                <a:ea typeface="微软雅黑" pitchFamily="34" charset="-122"/>
                <a:cs typeface="Arial" pitchFamily="34" charset="0"/>
              </a:rPr>
              <a:t>HTML</a:t>
            </a:r>
            <a:r>
              <a:rPr lang="zh-CN" altLang="en-US" dirty="0" smtClean="0">
                <a:latin typeface="微软雅黑" pitchFamily="34" charset="-122"/>
                <a:ea typeface="微软雅黑" pitchFamily="34" charset="-122"/>
                <a:cs typeface="Arial" pitchFamily="34" charset="0"/>
              </a:rPr>
              <a:t>文档之间的一个桥梁。所以由此可以看出</a:t>
            </a:r>
            <a:r>
              <a:rPr lang="en-US" altLang="zh-CN" dirty="0" err="1" smtClean="0">
                <a:latin typeface="微软雅黑" pitchFamily="34" charset="-122"/>
                <a:ea typeface="微软雅黑" pitchFamily="34" charset="-122"/>
                <a:cs typeface="Arial" pitchFamily="34" charset="0"/>
              </a:rPr>
              <a:t>Javascript</a:t>
            </a:r>
            <a:r>
              <a:rPr lang="zh-CN" altLang="en-US" dirty="0" smtClean="0">
                <a:latin typeface="微软雅黑" pitchFamily="34" charset="-122"/>
                <a:ea typeface="微软雅黑" pitchFamily="34" charset="-122"/>
                <a:cs typeface="Arial" pitchFamily="34" charset="0"/>
              </a:rPr>
              <a:t>可以访问</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，而</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可以操作</a:t>
            </a:r>
            <a:r>
              <a:rPr lang="en-US" altLang="zh-CN" dirty="0" smtClean="0">
                <a:latin typeface="微软雅黑" pitchFamily="34" charset="-122"/>
                <a:ea typeface="微软雅黑" pitchFamily="34" charset="-122"/>
                <a:cs typeface="Arial" pitchFamily="34" charset="0"/>
              </a:rPr>
              <a:t>HTML</a:t>
            </a:r>
            <a:r>
              <a:rPr lang="zh-CN" altLang="en-US" dirty="0" smtClean="0">
                <a:latin typeface="微软雅黑" pitchFamily="34" charset="-122"/>
                <a:ea typeface="微软雅黑" pitchFamily="34" charset="-122"/>
                <a:cs typeface="Arial" pitchFamily="34" charset="0"/>
              </a:rPr>
              <a:t>文档。这样就说明</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就是一种针对文档操控的接口（</a:t>
            </a:r>
            <a:r>
              <a:rPr lang="en-US" altLang="zh-CN" dirty="0" smtClean="0">
                <a:latin typeface="微软雅黑" pitchFamily="34" charset="-122"/>
                <a:ea typeface="微软雅黑" pitchFamily="34" charset="-122"/>
                <a:cs typeface="Arial" pitchFamily="34" charset="0"/>
              </a:rPr>
              <a:t>API</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W3C</a:t>
            </a:r>
            <a:r>
              <a:rPr lang="zh-CN" altLang="en-US" dirty="0" smtClean="0">
                <a:latin typeface="微软雅黑" pitchFamily="34" charset="-122"/>
                <a:ea typeface="微软雅黑" pitchFamily="34" charset="-122"/>
                <a:cs typeface="Arial" pitchFamily="34" charset="0"/>
              </a:rPr>
              <a:t>对</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的定义是“一个与系统平台和编程语言无关的接口”</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7"/>
            <a:ext cx="10018713" cy="631555"/>
          </a:xfrm>
          <a:solidFill>
            <a:schemeClr val="accent2"/>
          </a:solidFill>
        </p:spPr>
        <p:txBody>
          <a:bodyPr>
            <a:normAutofit fontScale="90000"/>
          </a:bodyPr>
          <a:lstStyle/>
          <a:p>
            <a:r>
              <a:rPr lang="en-US" altLang="zh-CN" dirty="0" smtClean="0"/>
              <a:t>DOM</a:t>
            </a:r>
            <a:r>
              <a:rPr lang="zh-CN" altLang="en-US" dirty="0" smtClean="0"/>
              <a:t>优化 </a:t>
            </a:r>
            <a:r>
              <a:rPr lang="en-US" altLang="zh-CN" dirty="0" smtClean="0"/>
              <a:t>【</a:t>
            </a:r>
            <a:r>
              <a:rPr lang="zh-CN" altLang="en-US" dirty="0" smtClean="0"/>
              <a:t>扩展</a:t>
            </a:r>
            <a:r>
              <a:rPr lang="en-US" altLang="zh-CN" dirty="0" smtClean="0"/>
              <a:t>】</a:t>
            </a:r>
            <a:endParaRPr lang="zh-CN" altLang="en-US" dirty="0"/>
          </a:p>
        </p:txBody>
      </p:sp>
      <p:sp>
        <p:nvSpPr>
          <p:cNvPr id="4" name="内容占位符 2"/>
          <p:cNvSpPr>
            <a:spLocks noGrp="1"/>
          </p:cNvSpPr>
          <p:nvPr>
            <p:ph idx="1"/>
          </p:nvPr>
        </p:nvSpPr>
        <p:spPr>
          <a:xfrm>
            <a:off x="1484311" y="1131378"/>
            <a:ext cx="10018713" cy="5579388"/>
          </a:xfrm>
        </p:spPr>
        <p:txBody>
          <a:bodyPr anchor="t">
            <a:normAutofit lnSpcReduction="10000"/>
          </a:bodyPr>
          <a:lstStyle/>
          <a:p>
            <a:pPr marL="285750" lvl="1">
              <a:lnSpc>
                <a:spcPct val="200000"/>
              </a:lnSpc>
            </a:pPr>
            <a:r>
              <a:rPr lang="zh-CN" altLang="en-US" dirty="0" smtClean="0">
                <a:latin typeface="微软雅黑" pitchFamily="34" charset="-122"/>
                <a:ea typeface="微软雅黑" pitchFamily="34" charset="-122"/>
                <a:cs typeface="Arial" pitchFamily="34" charset="0"/>
              </a:rPr>
              <a:t>由于每一次重新排版（操作</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）都需要使浏览器进行重绘（重绘的过程很消耗内存），所以我们应该尽量减少触发浏览器的重绘。</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a:latin typeface="微软雅黑" pitchFamily="34" charset="-122"/>
                <a:ea typeface="微软雅黑" pitchFamily="34" charset="-122"/>
                <a:cs typeface="Arial" pitchFamily="34" charset="0"/>
              </a:rPr>
              <a:t>减少</a:t>
            </a:r>
            <a:r>
              <a:rPr lang="en-US" altLang="zh-CN" dirty="0">
                <a:latin typeface="微软雅黑" pitchFamily="34" charset="-122"/>
                <a:ea typeface="微软雅黑" pitchFamily="34" charset="-122"/>
                <a:cs typeface="Arial" pitchFamily="34" charset="0"/>
              </a:rPr>
              <a:t>DOM</a:t>
            </a:r>
            <a:r>
              <a:rPr lang="zh-CN" altLang="en-US" dirty="0">
                <a:latin typeface="微软雅黑" pitchFamily="34" charset="-122"/>
                <a:ea typeface="微软雅黑" pitchFamily="34" charset="-122"/>
                <a:cs typeface="Arial" pitchFamily="34" charset="0"/>
              </a:rPr>
              <a:t>操作的次数，需要多次获取同一个节点对象时，最好将该节点存放在一个变量当中</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当</a:t>
            </a:r>
            <a:r>
              <a:rPr lang="zh-CN" altLang="en-US" dirty="0">
                <a:latin typeface="微软雅黑" pitchFamily="34" charset="-122"/>
                <a:ea typeface="微软雅黑" pitchFamily="34" charset="-122"/>
                <a:cs typeface="Arial" pitchFamily="34" charset="0"/>
              </a:rPr>
              <a:t>需要多次向某节点插入节点时候尽可能的</a:t>
            </a:r>
            <a:r>
              <a:rPr lang="zh-CN" altLang="en-US" dirty="0" smtClean="0">
                <a:latin typeface="微软雅黑" pitchFamily="34" charset="-122"/>
                <a:ea typeface="微软雅黑" pitchFamily="34" charset="-122"/>
                <a:cs typeface="Arial" pitchFamily="34" charset="0"/>
              </a:rPr>
              <a:t>使用文档片段（</a:t>
            </a:r>
            <a:r>
              <a:rPr lang="en-US" altLang="zh-CN" dirty="0" err="1" smtClean="0">
                <a:latin typeface="微软雅黑" pitchFamily="34" charset="-122"/>
                <a:ea typeface="微软雅黑" pitchFamily="34" charset="-122"/>
                <a:cs typeface="Arial" pitchFamily="34" charset="0"/>
              </a:rPr>
              <a:t>DocumentFragment</a:t>
            </a:r>
            <a:r>
              <a:rPr lang="zh-CN" altLang="en-US" dirty="0" smtClean="0">
                <a:latin typeface="微软雅黑" pitchFamily="34" charset="-122"/>
                <a:ea typeface="微软雅黑" pitchFamily="34" charset="-122"/>
                <a:cs typeface="Arial" pitchFamily="34" charset="0"/>
              </a:rPr>
              <a:t>）对象</a:t>
            </a:r>
            <a:r>
              <a:rPr lang="zh-CN" altLang="en-US" dirty="0">
                <a:latin typeface="微软雅黑" pitchFamily="34" charset="-122"/>
                <a:ea typeface="微软雅黑" pitchFamily="34" charset="-122"/>
                <a:cs typeface="Arial" pitchFamily="34" charset="0"/>
              </a:rPr>
              <a:t>组合后一次性插入或使用</a:t>
            </a:r>
            <a:r>
              <a:rPr lang="en-US" altLang="zh-CN" dirty="0" err="1">
                <a:latin typeface="微软雅黑" pitchFamily="34" charset="-122"/>
                <a:ea typeface="微软雅黑" pitchFamily="34" charset="-122"/>
                <a:cs typeface="Arial" pitchFamily="34" charset="0"/>
              </a:rPr>
              <a:t>innerHTML</a:t>
            </a:r>
            <a:r>
              <a:rPr lang="zh-CN" altLang="en-US" dirty="0">
                <a:latin typeface="微软雅黑" pitchFamily="34" charset="-122"/>
                <a:ea typeface="微软雅黑" pitchFamily="34" charset="-122"/>
                <a:cs typeface="Arial" pitchFamily="34" charset="0"/>
              </a:rPr>
              <a:t>属性将节点拼成字符串后一次性插入</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避免多次设置节点的</a:t>
            </a:r>
            <a:r>
              <a:rPr lang="en-US" altLang="zh-CN" dirty="0" smtClean="0">
                <a:latin typeface="微软雅黑" pitchFamily="34" charset="-122"/>
                <a:ea typeface="微软雅黑" pitchFamily="34" charset="-122"/>
                <a:cs typeface="Arial" pitchFamily="34" charset="0"/>
              </a:rPr>
              <a:t>style</a:t>
            </a:r>
            <a:r>
              <a:rPr lang="zh-CN" altLang="en-US" dirty="0" smtClean="0">
                <a:latin typeface="微软雅黑" pitchFamily="34" charset="-122"/>
                <a:ea typeface="微软雅黑" pitchFamily="34" charset="-122"/>
                <a:cs typeface="Arial" pitchFamily="34" charset="0"/>
              </a:rPr>
              <a:t>样式，可以存放在层叠样式表中使用</a:t>
            </a:r>
            <a:r>
              <a:rPr lang="en-US" altLang="zh-CN" dirty="0" err="1" smtClean="0">
                <a:latin typeface="微软雅黑" pitchFamily="34" charset="-122"/>
                <a:ea typeface="微软雅黑" pitchFamily="34" charset="-122"/>
                <a:cs typeface="Arial" pitchFamily="34" charset="0"/>
              </a:rPr>
              <a:t>className</a:t>
            </a:r>
            <a:r>
              <a:rPr lang="zh-CN" altLang="en-US" dirty="0" smtClean="0">
                <a:latin typeface="微软雅黑" pitchFamily="34" charset="-122"/>
                <a:ea typeface="微软雅黑" pitchFamily="34" charset="-122"/>
                <a:cs typeface="Arial" pitchFamily="34" charset="0"/>
              </a:rPr>
              <a:t>一次性设置。</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solidFill>
                  <a:srgbClr val="FF0000"/>
                </a:solidFill>
                <a:latin typeface="微软雅黑" pitchFamily="34" charset="-122"/>
                <a:ea typeface="微软雅黑" pitchFamily="34" charset="-122"/>
                <a:cs typeface="Arial" pitchFamily="34" charset="0"/>
              </a:rPr>
              <a:t>总而言之优化</a:t>
            </a:r>
            <a:r>
              <a:rPr lang="en-US" altLang="zh-CN" dirty="0" smtClean="0">
                <a:solidFill>
                  <a:srgbClr val="FF0000"/>
                </a:solidFill>
                <a:latin typeface="微软雅黑" pitchFamily="34" charset="-122"/>
                <a:ea typeface="微软雅黑" pitchFamily="34" charset="-122"/>
                <a:cs typeface="Arial" pitchFamily="34" charset="0"/>
              </a:rPr>
              <a:t>DOM</a:t>
            </a:r>
            <a:r>
              <a:rPr lang="zh-CN" altLang="en-US" dirty="0" smtClean="0">
                <a:solidFill>
                  <a:srgbClr val="FF0000"/>
                </a:solidFill>
                <a:latin typeface="微软雅黑" pitchFamily="34" charset="-122"/>
                <a:ea typeface="微软雅黑" pitchFamily="34" charset="-122"/>
                <a:cs typeface="Arial" pitchFamily="34" charset="0"/>
              </a:rPr>
              <a:t>的主要手段就是尽可能的减少访问</a:t>
            </a:r>
            <a:r>
              <a:rPr lang="en-US" altLang="zh-CN" dirty="0" smtClean="0">
                <a:solidFill>
                  <a:srgbClr val="FF0000"/>
                </a:solidFill>
                <a:latin typeface="微软雅黑" pitchFamily="34" charset="-122"/>
                <a:ea typeface="微软雅黑" pitchFamily="34" charset="-122"/>
                <a:cs typeface="Arial" pitchFamily="34" charset="0"/>
              </a:rPr>
              <a:t>DOM</a:t>
            </a:r>
            <a:r>
              <a:rPr lang="zh-CN" altLang="en-US" dirty="0" smtClean="0">
                <a:solidFill>
                  <a:srgbClr val="FF0000"/>
                </a:solidFill>
                <a:latin typeface="微软雅黑" pitchFamily="34" charset="-122"/>
                <a:ea typeface="微软雅黑" pitchFamily="34" charset="-122"/>
                <a:cs typeface="Arial" pitchFamily="34" charset="0"/>
              </a:rPr>
              <a:t>的次数。</a:t>
            </a:r>
            <a:endParaRPr lang="en-US" altLang="zh-CN" dirty="0">
              <a:solidFill>
                <a:srgbClr val="FF0000"/>
              </a:solidFill>
              <a:latin typeface="微软雅黑" pitchFamily="34" charset="-122"/>
              <a:ea typeface="微软雅黑" pitchFamily="34" charset="-122"/>
              <a:cs typeface="Arial" pitchFamily="34" charset="0"/>
            </a:endParaRPr>
          </a:p>
          <a:p>
            <a:pPr marL="285750" lvl="1">
              <a:lnSpc>
                <a:spcPct val="200000"/>
              </a:lnSpc>
            </a:pP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7"/>
            <a:ext cx="10018713" cy="631555"/>
          </a:xfrm>
          <a:solidFill>
            <a:schemeClr val="accent2"/>
          </a:solidFill>
        </p:spPr>
        <p:txBody>
          <a:bodyPr>
            <a:normAutofit fontScale="90000"/>
          </a:bodyPr>
          <a:lstStyle/>
          <a:p>
            <a:r>
              <a:rPr lang="zh-CN" altLang="en-US" dirty="0" smtClean="0"/>
              <a:t>浏览器重绘的触发 </a:t>
            </a:r>
            <a:r>
              <a:rPr lang="en-US" altLang="zh-CN" dirty="0" smtClean="0"/>
              <a:t>【</a:t>
            </a:r>
            <a:r>
              <a:rPr lang="zh-CN" altLang="en-US" dirty="0" smtClean="0"/>
              <a:t>扩展</a:t>
            </a:r>
            <a:r>
              <a:rPr lang="en-US" altLang="zh-CN" dirty="0" smtClean="0"/>
              <a:t>】</a:t>
            </a:r>
            <a:endParaRPr lang="zh-CN" altLang="en-US" dirty="0"/>
          </a:p>
        </p:txBody>
      </p:sp>
      <p:sp>
        <p:nvSpPr>
          <p:cNvPr id="4" name="内容占位符 2"/>
          <p:cNvSpPr>
            <a:spLocks noGrp="1"/>
          </p:cNvSpPr>
          <p:nvPr>
            <p:ph idx="1"/>
          </p:nvPr>
        </p:nvSpPr>
        <p:spPr>
          <a:xfrm>
            <a:off x="1484311" y="1131378"/>
            <a:ext cx="10018713" cy="557938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访问</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（包含添加元素、删除元素）</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元素样式的改变（宽高、颜色、边距、填充、位置）</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浏览器窗口大小改变</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内容的改变</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7"/>
            <a:ext cx="10018713" cy="631555"/>
          </a:xfrm>
          <a:solidFill>
            <a:schemeClr val="accent2"/>
          </a:solidFill>
        </p:spPr>
        <p:txBody>
          <a:bodyPr>
            <a:normAutofit fontScale="90000"/>
          </a:bodyPr>
          <a:lstStyle/>
          <a:p>
            <a:r>
              <a:rPr lang="en-US" altLang="zh-CN" dirty="0" err="1" smtClean="0"/>
              <a:t>offsetParent</a:t>
            </a:r>
            <a:r>
              <a:rPr lang="zh-CN" altLang="en-US" dirty="0" smtClean="0"/>
              <a:t>属性</a:t>
            </a:r>
            <a:endParaRPr lang="zh-CN" altLang="en-US" dirty="0"/>
          </a:p>
        </p:txBody>
      </p:sp>
      <p:sp>
        <p:nvSpPr>
          <p:cNvPr id="4" name="内容占位符 2"/>
          <p:cNvSpPr>
            <a:spLocks noGrp="1"/>
          </p:cNvSpPr>
          <p:nvPr>
            <p:ph idx="1"/>
          </p:nvPr>
        </p:nvSpPr>
        <p:spPr>
          <a:xfrm>
            <a:off x="1484311" y="1131378"/>
            <a:ext cx="10018713" cy="5579388"/>
          </a:xfrm>
        </p:spPr>
        <p:txBody>
          <a:bodyPr anchor="t">
            <a:normAutofit/>
          </a:bodyPr>
          <a:lstStyle/>
          <a:p>
            <a:pPr marL="285750" lvl="1">
              <a:lnSpc>
                <a:spcPct val="200000"/>
              </a:lnSpc>
            </a:pPr>
            <a:r>
              <a:rPr lang="zh-CN" altLang="en-US" dirty="0" smtClean="0">
                <a:latin typeface="微软雅黑" pitchFamily="34" charset="-122"/>
                <a:ea typeface="微软雅黑" pitchFamily="34" charset="-122"/>
                <a:cs typeface="Arial" pitchFamily="34" charset="0"/>
              </a:rPr>
              <a:t>节点对象中的</a:t>
            </a:r>
            <a:r>
              <a:rPr lang="en-US" altLang="zh-CN" dirty="0" err="1" smtClean="0">
                <a:latin typeface="微软雅黑" pitchFamily="34" charset="-122"/>
                <a:ea typeface="微软雅黑" pitchFamily="34" charset="-122"/>
                <a:cs typeface="Arial" pitchFamily="34" charset="0"/>
              </a:rPr>
              <a:t>offsetParent</a:t>
            </a:r>
            <a:r>
              <a:rPr lang="zh-CN" altLang="en-US" dirty="0" smtClean="0">
                <a:latin typeface="微软雅黑" pitchFamily="34" charset="-122"/>
                <a:ea typeface="微软雅黑" pitchFamily="34" charset="-122"/>
                <a:cs typeface="Arial" pitchFamily="34" charset="0"/>
              </a:rPr>
              <a:t>属性会返回一个对象，该对象是距离调用</a:t>
            </a:r>
            <a:r>
              <a:rPr lang="en-US" altLang="zh-CN" dirty="0" err="1" smtClean="0">
                <a:latin typeface="微软雅黑" pitchFamily="34" charset="-122"/>
                <a:ea typeface="微软雅黑" pitchFamily="34" charset="-122"/>
                <a:cs typeface="Arial" pitchFamily="34" charset="0"/>
              </a:rPr>
              <a:t>offsetParent</a:t>
            </a:r>
            <a:r>
              <a:rPr lang="zh-CN" altLang="en-US" dirty="0" smtClean="0">
                <a:latin typeface="微软雅黑" pitchFamily="34" charset="-122"/>
                <a:ea typeface="微软雅黑" pitchFamily="34" charset="-122"/>
                <a:cs typeface="Arial" pitchFamily="34" charset="0"/>
              </a:rPr>
              <a:t>的元素最近的并且是已进行</a:t>
            </a:r>
            <a:r>
              <a:rPr lang="en-US" altLang="zh-CN" dirty="0" smtClean="0">
                <a:latin typeface="微软雅黑" pitchFamily="34" charset="-122"/>
                <a:ea typeface="微软雅黑" pitchFamily="34" charset="-122"/>
                <a:cs typeface="Arial" pitchFamily="34" charset="0"/>
              </a:rPr>
              <a:t>CSS</a:t>
            </a:r>
            <a:r>
              <a:rPr lang="zh-CN" altLang="en-US" dirty="0" smtClean="0">
                <a:latin typeface="微软雅黑" pitchFamily="34" charset="-122"/>
                <a:ea typeface="微软雅黑" pitchFamily="34" charset="-122"/>
                <a:cs typeface="Arial" pitchFamily="34" charset="0"/>
              </a:rPr>
              <a:t>定位的元素对象。</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如果元素本身设置了</a:t>
            </a:r>
            <a:r>
              <a:rPr lang="en-US" altLang="zh-CN" dirty="0" err="1" smtClean="0">
                <a:latin typeface="微软雅黑" pitchFamily="34" charset="-122"/>
                <a:ea typeface="微软雅黑" pitchFamily="34" charset="-122"/>
                <a:cs typeface="Arial" pitchFamily="34" charset="0"/>
              </a:rPr>
              <a:t>display:none</a:t>
            </a:r>
            <a:r>
              <a:rPr lang="zh-CN" altLang="en-US" dirty="0" smtClean="0">
                <a:latin typeface="微软雅黑" pitchFamily="34" charset="-122"/>
                <a:ea typeface="微软雅黑" pitchFamily="34" charset="-122"/>
                <a:cs typeface="Arial" pitchFamily="34" charset="0"/>
              </a:rPr>
              <a:t>或者使用了</a:t>
            </a:r>
            <a:r>
              <a:rPr lang="en-US" altLang="zh-CN" dirty="0" smtClean="0">
                <a:latin typeface="微软雅黑" pitchFamily="34" charset="-122"/>
                <a:ea typeface="微软雅黑" pitchFamily="34" charset="-122"/>
                <a:cs typeface="Arial" pitchFamily="34" charset="0"/>
              </a:rPr>
              <a:t>fixed</a:t>
            </a:r>
            <a:r>
              <a:rPr lang="zh-CN" altLang="en-US" dirty="0" smtClean="0">
                <a:latin typeface="微软雅黑" pitchFamily="34" charset="-122"/>
                <a:ea typeface="微软雅黑" pitchFamily="34" charset="-122"/>
                <a:cs typeface="Arial" pitchFamily="34" charset="0"/>
              </a:rPr>
              <a:t>定位则返回</a:t>
            </a:r>
            <a:r>
              <a:rPr lang="en-US" altLang="zh-CN" dirty="0" smtClean="0">
                <a:latin typeface="微软雅黑" pitchFamily="34" charset="-122"/>
                <a:ea typeface="微软雅黑" pitchFamily="34" charset="-122"/>
                <a:cs typeface="Arial" pitchFamily="34" charset="0"/>
              </a:rPr>
              <a:t>null</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如果最近元素都未设置过</a:t>
            </a:r>
            <a:r>
              <a:rPr lang="en-US" altLang="zh-CN" dirty="0" smtClean="0">
                <a:latin typeface="微软雅黑" pitchFamily="34" charset="-122"/>
                <a:ea typeface="微软雅黑" pitchFamily="34" charset="-122"/>
                <a:cs typeface="Arial" pitchFamily="34" charset="0"/>
              </a:rPr>
              <a:t>CSS</a:t>
            </a:r>
            <a:r>
              <a:rPr lang="zh-CN" altLang="en-US" dirty="0" smtClean="0">
                <a:latin typeface="微软雅黑" pitchFamily="34" charset="-122"/>
                <a:ea typeface="微软雅黑" pitchFamily="34" charset="-122"/>
                <a:cs typeface="Arial" pitchFamily="34" charset="0"/>
              </a:rPr>
              <a:t>定位（</a:t>
            </a:r>
            <a:r>
              <a:rPr lang="en-US" altLang="zh-CN" dirty="0" smtClean="0">
                <a:latin typeface="微软雅黑" pitchFamily="34" charset="-122"/>
                <a:ea typeface="微软雅黑" pitchFamily="34" charset="-122"/>
                <a:cs typeface="Arial" pitchFamily="34" charset="0"/>
              </a:rPr>
              <a:t>relative</a:t>
            </a:r>
            <a:r>
              <a:rPr lang="zh-CN" altLang="en-US" dirty="0" smtClean="0">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absolute</a:t>
            </a:r>
            <a:r>
              <a:rPr lang="zh-CN" altLang="en-US" dirty="0" smtClean="0">
                <a:latin typeface="微软雅黑" pitchFamily="34" charset="-122"/>
                <a:ea typeface="微软雅黑" pitchFamily="34" charset="-122"/>
                <a:cs typeface="Arial" pitchFamily="34" charset="0"/>
              </a:rPr>
              <a:t>）则取根元素</a:t>
            </a:r>
            <a:r>
              <a:rPr lang="en-US" altLang="zh-CN" dirty="0" smtClean="0">
                <a:latin typeface="微软雅黑" pitchFamily="34" charset="-122"/>
                <a:ea typeface="微软雅黑" pitchFamily="34" charset="-122"/>
                <a:cs typeface="Arial" pitchFamily="34" charset="0"/>
              </a:rPr>
              <a:t>body</a:t>
            </a:r>
            <a:r>
              <a:rPr lang="zh-CN" altLang="en-US" dirty="0" smtClean="0">
                <a:latin typeface="微软雅黑" pitchFamily="34" charset="-122"/>
                <a:ea typeface="微软雅黑" pitchFamily="34" charset="-122"/>
                <a:cs typeface="Arial" pitchFamily="34" charset="0"/>
              </a:rPr>
              <a:t>或</a:t>
            </a:r>
            <a:r>
              <a:rPr lang="en-US" altLang="zh-CN" dirty="0" smtClean="0">
                <a:latin typeface="微软雅黑" pitchFamily="34" charset="-122"/>
                <a:ea typeface="微软雅黑" pitchFamily="34" charset="-122"/>
                <a:cs typeface="Arial" pitchFamily="34" charset="0"/>
              </a:rPr>
              <a:t>html</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zh-CN" altLang="en-US" dirty="0" smtClean="0">
                <a:latin typeface="微软雅黑" pitchFamily="34" charset="-122"/>
                <a:ea typeface="微软雅黑" pitchFamily="34" charset="-122"/>
                <a:cs typeface="Arial" pitchFamily="34" charset="0"/>
              </a:rPr>
              <a:t>当页面元素进行偏移量计算时（</a:t>
            </a:r>
            <a:r>
              <a:rPr lang="en-US" altLang="zh-CN" dirty="0" err="1" smtClean="0">
                <a:latin typeface="微软雅黑" pitchFamily="34" charset="-122"/>
                <a:ea typeface="微软雅黑" pitchFamily="34" charset="-122"/>
                <a:cs typeface="Arial" pitchFamily="34" charset="0"/>
              </a:rPr>
              <a:t>offsetTop</a:t>
            </a:r>
            <a:r>
              <a:rPr lang="zh-CN" altLang="en-US" dirty="0" smtClean="0">
                <a:latin typeface="微软雅黑" pitchFamily="34" charset="-122"/>
                <a:ea typeface="微软雅黑" pitchFamily="34" charset="-122"/>
                <a:cs typeface="Arial" pitchFamily="34" charset="0"/>
              </a:rPr>
              <a:t>、</a:t>
            </a:r>
            <a:r>
              <a:rPr lang="en-US" altLang="zh-CN" dirty="0" err="1" smtClean="0">
                <a:latin typeface="微软雅黑" pitchFamily="34" charset="-122"/>
                <a:ea typeface="微软雅黑" pitchFamily="34" charset="-122"/>
                <a:cs typeface="Arial" pitchFamily="34" charset="0"/>
              </a:rPr>
              <a:t>offsetLeft</a:t>
            </a:r>
            <a:r>
              <a:rPr lang="zh-CN" altLang="en-US" dirty="0" smtClean="0">
                <a:latin typeface="微软雅黑" pitchFamily="34" charset="-122"/>
                <a:ea typeface="微软雅黑" pitchFamily="34" charset="-122"/>
                <a:cs typeface="Arial" pitchFamily="34" charset="0"/>
              </a:rPr>
              <a:t>）均参照</a:t>
            </a:r>
            <a:r>
              <a:rPr lang="en-US" altLang="zh-CN" dirty="0" err="1" smtClean="0">
                <a:latin typeface="微软雅黑" pitchFamily="34" charset="-122"/>
                <a:ea typeface="微软雅黑" pitchFamily="34" charset="-122"/>
                <a:cs typeface="Arial" pitchFamily="34" charset="0"/>
              </a:rPr>
              <a:t>offsetParent</a:t>
            </a:r>
            <a:r>
              <a:rPr lang="zh-CN" altLang="en-US" dirty="0" smtClean="0">
                <a:latin typeface="微软雅黑" pitchFamily="34" charset="-122"/>
                <a:ea typeface="微软雅黑" pitchFamily="34" charset="-122"/>
                <a:cs typeface="Arial" pitchFamily="34" charset="0"/>
              </a:rPr>
              <a:t>返回的元素。</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计算元素在页面中的定位方法</a:t>
            </a:r>
            <a:endParaRPr lang="zh-CN" altLang="en-US"/>
          </a:p>
        </p:txBody>
      </p:sp>
      <p:sp>
        <p:nvSpPr>
          <p:cNvPr id="3" name="内容占位符 2"/>
          <p:cNvSpPr>
            <a:spLocks noGrp="1"/>
          </p:cNvSpPr>
          <p:nvPr>
            <p:ph idx="1"/>
          </p:nvPr>
        </p:nvSpPr>
        <p:spPr/>
        <p:txBody>
          <a:bodyPr/>
          <a:p>
            <a:pPr marL="0" indent="0">
              <a:buNone/>
            </a:pPr>
            <a:r>
              <a:rPr lang="zh-CN" altLang="en-US"/>
              <a:t>function getPosition(obj){ </a:t>
            </a:r>
            <a:endParaRPr lang="zh-CN" altLang="en-US"/>
          </a:p>
          <a:p>
            <a:pPr marL="0" indent="0">
              <a:buNone/>
            </a:pPr>
            <a:r>
              <a:rPr lang="zh-CN" altLang="en-US"/>
              <a:t>    var topValue= 0,leftValue= 0;</a:t>
            </a:r>
            <a:endParaRPr lang="zh-CN" altLang="en-US"/>
          </a:p>
          <a:p>
            <a:pPr marL="0" indent="0">
              <a:buNone/>
            </a:pPr>
            <a:r>
              <a:rPr lang="zh-CN" altLang="en-US"/>
              <a:t>    while(obj){  </a:t>
            </a:r>
            <a:endParaRPr lang="zh-CN" altLang="en-US"/>
          </a:p>
          <a:p>
            <a:pPr marL="0" indent="0">
              <a:buNone/>
            </a:pPr>
            <a:r>
              <a:rPr lang="zh-CN" altLang="en-US"/>
              <a:t>        leftValue+= obj.offsetLeft;</a:t>
            </a:r>
            <a:endParaRPr lang="zh-CN" altLang="en-US"/>
          </a:p>
          <a:p>
            <a:pPr marL="0" indent="0">
              <a:buNone/>
            </a:pPr>
            <a:r>
              <a:rPr lang="zh-CN" altLang="en-US"/>
              <a:t>        topValue+= obj.offsetTop; </a:t>
            </a:r>
            <a:endParaRPr lang="zh-CN" altLang="en-US"/>
          </a:p>
          <a:p>
            <a:pPr marL="0" indent="0">
              <a:buNone/>
            </a:pPr>
            <a:r>
              <a:rPr lang="zh-CN" altLang="en-US"/>
              <a:t>        obj= obj.offsetParent;   </a:t>
            </a:r>
            <a:endParaRPr lang="zh-CN" altLang="en-US"/>
          </a:p>
          <a:p>
            <a:pPr marL="0" indent="0">
              <a:buNone/>
            </a:pPr>
            <a:r>
              <a:rPr lang="zh-CN" altLang="en-US"/>
              <a:t>    }   </a:t>
            </a:r>
            <a:endParaRPr lang="zh-CN" altLang="en-US"/>
          </a:p>
          <a:p>
            <a:pPr marL="0" indent="0">
              <a:buNone/>
            </a:pPr>
            <a:r>
              <a:rPr lang="zh-CN" altLang="en-US"/>
              <a:t>    finalvalue = leftValue + "," + topValue;  </a:t>
            </a:r>
            <a:endParaRPr lang="zh-CN" altLang="en-US"/>
          </a:p>
          <a:p>
            <a:pPr marL="0" indent="0">
              <a:buNone/>
            </a:pPr>
            <a:r>
              <a:rPr lang="zh-CN" altLang="en-US"/>
              <a:t>    return finalvalue; </a:t>
            </a:r>
            <a:endParaRPr lang="zh-CN" altLang="en-US"/>
          </a:p>
          <a:p>
            <a:pPr marL="0" indent="0">
              <a:buNone/>
            </a:pPr>
            <a:r>
              <a:rPr lang="zh-CN" altLang="en-US"/>
              <a:t>}</a:t>
            </a:r>
            <a:endParaRPr lang="zh-CN" altLang="en-US"/>
          </a:p>
        </p:txBody>
      </p:sp>
    </p:spTree>
    <p:custDataLst>
      <p:tags r:id="rId1"/>
    </p:custData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课堂练习</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r>
              <a:rPr lang="zh-CN" altLang="en-US" sz="2800" dirty="0" smtClean="0">
                <a:latin typeface="微软雅黑" pitchFamily="34" charset="-122"/>
                <a:ea typeface="微软雅黑" pitchFamily="34" charset="-122"/>
              </a:rPr>
              <a:t>模拟网页微信的部分功能</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动态表格</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隔行变色</a:t>
            </a:r>
            <a:endParaRPr lang="zh-CN" altLang="en-US"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元素遍历</a:t>
            </a:r>
            <a:endParaRPr lang="zh-CN" altLang="en-US" sz="2800" dirty="0" smtClean="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作业</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r>
              <a:rPr lang="zh-CN" altLang="en-US" sz="2800" dirty="0" smtClean="0">
                <a:latin typeface="微软雅黑" pitchFamily="34" charset="-122"/>
                <a:ea typeface="微软雅黑" pitchFamily="34" charset="-122"/>
              </a:rPr>
              <a:t>动态表格（编辑、搜索、添加、删除、隔行变色）</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将封装所有的方法按照自己的理解在每一句代码后面写上注释。（包括时间对象的封装，</a:t>
            </a:r>
            <a:r>
              <a:rPr lang="en-US" altLang="zh-CN" sz="2800" dirty="0" smtClean="0">
                <a:latin typeface="微软雅黑" pitchFamily="34" charset="-122"/>
                <a:ea typeface="微软雅黑" pitchFamily="34" charset="-122"/>
              </a:rPr>
              <a:t>DOM</a:t>
            </a:r>
            <a:r>
              <a:rPr lang="zh-CN" altLang="en-US" sz="2800" dirty="0" smtClean="0">
                <a:latin typeface="微软雅黑" pitchFamily="34" charset="-122"/>
                <a:ea typeface="微软雅黑" pitchFamily="34" charset="-122"/>
              </a:rPr>
              <a:t>的封装）</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隔行变色</a:t>
            </a:r>
            <a:endParaRPr lang="en-US" altLang="zh-CN" sz="2800" dirty="0" smtClean="0">
              <a:latin typeface="微软雅黑" pitchFamily="34" charset="-122"/>
              <a:ea typeface="微软雅黑" pitchFamily="34" charset="-122"/>
            </a:endParaRPr>
          </a:p>
          <a:p>
            <a:pPr lvl="1"/>
            <a:r>
              <a:rPr lang="zh-CN" altLang="en-US" sz="2800" dirty="0" smtClean="0">
                <a:latin typeface="微软雅黑" pitchFamily="34" charset="-122"/>
                <a:ea typeface="微软雅黑" pitchFamily="34" charset="-122"/>
              </a:rPr>
              <a:t>动态生成表格</a:t>
            </a:r>
            <a:endParaRPr lang="zh-CN" altLang="en-US" sz="2800" dirty="0" smtClean="0">
              <a:latin typeface="微软雅黑" pitchFamily="34" charset="-122"/>
              <a:ea typeface="微软雅黑" pitchFamily="34" charset="-122"/>
            </a:endParaRPr>
          </a:p>
          <a:p>
            <a:pPr lvl="1"/>
            <a:endParaRPr lang="en-US" altLang="zh-CN" sz="2800" dirty="0" smtClean="0">
              <a:latin typeface="微软雅黑" pitchFamily="34" charset="-122"/>
              <a:ea typeface="微软雅黑" pitchFamily="34" charset="-122"/>
            </a:endParaRPr>
          </a:p>
          <a:p>
            <a:pPr lvl="1"/>
            <a:endParaRPr lang="en-US" altLang="zh-CN" sz="2800" dirty="0" smtClean="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a:t>扩展</a:t>
            </a:r>
            <a:endParaRPr lang="zh-CN" altLang="en-US" dirty="0"/>
          </a:p>
        </p:txBody>
      </p:sp>
      <p:sp>
        <p:nvSpPr>
          <p:cNvPr id="3" name="内容占位符 2"/>
          <p:cNvSpPr>
            <a:spLocks noGrp="1"/>
          </p:cNvSpPr>
          <p:nvPr>
            <p:ph idx="1"/>
          </p:nvPr>
        </p:nvSpPr>
        <p:spPr>
          <a:xfrm>
            <a:off x="1484311" y="1580828"/>
            <a:ext cx="10018713" cy="5044698"/>
          </a:xfrm>
        </p:spPr>
        <p:txBody>
          <a:bodyPr anchor="t">
            <a:normAutofit/>
          </a:bodyPr>
          <a:lstStyle/>
          <a:p>
            <a:pPr marL="285750" lvl="1">
              <a:lnSpc>
                <a:spcPct val="200000"/>
              </a:lnSpc>
            </a:pPr>
            <a:r>
              <a:rPr lang="en-US" altLang="zh-CN" dirty="0" smtClean="0">
                <a:latin typeface="微软雅黑" pitchFamily="34" charset="-122"/>
                <a:ea typeface="微软雅黑" pitchFamily="34" charset="-122"/>
                <a:cs typeface="Arial" pitchFamily="34" charset="0"/>
              </a:rPr>
              <a:t>document.querySelector(“#div1”)</a:t>
            </a:r>
            <a:endParaRPr lang="en-US" altLang="zh-CN" dirty="0" smtClean="0">
              <a:latin typeface="微软雅黑" pitchFamily="34" charset="-122"/>
              <a:ea typeface="微软雅黑" pitchFamily="34" charset="-122"/>
              <a:cs typeface="Arial" pitchFamily="34" charset="0"/>
            </a:endParaRPr>
          </a:p>
          <a:p>
            <a:pPr marL="285750" lvl="1">
              <a:lnSpc>
                <a:spcPct val="200000"/>
              </a:lnSpc>
            </a:pPr>
            <a:r>
              <a:rPr lang="en-US" altLang="zh-CN" dirty="0" smtClean="0">
                <a:latin typeface="微软雅黑" pitchFamily="34" charset="-122"/>
                <a:ea typeface="微软雅黑" pitchFamily="34" charset="-122"/>
                <a:cs typeface="Arial" pitchFamily="34" charset="0"/>
              </a:rPr>
              <a:t>document.querySelectorAll(“.divclass”)</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313842"/>
            <a:ext cx="10018713" cy="492070"/>
          </a:xfrm>
        </p:spPr>
        <p:txBody>
          <a:bodyPr>
            <a:normAutofit fontScale="90000"/>
          </a:bodyPr>
          <a:lstStyle/>
          <a:p>
            <a:r>
              <a:rPr lang="zh-CN" altLang="en-US" dirty="0" smtClean="0"/>
              <a:t>作业</a:t>
            </a:r>
            <a:endParaRPr lang="zh-CN" altLang="en-US" dirty="0"/>
          </a:p>
        </p:txBody>
      </p:sp>
      <p:sp>
        <p:nvSpPr>
          <p:cNvPr id="3" name="内容占位符 2"/>
          <p:cNvSpPr>
            <a:spLocks noGrp="1"/>
          </p:cNvSpPr>
          <p:nvPr>
            <p:ph idx="1"/>
          </p:nvPr>
        </p:nvSpPr>
        <p:spPr>
          <a:xfrm>
            <a:off x="1484310" y="1101670"/>
            <a:ext cx="10018713" cy="5020161"/>
          </a:xfrm>
        </p:spPr>
        <p:txBody>
          <a:bodyPr anchor="t">
            <a:normAutofit/>
          </a:bodyPr>
          <a:lstStyle/>
          <a:p>
            <a:pPr lvl="1"/>
            <a:endParaRPr lang="zh-CN" altLang="en-US" sz="2800" dirty="0" smtClean="0">
              <a:latin typeface="微软雅黑" pitchFamily="34" charset="-122"/>
              <a:ea typeface="微软雅黑" pitchFamily="34" charset="-122"/>
            </a:endParaRPr>
          </a:p>
          <a:p>
            <a:pPr lvl="1"/>
            <a:r>
              <a:rPr lang="en-US" altLang="zh-CN" sz="2800" dirty="0" smtClean="0">
                <a:latin typeface="微软雅黑" pitchFamily="34" charset="-122"/>
                <a:ea typeface="微软雅黑" pitchFamily="34" charset="-122"/>
              </a:rPr>
              <a:t>http://www.w3school.com.cn/jsref/dom_obj_all.asp</a:t>
            </a:r>
            <a:endParaRPr lang="en-US" altLang="zh-CN" sz="2800" dirty="0" smtClean="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6"/>
            <a:ext cx="10018713" cy="864031"/>
          </a:xfrm>
          <a:solidFill>
            <a:schemeClr val="accent2"/>
          </a:solidFill>
        </p:spPr>
        <p:txBody>
          <a:bodyPr/>
          <a:lstStyle/>
          <a:p>
            <a:r>
              <a:rPr lang="en-US" altLang="zh-CN" dirty="0" smtClean="0"/>
              <a:t>DOM</a:t>
            </a:r>
            <a:r>
              <a:rPr lang="zh-CN" altLang="en-US" dirty="0" smtClean="0"/>
              <a:t>将一份网页文档表示为一颗树</a:t>
            </a:r>
            <a:endParaRPr lang="zh-CN" altLang="en-US" dirty="0"/>
          </a:p>
        </p:txBody>
      </p:sp>
      <p:pic>
        <p:nvPicPr>
          <p:cNvPr id="3" name="图片 2"/>
          <p:cNvPicPr>
            <a:picLocks noChangeAspect="1"/>
          </p:cNvPicPr>
          <p:nvPr/>
        </p:nvPicPr>
        <p:blipFill>
          <a:blip r:embed="rId1"/>
          <a:stretch>
            <a:fillRect/>
          </a:stretch>
        </p:blipFill>
        <p:spPr>
          <a:xfrm>
            <a:off x="1645285" y="993140"/>
            <a:ext cx="9639300" cy="4269105"/>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a:t>节点</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a:latin typeface="微软雅黑" pitchFamily="34" charset="-122"/>
                <a:ea typeface="微软雅黑" pitchFamily="34" charset="-122"/>
                <a:cs typeface="Arial" pitchFamily="34" charset="0"/>
              </a:rPr>
              <a:t>一</a:t>
            </a:r>
            <a:r>
              <a:rPr lang="zh-CN" altLang="en-US" dirty="0" smtClean="0">
                <a:latin typeface="微软雅黑" pitchFamily="34" charset="-122"/>
                <a:ea typeface="微软雅黑" pitchFamily="34" charset="-122"/>
                <a:cs typeface="Arial" pitchFamily="34" charset="0"/>
              </a:rPr>
              <a:t>个</a:t>
            </a:r>
            <a:r>
              <a:rPr lang="en-US" altLang="zh-CN" dirty="0" smtClean="0">
                <a:latin typeface="微软雅黑" pitchFamily="34" charset="-122"/>
                <a:ea typeface="微软雅黑" pitchFamily="34" charset="-122"/>
                <a:cs typeface="Arial" pitchFamily="34" charset="0"/>
              </a:rPr>
              <a:t>HTML</a:t>
            </a:r>
            <a:r>
              <a:rPr lang="zh-CN" altLang="en-US" dirty="0" smtClean="0">
                <a:latin typeface="微软雅黑" pitchFamily="34" charset="-122"/>
                <a:ea typeface="微软雅黑" pitchFamily="34" charset="-122"/>
                <a:cs typeface="Arial" pitchFamily="34" charset="0"/>
              </a:rPr>
              <a:t>文档是由多个节点构成的，节点是文档树上的树枝或树叶。</a:t>
            </a:r>
            <a:r>
              <a:rPr lang="en-US" altLang="zh-CN" dirty="0" smtClean="0">
                <a:latin typeface="微软雅黑" pitchFamily="34" charset="-122"/>
                <a:ea typeface="微软雅黑" pitchFamily="34" charset="-122"/>
                <a:cs typeface="Arial" pitchFamily="34" charset="0"/>
              </a:rPr>
              <a:t>DOM</a:t>
            </a:r>
            <a:r>
              <a:rPr lang="zh-CN" altLang="en-US" dirty="0" smtClean="0">
                <a:latin typeface="微软雅黑" pitchFamily="34" charset="-122"/>
                <a:ea typeface="微软雅黑" pitchFamily="34" charset="-122"/>
                <a:cs typeface="Arial" pitchFamily="34" charset="0"/>
              </a:rPr>
              <a:t>中有许多不同类型的节点，节点中也许还包含着其他类型的节点。</a:t>
            </a:r>
            <a:endParaRPr lang="en-US" altLang="zh-CN" dirty="0" smtClean="0">
              <a:latin typeface="微软雅黑" pitchFamily="34" charset="-122"/>
              <a:ea typeface="微软雅黑" pitchFamily="34" charset="-122"/>
              <a:cs typeface="Arial" pitchFamily="34" charset="0"/>
            </a:endParaRPr>
          </a:p>
        </p:txBody>
      </p:sp>
      <p:sp>
        <p:nvSpPr>
          <p:cNvPr id="4" name="文本框 3"/>
          <p:cNvSpPr txBox="1"/>
          <p:nvPr/>
        </p:nvSpPr>
        <p:spPr>
          <a:xfrm>
            <a:off x="1549365" y="3127508"/>
            <a:ext cx="9888604" cy="646331"/>
          </a:xfrm>
          <a:prstGeom prst="rect">
            <a:avLst/>
          </a:prstGeom>
          <a:noFill/>
        </p:spPr>
        <p:txBody>
          <a:bodyPr wrap="none" rtlCol="0">
            <a:spAutoFit/>
          </a:bodyPr>
          <a:lstStyle/>
          <a:p>
            <a:r>
              <a:rPr lang="en-US" altLang="zh-CN" sz="3600" dirty="0" smtClean="0">
                <a:solidFill>
                  <a:srgbClr val="FF0000"/>
                </a:solidFill>
                <a:latin typeface="Arial" pitchFamily="34" charset="0"/>
                <a:cs typeface="Arial" pitchFamily="34" charset="0"/>
              </a:rPr>
              <a:t>&lt;div id=“d1” style=“color:#</a:t>
            </a:r>
            <a:r>
              <a:rPr lang="en-US" altLang="zh-CN" sz="3600" dirty="0" err="1" smtClean="0">
                <a:solidFill>
                  <a:srgbClr val="FF0000"/>
                </a:solidFill>
                <a:latin typeface="Arial" pitchFamily="34" charset="0"/>
                <a:cs typeface="Arial" pitchFamily="34" charset="0"/>
              </a:rPr>
              <a:t>fff</a:t>
            </a:r>
            <a:r>
              <a:rPr lang="en-US" altLang="zh-CN" sz="3600" dirty="0" smtClean="0">
                <a:solidFill>
                  <a:srgbClr val="FF0000"/>
                </a:solidFill>
                <a:latin typeface="Arial" pitchFamily="34" charset="0"/>
                <a:cs typeface="Arial" pitchFamily="34" charset="0"/>
              </a:rPr>
              <a:t>;”&gt;hello word!&lt;/div&gt;</a:t>
            </a:r>
            <a:endParaRPr lang="zh-CN" altLang="en-US" sz="3600" dirty="0">
              <a:solidFill>
                <a:srgbClr val="FF0000"/>
              </a:solidFill>
              <a:latin typeface="Arial" pitchFamily="34" charset="0"/>
              <a:cs typeface="Arial" pitchFamily="34" charset="0"/>
            </a:endParaRPr>
          </a:p>
        </p:txBody>
      </p:sp>
      <p:graphicFrame>
        <p:nvGraphicFramePr>
          <p:cNvPr id="5" name="图示 4"/>
          <p:cNvGraphicFramePr/>
          <p:nvPr/>
        </p:nvGraphicFramePr>
        <p:xfrm>
          <a:off x="2464229" y="4010187"/>
          <a:ext cx="7516678" cy="26618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267346"/>
            <a:ext cx="10018713" cy="864031"/>
          </a:xfrm>
          <a:solidFill>
            <a:schemeClr val="accent2"/>
          </a:solidFill>
        </p:spPr>
        <p:txBody>
          <a:bodyPr/>
          <a:lstStyle/>
          <a:p>
            <a:r>
              <a:rPr lang="zh-CN" dirty="0"/>
              <a:t>节点之间的关系</a:t>
            </a:r>
            <a:endParaRPr lang="zh-CN" dirty="0"/>
          </a:p>
        </p:txBody>
      </p:sp>
      <p:sp>
        <p:nvSpPr>
          <p:cNvPr id="7" name="文本框 6"/>
          <p:cNvSpPr txBox="1"/>
          <p:nvPr/>
        </p:nvSpPr>
        <p:spPr>
          <a:xfrm>
            <a:off x="1688253" y="3981847"/>
            <a:ext cx="2836545" cy="2148840"/>
          </a:xfrm>
          <a:prstGeom prst="rect">
            <a:avLst/>
          </a:prstGeom>
          <a:noFill/>
        </p:spPr>
        <p:txBody>
          <a:bodyPr wrap="none" rtlCol="0">
            <a:spAutoFit/>
          </a:bodyPr>
          <a:lstStyle/>
          <a:p>
            <a:pPr>
              <a:lnSpc>
                <a:spcPct val="150000"/>
              </a:lnSpc>
            </a:pPr>
            <a:r>
              <a:rPr lang="zh-CN" altLang="en-US" b="1" dirty="0">
                <a:solidFill>
                  <a:srgbClr val="FF0000"/>
                </a:solidFill>
                <a:latin typeface="宋体" pitchFamily="2" charset="-122"/>
                <a:ea typeface="宋体" pitchFamily="2" charset="-122"/>
                <a:cs typeface="Arial" pitchFamily="34" charset="0"/>
              </a:rPr>
              <a:t>家谱</a:t>
            </a:r>
            <a:r>
              <a:rPr lang="zh-CN" altLang="en-US" b="1" dirty="0" smtClean="0">
                <a:solidFill>
                  <a:srgbClr val="FF0000"/>
                </a:solidFill>
                <a:latin typeface="宋体" pitchFamily="2" charset="-122"/>
                <a:ea typeface="宋体" pitchFamily="2" charset="-122"/>
                <a:cs typeface="Arial" pitchFamily="34" charset="0"/>
              </a:rPr>
              <a:t>树：</a:t>
            </a:r>
            <a:endParaRPr lang="en-US" altLang="zh-CN" b="1" dirty="0" smtClean="0">
              <a:solidFill>
                <a:srgbClr val="FF0000"/>
              </a:solidFill>
              <a:latin typeface="宋体" pitchFamily="2" charset="-122"/>
              <a:ea typeface="宋体" pitchFamily="2" charset="-122"/>
              <a:cs typeface="Arial" pitchFamily="34" charset="0"/>
            </a:endParaRPr>
          </a:p>
          <a:p>
            <a:pPr>
              <a:lnSpc>
                <a:spcPct val="150000"/>
              </a:lnSpc>
            </a:pPr>
            <a:r>
              <a:rPr lang="en-US" altLang="zh-CN" dirty="0">
                <a:latin typeface="微软雅黑" pitchFamily="34" charset="-122"/>
                <a:ea typeface="微软雅黑" pitchFamily="34" charset="-122"/>
              </a:rPr>
              <a:t>	</a:t>
            </a:r>
            <a:r>
              <a:rPr lang="zh-CN" altLang="en-US" dirty="0" smtClean="0">
                <a:solidFill>
                  <a:srgbClr val="FF0000"/>
                </a:solidFill>
                <a:latin typeface="微软雅黑" pitchFamily="34" charset="-122"/>
                <a:ea typeface="微软雅黑" pitchFamily="34" charset="-122"/>
              </a:rPr>
              <a:t>父    （</a:t>
            </a:r>
            <a:r>
              <a:rPr lang="en-US" altLang="zh-CN" dirty="0" smtClean="0">
                <a:solidFill>
                  <a:srgbClr val="FF0000"/>
                </a:solidFill>
                <a:latin typeface="微软雅黑" pitchFamily="34" charset="-122"/>
                <a:ea typeface="微软雅黑" pitchFamily="34" charset="-122"/>
              </a:rPr>
              <a:t>parent</a:t>
            </a:r>
            <a:r>
              <a:rPr lang="zh-CN" altLang="en-US" dirty="0" smtClean="0">
                <a:solidFill>
                  <a:srgbClr val="FF0000"/>
                </a:solidFill>
                <a:latin typeface="微软雅黑" pitchFamily="34" charset="-122"/>
                <a:ea typeface="微软雅黑" pitchFamily="34" charset="-122"/>
              </a:rPr>
              <a:t>）</a:t>
            </a:r>
            <a:endParaRPr lang="en-US" altLang="zh-CN" dirty="0" smtClean="0">
              <a:solidFill>
                <a:srgbClr val="FF0000"/>
              </a:solidFill>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smtClean="0">
                <a:solidFill>
                  <a:schemeClr val="accent1">
                    <a:lumMod val="75000"/>
                  </a:schemeClr>
                </a:solidFill>
                <a:latin typeface="微软雅黑" pitchFamily="34" charset="-122"/>
                <a:ea typeface="微软雅黑" pitchFamily="34" charset="-122"/>
              </a:rPr>
              <a:t>子    （</a:t>
            </a:r>
            <a:r>
              <a:rPr lang="en-US" altLang="zh-CN" dirty="0" smtClean="0">
                <a:solidFill>
                  <a:schemeClr val="accent1">
                    <a:lumMod val="75000"/>
                  </a:schemeClr>
                </a:solidFill>
                <a:latin typeface="微软雅黑" pitchFamily="34" charset="-122"/>
                <a:ea typeface="微软雅黑" pitchFamily="34" charset="-122"/>
              </a:rPr>
              <a:t>child</a:t>
            </a:r>
            <a:r>
              <a:rPr lang="zh-CN" altLang="en-US" dirty="0" smtClean="0">
                <a:solidFill>
                  <a:schemeClr val="accent1">
                    <a:lumMod val="75000"/>
                  </a:schemeClr>
                </a:solidFill>
                <a:latin typeface="微软雅黑" pitchFamily="34" charset="-122"/>
                <a:ea typeface="微软雅黑" pitchFamily="34" charset="-122"/>
              </a:rPr>
              <a:t>）</a:t>
            </a:r>
            <a:endParaRPr lang="en-US" altLang="zh-CN" dirty="0" smtClean="0">
              <a:solidFill>
                <a:schemeClr val="accent1">
                  <a:lumMod val="75000"/>
                </a:schemeClr>
              </a:solidFill>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smtClean="0">
                <a:solidFill>
                  <a:srgbClr val="00B050"/>
                </a:solidFill>
                <a:latin typeface="微软雅黑" pitchFamily="34" charset="-122"/>
                <a:ea typeface="微软雅黑" pitchFamily="34" charset="-122"/>
              </a:rPr>
              <a:t>兄弟  </a:t>
            </a:r>
            <a:r>
              <a:rPr lang="en-US" altLang="zh-CN" dirty="0" smtClean="0">
                <a:solidFill>
                  <a:srgbClr val="00B050"/>
                </a:solidFill>
                <a:latin typeface="微软雅黑" pitchFamily="34" charset="-122"/>
                <a:ea typeface="微软雅黑" pitchFamily="34" charset="-122"/>
              </a:rPr>
              <a:t>(sibling)    </a:t>
            </a:r>
            <a:endParaRPr lang="en-US" altLang="zh-CN" dirty="0" smtClean="0">
              <a:solidFill>
                <a:srgbClr val="00B050"/>
              </a:solidFill>
              <a:latin typeface="微软雅黑" pitchFamily="34" charset="-122"/>
              <a:ea typeface="微软雅黑" pitchFamily="34" charset="-122"/>
            </a:endParaRPr>
          </a:p>
          <a:p>
            <a:pPr>
              <a:lnSpc>
                <a:spcPct val="150000"/>
              </a:lnSpc>
            </a:pPr>
            <a:endParaRPr lang="zh-CN" altLang="en-US" dirty="0">
              <a:latin typeface="微软雅黑" pitchFamily="34" charset="-122"/>
              <a:ea typeface="微软雅黑" pitchFamily="34" charset="-122"/>
            </a:endParaRPr>
          </a:p>
        </p:txBody>
      </p:sp>
      <p:pic>
        <p:nvPicPr>
          <p:cNvPr id="3" name="图片 2"/>
          <p:cNvPicPr>
            <a:picLocks noChangeAspect="1"/>
          </p:cNvPicPr>
          <p:nvPr/>
        </p:nvPicPr>
        <p:blipFill>
          <a:blip r:embed="rId1"/>
          <a:stretch>
            <a:fillRect/>
          </a:stretch>
        </p:blipFill>
        <p:spPr>
          <a:xfrm>
            <a:off x="1645285" y="993140"/>
            <a:ext cx="9639300" cy="288417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dirty="0"/>
              <a:t>节点的类型</a:t>
            </a:r>
            <a:endParaRPr lang="zh-CN" dirty="0"/>
          </a:p>
        </p:txBody>
      </p:sp>
      <p:pic>
        <p:nvPicPr>
          <p:cNvPr id="6" name="内容占位符 5"/>
          <p:cNvPicPr>
            <a:picLocks noChangeAspect="1"/>
          </p:cNvPicPr>
          <p:nvPr>
            <p:ph idx="1"/>
          </p:nvPr>
        </p:nvPicPr>
        <p:blipFill>
          <a:blip r:embed="rId1"/>
          <a:stretch>
            <a:fillRect/>
          </a:stretch>
        </p:blipFill>
        <p:spPr>
          <a:xfrm>
            <a:off x="1358900" y="1534795"/>
            <a:ext cx="10344150" cy="5027295"/>
          </a:xfrm>
          <a:prstGeom prst="rect">
            <a:avLst/>
          </a:prstGeom>
        </p:spPr>
      </p:pic>
      <p:sp>
        <p:nvSpPr>
          <p:cNvPr id="7" name="文本框 6"/>
          <p:cNvSpPr txBox="1"/>
          <p:nvPr/>
        </p:nvSpPr>
        <p:spPr>
          <a:xfrm>
            <a:off x="4861560" y="3246120"/>
            <a:ext cx="2468880" cy="365760"/>
          </a:xfrm>
          <a:prstGeom prst="rect">
            <a:avLst/>
          </a:prstGeom>
          <a:noFill/>
        </p:spPr>
        <p:txBody>
          <a:bodyPr wrap="none" rtlCol="0" anchor="t">
            <a:spAutoFit/>
          </a:bodyPr>
          <a:p>
            <a:r>
              <a:rPr lang="zh-CN" altLang="en-US" dirty="0" err="1" smtClean="0">
                <a:sym typeface="+mn-ea"/>
              </a:rPr>
              <a:t>元素节点的获取方式</a:t>
            </a:r>
            <a:r>
              <a:rPr lang="en-US" dirty="0" err="1" smtClean="0">
                <a:sym typeface="+mn-ea"/>
              </a:rPr>
              <a:t>---</a:t>
            </a:r>
            <a:endParaRPr lang="zh-CN" alt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499821"/>
            <a:ext cx="10018713" cy="864031"/>
          </a:xfrm>
          <a:solidFill>
            <a:schemeClr val="accent2"/>
          </a:solidFill>
        </p:spPr>
        <p:txBody>
          <a:bodyPr/>
          <a:lstStyle/>
          <a:p>
            <a:r>
              <a:rPr lang="zh-CN" altLang="en-US" dirty="0" smtClean="0"/>
              <a:t>元素节点</a:t>
            </a:r>
            <a:r>
              <a:rPr lang="en-US" altLang="zh-CN" dirty="0" smtClean="0"/>
              <a:t>-element node</a:t>
            </a:r>
            <a:endParaRPr lang="zh-CN" altLang="en-US" dirty="0"/>
          </a:p>
        </p:txBody>
      </p:sp>
      <p:sp>
        <p:nvSpPr>
          <p:cNvPr id="3" name="内容占位符 2"/>
          <p:cNvSpPr>
            <a:spLocks noGrp="1"/>
          </p:cNvSpPr>
          <p:nvPr>
            <p:ph idx="1"/>
          </p:nvPr>
        </p:nvSpPr>
        <p:spPr>
          <a:xfrm>
            <a:off x="1484311" y="1627323"/>
            <a:ext cx="10018713" cy="5044698"/>
          </a:xfrm>
        </p:spPr>
        <p:txBody>
          <a:bodyPr anchor="t">
            <a:normAutofit/>
          </a:bodyPr>
          <a:lstStyle/>
          <a:p>
            <a:pPr marL="285750" lvl="1">
              <a:lnSpc>
                <a:spcPct val="200000"/>
              </a:lnSpc>
            </a:pPr>
            <a:r>
              <a:rPr lang="zh-CN" altLang="en-US" dirty="0">
                <a:latin typeface="微软雅黑" pitchFamily="34" charset="-122"/>
                <a:ea typeface="微软雅黑" pitchFamily="34" charset="-122"/>
                <a:cs typeface="Arial" pitchFamily="34" charset="0"/>
              </a:rPr>
              <a:t>标签的名字就是元素的名字，例如：</a:t>
            </a:r>
            <a:r>
              <a:rPr lang="en-US" altLang="zh-CN" dirty="0">
                <a:latin typeface="微软雅黑" pitchFamily="34" charset="-122"/>
                <a:ea typeface="微软雅黑" pitchFamily="34" charset="-122"/>
                <a:cs typeface="Arial" pitchFamily="34" charset="0"/>
              </a:rPr>
              <a:t>&lt;body&gt; &lt;p&gt; &lt;div&gt;</a:t>
            </a:r>
            <a:r>
              <a:rPr lang="zh-CN" altLang="en-US" dirty="0">
                <a:latin typeface="微软雅黑" pitchFamily="34" charset="-122"/>
                <a:ea typeface="微软雅黑" pitchFamily="34" charset="-122"/>
                <a:cs typeface="Arial" pitchFamily="34" charset="0"/>
              </a:rPr>
              <a:t>这些我们都称之为元素节点，元素节点可以包含其他元素，而文档中唯一的元素节点</a:t>
            </a:r>
            <a:r>
              <a:rPr lang="en-US" altLang="zh-CN" dirty="0">
                <a:latin typeface="微软雅黑" pitchFamily="34" charset="-122"/>
                <a:ea typeface="微软雅黑" pitchFamily="34" charset="-122"/>
                <a:cs typeface="Arial" pitchFamily="34" charset="0"/>
              </a:rPr>
              <a:t>&lt;html&gt;</a:t>
            </a:r>
            <a:r>
              <a:rPr lang="zh-CN" altLang="en-US" dirty="0">
                <a:latin typeface="微软雅黑" pitchFamily="34" charset="-122"/>
                <a:ea typeface="微软雅黑" pitchFamily="34" charset="-122"/>
                <a:cs typeface="Arial" pitchFamily="34" charset="0"/>
              </a:rPr>
              <a:t>没有包含在其他元素中，所以我们称为节点树的根元素。</a:t>
            </a:r>
            <a:endParaRPr lang="en-US" altLang="zh-CN" dirty="0" smtClean="0">
              <a:latin typeface="微软雅黑" pitchFamily="34" charset="-122"/>
              <a:ea typeface="微软雅黑" pitchFamily="34" charset="-122"/>
              <a:cs typeface="Arial" pitchFamily="34" charset="0"/>
            </a:endParaRPr>
          </a:p>
        </p:txBody>
      </p:sp>
    </p:spTree>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TEMPLATE_CATEGORY" val="custom"/>
  <p:tag name="KSO_WM_TEMPLATE_INDEX" val="160474"/>
</p:tagLst>
</file>

<file path=ppt/tags/tag2.xml><?xml version="1.0" encoding="utf-8"?>
<p:tagLst xmlns:p="http://schemas.openxmlformats.org/presentationml/2006/main">
  <p:tag name="KSO_WM_TEMPLATE_CATEGORY" val="custom"/>
  <p:tag name="KSO_WM_TEMPLATE_INDEX" val="160474"/>
</p:tagLst>
</file>

<file path=ppt/tags/tag3.xml><?xml version="1.0" encoding="utf-8"?>
<p:tagLst xmlns:p="http://schemas.openxmlformats.org/presentationml/2006/main">
  <p:tag name="KSO_WM_TEMPLATE_CATEGORY" val="custom"/>
  <p:tag name="KSO_WM_TEMPLATE_INDEX" val="160474"/>
</p:tagLst>
</file>

<file path=ppt/tags/tag4.xml><?xml version="1.0" encoding="utf-8"?>
<p:tagLst xmlns:p="http://schemas.openxmlformats.org/presentationml/2006/main">
  <p:tag name="KSO_WM_TEMPLATE_CATEGORY" val="custom"/>
  <p:tag name="KSO_WM_TEMPLATE_INDEX" val="160474"/>
</p:tagLst>
</file>

<file path=ppt/tags/tag5.xml><?xml version="1.0" encoding="utf-8"?>
<p:tagLst xmlns:p="http://schemas.openxmlformats.org/presentationml/2006/main">
  <p:tag name="KSO_WM_TEMPLATE_CATEGORY" val="custom"/>
  <p:tag name="KSO_WM_TEMPLATE_INDEX" val="160474"/>
</p:tagLst>
</file>

<file path=ppt/tags/tag6.xml><?xml version="1.0" encoding="utf-8"?>
<p:tagLst xmlns:p="http://schemas.openxmlformats.org/presentationml/2006/main">
  <p:tag name="KSO_WM_TEMPLATE_CATEGORY" val="custom"/>
  <p:tag name="KSO_WM_TEMPLATE_INDEX" val="160474"/>
</p:tagLst>
</file>

<file path=ppt/theme/theme1.xml><?xml version="1.0" encoding="utf-8"?>
<a:theme xmlns:a="http://schemas.openxmlformats.org/drawingml/2006/main" name="蓝调晶格">
  <a:themeElements>
    <a:clrScheme name="Calligraphy">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0</TotalTime>
  <Words>7064</Words>
  <Application>WPS 演示</Application>
  <PresentationFormat>宽屏</PresentationFormat>
  <Paragraphs>421</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蓝调晶格</vt:lpstr>
      <vt:lpstr>DOM上（文档对象模型）</vt:lpstr>
      <vt:lpstr>DOM的发展史（1）</vt:lpstr>
      <vt:lpstr>DOM的发展史（2）</vt:lpstr>
      <vt:lpstr>DOM文档对象模型</vt:lpstr>
      <vt:lpstr>DOM将一份网页文档表示为一颗树</vt:lpstr>
      <vt:lpstr>节点</vt:lpstr>
      <vt:lpstr>节点之间的关系</vt:lpstr>
      <vt:lpstr>节点的类型</vt:lpstr>
      <vt:lpstr>元素节点-element node</vt:lpstr>
      <vt:lpstr>文本节点-text node</vt:lpstr>
      <vt:lpstr>属性节点-attribute node</vt:lpstr>
      <vt:lpstr>节点对象（Node）的属性</vt:lpstr>
      <vt:lpstr>节点的类型属性</vt:lpstr>
      <vt:lpstr>节点的类型常量</vt:lpstr>
      <vt:lpstr>第一章：元素节点</vt:lpstr>
      <vt:lpstr>元素节点的获取方式-----getElementById()</vt:lpstr>
      <vt:lpstr>元素节点的获取方式---getElementsByTagName()</vt:lpstr>
      <vt:lpstr>元素节点的获取方式---getElementsByName()</vt:lpstr>
      <vt:lpstr>getElementsByClassName()</vt:lpstr>
      <vt:lpstr>元素节点的属性(Element)</vt:lpstr>
      <vt:lpstr>InnerHTML--- innerText ---outHtml</vt:lpstr>
      <vt:lpstr>练习：元素节点的属性获取</vt:lpstr>
      <vt:lpstr>dom.getAttribute(“id”)</vt:lpstr>
      <vt:lpstr>dom.setAttribute(“class”,”classname”)</vt:lpstr>
      <vt:lpstr>dom.removeAttribute(“class”)</vt:lpstr>
      <vt:lpstr>节点属性</vt:lpstr>
      <vt:lpstr>获取非行内样式</vt:lpstr>
      <vt:lpstr>表格的制作</vt:lpstr>
      <vt:lpstr>作业</vt:lpstr>
      <vt:lpstr>课堂练习</vt:lpstr>
      <vt:lpstr>作业</vt:lpstr>
      <vt:lpstr>Dom中节点的关系结构</vt:lpstr>
      <vt:lpstr>节点对象（Node）的属性列表</vt:lpstr>
      <vt:lpstr>兼容问题</vt:lpstr>
      <vt:lpstr>兼容方法</vt:lpstr>
      <vt:lpstr>过滤空白节点</vt:lpstr>
      <vt:lpstr>节点对象（Node）中的方法</vt:lpstr>
      <vt:lpstr>属性：attributes</vt:lpstr>
      <vt:lpstr>文档片段（DcumentFragment） 【扩展】</vt:lpstr>
      <vt:lpstr>DOM优化 【扩展】</vt:lpstr>
      <vt:lpstr>浏览器重绘的触发 【扩展】</vt:lpstr>
      <vt:lpstr>offsetParent属性</vt:lpstr>
      <vt:lpstr>计算元素在页面中的定位方法</vt:lpstr>
      <vt:lpstr>课堂练习</vt:lpstr>
      <vt:lpstr>作业</vt:lpstr>
      <vt:lpstr>扩展</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初识Javascript</dc:title>
  <dc:creator>chongyao xu</dc:creator>
  <cp:lastModifiedBy>CC</cp:lastModifiedBy>
  <cp:revision>1701</cp:revision>
  <dcterms:created xsi:type="dcterms:W3CDTF">2016-04-10T00:33:00Z</dcterms:created>
  <dcterms:modified xsi:type="dcterms:W3CDTF">2016-08-09T02:25:50Z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2052-10.1.0.5740</vt:lpwstr>
  </property>
</Properties>
</file>