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71" r:id="rId5"/>
    <p:sldId id="272" r:id="rId6"/>
    <p:sldId id="273" r:id="rId7"/>
    <p:sldId id="268" r:id="rId8"/>
    <p:sldId id="275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6533" y="3701405"/>
            <a:ext cx="11135784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404668"/>
            <a:ext cx="11135784" cy="5175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63" name="Line 14" descr="#wm#_7_01_*Z"/>
          <p:cNvSpPr>
            <a:spLocks noChangeShapeType="1"/>
          </p:cNvSpPr>
          <p:nvPr/>
        </p:nvSpPr>
        <p:spPr bwMode="auto">
          <a:xfrm>
            <a:off x="3119968" y="4404667"/>
            <a:ext cx="6049433" cy="0"/>
          </a:xfrm>
          <a:prstGeom prst="line">
            <a:avLst/>
          </a:prstGeom>
          <a:noFill/>
          <a:ln w="19050" cap="flat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3" descr="#wm#_7_01_*Z"/>
          <p:cNvGrpSpPr/>
          <p:nvPr/>
        </p:nvGrpSpPr>
        <p:grpSpPr bwMode="auto">
          <a:xfrm>
            <a:off x="3955795" y="1190189"/>
            <a:ext cx="4280411" cy="2474703"/>
            <a:chOff x="0" y="0"/>
            <a:chExt cx="2543995" cy="1470643"/>
          </a:xfrm>
        </p:grpSpPr>
        <p:sp>
          <p:nvSpPr>
            <p:cNvPr id="17" name="Rectangle 9" descr="#wm#_7_01_*Z"/>
            <p:cNvSpPr>
              <a:spLocks noChangeArrowheads="1"/>
            </p:cNvSpPr>
            <p:nvPr/>
          </p:nvSpPr>
          <p:spPr bwMode="auto"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18" name="Line 13" descr="#wm#_7_01_*Z"/>
            <p:cNvSpPr>
              <a:spLocks noChangeShapeType="1"/>
            </p:cNvSpPr>
            <p:nvPr/>
          </p:nvSpPr>
          <p:spPr bwMode="auto">
            <a:xfrm>
              <a:off x="0" y="1469707"/>
              <a:ext cx="2543995" cy="936"/>
            </a:xfrm>
            <a:prstGeom prst="line">
              <a:avLst/>
            </a:prstGeom>
            <a:noFill/>
            <a:ln w="28575" cap="flat" cmpd="sng">
              <a:solidFill>
                <a:srgbClr val="DC7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 descr="#wm#_7_01_*Z"/>
            <p:cNvSpPr/>
            <p:nvPr/>
          </p:nvSpPr>
          <p:spPr bwMode="auto">
            <a:xfrm>
              <a:off x="116323" y="0"/>
              <a:ext cx="2405321" cy="684925"/>
            </a:xfrm>
            <a:custGeom>
              <a:avLst/>
              <a:gdLst>
                <a:gd name="T0" fmla="*/ 0 w 21600"/>
                <a:gd name="T1" fmla="*/ 21600 h 21600"/>
                <a:gd name="T2" fmla="*/ 8716 w 21600"/>
                <a:gd name="T3" fmla="*/ 16145 h 21600"/>
                <a:gd name="T4" fmla="*/ 11906 w 21600"/>
                <a:gd name="T5" fmla="*/ 685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9" descr="#wm#_7_01_*Z"/>
            <p:cNvSpPr>
              <a:spLocks noChangeArrowheads="1"/>
            </p:cNvSpPr>
            <p:nvPr/>
          </p:nvSpPr>
          <p:spPr bwMode="auto"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1" name="Rectangle 9" descr="#wm#_7_01_*Z"/>
            <p:cNvSpPr>
              <a:spLocks noChangeArrowheads="1"/>
            </p:cNvSpPr>
            <p:nvPr/>
          </p:nvSpPr>
          <p:spPr bwMode="auto"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2" name="Rectangle 9" descr="#wm#_7_01_*Z"/>
            <p:cNvSpPr>
              <a:spLocks noChangeArrowheads="1"/>
            </p:cNvSpPr>
            <p:nvPr/>
          </p:nvSpPr>
          <p:spPr bwMode="auto"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3" name="Rectangle 9" descr="#wm#_7_01_*Z"/>
            <p:cNvSpPr>
              <a:spLocks noChangeArrowheads="1"/>
            </p:cNvSpPr>
            <p:nvPr/>
          </p:nvSpPr>
          <p:spPr bwMode="auto"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08767" y="666427"/>
            <a:ext cx="5376333" cy="69625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701801"/>
            <a:ext cx="9889068" cy="42960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929180"/>
            <a:ext cx="4598400" cy="541220"/>
          </a:xfrm>
        </p:spPr>
        <p:txBody>
          <a:bodyPr anchor="ctr" anchorCtr="0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6400" y="3531600"/>
            <a:ext cx="6730027" cy="1337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Group 5" descr="#wm#_7_12_*Z"/>
          <p:cNvGrpSpPr/>
          <p:nvPr>
            <p:custDataLst>
              <p:tags r:id="rId2"/>
            </p:custDataLst>
          </p:nvPr>
        </p:nvGrpSpPr>
        <p:grpSpPr bwMode="auto">
          <a:xfrm>
            <a:off x="1073151" y="2649538"/>
            <a:ext cx="1581149" cy="1580400"/>
            <a:chOff x="0" y="0"/>
            <a:chExt cx="1866" cy="1964"/>
          </a:xfrm>
        </p:grpSpPr>
        <p:pic>
          <p:nvPicPr>
            <p:cNvPr id="8" name="Picture 4" descr="#wm#_7_12_*Z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" y="0"/>
              <a:ext cx="174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5" descr="#wm#_7_12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72"/>
              <a:ext cx="1867" cy="1893"/>
            </a:xfrm>
            <a:prstGeom prst="ellipse">
              <a:avLst/>
            </a:prstGeom>
            <a:noFill/>
            <a:ln w="9525" cmpd="sng">
              <a:solidFill>
                <a:srgbClr val="CC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zh-CN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80527" y="2077084"/>
            <a:ext cx="6513" cy="2982596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 descr="#wm#_7_20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94667" y="3451225"/>
            <a:ext cx="4749800" cy="0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40800" y="2869200"/>
            <a:ext cx="4656000" cy="57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algn="ctr">
              <a:defRPr sz="30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</a:t>
            </a:r>
            <a:r>
              <a:rPr lang="zh-CN" noProof="0" dirty="0" smtClean="0">
                <a:sym typeface="Arial" pitchFamily="34" charset="0"/>
              </a:rPr>
              <a:t>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8000" y="3499200"/>
            <a:ext cx="4752000" cy="5013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2700" y="514780"/>
            <a:ext cx="7078980" cy="520700"/>
          </a:xfrm>
        </p:spPr>
        <p:txBody>
          <a:bodyPr anchor="ctr" anchorCtr="0">
            <a:normAutofit/>
          </a:bodyPr>
          <a:lstStyle>
            <a:lvl1pPr>
              <a:defRPr sz="2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279682"/>
            <a:ext cx="3261101" cy="4892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67946" y="1279682"/>
            <a:ext cx="5780868" cy="489251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2456" y="577851"/>
            <a:ext cx="1719943" cy="5218113"/>
          </a:xfrm>
        </p:spPr>
        <p:txBody>
          <a:bodyPr vert="eaVert" anchor="ctr" anchorCtr="0">
            <a:normAutofit/>
          </a:bodyPr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577851"/>
            <a:ext cx="8975271" cy="5218113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3914"/>
            <a:ext cx="10972800" cy="807156"/>
          </a:xfrm>
          <a:prstGeom prst="rect">
            <a:avLst/>
          </a:prstGeom>
          <a:solidFill>
            <a:srgbClr val="FFFFFF">
              <a:alpha val="1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063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chemeClr val="bg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43205" indent="-243205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= JavaScript Object Notation</a:t>
            </a:r>
            <a:endParaRPr lang="zh-CN" altLang="en-US"/>
          </a:p>
          <a:p>
            <a:pPr lvl="1"/>
            <a:r>
              <a:rPr lang="zh-CN" altLang="en-US"/>
              <a:t>指的是 JavaScript 对象表示法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一般用于存储和交互的数据。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与</a:t>
            </a:r>
            <a:r>
              <a:rPr lang="en-US" altLang="zh-CN"/>
              <a:t>xml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与</a:t>
            </a:r>
            <a:r>
              <a:rPr lang="en-US" altLang="zh-CN"/>
              <a:t>xml</a:t>
            </a:r>
            <a:r>
              <a:rPr lang="zh-CN" altLang="en-US"/>
              <a:t>相似处</a:t>
            </a:r>
            <a:endParaRPr lang="zh-CN" altLang="en-US"/>
          </a:p>
          <a:p>
            <a:pPr lvl="1"/>
            <a:r>
              <a:rPr lang="zh-CN" altLang="en-US"/>
              <a:t>JSON 是纯文</a:t>
            </a:r>
            <a:r>
              <a:rPr lang="en-US" altLang="zh-CN"/>
              <a:t>	</a:t>
            </a:r>
            <a:r>
              <a:rPr lang="zh-CN" altLang="en-US"/>
              <a:t>本</a:t>
            </a:r>
            <a:endParaRPr lang="zh-CN" altLang="en-US"/>
          </a:p>
          <a:p>
            <a:pPr lvl="1"/>
            <a:r>
              <a:rPr lang="zh-CN" altLang="en-US"/>
              <a:t>JSON 具有“自我描述性”（人类可读）</a:t>
            </a:r>
            <a:endParaRPr lang="zh-CN" altLang="en-US"/>
          </a:p>
          <a:p>
            <a:pPr lvl="1"/>
            <a:r>
              <a:rPr lang="zh-CN" altLang="en-US"/>
              <a:t>JSON 具有层级结构（值中存在值）</a:t>
            </a:r>
            <a:endParaRPr lang="zh-CN" altLang="en-US"/>
          </a:p>
          <a:p>
            <a:pPr lvl="1"/>
            <a:r>
              <a:rPr lang="zh-CN" altLang="en-US"/>
              <a:t>JSON 可通过 JavaScript 进行解析</a:t>
            </a:r>
            <a:endParaRPr lang="zh-CN" altLang="en-US"/>
          </a:p>
          <a:p>
            <a:pPr lvl="1"/>
            <a:r>
              <a:rPr lang="zh-CN" altLang="en-US"/>
              <a:t>JSON 数据可使用 AJAX 进行传输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 sz="2400"/>
              <a:t>与</a:t>
            </a:r>
            <a:r>
              <a:rPr lang="en-US" altLang="zh-CN" sz="2400"/>
              <a:t>xml</a:t>
            </a:r>
            <a:r>
              <a:rPr lang="zh-CN" altLang="en-US" sz="2400"/>
              <a:t>不同处</a:t>
            </a:r>
            <a:endParaRPr lang="zh-CN" altLang="en-US" sz="2400"/>
          </a:p>
          <a:p>
            <a:pPr lvl="1"/>
            <a:r>
              <a:rPr lang="zh-CN" altLang="en-US" sz="2000"/>
              <a:t>相比 XML 的不同之处</a:t>
            </a:r>
            <a:endParaRPr lang="zh-CN" altLang="en-US" sz="2000"/>
          </a:p>
          <a:p>
            <a:pPr lvl="1"/>
            <a:r>
              <a:rPr lang="zh-CN" altLang="en-US" sz="2000"/>
              <a:t>没有结束标签</a:t>
            </a:r>
            <a:endParaRPr lang="zh-CN" altLang="en-US" sz="2000"/>
          </a:p>
          <a:p>
            <a:pPr lvl="1"/>
            <a:r>
              <a:rPr lang="zh-CN" altLang="en-US" sz="2000"/>
              <a:t>更短</a:t>
            </a:r>
            <a:endParaRPr lang="zh-CN" altLang="en-US" sz="2000"/>
          </a:p>
          <a:p>
            <a:pPr lvl="1"/>
            <a:r>
              <a:rPr lang="zh-CN" altLang="en-US" sz="2000"/>
              <a:t>读写的速度更快</a:t>
            </a:r>
            <a:endParaRPr lang="zh-CN" altLang="en-US" sz="2000"/>
          </a:p>
          <a:p>
            <a:pPr lvl="1"/>
            <a:r>
              <a:rPr lang="zh-CN" altLang="en-US" sz="2000"/>
              <a:t>能够使用内建的 JavaScript eval() 方法进行解析</a:t>
            </a:r>
            <a:endParaRPr lang="zh-CN" altLang="en-US" sz="2000"/>
          </a:p>
          <a:p>
            <a:pPr lvl="1"/>
            <a:r>
              <a:rPr lang="zh-CN" altLang="en-US" sz="2000"/>
              <a:t>使用数组</a:t>
            </a:r>
            <a:endParaRPr lang="zh-CN" altLang="en-US" sz="2000"/>
          </a:p>
          <a:p>
            <a:pPr lvl="1"/>
            <a:r>
              <a:rPr lang="zh-CN" altLang="en-US" sz="2000"/>
              <a:t>不使用保留字</a:t>
            </a:r>
            <a:endParaRPr lang="zh-CN" altLang="en-US" sz="20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语法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数据在名称/值对中</a:t>
            </a:r>
            <a:endParaRPr lang="zh-CN" altLang="en-US"/>
          </a:p>
          <a:p>
            <a:r>
              <a:rPr lang="zh-CN" altLang="en-US"/>
              <a:t>数据由逗号分隔</a:t>
            </a:r>
            <a:endParaRPr lang="zh-CN" altLang="en-US"/>
          </a:p>
          <a:p>
            <a:r>
              <a:rPr lang="zh-CN" altLang="en-US"/>
              <a:t>花括号保存对象</a:t>
            </a:r>
            <a:endParaRPr lang="zh-CN" altLang="en-US"/>
          </a:p>
          <a:p>
            <a:r>
              <a:rPr lang="zh-CN" altLang="en-US"/>
              <a:t>方括号保存数组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JSON 名称/值对  （键值对）</a:t>
            </a:r>
            <a:endParaRPr lang="zh-CN" altLang="en-US"/>
          </a:p>
          <a:p>
            <a:pPr lvl="1"/>
            <a:r>
              <a:rPr lang="zh-CN" altLang="en-US"/>
              <a:t>"</a:t>
            </a:r>
            <a:r>
              <a:rPr lang="en-US" altLang="zh-CN"/>
              <a:t>n</a:t>
            </a:r>
            <a:r>
              <a:rPr lang="zh-CN" altLang="en-US"/>
              <a:t>ame" : "</a:t>
            </a:r>
            <a:r>
              <a:rPr lang="en-US" altLang="zh-CN"/>
              <a:t>zhangsan</a:t>
            </a:r>
            <a:r>
              <a:rPr lang="zh-CN" altLang="en-US"/>
              <a:t>"      </a:t>
            </a:r>
            <a:endParaRPr lang="zh-CN" altLang="en-US"/>
          </a:p>
          <a:p>
            <a:pPr lvl="1"/>
            <a:r>
              <a:rPr lang="zh-CN" altLang="en-US"/>
              <a:t>名称（双引号），后面写一个冒号，然后是值</a:t>
            </a:r>
            <a:endParaRPr lang="zh-CN" altLang="en-US"/>
          </a:p>
          <a:p>
            <a:pPr lvl="1"/>
            <a:r>
              <a:rPr lang="zh-CN" altLang="en-US"/>
              <a:t>意义：</a:t>
            </a:r>
            <a:r>
              <a:rPr lang="en-US" altLang="zh-CN"/>
              <a:t>name="zhangsan"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r>
              <a:rPr lang="zh-CN" altLang="en-US"/>
              <a:t>值得类型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数字（整数或浮点数）</a:t>
            </a:r>
            <a:endParaRPr lang="zh-CN" altLang="en-US"/>
          </a:p>
          <a:p>
            <a:r>
              <a:rPr lang="zh-CN" altLang="en-US"/>
              <a:t>字符串（在双引号中）</a:t>
            </a:r>
            <a:endParaRPr lang="zh-CN" altLang="en-US"/>
          </a:p>
          <a:p>
            <a:r>
              <a:rPr lang="zh-CN" altLang="en-US"/>
              <a:t>逻辑值（true 或 false）</a:t>
            </a:r>
            <a:endParaRPr lang="zh-CN" altLang="en-US"/>
          </a:p>
          <a:p>
            <a:r>
              <a:rPr lang="zh-CN" altLang="en-US"/>
              <a:t>数组（在方括号中）</a:t>
            </a:r>
            <a:endParaRPr lang="zh-CN" altLang="en-US"/>
          </a:p>
          <a:p>
            <a:r>
              <a:rPr lang="zh-CN" altLang="en-US"/>
              <a:t>对象（在花括号中）</a:t>
            </a:r>
            <a:endParaRPr lang="zh-CN" altLang="en-US"/>
          </a:p>
          <a:p>
            <a:r>
              <a:rPr lang="zh-CN" altLang="en-US"/>
              <a:t>null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"</a:t>
            </a:r>
            <a:r>
              <a:rPr lang="zh-CN" altLang="en-US"/>
              <a:t>id</a:t>
            </a:r>
            <a:r>
              <a:rPr lang="en-US" altLang="zh-CN"/>
              <a:t>"</a:t>
            </a:r>
            <a:r>
              <a:rPr lang="zh-CN" altLang="en-US"/>
              <a:t>:101,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"</a:t>
            </a:r>
            <a:r>
              <a:rPr lang="zh-CN" altLang="en-US"/>
              <a:t>name</a:t>
            </a:r>
            <a:r>
              <a:rPr lang="en-US" altLang="zh-CN"/>
              <a:t>"</a:t>
            </a:r>
            <a:r>
              <a:rPr lang="zh-CN" altLang="en-US"/>
              <a:t>:"zhangsan"</a:t>
            </a:r>
            <a:r>
              <a:rPr lang="en-US" altLang="zh-CN"/>
              <a:t>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"wang":{"id":102,"name":"zhangsan3"},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"pengyouname":["zhangsan1","lisi","wangwu"],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"url":"images/1.jpg"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"anc":true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jsonData=eval("(</a:t>
            </a:r>
            <a:r>
              <a:rPr lang="en-US" altLang="zh-CN"/>
              <a:t>"</a:t>
            </a:r>
            <a:r>
              <a:rPr lang="zh-CN" altLang="en-US"/>
              <a:t>+strData+</a:t>
            </a:r>
            <a:r>
              <a:rPr lang="en-US" altLang="zh-CN"/>
              <a:t>"</a:t>
            </a:r>
            <a:r>
              <a:rPr lang="zh-CN" altLang="en-US"/>
              <a:t>)");</a:t>
            </a:r>
            <a:endParaRPr lang="zh-CN" altLang="en-US"/>
          </a:p>
          <a:p>
            <a:r>
              <a:rPr lang="en-US" altLang="zh-CN"/>
              <a:t>jsonData.name="zhangsan";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1.</a:t>
            </a:r>
            <a:r>
              <a:rPr lang="zh-CN" altLang="en-US"/>
              <a:t>学习</a:t>
            </a:r>
            <a:r>
              <a:rPr lang="en-US" altLang="zh-CN"/>
              <a:t>DOM</a:t>
            </a:r>
            <a:r>
              <a:rPr lang="zh-CN" altLang="en-US"/>
              <a:t>操作。理解什么是</a:t>
            </a:r>
            <a:r>
              <a:rPr lang="en-US" altLang="zh-CN"/>
              <a:t>DOM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2.Math</a:t>
            </a:r>
            <a:r>
              <a:rPr lang="zh-CN" altLang="en-US"/>
              <a:t>方法学习。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div</a:t>
            </a:r>
            <a:r>
              <a:rPr lang="zh-CN" altLang="en-US"/>
              <a:t>中加载</a:t>
            </a:r>
            <a:r>
              <a:rPr lang="en-US" altLang="zh-CN"/>
              <a:t>5</a:t>
            </a:r>
            <a:r>
              <a:rPr lang="zh-CN" altLang="en-US"/>
              <a:t>页面内容。</a:t>
            </a:r>
            <a:endParaRPr lang="zh-CN" altLang="en-US"/>
          </a:p>
          <a:p>
            <a:r>
              <a:rPr lang="en-US" altLang="zh-CN"/>
              <a:t>ajax </a:t>
            </a:r>
            <a:r>
              <a:rPr lang="zh-CN" altLang="en-US"/>
              <a:t>分页获取。</a:t>
            </a:r>
            <a:endParaRPr lang="zh-CN" altLang="en-US"/>
          </a:p>
          <a:p>
            <a:r>
              <a:rPr lang="zh-CN" altLang="en-US"/>
              <a:t>每页</a:t>
            </a:r>
            <a:r>
              <a:rPr lang="en-US" altLang="zh-CN"/>
              <a:t>20</a:t>
            </a:r>
            <a:r>
              <a:rPr lang="zh-CN" altLang="en-US"/>
              <a:t>个图片。</a:t>
            </a:r>
            <a:endParaRPr lang="zh-CN" altLang="en-US"/>
          </a:p>
          <a:p>
            <a:r>
              <a:rPr lang="zh-CN" altLang="en-US"/>
              <a:t>每行</a:t>
            </a:r>
            <a:r>
              <a:rPr lang="en-US" altLang="zh-CN"/>
              <a:t>5</a:t>
            </a:r>
            <a:r>
              <a:rPr lang="zh-CN" altLang="en-US"/>
              <a:t>个图片。</a:t>
            </a:r>
            <a:endParaRPr lang="zh-CN" altLang="en-US"/>
          </a:p>
          <a:p>
            <a:r>
              <a:rPr lang="zh-CN" altLang="en-US"/>
              <a:t>点击图片</a:t>
            </a:r>
            <a:r>
              <a:rPr lang="en-US" altLang="zh-CN"/>
              <a:t>alert</a:t>
            </a:r>
            <a:r>
              <a:rPr lang="zh-CN" altLang="en-US"/>
              <a:t>图片名称。 事件绑定</a:t>
            </a:r>
            <a:endParaRPr lang="zh-CN" altLang="en-US"/>
          </a:p>
          <a:p>
            <a:r>
              <a:rPr lang="zh-CN" altLang="en-US"/>
              <a:t>下一页内容加载，不清除久内容。</a:t>
            </a:r>
            <a:r>
              <a:rPr lang="en-US" altLang="zh-CN"/>
              <a:t>(</a:t>
            </a:r>
            <a:r>
              <a:rPr lang="zh-CN" altLang="en-US"/>
              <a:t>选做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json</a:t>
            </a:r>
            <a:r>
              <a:rPr lang="zh-CN" altLang="en-US"/>
              <a:t>格式 创建用户数据。</a:t>
            </a:r>
            <a:endParaRPr lang="zh-CN" altLang="en-US"/>
          </a:p>
          <a:p>
            <a:pPr lvl="1"/>
            <a:r>
              <a:rPr lang="zh-CN" altLang="en-US"/>
              <a:t>用户数据包含名称、年龄、图片。</a:t>
            </a:r>
            <a:endParaRPr lang="zh-CN" altLang="en-US"/>
          </a:p>
          <a:p>
            <a:pPr lvl="0"/>
            <a:r>
              <a:rPr lang="zh-CN" altLang="en-US"/>
              <a:t>页面利用</a:t>
            </a:r>
            <a:r>
              <a:rPr lang="en-US" altLang="zh-CN"/>
              <a:t>ajax</a:t>
            </a:r>
            <a:r>
              <a:rPr lang="zh-CN" altLang="en-US"/>
              <a:t>技术加载</a:t>
            </a:r>
            <a:endParaRPr lang="zh-CN" altLang="en-US"/>
          </a:p>
          <a:p>
            <a:pPr lvl="1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4*i*3"/>
  <p:tag name="KSO_WM_UNIT_TEMPLATE_CATEGORY" val="custom"/>
  <p:tag name="KSO_WM_UNIT_TEMPLATE_INDEX" val="7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4*i*6"/>
  <p:tag name="KSO_WM_UNIT_TEMPLATE_CATEGORY" val="custom"/>
  <p:tag name="KSO_WM_UNIT_TEMPLATE_INDEX" val="7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4*i*7"/>
  <p:tag name="KSO_WM_UNIT_TEMPLATE_CATEGORY" val="custom"/>
  <p:tag name="KSO_WM_UNIT_TEMPLATE_INDEX" val="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8*i*0"/>
  <p:tag name="KSO_WM_TEMPLATE_CATEGORY" val="custom"/>
  <p:tag name="KSO_WM_TEMPLATE_INDEX" val="7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70*i*3"/>
  <p:tag name="KSO_WM_UNIT_TEMPLATE_CATEGORY" val="custom"/>
  <p:tag name="KSO_WM_UNIT_TEMPLATE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160007"/>
</p:tagLst>
</file>

<file path=ppt/theme/theme1.xml><?xml version="1.0" encoding="utf-8"?>
<a:theme xmlns:a="http://schemas.openxmlformats.org/drawingml/2006/main" name="1_默认设计模板">
  <a:themeElements>
    <a:clrScheme name="PPT7">
      <a:dk1>
        <a:srgbClr val="CC9900"/>
      </a:dk1>
      <a:lt1>
        <a:srgbClr val="FFFFFF"/>
      </a:lt1>
      <a:dk2>
        <a:srgbClr val="C0C0C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Kingsoft Office WPP</Application>
  <PresentationFormat>宽屏</PresentationFormat>
  <Paragraphs>97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1_默认设计模板</vt:lpstr>
      <vt:lpstr>json</vt:lpstr>
      <vt:lpstr>json的定义</vt:lpstr>
      <vt:lpstr>json与xml</vt:lpstr>
      <vt:lpstr>json语法	</vt:lpstr>
      <vt:lpstr>json值得类型</vt:lpstr>
      <vt:lpstr>eval方法</vt:lpstr>
      <vt:lpstr>作业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108</cp:revision>
  <dcterms:created xsi:type="dcterms:W3CDTF">2016-04-05T11:20:00Z</dcterms:created>
  <dcterms:modified xsi:type="dcterms:W3CDTF">2016-05-25T06:17:51Z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