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0" d="100"/>
          <a:sy n="70"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4845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mk-MK"/>
          </a:p>
        </p:txBody>
      </p:sp>
      <p:sp>
        <p:nvSpPr>
          <p:cNvPr id="3" name="Shape 1"/>
          <p:cNvSpPr/>
          <p:nvPr/>
        </p:nvSpPr>
        <p:spPr>
          <a:xfrm>
            <a:off x="0" y="0"/>
            <a:ext cx="14630400" cy="8229600"/>
          </a:xfrm>
          <a:prstGeom prst="rect">
            <a:avLst/>
          </a:prstGeom>
          <a:solidFill>
            <a:srgbClr val="FDFAF7"/>
          </a:solidFill>
          <a:ln/>
        </p:spPr>
        <p:txBody>
          <a:bodyPr/>
          <a:lstStyle/>
          <a:p>
            <a:endParaRPr lang="mk-MK"/>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030492"/>
            <a:ext cx="7477601" cy="2874645"/>
          </a:xfrm>
          <a:prstGeom prst="rect">
            <a:avLst/>
          </a:prstGeom>
          <a:noFill/>
          <a:ln/>
        </p:spPr>
        <p:txBody>
          <a:bodyPr wrap="square" rtlCol="0" anchor="t"/>
          <a:lstStyle/>
          <a:p>
            <a:pPr marL="0" indent="0">
              <a:lnSpc>
                <a:spcPts val="7545"/>
              </a:lnSpc>
              <a:buNone/>
            </a:pPr>
            <a:r>
              <a:rPr lang="en-US" sz="6036" b="1" kern="0" spc="-181" dirty="0">
                <a:solidFill>
                  <a:srgbClr val="591CE6"/>
                </a:solidFill>
                <a:latin typeface="p22-mackinac-pro" pitchFamily="34" charset="0"/>
                <a:ea typeface="p22-mackinac-pro" pitchFamily="34" charset="-122"/>
                <a:cs typeface="p22-mackinac-pro" pitchFamily="34" charset="-120"/>
              </a:rPr>
              <a:t>Car Dealership Management System (CDMS)</a:t>
            </a:r>
            <a:endParaRPr lang="en-US" sz="6036" dirty="0"/>
          </a:p>
        </p:txBody>
      </p:sp>
      <p:sp>
        <p:nvSpPr>
          <p:cNvPr id="6" name="Text 3"/>
          <p:cNvSpPr/>
          <p:nvPr/>
        </p:nvSpPr>
        <p:spPr>
          <a:xfrm>
            <a:off x="833199" y="5238393"/>
            <a:ext cx="7477601" cy="355402"/>
          </a:xfrm>
          <a:prstGeom prst="rect">
            <a:avLst/>
          </a:prstGeom>
          <a:noFill/>
          <a:ln/>
        </p:spPr>
        <p:txBody>
          <a:bodyPr wrap="none" rtlCol="0" anchor="t"/>
          <a:lstStyle/>
          <a:p>
            <a:pPr marL="0" indent="0">
              <a:lnSpc>
                <a:spcPts val="2799"/>
              </a:lnSpc>
              <a:buNone/>
            </a:pPr>
            <a:r>
              <a:rPr lang="en-US" sz="1750" b="1" dirty="0">
                <a:solidFill>
                  <a:srgbClr val="272525"/>
                </a:solidFill>
                <a:latin typeface="Bahnschrift" panose="020B0502040204020203" pitchFamily="34" charset="0"/>
                <a:ea typeface="Eudoxus Sans" pitchFamily="34" charset="-122"/>
                <a:cs typeface="Eudoxus Sans" pitchFamily="34" charset="-120"/>
              </a:rPr>
              <a:t>Made by:</a:t>
            </a:r>
            <a:r>
              <a:rPr lang="en-US" sz="1750" dirty="0">
                <a:solidFill>
                  <a:srgbClr val="272525"/>
                </a:solidFill>
                <a:latin typeface="Bahnschrift" panose="020B0502040204020203" pitchFamily="34" charset="0"/>
                <a:ea typeface="Eudoxus Sans" pitchFamily="34" charset="-122"/>
                <a:cs typeface="Eudoxus Sans" pitchFamily="34" charset="-120"/>
              </a:rPr>
              <a:t> Tristan Beason, Prohor Muchev, Jovan Tone &amp; Erol Balkan</a:t>
            </a:r>
            <a:endParaRPr lang="en-US" sz="1750" dirty="0">
              <a:latin typeface="Bahnschrift" panose="020B0502040204020203" pitchFamily="34" charset="0"/>
            </a:endParaRPr>
          </a:p>
        </p:txBody>
      </p:sp>
      <p:sp>
        <p:nvSpPr>
          <p:cNvPr id="7" name="Text 4"/>
          <p:cNvSpPr/>
          <p:nvPr/>
        </p:nvSpPr>
        <p:spPr>
          <a:xfrm>
            <a:off x="833199" y="5843707"/>
            <a:ext cx="7477601" cy="355402"/>
          </a:xfrm>
          <a:prstGeom prst="rect">
            <a:avLst/>
          </a:prstGeom>
          <a:noFill/>
          <a:ln/>
        </p:spPr>
        <p:txBody>
          <a:bodyPr wrap="none" rtlCol="0" anchor="t"/>
          <a:lstStyle/>
          <a:p>
            <a:pPr marL="0" indent="0">
              <a:lnSpc>
                <a:spcPts val="2799"/>
              </a:lnSpc>
              <a:buNone/>
            </a:pPr>
            <a:r>
              <a:rPr lang="en-US" sz="1750" b="1" dirty="0">
                <a:solidFill>
                  <a:srgbClr val="272525"/>
                </a:solidFill>
                <a:latin typeface="Bahnschrift" panose="020B0502040204020203" pitchFamily="34" charset="0"/>
                <a:ea typeface="Eudoxus Sans" pitchFamily="34" charset="-122"/>
                <a:cs typeface="Eudoxus Sans" pitchFamily="34" charset="-120"/>
              </a:rPr>
              <a:t>Mentors:</a:t>
            </a:r>
            <a:r>
              <a:rPr lang="en-US" sz="1750" dirty="0">
                <a:solidFill>
                  <a:srgbClr val="272525"/>
                </a:solidFill>
                <a:latin typeface="Bahnschrift" panose="020B0502040204020203" pitchFamily="34" charset="0"/>
                <a:ea typeface="Eudoxus Sans" pitchFamily="34" charset="-122"/>
                <a:cs typeface="Eudoxus Sans" pitchFamily="34" charset="-120"/>
              </a:rPr>
              <a:t> Goce Gavrilov &amp; Viktor Denkovski</a:t>
            </a:r>
            <a:endParaRPr lang="en-US" sz="1750" dirty="0">
              <a:latin typeface="Bahnschrift"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mk-MK"/>
          </a:p>
        </p:txBody>
      </p:sp>
      <p:sp>
        <p:nvSpPr>
          <p:cNvPr id="3" name="Shape 1"/>
          <p:cNvSpPr/>
          <p:nvPr/>
        </p:nvSpPr>
        <p:spPr>
          <a:xfrm>
            <a:off x="0" y="0"/>
            <a:ext cx="14630400" cy="8229600"/>
          </a:xfrm>
          <a:prstGeom prst="rect">
            <a:avLst/>
          </a:prstGeom>
          <a:solidFill>
            <a:srgbClr val="FDFAF7"/>
          </a:solidFill>
          <a:ln/>
        </p:spPr>
        <p:txBody>
          <a:bodyPr/>
          <a:lstStyle/>
          <a:p>
            <a:endParaRPr lang="mk-MK"/>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534722"/>
            <a:ext cx="5554980"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Conclusion:</a:t>
            </a:r>
            <a:endParaRPr lang="en-US" sz="4374" dirty="0"/>
          </a:p>
        </p:txBody>
      </p:sp>
      <p:sp>
        <p:nvSpPr>
          <p:cNvPr id="6" name="Text 3"/>
          <p:cNvSpPr/>
          <p:nvPr/>
        </p:nvSpPr>
        <p:spPr>
          <a:xfrm>
            <a:off x="1188601" y="3562350"/>
            <a:ext cx="7122200" cy="2132409"/>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Bahnschrift" panose="020B0502040204020203" pitchFamily="34" charset="0"/>
                <a:ea typeface="Eudoxus Sans" pitchFamily="34" charset="-122"/>
                <a:cs typeface="Eudoxus Sans" pitchFamily="34" charset="-120"/>
              </a:rPr>
              <a:t>In summary, the development of our Car Dealership Management System using Java Spring Boot has been a meticulous process aimed at delivering a comprehensive solution for modern car dealerships. By leveraging the robustness of Spring Boot and the efficiency of Spring Data JPA, we have crafted a scalable and efficient application architecture.</a:t>
            </a:r>
            <a:endParaRPr lang="en-US" sz="1750" dirty="0">
              <a:latin typeface="Bahnschrift" panose="020B0502040204020203" pitchFamily="34" charset="0"/>
            </a:endParaRP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mk-MK"/>
          </a:p>
        </p:txBody>
      </p:sp>
      <p:sp>
        <p:nvSpPr>
          <p:cNvPr id="3" name="Shape 1"/>
          <p:cNvSpPr/>
          <p:nvPr/>
        </p:nvSpPr>
        <p:spPr>
          <a:xfrm>
            <a:off x="0" y="0"/>
            <a:ext cx="14630400" cy="8229600"/>
          </a:xfrm>
          <a:prstGeom prst="rect">
            <a:avLst/>
          </a:prstGeom>
          <a:solidFill>
            <a:srgbClr val="FDFAF7"/>
          </a:solidFill>
          <a:ln/>
        </p:spPr>
        <p:txBody>
          <a:bodyPr/>
          <a:lstStyle/>
          <a:p>
            <a:endParaRPr lang="mk-MK"/>
          </a:p>
        </p:txBody>
      </p:sp>
      <p:sp>
        <p:nvSpPr>
          <p:cNvPr id="4" name="Text 2"/>
          <p:cNvSpPr/>
          <p:nvPr/>
        </p:nvSpPr>
        <p:spPr>
          <a:xfrm>
            <a:off x="2037993" y="2656880"/>
            <a:ext cx="5554980"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Introduction:</a:t>
            </a:r>
            <a:endParaRPr lang="en-US" sz="4374" dirty="0"/>
          </a:p>
        </p:txBody>
      </p:sp>
      <p:sp>
        <p:nvSpPr>
          <p:cNvPr id="5" name="Text 3"/>
          <p:cNvSpPr/>
          <p:nvPr/>
        </p:nvSpPr>
        <p:spPr>
          <a:xfrm>
            <a:off x="2393394" y="3795593"/>
            <a:ext cx="10199013" cy="1777008"/>
          </a:xfrm>
          <a:prstGeom prst="rect">
            <a:avLst/>
          </a:prstGeom>
          <a:noFill/>
          <a:ln/>
        </p:spPr>
        <p:txBody>
          <a:bodyPr wrap="square" rtlCol="0" anchor="t"/>
          <a:lstStyle/>
          <a:p>
            <a:pPr marL="342900" indent="-342900" algn="l">
              <a:lnSpc>
                <a:spcPts val="2799"/>
              </a:lnSpc>
              <a:buSzPct val="100000"/>
              <a:buChar char="•"/>
            </a:pPr>
            <a:r>
              <a:rPr lang="en-US" sz="1750" b="1" dirty="0">
                <a:solidFill>
                  <a:srgbClr val="272525"/>
                </a:solidFill>
                <a:latin typeface="Bahnschrift" panose="020B0502040204020203" pitchFamily="34" charset="0"/>
                <a:ea typeface="Eudoxus Sans" pitchFamily="34" charset="-122"/>
                <a:cs typeface="Eudoxus Sans" pitchFamily="34" charset="-120"/>
              </a:rPr>
              <a:t>CDMS</a:t>
            </a:r>
            <a:r>
              <a:rPr lang="en-US" sz="1750" dirty="0">
                <a:solidFill>
                  <a:srgbClr val="272525"/>
                </a:solidFill>
                <a:latin typeface="Bahnschrift" panose="020B0502040204020203" pitchFamily="34" charset="0"/>
                <a:ea typeface="Eudoxus Sans" pitchFamily="34" charset="-122"/>
                <a:cs typeface="Eudoxus Sans" pitchFamily="34" charset="-120"/>
              </a:rPr>
              <a:t> is a software solution designed to streamline vehicle inventory management, sales processes, and service operations in car dealerships. This system aims to enhance dealership efficiency, improve customer satisfaction, and optimize business performance. In this presentation, we will talk about the key features, functionalities, and benefits of CDMS, emphasizing its role in modernizing dealership operations.</a:t>
            </a:r>
            <a:endParaRPr lang="en-US" sz="1750" dirty="0">
              <a:latin typeface="Bahnschrift" panose="020B0502040204020203" pitchFamily="34" charset="0"/>
            </a:endParaRP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mk-MK"/>
          </a:p>
        </p:txBody>
      </p:sp>
      <p:sp>
        <p:nvSpPr>
          <p:cNvPr id="3" name="Shape 1"/>
          <p:cNvSpPr/>
          <p:nvPr/>
        </p:nvSpPr>
        <p:spPr>
          <a:xfrm>
            <a:off x="0" y="0"/>
            <a:ext cx="14630400" cy="8229600"/>
          </a:xfrm>
          <a:prstGeom prst="rect">
            <a:avLst/>
          </a:prstGeom>
          <a:solidFill>
            <a:srgbClr val="FDFAF7"/>
          </a:solidFill>
          <a:ln/>
        </p:spPr>
        <p:txBody>
          <a:bodyPr/>
          <a:lstStyle/>
          <a:p>
            <a:endParaRPr lang="mk-MK"/>
          </a:p>
        </p:txBody>
      </p:sp>
      <p:sp>
        <p:nvSpPr>
          <p:cNvPr id="4" name="Text 2"/>
          <p:cNvSpPr/>
          <p:nvPr/>
        </p:nvSpPr>
        <p:spPr>
          <a:xfrm>
            <a:off x="2037993" y="1615678"/>
            <a:ext cx="5554980"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Goals:</a:t>
            </a:r>
            <a:endParaRPr lang="en-US" sz="4374" dirty="0"/>
          </a:p>
        </p:txBody>
      </p:sp>
      <p:sp>
        <p:nvSpPr>
          <p:cNvPr id="5" name="Text 3"/>
          <p:cNvSpPr/>
          <p:nvPr/>
        </p:nvSpPr>
        <p:spPr>
          <a:xfrm>
            <a:off x="2037993" y="2754392"/>
            <a:ext cx="10554414" cy="355402"/>
          </a:xfrm>
          <a:prstGeom prst="rect">
            <a:avLst/>
          </a:prstGeom>
          <a:noFill/>
          <a:ln/>
        </p:spPr>
        <p:txBody>
          <a:bodyPr wrap="none" rtlCol="0" anchor="t"/>
          <a:lstStyle/>
          <a:p>
            <a:pPr marL="0" indent="0">
              <a:lnSpc>
                <a:spcPts val="2799"/>
              </a:lnSpc>
              <a:buNone/>
            </a:pPr>
            <a:r>
              <a:rPr lang="en-US" sz="1750" b="1" dirty="0">
                <a:solidFill>
                  <a:srgbClr val="272525"/>
                </a:solidFill>
                <a:latin typeface="Eudoxus Sans" pitchFamily="34" charset="0"/>
                <a:ea typeface="Eudoxus Sans" pitchFamily="34" charset="-122"/>
                <a:cs typeface="Eudoxus Sans" pitchFamily="34" charset="-120"/>
              </a:rPr>
              <a:t>1.    </a:t>
            </a:r>
            <a:r>
              <a:rPr lang="en-US" sz="1750" b="1" dirty="0">
                <a:solidFill>
                  <a:srgbClr val="272525"/>
                </a:solidFill>
                <a:latin typeface="Bahnschrift" panose="020B0502040204020203" pitchFamily="34" charset="0"/>
                <a:ea typeface="Eudoxus Sans" pitchFamily="34" charset="-122"/>
                <a:cs typeface="Eudoxus Sans" pitchFamily="34" charset="-120"/>
              </a:rPr>
              <a:t>Objective:</a:t>
            </a:r>
            <a:endParaRPr lang="en-US" sz="1750" dirty="0">
              <a:latin typeface="Bahnschrift" panose="020B0502040204020203" pitchFamily="34" charset="0"/>
            </a:endParaRPr>
          </a:p>
        </p:txBody>
      </p:sp>
      <p:sp>
        <p:nvSpPr>
          <p:cNvPr id="6" name="Text 4"/>
          <p:cNvSpPr/>
          <p:nvPr/>
        </p:nvSpPr>
        <p:spPr>
          <a:xfrm>
            <a:off x="2393394" y="3359706"/>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Bahnschrift" panose="020B0502040204020203" pitchFamily="34" charset="0"/>
                <a:ea typeface="Eudoxus Sans" pitchFamily="34" charset="-122"/>
                <a:cs typeface="Eudoxus Sans" pitchFamily="34" charset="-120"/>
              </a:rPr>
              <a:t>Revolutionizing dealership management by providing a centralized platform with robust features and intuitive interfaces</a:t>
            </a:r>
            <a:r>
              <a:rPr lang="en-US" sz="1750" dirty="0">
                <a:solidFill>
                  <a:srgbClr val="272525"/>
                </a:solidFill>
                <a:latin typeface="Eudoxus Sans" pitchFamily="34" charset="0"/>
                <a:ea typeface="Eudoxus Sans" pitchFamily="34" charset="-122"/>
                <a:cs typeface="Eudoxus Sans" pitchFamily="34" charset="-120"/>
              </a:rPr>
              <a:t>.</a:t>
            </a:r>
            <a:endParaRPr lang="en-US" sz="1750" dirty="0"/>
          </a:p>
        </p:txBody>
      </p:sp>
      <p:sp>
        <p:nvSpPr>
          <p:cNvPr id="7" name="Text 5"/>
          <p:cNvSpPr/>
          <p:nvPr/>
        </p:nvSpPr>
        <p:spPr>
          <a:xfrm>
            <a:off x="2037993" y="4320421"/>
            <a:ext cx="10554414" cy="355402"/>
          </a:xfrm>
          <a:prstGeom prst="rect">
            <a:avLst/>
          </a:prstGeom>
          <a:noFill/>
          <a:ln/>
        </p:spPr>
        <p:txBody>
          <a:bodyPr wrap="none" rtlCol="0" anchor="t"/>
          <a:lstStyle/>
          <a:p>
            <a:pPr marL="0" indent="0">
              <a:lnSpc>
                <a:spcPts val="2799"/>
              </a:lnSpc>
              <a:buNone/>
            </a:pPr>
            <a:r>
              <a:rPr lang="en-US" sz="1750" b="1" dirty="0">
                <a:solidFill>
                  <a:srgbClr val="272525"/>
                </a:solidFill>
                <a:latin typeface="Eudoxus Sans" pitchFamily="34" charset="0"/>
                <a:ea typeface="Eudoxus Sans" pitchFamily="34" charset="-122"/>
                <a:cs typeface="Eudoxus Sans" pitchFamily="34" charset="-120"/>
              </a:rPr>
              <a:t>2.    </a:t>
            </a:r>
            <a:r>
              <a:rPr lang="en-US" sz="1750" b="1" dirty="0">
                <a:solidFill>
                  <a:srgbClr val="272525"/>
                </a:solidFill>
                <a:latin typeface="Bahnschrift" panose="020B0502040204020203" pitchFamily="34" charset="0"/>
                <a:ea typeface="Eudoxus Sans" pitchFamily="34" charset="-122"/>
                <a:cs typeface="Eudoxus Sans" pitchFamily="34" charset="-120"/>
              </a:rPr>
              <a:t>Focus Areas</a:t>
            </a:r>
            <a:r>
              <a:rPr lang="en-US" sz="1750" dirty="0">
                <a:solidFill>
                  <a:srgbClr val="272525"/>
                </a:solidFill>
                <a:latin typeface="Bahnschrift" panose="020B0502040204020203" pitchFamily="34" charset="0"/>
                <a:ea typeface="Eudoxus Sans" pitchFamily="34" charset="-122"/>
                <a:cs typeface="Eudoxus Sans" pitchFamily="34" charset="-120"/>
              </a:rPr>
              <a:t>:</a:t>
            </a:r>
            <a:endParaRPr lang="en-US" sz="1750" dirty="0">
              <a:latin typeface="Bahnschrift" panose="020B0502040204020203" pitchFamily="34" charset="0"/>
            </a:endParaRPr>
          </a:p>
        </p:txBody>
      </p:sp>
      <p:sp>
        <p:nvSpPr>
          <p:cNvPr id="8" name="Text 6"/>
          <p:cNvSpPr/>
          <p:nvPr/>
        </p:nvSpPr>
        <p:spPr>
          <a:xfrm>
            <a:off x="2748915" y="4925735"/>
            <a:ext cx="9843492" cy="355402"/>
          </a:xfrm>
          <a:prstGeom prst="rect">
            <a:avLst/>
          </a:prstGeom>
          <a:noFill/>
          <a:ln/>
        </p:spPr>
        <p:txBody>
          <a:bodyPr wrap="none" rtlCol="0" anchor="t"/>
          <a:lstStyle/>
          <a:p>
            <a:pPr marL="685800" lvl="1" indent="-342900" algn="l">
              <a:lnSpc>
                <a:spcPts val="2799"/>
              </a:lnSpc>
              <a:buSzPct val="100000"/>
              <a:buChar char="•"/>
            </a:pPr>
            <a:r>
              <a:rPr lang="en-US" sz="1750" b="1" dirty="0">
                <a:solidFill>
                  <a:srgbClr val="272525"/>
                </a:solidFill>
                <a:latin typeface="Bahnschrift" panose="020B0502040204020203" pitchFamily="34" charset="0"/>
                <a:ea typeface="Eudoxus Sans" pitchFamily="34" charset="-122"/>
                <a:cs typeface="Eudoxus Sans" pitchFamily="34" charset="-120"/>
              </a:rPr>
              <a:t>Inventory Management</a:t>
            </a:r>
            <a:r>
              <a:rPr lang="en-US" sz="1750" dirty="0">
                <a:solidFill>
                  <a:srgbClr val="272525"/>
                </a:solidFill>
                <a:latin typeface="Bahnschrift" panose="020B0502040204020203" pitchFamily="34" charset="0"/>
                <a:ea typeface="Eudoxus Sans" pitchFamily="34" charset="-122"/>
                <a:cs typeface="Eudoxus Sans" pitchFamily="34" charset="-120"/>
              </a:rPr>
              <a:t>: Streamline inventory management</a:t>
            </a:r>
            <a:endParaRPr lang="en-US" sz="1750" dirty="0">
              <a:latin typeface="Bahnschrift" panose="020B0502040204020203" pitchFamily="34" charset="0"/>
            </a:endParaRPr>
          </a:p>
        </p:txBody>
      </p:sp>
      <p:sp>
        <p:nvSpPr>
          <p:cNvPr id="9" name="Text 7"/>
          <p:cNvSpPr/>
          <p:nvPr/>
        </p:nvSpPr>
        <p:spPr>
          <a:xfrm>
            <a:off x="2748915" y="5369957"/>
            <a:ext cx="9843492" cy="355402"/>
          </a:xfrm>
          <a:prstGeom prst="rect">
            <a:avLst/>
          </a:prstGeom>
          <a:noFill/>
          <a:ln/>
        </p:spPr>
        <p:txBody>
          <a:bodyPr wrap="none" rtlCol="0" anchor="t"/>
          <a:lstStyle/>
          <a:p>
            <a:pPr marL="685800" lvl="1" indent="-342900" algn="l">
              <a:lnSpc>
                <a:spcPts val="2799"/>
              </a:lnSpc>
              <a:buSzPct val="100000"/>
              <a:buChar char="•"/>
            </a:pPr>
            <a:r>
              <a:rPr lang="en-US" sz="1750" b="1" dirty="0">
                <a:solidFill>
                  <a:srgbClr val="272525"/>
                </a:solidFill>
                <a:latin typeface="Bahnschrift" panose="020B0502040204020203" pitchFamily="34" charset="0"/>
                <a:ea typeface="Eudoxus Sans" pitchFamily="34" charset="-122"/>
                <a:cs typeface="Eudoxus Sans" pitchFamily="34" charset="-120"/>
              </a:rPr>
              <a:t>Customer Interaction</a:t>
            </a:r>
            <a:r>
              <a:rPr lang="en-US" sz="1750" dirty="0">
                <a:solidFill>
                  <a:srgbClr val="272525"/>
                </a:solidFill>
                <a:latin typeface="Bahnschrift" panose="020B0502040204020203" pitchFamily="34" charset="0"/>
                <a:ea typeface="Eudoxus Sans" pitchFamily="34" charset="-122"/>
                <a:cs typeface="Eudoxus Sans" pitchFamily="34" charset="-120"/>
              </a:rPr>
              <a:t>: Enhance customer interaction</a:t>
            </a:r>
            <a:endParaRPr lang="en-US" sz="1750" dirty="0">
              <a:latin typeface="Bahnschrift" panose="020B0502040204020203" pitchFamily="34" charset="0"/>
            </a:endParaRPr>
          </a:p>
        </p:txBody>
      </p:sp>
      <p:sp>
        <p:nvSpPr>
          <p:cNvPr id="10" name="Text 8"/>
          <p:cNvSpPr/>
          <p:nvPr/>
        </p:nvSpPr>
        <p:spPr>
          <a:xfrm>
            <a:off x="2748915" y="5814179"/>
            <a:ext cx="9843492" cy="355402"/>
          </a:xfrm>
          <a:prstGeom prst="rect">
            <a:avLst/>
          </a:prstGeom>
          <a:noFill/>
          <a:ln/>
        </p:spPr>
        <p:txBody>
          <a:bodyPr wrap="none" rtlCol="0" anchor="t"/>
          <a:lstStyle/>
          <a:p>
            <a:pPr marL="685800" lvl="1" indent="-342900" algn="l">
              <a:lnSpc>
                <a:spcPts val="2799"/>
              </a:lnSpc>
              <a:buSzPct val="100000"/>
              <a:buChar char="•"/>
            </a:pPr>
            <a:r>
              <a:rPr lang="en-US" sz="1750" b="1" dirty="0">
                <a:solidFill>
                  <a:srgbClr val="272525"/>
                </a:solidFill>
                <a:latin typeface="Bahnschrift" panose="020B0502040204020203" pitchFamily="34" charset="0"/>
                <a:ea typeface="Eudoxus Sans" pitchFamily="34" charset="-122"/>
                <a:cs typeface="Eudoxus Sans" pitchFamily="34" charset="-120"/>
              </a:rPr>
              <a:t>Sales Performance Tracking</a:t>
            </a:r>
            <a:r>
              <a:rPr lang="en-US" sz="1750" dirty="0">
                <a:solidFill>
                  <a:srgbClr val="272525"/>
                </a:solidFill>
                <a:latin typeface="Bahnschrift" panose="020B0502040204020203" pitchFamily="34" charset="0"/>
                <a:ea typeface="Eudoxus Sans" pitchFamily="34" charset="-122"/>
                <a:cs typeface="Eudoxus Sans" pitchFamily="34" charset="-120"/>
              </a:rPr>
              <a:t>: Track and analyze sales performance</a:t>
            </a:r>
            <a:endParaRPr lang="en-US" sz="1750" dirty="0">
              <a:latin typeface="Bahnschrift" panose="020B0502040204020203" pitchFamily="34" charset="0"/>
            </a:endParaRPr>
          </a:p>
        </p:txBody>
      </p:sp>
      <p:sp>
        <p:nvSpPr>
          <p:cNvPr id="11" name="Text 9"/>
          <p:cNvSpPr/>
          <p:nvPr/>
        </p:nvSpPr>
        <p:spPr>
          <a:xfrm>
            <a:off x="2748915" y="6258401"/>
            <a:ext cx="9843492" cy="355402"/>
          </a:xfrm>
          <a:prstGeom prst="rect">
            <a:avLst/>
          </a:prstGeom>
          <a:noFill/>
          <a:ln/>
        </p:spPr>
        <p:txBody>
          <a:bodyPr wrap="none" rtlCol="0" anchor="t"/>
          <a:lstStyle/>
          <a:p>
            <a:pPr marL="685800" lvl="1" indent="-342900" algn="l">
              <a:lnSpc>
                <a:spcPts val="2799"/>
              </a:lnSpc>
              <a:buSzPct val="100000"/>
              <a:buChar char="•"/>
            </a:pPr>
            <a:r>
              <a:rPr lang="en-US" sz="1750" b="1" dirty="0">
                <a:solidFill>
                  <a:srgbClr val="272525"/>
                </a:solidFill>
                <a:latin typeface="Bahnschrift" panose="020B0502040204020203" pitchFamily="34" charset="0"/>
                <a:ea typeface="Eudoxus Sans" pitchFamily="34" charset="-122"/>
                <a:cs typeface="Eudoxus Sans" pitchFamily="34" charset="-120"/>
              </a:rPr>
              <a:t>Service Operations Maintenance</a:t>
            </a:r>
            <a:r>
              <a:rPr lang="en-US" sz="1750" dirty="0">
                <a:solidFill>
                  <a:srgbClr val="272525"/>
                </a:solidFill>
                <a:latin typeface="Bahnschrift" panose="020B0502040204020203" pitchFamily="34" charset="0"/>
                <a:ea typeface="Eudoxus Sans" pitchFamily="34" charset="-122"/>
                <a:cs typeface="Eudoxus Sans" pitchFamily="34" charset="-120"/>
              </a:rPr>
              <a:t>: Optimize service operations</a:t>
            </a:r>
            <a:endParaRPr lang="en-US" sz="1750" dirty="0">
              <a:latin typeface="Bahnschrift" panose="020B0502040204020203" pitchFamily="34" charset="0"/>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mk-MK"/>
          </a:p>
        </p:txBody>
      </p:sp>
      <p:sp>
        <p:nvSpPr>
          <p:cNvPr id="3" name="Shape 1"/>
          <p:cNvSpPr/>
          <p:nvPr/>
        </p:nvSpPr>
        <p:spPr>
          <a:xfrm>
            <a:off x="0" y="0"/>
            <a:ext cx="14630400" cy="8229600"/>
          </a:xfrm>
          <a:prstGeom prst="rect">
            <a:avLst/>
          </a:prstGeom>
          <a:solidFill>
            <a:srgbClr val="FDFAF7"/>
          </a:solidFill>
          <a:ln/>
        </p:spPr>
        <p:txBody>
          <a:bodyPr/>
          <a:lstStyle/>
          <a:p>
            <a:endParaRPr lang="mk-MK"/>
          </a:p>
        </p:txBody>
      </p:sp>
      <p:sp>
        <p:nvSpPr>
          <p:cNvPr id="4" name="Text 2"/>
          <p:cNvSpPr/>
          <p:nvPr/>
        </p:nvSpPr>
        <p:spPr>
          <a:xfrm>
            <a:off x="2037993" y="894993"/>
            <a:ext cx="5554980"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User Personas:</a:t>
            </a:r>
            <a:endParaRPr lang="en-US" sz="4374" dirty="0"/>
          </a:p>
        </p:txBody>
      </p:sp>
      <p:sp>
        <p:nvSpPr>
          <p:cNvPr id="5" name="Shape 3"/>
          <p:cNvSpPr/>
          <p:nvPr/>
        </p:nvSpPr>
        <p:spPr>
          <a:xfrm>
            <a:off x="2037993" y="2041329"/>
            <a:ext cx="5166122" cy="2461258"/>
          </a:xfrm>
          <a:prstGeom prst="roundRect">
            <a:avLst>
              <a:gd name="adj" fmla="val 4234"/>
            </a:avLst>
          </a:prstGeom>
          <a:solidFill>
            <a:srgbClr val="E0D7F4"/>
          </a:solidFill>
          <a:ln w="7620">
            <a:solidFill>
              <a:srgbClr val="C6BDDA"/>
            </a:solidFill>
            <a:prstDash val="solid"/>
          </a:ln>
        </p:spPr>
        <p:txBody>
          <a:bodyPr/>
          <a:lstStyle/>
          <a:p>
            <a:endParaRPr lang="mk-MK"/>
          </a:p>
        </p:txBody>
      </p:sp>
      <p:sp>
        <p:nvSpPr>
          <p:cNvPr id="6" name="Text 4"/>
          <p:cNvSpPr/>
          <p:nvPr/>
        </p:nvSpPr>
        <p:spPr>
          <a:xfrm>
            <a:off x="2267783" y="2263497"/>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Sales Managers:</a:t>
            </a:r>
            <a:endParaRPr lang="en-US" sz="2187" dirty="0"/>
          </a:p>
        </p:txBody>
      </p:sp>
      <p:sp>
        <p:nvSpPr>
          <p:cNvPr id="7" name="Text 5"/>
          <p:cNvSpPr/>
          <p:nvPr/>
        </p:nvSpPr>
        <p:spPr>
          <a:xfrm>
            <a:off x="2623185" y="2644226"/>
            <a:ext cx="4351139" cy="1421606"/>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Bahnschrift" panose="020B0502040204020203" pitchFamily="34" charset="0"/>
                <a:ea typeface="Eudoxus Sans" pitchFamily="34" charset="-122"/>
                <a:cs typeface="Eudoxus Sans" pitchFamily="34" charset="-120"/>
              </a:rPr>
              <a:t>Responsible for overseeing sales operations, tracking performance metrics, and analyzing sales trends to improve sales strategies and outcomes.</a:t>
            </a:r>
            <a:endParaRPr lang="en-US" sz="1750" dirty="0">
              <a:latin typeface="Bahnschrift" panose="020B0502040204020203" pitchFamily="34" charset="0"/>
            </a:endParaRPr>
          </a:p>
        </p:txBody>
      </p:sp>
      <p:sp>
        <p:nvSpPr>
          <p:cNvPr id="8" name="Shape 6"/>
          <p:cNvSpPr/>
          <p:nvPr/>
        </p:nvSpPr>
        <p:spPr>
          <a:xfrm>
            <a:off x="7433905" y="2041329"/>
            <a:ext cx="5166122" cy="2461257"/>
          </a:xfrm>
          <a:prstGeom prst="roundRect">
            <a:avLst>
              <a:gd name="adj" fmla="val 4234"/>
            </a:avLst>
          </a:prstGeom>
          <a:solidFill>
            <a:srgbClr val="E0D7F4"/>
          </a:solidFill>
          <a:ln w="7620">
            <a:solidFill>
              <a:srgbClr val="C6BDDA"/>
            </a:solidFill>
            <a:prstDash val="solid"/>
          </a:ln>
        </p:spPr>
        <p:txBody>
          <a:bodyPr/>
          <a:lstStyle/>
          <a:p>
            <a:endParaRPr lang="mk-MK"/>
          </a:p>
        </p:txBody>
      </p:sp>
      <p:sp>
        <p:nvSpPr>
          <p:cNvPr id="9" name="Text 7"/>
          <p:cNvSpPr/>
          <p:nvPr/>
        </p:nvSpPr>
        <p:spPr>
          <a:xfrm>
            <a:off x="7656076" y="2263497"/>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Service Technicians:</a:t>
            </a:r>
            <a:endParaRPr lang="en-US" sz="2187" dirty="0"/>
          </a:p>
        </p:txBody>
      </p:sp>
      <p:sp>
        <p:nvSpPr>
          <p:cNvPr id="10" name="Text 8"/>
          <p:cNvSpPr/>
          <p:nvPr/>
        </p:nvSpPr>
        <p:spPr>
          <a:xfrm>
            <a:off x="8011478" y="2644226"/>
            <a:ext cx="4351139" cy="1421606"/>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Bahnschrift" panose="020B0502040204020203" pitchFamily="34" charset="0"/>
                <a:ea typeface="Eudoxus Sans" pitchFamily="34" charset="-122"/>
                <a:cs typeface="Eudoxus Sans" pitchFamily="34" charset="-120"/>
              </a:rPr>
              <a:t>Tasked with performing vehicle maintenance, inspections, and repairs to ensure optimal vehicle performance and high customer satisfaction.</a:t>
            </a:r>
            <a:endParaRPr lang="en-US" sz="1750" dirty="0">
              <a:latin typeface="Bahnschrift" panose="020B0502040204020203" pitchFamily="34" charset="0"/>
            </a:endParaRPr>
          </a:p>
        </p:txBody>
      </p:sp>
      <p:sp>
        <p:nvSpPr>
          <p:cNvPr id="11" name="Shape 9"/>
          <p:cNvSpPr/>
          <p:nvPr/>
        </p:nvSpPr>
        <p:spPr>
          <a:xfrm>
            <a:off x="2037993" y="4617482"/>
            <a:ext cx="5166122" cy="2461257"/>
          </a:xfrm>
          <a:prstGeom prst="roundRect">
            <a:avLst>
              <a:gd name="adj" fmla="val 3680"/>
            </a:avLst>
          </a:prstGeom>
          <a:solidFill>
            <a:srgbClr val="E0D7F4"/>
          </a:solidFill>
          <a:ln w="7620">
            <a:solidFill>
              <a:srgbClr val="C6BDDA"/>
            </a:solidFill>
            <a:prstDash val="solid"/>
          </a:ln>
        </p:spPr>
        <p:txBody>
          <a:bodyPr/>
          <a:lstStyle/>
          <a:p>
            <a:endParaRPr lang="mk-MK"/>
          </a:p>
        </p:txBody>
      </p:sp>
      <p:sp>
        <p:nvSpPr>
          <p:cNvPr id="12" name="Text 10"/>
          <p:cNvSpPr/>
          <p:nvPr/>
        </p:nvSpPr>
        <p:spPr>
          <a:xfrm>
            <a:off x="2267783" y="4847273"/>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Finance Managers:</a:t>
            </a:r>
            <a:endParaRPr lang="en-US" sz="2187" dirty="0"/>
          </a:p>
        </p:txBody>
      </p:sp>
      <p:sp>
        <p:nvSpPr>
          <p:cNvPr id="13" name="Text 11"/>
          <p:cNvSpPr/>
          <p:nvPr/>
        </p:nvSpPr>
        <p:spPr>
          <a:xfrm>
            <a:off x="2623184" y="5235996"/>
            <a:ext cx="4351139" cy="2006917"/>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Bahnschrift" panose="020B0502040204020203" pitchFamily="34" charset="0"/>
                <a:ea typeface="Eudoxus Sans" pitchFamily="34" charset="-122"/>
                <a:cs typeface="Eudoxus Sans" pitchFamily="34" charset="-120"/>
              </a:rPr>
              <a:t>Involved in managing financial transactions, processing sales contracts, and facilitating financing options for customers, ensuring smooth financial operations.</a:t>
            </a:r>
          </a:p>
          <a:p>
            <a:pPr algn="l">
              <a:lnSpc>
                <a:spcPts val="2799"/>
              </a:lnSpc>
              <a:buSzPct val="100000"/>
            </a:pPr>
            <a:endParaRPr lang="en-US" sz="1750" dirty="0"/>
          </a:p>
        </p:txBody>
      </p:sp>
      <p:sp>
        <p:nvSpPr>
          <p:cNvPr id="14" name="Shape 12"/>
          <p:cNvSpPr/>
          <p:nvPr/>
        </p:nvSpPr>
        <p:spPr>
          <a:xfrm>
            <a:off x="7426285" y="4617482"/>
            <a:ext cx="5166122" cy="2461257"/>
          </a:xfrm>
          <a:prstGeom prst="roundRect">
            <a:avLst>
              <a:gd name="adj" fmla="val 3680"/>
            </a:avLst>
          </a:prstGeom>
          <a:solidFill>
            <a:srgbClr val="E0D7F4"/>
          </a:solidFill>
          <a:ln w="7620">
            <a:solidFill>
              <a:srgbClr val="C6BDDA"/>
            </a:solidFill>
            <a:prstDash val="solid"/>
          </a:ln>
        </p:spPr>
        <p:txBody>
          <a:bodyPr/>
          <a:lstStyle/>
          <a:p>
            <a:endParaRPr lang="mk-MK"/>
          </a:p>
        </p:txBody>
      </p:sp>
      <p:sp>
        <p:nvSpPr>
          <p:cNvPr id="15" name="Text 13"/>
          <p:cNvSpPr/>
          <p:nvPr/>
        </p:nvSpPr>
        <p:spPr>
          <a:xfrm>
            <a:off x="7656076" y="4847273"/>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Customers:</a:t>
            </a:r>
            <a:endParaRPr lang="en-US" sz="2187" dirty="0"/>
          </a:p>
        </p:txBody>
      </p:sp>
      <p:sp>
        <p:nvSpPr>
          <p:cNvPr id="16" name="Text 14"/>
          <p:cNvSpPr/>
          <p:nvPr/>
        </p:nvSpPr>
        <p:spPr>
          <a:xfrm>
            <a:off x="8011478" y="5232577"/>
            <a:ext cx="4706544" cy="1865946"/>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Bahnschrift" panose="020B0502040204020203" pitchFamily="34" charset="0"/>
                <a:ea typeface="Eudoxus Sans" pitchFamily="34" charset="-122"/>
                <a:cs typeface="Eudoxus Sans" pitchFamily="34" charset="-120"/>
              </a:rPr>
              <a:t>Individuals interested in purchasing or leasing vehicles from the dealership. They seek information, schedule test drives, and make inquiries about available inventory and pricing.</a:t>
            </a:r>
          </a:p>
          <a:p>
            <a:pPr algn="l">
              <a:lnSpc>
                <a:spcPts val="2799"/>
              </a:lnSpc>
              <a:buSzPct val="100000"/>
            </a:pPr>
            <a:endParaRPr lang="en-US" sz="1750" dirty="0"/>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mk-MK"/>
          </a:p>
        </p:txBody>
      </p:sp>
      <p:sp>
        <p:nvSpPr>
          <p:cNvPr id="3" name="Shape 1"/>
          <p:cNvSpPr/>
          <p:nvPr/>
        </p:nvSpPr>
        <p:spPr>
          <a:xfrm>
            <a:off x="0" y="0"/>
            <a:ext cx="14630400" cy="8229600"/>
          </a:xfrm>
          <a:prstGeom prst="rect">
            <a:avLst/>
          </a:prstGeom>
          <a:solidFill>
            <a:srgbClr val="FDFAF7"/>
          </a:solidFill>
          <a:ln/>
        </p:spPr>
        <p:txBody>
          <a:bodyPr/>
          <a:lstStyle/>
          <a:p>
            <a:endParaRPr lang="mk-MK"/>
          </a:p>
        </p:txBody>
      </p:sp>
      <p:sp>
        <p:nvSpPr>
          <p:cNvPr id="4" name="Text 2"/>
          <p:cNvSpPr/>
          <p:nvPr/>
        </p:nvSpPr>
        <p:spPr>
          <a:xfrm>
            <a:off x="2037993" y="1561505"/>
            <a:ext cx="6528435"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Functional Requirements</a:t>
            </a:r>
            <a:endParaRPr lang="en-US" sz="4374" dirty="0"/>
          </a:p>
        </p:txBody>
      </p:sp>
      <p:sp>
        <p:nvSpPr>
          <p:cNvPr id="5" name="Text 3"/>
          <p:cNvSpPr/>
          <p:nvPr/>
        </p:nvSpPr>
        <p:spPr>
          <a:xfrm>
            <a:off x="2037993" y="2811304"/>
            <a:ext cx="3108841" cy="347186"/>
          </a:xfrm>
          <a:prstGeom prst="rect">
            <a:avLst/>
          </a:prstGeom>
          <a:noFill/>
          <a:ln/>
        </p:spPr>
        <p:txBody>
          <a:bodyPr wrap="none" rtlCol="0" anchor="t"/>
          <a:lstStyle/>
          <a:p>
            <a:pPr marL="0" indent="0">
              <a:lnSpc>
                <a:spcPts val="2734"/>
              </a:lnSpc>
              <a:buNone/>
            </a:pPr>
            <a:r>
              <a:rPr lang="en-US" sz="2187" b="1" kern="0" spc="-66" dirty="0">
                <a:solidFill>
                  <a:srgbClr val="591CE6"/>
                </a:solidFill>
                <a:latin typeface="p22-mackinac-pro" pitchFamily="34" charset="0"/>
                <a:ea typeface="p22-mackinac-pro" pitchFamily="34" charset="-122"/>
                <a:cs typeface="p22-mackinac-pro" pitchFamily="34" charset="-120"/>
              </a:rPr>
              <a:t>Inventory Management:</a:t>
            </a:r>
            <a:endParaRPr lang="en-US" sz="2187" dirty="0"/>
          </a:p>
        </p:txBody>
      </p:sp>
      <p:sp>
        <p:nvSpPr>
          <p:cNvPr id="6" name="Text 4"/>
          <p:cNvSpPr/>
          <p:nvPr/>
        </p:nvSpPr>
        <p:spPr>
          <a:xfrm>
            <a:off x="2393393" y="3380661"/>
            <a:ext cx="5244277" cy="4032510"/>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Bahnschrift" panose="020B0502040204020203" pitchFamily="34" charset="0"/>
                <a:ea typeface="Eudoxus Sans" pitchFamily="34" charset="-122"/>
                <a:cs typeface="Eudoxus Sans" pitchFamily="34" charset="-120"/>
              </a:rPr>
              <a:t>The system provides real-time visibility into the dealership's vehicle inventory, allowing users to view, update, and track vehicle details such as model, brand, price, and specifications like license plate numbers. Key functionalities include adding, updating, and deleting vehicle listings, categorizing vehicles based on attributes and facilitating search and retrieval.</a:t>
            </a:r>
            <a:endParaRPr lang="en-US" sz="1750" dirty="0">
              <a:latin typeface="Bahnschrift" panose="020B0502040204020203" pitchFamily="34" charset="0"/>
            </a:endParaRPr>
          </a:p>
        </p:txBody>
      </p:sp>
      <p:sp>
        <p:nvSpPr>
          <p:cNvPr id="7" name="Text 5"/>
          <p:cNvSpPr/>
          <p:nvPr/>
        </p:nvSpPr>
        <p:spPr>
          <a:xfrm>
            <a:off x="7593806" y="2811304"/>
            <a:ext cx="2777490" cy="347186"/>
          </a:xfrm>
          <a:prstGeom prst="rect">
            <a:avLst/>
          </a:prstGeom>
          <a:noFill/>
          <a:ln/>
        </p:spPr>
        <p:txBody>
          <a:bodyPr wrap="none" rtlCol="0" anchor="t"/>
          <a:lstStyle/>
          <a:p>
            <a:pPr marL="0" indent="0">
              <a:lnSpc>
                <a:spcPts val="2734"/>
              </a:lnSpc>
              <a:buNone/>
            </a:pPr>
            <a:r>
              <a:rPr lang="en-US" sz="2187" b="1" kern="0" spc="-66" dirty="0">
                <a:solidFill>
                  <a:srgbClr val="591CE6"/>
                </a:solidFill>
                <a:latin typeface="p22-mackinac-pro" pitchFamily="34" charset="0"/>
                <a:ea typeface="p22-mackinac-pro" pitchFamily="34" charset="-122"/>
                <a:cs typeface="p22-mackinac-pro" pitchFamily="34" charset="-120"/>
              </a:rPr>
              <a:t>User Access Control:</a:t>
            </a:r>
            <a:endParaRPr lang="en-US" sz="2187" dirty="0"/>
          </a:p>
        </p:txBody>
      </p:sp>
      <p:sp>
        <p:nvSpPr>
          <p:cNvPr id="8" name="Text 6"/>
          <p:cNvSpPr/>
          <p:nvPr/>
        </p:nvSpPr>
        <p:spPr>
          <a:xfrm>
            <a:off x="7949207" y="3380661"/>
            <a:ext cx="5723249" cy="2312568"/>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Bahnschrift" panose="020B0502040204020203" pitchFamily="34" charset="0"/>
                <a:ea typeface="Eudoxus Sans" pitchFamily="34" charset="-122"/>
                <a:cs typeface="Eudoxus Sans" pitchFamily="34" charset="-120"/>
              </a:rPr>
              <a:t>Role-based access control ensures that users only have access to the information and functionalities relevant to their roles within the dealership, ensuring security and efficiency.</a:t>
            </a:r>
            <a:endParaRPr lang="en-US" sz="1750" dirty="0">
              <a:latin typeface="Bahnschrift" panose="020B0502040204020203" pitchFamily="34" charset="0"/>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mk-MK"/>
          </a:p>
        </p:txBody>
      </p:sp>
      <p:sp>
        <p:nvSpPr>
          <p:cNvPr id="3" name="Shape 1"/>
          <p:cNvSpPr/>
          <p:nvPr/>
        </p:nvSpPr>
        <p:spPr>
          <a:xfrm>
            <a:off x="0" y="0"/>
            <a:ext cx="14630400" cy="8229600"/>
          </a:xfrm>
          <a:prstGeom prst="rect">
            <a:avLst/>
          </a:prstGeom>
          <a:solidFill>
            <a:srgbClr val="FDFAF7"/>
          </a:solidFill>
          <a:ln/>
        </p:spPr>
        <p:txBody>
          <a:bodyPr/>
          <a:lstStyle/>
          <a:p>
            <a:endParaRPr lang="mk-MK"/>
          </a:p>
        </p:txBody>
      </p:sp>
      <p:sp>
        <p:nvSpPr>
          <p:cNvPr id="4" name="Text 2"/>
          <p:cNvSpPr/>
          <p:nvPr/>
        </p:nvSpPr>
        <p:spPr>
          <a:xfrm>
            <a:off x="2037993" y="1383744"/>
            <a:ext cx="6528435"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Functional Requirements</a:t>
            </a:r>
            <a:endParaRPr lang="en-US" sz="4374" dirty="0"/>
          </a:p>
        </p:txBody>
      </p:sp>
      <p:sp>
        <p:nvSpPr>
          <p:cNvPr id="5" name="Text 3"/>
          <p:cNvSpPr/>
          <p:nvPr/>
        </p:nvSpPr>
        <p:spPr>
          <a:xfrm>
            <a:off x="2037993" y="2633543"/>
            <a:ext cx="2777490" cy="347186"/>
          </a:xfrm>
          <a:prstGeom prst="rect">
            <a:avLst/>
          </a:prstGeom>
          <a:noFill/>
          <a:ln/>
        </p:spPr>
        <p:txBody>
          <a:bodyPr wrap="none" rtlCol="0" anchor="t"/>
          <a:lstStyle/>
          <a:p>
            <a:pPr marL="0" indent="0">
              <a:lnSpc>
                <a:spcPts val="2734"/>
              </a:lnSpc>
              <a:buNone/>
            </a:pPr>
            <a:r>
              <a:rPr lang="en-US" sz="2187" b="1" kern="0" spc="-66" dirty="0">
                <a:solidFill>
                  <a:srgbClr val="591CE6"/>
                </a:solidFill>
                <a:latin typeface="p22-mackinac-pro" pitchFamily="34" charset="0"/>
                <a:ea typeface="p22-mackinac-pro" pitchFamily="34" charset="-122"/>
                <a:cs typeface="p22-mackinac-pro" pitchFamily="34" charset="-120"/>
              </a:rPr>
              <a:t>Sales Tracking:</a:t>
            </a:r>
            <a:endParaRPr lang="en-US" sz="2187" dirty="0"/>
          </a:p>
        </p:txBody>
      </p:sp>
      <p:sp>
        <p:nvSpPr>
          <p:cNvPr id="6" name="Text 4"/>
          <p:cNvSpPr/>
          <p:nvPr/>
        </p:nvSpPr>
        <p:spPr>
          <a:xfrm>
            <a:off x="2393393" y="3202900"/>
            <a:ext cx="3705939" cy="3361186"/>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Bahnschrift" panose="020B0502040204020203" pitchFamily="34" charset="0"/>
                <a:ea typeface="Eudoxus Sans" pitchFamily="34" charset="-122"/>
                <a:cs typeface="Eudoxus Sans" pitchFamily="34" charset="-120"/>
              </a:rPr>
              <a:t>Sales managers can monitor sales performance, track vehicle sales, and generate sales reports to analyze trends and identify opportunities for improvement.</a:t>
            </a:r>
            <a:endParaRPr lang="en-US" sz="1750" dirty="0">
              <a:latin typeface="Bahnschrift" panose="020B0502040204020203" pitchFamily="34" charset="0"/>
            </a:endParaRPr>
          </a:p>
        </p:txBody>
      </p:sp>
      <p:sp>
        <p:nvSpPr>
          <p:cNvPr id="7" name="Text 5"/>
          <p:cNvSpPr/>
          <p:nvPr/>
        </p:nvSpPr>
        <p:spPr>
          <a:xfrm>
            <a:off x="5743932" y="2633543"/>
            <a:ext cx="2852857" cy="347186"/>
          </a:xfrm>
          <a:prstGeom prst="rect">
            <a:avLst/>
          </a:prstGeom>
          <a:noFill/>
          <a:ln/>
        </p:spPr>
        <p:txBody>
          <a:bodyPr wrap="none" rtlCol="0" anchor="t"/>
          <a:lstStyle/>
          <a:p>
            <a:pPr marL="0" indent="0">
              <a:lnSpc>
                <a:spcPts val="2734"/>
              </a:lnSpc>
              <a:buNone/>
            </a:pPr>
            <a:r>
              <a:rPr lang="en-US" sz="2187" b="1" kern="0" spc="-66" dirty="0">
                <a:solidFill>
                  <a:srgbClr val="591CE6"/>
                </a:solidFill>
                <a:latin typeface="p22-mackinac-pro" pitchFamily="34" charset="0"/>
                <a:ea typeface="p22-mackinac-pro" pitchFamily="34" charset="-122"/>
                <a:cs typeface="p22-mackinac-pro" pitchFamily="34" charset="-120"/>
              </a:rPr>
              <a:t>Customer Interaction:</a:t>
            </a:r>
            <a:endParaRPr lang="en-US" sz="2187" dirty="0"/>
          </a:p>
        </p:txBody>
      </p:sp>
      <p:sp>
        <p:nvSpPr>
          <p:cNvPr id="8" name="Text 6"/>
          <p:cNvSpPr/>
          <p:nvPr/>
        </p:nvSpPr>
        <p:spPr>
          <a:xfrm>
            <a:off x="6099333" y="3202899"/>
            <a:ext cx="3350539" cy="4090529"/>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Bahnschrift" panose="020B0502040204020203" pitchFamily="34" charset="0"/>
                <a:ea typeface="Eudoxus Sans" pitchFamily="34" charset="-122"/>
                <a:cs typeface="Eudoxus Sans" pitchFamily="34" charset="-120"/>
              </a:rPr>
              <a:t>Customers can browse the dealership's inventory online, view detailed vehicle information, schedule test drives, and make online inquiries about vehicle availability and pricing, enhancing communication with dealership staff.</a:t>
            </a:r>
            <a:endParaRPr lang="en-US" sz="1750" dirty="0">
              <a:latin typeface="Bahnschrift" panose="020B0502040204020203" pitchFamily="34" charset="0"/>
            </a:endParaRPr>
          </a:p>
        </p:txBody>
      </p:sp>
      <p:sp>
        <p:nvSpPr>
          <p:cNvPr id="9" name="Text 7"/>
          <p:cNvSpPr/>
          <p:nvPr/>
        </p:nvSpPr>
        <p:spPr>
          <a:xfrm>
            <a:off x="9449872" y="2633543"/>
            <a:ext cx="3156347" cy="694373"/>
          </a:xfrm>
          <a:prstGeom prst="rect">
            <a:avLst/>
          </a:prstGeom>
          <a:noFill/>
          <a:ln/>
        </p:spPr>
        <p:txBody>
          <a:bodyPr wrap="square" rtlCol="0" anchor="t"/>
          <a:lstStyle/>
          <a:p>
            <a:pPr marL="0" indent="0">
              <a:lnSpc>
                <a:spcPts val="2734"/>
              </a:lnSpc>
              <a:buNone/>
            </a:pPr>
            <a:r>
              <a:rPr lang="en-US" sz="2187" b="1" kern="0" spc="-66" dirty="0">
                <a:solidFill>
                  <a:srgbClr val="591CE6"/>
                </a:solidFill>
                <a:latin typeface="p22-mackinac-pro" pitchFamily="34" charset="0"/>
                <a:ea typeface="p22-mackinac-pro" pitchFamily="34" charset="-122"/>
                <a:cs typeface="p22-mackinac-pro" pitchFamily="34" charset="-120"/>
              </a:rPr>
              <a:t>Maintenance Management:</a:t>
            </a:r>
            <a:endParaRPr lang="en-US" sz="2187" dirty="0"/>
          </a:p>
        </p:txBody>
      </p:sp>
      <p:sp>
        <p:nvSpPr>
          <p:cNvPr id="10" name="Text 8"/>
          <p:cNvSpPr/>
          <p:nvPr/>
        </p:nvSpPr>
        <p:spPr>
          <a:xfrm>
            <a:off x="9805273" y="3550087"/>
            <a:ext cx="3595041" cy="3209942"/>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Bahnschrift" panose="020B0502040204020203" pitchFamily="34" charset="0"/>
                <a:ea typeface="Eudoxus Sans" pitchFamily="34" charset="-122"/>
                <a:cs typeface="Eudoxus Sans" pitchFamily="34" charset="-120"/>
              </a:rPr>
              <a:t>Service technicians can access vehicle service history and create maintenance schedules to efficiently perform vehicle inspections, maintenance, and repairs.</a:t>
            </a:r>
            <a:endParaRPr lang="en-US" sz="1750" dirty="0">
              <a:latin typeface="Bahnschrift" panose="020B0502040204020203" pitchFamily="34" charset="0"/>
            </a:endParaRPr>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mk-MK"/>
          </a:p>
        </p:txBody>
      </p:sp>
      <p:sp>
        <p:nvSpPr>
          <p:cNvPr id="3" name="Shape 1"/>
          <p:cNvSpPr/>
          <p:nvPr/>
        </p:nvSpPr>
        <p:spPr>
          <a:xfrm>
            <a:off x="0" y="0"/>
            <a:ext cx="14630400" cy="8229600"/>
          </a:xfrm>
          <a:prstGeom prst="rect">
            <a:avLst/>
          </a:prstGeom>
          <a:solidFill>
            <a:srgbClr val="FDFAF7"/>
          </a:solidFill>
          <a:ln/>
        </p:spPr>
        <p:txBody>
          <a:bodyPr/>
          <a:lstStyle/>
          <a:p>
            <a:endParaRPr lang="mk-MK"/>
          </a:p>
        </p:txBody>
      </p:sp>
      <p:sp>
        <p:nvSpPr>
          <p:cNvPr id="4" name="Text 2"/>
          <p:cNvSpPr/>
          <p:nvPr/>
        </p:nvSpPr>
        <p:spPr>
          <a:xfrm>
            <a:off x="2037993" y="1690568"/>
            <a:ext cx="5870853"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Quality Requirements:</a:t>
            </a:r>
            <a:endParaRPr lang="en-US" sz="4374" dirty="0"/>
          </a:p>
        </p:txBody>
      </p:sp>
      <p:sp>
        <p:nvSpPr>
          <p:cNvPr id="5" name="Shape 3"/>
          <p:cNvSpPr/>
          <p:nvPr/>
        </p:nvSpPr>
        <p:spPr>
          <a:xfrm>
            <a:off x="2037993" y="3002875"/>
            <a:ext cx="499943" cy="499943"/>
          </a:xfrm>
          <a:prstGeom prst="roundRect">
            <a:avLst>
              <a:gd name="adj" fmla="val 20000"/>
            </a:avLst>
          </a:prstGeom>
          <a:solidFill>
            <a:srgbClr val="E0D7F4"/>
          </a:solidFill>
          <a:ln w="7620">
            <a:solidFill>
              <a:srgbClr val="C6BDDA"/>
            </a:solidFill>
            <a:prstDash val="solid"/>
          </a:ln>
        </p:spPr>
        <p:txBody>
          <a:bodyPr/>
          <a:lstStyle/>
          <a:p>
            <a:endParaRPr lang="mk-MK"/>
          </a:p>
        </p:txBody>
      </p:sp>
      <p:sp>
        <p:nvSpPr>
          <p:cNvPr id="6" name="Text 4"/>
          <p:cNvSpPr/>
          <p:nvPr/>
        </p:nvSpPr>
        <p:spPr>
          <a:xfrm>
            <a:off x="2225278" y="3044547"/>
            <a:ext cx="125373"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7" name="Text 5"/>
          <p:cNvSpPr/>
          <p:nvPr/>
        </p:nvSpPr>
        <p:spPr>
          <a:xfrm>
            <a:off x="2760107" y="3079194"/>
            <a:ext cx="264795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Reliability:</a:t>
            </a:r>
            <a:endParaRPr lang="en-US" sz="2187" dirty="0"/>
          </a:p>
        </p:txBody>
      </p:sp>
      <p:sp>
        <p:nvSpPr>
          <p:cNvPr id="8" name="Text 6"/>
          <p:cNvSpPr/>
          <p:nvPr/>
        </p:nvSpPr>
        <p:spPr>
          <a:xfrm>
            <a:off x="2760107" y="3559612"/>
            <a:ext cx="2647950" cy="7108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Bahnschrift" panose="020B0502040204020203" pitchFamily="34" charset="0"/>
                <a:ea typeface="Eudoxus Sans" pitchFamily="34" charset="-122"/>
                <a:cs typeface="Eudoxus Sans" pitchFamily="34" charset="-120"/>
              </a:rPr>
              <a:t>Consistent and accurate operations</a:t>
            </a:r>
            <a:endParaRPr lang="en-US" sz="1750" dirty="0">
              <a:latin typeface="Bahnschrift" panose="020B0502040204020203" pitchFamily="34" charset="0"/>
            </a:endParaRPr>
          </a:p>
        </p:txBody>
      </p:sp>
      <p:sp>
        <p:nvSpPr>
          <p:cNvPr id="9" name="Shape 7"/>
          <p:cNvSpPr/>
          <p:nvPr/>
        </p:nvSpPr>
        <p:spPr>
          <a:xfrm>
            <a:off x="5630228" y="3002875"/>
            <a:ext cx="499943" cy="499943"/>
          </a:xfrm>
          <a:prstGeom prst="roundRect">
            <a:avLst>
              <a:gd name="adj" fmla="val 20000"/>
            </a:avLst>
          </a:prstGeom>
          <a:solidFill>
            <a:srgbClr val="E0D7F4"/>
          </a:solidFill>
          <a:ln w="7620">
            <a:solidFill>
              <a:srgbClr val="C6BDDA"/>
            </a:solidFill>
            <a:prstDash val="solid"/>
          </a:ln>
        </p:spPr>
        <p:txBody>
          <a:bodyPr/>
          <a:lstStyle/>
          <a:p>
            <a:endParaRPr lang="mk-MK"/>
          </a:p>
        </p:txBody>
      </p:sp>
      <p:sp>
        <p:nvSpPr>
          <p:cNvPr id="10" name="Text 8"/>
          <p:cNvSpPr/>
          <p:nvPr/>
        </p:nvSpPr>
        <p:spPr>
          <a:xfrm>
            <a:off x="5788104" y="3044547"/>
            <a:ext cx="184071"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1" name="Text 9"/>
          <p:cNvSpPr/>
          <p:nvPr/>
        </p:nvSpPr>
        <p:spPr>
          <a:xfrm>
            <a:off x="6352342" y="3079194"/>
            <a:ext cx="264795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Usability:</a:t>
            </a:r>
            <a:endParaRPr lang="en-US" sz="2187" dirty="0"/>
          </a:p>
        </p:txBody>
      </p:sp>
      <p:sp>
        <p:nvSpPr>
          <p:cNvPr id="12" name="Text 10"/>
          <p:cNvSpPr/>
          <p:nvPr/>
        </p:nvSpPr>
        <p:spPr>
          <a:xfrm>
            <a:off x="6352342" y="3559612"/>
            <a:ext cx="2647950" cy="7108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Bahnschrift" panose="020B0502040204020203" pitchFamily="34" charset="0"/>
                <a:ea typeface="Eudoxus Sans" pitchFamily="34" charset="-122"/>
                <a:cs typeface="Eudoxus Sans" pitchFamily="34" charset="-120"/>
              </a:rPr>
              <a:t>Intuitive interfaces and navigation</a:t>
            </a:r>
            <a:endParaRPr lang="en-US" sz="1750" dirty="0">
              <a:latin typeface="Bahnschrift" panose="020B0502040204020203" pitchFamily="34" charset="0"/>
            </a:endParaRPr>
          </a:p>
        </p:txBody>
      </p:sp>
      <p:sp>
        <p:nvSpPr>
          <p:cNvPr id="13" name="Shape 11"/>
          <p:cNvSpPr/>
          <p:nvPr/>
        </p:nvSpPr>
        <p:spPr>
          <a:xfrm>
            <a:off x="9222462" y="3002875"/>
            <a:ext cx="499943" cy="499943"/>
          </a:xfrm>
          <a:prstGeom prst="roundRect">
            <a:avLst>
              <a:gd name="adj" fmla="val 20000"/>
            </a:avLst>
          </a:prstGeom>
          <a:solidFill>
            <a:srgbClr val="E0D7F4"/>
          </a:solidFill>
          <a:ln w="7620">
            <a:solidFill>
              <a:srgbClr val="C6BDDA"/>
            </a:solidFill>
            <a:prstDash val="solid"/>
          </a:ln>
        </p:spPr>
        <p:txBody>
          <a:bodyPr/>
          <a:lstStyle/>
          <a:p>
            <a:endParaRPr lang="mk-MK"/>
          </a:p>
        </p:txBody>
      </p:sp>
      <p:sp>
        <p:nvSpPr>
          <p:cNvPr id="14" name="Text 12"/>
          <p:cNvSpPr/>
          <p:nvPr/>
        </p:nvSpPr>
        <p:spPr>
          <a:xfrm>
            <a:off x="9377601" y="3044547"/>
            <a:ext cx="189667"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5" name="Text 13"/>
          <p:cNvSpPr/>
          <p:nvPr/>
        </p:nvSpPr>
        <p:spPr>
          <a:xfrm>
            <a:off x="9944576" y="3079194"/>
            <a:ext cx="264795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Performance:</a:t>
            </a:r>
            <a:endParaRPr lang="en-US" sz="2187" dirty="0"/>
          </a:p>
        </p:txBody>
      </p:sp>
      <p:sp>
        <p:nvSpPr>
          <p:cNvPr id="16" name="Text 14"/>
          <p:cNvSpPr/>
          <p:nvPr/>
        </p:nvSpPr>
        <p:spPr>
          <a:xfrm>
            <a:off x="9944576" y="3559612"/>
            <a:ext cx="2777490" cy="7108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Bahnschrift" panose="020B0502040204020203" pitchFamily="34" charset="0"/>
                <a:ea typeface="Eudoxus Sans" pitchFamily="34" charset="-122"/>
                <a:cs typeface="Eudoxus Sans" pitchFamily="34" charset="-120"/>
              </a:rPr>
              <a:t>High-volume support and real-time updates</a:t>
            </a:r>
            <a:endParaRPr lang="en-US" sz="1750" dirty="0">
              <a:latin typeface="Bahnschrift" panose="020B0502040204020203" pitchFamily="34" charset="0"/>
            </a:endParaRPr>
          </a:p>
        </p:txBody>
      </p:sp>
      <p:sp>
        <p:nvSpPr>
          <p:cNvPr id="17" name="Shape 15"/>
          <p:cNvSpPr/>
          <p:nvPr/>
        </p:nvSpPr>
        <p:spPr>
          <a:xfrm>
            <a:off x="2037993" y="4666178"/>
            <a:ext cx="499943" cy="499943"/>
          </a:xfrm>
          <a:prstGeom prst="roundRect">
            <a:avLst>
              <a:gd name="adj" fmla="val 20000"/>
            </a:avLst>
          </a:prstGeom>
          <a:solidFill>
            <a:srgbClr val="E0D7F4"/>
          </a:solidFill>
          <a:ln w="7620">
            <a:solidFill>
              <a:srgbClr val="C6BDDA"/>
            </a:solidFill>
            <a:prstDash val="solid"/>
          </a:ln>
        </p:spPr>
        <p:txBody>
          <a:bodyPr/>
          <a:lstStyle/>
          <a:p>
            <a:endParaRPr lang="mk-MK"/>
          </a:p>
        </p:txBody>
      </p:sp>
      <p:sp>
        <p:nvSpPr>
          <p:cNvPr id="18" name="Text 16"/>
          <p:cNvSpPr/>
          <p:nvPr/>
        </p:nvSpPr>
        <p:spPr>
          <a:xfrm>
            <a:off x="2187893" y="4707850"/>
            <a:ext cx="200025"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4</a:t>
            </a:r>
            <a:endParaRPr lang="en-US" sz="2624" dirty="0"/>
          </a:p>
        </p:txBody>
      </p:sp>
      <p:sp>
        <p:nvSpPr>
          <p:cNvPr id="19" name="Text 17"/>
          <p:cNvSpPr/>
          <p:nvPr/>
        </p:nvSpPr>
        <p:spPr>
          <a:xfrm>
            <a:off x="2760107" y="4742498"/>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Security:</a:t>
            </a:r>
            <a:endParaRPr lang="en-US" sz="2187" dirty="0"/>
          </a:p>
        </p:txBody>
      </p:sp>
      <p:sp>
        <p:nvSpPr>
          <p:cNvPr id="20" name="Text 18"/>
          <p:cNvSpPr/>
          <p:nvPr/>
        </p:nvSpPr>
        <p:spPr>
          <a:xfrm>
            <a:off x="2760107" y="5222915"/>
            <a:ext cx="4444008" cy="355402"/>
          </a:xfrm>
          <a:prstGeom prst="rect">
            <a:avLst/>
          </a:prstGeom>
          <a:noFill/>
          <a:ln/>
        </p:spPr>
        <p:txBody>
          <a:bodyPr wrap="none" rtlCol="0" anchor="t"/>
          <a:lstStyle/>
          <a:p>
            <a:pPr marL="285750" indent="-285750">
              <a:lnSpc>
                <a:spcPts val="2799"/>
              </a:lnSpc>
              <a:buFont typeface="Arial" panose="020B0604020202020204" pitchFamily="34" charset="0"/>
              <a:buChar char="•"/>
            </a:pPr>
            <a:r>
              <a:rPr lang="en-US" sz="1750" dirty="0">
                <a:solidFill>
                  <a:srgbClr val="272525"/>
                </a:solidFill>
                <a:latin typeface="Bahnschrift" panose="020B0502040204020203" pitchFamily="34" charset="0"/>
                <a:ea typeface="Eudoxus Sans" pitchFamily="34" charset="-122"/>
                <a:cs typeface="Eudoxus Sans" pitchFamily="34" charset="-120"/>
              </a:rPr>
              <a:t>Robust data protection and cybersecurity</a:t>
            </a:r>
            <a:endParaRPr lang="en-US" sz="1750" dirty="0">
              <a:latin typeface="Bahnschrift" panose="020B0502040204020203" pitchFamily="34" charset="0"/>
            </a:endParaRPr>
          </a:p>
        </p:txBody>
      </p:sp>
      <p:sp>
        <p:nvSpPr>
          <p:cNvPr id="21" name="Shape 19"/>
          <p:cNvSpPr/>
          <p:nvPr/>
        </p:nvSpPr>
        <p:spPr>
          <a:xfrm>
            <a:off x="7426285" y="4666178"/>
            <a:ext cx="499943" cy="499943"/>
          </a:xfrm>
          <a:prstGeom prst="roundRect">
            <a:avLst>
              <a:gd name="adj" fmla="val 20000"/>
            </a:avLst>
          </a:prstGeom>
          <a:solidFill>
            <a:srgbClr val="E0D7F4"/>
          </a:solidFill>
          <a:ln w="7620">
            <a:solidFill>
              <a:srgbClr val="C6BDDA"/>
            </a:solidFill>
            <a:prstDash val="solid"/>
          </a:ln>
        </p:spPr>
        <p:txBody>
          <a:bodyPr/>
          <a:lstStyle/>
          <a:p>
            <a:endParaRPr lang="mk-MK"/>
          </a:p>
        </p:txBody>
      </p:sp>
      <p:sp>
        <p:nvSpPr>
          <p:cNvPr id="22" name="Text 20"/>
          <p:cNvSpPr/>
          <p:nvPr/>
        </p:nvSpPr>
        <p:spPr>
          <a:xfrm>
            <a:off x="7586067" y="4707850"/>
            <a:ext cx="180380"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5</a:t>
            </a:r>
            <a:endParaRPr lang="en-US" sz="2624" dirty="0"/>
          </a:p>
        </p:txBody>
      </p:sp>
      <p:sp>
        <p:nvSpPr>
          <p:cNvPr id="23" name="Text 21"/>
          <p:cNvSpPr/>
          <p:nvPr/>
        </p:nvSpPr>
        <p:spPr>
          <a:xfrm>
            <a:off x="8148399" y="4742498"/>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Scalability:</a:t>
            </a:r>
            <a:endParaRPr lang="en-US" sz="2187" dirty="0"/>
          </a:p>
        </p:txBody>
      </p:sp>
      <p:sp>
        <p:nvSpPr>
          <p:cNvPr id="24" name="Text 22"/>
          <p:cNvSpPr/>
          <p:nvPr/>
        </p:nvSpPr>
        <p:spPr>
          <a:xfrm>
            <a:off x="8148399" y="5222915"/>
            <a:ext cx="4444008" cy="355402"/>
          </a:xfrm>
          <a:prstGeom prst="rect">
            <a:avLst/>
          </a:prstGeom>
          <a:noFill/>
          <a:ln/>
        </p:spPr>
        <p:txBody>
          <a:bodyPr wrap="none" rtlCol="0" anchor="t"/>
          <a:lstStyle/>
          <a:p>
            <a:pPr marL="285750" indent="-285750">
              <a:lnSpc>
                <a:spcPts val="2799"/>
              </a:lnSpc>
              <a:buFont typeface="Arial" panose="020B0604020202020204" pitchFamily="34" charset="0"/>
              <a:buChar char="•"/>
            </a:pPr>
            <a:r>
              <a:rPr lang="en-US" sz="1750" dirty="0">
                <a:solidFill>
                  <a:srgbClr val="272525"/>
                </a:solidFill>
                <a:latin typeface="Bahnschrift" panose="020B0502040204020203" pitchFamily="34" charset="0"/>
                <a:ea typeface="Eudoxus Sans" pitchFamily="34" charset="-122"/>
                <a:cs typeface="Eudoxus Sans" pitchFamily="34" charset="-120"/>
              </a:rPr>
              <a:t>Accommodating growth and expansion</a:t>
            </a:r>
            <a:endParaRPr lang="en-US" sz="1750" dirty="0">
              <a:latin typeface="Bahnschrift" panose="020B0502040204020203" pitchFamily="34" charset="0"/>
            </a:endParaRPr>
          </a:p>
        </p:txBody>
      </p:sp>
      <p:sp>
        <p:nvSpPr>
          <p:cNvPr id="25" name="Text 23"/>
          <p:cNvSpPr/>
          <p:nvPr/>
        </p:nvSpPr>
        <p:spPr>
          <a:xfrm>
            <a:off x="2393394" y="5828228"/>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Bahnschrift" panose="020B0502040204020203" pitchFamily="34" charset="0"/>
                <a:ea typeface="Eudoxus Sans" pitchFamily="34" charset="-122"/>
                <a:cs typeface="Eudoxus Sans" pitchFamily="34" charset="-120"/>
              </a:rPr>
              <a:t>Ensuring consistent and accurate CDMS operation, intuitive interfaces for efficient user tasks, optimized performance for high volumes, robust security measures, and scalable design.</a:t>
            </a:r>
            <a:endParaRPr lang="en-US" sz="1750" dirty="0">
              <a:latin typeface="Bahnschrift" panose="020B0502040204020203" pitchFamily="34" charset="0"/>
            </a:endParaRPr>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mk-MK"/>
          </a:p>
        </p:txBody>
      </p:sp>
      <p:sp>
        <p:nvSpPr>
          <p:cNvPr id="3" name="Shape 1"/>
          <p:cNvSpPr/>
          <p:nvPr/>
        </p:nvSpPr>
        <p:spPr>
          <a:xfrm>
            <a:off x="0" y="0"/>
            <a:ext cx="14630400" cy="8229600"/>
          </a:xfrm>
          <a:prstGeom prst="rect">
            <a:avLst/>
          </a:prstGeom>
          <a:solidFill>
            <a:srgbClr val="FDFAF7"/>
          </a:solidFill>
          <a:ln/>
        </p:spPr>
        <p:txBody>
          <a:bodyPr/>
          <a:lstStyle/>
          <a:p>
            <a:endParaRPr lang="mk-MK"/>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10716101" y="277654"/>
            <a:ext cx="2357438" cy="7674292"/>
          </a:xfrm>
          <a:prstGeom prst="rect">
            <a:avLst/>
          </a:prstGeom>
        </p:spPr>
      </p:pic>
      <p:sp>
        <p:nvSpPr>
          <p:cNvPr id="6" name="Text 2"/>
          <p:cNvSpPr/>
          <p:nvPr/>
        </p:nvSpPr>
        <p:spPr>
          <a:xfrm>
            <a:off x="833199" y="649367"/>
            <a:ext cx="7477601"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The Code - Java Spring Boot Application Overview:</a:t>
            </a:r>
            <a:endParaRPr lang="en-US" sz="4374" dirty="0"/>
          </a:p>
        </p:txBody>
      </p:sp>
      <p:sp>
        <p:nvSpPr>
          <p:cNvPr id="7" name="Text 3"/>
          <p:cNvSpPr/>
          <p:nvPr/>
        </p:nvSpPr>
        <p:spPr>
          <a:xfrm>
            <a:off x="1188600" y="2371368"/>
            <a:ext cx="7955400"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Bahnschrift" panose="020B0502040204020203" pitchFamily="34" charset="0"/>
                <a:ea typeface="Eudoxus Sans" pitchFamily="34" charset="-122"/>
                <a:cs typeface="Eudoxus Sans" pitchFamily="34" charset="-120"/>
              </a:rPr>
              <a:t>The Vehicle Application was developed using </a:t>
            </a:r>
            <a:r>
              <a:rPr lang="en-US" sz="1750" b="1" dirty="0">
                <a:solidFill>
                  <a:srgbClr val="272525"/>
                </a:solidFill>
                <a:latin typeface="Bahnschrift" panose="020B0502040204020203" pitchFamily="34" charset="0"/>
                <a:ea typeface="Eudoxus Sans" pitchFamily="34" charset="-122"/>
                <a:cs typeface="Eudoxus Sans" pitchFamily="34" charset="-120"/>
              </a:rPr>
              <a:t>Java Spring Boot</a:t>
            </a:r>
            <a:r>
              <a:rPr lang="en-US" sz="1750" dirty="0">
                <a:solidFill>
                  <a:srgbClr val="272525"/>
                </a:solidFill>
                <a:latin typeface="Bahnschrift" panose="020B0502040204020203" pitchFamily="34" charset="0"/>
                <a:ea typeface="Eudoxus Sans" pitchFamily="34" charset="-122"/>
                <a:cs typeface="Eudoxus Sans" pitchFamily="34" charset="-120"/>
              </a:rPr>
              <a:t>, a framework for building Java applications and it was coded in </a:t>
            </a:r>
            <a:r>
              <a:rPr lang="en-US" sz="1750" b="1" dirty="0">
                <a:solidFill>
                  <a:srgbClr val="272525"/>
                </a:solidFill>
                <a:latin typeface="Bahnschrift" panose="020B0502040204020203" pitchFamily="34" charset="0"/>
                <a:ea typeface="Eudoxus Sans" pitchFamily="34" charset="-122"/>
                <a:cs typeface="Eudoxus Sans" pitchFamily="34" charset="-120"/>
              </a:rPr>
              <a:t>IntelliJ IDEA</a:t>
            </a:r>
            <a:r>
              <a:rPr lang="en-US" sz="1750" dirty="0">
                <a:solidFill>
                  <a:srgbClr val="272525"/>
                </a:solidFill>
                <a:latin typeface="Bahnschrift" panose="020B0502040204020203" pitchFamily="34" charset="0"/>
                <a:ea typeface="Eudoxus Sans" pitchFamily="34" charset="-122"/>
                <a:cs typeface="Eudoxus Sans" pitchFamily="34" charset="-120"/>
              </a:rPr>
              <a:t>.</a:t>
            </a:r>
            <a:endParaRPr lang="en-US" sz="1750" dirty="0">
              <a:latin typeface="Bahnschrift" panose="020B0502040204020203" pitchFamily="34" charset="0"/>
            </a:endParaRPr>
          </a:p>
        </p:txBody>
      </p:sp>
      <p:sp>
        <p:nvSpPr>
          <p:cNvPr id="8" name="Text 4"/>
          <p:cNvSpPr/>
          <p:nvPr/>
        </p:nvSpPr>
        <p:spPr>
          <a:xfrm>
            <a:off x="833199" y="3332083"/>
            <a:ext cx="7477601" cy="355402"/>
          </a:xfrm>
          <a:prstGeom prst="rect">
            <a:avLst/>
          </a:prstGeom>
          <a:noFill/>
          <a:ln/>
        </p:spPr>
        <p:txBody>
          <a:bodyPr wrap="none" rtlCol="0" anchor="t"/>
          <a:lstStyle/>
          <a:p>
            <a:pPr marL="0" indent="0">
              <a:lnSpc>
                <a:spcPts val="2799"/>
              </a:lnSpc>
              <a:buNone/>
            </a:pPr>
            <a:r>
              <a:rPr lang="en-US" sz="1750" b="1" dirty="0">
                <a:solidFill>
                  <a:srgbClr val="272525"/>
                </a:solidFill>
                <a:latin typeface="Bahnschrift" panose="020B0502040204020203" pitchFamily="34" charset="0"/>
                <a:ea typeface="Eudoxus Sans" pitchFamily="34" charset="-122"/>
                <a:cs typeface="Eudoxus Sans" pitchFamily="34" charset="-120"/>
              </a:rPr>
              <a:t>Key Java Components:</a:t>
            </a:r>
            <a:endParaRPr lang="en-US" sz="1750" dirty="0">
              <a:latin typeface="Bahnschrift" panose="020B0502040204020203" pitchFamily="34" charset="0"/>
            </a:endParaRPr>
          </a:p>
        </p:txBody>
      </p:sp>
      <p:sp>
        <p:nvSpPr>
          <p:cNvPr id="9" name="Text 5"/>
          <p:cNvSpPr/>
          <p:nvPr/>
        </p:nvSpPr>
        <p:spPr>
          <a:xfrm>
            <a:off x="1188601" y="3937397"/>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272525"/>
                </a:solidFill>
                <a:latin typeface="Bahnschrift" panose="020B0502040204020203" pitchFamily="34" charset="0"/>
                <a:ea typeface="Eudoxus Sans" pitchFamily="34" charset="-122"/>
                <a:cs typeface="Eudoxus Sans" pitchFamily="34" charset="-120"/>
              </a:rPr>
              <a:t>Controllers</a:t>
            </a:r>
            <a:r>
              <a:rPr lang="en-US" sz="1750" dirty="0">
                <a:solidFill>
                  <a:srgbClr val="272525"/>
                </a:solidFill>
                <a:latin typeface="Bahnschrift" panose="020B0502040204020203" pitchFamily="34" charset="0"/>
                <a:ea typeface="Eudoxus Sans" pitchFamily="34" charset="-122"/>
                <a:cs typeface="Eudoxus Sans" pitchFamily="34" charset="-120"/>
              </a:rPr>
              <a:t>: Defines RESTful endpoints for handling HTTP requests.</a:t>
            </a:r>
            <a:endParaRPr lang="en-US" sz="1750" dirty="0">
              <a:latin typeface="Bahnschrift" panose="020B0502040204020203" pitchFamily="34" charset="0"/>
            </a:endParaRPr>
          </a:p>
        </p:txBody>
      </p:sp>
      <p:sp>
        <p:nvSpPr>
          <p:cNvPr id="10" name="Text 6"/>
          <p:cNvSpPr/>
          <p:nvPr/>
        </p:nvSpPr>
        <p:spPr>
          <a:xfrm>
            <a:off x="1188601" y="4381619"/>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272525"/>
                </a:solidFill>
                <a:latin typeface="Bahnschrift" panose="020B0502040204020203" pitchFamily="34" charset="0"/>
                <a:ea typeface="Eudoxus Sans" pitchFamily="34" charset="-122"/>
                <a:cs typeface="Eudoxus Sans" pitchFamily="34" charset="-120"/>
              </a:rPr>
              <a:t>Services</a:t>
            </a:r>
            <a:r>
              <a:rPr lang="en-US" sz="1750" dirty="0">
                <a:solidFill>
                  <a:srgbClr val="272525"/>
                </a:solidFill>
                <a:latin typeface="Bahnschrift" panose="020B0502040204020203" pitchFamily="34" charset="0"/>
                <a:ea typeface="Eudoxus Sans" pitchFamily="34" charset="-122"/>
                <a:cs typeface="Eudoxus Sans" pitchFamily="34" charset="-120"/>
              </a:rPr>
              <a:t>: Contains business logic for vehicle operations.</a:t>
            </a:r>
            <a:endParaRPr lang="en-US" sz="1750" dirty="0">
              <a:latin typeface="Bahnschrift" panose="020B0502040204020203" pitchFamily="34" charset="0"/>
            </a:endParaRPr>
          </a:p>
        </p:txBody>
      </p:sp>
      <p:sp>
        <p:nvSpPr>
          <p:cNvPr id="11" name="Text 7"/>
          <p:cNvSpPr/>
          <p:nvPr/>
        </p:nvSpPr>
        <p:spPr>
          <a:xfrm>
            <a:off x="1188601" y="4825841"/>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272525"/>
                </a:solidFill>
                <a:latin typeface="Bahnschrift" panose="020B0502040204020203" pitchFamily="34" charset="0"/>
                <a:ea typeface="Eudoxus Sans" pitchFamily="34" charset="-122"/>
                <a:cs typeface="Eudoxus Sans" pitchFamily="34" charset="-120"/>
              </a:rPr>
              <a:t>Repositories</a:t>
            </a:r>
            <a:r>
              <a:rPr lang="en-US" sz="1750" dirty="0">
                <a:solidFill>
                  <a:srgbClr val="272525"/>
                </a:solidFill>
                <a:latin typeface="Bahnschrift" panose="020B0502040204020203" pitchFamily="34" charset="0"/>
                <a:ea typeface="Eudoxus Sans" pitchFamily="34" charset="-122"/>
                <a:cs typeface="Eudoxus Sans" pitchFamily="34" charset="-120"/>
              </a:rPr>
              <a:t>: Interface for querying and manipulating vehicle data.</a:t>
            </a:r>
            <a:endParaRPr lang="en-US" sz="1750" dirty="0">
              <a:latin typeface="Bahnschrift" panose="020B0502040204020203" pitchFamily="34" charset="0"/>
            </a:endParaRPr>
          </a:p>
        </p:txBody>
      </p:sp>
      <p:sp>
        <p:nvSpPr>
          <p:cNvPr id="12" name="Text 8"/>
          <p:cNvSpPr/>
          <p:nvPr/>
        </p:nvSpPr>
        <p:spPr>
          <a:xfrm>
            <a:off x="1188601" y="5270063"/>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272525"/>
                </a:solidFill>
                <a:latin typeface="Bahnschrift" panose="020B0502040204020203" pitchFamily="34" charset="0"/>
                <a:ea typeface="Eudoxus Sans" pitchFamily="34" charset="-122"/>
                <a:cs typeface="Eudoxus Sans" pitchFamily="34" charset="-120"/>
              </a:rPr>
              <a:t>Configuration Classes</a:t>
            </a:r>
            <a:r>
              <a:rPr lang="en-US" sz="1750" dirty="0">
                <a:solidFill>
                  <a:srgbClr val="272525"/>
                </a:solidFill>
                <a:latin typeface="Bahnschrift" panose="020B0502040204020203" pitchFamily="34" charset="0"/>
                <a:ea typeface="Eudoxus Sans" pitchFamily="34" charset="-122"/>
                <a:cs typeface="Eudoxus Sans" pitchFamily="34" charset="-120"/>
              </a:rPr>
              <a:t>: Defines bean configurations and initialization logic.</a:t>
            </a:r>
            <a:endParaRPr lang="en-US" sz="1750" dirty="0">
              <a:latin typeface="Bahnschrift" panose="020B0502040204020203" pitchFamily="34" charset="0"/>
            </a:endParaRPr>
          </a:p>
        </p:txBody>
      </p:sp>
      <p:sp>
        <p:nvSpPr>
          <p:cNvPr id="13" name="Text 9"/>
          <p:cNvSpPr/>
          <p:nvPr/>
        </p:nvSpPr>
        <p:spPr>
          <a:xfrm>
            <a:off x="1188601" y="6069687"/>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272525"/>
                </a:solidFill>
                <a:latin typeface="Bahnschrift" panose="020B0502040204020203" pitchFamily="34" charset="0"/>
                <a:ea typeface="Eudoxus Sans" pitchFamily="34" charset="-122"/>
                <a:cs typeface="Eudoxus Sans" pitchFamily="34" charset="-120"/>
              </a:rPr>
              <a:t>Application Properties</a:t>
            </a:r>
            <a:r>
              <a:rPr lang="en-US" sz="1750" dirty="0">
                <a:solidFill>
                  <a:srgbClr val="272525"/>
                </a:solidFill>
                <a:latin typeface="Bahnschrift" panose="020B0502040204020203" pitchFamily="34" charset="0"/>
                <a:ea typeface="Eudoxus Sans" pitchFamily="34" charset="-122"/>
                <a:cs typeface="Eudoxus Sans" pitchFamily="34" charset="-120"/>
              </a:rPr>
              <a:t>: Contains configuration properties for the Spring Boot application.</a:t>
            </a:r>
            <a:endParaRPr lang="en-US" sz="1750" dirty="0">
              <a:latin typeface="Bahnschrift" panose="020B0502040204020203" pitchFamily="34" charset="0"/>
            </a:endParaRPr>
          </a:p>
        </p:txBody>
      </p:sp>
      <p:sp>
        <p:nvSpPr>
          <p:cNvPr id="14" name="Text 10"/>
          <p:cNvSpPr/>
          <p:nvPr/>
        </p:nvSpPr>
        <p:spPr>
          <a:xfrm>
            <a:off x="1188601" y="6869311"/>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272525"/>
                </a:solidFill>
                <a:latin typeface="Bahnschrift" panose="020B0502040204020203" pitchFamily="34" charset="0"/>
                <a:ea typeface="Eudoxus Sans" pitchFamily="34" charset="-122"/>
                <a:cs typeface="Eudoxus Sans" pitchFamily="34" charset="-120"/>
              </a:rPr>
              <a:t>Commands HTTP File</a:t>
            </a:r>
            <a:r>
              <a:rPr lang="en-US" sz="1750" dirty="0">
                <a:solidFill>
                  <a:srgbClr val="272525"/>
                </a:solidFill>
                <a:latin typeface="Bahnschrift" panose="020B0502040204020203" pitchFamily="34" charset="0"/>
                <a:ea typeface="Eudoxus Sans" pitchFamily="34" charset="-122"/>
                <a:cs typeface="Eudoxus Sans" pitchFamily="34" charset="-120"/>
              </a:rPr>
              <a:t>: Contains sample HTTP requests for interacting with the application's RESTful endpoints.</a:t>
            </a:r>
            <a:endParaRPr lang="en-US" sz="1750" dirty="0">
              <a:latin typeface="Bahnschrift" panose="020B0502040204020203" pitchFamily="34" charset="0"/>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mk-MK"/>
          </a:p>
        </p:txBody>
      </p:sp>
      <p:sp>
        <p:nvSpPr>
          <p:cNvPr id="3" name="Shape 1"/>
          <p:cNvSpPr/>
          <p:nvPr/>
        </p:nvSpPr>
        <p:spPr>
          <a:xfrm>
            <a:off x="0" y="0"/>
            <a:ext cx="14630400" cy="8229600"/>
          </a:xfrm>
          <a:prstGeom prst="rect">
            <a:avLst/>
          </a:prstGeom>
          <a:solidFill>
            <a:srgbClr val="FDFAF7"/>
          </a:solidFill>
          <a:ln/>
        </p:spPr>
        <p:txBody>
          <a:bodyPr/>
          <a:lstStyle/>
          <a:p>
            <a:endParaRPr lang="mk-MK"/>
          </a:p>
        </p:txBody>
      </p:sp>
      <p:sp>
        <p:nvSpPr>
          <p:cNvPr id="4" name="Text 2"/>
          <p:cNvSpPr/>
          <p:nvPr/>
        </p:nvSpPr>
        <p:spPr>
          <a:xfrm>
            <a:off x="2733675" y="531614"/>
            <a:ext cx="9088636" cy="602813"/>
          </a:xfrm>
          <a:prstGeom prst="rect">
            <a:avLst/>
          </a:prstGeom>
          <a:noFill/>
          <a:ln/>
        </p:spPr>
        <p:txBody>
          <a:bodyPr wrap="none" rtlCol="0" anchor="t"/>
          <a:lstStyle/>
          <a:p>
            <a:pPr marL="0" indent="0">
              <a:lnSpc>
                <a:spcPts val="4747"/>
              </a:lnSpc>
              <a:buNone/>
            </a:pPr>
            <a:r>
              <a:rPr lang="en-US" sz="3797" b="1" kern="0" spc="-114" dirty="0">
                <a:solidFill>
                  <a:srgbClr val="591CE6"/>
                </a:solidFill>
                <a:latin typeface="p22-mackinac-pro" pitchFamily="34" charset="0"/>
                <a:ea typeface="p22-mackinac-pro" pitchFamily="34" charset="-122"/>
                <a:cs typeface="p22-mackinac-pro" pitchFamily="34" charset="-120"/>
              </a:rPr>
              <a:t>Database and Dependency Management:</a:t>
            </a:r>
            <a:endParaRPr lang="en-US" sz="3797" dirty="0"/>
          </a:p>
        </p:txBody>
      </p:sp>
      <p:pic>
        <p:nvPicPr>
          <p:cNvPr id="5" name="Image 0" descr="preencoded.png"/>
          <p:cNvPicPr>
            <a:picLocks noChangeAspect="1"/>
          </p:cNvPicPr>
          <p:nvPr/>
        </p:nvPicPr>
        <p:blipFill>
          <a:blip r:embed="rId3"/>
          <a:stretch>
            <a:fillRect/>
          </a:stretch>
        </p:blipFill>
        <p:spPr>
          <a:xfrm>
            <a:off x="2733675" y="1520190"/>
            <a:ext cx="4436745" cy="2742009"/>
          </a:xfrm>
          <a:prstGeom prst="rect">
            <a:avLst/>
          </a:prstGeom>
        </p:spPr>
      </p:pic>
      <p:sp>
        <p:nvSpPr>
          <p:cNvPr id="6" name="Text 3"/>
          <p:cNvSpPr/>
          <p:nvPr/>
        </p:nvSpPr>
        <p:spPr>
          <a:xfrm>
            <a:off x="2733675" y="4503301"/>
            <a:ext cx="2760702" cy="301347"/>
          </a:xfrm>
          <a:prstGeom prst="rect">
            <a:avLst/>
          </a:prstGeom>
          <a:noFill/>
          <a:ln/>
        </p:spPr>
        <p:txBody>
          <a:bodyPr wrap="none" rtlCol="0" anchor="t"/>
          <a:lstStyle/>
          <a:p>
            <a:pPr marL="0" indent="0" algn="l">
              <a:lnSpc>
                <a:spcPts val="2373"/>
              </a:lnSpc>
              <a:buNone/>
            </a:pPr>
            <a:r>
              <a:rPr lang="en-US" sz="1899" b="1" kern="0" spc="-57" dirty="0">
                <a:solidFill>
                  <a:srgbClr val="272525"/>
                </a:solidFill>
                <a:latin typeface="p22-mackinac-pro" pitchFamily="34" charset="0"/>
                <a:ea typeface="p22-mackinac-pro" pitchFamily="34" charset="-122"/>
                <a:cs typeface="p22-mackinac-pro" pitchFamily="34" charset="-120"/>
              </a:rPr>
              <a:t>H2 In-Memory Database:</a:t>
            </a:r>
            <a:endParaRPr lang="en-US" sz="1899" dirty="0"/>
          </a:p>
        </p:txBody>
      </p:sp>
      <p:sp>
        <p:nvSpPr>
          <p:cNvPr id="7" name="Text 4"/>
          <p:cNvSpPr/>
          <p:nvPr/>
        </p:nvSpPr>
        <p:spPr>
          <a:xfrm>
            <a:off x="3042285" y="4920377"/>
            <a:ext cx="4608705" cy="2777490"/>
          </a:xfrm>
          <a:prstGeom prst="rect">
            <a:avLst/>
          </a:prstGeom>
          <a:noFill/>
          <a:ln/>
        </p:spPr>
        <p:txBody>
          <a:bodyPr wrap="square" rtlCol="0" anchor="t"/>
          <a:lstStyle/>
          <a:p>
            <a:pPr marL="342900" indent="-342900" algn="l">
              <a:lnSpc>
                <a:spcPts val="2430"/>
              </a:lnSpc>
              <a:buSzPct val="100000"/>
              <a:buChar char="•"/>
            </a:pPr>
            <a:r>
              <a:rPr lang="en-US" sz="1519" dirty="0">
                <a:solidFill>
                  <a:srgbClr val="272525"/>
                </a:solidFill>
                <a:latin typeface="Bahnschrift" panose="020B0502040204020203" pitchFamily="34" charset="0"/>
                <a:ea typeface="Eudoxus Sans" pitchFamily="34" charset="-122"/>
                <a:cs typeface="Eudoxus Sans" pitchFamily="34" charset="-120"/>
              </a:rPr>
              <a:t>The app uses an </a:t>
            </a:r>
            <a:r>
              <a:rPr lang="en-US" sz="1519" b="1" dirty="0">
                <a:solidFill>
                  <a:srgbClr val="272525"/>
                </a:solidFill>
                <a:latin typeface="Bahnschrift" panose="020B0502040204020203" pitchFamily="34" charset="0"/>
                <a:ea typeface="Eudoxus Sans" pitchFamily="34" charset="-122"/>
                <a:cs typeface="Eudoxus Sans" pitchFamily="34" charset="-120"/>
              </a:rPr>
              <a:t>H2 in-memory database</a:t>
            </a:r>
            <a:r>
              <a:rPr lang="en-US" sz="1519" dirty="0">
                <a:solidFill>
                  <a:srgbClr val="272525"/>
                </a:solidFill>
                <a:latin typeface="Bahnschrift" panose="020B0502040204020203" pitchFamily="34" charset="0"/>
                <a:ea typeface="Eudoxus Sans" pitchFamily="34" charset="-122"/>
                <a:cs typeface="Eudoxus Sans" pitchFamily="34" charset="-120"/>
              </a:rPr>
              <a:t>, configured via Spring Boot's default database properties in the '</a:t>
            </a:r>
            <a:r>
              <a:rPr lang="en-US" sz="1519" b="1" dirty="0">
                <a:solidFill>
                  <a:srgbClr val="272525"/>
                </a:solidFill>
                <a:latin typeface="Bahnschrift" panose="020B0502040204020203" pitchFamily="34" charset="0"/>
                <a:ea typeface="Eudoxus Sans" pitchFamily="34" charset="-122"/>
                <a:cs typeface="Eudoxus Sans" pitchFamily="34" charset="-120"/>
              </a:rPr>
              <a:t>application.properties</a:t>
            </a:r>
            <a:r>
              <a:rPr lang="en-US" sz="1519" dirty="0">
                <a:solidFill>
                  <a:srgbClr val="272525"/>
                </a:solidFill>
                <a:latin typeface="Bahnschrift" panose="020B0502040204020203" pitchFamily="34" charset="0"/>
                <a:ea typeface="Eudoxus Sans" pitchFamily="34" charset="-122"/>
                <a:cs typeface="Eudoxus Sans" pitchFamily="34" charset="-120"/>
              </a:rPr>
              <a:t>' file. It provides a lightweight, embedded solution for development and testing without requiring an external database setup. The schema is automatically created based on the entity mappings in the Vehicle class.</a:t>
            </a:r>
            <a:endParaRPr lang="en-US" sz="1519" dirty="0">
              <a:latin typeface="Bahnschrift" panose="020B0502040204020203" pitchFamily="34" charset="0"/>
            </a:endParaRPr>
          </a:p>
        </p:txBody>
      </p:sp>
      <p:pic>
        <p:nvPicPr>
          <p:cNvPr id="8" name="Image 1" descr="preencoded.png"/>
          <p:cNvPicPr>
            <a:picLocks noChangeAspect="1"/>
          </p:cNvPicPr>
          <p:nvPr/>
        </p:nvPicPr>
        <p:blipFill>
          <a:blip r:embed="rId4"/>
          <a:stretch>
            <a:fillRect/>
          </a:stretch>
        </p:blipFill>
        <p:spPr>
          <a:xfrm>
            <a:off x="7459742" y="1520190"/>
            <a:ext cx="4436864" cy="2742128"/>
          </a:xfrm>
          <a:prstGeom prst="rect">
            <a:avLst/>
          </a:prstGeom>
        </p:spPr>
      </p:pic>
      <p:sp>
        <p:nvSpPr>
          <p:cNvPr id="9" name="Text 5"/>
          <p:cNvSpPr/>
          <p:nvPr/>
        </p:nvSpPr>
        <p:spPr>
          <a:xfrm>
            <a:off x="7459742" y="4503420"/>
            <a:ext cx="2411254" cy="301347"/>
          </a:xfrm>
          <a:prstGeom prst="rect">
            <a:avLst/>
          </a:prstGeom>
          <a:noFill/>
          <a:ln/>
        </p:spPr>
        <p:txBody>
          <a:bodyPr wrap="none" rtlCol="0" anchor="t"/>
          <a:lstStyle/>
          <a:p>
            <a:pPr marL="0" indent="0" algn="l">
              <a:lnSpc>
                <a:spcPts val="2373"/>
              </a:lnSpc>
              <a:buNone/>
            </a:pPr>
            <a:r>
              <a:rPr lang="en-US" sz="1899" b="1" kern="0" spc="-57" dirty="0">
                <a:solidFill>
                  <a:srgbClr val="272525"/>
                </a:solidFill>
                <a:latin typeface="p22-mackinac-pro" pitchFamily="34" charset="0"/>
                <a:ea typeface="p22-mackinac-pro" pitchFamily="34" charset="-122"/>
                <a:cs typeface="p22-mackinac-pro" pitchFamily="34" charset="-120"/>
              </a:rPr>
              <a:t>Apache Maven:</a:t>
            </a:r>
            <a:endParaRPr lang="en-US" sz="1899" dirty="0"/>
          </a:p>
        </p:txBody>
      </p:sp>
      <p:sp>
        <p:nvSpPr>
          <p:cNvPr id="10" name="Text 6"/>
          <p:cNvSpPr/>
          <p:nvPr/>
        </p:nvSpPr>
        <p:spPr>
          <a:xfrm>
            <a:off x="7768351" y="4920495"/>
            <a:ext cx="4608705" cy="2777371"/>
          </a:xfrm>
          <a:prstGeom prst="rect">
            <a:avLst/>
          </a:prstGeom>
          <a:noFill/>
          <a:ln/>
        </p:spPr>
        <p:txBody>
          <a:bodyPr wrap="square" rtlCol="0" anchor="t"/>
          <a:lstStyle/>
          <a:p>
            <a:pPr marL="342900" indent="-342900" algn="l">
              <a:lnSpc>
                <a:spcPts val="2430"/>
              </a:lnSpc>
              <a:buSzPct val="100000"/>
              <a:buChar char="•"/>
            </a:pPr>
            <a:r>
              <a:rPr lang="en-US" sz="1519" dirty="0">
                <a:solidFill>
                  <a:srgbClr val="272525"/>
                </a:solidFill>
                <a:latin typeface="Bahnschrift" panose="020B0502040204020203" pitchFamily="34" charset="0"/>
                <a:ea typeface="Eudoxus Sans" pitchFamily="34" charset="-122"/>
                <a:cs typeface="Eudoxus Sans" pitchFamily="34" charset="-120"/>
              </a:rPr>
              <a:t>The project uses </a:t>
            </a:r>
            <a:r>
              <a:rPr lang="en-US" sz="1519" b="1" dirty="0">
                <a:solidFill>
                  <a:srgbClr val="272525"/>
                </a:solidFill>
                <a:latin typeface="Bahnschrift" panose="020B0502040204020203" pitchFamily="34" charset="0"/>
                <a:ea typeface="Eudoxus Sans" pitchFamily="34" charset="-122"/>
                <a:cs typeface="Eudoxus Sans" pitchFamily="34" charset="-120"/>
              </a:rPr>
              <a:t>Apache Maven </a:t>
            </a:r>
            <a:r>
              <a:rPr lang="en-US" sz="1519" dirty="0">
                <a:solidFill>
                  <a:srgbClr val="272525"/>
                </a:solidFill>
                <a:latin typeface="Bahnschrift" panose="020B0502040204020203" pitchFamily="34" charset="0"/>
                <a:ea typeface="Eudoxus Sans" pitchFamily="34" charset="-122"/>
                <a:cs typeface="Eudoxus Sans" pitchFamily="34" charset="-120"/>
              </a:rPr>
              <a:t>as a build automation tool and dependency management system. The '</a:t>
            </a:r>
            <a:r>
              <a:rPr lang="en-US" sz="1519" b="1" dirty="0">
                <a:solidFill>
                  <a:srgbClr val="272525"/>
                </a:solidFill>
                <a:latin typeface="Bahnschrift" panose="020B0502040204020203" pitchFamily="34" charset="0"/>
                <a:ea typeface="Eudoxus Sans" pitchFamily="34" charset="-122"/>
                <a:cs typeface="Eudoxus Sans" pitchFamily="34" charset="-120"/>
              </a:rPr>
              <a:t>pom.xml</a:t>
            </a:r>
            <a:r>
              <a:rPr lang="en-US" sz="1519" dirty="0">
                <a:solidFill>
                  <a:srgbClr val="272525"/>
                </a:solidFill>
                <a:latin typeface="Bahnschrift" panose="020B0502040204020203" pitchFamily="34" charset="0"/>
                <a:ea typeface="Eudoxus Sans" pitchFamily="34" charset="-122"/>
                <a:cs typeface="Eudoxus Sans" pitchFamily="34" charset="-120"/>
              </a:rPr>
              <a:t>' file defines the project metadata, dependencies, plugins, and build configurations, ensuring all necessary components are included and correctly configured for the app to run smoothly.</a:t>
            </a:r>
            <a:endParaRPr lang="en-US" sz="1519" dirty="0">
              <a:latin typeface="Bahnschrift" panose="020B0502040204020203" pitchFamily="34" charset="0"/>
            </a:endParaRPr>
          </a:p>
        </p:txBody>
      </p:sp>
    </p:spTree>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TotalTime>
  <Words>799</Words>
  <Application>Microsoft Office PowerPoint</Application>
  <PresentationFormat>Custom</PresentationFormat>
  <Paragraphs>77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vt:lpstr>
      <vt:lpstr>Eudoxus Sans</vt:lpstr>
      <vt:lpstr>p22-mackinac-pro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Kiril Muchev</cp:lastModifiedBy>
  <cp:revision>4</cp:revision>
  <dcterms:created xsi:type="dcterms:W3CDTF">2024-05-17T20:24:26Z</dcterms:created>
  <dcterms:modified xsi:type="dcterms:W3CDTF">2024-05-17T21:18:51Z</dcterms:modified>
</cp:coreProperties>
</file>