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979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CE29-D68D-45DA-8A6C-C6F2D903521A}" type="datetimeFigureOut">
              <a:rPr lang="ru-RU" smtClean="0"/>
              <a:pPr/>
              <a:t>29.05.2019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EDA4-B492-4EA2-8924-24F4753ACAA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CE29-D68D-45DA-8A6C-C6F2D903521A}" type="datetimeFigureOut">
              <a:rPr lang="ru-RU" smtClean="0"/>
              <a:pPr/>
              <a:t>29.05.2019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EDA4-B492-4EA2-8924-24F4753ACAA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CE29-D68D-45DA-8A6C-C6F2D903521A}" type="datetimeFigureOut">
              <a:rPr lang="ru-RU" smtClean="0"/>
              <a:pPr/>
              <a:t>29.05.2019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EDA4-B492-4EA2-8924-24F4753ACAA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CE29-D68D-45DA-8A6C-C6F2D903521A}" type="datetimeFigureOut">
              <a:rPr lang="ru-RU" smtClean="0"/>
              <a:pPr/>
              <a:t>29.05.2019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EDA4-B492-4EA2-8924-24F4753ACAA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CE29-D68D-45DA-8A6C-C6F2D903521A}" type="datetimeFigureOut">
              <a:rPr lang="ru-RU" smtClean="0"/>
              <a:pPr/>
              <a:t>29.05.2019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EDA4-B492-4EA2-8924-24F4753ACAA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CE29-D68D-45DA-8A6C-C6F2D903521A}" type="datetimeFigureOut">
              <a:rPr lang="ru-RU" smtClean="0"/>
              <a:pPr/>
              <a:t>29.05.2019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EDA4-B492-4EA2-8924-24F4753ACAA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CE29-D68D-45DA-8A6C-C6F2D903521A}" type="datetimeFigureOut">
              <a:rPr lang="ru-RU" smtClean="0"/>
              <a:pPr/>
              <a:t>29.05.2019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EDA4-B492-4EA2-8924-24F4753ACAA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CE29-D68D-45DA-8A6C-C6F2D903521A}" type="datetimeFigureOut">
              <a:rPr lang="ru-RU" smtClean="0"/>
              <a:pPr/>
              <a:t>29.05.2019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EDA4-B492-4EA2-8924-24F4753ACAA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CE29-D68D-45DA-8A6C-C6F2D903521A}" type="datetimeFigureOut">
              <a:rPr lang="ru-RU" smtClean="0"/>
              <a:pPr/>
              <a:t>29.05.2019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EDA4-B492-4EA2-8924-24F4753ACAA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CE29-D68D-45DA-8A6C-C6F2D903521A}" type="datetimeFigureOut">
              <a:rPr lang="ru-RU" smtClean="0"/>
              <a:pPr/>
              <a:t>29.05.2019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EDA4-B492-4EA2-8924-24F4753ACAA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CE29-D68D-45DA-8A6C-C6F2D903521A}" type="datetimeFigureOut">
              <a:rPr lang="ru-RU" smtClean="0"/>
              <a:pPr/>
              <a:t>29.05.2019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EDA4-B492-4EA2-8924-24F4753ACAA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1CE29-D68D-45DA-8A6C-C6F2D903521A}" type="datetimeFigureOut">
              <a:rPr lang="ru-RU" smtClean="0"/>
              <a:pPr/>
              <a:t>29.05.2019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AEDA4-B492-4EA2-8924-24F4753ACAA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9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9.wav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9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6.xml"/><Relationship Id="rId6" Type="http://schemas.openxmlformats.org/officeDocument/2006/relationships/audio" Target="../media/audio4.wav"/><Relationship Id="rId5" Type="http://schemas.openxmlformats.org/officeDocument/2006/relationships/audio" Target="../media/audio5.wav"/><Relationship Id="rId4" Type="http://schemas.openxmlformats.org/officeDocument/2006/relationships/audio" Target="../media/audio6.wav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audio" Target="../media/audio10.wav"/><Relationship Id="rId7" Type="http://schemas.openxmlformats.org/officeDocument/2006/relationships/image" Target="../media/image8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audio" Target="../media/audio9.wav"/><Relationship Id="rId10" Type="http://schemas.openxmlformats.org/officeDocument/2006/relationships/image" Target="../media/image11.png"/><Relationship Id="rId4" Type="http://schemas.openxmlformats.org/officeDocument/2006/relationships/audio" Target="../media/audio4.wav"/><Relationship Id="rId9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WordArt 3"/>
          <p:cNvSpPr>
            <a:spLocks noChangeArrowheads="1" noChangeShapeType="1" noTextEdit="1"/>
          </p:cNvSpPr>
          <p:nvPr/>
        </p:nvSpPr>
        <p:spPr bwMode="auto">
          <a:xfrm>
            <a:off x="1562100" y="3028950"/>
            <a:ext cx="7581900" cy="2454275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83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GIGABIT ETHERNET</a:t>
            </a:r>
            <a:endParaRPr lang="ru-RU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707070"/>
                  </a:gs>
                  <a:gs pos="50000">
                    <a:srgbClr val="FFFFFF"/>
                  </a:gs>
                  <a:gs pos="100000">
                    <a:srgbClr val="707070"/>
                  </a:gs>
                </a:gsLst>
                <a:lin ang="2700000" scaled="1"/>
              </a:gradFill>
              <a:latin typeface="Impac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7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7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7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7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2226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686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972" y="596900"/>
            <a:ext cx="8836056" cy="597537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  <p:cxnSp>
        <p:nvCxnSpPr>
          <p:cNvPr id="4" name="Прямая соединительная линия 3"/>
          <p:cNvCxnSpPr/>
          <p:nvPr/>
        </p:nvCxnSpPr>
        <p:spPr>
          <a:xfrm>
            <a:off x="5076056" y="1412776"/>
            <a:ext cx="1656184" cy="16317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4860032" y="1412776"/>
            <a:ext cx="72008" cy="15121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>
            <a:off x="1966942" y="1412776"/>
            <a:ext cx="2749074" cy="16317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2051720" y="3044526"/>
            <a:ext cx="2376264" cy="964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5076056" y="3092747"/>
            <a:ext cx="138175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4290"/>
            <a:ext cx="9144000" cy="11430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FF3300"/>
                </a:solidFill>
              </a:rPr>
              <a:t>Gigabit Ethernet </a:t>
            </a:r>
            <a:r>
              <a:rPr lang="ru-RU" sz="4000" dirty="0" smtClean="0">
                <a:solidFill>
                  <a:srgbClr val="FF3300"/>
                </a:solidFill>
              </a:rPr>
              <a:t>не поддерживает:</a:t>
            </a:r>
            <a:br>
              <a:rPr lang="ru-RU" sz="4000" dirty="0" smtClean="0">
                <a:solidFill>
                  <a:srgbClr val="FF3300"/>
                </a:solidFill>
              </a:rPr>
            </a:br>
            <a:r>
              <a:rPr lang="ru-RU" sz="2400" dirty="0" smtClean="0">
                <a:solidFill>
                  <a:srgbClr val="FF3300"/>
                </a:solidFill>
              </a:rPr>
              <a:t>(на уровне протокола)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57299"/>
            <a:ext cx="8686800" cy="5500702"/>
          </a:xfrm>
        </p:spPr>
        <p:txBody>
          <a:bodyPr/>
          <a:lstStyle/>
          <a:p>
            <a:pPr algn="just" eaLnBrk="1" hangingPunct="1">
              <a:spcBef>
                <a:spcPct val="100000"/>
              </a:spcBef>
            </a:pPr>
            <a:r>
              <a:rPr lang="ru-RU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Качество обслуживания</a:t>
            </a:r>
            <a:r>
              <a:rPr lang="ru-RU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(скорость магистрали сети превышает скорость работы клиентского компьютера в 20000 раз и в 100 раз сетевую активность сервера со 100 Мбит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с сетевым адаптером </a:t>
            </a:r>
            <a:r>
              <a:rPr lang="ru-RU" sz="2400" b="1" i="1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</a:t>
            </a: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 отсутствие задержек пакетов на магистрали и очередей в коммутаторах и время буферизации и коммутации доли микросекунд)</a:t>
            </a:r>
          </a:p>
          <a:p>
            <a:pPr algn="just" eaLnBrk="1" hangingPunct="1">
              <a:spcBef>
                <a:spcPct val="100000"/>
              </a:spcBef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Избыточные связи и тестирование работоспособности узлов и оборудования (за исключением тестирования связи порт-порт)</a:t>
            </a:r>
            <a:r>
              <a:rPr lang="ru-RU" sz="28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(с этими задачами справляются протоколы более высоких уровней)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6904038" y="68263"/>
            <a:ext cx="22399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>
                <a:latin typeface="Poster" pitchFamily="2" charset="0"/>
              </a:rPr>
              <a:t>Gigabit Ethernet </a:t>
            </a:r>
            <a:endParaRPr lang="ru-RU" sz="1600" b="0">
              <a:latin typeface="Poster" pitchFamily="2" charset="0"/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0" y="0"/>
            <a:ext cx="6667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fld id="{01D84EB1-6766-4296-A094-E1A52B7CEC3B}" type="slidenum">
              <a:rPr lang="ru-RU" sz="2800"/>
              <a:pPr algn="r"/>
              <a:t>11</a:t>
            </a:fld>
            <a:endParaRPr lang="ru-RU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autoUpdateAnimBg="0"/>
      <p:bldP spid="76803" grpId="0" build="p" autoUpdateAnimBg="0" advAuto="100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4" name="Text Box 34"/>
          <p:cNvSpPr txBox="1">
            <a:spLocks noChangeArrowheads="1"/>
          </p:cNvSpPr>
          <p:nvPr/>
        </p:nvSpPr>
        <p:spPr bwMode="auto">
          <a:xfrm>
            <a:off x="5105400" y="1357298"/>
            <a:ext cx="38100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dirty="0"/>
              <a:t> </a:t>
            </a:r>
            <a:r>
              <a:rPr lang="ru-RU" sz="3200" dirty="0" smtClean="0"/>
              <a:t>              </a:t>
            </a:r>
            <a:r>
              <a:rPr lang="ru-RU" sz="2800" dirty="0"/>
              <a:t>Обозначения:</a:t>
            </a:r>
          </a:p>
          <a:p>
            <a:pPr>
              <a:lnSpc>
                <a:spcPct val="100000"/>
              </a:lnSpc>
            </a:pPr>
            <a:r>
              <a:rPr lang="en-US" sz="2000" b="0" dirty="0"/>
              <a:t>LLC-</a:t>
            </a:r>
            <a:r>
              <a:rPr lang="ru-RU" sz="2000" b="0" dirty="0"/>
              <a:t>управление логическим каналом</a:t>
            </a:r>
          </a:p>
          <a:p>
            <a:pPr>
              <a:lnSpc>
                <a:spcPct val="100000"/>
              </a:lnSpc>
            </a:pPr>
            <a:r>
              <a:rPr lang="ru-RU" sz="2000" b="0" dirty="0"/>
              <a:t>МА</a:t>
            </a:r>
            <a:r>
              <a:rPr lang="en-US" sz="2000" b="0" dirty="0"/>
              <a:t>C-</a:t>
            </a:r>
            <a:r>
              <a:rPr lang="ru-RU" sz="2000" b="0" dirty="0"/>
              <a:t>управление доступом к среде</a:t>
            </a:r>
          </a:p>
          <a:p>
            <a:pPr>
              <a:lnSpc>
                <a:spcPct val="100000"/>
              </a:lnSpc>
            </a:pPr>
            <a:r>
              <a:rPr lang="en-US" sz="2000" b="0" dirty="0"/>
              <a:t>PCS-</a:t>
            </a:r>
            <a:r>
              <a:rPr lang="ru-RU" sz="2000" b="0" dirty="0"/>
              <a:t>уровень физического кодирования</a:t>
            </a:r>
          </a:p>
          <a:p>
            <a:pPr>
              <a:lnSpc>
                <a:spcPct val="100000"/>
              </a:lnSpc>
            </a:pPr>
            <a:r>
              <a:rPr lang="en-US" sz="2000" b="0" dirty="0"/>
              <a:t>P</a:t>
            </a:r>
            <a:r>
              <a:rPr lang="ru-RU" sz="2000" b="0" dirty="0"/>
              <a:t>МА</a:t>
            </a:r>
            <a:r>
              <a:rPr lang="en-US" sz="2000" b="0" dirty="0"/>
              <a:t>-</a:t>
            </a:r>
            <a:r>
              <a:rPr lang="ru-RU" sz="2000" b="0" dirty="0"/>
              <a:t>уровень физического подключения</a:t>
            </a:r>
          </a:p>
          <a:p>
            <a:pPr>
              <a:lnSpc>
                <a:spcPct val="100000"/>
              </a:lnSpc>
            </a:pPr>
            <a:r>
              <a:rPr lang="en-US" sz="2000" b="0" dirty="0"/>
              <a:t>PMD-</a:t>
            </a:r>
            <a:r>
              <a:rPr lang="ru-RU" sz="2000" b="0" dirty="0"/>
              <a:t>уровень зависящий от физической среды</a:t>
            </a:r>
          </a:p>
          <a:p>
            <a:pPr>
              <a:lnSpc>
                <a:spcPct val="100000"/>
              </a:lnSpc>
            </a:pPr>
            <a:r>
              <a:rPr lang="en-US" sz="2000" b="0" dirty="0"/>
              <a:t>MDI-</a:t>
            </a:r>
            <a:r>
              <a:rPr lang="ru-RU" sz="2000" b="0" dirty="0"/>
              <a:t>интерфейс,</a:t>
            </a:r>
            <a:r>
              <a:rPr lang="en-US" sz="2000" b="0" dirty="0"/>
              <a:t> </a:t>
            </a:r>
            <a:r>
              <a:rPr lang="ru-RU" sz="2000" b="0" dirty="0"/>
              <a:t>зависящий от среды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-142875" y="1071546"/>
            <a:ext cx="8748713" cy="5258391"/>
            <a:chOff x="54" y="1296"/>
            <a:chExt cx="5511" cy="2717"/>
          </a:xfrm>
        </p:grpSpPr>
        <p:grpSp>
          <p:nvGrpSpPr>
            <p:cNvPr id="3" name="Group 27"/>
            <p:cNvGrpSpPr>
              <a:grpSpLocks/>
            </p:cNvGrpSpPr>
            <p:nvPr/>
          </p:nvGrpSpPr>
          <p:grpSpPr bwMode="auto">
            <a:xfrm>
              <a:off x="54" y="1296"/>
              <a:ext cx="1578" cy="1968"/>
              <a:chOff x="438" y="1584"/>
              <a:chExt cx="1578" cy="1968"/>
            </a:xfrm>
          </p:grpSpPr>
          <p:grpSp>
            <p:nvGrpSpPr>
              <p:cNvPr id="4" name="Group 12"/>
              <p:cNvGrpSpPr>
                <a:grpSpLocks/>
              </p:cNvGrpSpPr>
              <p:nvPr/>
            </p:nvGrpSpPr>
            <p:grpSpPr bwMode="auto">
              <a:xfrm>
                <a:off x="438" y="1872"/>
                <a:ext cx="1578" cy="1680"/>
                <a:chOff x="438" y="1872"/>
                <a:chExt cx="1578" cy="1680"/>
              </a:xfrm>
            </p:grpSpPr>
            <p:sp>
              <p:nvSpPr>
                <p:cNvPr id="35872" name="Rectangle 5"/>
                <p:cNvSpPr>
                  <a:spLocks noChangeArrowheads="1"/>
                </p:cNvSpPr>
                <p:nvPr/>
              </p:nvSpPr>
              <p:spPr bwMode="auto">
                <a:xfrm>
                  <a:off x="438" y="1872"/>
                  <a:ext cx="1578" cy="2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ru-RU" sz="2400" b="0" dirty="0"/>
                    <a:t>Прикладной        7 </a:t>
                  </a:r>
                </a:p>
              </p:txBody>
            </p:sp>
            <p:sp>
              <p:nvSpPr>
                <p:cNvPr id="35873" name="Rectangle 6"/>
                <p:cNvSpPr>
                  <a:spLocks noChangeArrowheads="1"/>
                </p:cNvSpPr>
                <p:nvPr/>
              </p:nvSpPr>
              <p:spPr bwMode="auto">
                <a:xfrm>
                  <a:off x="528" y="2112"/>
                  <a:ext cx="1488" cy="2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ru-RU" sz="1600" b="0"/>
                    <a:t>Представительный   6 </a:t>
                  </a:r>
                </a:p>
              </p:txBody>
            </p:sp>
            <p:sp>
              <p:nvSpPr>
                <p:cNvPr id="35874" name="Rectangle 7"/>
                <p:cNvSpPr>
                  <a:spLocks noChangeArrowheads="1"/>
                </p:cNvSpPr>
                <p:nvPr/>
              </p:nvSpPr>
              <p:spPr bwMode="auto">
                <a:xfrm>
                  <a:off x="528" y="2352"/>
                  <a:ext cx="1488" cy="2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ru-RU" sz="1600" b="0"/>
                    <a:t>Сеансовый         5 </a:t>
                  </a:r>
                </a:p>
              </p:txBody>
            </p:sp>
            <p:sp>
              <p:nvSpPr>
                <p:cNvPr id="35875" name="Rectangle 8"/>
                <p:cNvSpPr>
                  <a:spLocks noChangeArrowheads="1"/>
                </p:cNvSpPr>
                <p:nvPr/>
              </p:nvSpPr>
              <p:spPr bwMode="auto">
                <a:xfrm>
                  <a:off x="528" y="2592"/>
                  <a:ext cx="1488" cy="2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ru-RU" sz="1600" b="0"/>
                    <a:t>Транспортный      4 </a:t>
                  </a:r>
                </a:p>
              </p:txBody>
            </p:sp>
            <p:sp>
              <p:nvSpPr>
                <p:cNvPr id="35876" name="Rectangle 9"/>
                <p:cNvSpPr>
                  <a:spLocks noChangeArrowheads="1"/>
                </p:cNvSpPr>
                <p:nvPr/>
              </p:nvSpPr>
              <p:spPr bwMode="auto">
                <a:xfrm>
                  <a:off x="528" y="2832"/>
                  <a:ext cx="1488" cy="2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ru-RU" sz="1600" b="0"/>
                    <a:t>Сетевой            3 </a:t>
                  </a:r>
                </a:p>
              </p:txBody>
            </p:sp>
            <p:sp>
              <p:nvSpPr>
                <p:cNvPr id="35877" name="Rectangle 10"/>
                <p:cNvSpPr>
                  <a:spLocks noChangeArrowheads="1"/>
                </p:cNvSpPr>
                <p:nvPr/>
              </p:nvSpPr>
              <p:spPr bwMode="auto">
                <a:xfrm>
                  <a:off x="528" y="3072"/>
                  <a:ext cx="1488" cy="2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ru-RU" sz="1600" b="0"/>
                    <a:t>Канальный         2 </a:t>
                  </a:r>
                </a:p>
              </p:txBody>
            </p:sp>
            <p:sp>
              <p:nvSpPr>
                <p:cNvPr id="35878" name="Rectangle 11"/>
                <p:cNvSpPr>
                  <a:spLocks noChangeArrowheads="1"/>
                </p:cNvSpPr>
                <p:nvPr/>
              </p:nvSpPr>
              <p:spPr bwMode="auto">
                <a:xfrm>
                  <a:off x="528" y="3312"/>
                  <a:ext cx="1488" cy="2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ru-RU" sz="1600" b="0"/>
                    <a:t>Физический         1 </a:t>
                  </a:r>
                </a:p>
              </p:txBody>
            </p:sp>
          </p:grpSp>
          <p:sp>
            <p:nvSpPr>
              <p:cNvPr id="35871" name="Text Box 13"/>
              <p:cNvSpPr txBox="1">
                <a:spLocks noChangeArrowheads="1"/>
              </p:cNvSpPr>
              <p:nvPr/>
            </p:nvSpPr>
            <p:spPr bwMode="auto">
              <a:xfrm>
                <a:off x="772" y="1584"/>
                <a:ext cx="1077" cy="23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ru-RU" sz="2400" dirty="0"/>
                  <a:t>Модель </a:t>
                </a:r>
                <a:r>
                  <a:rPr lang="en-US" sz="2400" dirty="0"/>
                  <a:t>OSI</a:t>
                </a:r>
                <a:endParaRPr lang="ru-RU" sz="2400" dirty="0"/>
              </a:p>
            </p:txBody>
          </p:sp>
        </p:grpSp>
        <p:sp>
          <p:nvSpPr>
            <p:cNvPr id="35850" name="Rectangle 14"/>
            <p:cNvSpPr>
              <a:spLocks noChangeArrowheads="1"/>
            </p:cNvSpPr>
            <p:nvPr/>
          </p:nvSpPr>
          <p:spPr bwMode="auto">
            <a:xfrm>
              <a:off x="2352" y="1584"/>
              <a:ext cx="67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/>
                <a:t>LLC</a:t>
              </a:r>
              <a:r>
                <a:rPr lang="ru-RU" sz="1600" b="0"/>
                <a:t> </a:t>
              </a:r>
            </a:p>
          </p:txBody>
        </p:sp>
        <p:sp>
          <p:nvSpPr>
            <p:cNvPr id="35851" name="Rectangle 15"/>
            <p:cNvSpPr>
              <a:spLocks noChangeArrowheads="1"/>
            </p:cNvSpPr>
            <p:nvPr/>
          </p:nvSpPr>
          <p:spPr bwMode="auto">
            <a:xfrm>
              <a:off x="2352" y="1824"/>
              <a:ext cx="67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/>
                <a:t>MAC</a:t>
              </a:r>
              <a:endParaRPr lang="ru-RU" sz="1600" b="0"/>
            </a:p>
          </p:txBody>
        </p:sp>
        <p:sp>
          <p:nvSpPr>
            <p:cNvPr id="35852" name="Rectangle 16"/>
            <p:cNvSpPr>
              <a:spLocks noChangeArrowheads="1"/>
            </p:cNvSpPr>
            <p:nvPr/>
          </p:nvSpPr>
          <p:spPr bwMode="auto">
            <a:xfrm>
              <a:off x="2352" y="2064"/>
              <a:ext cx="67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ru-RU" sz="1600" b="0" dirty="0"/>
                <a:t>Уровень со-</a:t>
              </a:r>
              <a:br>
                <a:rPr lang="ru-RU" sz="1600" b="0" dirty="0"/>
              </a:br>
              <a:r>
                <a:rPr lang="ru-RU" sz="1600" b="0" dirty="0" err="1"/>
                <a:t>гласования</a:t>
              </a:r>
              <a:endParaRPr lang="ru-RU" sz="1600" b="0" dirty="0"/>
            </a:p>
          </p:txBody>
        </p:sp>
        <p:sp>
          <p:nvSpPr>
            <p:cNvPr id="35853" name="Rectangle 17"/>
            <p:cNvSpPr>
              <a:spLocks noChangeArrowheads="1"/>
            </p:cNvSpPr>
            <p:nvPr/>
          </p:nvSpPr>
          <p:spPr bwMode="auto">
            <a:xfrm>
              <a:off x="2496" y="2448"/>
              <a:ext cx="384" cy="48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5854" name="Rectangle 18"/>
            <p:cNvSpPr>
              <a:spLocks noChangeArrowheads="1"/>
            </p:cNvSpPr>
            <p:nvPr/>
          </p:nvSpPr>
          <p:spPr bwMode="auto">
            <a:xfrm>
              <a:off x="2496" y="2736"/>
              <a:ext cx="384" cy="48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5855" name="Line 20"/>
            <p:cNvSpPr>
              <a:spLocks noChangeShapeType="1"/>
            </p:cNvSpPr>
            <p:nvPr/>
          </p:nvSpPr>
          <p:spPr bwMode="auto">
            <a:xfrm flipV="1">
              <a:off x="2688" y="249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5856" name="Rectangle 21"/>
            <p:cNvSpPr>
              <a:spLocks noChangeArrowheads="1"/>
            </p:cNvSpPr>
            <p:nvPr/>
          </p:nvSpPr>
          <p:spPr bwMode="auto">
            <a:xfrm>
              <a:off x="2352" y="2784"/>
              <a:ext cx="67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/>
                <a:t>PCS</a:t>
              </a:r>
              <a:r>
                <a:rPr lang="ru-RU" sz="1600" b="0"/>
                <a:t> </a:t>
              </a:r>
            </a:p>
          </p:txBody>
        </p:sp>
        <p:sp>
          <p:nvSpPr>
            <p:cNvPr id="35857" name="Rectangle 22"/>
            <p:cNvSpPr>
              <a:spLocks noChangeArrowheads="1"/>
            </p:cNvSpPr>
            <p:nvPr/>
          </p:nvSpPr>
          <p:spPr bwMode="auto">
            <a:xfrm>
              <a:off x="2352" y="3024"/>
              <a:ext cx="67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/>
                <a:t>PMA</a:t>
              </a:r>
              <a:endParaRPr lang="ru-RU" sz="1600" b="0"/>
            </a:p>
          </p:txBody>
        </p:sp>
        <p:sp>
          <p:nvSpPr>
            <p:cNvPr id="35858" name="Rectangle 23"/>
            <p:cNvSpPr>
              <a:spLocks noChangeArrowheads="1"/>
            </p:cNvSpPr>
            <p:nvPr/>
          </p:nvSpPr>
          <p:spPr bwMode="auto">
            <a:xfrm>
              <a:off x="2352" y="3264"/>
              <a:ext cx="67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/>
                <a:t>PMD</a:t>
              </a:r>
              <a:endParaRPr lang="ru-RU" sz="1600" b="0"/>
            </a:p>
          </p:txBody>
        </p:sp>
        <p:sp>
          <p:nvSpPr>
            <p:cNvPr id="35859" name="Rectangle 24"/>
            <p:cNvSpPr>
              <a:spLocks noChangeArrowheads="1"/>
            </p:cNvSpPr>
            <p:nvPr/>
          </p:nvSpPr>
          <p:spPr bwMode="auto">
            <a:xfrm>
              <a:off x="2496" y="3504"/>
              <a:ext cx="384" cy="19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/>
                <a:t>MDI</a:t>
              </a:r>
              <a:endParaRPr lang="ru-RU" sz="1600" b="0"/>
            </a:p>
          </p:txBody>
        </p:sp>
        <p:sp>
          <p:nvSpPr>
            <p:cNvPr id="35860" name="Text Box 28"/>
            <p:cNvSpPr txBox="1">
              <a:spLocks noChangeArrowheads="1"/>
            </p:cNvSpPr>
            <p:nvPr/>
          </p:nvSpPr>
          <p:spPr bwMode="auto">
            <a:xfrm>
              <a:off x="1680" y="1296"/>
              <a:ext cx="2010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2000"/>
                <a:t>Стандарт</a:t>
              </a:r>
              <a:r>
                <a:rPr lang="en-US" sz="2000"/>
                <a:t> Gigabit Ethernet</a:t>
              </a:r>
              <a:endParaRPr lang="ru-RU" sz="2000"/>
            </a:p>
          </p:txBody>
        </p:sp>
        <p:sp>
          <p:nvSpPr>
            <p:cNvPr id="35862" name="Line 31"/>
            <p:cNvSpPr>
              <a:spLocks noChangeShapeType="1"/>
            </p:cNvSpPr>
            <p:nvPr/>
          </p:nvSpPr>
          <p:spPr bwMode="auto">
            <a:xfrm flipV="1">
              <a:off x="1632" y="1813"/>
              <a:ext cx="753" cy="10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5863" name="Line 32"/>
            <p:cNvSpPr>
              <a:spLocks noChangeShapeType="1"/>
            </p:cNvSpPr>
            <p:nvPr/>
          </p:nvSpPr>
          <p:spPr bwMode="auto">
            <a:xfrm>
              <a:off x="1632" y="3264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5864" name="Text Box 37"/>
            <p:cNvSpPr txBox="1">
              <a:spLocks noChangeArrowheads="1"/>
            </p:cNvSpPr>
            <p:nvPr/>
          </p:nvSpPr>
          <p:spPr bwMode="auto">
            <a:xfrm>
              <a:off x="4419" y="2440"/>
              <a:ext cx="1053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600" b="0" dirty="0"/>
                <a:t>GMII </a:t>
              </a:r>
              <a:r>
                <a:rPr lang="ru-RU" sz="1600" b="0" dirty="0"/>
                <a:t> интерфейс</a:t>
              </a:r>
            </a:p>
          </p:txBody>
        </p:sp>
        <p:sp>
          <p:nvSpPr>
            <p:cNvPr id="35865" name="Line 38"/>
            <p:cNvSpPr>
              <a:spLocks noChangeShapeType="1"/>
            </p:cNvSpPr>
            <p:nvPr/>
          </p:nvSpPr>
          <p:spPr bwMode="auto">
            <a:xfrm flipH="1">
              <a:off x="2736" y="2588"/>
              <a:ext cx="1683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5866" name="Text Box 40"/>
            <p:cNvSpPr txBox="1">
              <a:spLocks noChangeArrowheads="1"/>
            </p:cNvSpPr>
            <p:nvPr/>
          </p:nvSpPr>
          <p:spPr bwMode="auto">
            <a:xfrm>
              <a:off x="3216" y="3456"/>
              <a:ext cx="2349" cy="5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600" b="0"/>
                <a:t>Один из портов </a:t>
              </a:r>
              <a:r>
                <a:rPr lang="en-US" sz="1600" b="0"/>
                <a:t>RJ-45 </a:t>
              </a:r>
              <a:r>
                <a:rPr lang="ru-RU" sz="1600" b="0"/>
                <a:t>(стандарт 1000</a:t>
              </a:r>
              <a:r>
                <a:rPr lang="en-US" sz="1600" b="0"/>
                <a:t>Base-CX</a:t>
              </a:r>
              <a:r>
                <a:rPr lang="ru-RU" sz="1600" b="0"/>
                <a:t> или </a:t>
              </a:r>
              <a:r>
                <a:rPr lang="en-US" sz="1600" b="0"/>
                <a:t>1000Base-T</a:t>
              </a:r>
              <a:r>
                <a:rPr lang="ru-RU" sz="1600" b="0"/>
                <a:t>)</a:t>
              </a:r>
              <a:r>
                <a:rPr lang="en-US" sz="1600" b="0"/>
                <a:t>; DuplexSC </a:t>
              </a:r>
              <a:r>
                <a:rPr lang="ru-RU" sz="1600" b="0"/>
                <a:t>(стандарты 1000</a:t>
              </a:r>
              <a:r>
                <a:rPr lang="en-US" sz="1600" b="0"/>
                <a:t>Base-LX</a:t>
              </a:r>
              <a:r>
                <a:rPr lang="ru-RU" sz="1600" b="0"/>
                <a:t> или</a:t>
              </a:r>
              <a:r>
                <a:rPr lang="en-US" sz="1600" b="0"/>
                <a:t/>
              </a:r>
              <a:br>
                <a:rPr lang="en-US" sz="1600" b="0"/>
              </a:br>
              <a:r>
                <a:rPr lang="en-US" sz="1600" b="0"/>
                <a:t>1000Base-SX</a:t>
              </a:r>
              <a:r>
                <a:rPr lang="ru-RU" sz="1600" b="0"/>
                <a:t>)</a:t>
              </a:r>
            </a:p>
          </p:txBody>
        </p:sp>
        <p:sp>
          <p:nvSpPr>
            <p:cNvPr id="35867" name="Line 41"/>
            <p:cNvSpPr>
              <a:spLocks noChangeShapeType="1"/>
            </p:cNvSpPr>
            <p:nvPr/>
          </p:nvSpPr>
          <p:spPr bwMode="auto">
            <a:xfrm flipH="1" flipV="1">
              <a:off x="2928" y="3600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5868" name="AutoShape 43"/>
            <p:cNvSpPr>
              <a:spLocks/>
            </p:cNvSpPr>
            <p:nvPr/>
          </p:nvSpPr>
          <p:spPr bwMode="auto">
            <a:xfrm>
              <a:off x="3072" y="2784"/>
              <a:ext cx="96" cy="720"/>
            </a:xfrm>
            <a:prstGeom prst="rightBrace">
              <a:avLst>
                <a:gd name="adj1" fmla="val 62500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5869" name="Text Box 44"/>
            <p:cNvSpPr txBox="1">
              <a:spLocks noChangeArrowheads="1"/>
            </p:cNvSpPr>
            <p:nvPr/>
          </p:nvSpPr>
          <p:spPr bwMode="auto">
            <a:xfrm>
              <a:off x="3158" y="3063"/>
              <a:ext cx="1575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ru-RU" sz="1600" b="0" dirty="0"/>
                <a:t>Трансивер </a:t>
              </a:r>
              <a:r>
                <a:rPr lang="en-US" sz="1600" b="0" dirty="0"/>
                <a:t>Gigabit Ethernet</a:t>
              </a:r>
              <a:endParaRPr lang="ru-RU" sz="1600" b="0" dirty="0"/>
            </a:p>
          </p:txBody>
        </p:sp>
      </p:grpSp>
      <p:sp>
        <p:nvSpPr>
          <p:cNvPr id="35844" name="Text Box 47"/>
          <p:cNvSpPr txBox="1">
            <a:spLocks noChangeArrowheads="1"/>
          </p:cNvSpPr>
          <p:nvPr/>
        </p:nvSpPr>
        <p:spPr bwMode="auto">
          <a:xfrm>
            <a:off x="6904038" y="857232"/>
            <a:ext cx="2239962" cy="336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 dirty="0">
                <a:latin typeface="Poster" pitchFamily="2" charset="0"/>
              </a:rPr>
              <a:t>Gigabit Ethernet </a:t>
            </a:r>
            <a:endParaRPr lang="ru-RU" sz="1600" b="0" dirty="0">
              <a:latin typeface="Poster" pitchFamily="2" charset="0"/>
            </a:endParaRPr>
          </a:p>
        </p:txBody>
      </p:sp>
      <p:sp>
        <p:nvSpPr>
          <p:cNvPr id="61488" name="Text Box 48"/>
          <p:cNvSpPr txBox="1">
            <a:spLocks noChangeArrowheads="1"/>
          </p:cNvSpPr>
          <p:nvPr/>
        </p:nvSpPr>
        <p:spPr bwMode="auto">
          <a:xfrm>
            <a:off x="0" y="5851525"/>
            <a:ext cx="4419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000" i="1" dirty="0"/>
              <a:t>P.S.:</a:t>
            </a:r>
            <a:r>
              <a:rPr lang="ru-RU" sz="2000" b="0" dirty="0"/>
              <a:t>  </a:t>
            </a:r>
            <a:r>
              <a:rPr lang="en-US" sz="2000" b="0" i="1" dirty="0"/>
              <a:t>GMII (Gigabit</a:t>
            </a:r>
            <a:r>
              <a:rPr lang="ru-RU" sz="2000" b="0" i="1" dirty="0"/>
              <a:t> </a:t>
            </a:r>
            <a:r>
              <a:rPr lang="en-US" sz="2000" b="0" i="1" dirty="0"/>
              <a:t>Media</a:t>
            </a:r>
            <a:r>
              <a:rPr lang="ru-RU" sz="2000" b="0" i="1" dirty="0"/>
              <a:t/>
            </a:r>
            <a:br>
              <a:rPr lang="ru-RU" sz="2000" b="0" i="1" dirty="0"/>
            </a:br>
            <a:r>
              <a:rPr lang="en-US" sz="2000" b="0" i="1" dirty="0"/>
              <a:t>Independent Interface) – </a:t>
            </a:r>
            <a:r>
              <a:rPr lang="ru-RU" sz="2000" b="0" i="1" dirty="0" err="1"/>
              <a:t>средонезависимый</a:t>
            </a:r>
            <a:r>
              <a:rPr lang="ru-RU" sz="2000" b="0" i="1" dirty="0"/>
              <a:t> интерфейс.</a:t>
            </a:r>
            <a:endParaRPr lang="ru-RU" b="0" i="1" dirty="0"/>
          </a:p>
        </p:txBody>
      </p:sp>
      <p:sp>
        <p:nvSpPr>
          <p:cNvPr id="61490" name="Rectangle 50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eaLnBrk="1" hangingPunct="1"/>
            <a:r>
              <a:rPr lang="ru-RU" sz="2800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Структура уровней стандарта, </a:t>
            </a:r>
            <a:r>
              <a:rPr lang="en-US" sz="2800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GMII</a:t>
            </a:r>
            <a:r>
              <a:rPr lang="ru-RU" sz="2800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интерфейс и трансивер </a:t>
            </a:r>
            <a:r>
              <a:rPr lang="en-US" sz="2800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Gigabit Ethernet</a:t>
            </a:r>
            <a:r>
              <a:rPr lang="ru-RU" sz="2800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35847" name="Text Box 51"/>
          <p:cNvSpPr txBox="1">
            <a:spLocks noChangeArrowheads="1"/>
          </p:cNvSpPr>
          <p:nvPr/>
        </p:nvSpPr>
        <p:spPr bwMode="auto">
          <a:xfrm>
            <a:off x="0" y="0"/>
            <a:ext cx="6667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fld id="{7DF841A4-4591-498B-B7C4-048D6783A628}" type="slidenum">
              <a:rPr lang="ru-RU" sz="2800"/>
              <a:pPr algn="r"/>
              <a:t>12</a:t>
            </a:fld>
            <a:endParaRPr lang="ru-RU" sz="2800"/>
          </a:p>
        </p:txBody>
      </p:sp>
      <p:sp>
        <p:nvSpPr>
          <p:cNvPr id="35848" name="Line 52"/>
          <p:cNvSpPr>
            <a:spLocks noChangeShapeType="1"/>
          </p:cNvSpPr>
          <p:nvPr/>
        </p:nvSpPr>
        <p:spPr bwMode="auto">
          <a:xfrm flipV="1">
            <a:off x="2285984" y="3071810"/>
            <a:ext cx="11430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3" presetClass="entr" presetSubtype="28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4" grpId="0" autoUpdateAnimBg="0"/>
      <p:bldP spid="61488" grpId="0" autoUpdateAnimBg="0"/>
      <p:bldP spid="6149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4" name="Text Box 34"/>
          <p:cNvSpPr txBox="1">
            <a:spLocks noChangeArrowheads="1"/>
          </p:cNvSpPr>
          <p:nvPr/>
        </p:nvSpPr>
        <p:spPr bwMode="auto">
          <a:xfrm>
            <a:off x="5105400" y="2057400"/>
            <a:ext cx="3810000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/>
              <a:t>                   </a:t>
            </a:r>
            <a:r>
              <a:rPr lang="ru-RU" sz="2000"/>
              <a:t>Обозначения:</a:t>
            </a:r>
          </a:p>
          <a:p>
            <a:pPr>
              <a:lnSpc>
                <a:spcPct val="100000"/>
              </a:lnSpc>
            </a:pPr>
            <a:r>
              <a:rPr lang="en-US" sz="1600" b="0"/>
              <a:t>LLC-</a:t>
            </a:r>
            <a:r>
              <a:rPr lang="ru-RU" sz="1600" b="0"/>
              <a:t>управление логическим каналом</a:t>
            </a:r>
          </a:p>
          <a:p>
            <a:pPr>
              <a:lnSpc>
                <a:spcPct val="100000"/>
              </a:lnSpc>
            </a:pPr>
            <a:r>
              <a:rPr lang="ru-RU" sz="1600" b="0"/>
              <a:t>МА</a:t>
            </a:r>
            <a:r>
              <a:rPr lang="en-US" sz="1600" b="0"/>
              <a:t>C-</a:t>
            </a:r>
            <a:r>
              <a:rPr lang="ru-RU" sz="1600" b="0"/>
              <a:t>управление доступом к среде</a:t>
            </a:r>
          </a:p>
          <a:p>
            <a:pPr>
              <a:lnSpc>
                <a:spcPct val="100000"/>
              </a:lnSpc>
            </a:pPr>
            <a:r>
              <a:rPr lang="en-US" sz="1600" b="0"/>
              <a:t>PCS-</a:t>
            </a:r>
            <a:r>
              <a:rPr lang="ru-RU" sz="1600" b="0"/>
              <a:t>уровень физического кодирования</a:t>
            </a:r>
          </a:p>
          <a:p>
            <a:pPr>
              <a:lnSpc>
                <a:spcPct val="100000"/>
              </a:lnSpc>
            </a:pPr>
            <a:r>
              <a:rPr lang="en-US" sz="1600" b="0"/>
              <a:t>P</a:t>
            </a:r>
            <a:r>
              <a:rPr lang="ru-RU" sz="1600" b="0"/>
              <a:t>МА</a:t>
            </a:r>
            <a:r>
              <a:rPr lang="en-US" sz="1600" b="0"/>
              <a:t>-</a:t>
            </a:r>
            <a:r>
              <a:rPr lang="ru-RU" sz="1600" b="0"/>
              <a:t>уровень физического подключения</a:t>
            </a:r>
          </a:p>
          <a:p>
            <a:pPr>
              <a:lnSpc>
                <a:spcPct val="100000"/>
              </a:lnSpc>
            </a:pPr>
            <a:r>
              <a:rPr lang="en-US" sz="1600" b="0"/>
              <a:t>PMD-</a:t>
            </a:r>
            <a:r>
              <a:rPr lang="ru-RU" sz="1600" b="0"/>
              <a:t>уровень зависящий от физической среды</a:t>
            </a:r>
          </a:p>
          <a:p>
            <a:pPr>
              <a:lnSpc>
                <a:spcPct val="100000"/>
              </a:lnSpc>
            </a:pPr>
            <a:r>
              <a:rPr lang="en-US" sz="1600" b="0"/>
              <a:t>MDI-</a:t>
            </a:r>
            <a:r>
              <a:rPr lang="ru-RU" sz="1600" b="0"/>
              <a:t>интерфейс,</a:t>
            </a:r>
            <a:r>
              <a:rPr lang="en-US" sz="1600" b="0"/>
              <a:t> </a:t>
            </a:r>
            <a:r>
              <a:rPr lang="ru-RU" sz="1600" b="0"/>
              <a:t>зависящий от среды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228600" y="2057400"/>
            <a:ext cx="8605838" cy="4498975"/>
            <a:chOff x="144" y="1296"/>
            <a:chExt cx="5421" cy="2834"/>
          </a:xfrm>
        </p:grpSpPr>
        <p:grpSp>
          <p:nvGrpSpPr>
            <p:cNvPr id="3" name="Group 27"/>
            <p:cNvGrpSpPr>
              <a:grpSpLocks/>
            </p:cNvGrpSpPr>
            <p:nvPr/>
          </p:nvGrpSpPr>
          <p:grpSpPr bwMode="auto">
            <a:xfrm>
              <a:off x="144" y="1296"/>
              <a:ext cx="1488" cy="1968"/>
              <a:chOff x="528" y="1584"/>
              <a:chExt cx="1488" cy="1968"/>
            </a:xfrm>
          </p:grpSpPr>
          <p:grpSp>
            <p:nvGrpSpPr>
              <p:cNvPr id="4" name="Group 12"/>
              <p:cNvGrpSpPr>
                <a:grpSpLocks/>
              </p:cNvGrpSpPr>
              <p:nvPr/>
            </p:nvGrpSpPr>
            <p:grpSpPr bwMode="auto">
              <a:xfrm>
                <a:off x="528" y="1872"/>
                <a:ext cx="1488" cy="1680"/>
                <a:chOff x="528" y="1872"/>
                <a:chExt cx="1488" cy="1680"/>
              </a:xfrm>
            </p:grpSpPr>
            <p:sp>
              <p:nvSpPr>
                <p:cNvPr id="35872" name="Rectangle 5"/>
                <p:cNvSpPr>
                  <a:spLocks noChangeArrowheads="1"/>
                </p:cNvSpPr>
                <p:nvPr/>
              </p:nvSpPr>
              <p:spPr bwMode="auto">
                <a:xfrm>
                  <a:off x="528" y="1872"/>
                  <a:ext cx="1488" cy="2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ru-RU" sz="1600" b="0"/>
                    <a:t>Прикладной        7 </a:t>
                  </a:r>
                </a:p>
              </p:txBody>
            </p:sp>
            <p:sp>
              <p:nvSpPr>
                <p:cNvPr id="35873" name="Rectangle 6"/>
                <p:cNvSpPr>
                  <a:spLocks noChangeArrowheads="1"/>
                </p:cNvSpPr>
                <p:nvPr/>
              </p:nvSpPr>
              <p:spPr bwMode="auto">
                <a:xfrm>
                  <a:off x="528" y="2112"/>
                  <a:ext cx="1488" cy="2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ru-RU" sz="1600" b="0"/>
                    <a:t>Представительный   6 </a:t>
                  </a:r>
                </a:p>
              </p:txBody>
            </p:sp>
            <p:sp>
              <p:nvSpPr>
                <p:cNvPr id="35874" name="Rectangle 7"/>
                <p:cNvSpPr>
                  <a:spLocks noChangeArrowheads="1"/>
                </p:cNvSpPr>
                <p:nvPr/>
              </p:nvSpPr>
              <p:spPr bwMode="auto">
                <a:xfrm>
                  <a:off x="528" y="2352"/>
                  <a:ext cx="1488" cy="2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ru-RU" sz="1600" b="0"/>
                    <a:t>Сеансовый         5 </a:t>
                  </a:r>
                </a:p>
              </p:txBody>
            </p:sp>
            <p:sp>
              <p:nvSpPr>
                <p:cNvPr id="35875" name="Rectangle 8"/>
                <p:cNvSpPr>
                  <a:spLocks noChangeArrowheads="1"/>
                </p:cNvSpPr>
                <p:nvPr/>
              </p:nvSpPr>
              <p:spPr bwMode="auto">
                <a:xfrm>
                  <a:off x="528" y="2592"/>
                  <a:ext cx="1488" cy="2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ru-RU" sz="1600" b="0" dirty="0"/>
                    <a:t>Транспортный      4 </a:t>
                  </a:r>
                </a:p>
              </p:txBody>
            </p:sp>
            <p:sp>
              <p:nvSpPr>
                <p:cNvPr id="35876" name="Rectangle 9"/>
                <p:cNvSpPr>
                  <a:spLocks noChangeArrowheads="1"/>
                </p:cNvSpPr>
                <p:nvPr/>
              </p:nvSpPr>
              <p:spPr bwMode="auto">
                <a:xfrm>
                  <a:off x="528" y="2832"/>
                  <a:ext cx="1488" cy="2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ru-RU" sz="1600" b="0"/>
                    <a:t>Сетевой            3 </a:t>
                  </a:r>
                </a:p>
              </p:txBody>
            </p:sp>
            <p:sp>
              <p:nvSpPr>
                <p:cNvPr id="35877" name="Rectangle 10"/>
                <p:cNvSpPr>
                  <a:spLocks noChangeArrowheads="1"/>
                </p:cNvSpPr>
                <p:nvPr/>
              </p:nvSpPr>
              <p:spPr bwMode="auto">
                <a:xfrm>
                  <a:off x="528" y="3072"/>
                  <a:ext cx="1488" cy="24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ru-RU" sz="2000" b="0" dirty="0"/>
                    <a:t>Канальный       </a:t>
                  </a:r>
                  <a:r>
                    <a:rPr lang="ru-RU" sz="1600" b="0" dirty="0"/>
                    <a:t>  2 </a:t>
                  </a:r>
                </a:p>
              </p:txBody>
            </p:sp>
            <p:sp>
              <p:nvSpPr>
                <p:cNvPr id="35878" name="Rectangle 11"/>
                <p:cNvSpPr>
                  <a:spLocks noChangeArrowheads="1"/>
                </p:cNvSpPr>
                <p:nvPr/>
              </p:nvSpPr>
              <p:spPr bwMode="auto">
                <a:xfrm>
                  <a:off x="528" y="3312"/>
                  <a:ext cx="1488" cy="2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ru-RU" sz="2000" b="0" dirty="0"/>
                    <a:t>Физический         1</a:t>
                  </a:r>
                  <a:r>
                    <a:rPr lang="ru-RU" sz="1600" b="0" dirty="0"/>
                    <a:t> </a:t>
                  </a:r>
                </a:p>
              </p:txBody>
            </p:sp>
          </p:grpSp>
          <p:sp>
            <p:nvSpPr>
              <p:cNvPr id="35871" name="Text Box 13"/>
              <p:cNvSpPr txBox="1">
                <a:spLocks noChangeArrowheads="1"/>
              </p:cNvSpPr>
              <p:nvPr/>
            </p:nvSpPr>
            <p:spPr bwMode="auto">
              <a:xfrm>
                <a:off x="816" y="1584"/>
                <a:ext cx="989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ru-RU" sz="2000"/>
                  <a:t>Модель </a:t>
                </a:r>
                <a:r>
                  <a:rPr lang="en-US" sz="2000"/>
                  <a:t>OSI</a:t>
                </a:r>
                <a:endParaRPr lang="ru-RU" sz="2000"/>
              </a:p>
            </p:txBody>
          </p:sp>
        </p:grpSp>
        <p:sp>
          <p:nvSpPr>
            <p:cNvPr id="35850" name="Rectangle 14"/>
            <p:cNvSpPr>
              <a:spLocks noChangeArrowheads="1"/>
            </p:cNvSpPr>
            <p:nvPr/>
          </p:nvSpPr>
          <p:spPr bwMode="auto">
            <a:xfrm>
              <a:off x="2352" y="1584"/>
              <a:ext cx="672" cy="2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dirty="0"/>
                <a:t>LLC</a:t>
              </a:r>
              <a:r>
                <a:rPr lang="ru-RU" sz="1600" b="0" dirty="0"/>
                <a:t> </a:t>
              </a:r>
            </a:p>
          </p:txBody>
        </p:sp>
        <p:sp>
          <p:nvSpPr>
            <p:cNvPr id="35851" name="Rectangle 15"/>
            <p:cNvSpPr>
              <a:spLocks noChangeArrowheads="1"/>
            </p:cNvSpPr>
            <p:nvPr/>
          </p:nvSpPr>
          <p:spPr bwMode="auto">
            <a:xfrm>
              <a:off x="2352" y="1824"/>
              <a:ext cx="672" cy="2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dirty="0"/>
                <a:t>MAC</a:t>
              </a:r>
              <a:endParaRPr lang="ru-RU" sz="1600" b="0" dirty="0"/>
            </a:p>
          </p:txBody>
        </p:sp>
        <p:sp>
          <p:nvSpPr>
            <p:cNvPr id="35852" name="Rectangle 16"/>
            <p:cNvSpPr>
              <a:spLocks noChangeArrowheads="1"/>
            </p:cNvSpPr>
            <p:nvPr/>
          </p:nvSpPr>
          <p:spPr bwMode="auto">
            <a:xfrm>
              <a:off x="2352" y="2064"/>
              <a:ext cx="67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ru-RU" sz="1600" b="0"/>
                <a:t>Уровень со-</a:t>
              </a:r>
              <a:br>
                <a:rPr lang="ru-RU" sz="1600" b="0"/>
              </a:br>
              <a:r>
                <a:rPr lang="ru-RU" sz="1600" b="0"/>
                <a:t>гласования</a:t>
              </a:r>
            </a:p>
          </p:txBody>
        </p:sp>
        <p:sp>
          <p:nvSpPr>
            <p:cNvPr id="35853" name="Rectangle 17"/>
            <p:cNvSpPr>
              <a:spLocks noChangeArrowheads="1"/>
            </p:cNvSpPr>
            <p:nvPr/>
          </p:nvSpPr>
          <p:spPr bwMode="auto">
            <a:xfrm>
              <a:off x="2496" y="2448"/>
              <a:ext cx="384" cy="48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5854" name="Rectangle 18"/>
            <p:cNvSpPr>
              <a:spLocks noChangeArrowheads="1"/>
            </p:cNvSpPr>
            <p:nvPr/>
          </p:nvSpPr>
          <p:spPr bwMode="auto">
            <a:xfrm>
              <a:off x="2496" y="2736"/>
              <a:ext cx="384" cy="48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5855" name="Line 20"/>
            <p:cNvSpPr>
              <a:spLocks noChangeShapeType="1"/>
            </p:cNvSpPr>
            <p:nvPr/>
          </p:nvSpPr>
          <p:spPr bwMode="auto">
            <a:xfrm flipV="1">
              <a:off x="2688" y="249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5856" name="Rectangle 21"/>
            <p:cNvSpPr>
              <a:spLocks noChangeArrowheads="1"/>
            </p:cNvSpPr>
            <p:nvPr/>
          </p:nvSpPr>
          <p:spPr bwMode="auto">
            <a:xfrm>
              <a:off x="2352" y="2784"/>
              <a:ext cx="67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/>
                <a:t>PCS</a:t>
              </a:r>
              <a:r>
                <a:rPr lang="ru-RU" sz="1600" b="0"/>
                <a:t> </a:t>
              </a:r>
            </a:p>
          </p:txBody>
        </p:sp>
        <p:sp>
          <p:nvSpPr>
            <p:cNvPr id="35857" name="Rectangle 22"/>
            <p:cNvSpPr>
              <a:spLocks noChangeArrowheads="1"/>
            </p:cNvSpPr>
            <p:nvPr/>
          </p:nvSpPr>
          <p:spPr bwMode="auto">
            <a:xfrm>
              <a:off x="2352" y="3024"/>
              <a:ext cx="67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/>
                <a:t>PMA</a:t>
              </a:r>
              <a:endParaRPr lang="ru-RU" sz="1600" b="0"/>
            </a:p>
          </p:txBody>
        </p:sp>
        <p:sp>
          <p:nvSpPr>
            <p:cNvPr id="35858" name="Rectangle 23"/>
            <p:cNvSpPr>
              <a:spLocks noChangeArrowheads="1"/>
            </p:cNvSpPr>
            <p:nvPr/>
          </p:nvSpPr>
          <p:spPr bwMode="auto">
            <a:xfrm>
              <a:off x="2352" y="3264"/>
              <a:ext cx="67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/>
                <a:t>PMD</a:t>
              </a:r>
              <a:endParaRPr lang="ru-RU" sz="1600" b="0"/>
            </a:p>
          </p:txBody>
        </p:sp>
        <p:sp>
          <p:nvSpPr>
            <p:cNvPr id="35859" name="Rectangle 24"/>
            <p:cNvSpPr>
              <a:spLocks noChangeArrowheads="1"/>
            </p:cNvSpPr>
            <p:nvPr/>
          </p:nvSpPr>
          <p:spPr bwMode="auto">
            <a:xfrm>
              <a:off x="2496" y="3504"/>
              <a:ext cx="384" cy="19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dirty="0"/>
                <a:t>MDI</a:t>
              </a:r>
              <a:endParaRPr lang="ru-RU" sz="1600" b="0" dirty="0"/>
            </a:p>
          </p:txBody>
        </p:sp>
        <p:sp>
          <p:nvSpPr>
            <p:cNvPr id="35860" name="Text Box 28"/>
            <p:cNvSpPr txBox="1">
              <a:spLocks noChangeArrowheads="1"/>
            </p:cNvSpPr>
            <p:nvPr/>
          </p:nvSpPr>
          <p:spPr bwMode="auto">
            <a:xfrm>
              <a:off x="1680" y="1296"/>
              <a:ext cx="2010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2000"/>
                <a:t>Стандарт</a:t>
              </a:r>
              <a:r>
                <a:rPr lang="en-US" sz="2000"/>
                <a:t> Gigabit Ethernet</a:t>
              </a:r>
              <a:endParaRPr lang="ru-RU" sz="2000"/>
            </a:p>
          </p:txBody>
        </p:sp>
        <p:sp>
          <p:nvSpPr>
            <p:cNvPr id="35862" name="Line 31"/>
            <p:cNvSpPr>
              <a:spLocks noChangeShapeType="1"/>
            </p:cNvSpPr>
            <p:nvPr/>
          </p:nvSpPr>
          <p:spPr bwMode="auto">
            <a:xfrm flipV="1">
              <a:off x="1632" y="2064"/>
              <a:ext cx="72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5863" name="Line 32"/>
            <p:cNvSpPr>
              <a:spLocks noChangeShapeType="1"/>
            </p:cNvSpPr>
            <p:nvPr/>
          </p:nvSpPr>
          <p:spPr bwMode="auto">
            <a:xfrm>
              <a:off x="1632" y="3264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5864" name="Text Box 37"/>
            <p:cNvSpPr txBox="1">
              <a:spLocks noChangeArrowheads="1"/>
            </p:cNvSpPr>
            <p:nvPr/>
          </p:nvSpPr>
          <p:spPr bwMode="auto">
            <a:xfrm>
              <a:off x="3648" y="2736"/>
              <a:ext cx="1053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600" b="0"/>
                <a:t>GMII </a:t>
              </a:r>
              <a:r>
                <a:rPr lang="ru-RU" sz="1600" b="0"/>
                <a:t> интерфейс</a:t>
              </a:r>
            </a:p>
          </p:txBody>
        </p:sp>
        <p:sp>
          <p:nvSpPr>
            <p:cNvPr id="35865" name="Line 38"/>
            <p:cNvSpPr>
              <a:spLocks noChangeShapeType="1"/>
            </p:cNvSpPr>
            <p:nvPr/>
          </p:nvSpPr>
          <p:spPr bwMode="auto">
            <a:xfrm flipH="1" flipV="1">
              <a:off x="2736" y="2640"/>
              <a:ext cx="86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5866" name="Text Box 40"/>
            <p:cNvSpPr txBox="1">
              <a:spLocks noChangeArrowheads="1"/>
            </p:cNvSpPr>
            <p:nvPr/>
          </p:nvSpPr>
          <p:spPr bwMode="auto">
            <a:xfrm>
              <a:off x="3216" y="3456"/>
              <a:ext cx="2349" cy="67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600" b="0"/>
                <a:t>Один из портов </a:t>
              </a:r>
              <a:r>
                <a:rPr lang="en-US" sz="1600" b="0"/>
                <a:t>RJ-45 </a:t>
              </a:r>
              <a:r>
                <a:rPr lang="ru-RU" sz="1600" b="0"/>
                <a:t>(стандарт 1000</a:t>
              </a:r>
              <a:r>
                <a:rPr lang="en-US" sz="1600" b="0"/>
                <a:t>Base-CX</a:t>
              </a:r>
              <a:r>
                <a:rPr lang="ru-RU" sz="1600" b="0"/>
                <a:t> или </a:t>
              </a:r>
              <a:r>
                <a:rPr lang="en-US" sz="1600" b="0"/>
                <a:t>1000Base-T</a:t>
              </a:r>
              <a:r>
                <a:rPr lang="ru-RU" sz="1600" b="0"/>
                <a:t>)</a:t>
              </a:r>
              <a:r>
                <a:rPr lang="en-US" sz="1600" b="0"/>
                <a:t>; DuplexSC </a:t>
              </a:r>
              <a:r>
                <a:rPr lang="ru-RU" sz="1600" b="0"/>
                <a:t>(стандарты 1000</a:t>
              </a:r>
              <a:r>
                <a:rPr lang="en-US" sz="1600" b="0"/>
                <a:t>Base-LX</a:t>
              </a:r>
              <a:r>
                <a:rPr lang="ru-RU" sz="1600" b="0"/>
                <a:t> или</a:t>
              </a:r>
              <a:r>
                <a:rPr lang="en-US" sz="1600" b="0"/>
                <a:t/>
              </a:r>
              <a:br>
                <a:rPr lang="en-US" sz="1600" b="0"/>
              </a:br>
              <a:r>
                <a:rPr lang="en-US" sz="1600" b="0"/>
                <a:t>1000Base-SX</a:t>
              </a:r>
              <a:r>
                <a:rPr lang="ru-RU" sz="1600" b="0"/>
                <a:t>)</a:t>
              </a:r>
            </a:p>
          </p:txBody>
        </p:sp>
        <p:sp>
          <p:nvSpPr>
            <p:cNvPr id="35867" name="Line 41"/>
            <p:cNvSpPr>
              <a:spLocks noChangeShapeType="1"/>
            </p:cNvSpPr>
            <p:nvPr/>
          </p:nvSpPr>
          <p:spPr bwMode="auto">
            <a:xfrm flipH="1" flipV="1">
              <a:off x="2928" y="3600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5868" name="AutoShape 43"/>
            <p:cNvSpPr>
              <a:spLocks/>
            </p:cNvSpPr>
            <p:nvPr/>
          </p:nvSpPr>
          <p:spPr bwMode="auto">
            <a:xfrm>
              <a:off x="3072" y="2784"/>
              <a:ext cx="96" cy="720"/>
            </a:xfrm>
            <a:prstGeom prst="rightBrace">
              <a:avLst>
                <a:gd name="adj1" fmla="val 62500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5869" name="Text Box 44"/>
            <p:cNvSpPr txBox="1">
              <a:spLocks noChangeArrowheads="1"/>
            </p:cNvSpPr>
            <p:nvPr/>
          </p:nvSpPr>
          <p:spPr bwMode="auto">
            <a:xfrm>
              <a:off x="3158" y="3063"/>
              <a:ext cx="1575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ru-RU" sz="1600" b="0"/>
                <a:t>Трансивер </a:t>
              </a:r>
              <a:r>
                <a:rPr lang="en-US" sz="1600" b="0"/>
                <a:t>Gigabit Ethernet</a:t>
              </a:r>
              <a:endParaRPr lang="ru-RU" sz="1600" b="0"/>
            </a:p>
          </p:txBody>
        </p:sp>
      </p:grpSp>
      <p:sp>
        <p:nvSpPr>
          <p:cNvPr id="35844" name="Text Box 47"/>
          <p:cNvSpPr txBox="1">
            <a:spLocks noChangeArrowheads="1"/>
          </p:cNvSpPr>
          <p:nvPr/>
        </p:nvSpPr>
        <p:spPr bwMode="auto">
          <a:xfrm>
            <a:off x="6904038" y="68263"/>
            <a:ext cx="22399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>
                <a:latin typeface="Poster" pitchFamily="2" charset="0"/>
              </a:rPr>
              <a:t>Gigabit Ethernet </a:t>
            </a:r>
            <a:endParaRPr lang="ru-RU" sz="1600" b="0">
              <a:latin typeface="Poster" pitchFamily="2" charset="0"/>
            </a:endParaRPr>
          </a:p>
        </p:txBody>
      </p:sp>
      <p:sp>
        <p:nvSpPr>
          <p:cNvPr id="61488" name="Text Box 48"/>
          <p:cNvSpPr txBox="1">
            <a:spLocks noChangeArrowheads="1"/>
          </p:cNvSpPr>
          <p:nvPr/>
        </p:nvSpPr>
        <p:spPr bwMode="auto">
          <a:xfrm>
            <a:off x="685800" y="5638800"/>
            <a:ext cx="4419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000" i="1"/>
              <a:t>P.S.:</a:t>
            </a:r>
            <a:r>
              <a:rPr lang="ru-RU" sz="2000" b="0"/>
              <a:t>  </a:t>
            </a:r>
            <a:r>
              <a:rPr lang="en-US" sz="2000" b="0" i="1"/>
              <a:t>GMII (Gigabit</a:t>
            </a:r>
            <a:r>
              <a:rPr lang="ru-RU" sz="2000" b="0" i="1"/>
              <a:t> </a:t>
            </a:r>
            <a:r>
              <a:rPr lang="en-US" sz="2000" b="0" i="1"/>
              <a:t>Media</a:t>
            </a:r>
            <a:r>
              <a:rPr lang="ru-RU" sz="2000" b="0" i="1"/>
              <a:t/>
            </a:r>
            <a:br>
              <a:rPr lang="ru-RU" sz="2000" b="0" i="1"/>
            </a:br>
            <a:r>
              <a:rPr lang="en-US" sz="2000" b="0" i="1"/>
              <a:t>Independent Interface) – </a:t>
            </a:r>
            <a:r>
              <a:rPr lang="ru-RU" sz="2000" b="0" i="1"/>
              <a:t>средонезависимый интерфейс.</a:t>
            </a:r>
            <a:endParaRPr lang="ru-RU" b="0" i="1"/>
          </a:p>
        </p:txBody>
      </p:sp>
      <p:sp>
        <p:nvSpPr>
          <p:cNvPr id="61490" name="Rectangle 50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z="4000" smtClean="0">
                <a:solidFill>
                  <a:srgbClr val="FF3300"/>
                </a:solidFill>
                <a:latin typeface="Impact" pitchFamily="34" charset="0"/>
              </a:rPr>
              <a:t>Структура уровней стандарта, </a:t>
            </a:r>
            <a:r>
              <a:rPr lang="en-US" sz="4000" smtClean="0">
                <a:solidFill>
                  <a:srgbClr val="FF3300"/>
                </a:solidFill>
                <a:latin typeface="Impact" pitchFamily="34" charset="0"/>
              </a:rPr>
              <a:t>GMII</a:t>
            </a:r>
            <a:r>
              <a:rPr lang="ru-RU" sz="4000" smtClean="0">
                <a:solidFill>
                  <a:srgbClr val="FF3300"/>
                </a:solidFill>
                <a:latin typeface="Impact" pitchFamily="34" charset="0"/>
              </a:rPr>
              <a:t> интерфейс и трансивер </a:t>
            </a:r>
            <a:r>
              <a:rPr lang="en-US" sz="4000" smtClean="0">
                <a:solidFill>
                  <a:srgbClr val="FF3300"/>
                </a:solidFill>
                <a:latin typeface="Impact" pitchFamily="34" charset="0"/>
              </a:rPr>
              <a:t>Gigabit Ethernet</a:t>
            </a:r>
            <a:r>
              <a:rPr lang="ru-RU" sz="4000" smtClean="0">
                <a:solidFill>
                  <a:srgbClr val="FF3300"/>
                </a:solidFill>
                <a:latin typeface="Impact" pitchFamily="34" charset="0"/>
              </a:rPr>
              <a:t>:</a:t>
            </a:r>
          </a:p>
        </p:txBody>
      </p:sp>
      <p:sp>
        <p:nvSpPr>
          <p:cNvPr id="35847" name="Text Box 51"/>
          <p:cNvSpPr txBox="1">
            <a:spLocks noChangeArrowheads="1"/>
          </p:cNvSpPr>
          <p:nvPr/>
        </p:nvSpPr>
        <p:spPr bwMode="auto">
          <a:xfrm>
            <a:off x="0" y="0"/>
            <a:ext cx="6667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fld id="{7DF841A4-4591-498B-B7C4-048D6783A628}" type="slidenum">
              <a:rPr lang="ru-RU" sz="2800"/>
              <a:pPr algn="r"/>
              <a:t>13</a:t>
            </a:fld>
            <a:endParaRPr lang="ru-RU" sz="2800"/>
          </a:p>
        </p:txBody>
      </p:sp>
      <p:sp>
        <p:nvSpPr>
          <p:cNvPr id="35848" name="Line 52"/>
          <p:cNvSpPr>
            <a:spLocks noChangeShapeType="1"/>
          </p:cNvSpPr>
          <p:nvPr/>
        </p:nvSpPr>
        <p:spPr bwMode="auto">
          <a:xfrm flipV="1">
            <a:off x="2590800" y="2895600"/>
            <a:ext cx="11430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3" presetClass="entr" presetSubtype="28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4" grpId="0" autoUpdateAnimBg="0"/>
      <p:bldP spid="61488" grpId="0" autoUpdateAnimBg="0"/>
      <p:bldP spid="6149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28604"/>
            <a:ext cx="8915400" cy="78581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solidFill>
                  <a:srgbClr val="FF3300"/>
                </a:solidFill>
                <a:latin typeface="Impact" pitchFamily="34" charset="0"/>
              </a:rPr>
              <a:t>GMII </a:t>
            </a:r>
            <a:r>
              <a:rPr lang="ru-RU" sz="4000" dirty="0" smtClean="0">
                <a:solidFill>
                  <a:srgbClr val="FF3300"/>
                </a:solidFill>
                <a:latin typeface="Impact" pitchFamily="34" charset="0"/>
              </a:rPr>
              <a:t>интерфейс: </a:t>
            </a:r>
            <a:r>
              <a:rPr lang="ru-RU" sz="2400" dirty="0" smtClean="0">
                <a:solidFill>
                  <a:srgbClr val="FF3300"/>
                </a:solidFill>
                <a:latin typeface="Impact" pitchFamily="34" charset="0"/>
              </a:rPr>
              <a:t>(функции)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0" y="1142984"/>
            <a:ext cx="8763000" cy="528637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 smtClean="0"/>
              <a:t>Поддерживает полу- и полнодуплексный режимы, а т.ж. скорости 10, 100 и 1000 Мбит</a:t>
            </a:r>
            <a:r>
              <a:rPr lang="en-US" sz="2800" dirty="0" smtClean="0"/>
              <a:t>/c.</a:t>
            </a:r>
            <a:endParaRPr lang="ru-RU" sz="2800" dirty="0" smtClean="0"/>
          </a:p>
          <a:p>
            <a:pPr eaLnBrk="1" hangingPunct="1">
              <a:lnSpc>
                <a:spcPct val="90000"/>
              </a:lnSpc>
            </a:pPr>
            <a:r>
              <a:rPr lang="ru-RU" sz="2800" dirty="0" smtClean="0"/>
              <a:t>Обеспечение взаимодействия между подуровнем МАС и физическим уровнем.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 smtClean="0"/>
              <a:t>Несет один сигнал, обеспечивающий синхронизацию, и два сигнала состояния линии – первый (</a:t>
            </a:r>
            <a:r>
              <a:rPr lang="en-US" sz="2800" dirty="0" smtClean="0"/>
              <a:t>ON)</a:t>
            </a:r>
            <a:r>
              <a:rPr lang="ru-RU" sz="2800" dirty="0" smtClean="0"/>
              <a:t> наличие несущей, второй (</a:t>
            </a:r>
            <a:r>
              <a:rPr lang="en-US" sz="2800" dirty="0" smtClean="0"/>
              <a:t>OFF)</a:t>
            </a:r>
            <a:r>
              <a:rPr lang="ru-RU" sz="2800" dirty="0" smtClean="0"/>
              <a:t> отсутствие коллизий, так же несколько сигнальных каналов и питание.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 smtClean="0"/>
              <a:t>Подключение к коммутатору </a:t>
            </a:r>
            <a:r>
              <a:rPr lang="en-US" sz="2800" dirty="0" smtClean="0"/>
              <a:t>Gigabit Ethernet</a:t>
            </a:r>
            <a:r>
              <a:rPr lang="ru-RU" sz="2800" dirty="0" smtClean="0"/>
              <a:t> </a:t>
            </a:r>
            <a:r>
              <a:rPr lang="ru-RU" sz="2800" dirty="0" err="1" smtClean="0"/>
              <a:t>трансиверного</a:t>
            </a:r>
            <a:r>
              <a:rPr lang="ru-RU" sz="2800" dirty="0" smtClean="0"/>
              <a:t> модуля.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6904038" y="68263"/>
            <a:ext cx="22399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>
                <a:latin typeface="Poster" pitchFamily="2" charset="0"/>
              </a:rPr>
              <a:t>Gigabit Ethernet </a:t>
            </a:r>
            <a:endParaRPr lang="ru-RU" sz="1600" b="0">
              <a:latin typeface="Poster" pitchFamily="2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0" y="0"/>
            <a:ext cx="6667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fld id="{E178E393-8953-45F9-8685-6FAFB247E23B}" type="slidenum">
              <a:rPr lang="ru-RU" sz="2800"/>
              <a:pPr algn="r"/>
              <a:t>14</a:t>
            </a:fld>
            <a:endParaRPr lang="ru-RU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autoUpdateAnimBg="0"/>
      <p:bldP spid="77827" grpId="0" build="p" autoUpdateAnimBg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0" y="2438400"/>
            <a:ext cx="91440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ru-RU" sz="2800"/>
              <a:t>Использует блочное избыточное кодирование </a:t>
            </a:r>
            <a:r>
              <a:rPr lang="en-US" sz="2800"/>
              <a:t>8B/10B</a:t>
            </a:r>
            <a:r>
              <a:rPr lang="ru-RU" sz="2800"/>
              <a:t> (взятое из стандарта </a:t>
            </a:r>
            <a:r>
              <a:rPr lang="en-US" sz="2800"/>
              <a:t>ANSI X3T11 Fibre Channel</a:t>
            </a:r>
            <a:r>
              <a:rPr lang="ru-RU" sz="2800"/>
              <a:t>), т.к. этот код обеспечивает баланс по постоянному току и не ведет к, зависящему от передаваемых данных, наг-реванию лазерных диодов</a:t>
            </a:r>
            <a:r>
              <a:rPr lang="en-US" sz="2800"/>
              <a:t>.</a:t>
            </a:r>
            <a:endParaRPr lang="ru-RU" sz="2800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28604"/>
            <a:ext cx="8686800" cy="1143000"/>
          </a:xfrm>
        </p:spPr>
        <p:txBody>
          <a:bodyPr/>
          <a:lstStyle/>
          <a:p>
            <a:pPr eaLnBrk="1" hangingPunct="1"/>
            <a:r>
              <a:rPr lang="ru-RU" sz="4000" dirty="0" smtClean="0">
                <a:solidFill>
                  <a:srgbClr val="FF3300"/>
                </a:solidFill>
                <a:latin typeface="Impact" pitchFamily="34" charset="0"/>
              </a:rPr>
              <a:t>Подуровень </a:t>
            </a:r>
            <a:r>
              <a:rPr lang="en-US" sz="4000" dirty="0" smtClean="0">
                <a:solidFill>
                  <a:srgbClr val="FF3300"/>
                </a:solidFill>
                <a:latin typeface="Impact" pitchFamily="34" charset="0"/>
              </a:rPr>
              <a:t>P</a:t>
            </a:r>
            <a:r>
              <a:rPr lang="ru-RU" sz="4000" dirty="0" smtClean="0">
                <a:solidFill>
                  <a:srgbClr val="FF3300"/>
                </a:solidFill>
                <a:latin typeface="Impact" pitchFamily="34" charset="0"/>
              </a:rPr>
              <a:t>С</a:t>
            </a:r>
            <a:r>
              <a:rPr lang="en-US" sz="4000" dirty="0" smtClean="0">
                <a:solidFill>
                  <a:srgbClr val="FF3300"/>
                </a:solidFill>
                <a:latin typeface="Impact" pitchFamily="34" charset="0"/>
              </a:rPr>
              <a:t>S:</a:t>
            </a:r>
            <a:br>
              <a:rPr lang="en-US" sz="4000" dirty="0" smtClean="0">
                <a:solidFill>
                  <a:srgbClr val="FF3300"/>
                </a:solidFill>
                <a:latin typeface="Impact" pitchFamily="34" charset="0"/>
              </a:rPr>
            </a:br>
            <a:r>
              <a:rPr lang="en-US" sz="2400" dirty="0" smtClean="0">
                <a:solidFill>
                  <a:srgbClr val="FF3300"/>
                </a:solidFill>
                <a:latin typeface="Impact" pitchFamily="34" charset="0"/>
              </a:rPr>
              <a:t>(</a:t>
            </a:r>
            <a:r>
              <a:rPr lang="ru-RU" sz="2400" dirty="0" smtClean="0">
                <a:solidFill>
                  <a:srgbClr val="FF3300"/>
                </a:solidFill>
                <a:latin typeface="Impact" pitchFamily="34" charset="0"/>
              </a:rPr>
              <a:t>подуровень физического кодирования</a:t>
            </a:r>
            <a:r>
              <a:rPr lang="en-US" sz="2400" dirty="0" smtClean="0">
                <a:solidFill>
                  <a:srgbClr val="FF3300"/>
                </a:solidFill>
                <a:latin typeface="Impact" pitchFamily="34" charset="0"/>
              </a:rPr>
              <a:t>)</a:t>
            </a:r>
            <a:endParaRPr lang="ru-RU" sz="2400" dirty="0" smtClean="0">
              <a:solidFill>
                <a:srgbClr val="FF3300"/>
              </a:solidFill>
              <a:latin typeface="Impact" pitchFamily="34" charset="0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6904038" y="68263"/>
            <a:ext cx="22399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>
                <a:latin typeface="Poster" pitchFamily="2" charset="0"/>
              </a:rPr>
              <a:t>Gigabit Ethernet </a:t>
            </a:r>
            <a:endParaRPr lang="ru-RU" sz="1600" b="0">
              <a:latin typeface="Poster" pitchFamily="2" charset="0"/>
            </a:endParaRP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685800" y="1905000"/>
            <a:ext cx="6451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ru-RU" sz="3600" b="0" dirty="0">
                <a:solidFill>
                  <a:srgbClr val="000000"/>
                </a:solidFill>
                <a:latin typeface="Impact" pitchFamily="34" charset="0"/>
              </a:rPr>
              <a:t>При подключении 1000 </a:t>
            </a:r>
            <a:r>
              <a:rPr lang="en-US" sz="3600" b="0" dirty="0">
                <a:solidFill>
                  <a:srgbClr val="000000"/>
                </a:solidFill>
                <a:latin typeface="Impact" pitchFamily="34" charset="0"/>
              </a:rPr>
              <a:t>Base-X:  </a:t>
            </a:r>
            <a:endParaRPr lang="ru-RU" sz="3600" b="0" dirty="0">
              <a:solidFill>
                <a:srgbClr val="000000"/>
              </a:solidFill>
              <a:latin typeface="Impact" pitchFamily="34" charset="0"/>
            </a:endParaRP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685800" y="4572000"/>
            <a:ext cx="6442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ru-RU" sz="3600" b="0" dirty="0">
                <a:solidFill>
                  <a:srgbClr val="000000"/>
                </a:solidFill>
                <a:latin typeface="Impact" pitchFamily="34" charset="0"/>
              </a:rPr>
              <a:t>При подключении 1000 </a:t>
            </a:r>
            <a:r>
              <a:rPr lang="en-US" sz="3600" b="0" dirty="0">
                <a:solidFill>
                  <a:srgbClr val="000000"/>
                </a:solidFill>
                <a:latin typeface="Impact" pitchFamily="34" charset="0"/>
              </a:rPr>
              <a:t>Base-T:  </a:t>
            </a:r>
            <a:endParaRPr lang="ru-RU" sz="3600" b="0" dirty="0">
              <a:solidFill>
                <a:srgbClr val="000000"/>
              </a:solidFill>
              <a:latin typeface="Impact" pitchFamily="34" charset="0"/>
            </a:endParaRPr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0" y="5105400"/>
            <a:ext cx="91440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ru-RU" sz="2800"/>
              <a:t>Осуществляет специальное помехоустойчивое кодиро-вание для обеспечения передачи по </a:t>
            </a:r>
            <a:r>
              <a:rPr lang="en-US" sz="2800"/>
              <a:t>UTP cat.5 (</a:t>
            </a:r>
            <a:r>
              <a:rPr lang="ru-RU" sz="2800"/>
              <a:t>линей-ное кодирование </a:t>
            </a:r>
            <a:r>
              <a:rPr lang="en-US" sz="2800"/>
              <a:t>TX/T2)</a:t>
            </a:r>
            <a:r>
              <a:rPr lang="ru-RU" sz="2800"/>
              <a:t>.</a:t>
            </a:r>
          </a:p>
        </p:txBody>
      </p:sp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306388" y="6400800"/>
            <a:ext cx="8837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i="1"/>
              <a:t>P.S.:</a:t>
            </a:r>
            <a:r>
              <a:rPr lang="en-US" sz="2000" b="0" i="1"/>
              <a:t>  </a:t>
            </a:r>
            <a:r>
              <a:rPr lang="ru-RU" sz="2000" b="0" i="1"/>
              <a:t>Т.ж. генерирует сигнал наличия несущей и сигнал отсутствия коллизий.</a:t>
            </a:r>
          </a:p>
        </p:txBody>
      </p:sp>
      <p:sp>
        <p:nvSpPr>
          <p:cNvPr id="37897" name="Text Box 10"/>
          <p:cNvSpPr txBox="1">
            <a:spLocks noChangeArrowheads="1"/>
          </p:cNvSpPr>
          <p:nvPr/>
        </p:nvSpPr>
        <p:spPr bwMode="auto">
          <a:xfrm>
            <a:off x="0" y="0"/>
            <a:ext cx="6667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fld id="{498A0611-9400-4B98-846E-B3C4DABBE272}" type="slidenum">
              <a:rPr lang="ru-RU" sz="2800"/>
              <a:pPr algn="r"/>
              <a:t>15</a:t>
            </a:fld>
            <a:endParaRPr lang="ru-RU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9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9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9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9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9" grpId="0" autoUpdateAnimBg="0"/>
      <p:bldP spid="79874" grpId="0" autoUpdateAnimBg="0"/>
      <p:bldP spid="79877" grpId="0" autoUpdateAnimBg="0"/>
      <p:bldP spid="79878" grpId="0" autoUpdateAnimBg="0"/>
      <p:bldP spid="79880" grpId="0" autoUpdateAnimBg="0"/>
      <p:bldP spid="7988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pPr eaLnBrk="1" hangingPunct="1"/>
            <a:r>
              <a:rPr lang="ru-RU" sz="4000" smtClean="0">
                <a:solidFill>
                  <a:srgbClr val="FF3300"/>
                </a:solidFill>
                <a:latin typeface="Impact" pitchFamily="34" charset="0"/>
              </a:rPr>
              <a:t>Подуровни </a:t>
            </a:r>
            <a:r>
              <a:rPr lang="en-US" sz="4000" smtClean="0">
                <a:solidFill>
                  <a:srgbClr val="FF3300"/>
                </a:solidFill>
                <a:latin typeface="Impact" pitchFamily="34" charset="0"/>
              </a:rPr>
              <a:t>PMA </a:t>
            </a:r>
            <a:r>
              <a:rPr lang="ru-RU" sz="4000" smtClean="0">
                <a:solidFill>
                  <a:srgbClr val="FF3300"/>
                </a:solidFill>
                <a:latin typeface="Impact" pitchFamily="34" charset="0"/>
              </a:rPr>
              <a:t>и</a:t>
            </a:r>
            <a:r>
              <a:rPr lang="en-US" sz="4000" smtClean="0">
                <a:solidFill>
                  <a:srgbClr val="FF3300"/>
                </a:solidFill>
                <a:latin typeface="Impact" pitchFamily="34" charset="0"/>
              </a:rPr>
              <a:t> PMD:</a:t>
            </a:r>
            <a:br>
              <a:rPr lang="en-US" sz="4000" smtClean="0">
                <a:solidFill>
                  <a:srgbClr val="FF3300"/>
                </a:solidFill>
                <a:latin typeface="Impact" pitchFamily="34" charset="0"/>
              </a:rPr>
            </a:br>
            <a:r>
              <a:rPr lang="en-US" sz="2400" smtClean="0">
                <a:solidFill>
                  <a:srgbClr val="FF3300"/>
                </a:solidFill>
                <a:latin typeface="Impact" pitchFamily="34" charset="0"/>
              </a:rPr>
              <a:t>(</a:t>
            </a:r>
            <a:r>
              <a:rPr lang="ru-RU" sz="2400" smtClean="0">
                <a:solidFill>
                  <a:srgbClr val="FF3300"/>
                </a:solidFill>
                <a:latin typeface="Impact" pitchFamily="34" charset="0"/>
              </a:rPr>
              <a:t>физического подключения и зависимости от физической среды</a:t>
            </a:r>
            <a:r>
              <a:rPr lang="en-US" sz="2400" smtClean="0">
                <a:solidFill>
                  <a:srgbClr val="FF3300"/>
                </a:solidFill>
                <a:latin typeface="Impact" pitchFamily="34" charset="0"/>
              </a:rPr>
              <a:t>)</a:t>
            </a:r>
            <a:endParaRPr lang="ru-RU" sz="2400" smtClean="0">
              <a:solidFill>
                <a:srgbClr val="FF3300"/>
              </a:solidFill>
              <a:latin typeface="Impact" pitchFamily="34" charset="0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438400"/>
            <a:ext cx="8610600" cy="2362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b="1" dirty="0" smtClean="0"/>
              <a:t>Преобразует параллельный поток символов от </a:t>
            </a:r>
            <a:r>
              <a:rPr lang="en-US" b="1" dirty="0" smtClean="0"/>
              <a:t>PCS</a:t>
            </a:r>
            <a:r>
              <a:rPr lang="ru-RU" b="1" dirty="0" smtClean="0"/>
              <a:t> в последовательный поток, а так же</a:t>
            </a:r>
            <a:r>
              <a:rPr lang="en-US" b="1" dirty="0" smtClean="0"/>
              <a:t> </a:t>
            </a:r>
            <a:r>
              <a:rPr lang="ru-RU" b="1" dirty="0" smtClean="0"/>
              <a:t>выполняет обратное преобразование входящего последовательного потока от </a:t>
            </a:r>
            <a:r>
              <a:rPr lang="en-US" b="1" dirty="0" smtClean="0"/>
              <a:t>PMD.</a:t>
            </a:r>
            <a:endParaRPr lang="ru-RU" b="1" dirty="0" smtClean="0"/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533400" y="5029200"/>
            <a:ext cx="86106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dirty="0"/>
              <a:t>Определяет оптические </a:t>
            </a:r>
            <a:r>
              <a:rPr lang="en-US" sz="3200" dirty="0"/>
              <a:t>/</a:t>
            </a:r>
            <a:r>
              <a:rPr lang="ru-RU" sz="3200" dirty="0"/>
              <a:t> электрические характеристики физических сигналов для разных сред.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685800" y="1905000"/>
            <a:ext cx="3705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ru-RU" sz="3600" b="0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itchFamily="34" charset="0"/>
              </a:rPr>
              <a:t>Подуровень</a:t>
            </a:r>
            <a:r>
              <a:rPr lang="en-US" sz="3600" b="0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itchFamily="34" charset="0"/>
              </a:rPr>
              <a:t> PMA:  </a:t>
            </a:r>
            <a:endParaRPr lang="ru-RU" sz="3600" b="0" i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Impact" pitchFamily="34" charset="0"/>
            </a:endParaRP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609600" y="4572000"/>
            <a:ext cx="3725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ru-RU" sz="3600" b="0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itchFamily="34" charset="0"/>
              </a:rPr>
              <a:t>Подуровень</a:t>
            </a:r>
            <a:r>
              <a:rPr lang="en-US" sz="3600" b="0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itchFamily="34" charset="0"/>
              </a:rPr>
              <a:t> PMD:  </a:t>
            </a:r>
            <a:endParaRPr lang="ru-RU" sz="3600" b="0" i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Impact" pitchFamily="34" charset="0"/>
            </a:endParaRP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6904038" y="68263"/>
            <a:ext cx="22399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>
                <a:latin typeface="Poster" pitchFamily="2" charset="0"/>
              </a:rPr>
              <a:t>Gigabit Ethernet </a:t>
            </a:r>
            <a:endParaRPr lang="ru-RU" sz="1600" b="0">
              <a:latin typeface="Poster" pitchFamily="2" charset="0"/>
            </a:endParaRP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0" y="0"/>
            <a:ext cx="6667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fld id="{E70A867E-A196-44CB-B7BF-74576767F040}" type="slidenum">
              <a:rPr lang="ru-RU" sz="2800"/>
              <a:pPr algn="r"/>
              <a:t>16</a:t>
            </a:fld>
            <a:endParaRPr lang="ru-RU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0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0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autoUpdateAnimBg="0"/>
      <p:bldP spid="80899" grpId="0" build="p" autoUpdateAnimBg="0" advAuto="0"/>
      <p:bldP spid="80900" grpId="0" autoUpdateAnimBg="0"/>
      <p:bldP spid="80901" grpId="0" autoUpdateAnimBg="0"/>
      <p:bldP spid="8090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765300" y="2662238"/>
            <a:ext cx="3048000" cy="914400"/>
            <a:chOff x="1680" y="1680"/>
            <a:chExt cx="1920" cy="576"/>
          </a:xfrm>
        </p:grpSpPr>
        <p:sp>
          <p:nvSpPr>
            <p:cNvPr id="39964" name="Line 5"/>
            <p:cNvSpPr>
              <a:spLocks noChangeShapeType="1"/>
            </p:cNvSpPr>
            <p:nvPr/>
          </p:nvSpPr>
          <p:spPr bwMode="auto">
            <a:xfrm flipH="1">
              <a:off x="1680" y="1680"/>
              <a:ext cx="96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ru-RU"/>
            </a:p>
          </p:txBody>
        </p:sp>
        <p:sp>
          <p:nvSpPr>
            <p:cNvPr id="39965" name="Line 6"/>
            <p:cNvSpPr>
              <a:spLocks noChangeShapeType="1"/>
            </p:cNvSpPr>
            <p:nvPr/>
          </p:nvSpPr>
          <p:spPr bwMode="auto">
            <a:xfrm>
              <a:off x="2640" y="1680"/>
              <a:ext cx="96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ru-RU"/>
            </a:p>
          </p:txBody>
        </p:sp>
      </p:grp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ru-RU" sz="2800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Типы физического интерфейса</a:t>
            </a:r>
            <a:r>
              <a:rPr lang="en-US" sz="2800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среды: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6904038" y="68263"/>
            <a:ext cx="22399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>
                <a:latin typeface="Poster" pitchFamily="2" charset="0"/>
              </a:rPr>
              <a:t>Gigabit Ethernet </a:t>
            </a:r>
            <a:endParaRPr lang="ru-RU" sz="1600" b="0">
              <a:latin typeface="Poster" pitchFamily="2" charset="0"/>
            </a:endParaRP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209675" y="1835150"/>
            <a:ext cx="4305300" cy="9001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48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echno" pitchFamily="82" charset="0"/>
              </a:rPr>
              <a:t>Gigabit Ethernet</a:t>
            </a:r>
            <a:endParaRPr lang="ru-RU" sz="4800" b="0" dirty="0">
              <a:effectLst>
                <a:outerShdw blurRad="38100" dist="38100" dir="2700000" algn="tl">
                  <a:srgbClr val="000000"/>
                </a:outerShdw>
              </a:effectLst>
              <a:latin typeface="Techno" pitchFamily="82" charset="0"/>
            </a:endParaRP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189038" y="2862263"/>
            <a:ext cx="4418012" cy="366712"/>
            <a:chOff x="1317" y="1806"/>
            <a:chExt cx="2783" cy="231"/>
          </a:xfrm>
        </p:grpSpPr>
        <p:sp>
          <p:nvSpPr>
            <p:cNvPr id="39962" name="Text Box 7"/>
            <p:cNvSpPr txBox="1">
              <a:spLocks noChangeArrowheads="1"/>
            </p:cNvSpPr>
            <p:nvPr/>
          </p:nvSpPr>
          <p:spPr bwMode="auto">
            <a:xfrm>
              <a:off x="1317" y="1806"/>
              <a:ext cx="8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b="0" i="1"/>
                <a:t>IEEE 802.3z</a:t>
              </a:r>
              <a:endParaRPr lang="ru-RU" b="0" i="1"/>
            </a:p>
          </p:txBody>
        </p:sp>
        <p:sp>
          <p:nvSpPr>
            <p:cNvPr id="39963" name="Text Box 8"/>
            <p:cNvSpPr txBox="1">
              <a:spLocks noChangeArrowheads="1"/>
            </p:cNvSpPr>
            <p:nvPr/>
          </p:nvSpPr>
          <p:spPr bwMode="auto">
            <a:xfrm>
              <a:off x="3168" y="1806"/>
              <a:ext cx="9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/>
                <a:t>IEEE 802.3ab</a:t>
              </a:r>
              <a:endParaRPr lang="ru-RU" b="0" i="1"/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650875" y="3567113"/>
            <a:ext cx="5184775" cy="544512"/>
            <a:chOff x="410" y="2247"/>
            <a:chExt cx="3266" cy="343"/>
          </a:xfrm>
        </p:grpSpPr>
        <p:sp>
          <p:nvSpPr>
            <p:cNvPr id="39960" name="Text Box 11"/>
            <p:cNvSpPr txBox="1">
              <a:spLocks noChangeArrowheads="1"/>
            </p:cNvSpPr>
            <p:nvPr/>
          </p:nvSpPr>
          <p:spPr bwMode="auto">
            <a:xfrm>
              <a:off x="410" y="2247"/>
              <a:ext cx="1409" cy="3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800" b="0" dirty="0"/>
                <a:t>1000 Base-X</a:t>
              </a:r>
              <a:r>
                <a:rPr lang="ru-RU" sz="2800" b="0" dirty="0"/>
                <a:t> :</a:t>
              </a:r>
            </a:p>
          </p:txBody>
        </p:sp>
        <p:sp>
          <p:nvSpPr>
            <p:cNvPr id="39961" name="Text Box 12"/>
            <p:cNvSpPr txBox="1">
              <a:spLocks noChangeArrowheads="1"/>
            </p:cNvSpPr>
            <p:nvPr/>
          </p:nvSpPr>
          <p:spPr bwMode="auto">
            <a:xfrm>
              <a:off x="2394" y="2247"/>
              <a:ext cx="1282" cy="3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800" b="0" u="sng" dirty="0"/>
                <a:t>1000 Base-T</a:t>
              </a:r>
              <a:endParaRPr lang="ru-RU" sz="2800" b="0" u="sng" dirty="0"/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1435100" y="4495800"/>
            <a:ext cx="2311400" cy="1606550"/>
            <a:chOff x="904" y="2832"/>
            <a:chExt cx="1456" cy="1012"/>
          </a:xfrm>
        </p:grpSpPr>
        <p:sp>
          <p:nvSpPr>
            <p:cNvPr id="39957" name="Text Box 17"/>
            <p:cNvSpPr txBox="1">
              <a:spLocks noChangeArrowheads="1"/>
            </p:cNvSpPr>
            <p:nvPr/>
          </p:nvSpPr>
          <p:spPr bwMode="auto">
            <a:xfrm>
              <a:off x="904" y="2832"/>
              <a:ext cx="1456" cy="3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ru-RU" sz="2800" b="0" u="sng" dirty="0"/>
                <a:t>1000 </a:t>
              </a:r>
              <a:r>
                <a:rPr lang="en-US" sz="2800" b="0" u="sng" dirty="0"/>
                <a:t>Base-LX</a:t>
              </a:r>
              <a:endParaRPr lang="ru-RU" sz="2800" b="0" u="sng" dirty="0"/>
            </a:p>
          </p:txBody>
        </p:sp>
        <p:sp>
          <p:nvSpPr>
            <p:cNvPr id="39958" name="Text Box 18"/>
            <p:cNvSpPr txBox="1">
              <a:spLocks noChangeArrowheads="1"/>
            </p:cNvSpPr>
            <p:nvPr/>
          </p:nvSpPr>
          <p:spPr bwMode="auto">
            <a:xfrm>
              <a:off x="904" y="3165"/>
              <a:ext cx="1456" cy="3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2800" b="0" u="sng" dirty="0"/>
                <a:t>1000 Base-SX</a:t>
              </a:r>
              <a:endParaRPr lang="ru-RU" sz="2800" b="0" u="sng" dirty="0"/>
            </a:p>
          </p:txBody>
        </p:sp>
        <p:sp>
          <p:nvSpPr>
            <p:cNvPr id="39959" name="Text Box 19"/>
            <p:cNvSpPr txBox="1">
              <a:spLocks noChangeArrowheads="1"/>
            </p:cNvSpPr>
            <p:nvPr/>
          </p:nvSpPr>
          <p:spPr bwMode="auto">
            <a:xfrm>
              <a:off x="904" y="3501"/>
              <a:ext cx="1456" cy="3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2800" b="0" u="sng" dirty="0"/>
                <a:t>1000 Base-CX</a:t>
              </a:r>
              <a:endParaRPr lang="ru-RU" sz="2800" b="0" u="sng" dirty="0"/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1003300" y="4110038"/>
            <a:ext cx="381000" cy="1752600"/>
            <a:chOff x="632" y="2589"/>
            <a:chExt cx="240" cy="1104"/>
          </a:xfrm>
        </p:grpSpPr>
        <p:sp>
          <p:nvSpPr>
            <p:cNvPr id="39953" name="Line 22"/>
            <p:cNvSpPr>
              <a:spLocks noChangeShapeType="1"/>
            </p:cNvSpPr>
            <p:nvPr/>
          </p:nvSpPr>
          <p:spPr bwMode="auto">
            <a:xfrm>
              <a:off x="632" y="2589"/>
              <a:ext cx="0" cy="11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endParaRPr lang="ru-RU"/>
            </a:p>
          </p:txBody>
        </p:sp>
        <p:sp>
          <p:nvSpPr>
            <p:cNvPr id="39954" name="Line 23"/>
            <p:cNvSpPr>
              <a:spLocks noChangeShapeType="1"/>
            </p:cNvSpPr>
            <p:nvPr/>
          </p:nvSpPr>
          <p:spPr bwMode="auto">
            <a:xfrm>
              <a:off x="632" y="3693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ru-RU"/>
            </a:p>
          </p:txBody>
        </p:sp>
        <p:sp>
          <p:nvSpPr>
            <p:cNvPr id="39955" name="Line 24"/>
            <p:cNvSpPr>
              <a:spLocks noChangeShapeType="1"/>
            </p:cNvSpPr>
            <p:nvPr/>
          </p:nvSpPr>
          <p:spPr bwMode="auto">
            <a:xfrm>
              <a:off x="632" y="3357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ru-RU"/>
            </a:p>
          </p:txBody>
        </p:sp>
        <p:sp>
          <p:nvSpPr>
            <p:cNvPr id="39956" name="Line 25"/>
            <p:cNvSpPr>
              <a:spLocks noChangeShapeType="1"/>
            </p:cNvSpPr>
            <p:nvPr/>
          </p:nvSpPr>
          <p:spPr bwMode="auto">
            <a:xfrm>
              <a:off x="632" y="3021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ru-RU"/>
            </a:p>
          </p:txBody>
        </p:sp>
      </p:grpSp>
      <p:sp>
        <p:nvSpPr>
          <p:cNvPr id="63515" name="Text Box 27"/>
          <p:cNvSpPr txBox="1">
            <a:spLocks noChangeArrowheads="1"/>
          </p:cNvSpPr>
          <p:nvPr/>
        </p:nvSpPr>
        <p:spPr bwMode="auto">
          <a:xfrm>
            <a:off x="3822700" y="4033838"/>
            <a:ext cx="3021013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/>
              <a:t>(UTP cat.5+ </a:t>
            </a:r>
            <a:r>
              <a:rPr lang="ru-RU" sz="2000" b="0"/>
              <a:t>        до 100 м</a:t>
            </a:r>
            <a:r>
              <a:rPr lang="en-US" sz="2000" b="0"/>
              <a:t>)</a:t>
            </a:r>
            <a:endParaRPr lang="ru-RU" sz="2000" b="0"/>
          </a:p>
        </p:txBody>
      </p:sp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3822700" y="4567238"/>
            <a:ext cx="3344863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/>
              <a:t>(</a:t>
            </a:r>
            <a:r>
              <a:rPr lang="ru-RU" sz="2000" b="0"/>
              <a:t>1300 нм, лазер </a:t>
            </a:r>
            <a:r>
              <a:rPr lang="en-US" sz="2000" b="0"/>
              <a:t>  MMF, SMF)</a:t>
            </a:r>
            <a:endParaRPr lang="ru-RU" sz="2000" b="0"/>
          </a:p>
        </p:txBody>
      </p:sp>
      <p:sp>
        <p:nvSpPr>
          <p:cNvPr id="63517" name="Text Box 29"/>
          <p:cNvSpPr txBox="1">
            <a:spLocks noChangeArrowheads="1"/>
          </p:cNvSpPr>
          <p:nvPr/>
        </p:nvSpPr>
        <p:spPr bwMode="auto">
          <a:xfrm>
            <a:off x="3822700" y="5100638"/>
            <a:ext cx="2709863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/>
              <a:t>(85</a:t>
            </a:r>
            <a:r>
              <a:rPr lang="ru-RU" sz="2000" b="0"/>
              <a:t>0 нм, лазер </a:t>
            </a:r>
            <a:r>
              <a:rPr lang="en-US" sz="2000" b="0"/>
              <a:t> </a:t>
            </a:r>
            <a:r>
              <a:rPr lang="ru-RU" sz="2000" b="0"/>
              <a:t>  </a:t>
            </a:r>
            <a:r>
              <a:rPr lang="en-US" sz="2000" b="0"/>
              <a:t> MMF)</a:t>
            </a:r>
            <a:endParaRPr lang="ru-RU" sz="2000" b="0"/>
          </a:p>
        </p:txBody>
      </p:sp>
      <p:sp>
        <p:nvSpPr>
          <p:cNvPr id="63519" name="Text Box 31"/>
          <p:cNvSpPr txBox="1">
            <a:spLocks noChangeArrowheads="1"/>
          </p:cNvSpPr>
          <p:nvPr/>
        </p:nvSpPr>
        <p:spPr bwMode="auto">
          <a:xfrm>
            <a:off x="3822700" y="5634038"/>
            <a:ext cx="2941638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/>
              <a:t>(UTP cat.5 </a:t>
            </a:r>
            <a:r>
              <a:rPr lang="ru-RU" sz="2000" b="0"/>
              <a:t>           до </a:t>
            </a:r>
            <a:r>
              <a:rPr lang="en-US" sz="2000" b="0"/>
              <a:t>25</a:t>
            </a:r>
            <a:r>
              <a:rPr lang="ru-RU" sz="2000" b="0"/>
              <a:t> м</a:t>
            </a:r>
            <a:r>
              <a:rPr lang="en-US" sz="2000" b="0"/>
              <a:t>)</a:t>
            </a:r>
            <a:endParaRPr lang="ru-RU" sz="2000" b="0"/>
          </a:p>
        </p:txBody>
      </p:sp>
      <p:sp>
        <p:nvSpPr>
          <p:cNvPr id="63520" name="AutoShape 32"/>
          <p:cNvSpPr>
            <a:spLocks/>
          </p:cNvSpPr>
          <p:nvPr/>
        </p:nvSpPr>
        <p:spPr bwMode="auto">
          <a:xfrm>
            <a:off x="7010400" y="3579813"/>
            <a:ext cx="304800" cy="2514600"/>
          </a:xfrm>
          <a:prstGeom prst="rightBrace">
            <a:avLst>
              <a:gd name="adj1" fmla="val 68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63521" name="Text Box 33"/>
          <p:cNvSpPr txBox="1">
            <a:spLocks noChangeArrowheads="1"/>
          </p:cNvSpPr>
          <p:nvPr/>
        </p:nvSpPr>
        <p:spPr bwMode="auto">
          <a:xfrm>
            <a:off x="7239000" y="3505200"/>
            <a:ext cx="1905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ru-RU" sz="2400" b="0" i="1"/>
              <a:t>Всего опре-деляют 4 различных типа физи-ческого ин-терфейса среды.</a:t>
            </a:r>
          </a:p>
        </p:txBody>
      </p:sp>
      <p:sp>
        <p:nvSpPr>
          <p:cNvPr id="39952" name="Text Box 36"/>
          <p:cNvSpPr txBox="1">
            <a:spLocks noChangeArrowheads="1"/>
          </p:cNvSpPr>
          <p:nvPr/>
        </p:nvSpPr>
        <p:spPr bwMode="auto">
          <a:xfrm>
            <a:off x="0" y="0"/>
            <a:ext cx="6667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fld id="{2E79D702-A0BB-44AB-9195-A11A8F4AF36D}" type="slidenum">
              <a:rPr lang="ru-RU" sz="2800"/>
              <a:pPr algn="r"/>
              <a:t>17</a:t>
            </a:fld>
            <a:endParaRPr lang="ru-RU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5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32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owtom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23" presetClass="entr" presetSubtype="28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5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500"/>
                            </p:stCondLst>
                            <p:childTnLst>
                              <p:par>
                                <p:cTn id="3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5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3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3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3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3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500"/>
                            </p:stCondLst>
                            <p:childTnLst>
                              <p:par>
                                <p:cTn id="5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3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3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3000"/>
                            </p:stCondLst>
                            <p:childTnLst>
                              <p:par>
                                <p:cTn id="6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3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3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utoUpdateAnimBg="0"/>
      <p:bldP spid="63492" grpId="0" animBg="1" autoUpdateAnimBg="0"/>
      <p:bldP spid="63515" grpId="0" autoUpdateAnimBg="0"/>
      <p:bldP spid="63516" grpId="0" autoUpdateAnimBg="0"/>
      <p:bldP spid="63517" grpId="0" autoUpdateAnimBg="0"/>
      <p:bldP spid="63519" grpId="0" autoUpdateAnimBg="0"/>
      <p:bldP spid="63520" grpId="0" animBg="1"/>
      <p:bldP spid="6352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915400" cy="1143000"/>
          </a:xfrm>
        </p:spPr>
        <p:txBody>
          <a:bodyPr/>
          <a:lstStyle/>
          <a:p>
            <a:pPr eaLnBrk="1" hangingPunct="1"/>
            <a:r>
              <a:rPr lang="ru-RU" sz="4000" smtClean="0">
                <a:solidFill>
                  <a:srgbClr val="FF3300"/>
                </a:solidFill>
                <a:latin typeface="Impact" pitchFamily="34" charset="0"/>
              </a:rPr>
              <a:t>Спецификации физической среды:</a:t>
            </a:r>
            <a:br>
              <a:rPr lang="ru-RU" sz="4000" smtClean="0">
                <a:solidFill>
                  <a:srgbClr val="FF3300"/>
                </a:solidFill>
                <a:latin typeface="Impact" pitchFamily="34" charset="0"/>
              </a:rPr>
            </a:br>
            <a:r>
              <a:rPr lang="ru-RU" sz="2400" smtClean="0">
                <a:solidFill>
                  <a:srgbClr val="FF3300"/>
                </a:solidFill>
                <a:latin typeface="Impact" pitchFamily="34" charset="0"/>
              </a:rPr>
              <a:t>(стандарт </a:t>
            </a:r>
            <a:r>
              <a:rPr lang="en-US" sz="2400" smtClean="0">
                <a:solidFill>
                  <a:srgbClr val="FF3300"/>
                </a:solidFill>
                <a:latin typeface="Impact" pitchFamily="34" charset="0"/>
              </a:rPr>
              <a:t>802.3z</a:t>
            </a:r>
            <a:r>
              <a:rPr lang="ru-RU" sz="2400" smtClean="0">
                <a:solidFill>
                  <a:srgbClr val="FF3300"/>
                </a:solidFill>
                <a:latin typeface="Impact" pitchFamily="34" charset="0"/>
              </a:rPr>
              <a:t>)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214563"/>
            <a:ext cx="8686800" cy="4643437"/>
          </a:xfrm>
        </p:spPr>
        <p:txBody>
          <a:bodyPr/>
          <a:lstStyle/>
          <a:p>
            <a:pPr eaLnBrk="1" hangingPunct="1"/>
            <a:r>
              <a:rPr lang="ru-RU" smtClean="0">
                <a:latin typeface="Impact" pitchFamily="34" charset="0"/>
              </a:rPr>
              <a:t>Одномодовый волоконно-оптический кабель;</a:t>
            </a:r>
          </a:p>
          <a:p>
            <a:pPr eaLnBrk="1" hangingPunct="1"/>
            <a:r>
              <a:rPr lang="ru-RU" smtClean="0">
                <a:latin typeface="Impact" pitchFamily="34" charset="0"/>
              </a:rPr>
              <a:t>Многомодовый волоконно-оптический кабель 62,5 </a:t>
            </a:r>
            <a:r>
              <a:rPr lang="en-US" smtClean="0">
                <a:latin typeface="Impact" pitchFamily="34" charset="0"/>
              </a:rPr>
              <a:t>/ 125</a:t>
            </a:r>
            <a:r>
              <a:rPr lang="ru-RU" smtClean="0">
                <a:latin typeface="Impact" pitchFamily="34" charset="0"/>
              </a:rPr>
              <a:t>;</a:t>
            </a:r>
            <a:endParaRPr lang="en-US" smtClean="0">
              <a:latin typeface="Impact" pitchFamily="34" charset="0"/>
            </a:endParaRPr>
          </a:p>
          <a:p>
            <a:pPr eaLnBrk="1" hangingPunct="1"/>
            <a:r>
              <a:rPr lang="ru-RU" smtClean="0">
                <a:latin typeface="Impact" pitchFamily="34" charset="0"/>
              </a:rPr>
              <a:t>Многомодовый волоконно-оптический кабель 5</a:t>
            </a:r>
            <a:r>
              <a:rPr lang="en-US" smtClean="0">
                <a:latin typeface="Impact" pitchFamily="34" charset="0"/>
              </a:rPr>
              <a:t>0</a:t>
            </a:r>
            <a:r>
              <a:rPr lang="ru-RU" smtClean="0">
                <a:latin typeface="Impact" pitchFamily="34" charset="0"/>
              </a:rPr>
              <a:t> </a:t>
            </a:r>
            <a:r>
              <a:rPr lang="en-US" smtClean="0">
                <a:latin typeface="Impact" pitchFamily="34" charset="0"/>
              </a:rPr>
              <a:t>/ 125</a:t>
            </a:r>
            <a:r>
              <a:rPr lang="ru-RU" smtClean="0">
                <a:latin typeface="Impact" pitchFamily="34" charset="0"/>
              </a:rPr>
              <a:t>;</a:t>
            </a:r>
            <a:endParaRPr lang="en-US" smtClean="0">
              <a:latin typeface="Impact" pitchFamily="34" charset="0"/>
            </a:endParaRPr>
          </a:p>
          <a:p>
            <a:pPr eaLnBrk="1" hangingPunct="1"/>
            <a:r>
              <a:rPr lang="ru-RU" smtClean="0">
                <a:latin typeface="Impact" pitchFamily="34" charset="0"/>
              </a:rPr>
              <a:t>Двойной коаксиал (твинаксиальный кабель) с волновым сопротивлением 2×75 Ом.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0" y="0"/>
            <a:ext cx="6667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fld id="{C48F95EB-E421-47CB-9599-C7214F640D85}" type="slidenum">
              <a:rPr lang="ru-RU" sz="2800"/>
              <a:pPr algn="r"/>
              <a:t>18</a:t>
            </a:fld>
            <a:endParaRPr lang="ru-RU" sz="2800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6904038" y="68263"/>
            <a:ext cx="22399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>
                <a:latin typeface="Poster" pitchFamily="2" charset="0"/>
              </a:rPr>
              <a:t>Gigabit Ethernet </a:t>
            </a:r>
            <a:endParaRPr lang="ru-RU" sz="1600" b="0">
              <a:latin typeface="Poster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autoUpdateAnimBg="0"/>
      <p:bldP spid="91139" grpId="0" build="p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z="4000" dirty="0" smtClean="0">
                <a:solidFill>
                  <a:srgbClr val="FF3300"/>
                </a:solidFill>
                <a:latin typeface="Impact" pitchFamily="34" charset="0"/>
              </a:rPr>
              <a:t>Интерфейс 1000</a:t>
            </a:r>
            <a:r>
              <a:rPr lang="en-US" sz="4000" dirty="0" smtClean="0">
                <a:solidFill>
                  <a:srgbClr val="FF3300"/>
                </a:solidFill>
                <a:latin typeface="Impact" pitchFamily="34" charset="0"/>
              </a:rPr>
              <a:t> Base-X:</a:t>
            </a:r>
            <a:r>
              <a:rPr lang="ru-RU" sz="4000" dirty="0" smtClean="0">
                <a:solidFill>
                  <a:srgbClr val="FF3300"/>
                </a:solidFill>
                <a:latin typeface="Impact" pitchFamily="34" charset="0"/>
              </a:rPr>
              <a:t/>
            </a:r>
            <a:br>
              <a:rPr lang="ru-RU" sz="4000" dirty="0" smtClean="0">
                <a:solidFill>
                  <a:srgbClr val="FF3300"/>
                </a:solidFill>
                <a:latin typeface="Impact" pitchFamily="34" charset="0"/>
              </a:rPr>
            </a:br>
            <a:r>
              <a:rPr lang="ru-RU" sz="2400" dirty="0" smtClean="0">
                <a:solidFill>
                  <a:srgbClr val="FF3300"/>
                </a:solidFill>
                <a:latin typeface="Impact" pitchFamily="34" charset="0"/>
              </a:rPr>
              <a:t>(стандарт</a:t>
            </a:r>
            <a:r>
              <a:rPr lang="en-US" sz="2400" dirty="0" smtClean="0">
                <a:solidFill>
                  <a:srgbClr val="FF3300"/>
                </a:solidFill>
                <a:latin typeface="Impact" pitchFamily="34" charset="0"/>
              </a:rPr>
              <a:t> 802.3z</a:t>
            </a:r>
            <a:r>
              <a:rPr lang="ru-RU" sz="2400" dirty="0" smtClean="0">
                <a:solidFill>
                  <a:srgbClr val="FF3300"/>
                </a:solidFill>
                <a:latin typeface="Impact" pitchFamily="34" charset="0"/>
              </a:rPr>
              <a:t>)</a:t>
            </a:r>
          </a:p>
        </p:txBody>
      </p:sp>
      <p:graphicFrame>
        <p:nvGraphicFramePr>
          <p:cNvPr id="65893" name="Group 3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911245"/>
              </p:ext>
            </p:extLst>
          </p:nvPr>
        </p:nvGraphicFramePr>
        <p:xfrm>
          <a:off x="228600" y="1000108"/>
          <a:ext cx="8610600" cy="6053150"/>
        </p:xfrm>
        <a:graphic>
          <a:graphicData uri="http://schemas.openxmlformats.org/drawingml/2006/table">
            <a:tbl>
              <a:tblPr/>
              <a:tblGrid>
                <a:gridCol w="1295400"/>
                <a:gridCol w="4038600"/>
                <a:gridCol w="1752600"/>
                <a:gridCol w="1524000"/>
              </a:tblGrid>
              <a:tr h="13272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Стандарт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Тип кабеля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Полоса про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пускания не хуже, МГц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*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км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Максималь-ное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расстоя-ние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м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58379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 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Base-LX (</a:t>
                      </a:r>
                      <a:r>
                        <a:rPr kumimoji="0" lang="ru-RU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лазер-ный диод 1300 нм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ru-RU" sz="1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Одномодовое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оптоволокно (9 мкм)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5000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17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Многомодовое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оптоволокно (50 мкм)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400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 500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550 / 550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627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Многомодовое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оптоволокно (62,5 мкм)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17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 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Base-SX (</a:t>
                      </a:r>
                      <a:r>
                        <a:rPr kumimoji="0" lang="ru-RU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лаз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  <a:r>
                        <a:rPr kumimoji="0" lang="ru-RU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д. 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85</a:t>
                      </a:r>
                      <a:r>
                        <a:rPr kumimoji="0" lang="ru-RU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 нм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ru-RU" sz="1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Многомодовое оптоволокно (50 мкм)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Многомодовое оптоволокно (62,5 мкм)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160 / 200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220 / 275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97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 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Base-CX</a:t>
                      </a:r>
                      <a:endParaRPr kumimoji="0" lang="ru-RU" sz="1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Экранированная витая пара: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STP 150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Ом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STP-Shielded Twisted Pair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31" name="Text Box 139"/>
          <p:cNvSpPr txBox="1">
            <a:spLocks noChangeArrowheads="1"/>
          </p:cNvSpPr>
          <p:nvPr/>
        </p:nvSpPr>
        <p:spPr bwMode="auto">
          <a:xfrm>
            <a:off x="6904038" y="68263"/>
            <a:ext cx="22399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>
                <a:latin typeface="Poster" pitchFamily="2" charset="0"/>
              </a:rPr>
              <a:t>Gigabit Ethernet </a:t>
            </a:r>
            <a:endParaRPr lang="ru-RU" sz="1600" b="0">
              <a:latin typeface="Poster" pitchFamily="2" charset="0"/>
            </a:endParaRPr>
          </a:p>
        </p:txBody>
      </p:sp>
      <p:sp>
        <p:nvSpPr>
          <p:cNvPr id="42032" name="Text Box 358"/>
          <p:cNvSpPr txBox="1">
            <a:spLocks noChangeArrowheads="1"/>
          </p:cNvSpPr>
          <p:nvPr/>
        </p:nvSpPr>
        <p:spPr bwMode="auto">
          <a:xfrm>
            <a:off x="0" y="0"/>
            <a:ext cx="6667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fld id="{D67934A1-67E4-480E-B5FC-03BF507F4986}" type="slidenum">
              <a:rPr lang="ru-RU" sz="2800"/>
              <a:pPr algn="r"/>
              <a:t>19</a:t>
            </a:fld>
            <a:endParaRPr lang="ru-RU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58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686800" cy="1219200"/>
          </a:xfrm>
        </p:spPr>
        <p:txBody>
          <a:bodyPr rtlCol="0">
            <a:normAutofit fontScale="90000"/>
          </a:bodyPr>
          <a:lstStyle/>
          <a:p>
            <a:pPr marL="1047750" indent="-1047750" eaLnBrk="1" fontAlgn="auto" hangingPunct="1">
              <a:spcAft>
                <a:spcPts val="0"/>
              </a:spcAft>
              <a:defRPr/>
            </a:pPr>
            <a:r>
              <a:rPr lang="en-US" sz="4900" b="1" dirty="0" smtClean="0">
                <a:latin typeface="Arial" pitchFamily="34" charset="0"/>
                <a:cs typeface="Arial" pitchFamily="34" charset="0"/>
              </a:rPr>
              <a:t>2.  GIGABIT      ETHERNET</a:t>
            </a:r>
            <a:r>
              <a:rPr lang="ru-RU" sz="2700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ru-RU" sz="2700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</a:br>
            <a:r>
              <a:rPr lang="ru-RU" sz="4000" dirty="0" smtClean="0">
                <a:solidFill>
                  <a:srgbClr val="FF3300"/>
                </a:solidFill>
                <a:latin typeface="Impact" pitchFamily="34" charset="0"/>
              </a:rPr>
              <a:t>История: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05000"/>
            <a:ext cx="8915400" cy="4953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</a:pPr>
            <a:r>
              <a:rPr lang="ru-RU" b="1" i="1" dirty="0" smtClean="0"/>
              <a:t>1995 г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 smtClean="0"/>
              <a:t>IEEE </a:t>
            </a:r>
            <a:r>
              <a:rPr lang="ru-RU" dirty="0" smtClean="0"/>
              <a:t>предписал</a:t>
            </a:r>
            <a:r>
              <a:rPr lang="en-US" dirty="0" smtClean="0"/>
              <a:t> </a:t>
            </a:r>
            <a:r>
              <a:rPr lang="ru-RU" dirty="0" smtClean="0"/>
              <a:t>исследовательской группе разработать более высокоскоростной (чем </a:t>
            </a:r>
            <a:r>
              <a:rPr lang="en-US" dirty="0" smtClean="0"/>
              <a:t>Fast Ethernet</a:t>
            </a:r>
            <a:r>
              <a:rPr lang="ru-RU" dirty="0" smtClean="0"/>
              <a:t>) стандарт</a:t>
            </a:r>
            <a:r>
              <a:rPr lang="en-US" dirty="0" smtClean="0"/>
              <a:t>.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</a:pPr>
            <a:r>
              <a:rPr lang="ru-RU" b="1" i="1" dirty="0" smtClean="0"/>
              <a:t>1996</a:t>
            </a:r>
            <a:r>
              <a:rPr lang="en-US" b="1" i="1" dirty="0" smtClean="0"/>
              <a:t> </a:t>
            </a:r>
            <a:r>
              <a:rPr lang="ru-RU" b="1" i="1" dirty="0" smtClean="0"/>
              <a:t>г.</a:t>
            </a:r>
            <a:r>
              <a:rPr lang="ru-RU" dirty="0" smtClean="0"/>
              <a:t> </a:t>
            </a:r>
            <a:r>
              <a:rPr lang="en-US" dirty="0" smtClean="0"/>
              <a:t>Gigabit Ethernet </a:t>
            </a:r>
            <a:r>
              <a:rPr lang="en-US" b="1" dirty="0" smtClean="0">
                <a:solidFill>
                  <a:srgbClr val="FF0000"/>
                </a:solidFill>
              </a:rPr>
              <a:t>Alliance</a:t>
            </a:r>
            <a:r>
              <a:rPr lang="en-US" dirty="0" smtClean="0"/>
              <a:t> </a:t>
            </a:r>
            <a:r>
              <a:rPr lang="ru-RU" dirty="0" smtClean="0"/>
              <a:t>занялся этими исследованиями.</a:t>
            </a:r>
            <a:endParaRPr lang="en-US" dirty="0" smtClean="0"/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b="1" i="1" dirty="0" smtClean="0"/>
              <a:t>199</a:t>
            </a:r>
            <a:r>
              <a:rPr lang="ru-RU" b="1" i="1" dirty="0" smtClean="0"/>
              <a:t>7-98</a:t>
            </a:r>
            <a:r>
              <a:rPr lang="en-US" b="1" i="1" dirty="0" smtClean="0"/>
              <a:t> </a:t>
            </a:r>
            <a:r>
              <a:rPr lang="ru-RU" b="1" i="1" dirty="0" smtClean="0"/>
              <a:t>гг.</a:t>
            </a:r>
            <a:r>
              <a:rPr lang="ru-RU" dirty="0" smtClean="0"/>
              <a:t> Рассмотрение и принятие стандарта </a:t>
            </a:r>
            <a:r>
              <a:rPr lang="en-US" dirty="0" smtClean="0"/>
              <a:t>802.3z</a:t>
            </a:r>
            <a:r>
              <a:rPr lang="ru-RU" dirty="0" smtClean="0"/>
              <a:t> (интерфейс</a:t>
            </a:r>
            <a:r>
              <a:rPr lang="en-US" dirty="0" smtClean="0"/>
              <a:t> </a:t>
            </a:r>
            <a:r>
              <a:rPr lang="ru-RU" dirty="0" smtClean="0"/>
              <a:t>1000 </a:t>
            </a:r>
            <a:r>
              <a:rPr lang="en-US" dirty="0" smtClean="0"/>
              <a:t>Base-X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b="1" i="1" dirty="0" smtClean="0"/>
              <a:t>1998 </a:t>
            </a:r>
            <a:r>
              <a:rPr lang="ru-RU" b="1" i="1" dirty="0" smtClean="0"/>
              <a:t>г.</a:t>
            </a:r>
            <a:r>
              <a:rPr lang="ru-RU" dirty="0" smtClean="0"/>
              <a:t>  Создание комитета</a:t>
            </a:r>
            <a:r>
              <a:rPr lang="en-US" dirty="0" smtClean="0"/>
              <a:t> </a:t>
            </a:r>
            <a:r>
              <a:rPr lang="ru-RU" dirty="0" smtClean="0"/>
              <a:t>и принятие одноименного стандарта</a:t>
            </a:r>
            <a:r>
              <a:rPr lang="en-US" dirty="0" smtClean="0"/>
              <a:t> 802.3ab</a:t>
            </a:r>
            <a:r>
              <a:rPr lang="ru-RU" dirty="0" smtClean="0"/>
              <a:t> (интерфейс</a:t>
            </a:r>
            <a:r>
              <a:rPr lang="en-US" dirty="0" smtClean="0"/>
              <a:t> </a:t>
            </a:r>
            <a:r>
              <a:rPr lang="ru-RU" dirty="0" smtClean="0"/>
              <a:t>1000 </a:t>
            </a:r>
            <a:r>
              <a:rPr lang="en-US" dirty="0" smtClean="0"/>
              <a:t>Base-T</a:t>
            </a:r>
            <a:r>
              <a:rPr lang="ru-RU" dirty="0" smtClean="0"/>
              <a:t>) по разработке </a:t>
            </a:r>
            <a:r>
              <a:rPr lang="en-US" dirty="0" smtClean="0"/>
              <a:t>Gigabit Ethernet</a:t>
            </a:r>
            <a:r>
              <a:rPr lang="ru-RU" dirty="0" smtClean="0"/>
              <a:t> на </a:t>
            </a:r>
            <a:r>
              <a:rPr lang="en-US" dirty="0" smtClean="0"/>
              <a:t>UTP cat.5 (</a:t>
            </a:r>
            <a:r>
              <a:rPr lang="ru-RU" dirty="0" smtClean="0"/>
              <a:t>витая пара категории 5</a:t>
            </a:r>
            <a:r>
              <a:rPr lang="en-US" dirty="0" smtClean="0"/>
              <a:t>).</a:t>
            </a:r>
            <a:endParaRPr lang="ru-RU" dirty="0" smtClean="0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296746" y="68263"/>
            <a:ext cx="28472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 dirty="0">
                <a:latin typeface="Poster" pitchFamily="2" charset="0"/>
              </a:rPr>
              <a:t>Gigabit Ethernet </a:t>
            </a:r>
            <a:endParaRPr lang="ru-RU" sz="2400" b="0" dirty="0">
              <a:latin typeface="Poster" pitchFamily="2" charset="0"/>
            </a:endParaRPr>
          </a:p>
        </p:txBody>
      </p:sp>
      <p:pic>
        <p:nvPicPr>
          <p:cNvPr id="58375" name="Picture 7" descr="Hystor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00042"/>
            <a:ext cx="10001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3" name="Text Box 8"/>
          <p:cNvSpPr txBox="1">
            <a:spLocks noChangeArrowheads="1"/>
          </p:cNvSpPr>
          <p:nvPr/>
        </p:nvSpPr>
        <p:spPr bwMode="auto">
          <a:xfrm>
            <a:off x="0" y="0"/>
            <a:ext cx="6667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fld id="{99DC0B88-48E3-42BA-A39D-934109C9727E}" type="slidenum">
              <a:rPr lang="ru-RU" sz="2800"/>
              <a:pPr algn="r"/>
              <a:t>2</a:t>
            </a:fld>
            <a:endParaRPr lang="ru-RU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owtom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utoUpdateAnimBg="0"/>
      <p:bldP spid="58371" grpId="0" build="p" autoUpdateAnimBg="0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smtClean="0">
                <a:solidFill>
                  <a:srgbClr val="FF3300"/>
                </a:solidFill>
                <a:latin typeface="Impact" pitchFamily="34" charset="0"/>
              </a:rPr>
              <a:t>Интерфейс 1000</a:t>
            </a:r>
            <a:r>
              <a:rPr lang="en-US" sz="4000" smtClean="0">
                <a:solidFill>
                  <a:srgbClr val="FF3300"/>
                </a:solidFill>
                <a:latin typeface="Impact" pitchFamily="34" charset="0"/>
              </a:rPr>
              <a:t> Base-</a:t>
            </a:r>
            <a:r>
              <a:rPr lang="ru-RU" sz="4000" smtClean="0">
                <a:solidFill>
                  <a:srgbClr val="FF3300"/>
                </a:solidFill>
                <a:latin typeface="Impact" pitchFamily="34" charset="0"/>
              </a:rPr>
              <a:t>Т</a:t>
            </a:r>
            <a:r>
              <a:rPr lang="en-US" sz="4000" smtClean="0">
                <a:solidFill>
                  <a:srgbClr val="FF3300"/>
                </a:solidFill>
                <a:latin typeface="Impact" pitchFamily="34" charset="0"/>
              </a:rPr>
              <a:t>:</a:t>
            </a:r>
            <a:r>
              <a:rPr lang="ru-RU" sz="4000" smtClean="0">
                <a:solidFill>
                  <a:srgbClr val="FF3300"/>
                </a:solidFill>
                <a:latin typeface="Impact" pitchFamily="34" charset="0"/>
              </a:rPr>
              <a:t/>
            </a:r>
            <a:br>
              <a:rPr lang="ru-RU" sz="4000" smtClean="0">
                <a:solidFill>
                  <a:srgbClr val="FF3300"/>
                </a:solidFill>
                <a:latin typeface="Impact" pitchFamily="34" charset="0"/>
              </a:rPr>
            </a:br>
            <a:r>
              <a:rPr lang="ru-RU" sz="2400" smtClean="0">
                <a:solidFill>
                  <a:srgbClr val="FF3300"/>
                </a:solidFill>
                <a:latin typeface="Impact" pitchFamily="34" charset="0"/>
              </a:rPr>
              <a:t>(стандарт</a:t>
            </a:r>
            <a:r>
              <a:rPr lang="en-US" sz="2400" smtClean="0">
                <a:solidFill>
                  <a:srgbClr val="FF3300"/>
                </a:solidFill>
                <a:latin typeface="Impact" pitchFamily="34" charset="0"/>
              </a:rPr>
              <a:t> 802.3ab</a:t>
            </a:r>
            <a:r>
              <a:rPr lang="ru-RU" sz="2400" smtClean="0">
                <a:solidFill>
                  <a:srgbClr val="FF3300"/>
                </a:solidFill>
                <a:latin typeface="Impact" pitchFamily="34" charset="0"/>
              </a:rPr>
              <a:t>)</a:t>
            </a:r>
          </a:p>
        </p:txBody>
      </p:sp>
      <p:sp>
        <p:nvSpPr>
          <p:cNvPr id="93189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2214563"/>
            <a:ext cx="8915400" cy="4643437"/>
          </a:xfrm>
        </p:spPr>
        <p:txBody>
          <a:bodyPr/>
          <a:lstStyle/>
          <a:p>
            <a:pPr algn="just" eaLnBrk="1" hangingPunct="1"/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Это интерфейс передачи по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UTP cat.5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и выше на расстояния до 100 м (т.е.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нет необходимости менять уже установленную проводку на оптоволокно или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UTP cat.7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algn="just" eaLnBrk="1" hangingPunct="1"/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кодирования данных был применен код РАМ5, т.к. он укладывается на тактовой частоте 125 МГц в полосу 100 МГц кабеля категории 5.</a:t>
            </a:r>
          </a:p>
          <a:p>
            <a:pPr algn="just" eaLnBrk="1" hangingPunct="1"/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Витая пара одновременно используется и для приема, и для передачи (полнодуплексный режим).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6904038" y="68263"/>
            <a:ext cx="22399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>
                <a:latin typeface="Poster" pitchFamily="2" charset="0"/>
              </a:rPr>
              <a:t>Gigabit Ethernet </a:t>
            </a:r>
            <a:endParaRPr lang="ru-RU" sz="1600" b="0">
              <a:latin typeface="Poster" pitchFamily="2" charset="0"/>
            </a:endParaRP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0" y="0"/>
            <a:ext cx="6667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fld id="{53F34A0C-D157-4D89-AFFE-AC682E53A180}" type="slidenum">
              <a:rPr lang="ru-RU" sz="2800"/>
              <a:pPr algn="r"/>
              <a:t>20</a:t>
            </a:fld>
            <a:endParaRPr lang="ru-RU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3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autoUpdateAnimBg="0"/>
      <p:bldP spid="93189" grpId="0" build="p" autoUpdateAnimBg="0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915400" cy="1143000"/>
          </a:xfrm>
        </p:spPr>
        <p:txBody>
          <a:bodyPr/>
          <a:lstStyle/>
          <a:p>
            <a:pPr eaLnBrk="1" hangingPunct="1"/>
            <a:r>
              <a:rPr lang="ru-RU" sz="4000" smtClean="0">
                <a:solidFill>
                  <a:srgbClr val="FF3300"/>
                </a:solidFill>
                <a:latin typeface="Impact" pitchFamily="34" charset="0"/>
              </a:rPr>
              <a:t>Передача по четырем парам </a:t>
            </a:r>
            <a:r>
              <a:rPr lang="en-US" sz="4000" smtClean="0">
                <a:solidFill>
                  <a:srgbClr val="FF3300"/>
                </a:solidFill>
                <a:latin typeface="Impact" pitchFamily="34" charset="0"/>
              </a:rPr>
              <a:t>UTP cat.5:</a:t>
            </a:r>
            <a:r>
              <a:rPr lang="ru-RU" sz="4000" smtClean="0">
                <a:solidFill>
                  <a:srgbClr val="FF3300"/>
                </a:solidFill>
                <a:latin typeface="Impact" pitchFamily="34" charset="0"/>
              </a:rPr>
              <a:t/>
            </a:r>
            <a:br>
              <a:rPr lang="ru-RU" sz="4000" smtClean="0">
                <a:solidFill>
                  <a:srgbClr val="FF3300"/>
                </a:solidFill>
                <a:latin typeface="Impact" pitchFamily="34" charset="0"/>
              </a:rPr>
            </a:br>
            <a:r>
              <a:rPr lang="ru-RU" sz="2400" smtClean="0">
                <a:solidFill>
                  <a:srgbClr val="FF3300"/>
                </a:solidFill>
                <a:latin typeface="Impact" pitchFamily="34" charset="0"/>
              </a:rPr>
              <a:t>(</a:t>
            </a:r>
            <a:r>
              <a:rPr lang="en-US" sz="2400" smtClean="0">
                <a:solidFill>
                  <a:srgbClr val="FF3300"/>
                </a:solidFill>
                <a:latin typeface="Impact" pitchFamily="34" charset="0"/>
              </a:rPr>
              <a:t>Gigabit Ethernet </a:t>
            </a:r>
            <a:r>
              <a:rPr lang="ru-RU" sz="2400" smtClean="0">
                <a:solidFill>
                  <a:srgbClr val="FF3300"/>
                </a:solidFill>
                <a:latin typeface="Impact" pitchFamily="34" charset="0"/>
              </a:rPr>
              <a:t>на неэкранированной</a:t>
            </a:r>
            <a:r>
              <a:rPr lang="en-US" sz="2400" smtClean="0">
                <a:solidFill>
                  <a:srgbClr val="FF3300"/>
                </a:solidFill>
                <a:latin typeface="Impact" pitchFamily="34" charset="0"/>
              </a:rPr>
              <a:t> </a:t>
            </a:r>
            <a:r>
              <a:rPr lang="ru-RU" sz="2400" smtClean="0">
                <a:solidFill>
                  <a:srgbClr val="FF3300"/>
                </a:solidFill>
                <a:latin typeface="Impact" pitchFamily="34" charset="0"/>
              </a:rPr>
              <a:t>витой паре категории 5)</a:t>
            </a:r>
          </a:p>
        </p:txBody>
      </p:sp>
      <p:sp>
        <p:nvSpPr>
          <p:cNvPr id="44035" name="Text Box 353"/>
          <p:cNvSpPr txBox="1">
            <a:spLocks noChangeArrowheads="1"/>
          </p:cNvSpPr>
          <p:nvPr/>
        </p:nvSpPr>
        <p:spPr bwMode="auto">
          <a:xfrm>
            <a:off x="6904038" y="68263"/>
            <a:ext cx="22399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>
                <a:latin typeface="Poster" pitchFamily="2" charset="0"/>
              </a:rPr>
              <a:t>Gigabit Ethernet </a:t>
            </a:r>
            <a:endParaRPr lang="ru-RU" sz="1600" b="0">
              <a:latin typeface="Poster" pitchFamily="2" charset="0"/>
            </a:endParaRPr>
          </a:p>
        </p:txBody>
      </p:sp>
      <p:sp>
        <p:nvSpPr>
          <p:cNvPr id="44036" name="Text Box 356"/>
          <p:cNvSpPr txBox="1">
            <a:spLocks noChangeArrowheads="1"/>
          </p:cNvSpPr>
          <p:nvPr/>
        </p:nvSpPr>
        <p:spPr bwMode="auto">
          <a:xfrm>
            <a:off x="0" y="0"/>
            <a:ext cx="6667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fld id="{4D577D4B-EE9D-448D-A5EE-B449BFA1AC26}" type="slidenum">
              <a:rPr lang="ru-RU" sz="2800"/>
              <a:pPr algn="r"/>
              <a:t>21</a:t>
            </a:fld>
            <a:endParaRPr lang="ru-RU" sz="2800"/>
          </a:p>
        </p:txBody>
      </p:sp>
      <p:grpSp>
        <p:nvGrpSpPr>
          <p:cNvPr id="2" name="Group 424"/>
          <p:cNvGrpSpPr>
            <a:grpSpLocks/>
          </p:cNvGrpSpPr>
          <p:nvPr/>
        </p:nvGrpSpPr>
        <p:grpSpPr bwMode="auto">
          <a:xfrm>
            <a:off x="500034" y="2133600"/>
            <a:ext cx="8143932" cy="4497388"/>
            <a:chOff x="720" y="1344"/>
            <a:chExt cx="4365" cy="2833"/>
          </a:xfrm>
        </p:grpSpPr>
        <p:grpSp>
          <p:nvGrpSpPr>
            <p:cNvPr id="3" name="Group 210"/>
            <p:cNvGrpSpPr>
              <a:grpSpLocks/>
            </p:cNvGrpSpPr>
            <p:nvPr/>
          </p:nvGrpSpPr>
          <p:grpSpPr bwMode="auto">
            <a:xfrm>
              <a:off x="720" y="3504"/>
              <a:ext cx="1457" cy="673"/>
              <a:chOff x="96" y="1392"/>
              <a:chExt cx="1457" cy="673"/>
            </a:xfrm>
          </p:grpSpPr>
          <p:grpSp>
            <p:nvGrpSpPr>
              <p:cNvPr id="4" name="Group 31"/>
              <p:cNvGrpSpPr>
                <a:grpSpLocks/>
              </p:cNvGrpSpPr>
              <p:nvPr/>
            </p:nvGrpSpPr>
            <p:grpSpPr bwMode="auto">
              <a:xfrm>
                <a:off x="906" y="1392"/>
                <a:ext cx="294" cy="385"/>
                <a:chOff x="570" y="1679"/>
                <a:chExt cx="294" cy="385"/>
              </a:xfrm>
            </p:grpSpPr>
            <p:sp>
              <p:nvSpPr>
                <p:cNvPr id="44214" name="Line 32"/>
                <p:cNvSpPr>
                  <a:spLocks noChangeShapeType="1"/>
                </p:cNvSpPr>
                <p:nvPr/>
              </p:nvSpPr>
              <p:spPr bwMode="auto">
                <a:xfrm>
                  <a:off x="575" y="1679"/>
                  <a:ext cx="288" cy="19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44215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576" y="1872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44216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576" y="1680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4421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70" y="1773"/>
                  <a:ext cx="204" cy="2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b="0"/>
                    <a:t>T</a:t>
                  </a:r>
                  <a:endParaRPr lang="ru-RU" b="0"/>
                </a:p>
              </p:txBody>
            </p:sp>
          </p:grpSp>
          <p:grpSp>
            <p:nvGrpSpPr>
              <p:cNvPr id="5" name="Group 36"/>
              <p:cNvGrpSpPr>
                <a:grpSpLocks/>
              </p:cNvGrpSpPr>
              <p:nvPr/>
            </p:nvGrpSpPr>
            <p:grpSpPr bwMode="auto">
              <a:xfrm flipH="1">
                <a:off x="912" y="1680"/>
                <a:ext cx="302" cy="385"/>
                <a:chOff x="548" y="1679"/>
                <a:chExt cx="316" cy="385"/>
              </a:xfrm>
            </p:grpSpPr>
            <p:sp>
              <p:nvSpPr>
                <p:cNvPr id="44210" name="Line 37"/>
                <p:cNvSpPr>
                  <a:spLocks noChangeShapeType="1"/>
                </p:cNvSpPr>
                <p:nvPr/>
              </p:nvSpPr>
              <p:spPr bwMode="auto">
                <a:xfrm>
                  <a:off x="575" y="1679"/>
                  <a:ext cx="288" cy="19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44211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576" y="1872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44212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576" y="1680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44213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548" y="1773"/>
                  <a:ext cx="297" cy="2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b="0"/>
                    <a:t>  R</a:t>
                  </a:r>
                  <a:endParaRPr lang="ru-RU" b="0"/>
                </a:p>
              </p:txBody>
            </p:sp>
          </p:grpSp>
          <p:sp>
            <p:nvSpPr>
              <p:cNvPr id="44199" name="Line 41"/>
              <p:cNvSpPr>
                <a:spLocks noChangeShapeType="1"/>
              </p:cNvSpPr>
              <p:nvPr/>
            </p:nvSpPr>
            <p:spPr bwMode="auto">
              <a:xfrm>
                <a:off x="672" y="1585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44200" name="Line 42"/>
              <p:cNvSpPr>
                <a:spLocks noChangeShapeType="1"/>
              </p:cNvSpPr>
              <p:nvPr/>
            </p:nvSpPr>
            <p:spPr bwMode="auto">
              <a:xfrm>
                <a:off x="672" y="18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44201" name="Rectangle 43"/>
              <p:cNvSpPr>
                <a:spLocks noChangeArrowheads="1"/>
              </p:cNvSpPr>
              <p:nvPr/>
            </p:nvSpPr>
            <p:spPr bwMode="auto">
              <a:xfrm>
                <a:off x="1344" y="1393"/>
                <a:ext cx="209" cy="67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b="0"/>
                  <a:t>H</a:t>
                </a:r>
                <a:endParaRPr lang="ru-RU" b="0"/>
              </a:p>
            </p:txBody>
          </p:sp>
          <p:grpSp>
            <p:nvGrpSpPr>
              <p:cNvPr id="6" name="Group 184"/>
              <p:cNvGrpSpPr>
                <a:grpSpLocks/>
              </p:cNvGrpSpPr>
              <p:nvPr/>
            </p:nvGrpSpPr>
            <p:grpSpPr bwMode="auto">
              <a:xfrm>
                <a:off x="1200" y="1585"/>
                <a:ext cx="144" cy="288"/>
                <a:chOff x="1200" y="1585"/>
                <a:chExt cx="144" cy="288"/>
              </a:xfrm>
            </p:grpSpPr>
            <p:sp>
              <p:nvSpPr>
                <p:cNvPr id="44204" name="Line 44"/>
                <p:cNvSpPr>
                  <a:spLocks noChangeShapeType="1"/>
                </p:cNvSpPr>
                <p:nvPr/>
              </p:nvSpPr>
              <p:spPr bwMode="auto">
                <a:xfrm>
                  <a:off x="1200" y="1585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ru-RU"/>
                </a:p>
              </p:txBody>
            </p:sp>
            <p:sp>
              <p:nvSpPr>
                <p:cNvPr id="44205" name="Line 45"/>
                <p:cNvSpPr>
                  <a:spLocks noChangeShapeType="1"/>
                </p:cNvSpPr>
                <p:nvPr/>
              </p:nvSpPr>
              <p:spPr bwMode="auto">
                <a:xfrm>
                  <a:off x="1248" y="1585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ru-RU"/>
                </a:p>
              </p:txBody>
            </p:sp>
            <p:sp>
              <p:nvSpPr>
                <p:cNvPr id="44206" name="Line 46"/>
                <p:cNvSpPr>
                  <a:spLocks noChangeShapeType="1"/>
                </p:cNvSpPr>
                <p:nvPr/>
              </p:nvSpPr>
              <p:spPr bwMode="auto">
                <a:xfrm>
                  <a:off x="1248" y="1681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ru-RU"/>
                </a:p>
              </p:txBody>
            </p:sp>
            <p:sp>
              <p:nvSpPr>
                <p:cNvPr id="44207" name="Line 47"/>
                <p:cNvSpPr>
                  <a:spLocks noChangeShapeType="1"/>
                </p:cNvSpPr>
                <p:nvPr/>
              </p:nvSpPr>
              <p:spPr bwMode="auto">
                <a:xfrm>
                  <a:off x="1200" y="1873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ru-RU"/>
                </a:p>
              </p:txBody>
            </p:sp>
            <p:sp>
              <p:nvSpPr>
                <p:cNvPr id="44208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1248" y="1777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ru-RU"/>
                </a:p>
              </p:txBody>
            </p:sp>
            <p:sp>
              <p:nvSpPr>
                <p:cNvPr id="44209" name="Line 49"/>
                <p:cNvSpPr>
                  <a:spLocks noChangeShapeType="1"/>
                </p:cNvSpPr>
                <p:nvPr/>
              </p:nvSpPr>
              <p:spPr bwMode="auto">
                <a:xfrm>
                  <a:off x="1248" y="1777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44203" name="Text Box 50"/>
              <p:cNvSpPr txBox="1">
                <a:spLocks noChangeArrowheads="1"/>
              </p:cNvSpPr>
              <p:nvPr/>
            </p:nvSpPr>
            <p:spPr bwMode="auto">
              <a:xfrm>
                <a:off x="96" y="1632"/>
                <a:ext cx="813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/>
                  <a:t>250 </a:t>
                </a:r>
                <a:r>
                  <a:rPr lang="ru-RU" b="0"/>
                  <a:t>Мбит</a:t>
                </a:r>
                <a:r>
                  <a:rPr lang="en-US" b="0"/>
                  <a:t>/</a:t>
                </a:r>
                <a:r>
                  <a:rPr lang="ru-RU" b="0"/>
                  <a:t>с</a:t>
                </a:r>
              </a:p>
            </p:txBody>
          </p:sp>
        </p:grpSp>
        <p:sp>
          <p:nvSpPr>
            <p:cNvPr id="44039" name="Line 211"/>
            <p:cNvSpPr>
              <a:spLocks noChangeShapeType="1"/>
            </p:cNvSpPr>
            <p:nvPr/>
          </p:nvSpPr>
          <p:spPr bwMode="auto">
            <a:xfrm>
              <a:off x="2177" y="3840"/>
              <a:ext cx="1519" cy="0"/>
            </a:xfrm>
            <a:prstGeom prst="line">
              <a:avLst/>
            </a:prstGeom>
            <a:noFill/>
            <a:ln w="88900" cmpd="tri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ru-RU"/>
            </a:p>
          </p:txBody>
        </p:sp>
        <p:grpSp>
          <p:nvGrpSpPr>
            <p:cNvPr id="7" name="Group 214"/>
            <p:cNvGrpSpPr>
              <a:grpSpLocks/>
            </p:cNvGrpSpPr>
            <p:nvPr/>
          </p:nvGrpSpPr>
          <p:grpSpPr bwMode="auto">
            <a:xfrm>
              <a:off x="720" y="2064"/>
              <a:ext cx="1457" cy="673"/>
              <a:chOff x="96" y="1392"/>
              <a:chExt cx="1457" cy="673"/>
            </a:xfrm>
          </p:grpSpPr>
          <p:grpSp>
            <p:nvGrpSpPr>
              <p:cNvPr id="8" name="Group 215"/>
              <p:cNvGrpSpPr>
                <a:grpSpLocks/>
              </p:cNvGrpSpPr>
              <p:nvPr/>
            </p:nvGrpSpPr>
            <p:grpSpPr bwMode="auto">
              <a:xfrm>
                <a:off x="906" y="1392"/>
                <a:ext cx="294" cy="385"/>
                <a:chOff x="570" y="1679"/>
                <a:chExt cx="294" cy="385"/>
              </a:xfrm>
            </p:grpSpPr>
            <p:sp>
              <p:nvSpPr>
                <p:cNvPr id="44193" name="Line 216"/>
                <p:cNvSpPr>
                  <a:spLocks noChangeShapeType="1"/>
                </p:cNvSpPr>
                <p:nvPr/>
              </p:nvSpPr>
              <p:spPr bwMode="auto">
                <a:xfrm>
                  <a:off x="575" y="1679"/>
                  <a:ext cx="288" cy="19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44194" name="Line 217"/>
                <p:cNvSpPr>
                  <a:spLocks noChangeShapeType="1"/>
                </p:cNvSpPr>
                <p:nvPr/>
              </p:nvSpPr>
              <p:spPr bwMode="auto">
                <a:xfrm flipH="1">
                  <a:off x="576" y="1872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44195" name="Line 218"/>
                <p:cNvSpPr>
                  <a:spLocks noChangeShapeType="1"/>
                </p:cNvSpPr>
                <p:nvPr/>
              </p:nvSpPr>
              <p:spPr bwMode="auto">
                <a:xfrm flipV="1">
                  <a:off x="576" y="1680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44196" name="Text Box 219"/>
                <p:cNvSpPr txBox="1">
                  <a:spLocks noChangeArrowheads="1"/>
                </p:cNvSpPr>
                <p:nvPr/>
              </p:nvSpPr>
              <p:spPr bwMode="auto">
                <a:xfrm>
                  <a:off x="570" y="1773"/>
                  <a:ext cx="204" cy="2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b="0"/>
                    <a:t>T</a:t>
                  </a:r>
                  <a:endParaRPr lang="ru-RU" b="0"/>
                </a:p>
              </p:txBody>
            </p:sp>
          </p:grpSp>
          <p:grpSp>
            <p:nvGrpSpPr>
              <p:cNvPr id="9" name="Group 220"/>
              <p:cNvGrpSpPr>
                <a:grpSpLocks/>
              </p:cNvGrpSpPr>
              <p:nvPr/>
            </p:nvGrpSpPr>
            <p:grpSpPr bwMode="auto">
              <a:xfrm flipH="1">
                <a:off x="912" y="1680"/>
                <a:ext cx="302" cy="385"/>
                <a:chOff x="548" y="1679"/>
                <a:chExt cx="316" cy="385"/>
              </a:xfrm>
            </p:grpSpPr>
            <p:sp>
              <p:nvSpPr>
                <p:cNvPr id="44189" name="Line 221"/>
                <p:cNvSpPr>
                  <a:spLocks noChangeShapeType="1"/>
                </p:cNvSpPr>
                <p:nvPr/>
              </p:nvSpPr>
              <p:spPr bwMode="auto">
                <a:xfrm>
                  <a:off x="575" y="1679"/>
                  <a:ext cx="288" cy="19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44190" name="Line 222"/>
                <p:cNvSpPr>
                  <a:spLocks noChangeShapeType="1"/>
                </p:cNvSpPr>
                <p:nvPr/>
              </p:nvSpPr>
              <p:spPr bwMode="auto">
                <a:xfrm flipH="1">
                  <a:off x="576" y="1872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44191" name="Line 223"/>
                <p:cNvSpPr>
                  <a:spLocks noChangeShapeType="1"/>
                </p:cNvSpPr>
                <p:nvPr/>
              </p:nvSpPr>
              <p:spPr bwMode="auto">
                <a:xfrm flipV="1">
                  <a:off x="576" y="1680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44192" name="Text Box 224"/>
                <p:cNvSpPr txBox="1">
                  <a:spLocks noChangeArrowheads="1"/>
                </p:cNvSpPr>
                <p:nvPr/>
              </p:nvSpPr>
              <p:spPr bwMode="auto">
                <a:xfrm>
                  <a:off x="548" y="1773"/>
                  <a:ext cx="297" cy="2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b="0"/>
                    <a:t>  R</a:t>
                  </a:r>
                  <a:endParaRPr lang="ru-RU" b="0"/>
                </a:p>
              </p:txBody>
            </p:sp>
          </p:grpSp>
          <p:sp>
            <p:nvSpPr>
              <p:cNvPr id="44178" name="Line 225"/>
              <p:cNvSpPr>
                <a:spLocks noChangeShapeType="1"/>
              </p:cNvSpPr>
              <p:nvPr/>
            </p:nvSpPr>
            <p:spPr bwMode="auto">
              <a:xfrm>
                <a:off x="672" y="1585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44179" name="Line 226"/>
              <p:cNvSpPr>
                <a:spLocks noChangeShapeType="1"/>
              </p:cNvSpPr>
              <p:nvPr/>
            </p:nvSpPr>
            <p:spPr bwMode="auto">
              <a:xfrm>
                <a:off x="672" y="18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44180" name="Rectangle 227"/>
              <p:cNvSpPr>
                <a:spLocks noChangeArrowheads="1"/>
              </p:cNvSpPr>
              <p:nvPr/>
            </p:nvSpPr>
            <p:spPr bwMode="auto">
              <a:xfrm>
                <a:off x="1344" y="1393"/>
                <a:ext cx="209" cy="67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b="0"/>
                  <a:t>H</a:t>
                </a:r>
                <a:endParaRPr lang="ru-RU" b="0"/>
              </a:p>
            </p:txBody>
          </p:sp>
          <p:grpSp>
            <p:nvGrpSpPr>
              <p:cNvPr id="10" name="Group 228"/>
              <p:cNvGrpSpPr>
                <a:grpSpLocks/>
              </p:cNvGrpSpPr>
              <p:nvPr/>
            </p:nvGrpSpPr>
            <p:grpSpPr bwMode="auto">
              <a:xfrm>
                <a:off x="1200" y="1585"/>
                <a:ext cx="144" cy="288"/>
                <a:chOff x="1200" y="1585"/>
                <a:chExt cx="144" cy="288"/>
              </a:xfrm>
            </p:grpSpPr>
            <p:sp>
              <p:nvSpPr>
                <p:cNvPr id="44183" name="Line 229"/>
                <p:cNvSpPr>
                  <a:spLocks noChangeShapeType="1"/>
                </p:cNvSpPr>
                <p:nvPr/>
              </p:nvSpPr>
              <p:spPr bwMode="auto">
                <a:xfrm>
                  <a:off x="1200" y="1585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ru-RU"/>
                </a:p>
              </p:txBody>
            </p:sp>
            <p:sp>
              <p:nvSpPr>
                <p:cNvPr id="44184" name="Line 230"/>
                <p:cNvSpPr>
                  <a:spLocks noChangeShapeType="1"/>
                </p:cNvSpPr>
                <p:nvPr/>
              </p:nvSpPr>
              <p:spPr bwMode="auto">
                <a:xfrm>
                  <a:off x="1248" y="1585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ru-RU"/>
                </a:p>
              </p:txBody>
            </p:sp>
            <p:sp>
              <p:nvSpPr>
                <p:cNvPr id="44185" name="Line 231"/>
                <p:cNvSpPr>
                  <a:spLocks noChangeShapeType="1"/>
                </p:cNvSpPr>
                <p:nvPr/>
              </p:nvSpPr>
              <p:spPr bwMode="auto">
                <a:xfrm>
                  <a:off x="1248" y="1681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ru-RU"/>
                </a:p>
              </p:txBody>
            </p:sp>
            <p:sp>
              <p:nvSpPr>
                <p:cNvPr id="44186" name="Line 232"/>
                <p:cNvSpPr>
                  <a:spLocks noChangeShapeType="1"/>
                </p:cNvSpPr>
                <p:nvPr/>
              </p:nvSpPr>
              <p:spPr bwMode="auto">
                <a:xfrm>
                  <a:off x="1200" y="1873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ru-RU"/>
                </a:p>
              </p:txBody>
            </p:sp>
            <p:sp>
              <p:nvSpPr>
                <p:cNvPr id="44187" name="Line 233"/>
                <p:cNvSpPr>
                  <a:spLocks noChangeShapeType="1"/>
                </p:cNvSpPr>
                <p:nvPr/>
              </p:nvSpPr>
              <p:spPr bwMode="auto">
                <a:xfrm flipV="1">
                  <a:off x="1248" y="1777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ru-RU"/>
                </a:p>
              </p:txBody>
            </p:sp>
            <p:sp>
              <p:nvSpPr>
                <p:cNvPr id="44188" name="Line 234"/>
                <p:cNvSpPr>
                  <a:spLocks noChangeShapeType="1"/>
                </p:cNvSpPr>
                <p:nvPr/>
              </p:nvSpPr>
              <p:spPr bwMode="auto">
                <a:xfrm>
                  <a:off x="1248" y="1777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44182" name="Text Box 235"/>
              <p:cNvSpPr txBox="1">
                <a:spLocks noChangeArrowheads="1"/>
              </p:cNvSpPr>
              <p:nvPr/>
            </p:nvSpPr>
            <p:spPr bwMode="auto">
              <a:xfrm>
                <a:off x="96" y="1632"/>
                <a:ext cx="813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/>
                  <a:t>250 </a:t>
                </a:r>
                <a:r>
                  <a:rPr lang="ru-RU" b="0"/>
                  <a:t>Мбит</a:t>
                </a:r>
                <a:r>
                  <a:rPr lang="en-US" b="0"/>
                  <a:t>/</a:t>
                </a:r>
                <a:r>
                  <a:rPr lang="ru-RU" b="0"/>
                  <a:t>с</a:t>
                </a:r>
              </a:p>
            </p:txBody>
          </p:sp>
        </p:grpSp>
        <p:sp>
          <p:nvSpPr>
            <p:cNvPr id="44041" name="Line 258"/>
            <p:cNvSpPr>
              <a:spLocks noChangeShapeType="1"/>
            </p:cNvSpPr>
            <p:nvPr/>
          </p:nvSpPr>
          <p:spPr bwMode="auto">
            <a:xfrm>
              <a:off x="2177" y="2400"/>
              <a:ext cx="1519" cy="0"/>
            </a:xfrm>
            <a:prstGeom prst="line">
              <a:avLst/>
            </a:prstGeom>
            <a:noFill/>
            <a:ln w="88900" cmpd="tri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ru-RU"/>
            </a:p>
          </p:txBody>
        </p:sp>
        <p:grpSp>
          <p:nvGrpSpPr>
            <p:cNvPr id="11" name="Group 260"/>
            <p:cNvGrpSpPr>
              <a:grpSpLocks/>
            </p:cNvGrpSpPr>
            <p:nvPr/>
          </p:nvGrpSpPr>
          <p:grpSpPr bwMode="auto">
            <a:xfrm>
              <a:off x="720" y="2784"/>
              <a:ext cx="1457" cy="673"/>
              <a:chOff x="96" y="1392"/>
              <a:chExt cx="1457" cy="673"/>
            </a:xfrm>
          </p:grpSpPr>
          <p:grpSp>
            <p:nvGrpSpPr>
              <p:cNvPr id="12" name="Group 261"/>
              <p:cNvGrpSpPr>
                <a:grpSpLocks/>
              </p:cNvGrpSpPr>
              <p:nvPr/>
            </p:nvGrpSpPr>
            <p:grpSpPr bwMode="auto">
              <a:xfrm>
                <a:off x="906" y="1392"/>
                <a:ext cx="294" cy="385"/>
                <a:chOff x="570" y="1679"/>
                <a:chExt cx="294" cy="385"/>
              </a:xfrm>
            </p:grpSpPr>
            <p:sp>
              <p:nvSpPr>
                <p:cNvPr id="44172" name="Line 262"/>
                <p:cNvSpPr>
                  <a:spLocks noChangeShapeType="1"/>
                </p:cNvSpPr>
                <p:nvPr/>
              </p:nvSpPr>
              <p:spPr bwMode="auto">
                <a:xfrm>
                  <a:off x="575" y="1679"/>
                  <a:ext cx="288" cy="19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44173" name="Line 263"/>
                <p:cNvSpPr>
                  <a:spLocks noChangeShapeType="1"/>
                </p:cNvSpPr>
                <p:nvPr/>
              </p:nvSpPr>
              <p:spPr bwMode="auto">
                <a:xfrm flipH="1">
                  <a:off x="576" y="1872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44174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576" y="1680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44175" name="Text Box 265"/>
                <p:cNvSpPr txBox="1">
                  <a:spLocks noChangeArrowheads="1"/>
                </p:cNvSpPr>
                <p:nvPr/>
              </p:nvSpPr>
              <p:spPr bwMode="auto">
                <a:xfrm>
                  <a:off x="570" y="1773"/>
                  <a:ext cx="204" cy="2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b="0"/>
                    <a:t>T</a:t>
                  </a:r>
                  <a:endParaRPr lang="ru-RU" b="0"/>
                </a:p>
              </p:txBody>
            </p:sp>
          </p:grpSp>
          <p:grpSp>
            <p:nvGrpSpPr>
              <p:cNvPr id="13" name="Group 266"/>
              <p:cNvGrpSpPr>
                <a:grpSpLocks/>
              </p:cNvGrpSpPr>
              <p:nvPr/>
            </p:nvGrpSpPr>
            <p:grpSpPr bwMode="auto">
              <a:xfrm flipH="1">
                <a:off x="912" y="1680"/>
                <a:ext cx="302" cy="385"/>
                <a:chOff x="548" y="1679"/>
                <a:chExt cx="316" cy="385"/>
              </a:xfrm>
            </p:grpSpPr>
            <p:sp>
              <p:nvSpPr>
                <p:cNvPr id="44168" name="Line 267"/>
                <p:cNvSpPr>
                  <a:spLocks noChangeShapeType="1"/>
                </p:cNvSpPr>
                <p:nvPr/>
              </p:nvSpPr>
              <p:spPr bwMode="auto">
                <a:xfrm>
                  <a:off x="575" y="1679"/>
                  <a:ext cx="288" cy="19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44169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576" y="1872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44170" name="Line 269"/>
                <p:cNvSpPr>
                  <a:spLocks noChangeShapeType="1"/>
                </p:cNvSpPr>
                <p:nvPr/>
              </p:nvSpPr>
              <p:spPr bwMode="auto">
                <a:xfrm flipV="1">
                  <a:off x="576" y="1680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44171" name="Text Box 270"/>
                <p:cNvSpPr txBox="1">
                  <a:spLocks noChangeArrowheads="1"/>
                </p:cNvSpPr>
                <p:nvPr/>
              </p:nvSpPr>
              <p:spPr bwMode="auto">
                <a:xfrm>
                  <a:off x="548" y="1773"/>
                  <a:ext cx="297" cy="2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b="0"/>
                    <a:t>  R</a:t>
                  </a:r>
                  <a:endParaRPr lang="ru-RU" b="0"/>
                </a:p>
              </p:txBody>
            </p:sp>
          </p:grpSp>
          <p:sp>
            <p:nvSpPr>
              <p:cNvPr id="44157" name="Line 271"/>
              <p:cNvSpPr>
                <a:spLocks noChangeShapeType="1"/>
              </p:cNvSpPr>
              <p:nvPr/>
            </p:nvSpPr>
            <p:spPr bwMode="auto">
              <a:xfrm>
                <a:off x="672" y="1585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44158" name="Line 272"/>
              <p:cNvSpPr>
                <a:spLocks noChangeShapeType="1"/>
              </p:cNvSpPr>
              <p:nvPr/>
            </p:nvSpPr>
            <p:spPr bwMode="auto">
              <a:xfrm>
                <a:off x="672" y="18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44159" name="Rectangle 273"/>
              <p:cNvSpPr>
                <a:spLocks noChangeArrowheads="1"/>
              </p:cNvSpPr>
              <p:nvPr/>
            </p:nvSpPr>
            <p:spPr bwMode="auto">
              <a:xfrm>
                <a:off x="1344" y="1393"/>
                <a:ext cx="209" cy="67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b="0"/>
                  <a:t>H</a:t>
                </a:r>
                <a:endParaRPr lang="ru-RU" b="0"/>
              </a:p>
            </p:txBody>
          </p:sp>
          <p:grpSp>
            <p:nvGrpSpPr>
              <p:cNvPr id="14" name="Group 274"/>
              <p:cNvGrpSpPr>
                <a:grpSpLocks/>
              </p:cNvGrpSpPr>
              <p:nvPr/>
            </p:nvGrpSpPr>
            <p:grpSpPr bwMode="auto">
              <a:xfrm>
                <a:off x="1200" y="1585"/>
                <a:ext cx="144" cy="288"/>
                <a:chOff x="1200" y="1585"/>
                <a:chExt cx="144" cy="288"/>
              </a:xfrm>
            </p:grpSpPr>
            <p:sp>
              <p:nvSpPr>
                <p:cNvPr id="44162" name="Line 275"/>
                <p:cNvSpPr>
                  <a:spLocks noChangeShapeType="1"/>
                </p:cNvSpPr>
                <p:nvPr/>
              </p:nvSpPr>
              <p:spPr bwMode="auto">
                <a:xfrm>
                  <a:off x="1200" y="1585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ru-RU"/>
                </a:p>
              </p:txBody>
            </p:sp>
            <p:sp>
              <p:nvSpPr>
                <p:cNvPr id="44163" name="Line 276"/>
                <p:cNvSpPr>
                  <a:spLocks noChangeShapeType="1"/>
                </p:cNvSpPr>
                <p:nvPr/>
              </p:nvSpPr>
              <p:spPr bwMode="auto">
                <a:xfrm>
                  <a:off x="1248" y="1585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ru-RU"/>
                </a:p>
              </p:txBody>
            </p:sp>
            <p:sp>
              <p:nvSpPr>
                <p:cNvPr id="44164" name="Line 277"/>
                <p:cNvSpPr>
                  <a:spLocks noChangeShapeType="1"/>
                </p:cNvSpPr>
                <p:nvPr/>
              </p:nvSpPr>
              <p:spPr bwMode="auto">
                <a:xfrm>
                  <a:off x="1248" y="1681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ru-RU"/>
                </a:p>
              </p:txBody>
            </p:sp>
            <p:sp>
              <p:nvSpPr>
                <p:cNvPr id="44165" name="Line 278"/>
                <p:cNvSpPr>
                  <a:spLocks noChangeShapeType="1"/>
                </p:cNvSpPr>
                <p:nvPr/>
              </p:nvSpPr>
              <p:spPr bwMode="auto">
                <a:xfrm>
                  <a:off x="1200" y="1873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ru-RU"/>
                </a:p>
              </p:txBody>
            </p:sp>
            <p:sp>
              <p:nvSpPr>
                <p:cNvPr id="44166" name="Line 279"/>
                <p:cNvSpPr>
                  <a:spLocks noChangeShapeType="1"/>
                </p:cNvSpPr>
                <p:nvPr/>
              </p:nvSpPr>
              <p:spPr bwMode="auto">
                <a:xfrm flipV="1">
                  <a:off x="1248" y="1777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ru-RU"/>
                </a:p>
              </p:txBody>
            </p:sp>
            <p:sp>
              <p:nvSpPr>
                <p:cNvPr id="44167" name="Line 280"/>
                <p:cNvSpPr>
                  <a:spLocks noChangeShapeType="1"/>
                </p:cNvSpPr>
                <p:nvPr/>
              </p:nvSpPr>
              <p:spPr bwMode="auto">
                <a:xfrm>
                  <a:off x="1248" y="1777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44161" name="Text Box 281"/>
              <p:cNvSpPr txBox="1">
                <a:spLocks noChangeArrowheads="1"/>
              </p:cNvSpPr>
              <p:nvPr/>
            </p:nvSpPr>
            <p:spPr bwMode="auto">
              <a:xfrm>
                <a:off x="96" y="1632"/>
                <a:ext cx="813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/>
                  <a:t>250 </a:t>
                </a:r>
                <a:r>
                  <a:rPr lang="ru-RU" b="0"/>
                  <a:t>Мбит</a:t>
                </a:r>
                <a:r>
                  <a:rPr lang="en-US" b="0"/>
                  <a:t>/</a:t>
                </a:r>
                <a:r>
                  <a:rPr lang="ru-RU" b="0"/>
                  <a:t>с</a:t>
                </a:r>
              </a:p>
            </p:txBody>
          </p:sp>
        </p:grpSp>
        <p:sp>
          <p:nvSpPr>
            <p:cNvPr id="44043" name="Line 304"/>
            <p:cNvSpPr>
              <a:spLocks noChangeShapeType="1"/>
            </p:cNvSpPr>
            <p:nvPr/>
          </p:nvSpPr>
          <p:spPr bwMode="auto">
            <a:xfrm>
              <a:off x="2177" y="3120"/>
              <a:ext cx="1519" cy="0"/>
            </a:xfrm>
            <a:prstGeom prst="line">
              <a:avLst/>
            </a:prstGeom>
            <a:noFill/>
            <a:ln w="88900" cmpd="tri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ru-RU"/>
            </a:p>
          </p:txBody>
        </p:sp>
        <p:grpSp>
          <p:nvGrpSpPr>
            <p:cNvPr id="15" name="Group 306"/>
            <p:cNvGrpSpPr>
              <a:grpSpLocks/>
            </p:cNvGrpSpPr>
            <p:nvPr/>
          </p:nvGrpSpPr>
          <p:grpSpPr bwMode="auto">
            <a:xfrm>
              <a:off x="720" y="1344"/>
              <a:ext cx="1457" cy="673"/>
              <a:chOff x="96" y="1392"/>
              <a:chExt cx="1457" cy="673"/>
            </a:xfrm>
          </p:grpSpPr>
          <p:grpSp>
            <p:nvGrpSpPr>
              <p:cNvPr id="16" name="Group 307"/>
              <p:cNvGrpSpPr>
                <a:grpSpLocks/>
              </p:cNvGrpSpPr>
              <p:nvPr/>
            </p:nvGrpSpPr>
            <p:grpSpPr bwMode="auto">
              <a:xfrm>
                <a:off x="906" y="1392"/>
                <a:ext cx="294" cy="385"/>
                <a:chOff x="570" y="1679"/>
                <a:chExt cx="294" cy="385"/>
              </a:xfrm>
            </p:grpSpPr>
            <p:sp>
              <p:nvSpPr>
                <p:cNvPr id="44151" name="Line 308"/>
                <p:cNvSpPr>
                  <a:spLocks noChangeShapeType="1"/>
                </p:cNvSpPr>
                <p:nvPr/>
              </p:nvSpPr>
              <p:spPr bwMode="auto">
                <a:xfrm>
                  <a:off x="575" y="1679"/>
                  <a:ext cx="288" cy="19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44152" name="Line 309"/>
                <p:cNvSpPr>
                  <a:spLocks noChangeShapeType="1"/>
                </p:cNvSpPr>
                <p:nvPr/>
              </p:nvSpPr>
              <p:spPr bwMode="auto">
                <a:xfrm flipH="1">
                  <a:off x="576" y="1872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44153" name="Line 310"/>
                <p:cNvSpPr>
                  <a:spLocks noChangeShapeType="1"/>
                </p:cNvSpPr>
                <p:nvPr/>
              </p:nvSpPr>
              <p:spPr bwMode="auto">
                <a:xfrm flipV="1">
                  <a:off x="576" y="1680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44154" name="Text Box 311"/>
                <p:cNvSpPr txBox="1">
                  <a:spLocks noChangeArrowheads="1"/>
                </p:cNvSpPr>
                <p:nvPr/>
              </p:nvSpPr>
              <p:spPr bwMode="auto">
                <a:xfrm>
                  <a:off x="570" y="1773"/>
                  <a:ext cx="204" cy="2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b="0"/>
                    <a:t>T</a:t>
                  </a:r>
                  <a:endParaRPr lang="ru-RU" b="0"/>
                </a:p>
              </p:txBody>
            </p:sp>
          </p:grpSp>
          <p:grpSp>
            <p:nvGrpSpPr>
              <p:cNvPr id="17" name="Group 312"/>
              <p:cNvGrpSpPr>
                <a:grpSpLocks/>
              </p:cNvGrpSpPr>
              <p:nvPr/>
            </p:nvGrpSpPr>
            <p:grpSpPr bwMode="auto">
              <a:xfrm flipH="1">
                <a:off x="912" y="1680"/>
                <a:ext cx="302" cy="385"/>
                <a:chOff x="548" y="1679"/>
                <a:chExt cx="316" cy="385"/>
              </a:xfrm>
            </p:grpSpPr>
            <p:sp>
              <p:nvSpPr>
                <p:cNvPr id="44147" name="Line 313"/>
                <p:cNvSpPr>
                  <a:spLocks noChangeShapeType="1"/>
                </p:cNvSpPr>
                <p:nvPr/>
              </p:nvSpPr>
              <p:spPr bwMode="auto">
                <a:xfrm>
                  <a:off x="575" y="1679"/>
                  <a:ext cx="288" cy="19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44148" name="Line 314"/>
                <p:cNvSpPr>
                  <a:spLocks noChangeShapeType="1"/>
                </p:cNvSpPr>
                <p:nvPr/>
              </p:nvSpPr>
              <p:spPr bwMode="auto">
                <a:xfrm flipH="1">
                  <a:off x="576" y="1872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44149" name="Line 315"/>
                <p:cNvSpPr>
                  <a:spLocks noChangeShapeType="1"/>
                </p:cNvSpPr>
                <p:nvPr/>
              </p:nvSpPr>
              <p:spPr bwMode="auto">
                <a:xfrm flipV="1">
                  <a:off x="576" y="1680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44150" name="Text Box 316"/>
                <p:cNvSpPr txBox="1">
                  <a:spLocks noChangeArrowheads="1"/>
                </p:cNvSpPr>
                <p:nvPr/>
              </p:nvSpPr>
              <p:spPr bwMode="auto">
                <a:xfrm>
                  <a:off x="548" y="1773"/>
                  <a:ext cx="297" cy="2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b="0"/>
                    <a:t>  R</a:t>
                  </a:r>
                  <a:endParaRPr lang="ru-RU" b="0"/>
                </a:p>
              </p:txBody>
            </p:sp>
          </p:grpSp>
          <p:sp>
            <p:nvSpPr>
              <p:cNvPr id="44136" name="Line 317"/>
              <p:cNvSpPr>
                <a:spLocks noChangeShapeType="1"/>
              </p:cNvSpPr>
              <p:nvPr/>
            </p:nvSpPr>
            <p:spPr bwMode="auto">
              <a:xfrm>
                <a:off x="672" y="1585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44137" name="Line 318"/>
              <p:cNvSpPr>
                <a:spLocks noChangeShapeType="1"/>
              </p:cNvSpPr>
              <p:nvPr/>
            </p:nvSpPr>
            <p:spPr bwMode="auto">
              <a:xfrm>
                <a:off x="672" y="18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44138" name="Rectangle 319"/>
              <p:cNvSpPr>
                <a:spLocks noChangeArrowheads="1"/>
              </p:cNvSpPr>
              <p:nvPr/>
            </p:nvSpPr>
            <p:spPr bwMode="auto">
              <a:xfrm>
                <a:off x="1344" y="1393"/>
                <a:ext cx="209" cy="67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b="0"/>
                  <a:t>H</a:t>
                </a:r>
                <a:endParaRPr lang="ru-RU" b="0"/>
              </a:p>
            </p:txBody>
          </p:sp>
          <p:grpSp>
            <p:nvGrpSpPr>
              <p:cNvPr id="18" name="Group 320"/>
              <p:cNvGrpSpPr>
                <a:grpSpLocks/>
              </p:cNvGrpSpPr>
              <p:nvPr/>
            </p:nvGrpSpPr>
            <p:grpSpPr bwMode="auto">
              <a:xfrm>
                <a:off x="1200" y="1585"/>
                <a:ext cx="144" cy="288"/>
                <a:chOff x="1200" y="1585"/>
                <a:chExt cx="144" cy="288"/>
              </a:xfrm>
            </p:grpSpPr>
            <p:sp>
              <p:nvSpPr>
                <p:cNvPr id="44141" name="Line 321"/>
                <p:cNvSpPr>
                  <a:spLocks noChangeShapeType="1"/>
                </p:cNvSpPr>
                <p:nvPr/>
              </p:nvSpPr>
              <p:spPr bwMode="auto">
                <a:xfrm>
                  <a:off x="1200" y="1585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ru-RU"/>
                </a:p>
              </p:txBody>
            </p:sp>
            <p:sp>
              <p:nvSpPr>
                <p:cNvPr id="44142" name="Line 322"/>
                <p:cNvSpPr>
                  <a:spLocks noChangeShapeType="1"/>
                </p:cNvSpPr>
                <p:nvPr/>
              </p:nvSpPr>
              <p:spPr bwMode="auto">
                <a:xfrm>
                  <a:off x="1248" y="1585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ru-RU"/>
                </a:p>
              </p:txBody>
            </p:sp>
            <p:sp>
              <p:nvSpPr>
                <p:cNvPr id="44143" name="Line 323"/>
                <p:cNvSpPr>
                  <a:spLocks noChangeShapeType="1"/>
                </p:cNvSpPr>
                <p:nvPr/>
              </p:nvSpPr>
              <p:spPr bwMode="auto">
                <a:xfrm>
                  <a:off x="1248" y="1681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ru-RU"/>
                </a:p>
              </p:txBody>
            </p:sp>
            <p:sp>
              <p:nvSpPr>
                <p:cNvPr id="44144" name="Line 324"/>
                <p:cNvSpPr>
                  <a:spLocks noChangeShapeType="1"/>
                </p:cNvSpPr>
                <p:nvPr/>
              </p:nvSpPr>
              <p:spPr bwMode="auto">
                <a:xfrm>
                  <a:off x="1200" y="1873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ru-RU"/>
                </a:p>
              </p:txBody>
            </p:sp>
            <p:sp>
              <p:nvSpPr>
                <p:cNvPr id="44145" name="Line 325"/>
                <p:cNvSpPr>
                  <a:spLocks noChangeShapeType="1"/>
                </p:cNvSpPr>
                <p:nvPr/>
              </p:nvSpPr>
              <p:spPr bwMode="auto">
                <a:xfrm flipV="1">
                  <a:off x="1248" y="1777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ru-RU"/>
                </a:p>
              </p:txBody>
            </p:sp>
            <p:sp>
              <p:nvSpPr>
                <p:cNvPr id="44146" name="Line 326"/>
                <p:cNvSpPr>
                  <a:spLocks noChangeShapeType="1"/>
                </p:cNvSpPr>
                <p:nvPr/>
              </p:nvSpPr>
              <p:spPr bwMode="auto">
                <a:xfrm>
                  <a:off x="1248" y="1777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44140" name="Text Box 327"/>
              <p:cNvSpPr txBox="1">
                <a:spLocks noChangeArrowheads="1"/>
              </p:cNvSpPr>
              <p:nvPr/>
            </p:nvSpPr>
            <p:spPr bwMode="auto">
              <a:xfrm>
                <a:off x="96" y="1632"/>
                <a:ext cx="813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/>
                  <a:t>250 </a:t>
                </a:r>
                <a:r>
                  <a:rPr lang="ru-RU" b="0"/>
                  <a:t>Мбит</a:t>
                </a:r>
                <a:r>
                  <a:rPr lang="en-US" b="0"/>
                  <a:t>/</a:t>
                </a:r>
                <a:r>
                  <a:rPr lang="ru-RU" b="0"/>
                  <a:t>с</a:t>
                </a:r>
              </a:p>
            </p:txBody>
          </p:sp>
        </p:grpSp>
        <p:grpSp>
          <p:nvGrpSpPr>
            <p:cNvPr id="19" name="Group 357"/>
            <p:cNvGrpSpPr>
              <a:grpSpLocks/>
            </p:cNvGrpSpPr>
            <p:nvPr/>
          </p:nvGrpSpPr>
          <p:grpSpPr bwMode="auto">
            <a:xfrm>
              <a:off x="3696" y="1344"/>
              <a:ext cx="1389" cy="673"/>
              <a:chOff x="3696" y="1344"/>
              <a:chExt cx="1389" cy="673"/>
            </a:xfrm>
          </p:grpSpPr>
          <p:sp>
            <p:nvSpPr>
              <p:cNvPr id="44113" name="Rectangle 329"/>
              <p:cNvSpPr>
                <a:spLocks noChangeArrowheads="1"/>
              </p:cNvSpPr>
              <p:nvPr/>
            </p:nvSpPr>
            <p:spPr bwMode="auto">
              <a:xfrm>
                <a:off x="3696" y="1344"/>
                <a:ext cx="192" cy="67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0"/>
                  <a:t>H</a:t>
                </a:r>
                <a:endParaRPr lang="ru-RU" b="0"/>
              </a:p>
            </p:txBody>
          </p:sp>
          <p:grpSp>
            <p:nvGrpSpPr>
              <p:cNvPr id="20" name="Group 330"/>
              <p:cNvGrpSpPr>
                <a:grpSpLocks/>
              </p:cNvGrpSpPr>
              <p:nvPr/>
            </p:nvGrpSpPr>
            <p:grpSpPr bwMode="auto">
              <a:xfrm flipH="1">
                <a:off x="3888" y="1536"/>
                <a:ext cx="144" cy="288"/>
                <a:chOff x="1200" y="1585"/>
                <a:chExt cx="144" cy="288"/>
              </a:xfrm>
            </p:grpSpPr>
            <p:sp>
              <p:nvSpPr>
                <p:cNvPr id="44128" name="Line 331"/>
                <p:cNvSpPr>
                  <a:spLocks noChangeShapeType="1"/>
                </p:cNvSpPr>
                <p:nvPr/>
              </p:nvSpPr>
              <p:spPr bwMode="auto">
                <a:xfrm>
                  <a:off x="1200" y="1585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ru-RU"/>
                </a:p>
              </p:txBody>
            </p:sp>
            <p:sp>
              <p:nvSpPr>
                <p:cNvPr id="44129" name="Line 332"/>
                <p:cNvSpPr>
                  <a:spLocks noChangeShapeType="1"/>
                </p:cNvSpPr>
                <p:nvPr/>
              </p:nvSpPr>
              <p:spPr bwMode="auto">
                <a:xfrm>
                  <a:off x="1248" y="1585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ru-RU"/>
                </a:p>
              </p:txBody>
            </p:sp>
            <p:sp>
              <p:nvSpPr>
                <p:cNvPr id="44130" name="Line 333"/>
                <p:cNvSpPr>
                  <a:spLocks noChangeShapeType="1"/>
                </p:cNvSpPr>
                <p:nvPr/>
              </p:nvSpPr>
              <p:spPr bwMode="auto">
                <a:xfrm>
                  <a:off x="1248" y="1681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ru-RU"/>
                </a:p>
              </p:txBody>
            </p:sp>
            <p:sp>
              <p:nvSpPr>
                <p:cNvPr id="44131" name="Line 334"/>
                <p:cNvSpPr>
                  <a:spLocks noChangeShapeType="1"/>
                </p:cNvSpPr>
                <p:nvPr/>
              </p:nvSpPr>
              <p:spPr bwMode="auto">
                <a:xfrm>
                  <a:off x="1200" y="1873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ru-RU"/>
                </a:p>
              </p:txBody>
            </p:sp>
            <p:sp>
              <p:nvSpPr>
                <p:cNvPr id="44132" name="Line 335"/>
                <p:cNvSpPr>
                  <a:spLocks noChangeShapeType="1"/>
                </p:cNvSpPr>
                <p:nvPr/>
              </p:nvSpPr>
              <p:spPr bwMode="auto">
                <a:xfrm flipV="1">
                  <a:off x="1248" y="1777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ru-RU"/>
                </a:p>
              </p:txBody>
            </p:sp>
            <p:sp>
              <p:nvSpPr>
                <p:cNvPr id="44133" name="Line 336"/>
                <p:cNvSpPr>
                  <a:spLocks noChangeShapeType="1"/>
                </p:cNvSpPr>
                <p:nvPr/>
              </p:nvSpPr>
              <p:spPr bwMode="auto">
                <a:xfrm>
                  <a:off x="1248" y="1777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21" name="Group 337"/>
              <p:cNvGrpSpPr>
                <a:grpSpLocks/>
              </p:cNvGrpSpPr>
              <p:nvPr/>
            </p:nvGrpSpPr>
            <p:grpSpPr bwMode="auto">
              <a:xfrm>
                <a:off x="4028" y="1632"/>
                <a:ext cx="298" cy="385"/>
                <a:chOff x="566" y="1679"/>
                <a:chExt cx="298" cy="385"/>
              </a:xfrm>
            </p:grpSpPr>
            <p:sp>
              <p:nvSpPr>
                <p:cNvPr id="44124" name="Line 338"/>
                <p:cNvSpPr>
                  <a:spLocks noChangeShapeType="1"/>
                </p:cNvSpPr>
                <p:nvPr/>
              </p:nvSpPr>
              <p:spPr bwMode="auto">
                <a:xfrm>
                  <a:off x="575" y="1679"/>
                  <a:ext cx="288" cy="19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44125" name="Line 339"/>
                <p:cNvSpPr>
                  <a:spLocks noChangeShapeType="1"/>
                </p:cNvSpPr>
                <p:nvPr/>
              </p:nvSpPr>
              <p:spPr bwMode="auto">
                <a:xfrm flipH="1">
                  <a:off x="576" y="1872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44126" name="Line 340"/>
                <p:cNvSpPr>
                  <a:spLocks noChangeShapeType="1"/>
                </p:cNvSpPr>
                <p:nvPr/>
              </p:nvSpPr>
              <p:spPr bwMode="auto">
                <a:xfrm flipV="1">
                  <a:off x="576" y="1680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44127" name="Text Box 341"/>
                <p:cNvSpPr txBox="1">
                  <a:spLocks noChangeArrowheads="1"/>
                </p:cNvSpPr>
                <p:nvPr/>
              </p:nvSpPr>
              <p:spPr bwMode="auto">
                <a:xfrm>
                  <a:off x="566" y="1773"/>
                  <a:ext cx="212" cy="2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b="0"/>
                    <a:t>R</a:t>
                  </a:r>
                  <a:endParaRPr lang="ru-RU" b="0"/>
                </a:p>
              </p:txBody>
            </p:sp>
          </p:grpSp>
          <p:grpSp>
            <p:nvGrpSpPr>
              <p:cNvPr id="22" name="Group 342"/>
              <p:cNvGrpSpPr>
                <a:grpSpLocks/>
              </p:cNvGrpSpPr>
              <p:nvPr/>
            </p:nvGrpSpPr>
            <p:grpSpPr bwMode="auto">
              <a:xfrm flipH="1">
                <a:off x="4032" y="1344"/>
                <a:ext cx="280" cy="385"/>
                <a:chOff x="571" y="1679"/>
                <a:chExt cx="293" cy="385"/>
              </a:xfrm>
            </p:grpSpPr>
            <p:sp>
              <p:nvSpPr>
                <p:cNvPr id="44120" name="Line 343"/>
                <p:cNvSpPr>
                  <a:spLocks noChangeShapeType="1"/>
                </p:cNvSpPr>
                <p:nvPr/>
              </p:nvSpPr>
              <p:spPr bwMode="auto">
                <a:xfrm>
                  <a:off x="575" y="1679"/>
                  <a:ext cx="288" cy="19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44121" name="Line 344"/>
                <p:cNvSpPr>
                  <a:spLocks noChangeShapeType="1"/>
                </p:cNvSpPr>
                <p:nvPr/>
              </p:nvSpPr>
              <p:spPr bwMode="auto">
                <a:xfrm flipH="1">
                  <a:off x="576" y="1872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44122" name="Line 345"/>
                <p:cNvSpPr>
                  <a:spLocks noChangeShapeType="1"/>
                </p:cNvSpPr>
                <p:nvPr/>
              </p:nvSpPr>
              <p:spPr bwMode="auto">
                <a:xfrm flipV="1">
                  <a:off x="576" y="1680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44123" name="Text Box 346"/>
                <p:cNvSpPr txBox="1">
                  <a:spLocks noChangeArrowheads="1"/>
                </p:cNvSpPr>
                <p:nvPr/>
              </p:nvSpPr>
              <p:spPr bwMode="auto">
                <a:xfrm>
                  <a:off x="571" y="1773"/>
                  <a:ext cx="289" cy="2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b="0"/>
                    <a:t>  T</a:t>
                  </a:r>
                  <a:endParaRPr lang="ru-RU" b="0"/>
                </a:p>
              </p:txBody>
            </p:sp>
          </p:grpSp>
          <p:sp>
            <p:nvSpPr>
              <p:cNvPr id="44117" name="Line 347"/>
              <p:cNvSpPr>
                <a:spLocks noChangeShapeType="1"/>
              </p:cNvSpPr>
              <p:nvPr/>
            </p:nvSpPr>
            <p:spPr bwMode="auto">
              <a:xfrm>
                <a:off x="4320" y="153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44118" name="Line 348"/>
              <p:cNvSpPr>
                <a:spLocks noChangeShapeType="1"/>
              </p:cNvSpPr>
              <p:nvPr/>
            </p:nvSpPr>
            <p:spPr bwMode="auto">
              <a:xfrm>
                <a:off x="4320" y="182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44119" name="Text Box 349"/>
              <p:cNvSpPr txBox="1">
                <a:spLocks noChangeArrowheads="1"/>
              </p:cNvSpPr>
              <p:nvPr/>
            </p:nvSpPr>
            <p:spPr bwMode="auto">
              <a:xfrm>
                <a:off x="4272" y="1584"/>
                <a:ext cx="813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/>
                  <a:t>250 </a:t>
                </a:r>
                <a:r>
                  <a:rPr lang="ru-RU" b="0"/>
                  <a:t>Мбит</a:t>
                </a:r>
                <a:r>
                  <a:rPr lang="en-US" b="0"/>
                  <a:t>/</a:t>
                </a:r>
                <a:r>
                  <a:rPr lang="ru-RU" b="0"/>
                  <a:t>с</a:t>
                </a:r>
              </a:p>
            </p:txBody>
          </p:sp>
        </p:grpSp>
        <p:sp>
          <p:nvSpPr>
            <p:cNvPr id="44046" name="Line 350"/>
            <p:cNvSpPr>
              <a:spLocks noChangeShapeType="1"/>
            </p:cNvSpPr>
            <p:nvPr/>
          </p:nvSpPr>
          <p:spPr bwMode="auto">
            <a:xfrm>
              <a:off x="2177" y="1680"/>
              <a:ext cx="1519" cy="0"/>
            </a:xfrm>
            <a:prstGeom prst="line">
              <a:avLst/>
            </a:prstGeom>
            <a:noFill/>
            <a:ln w="88900" cmpd="tri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ru-RU"/>
            </a:p>
          </p:txBody>
        </p:sp>
        <p:grpSp>
          <p:nvGrpSpPr>
            <p:cNvPr id="23" name="Group 358"/>
            <p:cNvGrpSpPr>
              <a:grpSpLocks/>
            </p:cNvGrpSpPr>
            <p:nvPr/>
          </p:nvGrpSpPr>
          <p:grpSpPr bwMode="auto">
            <a:xfrm>
              <a:off x="3696" y="2064"/>
              <a:ext cx="1389" cy="673"/>
              <a:chOff x="3696" y="1344"/>
              <a:chExt cx="1389" cy="673"/>
            </a:xfrm>
          </p:grpSpPr>
          <p:sp>
            <p:nvSpPr>
              <p:cNvPr id="44092" name="Rectangle 359"/>
              <p:cNvSpPr>
                <a:spLocks noChangeArrowheads="1"/>
              </p:cNvSpPr>
              <p:nvPr/>
            </p:nvSpPr>
            <p:spPr bwMode="auto">
              <a:xfrm>
                <a:off x="3696" y="1344"/>
                <a:ext cx="192" cy="67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0"/>
                  <a:t>H</a:t>
                </a:r>
                <a:endParaRPr lang="ru-RU" b="0"/>
              </a:p>
            </p:txBody>
          </p:sp>
          <p:grpSp>
            <p:nvGrpSpPr>
              <p:cNvPr id="24" name="Group 360"/>
              <p:cNvGrpSpPr>
                <a:grpSpLocks/>
              </p:cNvGrpSpPr>
              <p:nvPr/>
            </p:nvGrpSpPr>
            <p:grpSpPr bwMode="auto">
              <a:xfrm flipH="1">
                <a:off x="3888" y="1536"/>
                <a:ext cx="144" cy="288"/>
                <a:chOff x="1200" y="1585"/>
                <a:chExt cx="144" cy="288"/>
              </a:xfrm>
            </p:grpSpPr>
            <p:sp>
              <p:nvSpPr>
                <p:cNvPr id="44107" name="Line 361"/>
                <p:cNvSpPr>
                  <a:spLocks noChangeShapeType="1"/>
                </p:cNvSpPr>
                <p:nvPr/>
              </p:nvSpPr>
              <p:spPr bwMode="auto">
                <a:xfrm>
                  <a:off x="1200" y="1585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ru-RU"/>
                </a:p>
              </p:txBody>
            </p:sp>
            <p:sp>
              <p:nvSpPr>
                <p:cNvPr id="44108" name="Line 362"/>
                <p:cNvSpPr>
                  <a:spLocks noChangeShapeType="1"/>
                </p:cNvSpPr>
                <p:nvPr/>
              </p:nvSpPr>
              <p:spPr bwMode="auto">
                <a:xfrm>
                  <a:off x="1248" y="1585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ru-RU"/>
                </a:p>
              </p:txBody>
            </p:sp>
            <p:sp>
              <p:nvSpPr>
                <p:cNvPr id="44109" name="Line 363"/>
                <p:cNvSpPr>
                  <a:spLocks noChangeShapeType="1"/>
                </p:cNvSpPr>
                <p:nvPr/>
              </p:nvSpPr>
              <p:spPr bwMode="auto">
                <a:xfrm>
                  <a:off x="1248" y="1681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ru-RU"/>
                </a:p>
              </p:txBody>
            </p:sp>
            <p:sp>
              <p:nvSpPr>
                <p:cNvPr id="44110" name="Line 364"/>
                <p:cNvSpPr>
                  <a:spLocks noChangeShapeType="1"/>
                </p:cNvSpPr>
                <p:nvPr/>
              </p:nvSpPr>
              <p:spPr bwMode="auto">
                <a:xfrm>
                  <a:off x="1200" y="1873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ru-RU"/>
                </a:p>
              </p:txBody>
            </p:sp>
            <p:sp>
              <p:nvSpPr>
                <p:cNvPr id="44111" name="Line 365"/>
                <p:cNvSpPr>
                  <a:spLocks noChangeShapeType="1"/>
                </p:cNvSpPr>
                <p:nvPr/>
              </p:nvSpPr>
              <p:spPr bwMode="auto">
                <a:xfrm flipV="1">
                  <a:off x="1248" y="1777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ru-RU"/>
                </a:p>
              </p:txBody>
            </p:sp>
            <p:sp>
              <p:nvSpPr>
                <p:cNvPr id="44112" name="Line 366"/>
                <p:cNvSpPr>
                  <a:spLocks noChangeShapeType="1"/>
                </p:cNvSpPr>
                <p:nvPr/>
              </p:nvSpPr>
              <p:spPr bwMode="auto">
                <a:xfrm>
                  <a:off x="1248" y="1777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25" name="Group 367"/>
              <p:cNvGrpSpPr>
                <a:grpSpLocks/>
              </p:cNvGrpSpPr>
              <p:nvPr/>
            </p:nvGrpSpPr>
            <p:grpSpPr bwMode="auto">
              <a:xfrm>
                <a:off x="4028" y="1632"/>
                <a:ext cx="298" cy="385"/>
                <a:chOff x="566" y="1679"/>
                <a:chExt cx="298" cy="385"/>
              </a:xfrm>
            </p:grpSpPr>
            <p:sp>
              <p:nvSpPr>
                <p:cNvPr id="44103" name="Line 368"/>
                <p:cNvSpPr>
                  <a:spLocks noChangeShapeType="1"/>
                </p:cNvSpPr>
                <p:nvPr/>
              </p:nvSpPr>
              <p:spPr bwMode="auto">
                <a:xfrm>
                  <a:off x="575" y="1679"/>
                  <a:ext cx="288" cy="19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44104" name="Line 369"/>
                <p:cNvSpPr>
                  <a:spLocks noChangeShapeType="1"/>
                </p:cNvSpPr>
                <p:nvPr/>
              </p:nvSpPr>
              <p:spPr bwMode="auto">
                <a:xfrm flipH="1">
                  <a:off x="576" y="1872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44105" name="Line 370"/>
                <p:cNvSpPr>
                  <a:spLocks noChangeShapeType="1"/>
                </p:cNvSpPr>
                <p:nvPr/>
              </p:nvSpPr>
              <p:spPr bwMode="auto">
                <a:xfrm flipV="1">
                  <a:off x="576" y="1680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44106" name="Text Box 371"/>
                <p:cNvSpPr txBox="1">
                  <a:spLocks noChangeArrowheads="1"/>
                </p:cNvSpPr>
                <p:nvPr/>
              </p:nvSpPr>
              <p:spPr bwMode="auto">
                <a:xfrm>
                  <a:off x="566" y="1773"/>
                  <a:ext cx="212" cy="2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b="0"/>
                    <a:t>R</a:t>
                  </a:r>
                  <a:endParaRPr lang="ru-RU" b="0"/>
                </a:p>
              </p:txBody>
            </p:sp>
          </p:grpSp>
          <p:grpSp>
            <p:nvGrpSpPr>
              <p:cNvPr id="26" name="Group 372"/>
              <p:cNvGrpSpPr>
                <a:grpSpLocks/>
              </p:cNvGrpSpPr>
              <p:nvPr/>
            </p:nvGrpSpPr>
            <p:grpSpPr bwMode="auto">
              <a:xfrm flipH="1">
                <a:off x="4032" y="1344"/>
                <a:ext cx="280" cy="385"/>
                <a:chOff x="571" y="1679"/>
                <a:chExt cx="293" cy="385"/>
              </a:xfrm>
            </p:grpSpPr>
            <p:sp>
              <p:nvSpPr>
                <p:cNvPr id="44099" name="Line 373"/>
                <p:cNvSpPr>
                  <a:spLocks noChangeShapeType="1"/>
                </p:cNvSpPr>
                <p:nvPr/>
              </p:nvSpPr>
              <p:spPr bwMode="auto">
                <a:xfrm>
                  <a:off x="575" y="1679"/>
                  <a:ext cx="288" cy="19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44100" name="Line 374"/>
                <p:cNvSpPr>
                  <a:spLocks noChangeShapeType="1"/>
                </p:cNvSpPr>
                <p:nvPr/>
              </p:nvSpPr>
              <p:spPr bwMode="auto">
                <a:xfrm flipH="1">
                  <a:off x="576" y="1872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44101" name="Line 375"/>
                <p:cNvSpPr>
                  <a:spLocks noChangeShapeType="1"/>
                </p:cNvSpPr>
                <p:nvPr/>
              </p:nvSpPr>
              <p:spPr bwMode="auto">
                <a:xfrm flipV="1">
                  <a:off x="576" y="1680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44102" name="Text Box 376"/>
                <p:cNvSpPr txBox="1">
                  <a:spLocks noChangeArrowheads="1"/>
                </p:cNvSpPr>
                <p:nvPr/>
              </p:nvSpPr>
              <p:spPr bwMode="auto">
                <a:xfrm>
                  <a:off x="571" y="1773"/>
                  <a:ext cx="289" cy="2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b="0"/>
                    <a:t>  T</a:t>
                  </a:r>
                  <a:endParaRPr lang="ru-RU" b="0"/>
                </a:p>
              </p:txBody>
            </p:sp>
          </p:grpSp>
          <p:sp>
            <p:nvSpPr>
              <p:cNvPr id="44096" name="Line 377"/>
              <p:cNvSpPr>
                <a:spLocks noChangeShapeType="1"/>
              </p:cNvSpPr>
              <p:nvPr/>
            </p:nvSpPr>
            <p:spPr bwMode="auto">
              <a:xfrm>
                <a:off x="4320" y="153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44097" name="Line 378"/>
              <p:cNvSpPr>
                <a:spLocks noChangeShapeType="1"/>
              </p:cNvSpPr>
              <p:nvPr/>
            </p:nvSpPr>
            <p:spPr bwMode="auto">
              <a:xfrm>
                <a:off x="4320" y="182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44098" name="Text Box 379"/>
              <p:cNvSpPr txBox="1">
                <a:spLocks noChangeArrowheads="1"/>
              </p:cNvSpPr>
              <p:nvPr/>
            </p:nvSpPr>
            <p:spPr bwMode="auto">
              <a:xfrm>
                <a:off x="4272" y="1584"/>
                <a:ext cx="813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/>
                  <a:t>250 </a:t>
                </a:r>
                <a:r>
                  <a:rPr lang="ru-RU" b="0"/>
                  <a:t>Мбит</a:t>
                </a:r>
                <a:r>
                  <a:rPr lang="en-US" b="0"/>
                  <a:t>/</a:t>
                </a:r>
                <a:r>
                  <a:rPr lang="ru-RU" b="0"/>
                  <a:t>с</a:t>
                </a:r>
              </a:p>
            </p:txBody>
          </p:sp>
        </p:grpSp>
        <p:grpSp>
          <p:nvGrpSpPr>
            <p:cNvPr id="27" name="Group 380"/>
            <p:cNvGrpSpPr>
              <a:grpSpLocks/>
            </p:cNvGrpSpPr>
            <p:nvPr/>
          </p:nvGrpSpPr>
          <p:grpSpPr bwMode="auto">
            <a:xfrm>
              <a:off x="3696" y="2784"/>
              <a:ext cx="1389" cy="673"/>
              <a:chOff x="3696" y="1344"/>
              <a:chExt cx="1389" cy="673"/>
            </a:xfrm>
          </p:grpSpPr>
          <p:sp>
            <p:nvSpPr>
              <p:cNvPr id="44071" name="Rectangle 381"/>
              <p:cNvSpPr>
                <a:spLocks noChangeArrowheads="1"/>
              </p:cNvSpPr>
              <p:nvPr/>
            </p:nvSpPr>
            <p:spPr bwMode="auto">
              <a:xfrm>
                <a:off x="3696" y="1344"/>
                <a:ext cx="192" cy="67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0"/>
                  <a:t>H</a:t>
                </a:r>
                <a:endParaRPr lang="ru-RU" b="0"/>
              </a:p>
            </p:txBody>
          </p:sp>
          <p:grpSp>
            <p:nvGrpSpPr>
              <p:cNvPr id="28" name="Group 382"/>
              <p:cNvGrpSpPr>
                <a:grpSpLocks/>
              </p:cNvGrpSpPr>
              <p:nvPr/>
            </p:nvGrpSpPr>
            <p:grpSpPr bwMode="auto">
              <a:xfrm flipH="1">
                <a:off x="3888" y="1536"/>
                <a:ext cx="144" cy="288"/>
                <a:chOff x="1200" y="1585"/>
                <a:chExt cx="144" cy="288"/>
              </a:xfrm>
            </p:grpSpPr>
            <p:sp>
              <p:nvSpPr>
                <p:cNvPr id="44086" name="Line 383"/>
                <p:cNvSpPr>
                  <a:spLocks noChangeShapeType="1"/>
                </p:cNvSpPr>
                <p:nvPr/>
              </p:nvSpPr>
              <p:spPr bwMode="auto">
                <a:xfrm>
                  <a:off x="1200" y="1585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ru-RU"/>
                </a:p>
              </p:txBody>
            </p:sp>
            <p:sp>
              <p:nvSpPr>
                <p:cNvPr id="44087" name="Line 384"/>
                <p:cNvSpPr>
                  <a:spLocks noChangeShapeType="1"/>
                </p:cNvSpPr>
                <p:nvPr/>
              </p:nvSpPr>
              <p:spPr bwMode="auto">
                <a:xfrm>
                  <a:off x="1248" y="1585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ru-RU"/>
                </a:p>
              </p:txBody>
            </p:sp>
            <p:sp>
              <p:nvSpPr>
                <p:cNvPr id="44088" name="Line 385"/>
                <p:cNvSpPr>
                  <a:spLocks noChangeShapeType="1"/>
                </p:cNvSpPr>
                <p:nvPr/>
              </p:nvSpPr>
              <p:spPr bwMode="auto">
                <a:xfrm>
                  <a:off x="1248" y="1681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ru-RU"/>
                </a:p>
              </p:txBody>
            </p:sp>
            <p:sp>
              <p:nvSpPr>
                <p:cNvPr id="44089" name="Line 386"/>
                <p:cNvSpPr>
                  <a:spLocks noChangeShapeType="1"/>
                </p:cNvSpPr>
                <p:nvPr/>
              </p:nvSpPr>
              <p:spPr bwMode="auto">
                <a:xfrm>
                  <a:off x="1200" y="1873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ru-RU"/>
                </a:p>
              </p:txBody>
            </p:sp>
            <p:sp>
              <p:nvSpPr>
                <p:cNvPr id="44090" name="Line 387"/>
                <p:cNvSpPr>
                  <a:spLocks noChangeShapeType="1"/>
                </p:cNvSpPr>
                <p:nvPr/>
              </p:nvSpPr>
              <p:spPr bwMode="auto">
                <a:xfrm flipV="1">
                  <a:off x="1248" y="1777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ru-RU"/>
                </a:p>
              </p:txBody>
            </p:sp>
            <p:sp>
              <p:nvSpPr>
                <p:cNvPr id="44091" name="Line 388"/>
                <p:cNvSpPr>
                  <a:spLocks noChangeShapeType="1"/>
                </p:cNvSpPr>
                <p:nvPr/>
              </p:nvSpPr>
              <p:spPr bwMode="auto">
                <a:xfrm>
                  <a:off x="1248" y="1777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29" name="Group 389"/>
              <p:cNvGrpSpPr>
                <a:grpSpLocks/>
              </p:cNvGrpSpPr>
              <p:nvPr/>
            </p:nvGrpSpPr>
            <p:grpSpPr bwMode="auto">
              <a:xfrm>
                <a:off x="4028" y="1632"/>
                <a:ext cx="298" cy="385"/>
                <a:chOff x="566" y="1679"/>
                <a:chExt cx="298" cy="385"/>
              </a:xfrm>
            </p:grpSpPr>
            <p:sp>
              <p:nvSpPr>
                <p:cNvPr id="44082" name="Line 390"/>
                <p:cNvSpPr>
                  <a:spLocks noChangeShapeType="1"/>
                </p:cNvSpPr>
                <p:nvPr/>
              </p:nvSpPr>
              <p:spPr bwMode="auto">
                <a:xfrm>
                  <a:off x="575" y="1679"/>
                  <a:ext cx="288" cy="19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44083" name="Line 391"/>
                <p:cNvSpPr>
                  <a:spLocks noChangeShapeType="1"/>
                </p:cNvSpPr>
                <p:nvPr/>
              </p:nvSpPr>
              <p:spPr bwMode="auto">
                <a:xfrm flipH="1">
                  <a:off x="576" y="1872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44084" name="Line 392"/>
                <p:cNvSpPr>
                  <a:spLocks noChangeShapeType="1"/>
                </p:cNvSpPr>
                <p:nvPr/>
              </p:nvSpPr>
              <p:spPr bwMode="auto">
                <a:xfrm flipV="1">
                  <a:off x="576" y="1680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44085" name="Text Box 393"/>
                <p:cNvSpPr txBox="1">
                  <a:spLocks noChangeArrowheads="1"/>
                </p:cNvSpPr>
                <p:nvPr/>
              </p:nvSpPr>
              <p:spPr bwMode="auto">
                <a:xfrm>
                  <a:off x="566" y="1773"/>
                  <a:ext cx="212" cy="2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b="0"/>
                    <a:t>R</a:t>
                  </a:r>
                  <a:endParaRPr lang="ru-RU" b="0"/>
                </a:p>
              </p:txBody>
            </p:sp>
          </p:grpSp>
          <p:grpSp>
            <p:nvGrpSpPr>
              <p:cNvPr id="30" name="Group 394"/>
              <p:cNvGrpSpPr>
                <a:grpSpLocks/>
              </p:cNvGrpSpPr>
              <p:nvPr/>
            </p:nvGrpSpPr>
            <p:grpSpPr bwMode="auto">
              <a:xfrm flipH="1">
                <a:off x="4032" y="1344"/>
                <a:ext cx="280" cy="385"/>
                <a:chOff x="571" y="1679"/>
                <a:chExt cx="293" cy="385"/>
              </a:xfrm>
            </p:grpSpPr>
            <p:sp>
              <p:nvSpPr>
                <p:cNvPr id="44078" name="Line 395"/>
                <p:cNvSpPr>
                  <a:spLocks noChangeShapeType="1"/>
                </p:cNvSpPr>
                <p:nvPr/>
              </p:nvSpPr>
              <p:spPr bwMode="auto">
                <a:xfrm>
                  <a:off x="575" y="1679"/>
                  <a:ext cx="288" cy="19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44079" name="Line 396"/>
                <p:cNvSpPr>
                  <a:spLocks noChangeShapeType="1"/>
                </p:cNvSpPr>
                <p:nvPr/>
              </p:nvSpPr>
              <p:spPr bwMode="auto">
                <a:xfrm flipH="1">
                  <a:off x="576" y="1872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44080" name="Line 397"/>
                <p:cNvSpPr>
                  <a:spLocks noChangeShapeType="1"/>
                </p:cNvSpPr>
                <p:nvPr/>
              </p:nvSpPr>
              <p:spPr bwMode="auto">
                <a:xfrm flipV="1">
                  <a:off x="576" y="1680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44081" name="Text Box 398"/>
                <p:cNvSpPr txBox="1">
                  <a:spLocks noChangeArrowheads="1"/>
                </p:cNvSpPr>
                <p:nvPr/>
              </p:nvSpPr>
              <p:spPr bwMode="auto">
                <a:xfrm>
                  <a:off x="571" y="1773"/>
                  <a:ext cx="289" cy="2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b="0"/>
                    <a:t>  T</a:t>
                  </a:r>
                  <a:endParaRPr lang="ru-RU" b="0"/>
                </a:p>
              </p:txBody>
            </p:sp>
          </p:grpSp>
          <p:sp>
            <p:nvSpPr>
              <p:cNvPr id="44075" name="Line 399"/>
              <p:cNvSpPr>
                <a:spLocks noChangeShapeType="1"/>
              </p:cNvSpPr>
              <p:nvPr/>
            </p:nvSpPr>
            <p:spPr bwMode="auto">
              <a:xfrm>
                <a:off x="4320" y="153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44076" name="Line 400"/>
              <p:cNvSpPr>
                <a:spLocks noChangeShapeType="1"/>
              </p:cNvSpPr>
              <p:nvPr/>
            </p:nvSpPr>
            <p:spPr bwMode="auto">
              <a:xfrm>
                <a:off x="4320" y="182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44077" name="Text Box 401"/>
              <p:cNvSpPr txBox="1">
                <a:spLocks noChangeArrowheads="1"/>
              </p:cNvSpPr>
              <p:nvPr/>
            </p:nvSpPr>
            <p:spPr bwMode="auto">
              <a:xfrm>
                <a:off x="4272" y="1584"/>
                <a:ext cx="813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/>
                  <a:t>250 </a:t>
                </a:r>
                <a:r>
                  <a:rPr lang="ru-RU" b="0"/>
                  <a:t>Мбит</a:t>
                </a:r>
                <a:r>
                  <a:rPr lang="en-US" b="0"/>
                  <a:t>/</a:t>
                </a:r>
                <a:r>
                  <a:rPr lang="ru-RU" b="0"/>
                  <a:t>с</a:t>
                </a:r>
              </a:p>
            </p:txBody>
          </p:sp>
        </p:grpSp>
        <p:grpSp>
          <p:nvGrpSpPr>
            <p:cNvPr id="31" name="Group 402"/>
            <p:cNvGrpSpPr>
              <a:grpSpLocks/>
            </p:cNvGrpSpPr>
            <p:nvPr/>
          </p:nvGrpSpPr>
          <p:grpSpPr bwMode="auto">
            <a:xfrm>
              <a:off x="3696" y="3504"/>
              <a:ext cx="1389" cy="673"/>
              <a:chOff x="3696" y="1344"/>
              <a:chExt cx="1389" cy="673"/>
            </a:xfrm>
          </p:grpSpPr>
          <p:sp>
            <p:nvSpPr>
              <p:cNvPr id="44050" name="Rectangle 403"/>
              <p:cNvSpPr>
                <a:spLocks noChangeArrowheads="1"/>
              </p:cNvSpPr>
              <p:nvPr/>
            </p:nvSpPr>
            <p:spPr bwMode="auto">
              <a:xfrm>
                <a:off x="3696" y="1344"/>
                <a:ext cx="192" cy="67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0"/>
                  <a:t>H</a:t>
                </a:r>
                <a:endParaRPr lang="ru-RU" b="0"/>
              </a:p>
            </p:txBody>
          </p:sp>
          <p:grpSp>
            <p:nvGrpSpPr>
              <p:cNvPr id="44134" name="Group 404"/>
              <p:cNvGrpSpPr>
                <a:grpSpLocks/>
              </p:cNvGrpSpPr>
              <p:nvPr/>
            </p:nvGrpSpPr>
            <p:grpSpPr bwMode="auto">
              <a:xfrm flipH="1">
                <a:off x="3888" y="1536"/>
                <a:ext cx="144" cy="288"/>
                <a:chOff x="1200" y="1585"/>
                <a:chExt cx="144" cy="288"/>
              </a:xfrm>
            </p:grpSpPr>
            <p:sp>
              <p:nvSpPr>
                <p:cNvPr id="44065" name="Line 405"/>
                <p:cNvSpPr>
                  <a:spLocks noChangeShapeType="1"/>
                </p:cNvSpPr>
                <p:nvPr/>
              </p:nvSpPr>
              <p:spPr bwMode="auto">
                <a:xfrm>
                  <a:off x="1200" y="1585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ru-RU"/>
                </a:p>
              </p:txBody>
            </p:sp>
            <p:sp>
              <p:nvSpPr>
                <p:cNvPr id="44066" name="Line 406"/>
                <p:cNvSpPr>
                  <a:spLocks noChangeShapeType="1"/>
                </p:cNvSpPr>
                <p:nvPr/>
              </p:nvSpPr>
              <p:spPr bwMode="auto">
                <a:xfrm>
                  <a:off x="1248" y="1585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ru-RU"/>
                </a:p>
              </p:txBody>
            </p:sp>
            <p:sp>
              <p:nvSpPr>
                <p:cNvPr id="44067" name="Line 407"/>
                <p:cNvSpPr>
                  <a:spLocks noChangeShapeType="1"/>
                </p:cNvSpPr>
                <p:nvPr/>
              </p:nvSpPr>
              <p:spPr bwMode="auto">
                <a:xfrm>
                  <a:off x="1248" y="1681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ru-RU"/>
                </a:p>
              </p:txBody>
            </p:sp>
            <p:sp>
              <p:nvSpPr>
                <p:cNvPr id="44068" name="Line 408"/>
                <p:cNvSpPr>
                  <a:spLocks noChangeShapeType="1"/>
                </p:cNvSpPr>
                <p:nvPr/>
              </p:nvSpPr>
              <p:spPr bwMode="auto">
                <a:xfrm>
                  <a:off x="1200" y="1873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ru-RU"/>
                </a:p>
              </p:txBody>
            </p:sp>
            <p:sp>
              <p:nvSpPr>
                <p:cNvPr id="44069" name="Line 409"/>
                <p:cNvSpPr>
                  <a:spLocks noChangeShapeType="1"/>
                </p:cNvSpPr>
                <p:nvPr/>
              </p:nvSpPr>
              <p:spPr bwMode="auto">
                <a:xfrm flipV="1">
                  <a:off x="1248" y="1777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ru-RU"/>
                </a:p>
              </p:txBody>
            </p:sp>
            <p:sp>
              <p:nvSpPr>
                <p:cNvPr id="44070" name="Line 410"/>
                <p:cNvSpPr>
                  <a:spLocks noChangeShapeType="1"/>
                </p:cNvSpPr>
                <p:nvPr/>
              </p:nvSpPr>
              <p:spPr bwMode="auto">
                <a:xfrm>
                  <a:off x="1248" y="1777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44135" name="Group 411"/>
              <p:cNvGrpSpPr>
                <a:grpSpLocks/>
              </p:cNvGrpSpPr>
              <p:nvPr/>
            </p:nvGrpSpPr>
            <p:grpSpPr bwMode="auto">
              <a:xfrm>
                <a:off x="4028" y="1632"/>
                <a:ext cx="298" cy="385"/>
                <a:chOff x="566" y="1679"/>
                <a:chExt cx="298" cy="385"/>
              </a:xfrm>
            </p:grpSpPr>
            <p:sp>
              <p:nvSpPr>
                <p:cNvPr id="44061" name="Line 412"/>
                <p:cNvSpPr>
                  <a:spLocks noChangeShapeType="1"/>
                </p:cNvSpPr>
                <p:nvPr/>
              </p:nvSpPr>
              <p:spPr bwMode="auto">
                <a:xfrm>
                  <a:off x="575" y="1679"/>
                  <a:ext cx="288" cy="19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44062" name="Line 413"/>
                <p:cNvSpPr>
                  <a:spLocks noChangeShapeType="1"/>
                </p:cNvSpPr>
                <p:nvPr/>
              </p:nvSpPr>
              <p:spPr bwMode="auto">
                <a:xfrm flipH="1">
                  <a:off x="576" y="1872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44063" name="Line 414"/>
                <p:cNvSpPr>
                  <a:spLocks noChangeShapeType="1"/>
                </p:cNvSpPr>
                <p:nvPr/>
              </p:nvSpPr>
              <p:spPr bwMode="auto">
                <a:xfrm flipV="1">
                  <a:off x="576" y="1680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44064" name="Text Box 415"/>
                <p:cNvSpPr txBox="1">
                  <a:spLocks noChangeArrowheads="1"/>
                </p:cNvSpPr>
                <p:nvPr/>
              </p:nvSpPr>
              <p:spPr bwMode="auto">
                <a:xfrm>
                  <a:off x="566" y="1773"/>
                  <a:ext cx="212" cy="2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b="0"/>
                    <a:t>R</a:t>
                  </a:r>
                  <a:endParaRPr lang="ru-RU" b="0"/>
                </a:p>
              </p:txBody>
            </p:sp>
          </p:grpSp>
          <p:grpSp>
            <p:nvGrpSpPr>
              <p:cNvPr id="44139" name="Group 416"/>
              <p:cNvGrpSpPr>
                <a:grpSpLocks/>
              </p:cNvGrpSpPr>
              <p:nvPr/>
            </p:nvGrpSpPr>
            <p:grpSpPr bwMode="auto">
              <a:xfrm flipH="1">
                <a:off x="4032" y="1344"/>
                <a:ext cx="280" cy="385"/>
                <a:chOff x="571" y="1679"/>
                <a:chExt cx="293" cy="385"/>
              </a:xfrm>
            </p:grpSpPr>
            <p:sp>
              <p:nvSpPr>
                <p:cNvPr id="44057" name="Line 417"/>
                <p:cNvSpPr>
                  <a:spLocks noChangeShapeType="1"/>
                </p:cNvSpPr>
                <p:nvPr/>
              </p:nvSpPr>
              <p:spPr bwMode="auto">
                <a:xfrm>
                  <a:off x="575" y="1679"/>
                  <a:ext cx="288" cy="19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44058" name="Line 418"/>
                <p:cNvSpPr>
                  <a:spLocks noChangeShapeType="1"/>
                </p:cNvSpPr>
                <p:nvPr/>
              </p:nvSpPr>
              <p:spPr bwMode="auto">
                <a:xfrm flipH="1">
                  <a:off x="576" y="1872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44059" name="Line 419"/>
                <p:cNvSpPr>
                  <a:spLocks noChangeShapeType="1"/>
                </p:cNvSpPr>
                <p:nvPr/>
              </p:nvSpPr>
              <p:spPr bwMode="auto">
                <a:xfrm flipV="1">
                  <a:off x="576" y="1680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ru-RU"/>
                </a:p>
              </p:txBody>
            </p:sp>
            <p:sp>
              <p:nvSpPr>
                <p:cNvPr id="44060" name="Text Box 420"/>
                <p:cNvSpPr txBox="1">
                  <a:spLocks noChangeArrowheads="1"/>
                </p:cNvSpPr>
                <p:nvPr/>
              </p:nvSpPr>
              <p:spPr bwMode="auto">
                <a:xfrm>
                  <a:off x="571" y="1773"/>
                  <a:ext cx="289" cy="2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b="0"/>
                    <a:t>  T</a:t>
                  </a:r>
                  <a:endParaRPr lang="ru-RU" b="0"/>
                </a:p>
              </p:txBody>
            </p:sp>
          </p:grpSp>
          <p:sp>
            <p:nvSpPr>
              <p:cNvPr id="44054" name="Line 421"/>
              <p:cNvSpPr>
                <a:spLocks noChangeShapeType="1"/>
              </p:cNvSpPr>
              <p:nvPr/>
            </p:nvSpPr>
            <p:spPr bwMode="auto">
              <a:xfrm>
                <a:off x="4320" y="153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44055" name="Line 422"/>
              <p:cNvSpPr>
                <a:spLocks noChangeShapeType="1"/>
              </p:cNvSpPr>
              <p:nvPr/>
            </p:nvSpPr>
            <p:spPr bwMode="auto">
              <a:xfrm>
                <a:off x="4320" y="182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44056" name="Text Box 423"/>
              <p:cNvSpPr txBox="1">
                <a:spLocks noChangeArrowheads="1"/>
              </p:cNvSpPr>
              <p:nvPr/>
            </p:nvSpPr>
            <p:spPr bwMode="auto">
              <a:xfrm>
                <a:off x="4272" y="1584"/>
                <a:ext cx="813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/>
                  <a:t>250 </a:t>
                </a:r>
                <a:r>
                  <a:rPr lang="ru-RU" b="0"/>
                  <a:t>Мбит</a:t>
                </a:r>
                <a:r>
                  <a:rPr lang="en-US" b="0"/>
                  <a:t>/</a:t>
                </a:r>
                <a:r>
                  <a:rPr lang="ru-RU" b="0"/>
                  <a:t>с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14290"/>
            <a:ext cx="8915400" cy="1000132"/>
          </a:xfrm>
        </p:spPr>
        <p:txBody>
          <a:bodyPr/>
          <a:lstStyle/>
          <a:p>
            <a:pPr eaLnBrk="1" hangingPunct="1"/>
            <a:r>
              <a:rPr lang="ru-RU" sz="3200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Новое гигабитное оборудование</a:t>
            </a:r>
            <a:r>
              <a:rPr lang="en-US" sz="3200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u-RU" sz="3200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u-RU" sz="3200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</a:br>
            <a:r>
              <a:rPr lang="ru-RU" sz="2400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(специально для передачи данных со скоростью 1 Гбит</a:t>
            </a:r>
            <a:r>
              <a:rPr lang="en-US" sz="2400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ru-RU" sz="2400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с)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idx="1"/>
          </p:nvPr>
        </p:nvSpPr>
        <p:spPr>
          <a:xfrm>
            <a:off x="304800" y="2214563"/>
            <a:ext cx="8839200" cy="37290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2000" smtClean="0">
                <a:solidFill>
                  <a:schemeClr val="bg1"/>
                </a:solidFill>
                <a:latin typeface="Impact" pitchFamily="34" charset="0"/>
              </a:rPr>
              <a:t>Сетевой адаптер (</a:t>
            </a:r>
            <a:r>
              <a:rPr lang="en-US" sz="2000" smtClean="0">
                <a:solidFill>
                  <a:schemeClr val="bg1"/>
                </a:solidFill>
                <a:latin typeface="Impact" pitchFamily="34" charset="0"/>
              </a:rPr>
              <a:t>network interface card - NIC</a:t>
            </a:r>
            <a:r>
              <a:rPr lang="ru-RU" sz="2000" smtClean="0">
                <a:solidFill>
                  <a:schemeClr val="bg1"/>
                </a:solidFill>
                <a:latin typeface="Impact" pitchFamily="34" charset="0"/>
              </a:rPr>
              <a:t>),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2000" smtClean="0">
                <a:solidFill>
                  <a:schemeClr val="bg1"/>
                </a:solidFill>
                <a:latin typeface="Impact" pitchFamily="34" charset="0"/>
              </a:rPr>
              <a:t>Соединяющие сегменты,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2000" smtClean="0">
                <a:solidFill>
                  <a:schemeClr val="bg1"/>
                </a:solidFill>
                <a:latin typeface="Impact" pitchFamily="34" charset="0"/>
              </a:rPr>
              <a:t>Коммутаторы,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2000" smtClean="0">
                <a:solidFill>
                  <a:schemeClr val="bg1"/>
                </a:solidFill>
                <a:latin typeface="Impact" pitchFamily="34" charset="0"/>
              </a:rPr>
              <a:t>Ретрансляторы.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2000" smtClean="0">
                <a:solidFill>
                  <a:schemeClr val="bg1"/>
                </a:solidFill>
                <a:latin typeface="Impact" pitchFamily="34" charset="0"/>
              </a:rPr>
              <a:t>Маршрутизаторы</a:t>
            </a:r>
            <a:r>
              <a:rPr lang="ru-RU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itchFamily="34" charset="0"/>
              </a:rPr>
              <a:t>.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0" y="5295900"/>
            <a:ext cx="9144000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800" i="1"/>
              <a:t>P.S.:</a:t>
            </a:r>
            <a:r>
              <a:rPr lang="en-US" sz="2400" b="0" i="1"/>
              <a:t>  </a:t>
            </a:r>
            <a:r>
              <a:rPr lang="ru-RU" sz="2400" i="1"/>
              <a:t>Всё вышеперечисленное оборудование выпущено специально для</a:t>
            </a:r>
            <a:br>
              <a:rPr lang="ru-RU" sz="2400" i="1"/>
            </a:br>
            <a:r>
              <a:rPr lang="en-US" sz="2400" i="1"/>
              <a:t>Gigabit Ethernet</a:t>
            </a:r>
            <a:r>
              <a:rPr lang="ru-RU" sz="2400" i="1"/>
              <a:t> и имеет гигабитные скорости передачи данных.</a:t>
            </a:r>
          </a:p>
        </p:txBody>
      </p:sp>
      <p:pic>
        <p:nvPicPr>
          <p:cNvPr id="67590" name="Picture 6" descr="pic_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29400" y="2209800"/>
            <a:ext cx="2514600" cy="163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91" name="Picture 7" descr="pic_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14800" y="2209800"/>
            <a:ext cx="2514600" cy="163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92" name="Picture 8" descr="pic_1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2209800"/>
            <a:ext cx="41148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93" name="Picture 9" descr="pic_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191000" y="3886200"/>
            <a:ext cx="2286000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94" name="Picture 10" descr="top_smlogo_t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96200" y="1600200"/>
            <a:ext cx="1246188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7" name="Text Box 12"/>
          <p:cNvSpPr txBox="1">
            <a:spLocks noChangeArrowheads="1"/>
          </p:cNvSpPr>
          <p:nvPr/>
        </p:nvSpPr>
        <p:spPr bwMode="auto">
          <a:xfrm>
            <a:off x="0" y="0"/>
            <a:ext cx="6667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fld id="{9316C33E-E7C0-4821-A84E-FA4DAD922369}" type="slidenum">
              <a:rPr lang="ru-RU" sz="2800"/>
              <a:pPr algn="r"/>
              <a:t>22</a:t>
            </a:fld>
            <a:endParaRPr lang="ru-RU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owtom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7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7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7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7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7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7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7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7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3" presetClass="entr" presetSubtype="28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autoUpdateAnimBg="0"/>
      <p:bldP spid="67588" grpId="0" build="p" autoUpdateAnimBg="0" advAuto="0"/>
      <p:bldP spid="6758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915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2625" y="261938"/>
            <a:ext cx="8258175" cy="6110287"/>
          </a:xfrm>
          <a:noFill/>
        </p:spPr>
      </p:pic>
      <p:sp>
        <p:nvSpPr>
          <p:cNvPr id="49156" name="Line 7"/>
          <p:cNvSpPr>
            <a:spLocks noChangeShapeType="1"/>
          </p:cNvSpPr>
          <p:nvPr/>
        </p:nvSpPr>
        <p:spPr bwMode="auto">
          <a:xfrm flipH="1">
            <a:off x="1371600" y="3333750"/>
            <a:ext cx="1104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9157" name="Line 8"/>
          <p:cNvSpPr>
            <a:spLocks noChangeShapeType="1"/>
          </p:cNvSpPr>
          <p:nvPr/>
        </p:nvSpPr>
        <p:spPr bwMode="auto">
          <a:xfrm flipV="1">
            <a:off x="2819400" y="2076450"/>
            <a:ext cx="0" cy="9525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49158" name="Line 9"/>
          <p:cNvSpPr>
            <a:spLocks noChangeShapeType="1"/>
          </p:cNvSpPr>
          <p:nvPr/>
        </p:nvSpPr>
        <p:spPr bwMode="auto">
          <a:xfrm>
            <a:off x="2819400" y="2076450"/>
            <a:ext cx="1562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9159" name="Line 10"/>
          <p:cNvSpPr>
            <a:spLocks noChangeShapeType="1"/>
          </p:cNvSpPr>
          <p:nvPr/>
        </p:nvSpPr>
        <p:spPr bwMode="auto">
          <a:xfrm flipV="1">
            <a:off x="4381500" y="1752600"/>
            <a:ext cx="0" cy="3238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9160" name="Line 11"/>
          <p:cNvSpPr>
            <a:spLocks noChangeShapeType="1"/>
          </p:cNvSpPr>
          <p:nvPr/>
        </p:nvSpPr>
        <p:spPr bwMode="auto">
          <a:xfrm flipH="1">
            <a:off x="1371600" y="3333750"/>
            <a:ext cx="11049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9161" name="Line 12"/>
          <p:cNvSpPr>
            <a:spLocks noChangeShapeType="1"/>
          </p:cNvSpPr>
          <p:nvPr/>
        </p:nvSpPr>
        <p:spPr bwMode="auto">
          <a:xfrm flipH="1" flipV="1">
            <a:off x="6686550" y="2076450"/>
            <a:ext cx="19050" cy="9525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9162" name="Line 13"/>
          <p:cNvSpPr>
            <a:spLocks noChangeShapeType="1"/>
          </p:cNvSpPr>
          <p:nvPr/>
        </p:nvSpPr>
        <p:spPr bwMode="auto">
          <a:xfrm flipH="1">
            <a:off x="4991100" y="2076450"/>
            <a:ext cx="16954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9163" name="Line 14"/>
          <p:cNvSpPr>
            <a:spLocks noChangeShapeType="1"/>
          </p:cNvSpPr>
          <p:nvPr/>
        </p:nvSpPr>
        <p:spPr bwMode="auto">
          <a:xfrm flipV="1">
            <a:off x="4991100" y="1752600"/>
            <a:ext cx="0" cy="3238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9164" name="Line 15"/>
          <p:cNvSpPr>
            <a:spLocks noChangeShapeType="1"/>
          </p:cNvSpPr>
          <p:nvPr/>
        </p:nvSpPr>
        <p:spPr bwMode="auto">
          <a:xfrm>
            <a:off x="5429250" y="1447800"/>
            <a:ext cx="2076450" cy="76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9165" name="Line 16"/>
          <p:cNvSpPr>
            <a:spLocks noChangeShapeType="1"/>
          </p:cNvSpPr>
          <p:nvPr/>
        </p:nvSpPr>
        <p:spPr bwMode="auto">
          <a:xfrm>
            <a:off x="5429250" y="838200"/>
            <a:ext cx="1257300" cy="190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9166" name="Line 17"/>
          <p:cNvSpPr>
            <a:spLocks noChangeShapeType="1"/>
          </p:cNvSpPr>
          <p:nvPr/>
        </p:nvSpPr>
        <p:spPr bwMode="auto">
          <a:xfrm>
            <a:off x="7048500" y="3333750"/>
            <a:ext cx="91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9167" name="Line 18"/>
          <p:cNvSpPr>
            <a:spLocks noChangeShapeType="1"/>
          </p:cNvSpPr>
          <p:nvPr/>
        </p:nvSpPr>
        <p:spPr bwMode="auto">
          <a:xfrm>
            <a:off x="682625" y="1085850"/>
            <a:ext cx="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49168" name="Line 20"/>
          <p:cNvSpPr>
            <a:spLocks noChangeShapeType="1"/>
          </p:cNvSpPr>
          <p:nvPr/>
        </p:nvSpPr>
        <p:spPr bwMode="auto">
          <a:xfrm>
            <a:off x="682625" y="1085850"/>
            <a:ext cx="917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9169" name="Text Box 21"/>
          <p:cNvSpPr txBox="1">
            <a:spLocks noChangeArrowheads="1"/>
          </p:cNvSpPr>
          <p:nvPr/>
        </p:nvSpPr>
        <p:spPr bwMode="auto">
          <a:xfrm>
            <a:off x="381000" y="6372225"/>
            <a:ext cx="836771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/>
              <a:t>Пример применения линий с пропускной способностью 1 Гбит/с</a:t>
            </a:r>
          </a:p>
        </p:txBody>
      </p:sp>
      <p:sp>
        <p:nvSpPr>
          <p:cNvPr id="49170" name="Text Box 22"/>
          <p:cNvSpPr txBox="1">
            <a:spLocks noChangeArrowheads="1"/>
          </p:cNvSpPr>
          <p:nvPr/>
        </p:nvSpPr>
        <p:spPr bwMode="auto">
          <a:xfrm>
            <a:off x="2911475" y="2566988"/>
            <a:ext cx="184150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9171" name="Text Box 23"/>
          <p:cNvSpPr txBox="1">
            <a:spLocks noChangeArrowheads="1"/>
          </p:cNvSpPr>
          <p:nvPr/>
        </p:nvSpPr>
        <p:spPr bwMode="auto">
          <a:xfrm>
            <a:off x="3732213" y="2690813"/>
            <a:ext cx="251777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/>
              <a:t>Коммутаторы</a:t>
            </a:r>
          </a:p>
        </p:txBody>
      </p:sp>
      <p:sp>
        <p:nvSpPr>
          <p:cNvPr id="49172" name="Text Box 24"/>
          <p:cNvSpPr txBox="1">
            <a:spLocks noChangeArrowheads="1"/>
          </p:cNvSpPr>
          <p:nvPr/>
        </p:nvSpPr>
        <p:spPr bwMode="auto">
          <a:xfrm>
            <a:off x="3732213" y="2690813"/>
            <a:ext cx="251777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/>
              <a:t>Коммутаторы</a:t>
            </a:r>
          </a:p>
        </p:txBody>
      </p:sp>
      <p:sp>
        <p:nvSpPr>
          <p:cNvPr id="49173" name="Text Box 25"/>
          <p:cNvSpPr txBox="1">
            <a:spLocks noChangeArrowheads="1"/>
          </p:cNvSpPr>
          <p:nvPr/>
        </p:nvSpPr>
        <p:spPr bwMode="auto">
          <a:xfrm>
            <a:off x="3640138" y="28575"/>
            <a:ext cx="184150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9174" name="Text Box 30"/>
          <p:cNvSpPr txBox="1">
            <a:spLocks noChangeArrowheads="1"/>
          </p:cNvSpPr>
          <p:nvPr/>
        </p:nvSpPr>
        <p:spPr bwMode="auto">
          <a:xfrm>
            <a:off x="3640138" y="191294"/>
            <a:ext cx="2071687" cy="3254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dirty="0"/>
              <a:t>Коммутатор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4381500" y="733425"/>
            <a:ext cx="609600" cy="247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3704219" y="3086100"/>
            <a:ext cx="609600" cy="247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0"/>
            <a:ext cx="7378700" cy="74295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eaLnBrk="1" hangingPunct="1"/>
            <a:r>
              <a:rPr lang="ru-RU" sz="2400" dirty="0" smtClean="0"/>
              <a:t>Варианты носителя для гигабитной сети </a:t>
            </a:r>
            <a:r>
              <a:rPr lang="en-US" sz="2400" dirty="0" smtClean="0"/>
              <a:t>Ethernet</a:t>
            </a:r>
            <a:r>
              <a:rPr lang="ru-RU" sz="2400" dirty="0" smtClean="0"/>
              <a:t> (логарифмический масштаб)</a:t>
            </a:r>
          </a:p>
        </p:txBody>
      </p:sp>
      <p:pic>
        <p:nvPicPr>
          <p:cNvPr id="5017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-34900" y="777726"/>
            <a:ext cx="9144000" cy="6215082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3" name="Rectangle 7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610600" cy="5381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485775" indent="-485775" eaLnBrk="1" hangingPunct="1"/>
            <a:r>
              <a:rPr lang="ru-RU" sz="2800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Решает следующие проблемы:</a:t>
            </a:r>
          </a:p>
        </p:txBody>
      </p:sp>
      <p:sp>
        <p:nvSpPr>
          <p:cNvPr id="55304" name="Rectangle 8"/>
          <p:cNvSpPr>
            <a:spLocks noGrp="1" noChangeArrowheads="1"/>
          </p:cNvSpPr>
          <p:nvPr>
            <p:ph idx="1"/>
          </p:nvPr>
        </p:nvSpPr>
        <p:spPr>
          <a:xfrm>
            <a:off x="228600" y="1071546"/>
            <a:ext cx="8915400" cy="5786454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ru-RU" sz="3600" b="1" i="1" dirty="0" smtClean="0"/>
              <a:t>Повышение пропускной способности:</a:t>
            </a:r>
            <a:br>
              <a:rPr lang="ru-RU" sz="3600" b="1" i="1" dirty="0" smtClean="0"/>
            </a:br>
            <a:r>
              <a:rPr lang="ru-RU" sz="3600" b="1" i="1" dirty="0" smtClean="0"/>
              <a:t>10</a:t>
            </a:r>
            <a:r>
              <a:rPr lang="ru-RU" sz="2400" b="1" i="1" dirty="0" smtClean="0">
                <a:latin typeface="Impact" pitchFamily="34" charset="0"/>
                <a:sym typeface="Symbol" pitchFamily="18" charset="2"/>
              </a:rPr>
              <a:t></a:t>
            </a:r>
            <a:r>
              <a:rPr lang="ru-RU" sz="3600" b="1" i="1" dirty="0" smtClean="0">
                <a:sym typeface="Wingdings 3" pitchFamily="18" charset="2"/>
              </a:rPr>
              <a:t> </a:t>
            </a:r>
            <a:r>
              <a:rPr lang="ru-RU" sz="3600" b="1" i="1" dirty="0" smtClean="0"/>
              <a:t>100</a:t>
            </a:r>
            <a:r>
              <a:rPr lang="ru-RU" sz="2400" b="1" i="1" dirty="0" smtClean="0">
                <a:latin typeface="Impact" pitchFamily="34" charset="0"/>
                <a:sym typeface="Symbol" pitchFamily="18" charset="2"/>
              </a:rPr>
              <a:t></a:t>
            </a:r>
            <a:r>
              <a:rPr lang="ru-RU" sz="3600" b="1" i="1" dirty="0" smtClean="0"/>
              <a:t> 1000 Мбит</a:t>
            </a:r>
            <a:r>
              <a:rPr lang="en-US" sz="3600" b="1" i="1" dirty="0" smtClean="0"/>
              <a:t>/</a:t>
            </a:r>
            <a:r>
              <a:rPr lang="ru-RU" sz="3600" b="1" i="1" dirty="0" smtClean="0"/>
              <a:t>с.</a:t>
            </a:r>
            <a:endParaRPr lang="en-US" sz="3600" dirty="0" smtClean="0"/>
          </a:p>
          <a:p>
            <a:pPr eaLnBrk="1" hangingPunct="1">
              <a:spcBef>
                <a:spcPct val="0"/>
              </a:spcBef>
            </a:pPr>
            <a:r>
              <a:rPr lang="ru-RU" sz="3600" b="1" i="1" dirty="0" smtClean="0"/>
              <a:t>Расширение полосы пропускания</a:t>
            </a:r>
            <a:r>
              <a:rPr lang="en-US" sz="3600" b="1" i="1" dirty="0" smtClean="0"/>
              <a:t> </a:t>
            </a:r>
            <a:r>
              <a:rPr lang="ru-RU" sz="3600" b="1" i="1" dirty="0" smtClean="0"/>
              <a:t>КС.</a:t>
            </a:r>
            <a:endParaRPr lang="en-US" sz="3600" dirty="0" smtClean="0"/>
          </a:p>
          <a:p>
            <a:pPr eaLnBrk="1" hangingPunct="1">
              <a:spcBef>
                <a:spcPct val="0"/>
              </a:spcBef>
            </a:pPr>
            <a:r>
              <a:rPr lang="ru-RU" sz="3600" b="1" i="1" dirty="0" smtClean="0"/>
              <a:t>Локализация трафика.</a:t>
            </a:r>
          </a:p>
          <a:p>
            <a:pPr eaLnBrk="1" hangingPunct="1">
              <a:spcBef>
                <a:spcPct val="0"/>
              </a:spcBef>
            </a:pPr>
            <a:r>
              <a:rPr lang="ru-RU" sz="3600" b="1" i="1" dirty="0" smtClean="0"/>
              <a:t>Быстрая межсетевая пересылка данных.</a:t>
            </a:r>
          </a:p>
          <a:p>
            <a:pPr eaLnBrk="1" hangingPunct="1">
              <a:spcBef>
                <a:spcPct val="0"/>
              </a:spcBef>
            </a:pPr>
            <a:r>
              <a:rPr lang="ru-RU" sz="3600" b="1" i="1" dirty="0" smtClean="0"/>
              <a:t>Совместимость с </a:t>
            </a:r>
            <a:r>
              <a:rPr lang="en-US" sz="3600" b="1" i="1" dirty="0" smtClean="0"/>
              <a:t>Ethernet</a:t>
            </a:r>
            <a:r>
              <a:rPr lang="ru-RU" sz="3600" b="1" i="1" dirty="0" smtClean="0"/>
              <a:t> и </a:t>
            </a:r>
            <a:r>
              <a:rPr lang="en-US" sz="3600" b="1" i="1" dirty="0" smtClean="0"/>
              <a:t>Fast Ethernet.</a:t>
            </a:r>
            <a:endParaRPr lang="ru-RU" sz="3600" b="1" i="1" dirty="0" smtClean="0"/>
          </a:p>
        </p:txBody>
      </p:sp>
      <p:sp>
        <p:nvSpPr>
          <p:cNvPr id="30724" name="Text Box 9"/>
          <p:cNvSpPr txBox="1">
            <a:spLocks noChangeArrowheads="1"/>
          </p:cNvSpPr>
          <p:nvPr/>
        </p:nvSpPr>
        <p:spPr bwMode="auto">
          <a:xfrm>
            <a:off x="6904038" y="68263"/>
            <a:ext cx="22399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>
                <a:latin typeface="Poster" pitchFamily="2" charset="0"/>
              </a:rPr>
              <a:t>Gigabit Ethernet </a:t>
            </a:r>
            <a:endParaRPr lang="ru-RU" sz="1600" b="0">
              <a:latin typeface="Poster" pitchFamily="2" charset="0"/>
            </a:endParaRPr>
          </a:p>
        </p:txBody>
      </p:sp>
      <p:pic>
        <p:nvPicPr>
          <p:cNvPr id="55306" name="Picture 10" descr="M_Ques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8148" y="4071942"/>
            <a:ext cx="1198540" cy="270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6" name="Text Box 11"/>
          <p:cNvSpPr txBox="1">
            <a:spLocks noChangeArrowheads="1"/>
          </p:cNvSpPr>
          <p:nvPr/>
        </p:nvSpPr>
        <p:spPr bwMode="auto">
          <a:xfrm>
            <a:off x="0" y="0"/>
            <a:ext cx="6667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fld id="{E89BEA3B-39AF-4F39-A04D-2F0BFBA621E3}" type="slidenum">
              <a:rPr lang="ru-RU" sz="2800"/>
              <a:pPr algn="r"/>
              <a:t>3</a:t>
            </a:fld>
            <a:endParaRPr lang="ru-RU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5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3" grpId="0" animBg="1" autoUpdateAnimBg="0"/>
      <p:bldP spid="55304" grpId="0" build="p" autoUpdateAnimBg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6904038" y="68263"/>
            <a:ext cx="22399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>
                <a:latin typeface="Poster" pitchFamily="2" charset="0"/>
              </a:rPr>
              <a:t>Gigabit Ethernet </a:t>
            </a:r>
            <a:endParaRPr lang="ru-RU" sz="1600" b="0">
              <a:latin typeface="Poster" pitchFamily="2" charset="0"/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14290"/>
            <a:ext cx="6715172" cy="533400"/>
          </a:xfrm>
          <a:solidFill>
            <a:schemeClr val="bg1">
              <a:lumMod val="95000"/>
            </a:schemeClr>
          </a:solidFill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200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Преимущества гигабитных сетей:</a:t>
            </a:r>
          </a:p>
        </p:txBody>
      </p:sp>
      <p:sp>
        <p:nvSpPr>
          <p:cNvPr id="56325" name="Rectangle 5"/>
          <p:cNvSpPr>
            <a:spLocks noGrp="1" noChangeArrowheads="1"/>
          </p:cNvSpPr>
          <p:nvPr>
            <p:ph idx="1"/>
          </p:nvPr>
        </p:nvSpPr>
        <p:spPr>
          <a:xfrm>
            <a:off x="0" y="928670"/>
            <a:ext cx="8915400" cy="570073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</a:pPr>
            <a:r>
              <a:rPr lang="ru-RU" b="1" i="1" dirty="0" smtClean="0"/>
              <a:t>Расширение современного </a:t>
            </a:r>
            <a:r>
              <a:rPr lang="en-US" b="1" i="1" dirty="0" smtClean="0"/>
              <a:t>Ethernet</a:t>
            </a:r>
            <a:endParaRPr lang="ru-RU" b="1" i="1" dirty="0" smtClean="0"/>
          </a:p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400" b="1" dirty="0" smtClean="0"/>
              <a:t>Гигабитный </a:t>
            </a:r>
            <a:r>
              <a:rPr lang="en-US" sz="2400" b="1" dirty="0" smtClean="0"/>
              <a:t>Ethernet</a:t>
            </a:r>
            <a:r>
              <a:rPr lang="ru-RU" sz="2400" b="1" dirty="0" smtClean="0"/>
              <a:t> использует те же схемы передачи данных и форматы, что и </a:t>
            </a:r>
            <a:r>
              <a:rPr lang="en-US" sz="2400" b="1" dirty="0" smtClean="0"/>
              <a:t>Ethernet</a:t>
            </a:r>
            <a:r>
              <a:rPr lang="ru-RU" sz="2400" b="1" dirty="0" smtClean="0"/>
              <a:t> и </a:t>
            </a:r>
            <a:r>
              <a:rPr lang="en-US" sz="2400" b="1" dirty="0" smtClean="0"/>
              <a:t>Fast Ethernet.</a:t>
            </a:r>
          </a:p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</a:pPr>
            <a:r>
              <a:rPr lang="ru-RU" b="1" i="1" dirty="0" smtClean="0"/>
              <a:t> Непосредственное управление</a:t>
            </a:r>
            <a:endParaRPr lang="en-US" b="1" i="1" dirty="0" smtClean="0"/>
          </a:p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400" b="1" dirty="0" smtClean="0"/>
              <a:t>Возможность использования установленных систем управления </a:t>
            </a:r>
            <a:r>
              <a:rPr lang="en-US" sz="2400" b="1" dirty="0" smtClean="0"/>
              <a:t>Ethernet</a:t>
            </a:r>
            <a:r>
              <a:rPr lang="ru-RU" sz="2400" b="1" dirty="0" smtClean="0"/>
              <a:t> и </a:t>
            </a:r>
            <a:r>
              <a:rPr lang="en-US" sz="2400" b="1" dirty="0" smtClean="0"/>
              <a:t>Fast Ethernet.</a:t>
            </a:r>
          </a:p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</a:pPr>
            <a:r>
              <a:rPr lang="ru-RU" b="1" i="1" dirty="0" smtClean="0"/>
              <a:t> Относительно доступные цены на оборудование</a:t>
            </a:r>
          </a:p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400" b="1" dirty="0" smtClean="0"/>
              <a:t>Цены выше традиционного оборудования для </a:t>
            </a:r>
            <a:r>
              <a:rPr lang="en-US" sz="2400" b="1" dirty="0" smtClean="0"/>
              <a:t>Ethernet</a:t>
            </a:r>
            <a:r>
              <a:rPr lang="ru-RU" sz="2400" b="1" dirty="0" smtClean="0"/>
              <a:t> и </a:t>
            </a:r>
            <a:r>
              <a:rPr lang="en-US" sz="2400" b="1" dirty="0" smtClean="0"/>
              <a:t>Fast Ethernet.</a:t>
            </a:r>
            <a:endParaRPr lang="ru-RU" sz="2400" b="1" dirty="0" smtClean="0"/>
          </a:p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</a:pPr>
            <a:r>
              <a:rPr lang="ru-RU" b="1" i="1" dirty="0" smtClean="0"/>
              <a:t>Минимальное обучение </a:t>
            </a:r>
          </a:p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400" b="1" dirty="0" smtClean="0"/>
              <a:t>Разработка, инсталляция и конфигурирование сетей аналогичны </a:t>
            </a:r>
            <a:r>
              <a:rPr lang="en-US" sz="2400" b="1" dirty="0" smtClean="0"/>
              <a:t>Ethernet</a:t>
            </a:r>
            <a:r>
              <a:rPr lang="ru-RU" sz="2400" b="1" dirty="0" smtClean="0"/>
              <a:t> и </a:t>
            </a:r>
            <a:r>
              <a:rPr lang="en-US" sz="2400" b="1" dirty="0" smtClean="0"/>
              <a:t>Fast Ethernet.</a:t>
            </a:r>
            <a:endParaRPr lang="ru-RU" b="1" i="1" dirty="0" smtClean="0"/>
          </a:p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</a:pPr>
            <a:r>
              <a:rPr lang="ru-RU" b="1" i="1" dirty="0" smtClean="0"/>
              <a:t>Привычные технологии</a:t>
            </a:r>
          </a:p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400" b="1" dirty="0" smtClean="0"/>
              <a:t>Продукты, методология и протоколы уже существуют для </a:t>
            </a:r>
            <a:r>
              <a:rPr lang="en-US" sz="2400" b="1" dirty="0" smtClean="0"/>
              <a:t>Ethernet</a:t>
            </a:r>
            <a:r>
              <a:rPr lang="ru-RU" sz="2400" b="1" dirty="0" smtClean="0"/>
              <a:t> и </a:t>
            </a:r>
            <a:r>
              <a:rPr lang="en-US" sz="2400" b="1" dirty="0" smtClean="0"/>
              <a:t>Fast Ethernet.</a:t>
            </a:r>
            <a:endParaRPr lang="ru-RU" sz="2400" b="1" dirty="0" smtClean="0"/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0" y="928670"/>
            <a:ext cx="8915400" cy="5929330"/>
          </a:xfrm>
          <a:prstGeom prst="rect">
            <a:avLst/>
          </a:prstGeom>
          <a:noFill/>
          <a:ln w="952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sz="2000"/>
          </a:p>
        </p:txBody>
      </p:sp>
      <p:sp>
        <p:nvSpPr>
          <p:cNvPr id="31750" name="Text Box 8"/>
          <p:cNvSpPr txBox="1">
            <a:spLocks noChangeArrowheads="1"/>
          </p:cNvSpPr>
          <p:nvPr/>
        </p:nvSpPr>
        <p:spPr bwMode="auto">
          <a:xfrm>
            <a:off x="0" y="0"/>
            <a:ext cx="3571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fld id="{5F291270-6678-46E4-989E-2C241785DF19}" type="slidenum">
              <a:rPr lang="ru-RU" sz="2800"/>
              <a:pPr algn="r"/>
              <a:t>4</a:t>
            </a:fld>
            <a:endParaRPr lang="ru-RU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32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32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 autoUpdateAnimBg="0"/>
      <p:bldP spid="56325" grpId="0" autoUpdateAnimBg="0"/>
      <p:bldP spid="563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143000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800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Что сохранил </a:t>
            </a:r>
            <a:r>
              <a:rPr lang="en-US" sz="2800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Gigabit Ethernet </a:t>
            </a:r>
            <a:r>
              <a:rPr lang="ru-RU" sz="2800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u-RU" sz="2800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</a:br>
            <a:r>
              <a:rPr lang="ru-RU" sz="2800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от </a:t>
            </a:r>
            <a:r>
              <a:rPr lang="en-US" sz="2800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Ethernet </a:t>
            </a:r>
            <a:r>
              <a:rPr lang="ru-RU" sz="2800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и </a:t>
            </a:r>
            <a:r>
              <a:rPr lang="en-US" sz="2800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Fast Ethernet:</a:t>
            </a:r>
            <a:endParaRPr lang="ru-RU" sz="2800" dirty="0" smtClean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396" name="Rectangle 4"/>
          <p:cNvSpPr>
            <a:spLocks noGrp="1" noChangeArrowheads="1"/>
          </p:cNvSpPr>
          <p:nvPr>
            <p:ph idx="1"/>
          </p:nvPr>
        </p:nvSpPr>
        <p:spPr>
          <a:xfrm>
            <a:off x="0" y="1214422"/>
            <a:ext cx="9144000" cy="5643578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lang="ru-RU" sz="2800" dirty="0" smtClean="0"/>
              <a:t>Все форматы кадров. Увеличился только минимальный размер кадра (без учета преамбулы) с 64 до 512 байт</a:t>
            </a:r>
            <a:r>
              <a:rPr lang="en-US" sz="2800" dirty="0" smtClean="0"/>
              <a:t>.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sz="2800" dirty="0" smtClean="0"/>
              <a:t>Полудуплексные и полнодуплексные версии протоколов.</a:t>
            </a:r>
            <a:endParaRPr lang="en-US" sz="2800" dirty="0" smtClean="0"/>
          </a:p>
          <a:p>
            <a:pPr algn="just" eaLnBrk="1" hangingPunct="1">
              <a:spcBef>
                <a:spcPct val="0"/>
              </a:spcBef>
            </a:pPr>
            <a:r>
              <a:rPr lang="ru-RU" sz="2800" dirty="0" smtClean="0"/>
              <a:t>Метод доступа технологии </a:t>
            </a:r>
            <a:r>
              <a:rPr lang="en-US" sz="2800" dirty="0" smtClean="0"/>
              <a:t>Fast Ethernet.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sz="2800" dirty="0" smtClean="0"/>
              <a:t>Недорогое решение для разделяемых сред (для применения в небольших рабочих группах, имеющих быстрые серверы и рабочие станции)</a:t>
            </a:r>
            <a:r>
              <a:rPr lang="en-US" sz="2800" dirty="0" smtClean="0"/>
              <a:t>.</a:t>
            </a:r>
            <a:endParaRPr lang="ru-RU" sz="2800" dirty="0" smtClean="0"/>
          </a:p>
          <a:p>
            <a:pPr algn="just" eaLnBrk="1" hangingPunct="1">
              <a:spcBef>
                <a:spcPct val="0"/>
              </a:spcBef>
            </a:pPr>
            <a:r>
              <a:rPr lang="ru-RU" sz="2800" dirty="0" smtClean="0"/>
              <a:t>Все основные виды кабелей (оптоволокно, витая пара категории 5).</a:t>
            </a:r>
          </a:p>
        </p:txBody>
      </p:sp>
      <p:sp>
        <p:nvSpPr>
          <p:cNvPr id="32773" name="Text Box 6"/>
          <p:cNvSpPr txBox="1">
            <a:spLocks noChangeArrowheads="1"/>
          </p:cNvSpPr>
          <p:nvPr/>
        </p:nvSpPr>
        <p:spPr bwMode="auto">
          <a:xfrm>
            <a:off x="0" y="0"/>
            <a:ext cx="5714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fld id="{62102B75-56E8-434D-B9A3-131D81C8EAC5}" type="slidenum">
              <a:rPr lang="ru-RU" sz="2800"/>
              <a:pPr algn="r"/>
              <a:t>5</a:t>
            </a:fld>
            <a:endParaRPr lang="ru-RU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nimBg="1" autoUpdateAnimBg="0"/>
      <p:bldP spid="5939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0"/>
            <a:ext cx="85217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800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Полудуплексная</a:t>
            </a:r>
            <a:r>
              <a:rPr lang="ru-RU" sz="4000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и полнодуплексная версии протоколов: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571472" y="1214422"/>
            <a:ext cx="53578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ru-RU" sz="3600" b="0" i="1" dirty="0">
                <a:solidFill>
                  <a:srgbClr val="000000"/>
                </a:solidFill>
                <a:latin typeface="Impact" pitchFamily="34" charset="0"/>
              </a:rPr>
              <a:t>Полудуплексная  версия:  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357158" y="3929066"/>
            <a:ext cx="5630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ru-RU" sz="3600" b="0" i="1" dirty="0">
                <a:solidFill>
                  <a:srgbClr val="000000"/>
                </a:solidFill>
                <a:latin typeface="Impact" pitchFamily="34" charset="0"/>
              </a:rPr>
              <a:t>Полнодуплексная  версия:  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0" y="1857364"/>
            <a:ext cx="9001156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3200" dirty="0"/>
              <a:t>Поддерживает метод доступа </a:t>
            </a:r>
            <a:r>
              <a:rPr lang="en-US" sz="3200" dirty="0"/>
              <a:t>CSMA/CD</a:t>
            </a:r>
            <a:br>
              <a:rPr lang="en-US" sz="3200" dirty="0"/>
            </a:br>
            <a:r>
              <a:rPr lang="en-US" sz="3200" dirty="0"/>
              <a:t>(</a:t>
            </a:r>
            <a:r>
              <a:rPr lang="ru-RU" sz="3200" dirty="0"/>
              <a:t>случайный доступ к моноканалу с </a:t>
            </a:r>
            <a:r>
              <a:rPr lang="ru-RU" sz="3200" dirty="0" smtClean="0"/>
              <a:t>контролем несущей</a:t>
            </a:r>
            <a:r>
              <a:rPr lang="en-US" sz="3200" dirty="0"/>
              <a:t>/ 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/>
              <a:t>сигнал обнаружения коллизий</a:t>
            </a:r>
            <a:r>
              <a:rPr lang="en-US" sz="3200" dirty="0"/>
              <a:t>).</a:t>
            </a:r>
            <a:endParaRPr lang="ru-RU" sz="3200" dirty="0"/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214282" y="4643446"/>
            <a:ext cx="80772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3200" dirty="0"/>
              <a:t>Не поддерживает </a:t>
            </a:r>
            <a:r>
              <a:rPr lang="en-US" sz="3200" dirty="0"/>
              <a:t>CSMA/CD</a:t>
            </a:r>
            <a:r>
              <a:rPr lang="ru-RU" sz="3200" dirty="0"/>
              <a:t>.</a:t>
            </a:r>
            <a:r>
              <a:rPr lang="en-US" sz="3200" dirty="0"/>
              <a:t> </a:t>
            </a:r>
            <a:r>
              <a:rPr lang="ru-RU" sz="3200" dirty="0"/>
              <a:t>Работает с коммутаторами</a:t>
            </a:r>
            <a:r>
              <a:rPr lang="ru-RU" sz="3200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3200" dirty="0" smtClean="0"/>
              <a:t> </a:t>
            </a:r>
            <a:r>
              <a:rPr lang="ru-RU" sz="3200" dirty="0"/>
              <a:t>Каждая станция </a:t>
            </a:r>
            <a:r>
              <a:rPr lang="ru-RU" sz="3200" dirty="0" smtClean="0"/>
              <a:t>одновременно </a:t>
            </a:r>
            <a:r>
              <a:rPr lang="ru-RU" sz="3200" dirty="0"/>
              <a:t>и принимает, и передает данные.</a:t>
            </a:r>
          </a:p>
        </p:txBody>
      </p:sp>
      <p:sp>
        <p:nvSpPr>
          <p:cNvPr id="33799" name="Text Box 9"/>
          <p:cNvSpPr txBox="1">
            <a:spLocks noChangeArrowheads="1"/>
          </p:cNvSpPr>
          <p:nvPr/>
        </p:nvSpPr>
        <p:spPr bwMode="auto">
          <a:xfrm>
            <a:off x="6904038" y="1214422"/>
            <a:ext cx="22399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 dirty="0">
                <a:latin typeface="Poster" pitchFamily="2" charset="0"/>
              </a:rPr>
              <a:t>Gigabit Ethernet </a:t>
            </a:r>
            <a:endParaRPr lang="ru-RU" sz="1600" b="0" dirty="0">
              <a:latin typeface="Poster" pitchFamily="2" charset="0"/>
            </a:endParaRPr>
          </a:p>
        </p:txBody>
      </p:sp>
      <p:sp>
        <p:nvSpPr>
          <p:cNvPr id="33800" name="Text Box 10"/>
          <p:cNvSpPr txBox="1">
            <a:spLocks noChangeArrowheads="1"/>
          </p:cNvSpPr>
          <p:nvPr/>
        </p:nvSpPr>
        <p:spPr bwMode="auto">
          <a:xfrm>
            <a:off x="0" y="0"/>
            <a:ext cx="6667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fld id="{0613BC82-C622-454C-973D-9714D3244F92}" type="slidenum">
              <a:rPr lang="ru-RU" sz="2800"/>
              <a:pPr algn="r"/>
              <a:t>6</a:t>
            </a:fld>
            <a:endParaRPr lang="ru-RU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utoUpdateAnimBg="0"/>
      <p:bldP spid="60421" grpId="0" autoUpdateAnimBg="0"/>
      <p:bldP spid="60422" grpId="0" autoUpdateAnimBg="0"/>
      <p:bldP spid="60423" grpId="0" autoUpdateAnimBg="0"/>
      <p:bldP spid="6042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3862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Моделирование гигабитных магистралей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06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850900"/>
            <a:ext cx="8715436" cy="5864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714876" y="5643578"/>
            <a:ext cx="219579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u-RU" sz="2400" dirty="0" smtClean="0"/>
              <a:t>Рабочая группа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643042" y="5643578"/>
            <a:ext cx="219579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u-RU" sz="2400" dirty="0" smtClean="0"/>
              <a:t>Рабочая группа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357818" y="2571744"/>
            <a:ext cx="1888915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Магистрали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57950" y="4071942"/>
            <a:ext cx="1888915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Магистрали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73062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Моделирование гигабитных магистралей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96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14400"/>
            <a:ext cx="7772399" cy="55626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215074" y="3071810"/>
            <a:ext cx="1888915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Магистрали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3438" y="1285860"/>
            <a:ext cx="1888915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Магистрали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08000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Моделирование гигабитных магистралей</a:t>
            </a:r>
            <a:endParaRPr lang="ru-RU" sz="2800" dirty="0"/>
          </a:p>
        </p:txBody>
      </p:sp>
      <p:pic>
        <p:nvPicPr>
          <p:cNvPr id="675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0400"/>
            <a:ext cx="9144000" cy="61976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  <p:cxnSp>
        <p:nvCxnSpPr>
          <p:cNvPr id="5" name="Прямая соединительная линия 4"/>
          <p:cNvCxnSpPr/>
          <p:nvPr/>
        </p:nvCxnSpPr>
        <p:spPr>
          <a:xfrm rot="16200000" flipH="1">
            <a:off x="3821901" y="5179231"/>
            <a:ext cx="714380" cy="2143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rot="5400000">
            <a:off x="3214678" y="5072074"/>
            <a:ext cx="714380" cy="4286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rot="10800000" flipV="1">
            <a:off x="2643174" y="4857760"/>
            <a:ext cx="1000132" cy="7143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4143372" y="4929198"/>
            <a:ext cx="857256" cy="6429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1403648" y="2348880"/>
            <a:ext cx="2382534" cy="10801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4189758" y="2348880"/>
            <a:ext cx="2614490" cy="10801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3923928" y="2348880"/>
            <a:ext cx="265830" cy="10801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923928" y="3714776"/>
            <a:ext cx="44728" cy="9275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1203</Words>
  <Application>Microsoft Office PowerPoint</Application>
  <PresentationFormat>Экран (4:3)</PresentationFormat>
  <Paragraphs>247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4" baseType="lpstr">
      <vt:lpstr>Arial</vt:lpstr>
      <vt:lpstr>Calibri</vt:lpstr>
      <vt:lpstr>Impact</vt:lpstr>
      <vt:lpstr>Poster</vt:lpstr>
      <vt:lpstr>Symbol</vt:lpstr>
      <vt:lpstr>Techno</vt:lpstr>
      <vt:lpstr>Times New Roman</vt:lpstr>
      <vt:lpstr>Wingdings</vt:lpstr>
      <vt:lpstr>Wingdings 3</vt:lpstr>
      <vt:lpstr>Тема Office</vt:lpstr>
      <vt:lpstr>Презентация PowerPoint</vt:lpstr>
      <vt:lpstr>2.  GIGABIT      ETHERNET  История:</vt:lpstr>
      <vt:lpstr>Решает следующие проблемы:</vt:lpstr>
      <vt:lpstr>Преимущества гигабитных сетей:</vt:lpstr>
      <vt:lpstr>Что сохранил Gigabit Ethernet   от Ethernet и Fast Ethernet:</vt:lpstr>
      <vt:lpstr>Полудуплексная и полнодуплексная версии протоколов:</vt:lpstr>
      <vt:lpstr>Моделирование гигабитных магистралей</vt:lpstr>
      <vt:lpstr>Моделирование гигабитных магистралей</vt:lpstr>
      <vt:lpstr>Моделирование гигабитных магистралей</vt:lpstr>
      <vt:lpstr>Презентация PowerPoint</vt:lpstr>
      <vt:lpstr>Gigabit Ethernet не поддерживает: (на уровне протокола)</vt:lpstr>
      <vt:lpstr>Структура уровней стандарта, GMII интерфейс и трансивер Gigabit Ethernet:</vt:lpstr>
      <vt:lpstr>Структура уровней стандарта, GMII интерфейс и трансивер Gigabit Ethernet:</vt:lpstr>
      <vt:lpstr>GMII интерфейс: (функции)</vt:lpstr>
      <vt:lpstr>Подуровень PСS: (подуровень физического кодирования)</vt:lpstr>
      <vt:lpstr>Подуровни PMA и PMD: (физического подключения и зависимости от физической среды)</vt:lpstr>
      <vt:lpstr>Типы физического интерфейса среды:</vt:lpstr>
      <vt:lpstr>Спецификации физической среды: (стандарт 802.3z)</vt:lpstr>
      <vt:lpstr>Интерфейс 1000 Base-X: (стандарт 802.3z)</vt:lpstr>
      <vt:lpstr>Интерфейс 1000 Base-Т: (стандарт 802.3ab)</vt:lpstr>
      <vt:lpstr>Передача по четырем парам UTP cat.5: (Gigabit Ethernet на неэкранированной витой паре категории 5)</vt:lpstr>
      <vt:lpstr>Новое гигабитное оборудование: (специально для передачи данных со скоростью 1 Гбит/с)</vt:lpstr>
      <vt:lpstr>Презентация PowerPoint</vt:lpstr>
      <vt:lpstr>Варианты носителя для гигабитной сети Ethernet (логарифмический масштаб)</vt:lpstr>
    </vt:vector>
  </TitlesOfParts>
  <Company>SamForum.ws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SamLab.ws</dc:creator>
  <cp:lastModifiedBy>Вадим Григорьев</cp:lastModifiedBy>
  <cp:revision>8</cp:revision>
  <dcterms:created xsi:type="dcterms:W3CDTF">2011-04-10T21:46:13Z</dcterms:created>
  <dcterms:modified xsi:type="dcterms:W3CDTF">2019-05-29T08:32:44Z</dcterms:modified>
</cp:coreProperties>
</file>