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26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78" r:id="rId13"/>
    <p:sldId id="267" r:id="rId14"/>
    <p:sldId id="268" r:id="rId15"/>
    <p:sldId id="276" r:id="rId16"/>
    <p:sldId id="269" r:id="rId17"/>
    <p:sldId id="279" r:id="rId18"/>
    <p:sldId id="280" r:id="rId19"/>
    <p:sldId id="277" r:id="rId20"/>
    <p:sldId id="281" r:id="rId21"/>
    <p:sldId id="282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4C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24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98A983-AE4F-416A-99CB-EEA1863ED4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74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DD2E7-B8C2-435A-962A-A7F2CE66C3F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56119-838B-486E-9934-924F8C432A8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06C9-B983-45A9-A81C-723F27A31847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8C78D-AE4C-4F78-B7C8-48C698713A86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74DEC-2D50-4579-85E4-E01B4B115F1D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0C74A-234B-490D-BD32-94BAC974C294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92D7D-E4A0-4BBA-BA29-75449E98C54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F208C-65F7-4E04-8D02-C4C246C089D1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40E73-7EF2-40EF-98DE-86502817D18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2993-C3F7-4EE2-B125-61CEBE127F28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D42AB-9135-4D0A-8BA8-3D543DB9E5BE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E15531B-DC6D-4EF2-BBBF-424C5AC41160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1538" y="928670"/>
            <a:ext cx="6781800" cy="94615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dirty="0" smtClean="0"/>
              <a:t> Электронная нервная система предприятия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solidFill>
            <a:schemeClr val="bg1">
              <a:lumMod val="95000"/>
            </a:schemeClr>
          </a:solidFill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2"/>
                </a:solidFill>
              </a:rPr>
              <a:t>Проф. В.А. Григорьев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ru-RU" dirty="0" smtClean="0">
              <a:solidFill>
                <a:schemeClr val="tx2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dirty="0" smtClean="0">
                <a:solidFill>
                  <a:schemeClr val="tx2"/>
                </a:solidFill>
              </a:rPr>
              <a:t>Версия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5728"/>
            <a:ext cx="8229600" cy="5845197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600" dirty="0" smtClean="0"/>
              <a:t>организация совместного использования файлов и принтеров;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обеспечение доступа к корпоративной базе данных;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возможность обмена сообщениями;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настольные приложения для повседневных операций;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подключение к Интернету;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обеспечение связи с удаленными филиалами,</a:t>
            </a:r>
          </a:p>
          <a:p>
            <a:pPr>
              <a:lnSpc>
                <a:spcPct val="80000"/>
              </a:lnSpc>
              <a:buNone/>
            </a:pPr>
            <a:r>
              <a:rPr lang="ru-RU" sz="2600" dirty="0" smtClean="0">
                <a:solidFill>
                  <a:srgbClr val="CC0000"/>
                </a:solidFill>
              </a:rPr>
              <a:t>а также: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устойчивость и надежность;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защищенность;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централизованное администрирование;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масштабируемость; </a:t>
            </a:r>
          </a:p>
          <a:p>
            <a:pPr>
              <a:lnSpc>
                <a:spcPct val="80000"/>
              </a:lnSpc>
            </a:pPr>
            <a:r>
              <a:rPr lang="ru-RU" sz="2600" dirty="0" smtClean="0"/>
              <a:t>сохранение инвестиций.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793875"/>
          </a:xfrm>
        </p:spPr>
        <p:txBody>
          <a:bodyPr/>
          <a:lstStyle/>
          <a:p>
            <a:r>
              <a:rPr lang="ru-RU" sz="2400" dirty="0" smtClean="0"/>
              <a:t>Базовыми компонентами информационной системы, необходимыми для решения первоочередных задач, являются следующие серверные и клиентские программные продукты: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89138"/>
            <a:ext cx="8229600" cy="48688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 u="sng" dirty="0" smtClean="0">
                <a:solidFill>
                  <a:srgbClr val="CC0000"/>
                </a:solidFill>
              </a:rPr>
              <a:t>Сетевая операционная система</a:t>
            </a:r>
            <a:r>
              <a:rPr lang="ru-RU" sz="2800" dirty="0" smtClean="0">
                <a:solidFill>
                  <a:srgbClr val="CC0000"/>
                </a:solidFill>
              </a:rPr>
              <a:t>,</a:t>
            </a:r>
            <a:r>
              <a:rPr lang="ru-RU" sz="2800" dirty="0" smtClean="0"/>
              <a:t> предназначенная для обеспечения основных сетевых сервисов, для организации совместного доступа к файлам и принтерам, для работы в качестве сервера приложений для реализации модели «клиент/сервер».</a:t>
            </a:r>
          </a:p>
          <a:p>
            <a:pPr algn="just">
              <a:lnSpc>
                <a:spcPct val="90000"/>
              </a:lnSpc>
            </a:pPr>
            <a:r>
              <a:rPr lang="ru-RU" u="sng" dirty="0" smtClean="0">
                <a:solidFill>
                  <a:srgbClr val="CC0000"/>
                </a:solidFill>
              </a:rPr>
              <a:t>Сервер баз данных</a:t>
            </a:r>
            <a:r>
              <a:rPr lang="ru-RU" dirty="0" smtClean="0">
                <a:solidFill>
                  <a:srgbClr val="CC0000"/>
                </a:solidFill>
              </a:rPr>
              <a:t>,</a:t>
            </a:r>
            <a:r>
              <a:rPr lang="ru-RU" dirty="0" smtClean="0"/>
              <a:t> обеспечивающий выполнение всех операций с базами данных, хранение и поддержку целостности базы, высокую доступность и скорость обработки данных.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71472" y="285728"/>
            <a:ext cx="8229600" cy="4525963"/>
          </a:xfrm>
        </p:spPr>
        <p:txBody>
          <a:bodyPr/>
          <a:lstStyle/>
          <a:p>
            <a:pPr algn="just"/>
            <a:r>
              <a:rPr lang="ru-RU" dirty="0" smtClean="0"/>
              <a:t>Сервер баз данных </a:t>
            </a:r>
            <a:r>
              <a:rPr lang="ru-RU" dirty="0" err="1" smtClean="0">
                <a:solidFill>
                  <a:srgbClr val="CC0000"/>
                </a:solidFill>
              </a:rPr>
              <a:t>Microsoft</a:t>
            </a:r>
            <a:r>
              <a:rPr lang="ru-RU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CC0000"/>
                </a:solidFill>
              </a:rPr>
              <a:t>SQL Server</a:t>
            </a:r>
            <a:r>
              <a:rPr lang="en-US" dirty="0" smtClean="0"/>
              <a:t> </a:t>
            </a:r>
            <a:r>
              <a:rPr lang="ru-RU" dirty="0" smtClean="0"/>
              <a:t>обеспечивает безопасность данных, высокие производительность и масштабируемость, удобство администрирования и интеграцию со службами Интернета.</a:t>
            </a:r>
          </a:p>
          <a:p>
            <a:pPr algn="just"/>
            <a:r>
              <a:rPr lang="ru-RU" u="sng" dirty="0" smtClean="0">
                <a:solidFill>
                  <a:srgbClr val="FF0000"/>
                </a:solidFill>
              </a:rPr>
              <a:t>Сервер электронной почты</a:t>
            </a:r>
            <a:r>
              <a:rPr lang="ru-RU" dirty="0" smtClean="0"/>
              <a:t>, позволяющий организовать обмен сообщениями на внутреннем и внешнем уровнях, наладить организацию совместной работы пользователей в рамках организации, а также групповое и индивидуальное планирование.</a:t>
            </a:r>
          </a:p>
          <a:p>
            <a:pPr algn="just"/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2853"/>
            <a:ext cx="8229600" cy="5988072"/>
          </a:xfrm>
        </p:spPr>
        <p:txBody>
          <a:bodyPr/>
          <a:lstStyle/>
          <a:p>
            <a:pPr algn="just"/>
            <a:r>
              <a:rPr lang="ru-RU" u="sng" dirty="0" smtClean="0">
                <a:solidFill>
                  <a:srgbClr val="FF0000"/>
                </a:solidFill>
              </a:rPr>
              <a:t>Сервер удаленного доступа</a:t>
            </a:r>
            <a:r>
              <a:rPr lang="ru-RU" dirty="0" smtClean="0"/>
              <a:t>, обеспечивающий сотрудникам удаленных филиалов прозрачный доступ к корпоративным данным и основным сетевым ресурсам и серверам.</a:t>
            </a:r>
          </a:p>
          <a:p>
            <a:pPr algn="just"/>
            <a:r>
              <a:rPr lang="ru-RU" u="sng" dirty="0" smtClean="0">
                <a:solidFill>
                  <a:srgbClr val="CC0000"/>
                </a:solidFill>
              </a:rPr>
              <a:t>Сервер управления системой</a:t>
            </a:r>
            <a:r>
              <a:rPr lang="ru-RU" dirty="0" smtClean="0"/>
              <a:t> дающий возможность централизованно решать задачи сетевого администрирования, предоставляя удобные средства удаленного управления и диагностирования системы, учета аппаратного и программного обеспечения.</a:t>
            </a:r>
          </a:p>
          <a:p>
            <a:pPr algn="just"/>
            <a:endParaRPr lang="ru-RU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4290"/>
            <a:ext cx="8229600" cy="5916635"/>
          </a:xfrm>
        </p:spPr>
        <p:txBody>
          <a:bodyPr/>
          <a:lstStyle/>
          <a:p>
            <a:pPr algn="just"/>
            <a:r>
              <a:rPr lang="ru-RU" sz="2600" u="sng" dirty="0" smtClean="0">
                <a:solidFill>
                  <a:srgbClr val="CC0000"/>
                </a:solidFill>
              </a:rPr>
              <a:t>Клиентское программное обеспечение</a:t>
            </a:r>
            <a:r>
              <a:rPr lang="ru-RU" sz="2600" dirty="0" smtClean="0">
                <a:solidFill>
                  <a:srgbClr val="CC0000"/>
                </a:solidFill>
              </a:rPr>
              <a:t>,</a:t>
            </a:r>
            <a:r>
              <a:rPr lang="ru-RU" sz="2600" dirty="0" smtClean="0"/>
              <a:t> включающее клиентскую операционную систему и различные пакеты </a:t>
            </a:r>
            <a:r>
              <a:rPr lang="ru-RU" sz="2600" b="1" dirty="0" smtClean="0">
                <a:solidFill>
                  <a:srgbClr val="CC0000"/>
                </a:solidFill>
              </a:rPr>
              <a:t>настольных приложений</a:t>
            </a:r>
            <a:r>
              <a:rPr lang="ru-RU" sz="2600" dirty="0" smtClean="0"/>
              <a:t>, предоставляющие пользователям </a:t>
            </a:r>
            <a:endParaRPr lang="en-US" sz="2600" dirty="0" smtClean="0"/>
          </a:p>
          <a:p>
            <a:pPr algn="just"/>
            <a:r>
              <a:rPr lang="ru-RU" sz="2600" dirty="0" smtClean="0">
                <a:solidFill>
                  <a:srgbClr val="CC0000"/>
                </a:solidFill>
              </a:rPr>
              <a:t>удобные средства формирования материалов</a:t>
            </a:r>
            <a:r>
              <a:rPr lang="ru-RU" sz="2600" dirty="0" smtClean="0"/>
              <a:t> и документов, </a:t>
            </a:r>
            <a:endParaRPr lang="en-US" sz="2600" dirty="0" smtClean="0"/>
          </a:p>
          <a:p>
            <a:pPr algn="just"/>
            <a:r>
              <a:rPr lang="ru-RU" sz="2600" dirty="0" smtClean="0">
                <a:solidFill>
                  <a:srgbClr val="CC0000"/>
                </a:solidFill>
              </a:rPr>
              <a:t>поиска и выбора информации</a:t>
            </a:r>
            <a:r>
              <a:rPr lang="ru-RU" sz="2600" dirty="0" smtClean="0"/>
              <a:t>, </a:t>
            </a:r>
            <a:endParaRPr lang="en-US" sz="2600" dirty="0" smtClean="0"/>
          </a:p>
          <a:p>
            <a:pPr algn="just"/>
            <a:r>
              <a:rPr lang="ru-RU" sz="2600" dirty="0" smtClean="0">
                <a:solidFill>
                  <a:srgbClr val="CC0000"/>
                </a:solidFill>
              </a:rPr>
              <a:t>просмотра данных</a:t>
            </a:r>
            <a:r>
              <a:rPr lang="ru-RU" sz="2600" dirty="0" smtClean="0"/>
              <a:t>, </a:t>
            </a:r>
            <a:endParaRPr lang="en-US" sz="2600" dirty="0" smtClean="0"/>
          </a:p>
          <a:p>
            <a:pPr algn="just"/>
            <a:r>
              <a:rPr lang="ru-RU" sz="2600" dirty="0" smtClean="0"/>
              <a:t>а также настройки рабочей среды.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76" y="285728"/>
            <a:ext cx="6337300" cy="4826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800" dirty="0" smtClean="0"/>
              <a:t>ИС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5743575"/>
            <a:ext cx="7772400" cy="38735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b="1" dirty="0" smtClean="0">
                <a:solidFill>
                  <a:schemeClr val="hlink"/>
                </a:solidFill>
              </a:rPr>
              <a:t>Рис.1. Процессы в информационной системе</a:t>
            </a:r>
          </a:p>
        </p:txBody>
      </p:sp>
      <p:sp>
        <p:nvSpPr>
          <p:cNvPr id="1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1AC0E2-1837-4DE3-83C3-527B3731E061}" type="slidenum">
              <a:rPr lang="ru-RU"/>
              <a:pPr>
                <a:defRPr/>
              </a:pPr>
              <a:t>15</a:t>
            </a:fld>
            <a:endParaRPr lang="ru-RU"/>
          </a:p>
        </p:txBody>
      </p:sp>
      <p:sp>
        <p:nvSpPr>
          <p:cNvPr id="82976" name="Rectangle 32"/>
          <p:cNvSpPr>
            <a:spLocks noChangeArrowheads="1"/>
          </p:cNvSpPr>
          <p:nvPr/>
        </p:nvSpPr>
        <p:spPr bwMode="auto">
          <a:xfrm>
            <a:off x="45720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79389" y="928670"/>
            <a:ext cx="8581755" cy="4084655"/>
            <a:chOff x="261" y="1674"/>
            <a:chExt cx="11880" cy="3600"/>
          </a:xfrm>
        </p:grpSpPr>
        <p:sp>
          <p:nvSpPr>
            <p:cNvPr id="28679" name="Rectangle 31"/>
            <p:cNvSpPr>
              <a:spLocks noChangeArrowheads="1"/>
            </p:cNvSpPr>
            <p:nvPr/>
          </p:nvSpPr>
          <p:spPr bwMode="auto">
            <a:xfrm>
              <a:off x="261" y="1674"/>
              <a:ext cx="8640" cy="3600"/>
            </a:xfrm>
            <a:prstGeom prst="rect">
              <a:avLst/>
            </a:prstGeom>
            <a:solidFill>
              <a:srgbClr val="DEDDB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Аппаратная и программная части информационной системы</a:t>
              </a: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621" y="2574"/>
              <a:ext cx="7740" cy="2520"/>
              <a:chOff x="1161" y="2574"/>
              <a:chExt cx="7740" cy="2520"/>
            </a:xfrm>
          </p:grpSpPr>
          <p:sp>
            <p:nvSpPr>
              <p:cNvPr id="28684" name="Rectangle 30"/>
              <p:cNvSpPr>
                <a:spLocks noChangeArrowheads="1"/>
              </p:cNvSpPr>
              <p:nvPr/>
            </p:nvSpPr>
            <p:spPr bwMode="auto">
              <a:xfrm>
                <a:off x="1161" y="2574"/>
                <a:ext cx="2160" cy="9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Ввод </a:t>
                </a:r>
                <a:r>
                  <a:rPr lang="en-US" sz="20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информации</a:t>
                </a:r>
                <a:endParaRPr lang="en-US" sz="20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85" name="Rectangle 29"/>
              <p:cNvSpPr>
                <a:spLocks noChangeArrowheads="1"/>
              </p:cNvSpPr>
              <p:nvPr/>
            </p:nvSpPr>
            <p:spPr bwMode="auto">
              <a:xfrm>
                <a:off x="4041" y="4194"/>
                <a:ext cx="1800" cy="9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Обратная связь</a:t>
                </a:r>
                <a:endParaRPr lang="en-US" sz="20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86" name="Rectangle 28"/>
              <p:cNvSpPr>
                <a:spLocks noChangeArrowheads="1"/>
              </p:cNvSpPr>
              <p:nvPr/>
            </p:nvSpPr>
            <p:spPr bwMode="auto">
              <a:xfrm>
                <a:off x="6741" y="2574"/>
                <a:ext cx="2160" cy="9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8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Вывод </a:t>
                </a:r>
                <a:r>
                  <a:rPr lang="en-US" sz="20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информации</a:t>
                </a:r>
                <a:endParaRPr lang="en-US" sz="20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87" name="Rectangle 27"/>
              <p:cNvSpPr>
                <a:spLocks noChangeArrowheads="1"/>
              </p:cNvSpPr>
              <p:nvPr/>
            </p:nvSpPr>
            <p:spPr bwMode="auto">
              <a:xfrm>
                <a:off x="4041" y="2574"/>
                <a:ext cx="2445" cy="9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4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Обработка </a:t>
                </a:r>
                <a:r>
                  <a:rPr lang="en-US" sz="2000">
                    <a:solidFill>
                      <a:schemeClr val="hlink"/>
                    </a:solidFill>
                    <a:latin typeface="Times New Roman" pitchFamily="18" charset="0"/>
                    <a:cs typeface="Times New Roman" pitchFamily="18" charset="0"/>
                  </a:rPr>
                  <a:t>информации</a:t>
                </a:r>
                <a:endParaRPr lang="en-US" sz="20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88" name="Line 26"/>
              <p:cNvSpPr>
                <a:spLocks noChangeShapeType="1"/>
              </p:cNvSpPr>
              <p:nvPr/>
            </p:nvSpPr>
            <p:spPr bwMode="auto">
              <a:xfrm>
                <a:off x="3321" y="3114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689" name="Line 25"/>
              <p:cNvSpPr>
                <a:spLocks noChangeShapeType="1"/>
              </p:cNvSpPr>
              <p:nvPr/>
            </p:nvSpPr>
            <p:spPr bwMode="auto">
              <a:xfrm>
                <a:off x="6201" y="3114"/>
                <a:ext cx="54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690" name="Line 24"/>
              <p:cNvSpPr>
                <a:spLocks noChangeShapeType="1"/>
              </p:cNvSpPr>
              <p:nvPr/>
            </p:nvSpPr>
            <p:spPr bwMode="auto">
              <a:xfrm flipH="1">
                <a:off x="2061" y="4734"/>
                <a:ext cx="198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691" name="Line 23"/>
              <p:cNvSpPr>
                <a:spLocks noChangeShapeType="1"/>
              </p:cNvSpPr>
              <p:nvPr/>
            </p:nvSpPr>
            <p:spPr bwMode="auto">
              <a:xfrm flipV="1">
                <a:off x="2061" y="3474"/>
                <a:ext cx="0" cy="126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28681" name="Oval 21"/>
            <p:cNvSpPr>
              <a:spLocks noChangeArrowheads="1"/>
            </p:cNvSpPr>
            <p:nvPr/>
          </p:nvSpPr>
          <p:spPr bwMode="auto">
            <a:xfrm>
              <a:off x="9081" y="2754"/>
              <a:ext cx="3060" cy="23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2400" b="1" dirty="0" err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Персонал</a:t>
              </a:r>
              <a:r>
                <a:rPr lang="en-US" sz="2400" b="1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организации</a:t>
              </a:r>
              <a:r>
                <a:rPr lang="en-US" sz="2400" b="1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или</a:t>
              </a:r>
              <a:r>
                <a:rPr lang="en-US" sz="2400" b="1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err="1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другая</a:t>
              </a:r>
              <a:endPara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ru-RU" sz="2400" b="1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ИС</a:t>
              </a:r>
              <a:endParaRPr 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8682" name="Line 20"/>
            <p:cNvSpPr>
              <a:spLocks noChangeShapeType="1"/>
            </p:cNvSpPr>
            <p:nvPr/>
          </p:nvSpPr>
          <p:spPr bwMode="auto">
            <a:xfrm>
              <a:off x="8361" y="3114"/>
              <a:ext cx="10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683" name="Line 19"/>
            <p:cNvSpPr>
              <a:spLocks noChangeShapeType="1"/>
            </p:cNvSpPr>
            <p:nvPr/>
          </p:nvSpPr>
          <p:spPr bwMode="auto">
            <a:xfrm flipH="1">
              <a:off x="5301" y="4734"/>
              <a:ext cx="41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 algn="just"/>
            <a:r>
              <a:rPr lang="ru-RU" sz="2600" dirty="0" smtClean="0">
                <a:solidFill>
                  <a:srgbClr val="FF0000"/>
                </a:solidFill>
              </a:rPr>
              <a:t>Информационная система</a:t>
            </a:r>
            <a:r>
              <a:rPr lang="en-US" sz="2600" dirty="0" smtClean="0">
                <a:solidFill>
                  <a:srgbClr val="FF0000"/>
                </a:solidFill>
              </a:rPr>
              <a:t> (</a:t>
            </a:r>
            <a:r>
              <a:rPr lang="ru-RU" sz="2600" dirty="0" smtClean="0">
                <a:solidFill>
                  <a:srgbClr val="FF0000"/>
                </a:solidFill>
              </a:rPr>
              <a:t>ИС)</a:t>
            </a:r>
            <a:r>
              <a:rPr lang="ru-RU" sz="2600" dirty="0" smtClean="0"/>
              <a:t> на базе продуктов и технологий </a:t>
            </a:r>
            <a:r>
              <a:rPr lang="ru-RU" sz="2600" dirty="0" err="1" smtClean="0"/>
              <a:t>Microsoft</a:t>
            </a:r>
            <a:r>
              <a:rPr lang="ru-RU" sz="2600" dirty="0" smtClean="0"/>
              <a:t> представляет собой глубоко интегрированное решение, поскольку включает реализацию всех основных компонентов и обеспечивает целостный подход к проблеме их взаимодействия.</a:t>
            </a:r>
          </a:p>
          <a:p>
            <a:pPr algn="just"/>
            <a:r>
              <a:rPr lang="ru-RU" sz="2600" dirty="0" smtClean="0"/>
              <a:t> Кроме того, все компоненты обладают высокими техническими характеристиками, позволяющими создать полнофункциональную и технически совершенную информационную систему.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85100" cy="1125538"/>
          </a:xfrm>
        </p:spPr>
        <p:txBody>
          <a:bodyPr/>
          <a:lstStyle/>
          <a:p>
            <a:r>
              <a:rPr lang="ru-RU" sz="2400" smtClean="0">
                <a:latin typeface="Arial" charset="0"/>
              </a:rPr>
              <a:t>1.2. Роль структуры управления в информационной системе</a:t>
            </a:r>
            <a:r>
              <a:rPr lang="ru-RU" sz="3800" smtClean="0"/>
              <a:t>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353425" cy="573246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hlink"/>
                </a:solidFill>
              </a:rPr>
              <a:t>Создание и использование </a:t>
            </a:r>
            <a:r>
              <a:rPr lang="ru-RU" sz="2400" b="1" dirty="0" smtClean="0">
                <a:solidFill>
                  <a:srgbClr val="FF0000"/>
                </a:solidFill>
              </a:rPr>
              <a:t>информационной системы </a:t>
            </a:r>
            <a:r>
              <a:rPr lang="ru-RU" sz="2400" b="1" dirty="0" smtClean="0">
                <a:solidFill>
                  <a:schemeClr val="hlink"/>
                </a:solidFill>
              </a:rPr>
              <a:t>для любой организации нацелены на решение следующих задач.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1. Структура </a:t>
            </a:r>
            <a:r>
              <a:rPr lang="ru-RU" sz="2400" dirty="0" smtClean="0">
                <a:solidFill>
                  <a:schemeClr val="hlink"/>
                </a:solidFill>
              </a:rPr>
              <a:t>информационной системы</a:t>
            </a:r>
            <a:r>
              <a:rPr lang="ru-RU" sz="2400" dirty="0" smtClean="0"/>
              <a:t>, ее функциональное назначение должны соответствовать целям, стоящим перед организацией.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2. </a:t>
            </a:r>
            <a:r>
              <a:rPr lang="ru-RU" sz="2400" dirty="0" smtClean="0">
                <a:solidFill>
                  <a:schemeClr val="hlink"/>
                </a:solidFill>
              </a:rPr>
              <a:t>Информационная система</a:t>
            </a:r>
            <a:r>
              <a:rPr lang="ru-RU" sz="2400" dirty="0" smtClean="0"/>
              <a:t> должна контролироваться людьми, ими пониматься и использоваться в соответствии с основными принципами управления.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3. </a:t>
            </a:r>
            <a:r>
              <a:rPr lang="ru-RU" sz="2400" dirty="0" smtClean="0">
                <a:solidFill>
                  <a:schemeClr val="hlink"/>
                </a:solidFill>
              </a:rPr>
              <a:t>ИС</a:t>
            </a:r>
            <a:r>
              <a:rPr lang="ru-RU" sz="2400" dirty="0" smtClean="0"/>
              <a:t> должна обеспечить </a:t>
            </a:r>
            <a:r>
              <a:rPr lang="ru-RU" sz="2400" dirty="0" smtClean="0">
                <a:solidFill>
                  <a:schemeClr val="hlink"/>
                </a:solidFill>
              </a:rPr>
              <a:t>производство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достоверной,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 надежной,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своевременной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ru-RU" sz="2400" dirty="0" smtClean="0"/>
              <a:t>и систематизированной информации.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91C090-A40D-4117-9EF8-A78CF3663CB6}" type="slidenum">
              <a:rPr lang="ru-RU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150" y="188913"/>
            <a:ext cx="6286500" cy="531812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</a:t>
            </a:r>
            <a:r>
              <a:rPr lang="ru-RU" dirty="0" smtClean="0"/>
              <a:t>Уровни управления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6021388"/>
            <a:ext cx="8769350" cy="836612"/>
          </a:xfrm>
        </p:spPr>
        <p:txBody>
          <a:bodyPr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ru-RU" sz="2400" b="1" dirty="0" smtClean="0">
                <a:solidFill>
                  <a:schemeClr val="hlink"/>
                </a:solidFill>
              </a:rPr>
              <a:t>Рис.2. Возрастание власти, ответственности, сложности и динамики принятия решений.</a:t>
            </a:r>
          </a:p>
        </p:txBody>
      </p:sp>
      <p:sp>
        <p:nvSpPr>
          <p:cNvPr id="2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02161-5C09-4DF8-85FA-F05134E204B3}" type="slidenum">
              <a:rPr lang="ru-RU"/>
              <a:pPr>
                <a:defRPr/>
              </a:pPr>
              <a:t>18</a:t>
            </a:fld>
            <a:endParaRPr lang="ru-RU"/>
          </a:p>
        </p:txBody>
      </p:sp>
      <p:pic>
        <p:nvPicPr>
          <p:cNvPr id="85013" name="Picture 21" descr="。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692150"/>
            <a:ext cx="8281987" cy="53292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268538" y="1557338"/>
            <a:ext cx="5664200" cy="3073400"/>
            <a:chOff x="2961" y="2214"/>
            <a:chExt cx="7560" cy="4500"/>
          </a:xfrm>
        </p:grpSpPr>
        <p:sp>
          <p:nvSpPr>
            <p:cNvPr id="31765" name="Line 27"/>
            <p:cNvSpPr>
              <a:spLocks noChangeShapeType="1"/>
            </p:cNvSpPr>
            <p:nvPr/>
          </p:nvSpPr>
          <p:spPr bwMode="auto">
            <a:xfrm flipV="1">
              <a:off x="2961" y="2275"/>
              <a:ext cx="144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6" name="Line 26"/>
            <p:cNvSpPr>
              <a:spLocks noChangeShapeType="1"/>
            </p:cNvSpPr>
            <p:nvPr/>
          </p:nvSpPr>
          <p:spPr bwMode="auto">
            <a:xfrm>
              <a:off x="8901" y="2214"/>
              <a:ext cx="162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7" name="Line 25"/>
            <p:cNvSpPr>
              <a:spLocks noChangeShapeType="1"/>
            </p:cNvSpPr>
            <p:nvPr/>
          </p:nvSpPr>
          <p:spPr bwMode="auto">
            <a:xfrm flipH="1">
              <a:off x="6561" y="293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 flipH="1">
              <a:off x="7461" y="473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769" name="Line 23"/>
            <p:cNvSpPr>
              <a:spLocks noChangeShapeType="1"/>
            </p:cNvSpPr>
            <p:nvPr/>
          </p:nvSpPr>
          <p:spPr bwMode="auto">
            <a:xfrm flipH="1">
              <a:off x="8361" y="6354"/>
              <a:ext cx="36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0" y="1466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1752" name="Text Box 29"/>
          <p:cNvSpPr txBox="1">
            <a:spLocks noChangeArrowheads="1"/>
          </p:cNvSpPr>
          <p:nvPr/>
        </p:nvSpPr>
        <p:spPr bwMode="auto">
          <a:xfrm>
            <a:off x="5056188" y="1479550"/>
            <a:ext cx="1995487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>
                <a:solidFill>
                  <a:schemeClr val="hlink"/>
                </a:solidFill>
              </a:rPr>
              <a:t>Долгосрочное</a:t>
            </a:r>
          </a:p>
        </p:txBody>
      </p:sp>
      <p:sp>
        <p:nvSpPr>
          <p:cNvPr id="31753" name="Text Box 30"/>
          <p:cNvSpPr txBox="1">
            <a:spLocks noChangeArrowheads="1"/>
          </p:cNvSpPr>
          <p:nvPr/>
        </p:nvSpPr>
        <p:spPr bwMode="auto">
          <a:xfrm>
            <a:off x="7451725" y="1268413"/>
            <a:ext cx="1368425" cy="11922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solidFill>
                  <a:srgbClr val="0033CC"/>
                </a:solidFill>
              </a:rPr>
              <a:t>Динамика</a:t>
            </a:r>
          </a:p>
          <a:p>
            <a:pPr>
              <a:spcBef>
                <a:spcPct val="50000"/>
              </a:spcBef>
            </a:pPr>
            <a:r>
              <a:rPr lang="ru-RU" b="1">
                <a:solidFill>
                  <a:srgbClr val="0033CC"/>
                </a:solidFill>
              </a:rPr>
              <a:t>Принятия</a:t>
            </a:r>
          </a:p>
          <a:p>
            <a:pPr>
              <a:spcBef>
                <a:spcPct val="50000"/>
              </a:spcBef>
            </a:pPr>
            <a:r>
              <a:rPr lang="ru-RU" b="1">
                <a:solidFill>
                  <a:srgbClr val="0033CC"/>
                </a:solidFill>
              </a:rPr>
              <a:t>решений</a:t>
            </a:r>
          </a:p>
        </p:txBody>
      </p:sp>
      <p:sp>
        <p:nvSpPr>
          <p:cNvPr id="31754" name="Text Box 31"/>
          <p:cNvSpPr txBox="1">
            <a:spLocks noChangeArrowheads="1"/>
          </p:cNvSpPr>
          <p:nvPr/>
        </p:nvSpPr>
        <p:spPr bwMode="auto">
          <a:xfrm>
            <a:off x="5364163" y="1916113"/>
            <a:ext cx="12954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1755" name="Text Box 33"/>
          <p:cNvSpPr txBox="1">
            <a:spLocks noChangeArrowheads="1"/>
          </p:cNvSpPr>
          <p:nvPr/>
        </p:nvSpPr>
        <p:spPr bwMode="auto">
          <a:xfrm>
            <a:off x="5632450" y="2873375"/>
            <a:ext cx="1970088" cy="366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solidFill>
                  <a:schemeClr val="hlink"/>
                </a:solidFill>
              </a:rPr>
              <a:t>Среднесрочное</a:t>
            </a:r>
          </a:p>
        </p:txBody>
      </p:sp>
      <p:sp>
        <p:nvSpPr>
          <p:cNvPr id="31756" name="Text Box 34"/>
          <p:cNvSpPr txBox="1">
            <a:spLocks noChangeArrowheads="1"/>
          </p:cNvSpPr>
          <p:nvPr/>
        </p:nvSpPr>
        <p:spPr bwMode="auto">
          <a:xfrm>
            <a:off x="6084888" y="3429000"/>
            <a:ext cx="143986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1757" name="Text Box 35"/>
          <p:cNvSpPr txBox="1">
            <a:spLocks noChangeArrowheads="1"/>
          </p:cNvSpPr>
          <p:nvPr/>
        </p:nvSpPr>
        <p:spPr bwMode="auto">
          <a:xfrm>
            <a:off x="6640513" y="4168775"/>
            <a:ext cx="1693862" cy="366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hlink"/>
                </a:solidFill>
              </a:rPr>
              <a:t>Оперативное</a:t>
            </a:r>
          </a:p>
        </p:txBody>
      </p:sp>
      <p:sp>
        <p:nvSpPr>
          <p:cNvPr id="31758" name="Text Box 36"/>
          <p:cNvSpPr txBox="1">
            <a:spLocks noChangeArrowheads="1"/>
          </p:cNvSpPr>
          <p:nvPr/>
        </p:nvSpPr>
        <p:spPr bwMode="auto">
          <a:xfrm>
            <a:off x="6732588" y="4797425"/>
            <a:ext cx="158432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1759" name="Rectangle 37"/>
          <p:cNvSpPr>
            <a:spLocks noChangeArrowheads="1"/>
          </p:cNvSpPr>
          <p:nvPr/>
        </p:nvSpPr>
        <p:spPr bwMode="auto">
          <a:xfrm>
            <a:off x="3059113" y="3068638"/>
            <a:ext cx="2017712" cy="288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solidFill>
                  <a:schemeClr val="hlink"/>
                </a:solidFill>
              </a:rPr>
              <a:t>Стратегический</a:t>
            </a:r>
          </a:p>
        </p:txBody>
      </p:sp>
      <p:sp>
        <p:nvSpPr>
          <p:cNvPr id="31760" name="Rectangle 39"/>
          <p:cNvSpPr>
            <a:spLocks noChangeArrowheads="1"/>
          </p:cNvSpPr>
          <p:nvPr/>
        </p:nvSpPr>
        <p:spPr bwMode="auto">
          <a:xfrm>
            <a:off x="2411413" y="4437063"/>
            <a:ext cx="3455987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solidFill>
                  <a:schemeClr val="hlink"/>
                </a:solidFill>
              </a:rPr>
              <a:t>Функциональный</a:t>
            </a:r>
          </a:p>
        </p:txBody>
      </p:sp>
      <p:sp>
        <p:nvSpPr>
          <p:cNvPr id="31761" name="Rectangle 41"/>
          <p:cNvSpPr>
            <a:spLocks noChangeArrowheads="1"/>
          </p:cNvSpPr>
          <p:nvPr/>
        </p:nvSpPr>
        <p:spPr bwMode="auto">
          <a:xfrm>
            <a:off x="1979613" y="5445125"/>
            <a:ext cx="4392612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1">
                <a:solidFill>
                  <a:schemeClr val="hlink"/>
                </a:solidFill>
              </a:rPr>
              <a:t>Оперативный</a:t>
            </a:r>
          </a:p>
        </p:txBody>
      </p:sp>
      <p:sp>
        <p:nvSpPr>
          <p:cNvPr id="31762" name="Line 43"/>
          <p:cNvSpPr>
            <a:spLocks noChangeShapeType="1"/>
          </p:cNvSpPr>
          <p:nvPr/>
        </p:nvSpPr>
        <p:spPr bwMode="auto">
          <a:xfrm>
            <a:off x="2268538" y="35734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763" name="Line 44"/>
          <p:cNvSpPr>
            <a:spLocks noChangeShapeType="1"/>
          </p:cNvSpPr>
          <p:nvPr/>
        </p:nvSpPr>
        <p:spPr bwMode="auto">
          <a:xfrm flipV="1">
            <a:off x="1500166" y="1268412"/>
            <a:ext cx="1992334" cy="4089413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764" name="Line 45"/>
          <p:cNvSpPr>
            <a:spLocks noChangeShapeType="1"/>
          </p:cNvSpPr>
          <p:nvPr/>
        </p:nvSpPr>
        <p:spPr bwMode="auto">
          <a:xfrm>
            <a:off x="6443663" y="1125538"/>
            <a:ext cx="1873250" cy="3024187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137525" cy="165576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2500" dirty="0" smtClean="0"/>
              <a:t> </a:t>
            </a:r>
            <a:r>
              <a:rPr lang="ru-RU" sz="2400" dirty="0" smtClean="0">
                <a:solidFill>
                  <a:schemeClr val="hlink"/>
                </a:solidFill>
                <a:latin typeface="Arial" charset="0"/>
              </a:rPr>
              <a:t>При определении возможности компьютерной информационной системы для поддержки принятия решений следует учитывать: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89138"/>
            <a:ext cx="8353425" cy="4564062"/>
          </a:xfrm>
        </p:spPr>
        <p:txBody>
          <a:bodyPr/>
          <a:lstStyle/>
          <a:p>
            <a:r>
              <a:rPr lang="ru-RU" sz="2400" dirty="0" smtClean="0">
                <a:solidFill>
                  <a:schemeClr val="hlink"/>
                </a:solidFill>
              </a:rPr>
              <a:t>структурированность</a:t>
            </a:r>
            <a:r>
              <a:rPr lang="ru-RU" sz="2400" dirty="0" smtClean="0"/>
              <a:t> решаемых управленческих задач;</a:t>
            </a:r>
          </a:p>
          <a:p>
            <a:r>
              <a:rPr lang="ru-RU" sz="2400" dirty="0" smtClean="0">
                <a:solidFill>
                  <a:schemeClr val="hlink"/>
                </a:solidFill>
              </a:rPr>
              <a:t>уровень иерархии управления фирмой</a:t>
            </a:r>
            <a:r>
              <a:rPr lang="ru-RU" sz="2400" dirty="0" smtClean="0"/>
              <a:t>, на котором решение должно быть принято;</a:t>
            </a:r>
          </a:p>
          <a:p>
            <a:r>
              <a:rPr lang="ru-RU" sz="2400" dirty="0" smtClean="0">
                <a:solidFill>
                  <a:schemeClr val="hlink"/>
                </a:solidFill>
              </a:rPr>
              <a:t>принадлежность решаемой задачи</a:t>
            </a:r>
            <a:r>
              <a:rPr lang="ru-RU" sz="2400" dirty="0" smtClean="0"/>
              <a:t> к той или иной функциональной сфере бизнеса;</a:t>
            </a:r>
          </a:p>
          <a:p>
            <a:r>
              <a:rPr lang="ru-RU" sz="2400" dirty="0" smtClean="0"/>
              <a:t>вид используемой информационной технологии.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77EFC-2BD4-4EFA-A1FB-AA41E52627B1}" type="slidenum">
              <a:rPr lang="ru-RU"/>
              <a:pPr>
                <a:defRPr/>
              </a:pPr>
              <a:t>19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690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sz="2600" dirty="0" smtClean="0"/>
              <a:t> Электронная «нервная система» предприятия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ru-RU" dirty="0" smtClean="0"/>
              <a:t>Электронная «нервная система» предприятия  - информационная система (ИС)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ru-RU" dirty="0" smtClean="0"/>
              <a:t>Технико –экономическое обоснования выбора решений при построении ИС</a:t>
            </a:r>
          </a:p>
          <a:p>
            <a:pPr marL="571500" indent="-571500">
              <a:buFont typeface="Wingdings" pitchFamily="2" charset="2"/>
              <a:buAutoNum type="arabicPeriod"/>
            </a:pPr>
            <a:r>
              <a:rPr lang="ru-RU" dirty="0" smtClean="0"/>
              <a:t>Компоненты электронной «нервной системы» предприятия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60350"/>
            <a:ext cx="7715250" cy="5318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2.1. Структура ИС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08050"/>
            <a:ext cx="8820150" cy="5689600"/>
          </a:xfrm>
        </p:spPr>
        <p:txBody>
          <a:bodyPr/>
          <a:lstStyle/>
          <a:p>
            <a:r>
              <a:rPr lang="ru-RU" smtClean="0"/>
              <a:t>	Структуру </a:t>
            </a:r>
            <a:r>
              <a:rPr lang="ru-RU" smtClean="0">
                <a:solidFill>
                  <a:schemeClr val="accent2"/>
                </a:solidFill>
              </a:rPr>
              <a:t>информационной системы</a:t>
            </a:r>
            <a:r>
              <a:rPr lang="ru-RU" smtClean="0"/>
              <a:t> составляет совокупность отдельных её частей, называемых </a:t>
            </a:r>
            <a:r>
              <a:rPr lang="ru-RU" i="1" smtClean="0"/>
              <a:t>подсистемами</a:t>
            </a:r>
            <a:r>
              <a:rPr lang="ru-RU" smtClean="0"/>
              <a:t>.</a:t>
            </a:r>
          </a:p>
          <a:p>
            <a:r>
              <a:rPr lang="ru-RU" b="1" smtClean="0"/>
              <a:t>	</a:t>
            </a:r>
            <a:r>
              <a:rPr lang="ru-RU" smtClean="0">
                <a:solidFill>
                  <a:schemeClr val="hlink"/>
                </a:solidFill>
              </a:rPr>
              <a:t>Подсистема</a:t>
            </a:r>
            <a:r>
              <a:rPr lang="ru-RU" smtClean="0"/>
              <a:t> – это часть системы, выделенная по какому-либо признаку.</a:t>
            </a:r>
          </a:p>
          <a:p>
            <a:r>
              <a:rPr lang="ru-RU" smtClean="0"/>
              <a:t>Структура любой ИС может быть представлена совокупностью </a:t>
            </a:r>
            <a:r>
              <a:rPr lang="ru-RU" smtClean="0">
                <a:solidFill>
                  <a:schemeClr val="accent2"/>
                </a:solidFill>
              </a:rPr>
              <a:t>обеспечивающих подсистем</a:t>
            </a:r>
            <a:r>
              <a:rPr lang="ru-RU" smtClean="0"/>
              <a:t>.</a:t>
            </a:r>
          </a:p>
          <a:p>
            <a:pPr>
              <a:buFont typeface="Wingdings" pitchFamily="2" charset="2"/>
              <a:buNone/>
            </a:pPr>
            <a:endParaRPr lang="ru-RU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753D9-5C32-486E-A3FE-758E90004205}" type="slidenum">
              <a:rPr lang="ru-RU"/>
              <a:pPr>
                <a:defRPr/>
              </a:pPr>
              <a:t>20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85728"/>
            <a:ext cx="8247092" cy="1131910"/>
          </a:xfrm>
          <a:solidFill>
            <a:schemeClr val="accent3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400" dirty="0" smtClean="0"/>
              <a:t>Структура информационной системы как совокупность обеспечивающих подсистем</a:t>
            </a:r>
          </a:p>
        </p:txBody>
      </p:sp>
      <p:graphicFrame>
        <p:nvGraphicFramePr>
          <p:cNvPr id="983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2000240"/>
          <a:ext cx="8245475" cy="42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Точечный рисунок" r:id="rId3" imgW="7268590" imgH="2247619" progId="PBrush">
                  <p:embed/>
                </p:oleObj>
              </mc:Choice>
              <mc:Fallback>
                <p:oleObj name="Точечный рисунок" r:id="rId3" imgW="7268590" imgH="224761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00240"/>
                        <a:ext cx="8245475" cy="4286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46201-7B79-4454-8F7B-B6070FC4CD9D}" type="slidenum">
              <a:rPr lang="ru-RU"/>
              <a:pPr>
                <a:defRPr/>
              </a:pPr>
              <a:t>21</a:t>
            </a:fld>
            <a:endParaRPr lang="ru-RU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55650" y="220503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48" y="2357430"/>
            <a:ext cx="1800225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chemeClr val="hlink"/>
                </a:solidFill>
              </a:rPr>
              <a:t>Техническое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3779838" y="4724400"/>
            <a:ext cx="1728787" cy="7207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3600">
                <a:solidFill>
                  <a:schemeClr val="hlink"/>
                </a:solidFill>
              </a:rPr>
              <a:t>ИС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600" dirty="0" smtClean="0"/>
              <a:t>Корпоративная система электронной почты </a:t>
            </a:r>
            <a:r>
              <a:rPr lang="ru-RU" sz="2600" dirty="0" err="1" smtClean="0"/>
              <a:t>Microsoft</a:t>
            </a:r>
            <a:r>
              <a:rPr lang="ru-RU" sz="2600" dirty="0" smtClean="0"/>
              <a:t> </a:t>
            </a:r>
            <a:r>
              <a:rPr lang="en-US" sz="2600" dirty="0" smtClean="0"/>
              <a:t>Exchange Server </a:t>
            </a:r>
            <a:r>
              <a:rPr lang="ru-RU" sz="2600" dirty="0" smtClean="0"/>
              <a:t>обеспечивает средства автоматизации групповой работы, поддерживает открытые стандарты Интернета.</a:t>
            </a:r>
          </a:p>
          <a:p>
            <a:pPr algn="just">
              <a:lnSpc>
                <a:spcPct val="90000"/>
              </a:lnSpc>
            </a:pPr>
            <a:r>
              <a:rPr lang="ru-RU" sz="2600" dirty="0" smtClean="0"/>
              <a:t>Автоматизировать процедуры управления программными и аппаратными ресурсами сети позволяет </a:t>
            </a:r>
            <a:r>
              <a:rPr lang="en-US" sz="2600" dirty="0" smtClean="0"/>
              <a:t>Systems Management Server </a:t>
            </a:r>
            <a:r>
              <a:rPr lang="ru-RU" sz="2600" dirty="0" smtClean="0"/>
              <a:t>– система автоматического управления рабочими станциями на базе </a:t>
            </a:r>
            <a:r>
              <a:rPr lang="en-US" sz="2600" dirty="0" smtClean="0"/>
              <a:t>Windows NT Workstation </a:t>
            </a:r>
            <a:r>
              <a:rPr lang="ru-RU" sz="2600" dirty="0" smtClean="0"/>
              <a:t>и серверами на базе </a:t>
            </a:r>
            <a:r>
              <a:rPr lang="en-US" sz="2600" dirty="0" smtClean="0"/>
              <a:t>Windows NT Server </a:t>
            </a:r>
            <a:r>
              <a:rPr lang="ru-RU" sz="2600" dirty="0" smtClean="0"/>
              <a:t>в сетях корпоративного масштаба.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28605"/>
            <a:ext cx="8229600" cy="5702320"/>
          </a:xfrm>
        </p:spPr>
        <p:txBody>
          <a:bodyPr/>
          <a:lstStyle/>
          <a:p>
            <a:pPr algn="just"/>
            <a:r>
              <a:rPr lang="ru-RU" sz="2800" dirty="0" smtClean="0">
                <a:solidFill>
                  <a:srgbClr val="CC0000"/>
                </a:solidFill>
              </a:rPr>
              <a:t>Разветвленная информационная система</a:t>
            </a:r>
            <a:r>
              <a:rPr lang="ru-RU" sz="2800" dirty="0" smtClean="0"/>
              <a:t> предполагает наличие большого количества компьютеров, централизованное управление которыми может ставить перед администратором достаточно трудоемкие задачи. </a:t>
            </a:r>
          </a:p>
          <a:p>
            <a:pPr algn="just"/>
            <a:r>
              <a:rPr lang="ru-RU" dirty="0" smtClean="0"/>
              <a:t>Специалист в области ИС должен четко представлять себе экономический эффект от внедрения тех или иных платформ и программных продуктов.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71481"/>
            <a:ext cx="8229600" cy="5559444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ru-RU" sz="2600" dirty="0" smtClean="0"/>
              <a:t>Среди экономических показателей особое внимание следует уделять </a:t>
            </a:r>
            <a:r>
              <a:rPr lang="ru-RU" sz="2600" dirty="0" smtClean="0">
                <a:solidFill>
                  <a:srgbClr val="FF0000"/>
                </a:solidFill>
              </a:rPr>
              <a:t>косвенным затратам, </a:t>
            </a:r>
            <a:r>
              <a:rPr lang="ru-RU" sz="2600" dirty="0" smtClean="0"/>
              <a:t>связанным с обслуживанием и эксплуатацией информационной системы. </a:t>
            </a:r>
          </a:p>
          <a:p>
            <a:pPr algn="just">
              <a:lnSpc>
                <a:spcPct val="80000"/>
              </a:lnSpc>
            </a:pPr>
            <a:r>
              <a:rPr lang="ru-RU" sz="2600" dirty="0" err="1" smtClean="0"/>
              <a:t>Microsoft</a:t>
            </a:r>
            <a:r>
              <a:rPr lang="ru-RU" sz="2600" dirty="0" smtClean="0"/>
              <a:t> осуществляет комплексный подход к проблеме снижения совокупной стоимости владения вычислительной техникой. </a:t>
            </a:r>
          </a:p>
          <a:p>
            <a:pPr algn="just">
              <a:lnSpc>
                <a:spcPct val="80000"/>
              </a:lnSpc>
            </a:pPr>
            <a:r>
              <a:rPr lang="ru-RU" sz="2600" dirty="0" smtClean="0"/>
              <a:t>Благодаря этому использование продуктов и технологий </a:t>
            </a:r>
            <a:r>
              <a:rPr lang="ru-RU" sz="2600" dirty="0" err="1" smtClean="0"/>
              <a:t>Microsoft</a:t>
            </a:r>
            <a:r>
              <a:rPr lang="ru-RU" sz="2600" dirty="0" smtClean="0"/>
              <a:t> </a:t>
            </a:r>
            <a:r>
              <a:rPr lang="ru-RU" sz="2600" dirty="0" smtClean="0">
                <a:solidFill>
                  <a:srgbClr val="FF0000"/>
                </a:solidFill>
              </a:rPr>
              <a:t>гарантирует оптимальную стоимость эксплуатации системы</a:t>
            </a:r>
            <a:r>
              <a:rPr lang="ru-RU" sz="2600" dirty="0" smtClean="0"/>
              <a:t> по сравнению с системой любой другой программной конфигурации.</a:t>
            </a:r>
          </a:p>
          <a:p>
            <a:pPr algn="just">
              <a:lnSpc>
                <a:spcPct val="80000"/>
              </a:lnSpc>
            </a:pPr>
            <a:r>
              <a:rPr lang="ru-RU" sz="2600" dirty="0" smtClean="0"/>
              <a:t> При этом рациональное вложение средств обеспечивается не только в расчете на сегодняшний день, но и с учетом долгосрочного планирования затрат.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1. Электронная нервная система предприятия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Концепция электронной нервной системы предприятия лежит в основе подхода корпорации </a:t>
            </a:r>
            <a:r>
              <a:rPr lang="en-US" sz="2400" dirty="0" smtClean="0"/>
              <a:t>Microsoft</a:t>
            </a:r>
            <a:r>
              <a:rPr lang="ru-RU" sz="2400" dirty="0" smtClean="0"/>
              <a:t> к проектированию ИТ – инфраструктуры предприятия. </a:t>
            </a:r>
          </a:p>
          <a:p>
            <a:pPr algn="just"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ru-RU" sz="2400" dirty="0" smtClean="0"/>
              <a:t>Ключевым звеном любого успешного предприятия в 2020-ые годы будет надежная инфраструктура информационных технологий (ИТ) − электронная нервная система предприятия  (</a:t>
            </a:r>
            <a:r>
              <a:rPr lang="en-US" sz="2400" dirty="0" smtClean="0"/>
              <a:t>digital nervous system</a:t>
            </a:r>
            <a:r>
              <a:rPr lang="ru-RU" sz="2400" dirty="0" smtClean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ru-RU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600" dirty="0" smtClean="0"/>
              <a:t>В соответствии с этой аналогией организация рассматривается как живой организм.</a:t>
            </a:r>
          </a:p>
          <a:p>
            <a:pPr algn="just"/>
            <a:r>
              <a:rPr lang="ru-RU" sz="2600" dirty="0" smtClean="0"/>
              <a:t> Электронная нервная система современного  предприятия должна (как и нервная система живого организма) обладать способностью:</a:t>
            </a:r>
          </a:p>
          <a:p>
            <a:pPr algn="just"/>
            <a:r>
              <a:rPr lang="ru-RU" sz="2600" dirty="0" smtClean="0"/>
              <a:t> </a:t>
            </a:r>
            <a:r>
              <a:rPr lang="ru-RU" sz="2600" b="1" dirty="0" smtClean="0">
                <a:solidFill>
                  <a:srgbClr val="FF0000"/>
                </a:solidFill>
              </a:rPr>
              <a:t>мгновенно реагировать </a:t>
            </a:r>
            <a:r>
              <a:rPr lang="ru-RU" sz="2600" dirty="0" smtClean="0">
                <a:solidFill>
                  <a:srgbClr val="CC0000"/>
                </a:solidFill>
              </a:rPr>
              <a:t>на любые изменения в окружающем мире</a:t>
            </a:r>
            <a:r>
              <a:rPr lang="ru-RU" sz="2600" dirty="0" smtClean="0"/>
              <a:t> и </a:t>
            </a:r>
          </a:p>
          <a:p>
            <a:pPr algn="just"/>
            <a:r>
              <a:rPr lang="ru-RU" sz="2600" b="1" dirty="0" smtClean="0">
                <a:solidFill>
                  <a:srgbClr val="FF0000"/>
                </a:solidFill>
              </a:rPr>
              <a:t>анализировать ситуацию</a:t>
            </a:r>
            <a:r>
              <a:rPr lang="ru-RU" sz="2600" dirty="0" smtClean="0">
                <a:solidFill>
                  <a:schemeClr val="tx2"/>
                </a:solidFill>
              </a:rPr>
              <a:t>,</a:t>
            </a:r>
            <a:r>
              <a:rPr lang="ru-RU" sz="2600" dirty="0" smtClean="0"/>
              <a:t>  помогая  людям  принимать  быстрые  и  правильные решения (рис. 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445" y="23019"/>
            <a:ext cx="8229600" cy="66913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dirty="0" smtClean="0"/>
              <a:t>Роль электронной нервной системы предприятия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712"/>
            <a:ext cx="8229600" cy="6021288"/>
          </a:xfrm>
        </p:spPr>
        <p:txBody>
          <a:bodyPr/>
          <a:lstStyle/>
          <a:p>
            <a:endParaRPr lang="ru-RU" dirty="0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771775" y="1773238"/>
            <a:ext cx="2303463" cy="1295400"/>
          </a:xfrm>
          <a:prstGeom prst="rect">
            <a:avLst/>
          </a:prstGeom>
          <a:solidFill>
            <a:srgbClr val="B4C6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 dirty="0">
                <a:solidFill>
                  <a:schemeClr val="tx2"/>
                </a:solidFill>
              </a:rPr>
              <a:t>Знание</a:t>
            </a:r>
          </a:p>
          <a:p>
            <a:pPr algn="ctr"/>
            <a:r>
              <a:rPr lang="ru-RU" sz="2400" b="1" dirty="0">
                <a:solidFill>
                  <a:schemeClr val="tx2"/>
                </a:solidFill>
              </a:rPr>
              <a:t>и</a:t>
            </a:r>
          </a:p>
          <a:p>
            <a:pPr algn="ctr"/>
            <a:r>
              <a:rPr lang="ru-RU" sz="2400" b="1" dirty="0">
                <a:solidFill>
                  <a:schemeClr val="tx2"/>
                </a:solidFill>
              </a:rPr>
              <a:t>Предвидение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2987675" y="3500438"/>
            <a:ext cx="2305050" cy="1512887"/>
          </a:xfrm>
          <a:prstGeom prst="rect">
            <a:avLst/>
          </a:prstGeom>
          <a:solidFill>
            <a:srgbClr val="B4C6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800" b="1">
                <a:solidFill>
                  <a:schemeClr val="tx2"/>
                </a:solidFill>
              </a:rPr>
              <a:t>НЕРВНАЯ</a:t>
            </a:r>
          </a:p>
          <a:p>
            <a:pPr algn="ctr"/>
            <a:r>
              <a:rPr lang="ru-RU" sz="2800" b="1">
                <a:solidFill>
                  <a:schemeClr val="tx2"/>
                </a:solidFill>
              </a:rPr>
              <a:t>СИСТЕМА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2987675" y="5373688"/>
            <a:ext cx="2447925" cy="1150937"/>
          </a:xfrm>
          <a:prstGeom prst="rect">
            <a:avLst/>
          </a:prstGeom>
          <a:solidFill>
            <a:srgbClr val="B4C6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b="1">
                <a:solidFill>
                  <a:schemeClr val="tx2"/>
                </a:solidFill>
              </a:rPr>
              <a:t>Завоевание</a:t>
            </a:r>
          </a:p>
          <a:p>
            <a:pPr algn="ctr"/>
            <a:r>
              <a:rPr lang="ru-RU" sz="2400" b="1">
                <a:solidFill>
                  <a:schemeClr val="tx2"/>
                </a:solidFill>
              </a:rPr>
              <a:t>преимущества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3573463"/>
            <a:ext cx="2484438" cy="1511300"/>
          </a:xfrm>
          <a:prstGeom prst="rect">
            <a:avLst/>
          </a:prstGeom>
          <a:solidFill>
            <a:srgbClr val="B4C6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dirty="0">
                <a:solidFill>
                  <a:schemeClr val="tx2"/>
                </a:solidFill>
              </a:rPr>
              <a:t>Здравая реакция</a:t>
            </a:r>
          </a:p>
          <a:p>
            <a:pPr algn="ctr"/>
            <a:r>
              <a:rPr lang="ru-RU" sz="2000" dirty="0">
                <a:solidFill>
                  <a:schemeClr val="tx2"/>
                </a:solidFill>
              </a:rPr>
              <a:t>на </a:t>
            </a:r>
            <a:r>
              <a:rPr lang="ru-RU" sz="2000" dirty="0" smtClean="0">
                <a:solidFill>
                  <a:schemeClr val="tx2"/>
                </a:solidFill>
              </a:rPr>
              <a:t>непредвиденное</a:t>
            </a:r>
          </a:p>
          <a:p>
            <a:pPr algn="ctr"/>
            <a:r>
              <a:rPr lang="ru-RU" sz="2000" dirty="0" smtClean="0">
                <a:solidFill>
                  <a:schemeClr val="tx2"/>
                </a:solidFill>
              </a:rPr>
              <a:t>возмущение</a:t>
            </a:r>
            <a:endParaRPr lang="ru-RU" sz="2000" dirty="0">
              <a:solidFill>
                <a:schemeClr val="tx2"/>
              </a:solidFill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6011863" y="3573463"/>
            <a:ext cx="2520950" cy="1439862"/>
          </a:xfrm>
          <a:prstGeom prst="rect">
            <a:avLst/>
          </a:prstGeom>
          <a:solidFill>
            <a:srgbClr val="B4C6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>
                <a:solidFill>
                  <a:schemeClr val="tx2"/>
                </a:solidFill>
              </a:rPr>
              <a:t>Нормальная </a:t>
            </a:r>
          </a:p>
          <a:p>
            <a:pPr algn="ctr"/>
            <a:r>
              <a:rPr lang="ru-RU" sz="2400">
                <a:solidFill>
                  <a:schemeClr val="tx2"/>
                </a:solidFill>
              </a:rPr>
              <a:t>деятельность</a:t>
            </a:r>
          </a:p>
          <a:p>
            <a:pPr algn="ctr"/>
            <a:r>
              <a:rPr lang="ru-RU" sz="2400">
                <a:solidFill>
                  <a:schemeClr val="tx2"/>
                </a:solidFill>
              </a:rPr>
              <a:t>в нормальной</a:t>
            </a:r>
          </a:p>
          <a:p>
            <a:pPr algn="ctr"/>
            <a:r>
              <a:rPr lang="ru-RU" sz="2400">
                <a:solidFill>
                  <a:schemeClr val="tx2"/>
                </a:solidFill>
              </a:rPr>
              <a:t>обстановке</a:t>
            </a:r>
          </a:p>
        </p:txBody>
      </p:sp>
      <p:sp>
        <p:nvSpPr>
          <p:cNvPr id="6153" name="AutoShape 16"/>
          <p:cNvSpPr>
            <a:spLocks noChangeArrowheads="1"/>
          </p:cNvSpPr>
          <p:nvPr/>
        </p:nvSpPr>
        <p:spPr bwMode="auto">
          <a:xfrm>
            <a:off x="3635375" y="2997200"/>
            <a:ext cx="936625" cy="503238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AutoShape 17"/>
          <p:cNvSpPr>
            <a:spLocks noChangeArrowheads="1"/>
          </p:cNvSpPr>
          <p:nvPr/>
        </p:nvSpPr>
        <p:spPr bwMode="auto">
          <a:xfrm>
            <a:off x="3708400" y="5013325"/>
            <a:ext cx="100806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155" name="Line 20"/>
          <p:cNvSpPr>
            <a:spLocks noChangeShapeType="1"/>
          </p:cNvSpPr>
          <p:nvPr/>
        </p:nvSpPr>
        <p:spPr bwMode="auto">
          <a:xfrm>
            <a:off x="5219700" y="2205038"/>
            <a:ext cx="2520950" cy="1439862"/>
          </a:xfrm>
          <a:prstGeom prst="line">
            <a:avLst/>
          </a:prstGeom>
          <a:noFill/>
          <a:ln w="263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156" name="Line 21"/>
          <p:cNvSpPr>
            <a:spLocks noChangeShapeType="1"/>
          </p:cNvSpPr>
          <p:nvPr/>
        </p:nvSpPr>
        <p:spPr bwMode="auto">
          <a:xfrm flipH="1">
            <a:off x="1042988" y="2059781"/>
            <a:ext cx="1584325" cy="1512888"/>
          </a:xfrm>
          <a:prstGeom prst="line">
            <a:avLst/>
          </a:prstGeom>
          <a:noFill/>
          <a:ln w="3778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 dirty="0"/>
          </a:p>
        </p:txBody>
      </p:sp>
      <p:cxnSp>
        <p:nvCxnSpPr>
          <p:cNvPr id="6157" name="AutoShape 22"/>
          <p:cNvCxnSpPr>
            <a:cxnSpLocks noChangeShapeType="1"/>
            <a:stCxn id="6151" idx="2"/>
            <a:endCxn id="6150" idx="1"/>
          </p:cNvCxnSpPr>
          <p:nvPr/>
        </p:nvCxnSpPr>
        <p:spPr bwMode="auto">
          <a:xfrm rot="16200000" flipH="1">
            <a:off x="1682750" y="4644232"/>
            <a:ext cx="864394" cy="1745456"/>
          </a:xfrm>
          <a:prstGeom prst="bentConnector2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</p:spPr>
      </p:cxnSp>
      <p:cxnSp>
        <p:nvCxnSpPr>
          <p:cNvPr id="6158" name="AutoShape 23"/>
          <p:cNvCxnSpPr>
            <a:cxnSpLocks noChangeShapeType="1"/>
            <a:stCxn id="6152" idx="2"/>
            <a:endCxn id="6150" idx="3"/>
          </p:cNvCxnSpPr>
          <p:nvPr/>
        </p:nvCxnSpPr>
        <p:spPr bwMode="auto">
          <a:xfrm rot="5400000">
            <a:off x="5885656" y="4563269"/>
            <a:ext cx="936625" cy="1836738"/>
          </a:xfrm>
          <a:prstGeom prst="bentConnector2">
            <a:avLst/>
          </a:prstGeom>
          <a:noFill/>
          <a:ln w="104775">
            <a:solidFill>
              <a:srgbClr val="0000FF"/>
            </a:solidFill>
            <a:miter lim="800000"/>
            <a:headEnd/>
            <a:tailEnd type="triangle" w="med" len="med"/>
          </a:ln>
        </p:spPr>
      </p:cxnSp>
      <p:sp>
        <p:nvSpPr>
          <p:cNvPr id="6159" name="Line 24"/>
          <p:cNvSpPr>
            <a:spLocks noChangeShapeType="1"/>
          </p:cNvSpPr>
          <p:nvPr/>
        </p:nvSpPr>
        <p:spPr bwMode="auto">
          <a:xfrm>
            <a:off x="1331913" y="5949950"/>
            <a:ext cx="1584325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452181" y="6368929"/>
            <a:ext cx="3518912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 конкурентной борьбе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88086" y="1197838"/>
            <a:ext cx="183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Основные управляющие </a:t>
            </a:r>
          </a:p>
          <a:p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</a:rPr>
              <a:t>воздействия</a:t>
            </a:r>
          </a:p>
          <a:p>
            <a:endParaRPr lang="ru-RU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9176" y="873944"/>
            <a:ext cx="183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управляющие 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Воздействия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при</a:t>
            </a:r>
          </a:p>
          <a:p>
            <a:r>
              <a:rPr lang="ru-RU" b="1" dirty="0" smtClean="0">
                <a:solidFill>
                  <a:srgbClr val="FF0000"/>
                </a:solidFill>
              </a:rPr>
              <a:t>возмущениях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6089" y="6039932"/>
            <a:ext cx="2045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ОБЪЕКТ</a:t>
            </a:r>
          </a:p>
          <a:p>
            <a:r>
              <a:rPr lang="ru-RU" sz="2000" dirty="0" smtClean="0"/>
              <a:t>УПРАВЛЕНИЯ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5729"/>
            <a:ext cx="8229600" cy="5845196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Глава корпорации </a:t>
            </a:r>
            <a:r>
              <a:rPr lang="en-US" dirty="0" smtClean="0"/>
              <a:t>Microsoft</a:t>
            </a:r>
            <a:r>
              <a:rPr lang="ru-RU" dirty="0" smtClean="0"/>
              <a:t> Билл Гейтс определяет </a:t>
            </a:r>
            <a:r>
              <a:rPr lang="ru-RU" dirty="0" smtClean="0">
                <a:solidFill>
                  <a:srgbClr val="CC0000"/>
                </a:solidFill>
              </a:rPr>
              <a:t>электронную нервную систему</a:t>
            </a:r>
            <a:r>
              <a:rPr lang="ru-RU" dirty="0" smtClean="0"/>
              <a:t> предприятия прежде всего как среду,</a:t>
            </a:r>
          </a:p>
          <a:p>
            <a:pPr algn="just"/>
            <a:r>
              <a:rPr lang="ru-RU" dirty="0" smtClean="0"/>
              <a:t> </a:t>
            </a:r>
            <a:r>
              <a:rPr lang="ru-RU" dirty="0" smtClean="0">
                <a:solidFill>
                  <a:srgbClr val="CC0000"/>
                </a:solidFill>
              </a:rPr>
              <a:t>автоматизирующую исполнение заранее</a:t>
            </a:r>
            <a:r>
              <a:rPr lang="ru-RU" dirty="0" smtClean="0"/>
              <a:t> запланированных действий и событий,</a:t>
            </a:r>
          </a:p>
          <a:p>
            <a:pPr algn="just"/>
            <a:r>
              <a:rPr lang="ru-RU" dirty="0" smtClean="0"/>
              <a:t> выполняющую </a:t>
            </a:r>
            <a:r>
              <a:rPr lang="ru-RU" dirty="0" smtClean="0">
                <a:solidFill>
                  <a:srgbClr val="CC0000"/>
                </a:solidFill>
              </a:rPr>
              <a:t>планирование и учет</a:t>
            </a:r>
            <a:r>
              <a:rPr lang="ru-RU" dirty="0" smtClean="0"/>
              <a:t>,</a:t>
            </a:r>
          </a:p>
          <a:p>
            <a:pPr algn="just"/>
            <a:r>
              <a:rPr lang="ru-RU" dirty="0" smtClean="0"/>
              <a:t> позволяющую </a:t>
            </a:r>
            <a:r>
              <a:rPr lang="ru-RU" dirty="0" smtClean="0">
                <a:solidFill>
                  <a:srgbClr val="CC0000"/>
                </a:solidFill>
              </a:rPr>
              <a:t>своевременно реагировать на незапланированные события и</a:t>
            </a:r>
            <a:r>
              <a:rPr lang="ru-RU" dirty="0" smtClean="0"/>
              <a:t> изменения ситуации </a:t>
            </a:r>
          </a:p>
          <a:p>
            <a:pPr algn="just"/>
            <a:r>
              <a:rPr lang="ru-RU" dirty="0" smtClean="0"/>
              <a:t>и дающую, таким образом, </a:t>
            </a:r>
            <a:r>
              <a:rPr lang="ru-RU" sz="3400" dirty="0" smtClean="0"/>
              <a:t>огромные преимущества в конкуренции.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66750" indent="-666750"/>
            <a:r>
              <a:rPr lang="ru-RU" sz="2800" smtClean="0"/>
              <a:t>Электронная нервная система основывается на семи основных принципах: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архитектуре вычислительных систем на базе КС;</a:t>
            </a:r>
          </a:p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Представлении всей информации в цифровой форме;</a:t>
            </a:r>
          </a:p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универсальной системы электронной почты;</a:t>
            </a:r>
          </a:p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постоянной связи между исполнителями;</a:t>
            </a:r>
          </a:p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стандартных рабочие инструменты конечных пользователей;</a:t>
            </a:r>
          </a:p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интегрированные приложения, специфические для конкретного вида бизнеса;</a:t>
            </a:r>
          </a:p>
          <a:p>
            <a:pPr marL="571500" indent="-571500">
              <a:lnSpc>
                <a:spcPct val="80000"/>
              </a:lnSpc>
              <a:buFont typeface="+mj-lt"/>
              <a:buAutoNum type="arabicPeriod"/>
            </a:pPr>
            <a:r>
              <a:rPr lang="ru-RU" sz="2800" dirty="0" smtClean="0"/>
              <a:t>доменная структура построения корпоративной сети предприятия.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smtClean="0"/>
              <a:t>2.   Технико-экономическое обоснование выбора решений при построении информационной системы</a:t>
            </a:r>
            <a:r>
              <a:rPr lang="ru-RU" sz="3500" smtClean="0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/>
              <a:t>Microsoft</a:t>
            </a:r>
            <a:r>
              <a:rPr lang="ru-RU" sz="2400" dirty="0" smtClean="0"/>
              <a:t>  предлагают решения, которые сочетают надежные и гибкие 32-разрядные операционные  системы,</a:t>
            </a:r>
          </a:p>
          <a:p>
            <a:r>
              <a:rPr lang="ru-RU" sz="2400" dirty="0" smtClean="0"/>
              <a:t> решения, повышающие эффективность офисной работы,</a:t>
            </a:r>
          </a:p>
          <a:p>
            <a:r>
              <a:rPr lang="ru-RU" sz="2400" dirty="0" smtClean="0"/>
              <a:t> свыше 100 000 </a:t>
            </a:r>
            <a:r>
              <a:rPr lang="en-US" sz="2400" dirty="0" smtClean="0"/>
              <a:t>Windows</a:t>
            </a:r>
            <a:r>
              <a:rPr lang="ru-RU" sz="2400" dirty="0" smtClean="0"/>
              <a:t>-приложений,</a:t>
            </a:r>
          </a:p>
          <a:p>
            <a:r>
              <a:rPr lang="ru-RU" sz="2400" dirty="0" smtClean="0"/>
              <a:t> высокопроизводительные серверы,</a:t>
            </a:r>
          </a:p>
          <a:p>
            <a:r>
              <a:rPr lang="ru-RU" sz="2400" dirty="0" smtClean="0"/>
              <a:t> услуги и средства разработки.</a:t>
            </a:r>
          </a:p>
          <a:p>
            <a:pPr algn="just">
              <a:buNone/>
            </a:pPr>
            <a:r>
              <a:rPr lang="ru-RU" sz="2400" dirty="0" smtClean="0"/>
              <a:t>Эти решения предоставляют пользователям платформу для создания и совместного использования информации, в то же время обеспечивая специалистов ИТ средствами разработки, внедрения и управления технологиями.</a:t>
            </a:r>
          </a:p>
          <a:p>
            <a:endParaRPr lang="ru-RU" sz="24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3200" smtClean="0"/>
              <a:t>При планировании корпоративной информационной системы:</a:t>
            </a:r>
            <a:r>
              <a:rPr lang="ru-RU" smtClean="0"/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очерчивается определенный круг задач, решение которых является первоочередным.</a:t>
            </a:r>
          </a:p>
          <a:p>
            <a:r>
              <a:rPr lang="ru-RU" sz="2800" u="sng" dirty="0" smtClean="0">
                <a:solidFill>
                  <a:srgbClr val="FF0000"/>
                </a:solidFill>
              </a:rPr>
              <a:t>Первая группа задач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− бизнес – задачи.</a:t>
            </a:r>
          </a:p>
          <a:p>
            <a:r>
              <a:rPr lang="ru-RU" sz="2800" u="sng" dirty="0" smtClean="0">
                <a:solidFill>
                  <a:srgbClr val="FF0000"/>
                </a:solidFill>
              </a:rPr>
              <a:t>Вторая группа задач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/>
              <a:t>не связана с конкретной областью деятельности и представляет собой общие требования к информационной системе, </a:t>
            </a:r>
            <a:r>
              <a:rPr lang="ru-RU" sz="2800" dirty="0" smtClean="0">
                <a:solidFill>
                  <a:srgbClr val="FF0000"/>
                </a:solidFill>
              </a:rPr>
              <a:t>а именно: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1045</Words>
  <Application>Microsoft Office PowerPoint</Application>
  <PresentationFormat>Экран (4:3)</PresentationFormat>
  <Paragraphs>145</Paragraphs>
  <Slides>24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Тема Office</vt:lpstr>
      <vt:lpstr>Точечный рисунок</vt:lpstr>
      <vt:lpstr> Электронная нервная система предприятия</vt:lpstr>
      <vt:lpstr> Электронная «нервная система» предприятия</vt:lpstr>
      <vt:lpstr>1. Электронная нервная система предприятия</vt:lpstr>
      <vt:lpstr>Презентация PowerPoint</vt:lpstr>
      <vt:lpstr>Роль электронной нервной системы предприятия</vt:lpstr>
      <vt:lpstr>Презентация PowerPoint</vt:lpstr>
      <vt:lpstr>Электронная нервная система основывается на семи основных принципах:</vt:lpstr>
      <vt:lpstr>2.   Технико-экономическое обоснование выбора решений при построении информационной системы </vt:lpstr>
      <vt:lpstr>При планировании корпоративной информационной системы: </vt:lpstr>
      <vt:lpstr>Презентация PowerPoint</vt:lpstr>
      <vt:lpstr>Базовыми компонентами информационной системы, необходимыми для решения первоочередных задач, являются следующие серверные и клиентские программные продукты:</vt:lpstr>
      <vt:lpstr>Презентация PowerPoint</vt:lpstr>
      <vt:lpstr>Презентация PowerPoint</vt:lpstr>
      <vt:lpstr>Презентация PowerPoint</vt:lpstr>
      <vt:lpstr>ИС</vt:lpstr>
      <vt:lpstr>Презентация PowerPoint</vt:lpstr>
      <vt:lpstr>1.2. Роль структуры управления в информационной системе </vt:lpstr>
      <vt:lpstr> Уровни управления</vt:lpstr>
      <vt:lpstr> При определении возможности компьютерной информационной системы для поддержки принятия решений следует учитывать:</vt:lpstr>
      <vt:lpstr>2.1. Структура ИС</vt:lpstr>
      <vt:lpstr>Структура информационной системы как совокупность обеспечивающих подсистем</vt:lpstr>
      <vt:lpstr>Презентация PowerPoint</vt:lpstr>
      <vt:lpstr>Презентация PowerPoint</vt:lpstr>
      <vt:lpstr>Презентация PowerPoint</vt:lpstr>
    </vt:vector>
  </TitlesOfParts>
  <Company>ТГТУ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Электронная нервная система предприятия</dc:title>
  <dc:creator>Григорьев В.А.</dc:creator>
  <cp:lastModifiedBy>Вадим Григорьев</cp:lastModifiedBy>
  <cp:revision>15</cp:revision>
  <dcterms:created xsi:type="dcterms:W3CDTF">2008-03-03T15:42:45Z</dcterms:created>
  <dcterms:modified xsi:type="dcterms:W3CDTF">2019-05-29T09:06:48Z</dcterms:modified>
</cp:coreProperties>
</file>