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sldIdLst>
    <p:sldId id="256" r:id="rId3"/>
    <p:sldId id="257" r:id="rId4"/>
    <p:sldId id="258" r:id="rId5"/>
    <p:sldId id="269" r:id="rId6"/>
    <p:sldId id="270" r:id="rId7"/>
    <p:sldId id="259" r:id="rId8"/>
    <p:sldId id="284" r:id="rId9"/>
    <p:sldId id="285" r:id="rId10"/>
    <p:sldId id="261" r:id="rId11"/>
    <p:sldId id="263" r:id="rId12"/>
    <p:sldId id="265" r:id="rId13"/>
    <p:sldId id="272" r:id="rId14"/>
    <p:sldId id="283" r:id="rId15"/>
    <p:sldId id="280" r:id="rId16"/>
    <p:sldId id="281" r:id="rId17"/>
    <p:sldId id="282" r:id="rId18"/>
    <p:sldId id="276" r:id="rId19"/>
    <p:sldId id="277" r:id="rId20"/>
    <p:sldId id="278"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E0AA11"/>
    <a:srgbClr val="07853E"/>
    <a:srgbClr val="0B4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98"/>
    <p:restoredTop sz="94719"/>
  </p:normalViewPr>
  <p:slideViewPr>
    <p:cSldViewPr snapToGrid="0">
      <p:cViewPr>
        <p:scale>
          <a:sx n="155" d="100"/>
          <a:sy n="155" d="100"/>
        </p:scale>
        <p:origin x="33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44240" y="3907080"/>
            <a:ext cx="8255520" cy="833040"/>
          </a:xfrm>
          <a:prstGeom prst="rect">
            <a:avLst/>
          </a:prstGeom>
          <a:noFill/>
          <a:ln w="0">
            <a:noFill/>
          </a:ln>
        </p:spPr>
        <p:txBody>
          <a:bodyPr lIns="91440" tIns="91440" rIns="91440" bIns="91440" anchor="b">
            <a:noAutofit/>
          </a:bodyPr>
          <a:lstStyle/>
          <a:p>
            <a:pPr indent="0">
              <a:buNone/>
            </a:pPr>
            <a:r>
              <a:rPr lang="fr-FR" sz="42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0" y="152280"/>
            <a:ext cx="9143640" cy="35791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1282320" y="479160"/>
            <a:ext cx="7542720" cy="701640"/>
          </a:xfrm>
          <a:prstGeom prst="rect">
            <a:avLst/>
          </a:prstGeom>
          <a:noFill/>
          <a:ln w="0">
            <a:noFill/>
          </a:ln>
        </p:spPr>
        <p:txBody>
          <a:bodyPr lIns="91440" tIns="91440" rIns="91440" bIns="91440" anchor="b">
            <a:noAutofit/>
          </a:bodyPr>
          <a:lstStyle/>
          <a:p>
            <a:pPr indent="0">
              <a:buNone/>
            </a:pPr>
            <a:r>
              <a:rPr lang="fr-FR" sz="3300" b="0" u="none" strike="noStrike">
                <a:solidFill>
                  <a:schemeClr val="dk1"/>
                </a:solidFill>
                <a:effectLst/>
                <a:uFillTx/>
                <a:latin typeface="Arial"/>
              </a:rPr>
              <a:t>Click to edit the title text format</a:t>
            </a:r>
          </a:p>
        </p:txBody>
      </p:sp>
      <p:sp>
        <p:nvSpPr>
          <p:cNvPr id="33" name="PlaceHolder 2"/>
          <p:cNvSpPr>
            <a:spLocks noGrp="1"/>
          </p:cNvSpPr>
          <p:nvPr>
            <p:ph type="title"/>
          </p:nvPr>
        </p:nvSpPr>
        <p:spPr>
          <a:xfrm>
            <a:off x="435240" y="3864600"/>
            <a:ext cx="1651680" cy="915480"/>
          </a:xfrm>
          <a:prstGeom prst="rect">
            <a:avLst/>
          </a:prstGeom>
          <a:noFill/>
          <a:ln w="0">
            <a:noFill/>
          </a:ln>
        </p:spPr>
        <p:txBody>
          <a:bodyPr lIns="91440" tIns="91440" rIns="91440" bIns="91440" anchor="ctr">
            <a:noAutofit/>
          </a:bodyPr>
          <a:lstStyle/>
          <a:p>
            <a:pPr indent="0" algn="ctr">
              <a:lnSpc>
                <a:spcPct val="100000"/>
              </a:lnSpc>
              <a:buNone/>
            </a:pPr>
            <a:r>
              <a:rPr lang="fr-FR" sz="6000" b="0" u="none" strike="noStrike">
                <a:solidFill>
                  <a:schemeClr val="dk1"/>
                </a:solidFill>
                <a:effectLst/>
                <a:uFillTx/>
                <a:latin typeface="Kodchasan SemiBold"/>
                <a:ea typeface="Kodchasan SemiBold"/>
              </a:rPr>
              <a:t>xx%</a:t>
            </a:r>
            <a:endParaRPr lang="fr-FR" sz="6000" b="0" u="none" strike="noStrike">
              <a:solidFill>
                <a:schemeClr val="dk1"/>
              </a:solidFill>
              <a:effectLst/>
              <a:uFillTx/>
              <a:latin typeface="Arial"/>
            </a:endParaRPr>
          </a:p>
        </p:txBody>
      </p:sp>
      <p:sp>
        <p:nvSpPr>
          <p:cNvPr id="34" name="PlaceHolder 3"/>
          <p:cNvSpPr>
            <a:spLocks noGrp="1"/>
          </p:cNvSpPr>
          <p:nvPr>
            <p:ph type="body"/>
          </p:nvPr>
        </p:nvSpPr>
        <p:spPr>
          <a:xfrm>
            <a:off x="78120" y="1459440"/>
            <a:ext cx="8991000" cy="360504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400" b="0" u="none" strike="noStrike">
                <a:solidFill>
                  <a:srgbClr val="000000"/>
                </a:solidFill>
                <a:effectLst/>
                <a:uFillTx/>
                <a:latin typeface="Arial"/>
              </a:rPr>
              <a:t>Seventh Outline Level</a:t>
            </a:r>
          </a:p>
        </p:txBody>
      </p:sp>
      <p:sp>
        <p:nvSpPr>
          <p:cNvPr id="36" name="PlaceHolder 2"/>
          <p:cNvSpPr>
            <a:spLocks noGrp="1"/>
          </p:cNvSpPr>
          <p:nvPr>
            <p:ph type="title"/>
          </p:nvPr>
        </p:nvSpPr>
        <p:spPr>
          <a:xfrm>
            <a:off x="1714680" y="228600"/>
            <a:ext cx="6903360" cy="4845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1714680" y="228600"/>
            <a:ext cx="6903360" cy="4845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38" name="Google Shape;26;p5"/>
          <p:cNvGrpSpPr/>
          <p:nvPr/>
        </p:nvGrpSpPr>
        <p:grpSpPr>
          <a:xfrm>
            <a:off x="318600" y="310320"/>
            <a:ext cx="698400" cy="270360"/>
            <a:chOff x="318600" y="310320"/>
            <a:chExt cx="698400" cy="270360"/>
          </a:xfrm>
        </p:grpSpPr>
        <p:sp>
          <p:nvSpPr>
            <p:cNvPr id="39" name="Google Shape;27;p5"/>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0" name="Google Shape;28;p5"/>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1" name="Google Shape;29;p5"/>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2" name="Google Shape;30;p5"/>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1714680" y="228600"/>
            <a:ext cx="6903360" cy="4845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44" name="Google Shape;33;p6"/>
          <p:cNvGrpSpPr/>
          <p:nvPr/>
        </p:nvGrpSpPr>
        <p:grpSpPr>
          <a:xfrm>
            <a:off x="318600" y="310320"/>
            <a:ext cx="698400" cy="270360"/>
            <a:chOff x="318600" y="310320"/>
            <a:chExt cx="698400" cy="270360"/>
          </a:xfrm>
        </p:grpSpPr>
        <p:sp>
          <p:nvSpPr>
            <p:cNvPr id="45" name="Google Shape;34;p6"/>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6" name="Google Shape;35;p6"/>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7" name="Google Shape;36;p6"/>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Google Shape;37;p6"/>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49" name="PlaceHolder 1"/>
          <p:cNvSpPr>
            <a:spLocks noGrp="1"/>
          </p:cNvSpPr>
          <p:nvPr>
            <p:ph type="body"/>
          </p:nvPr>
        </p:nvSpPr>
        <p:spPr>
          <a:xfrm>
            <a:off x="5175720" y="1336320"/>
            <a:ext cx="3255120" cy="2982240"/>
          </a:xfrm>
          <a:prstGeom prst="rect">
            <a:avLst/>
          </a:prstGeom>
          <a:noFill/>
          <a:ln w="0">
            <a:noFill/>
          </a:ln>
        </p:spPr>
        <p:txBody>
          <a:bodyPr lIns="90000" tIns="45000" rIns="90000" bIns="45000" anchor="t">
            <a:normAutofit fontScale="55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0" name="PlaceHolder 2"/>
          <p:cNvSpPr>
            <a:spLocks noGrp="1"/>
          </p:cNvSpPr>
          <p:nvPr>
            <p:ph type="title"/>
          </p:nvPr>
        </p:nvSpPr>
        <p:spPr>
          <a:xfrm>
            <a:off x="1714680" y="228600"/>
            <a:ext cx="6903360" cy="4845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135520" y="1655640"/>
            <a:ext cx="4872600" cy="1161000"/>
          </a:xfrm>
          <a:prstGeom prst="rect">
            <a:avLst/>
          </a:prstGeom>
          <a:noFill/>
          <a:ln w="0">
            <a:noFill/>
          </a:ln>
        </p:spPr>
        <p:txBody>
          <a:bodyPr lIns="91440" tIns="91440" rIns="91440" bIns="91440" anchor="b">
            <a:noAutofit/>
          </a:bodyPr>
          <a:lstStyle/>
          <a:p>
            <a:pPr indent="0">
              <a:buNone/>
            </a:pPr>
            <a:r>
              <a:rPr lang="fr-FR" sz="65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53"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4" name="PlaceHolder 2"/>
          <p:cNvSpPr>
            <a:spLocks noGrp="1"/>
          </p:cNvSpPr>
          <p:nvPr>
            <p:ph type="title"/>
          </p:nvPr>
        </p:nvSpPr>
        <p:spPr>
          <a:xfrm>
            <a:off x="720000" y="4014360"/>
            <a:ext cx="7703640" cy="572400"/>
          </a:xfrm>
          <a:prstGeom prst="rect">
            <a:avLst/>
          </a:prstGeom>
          <a:solidFill>
            <a:schemeClr val="lt2"/>
          </a:solid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057680"/>
            <a:ext cx="6575760" cy="171612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accent1"/>
                </a:solidFill>
                <a:effectLst/>
                <a:uFillTx/>
                <a:latin typeface="Kodchasan SemiBold"/>
                <a:ea typeface="Kodchasan SemiBold"/>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55" name="Google Shape;120;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6"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57" name="Google Shape;123;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8"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59"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8600" y="1123200"/>
            <a:ext cx="617400" cy="447120"/>
          </a:xfrm>
          <a:prstGeom prst="rect">
            <a:avLst/>
          </a:prstGeom>
          <a:noFill/>
          <a:ln w="0">
            <a:noFill/>
          </a:ln>
        </p:spPr>
        <p:txBody>
          <a:bodyPr lIns="91440" tIns="91440" rIns="91440" bIns="91440" anchor="ctr">
            <a:noAutofit/>
          </a:bodyPr>
          <a:lstStyle/>
          <a:p>
            <a:pPr indent="0">
              <a:lnSpc>
                <a:spcPct val="100000"/>
              </a:lnSpc>
              <a:buNone/>
            </a:pPr>
            <a:r>
              <a:rPr lang="fr-FR" sz="2400" b="0" u="none" strike="noStrike">
                <a:solidFill>
                  <a:schemeClr val="dk1"/>
                </a:solidFill>
                <a:effectLst/>
                <a:uFillTx/>
                <a:latin typeface="Kodchasan SemiBold"/>
                <a:ea typeface="Kodchasan SemiBold"/>
              </a:rPr>
              <a:t>xx%</a:t>
            </a:r>
            <a:endParaRPr lang="fr-FR" sz="2400" b="0" u="none" strike="noStrike">
              <a:solidFill>
                <a:schemeClr val="dk1"/>
              </a:solidFill>
              <a:effectLst/>
              <a:uFillTx/>
              <a:latin typeface="Arial"/>
            </a:endParaRPr>
          </a:p>
        </p:txBody>
      </p:sp>
      <p:sp>
        <p:nvSpPr>
          <p:cNvPr id="4" name="PlaceHolder 2"/>
          <p:cNvSpPr>
            <a:spLocks noGrp="1"/>
          </p:cNvSpPr>
          <p:nvPr>
            <p:ph type="title"/>
          </p:nvPr>
        </p:nvSpPr>
        <p:spPr>
          <a:xfrm>
            <a:off x="318600" y="2098440"/>
            <a:ext cx="617400" cy="447120"/>
          </a:xfrm>
          <a:prstGeom prst="rect">
            <a:avLst/>
          </a:prstGeom>
          <a:noFill/>
          <a:ln w="0">
            <a:noFill/>
          </a:ln>
        </p:spPr>
        <p:txBody>
          <a:bodyPr lIns="91440" tIns="91440" rIns="91440" bIns="91440" anchor="ctr">
            <a:noAutofit/>
          </a:bodyPr>
          <a:lstStyle/>
          <a:p>
            <a:pPr indent="0">
              <a:lnSpc>
                <a:spcPct val="100000"/>
              </a:lnSpc>
              <a:buNone/>
            </a:pPr>
            <a:r>
              <a:rPr lang="fr-FR" sz="2400" b="0" u="none" strike="noStrike">
                <a:solidFill>
                  <a:schemeClr val="dk1"/>
                </a:solidFill>
                <a:effectLst/>
                <a:uFillTx/>
                <a:latin typeface="Kodchasan SemiBold"/>
                <a:ea typeface="Kodchasan SemiBold"/>
              </a:rPr>
              <a:t>xx%</a:t>
            </a:r>
            <a:endParaRPr lang="fr-FR" sz="2400" b="0" u="none" strike="noStrike">
              <a:solidFill>
                <a:schemeClr val="dk1"/>
              </a:solidFill>
              <a:effectLst/>
              <a:uFillTx/>
              <a:latin typeface="Arial"/>
            </a:endParaRPr>
          </a:p>
        </p:txBody>
      </p:sp>
      <p:sp>
        <p:nvSpPr>
          <p:cNvPr id="5" name="PlaceHolder 3"/>
          <p:cNvSpPr>
            <a:spLocks noGrp="1"/>
          </p:cNvSpPr>
          <p:nvPr>
            <p:ph type="title"/>
          </p:nvPr>
        </p:nvSpPr>
        <p:spPr>
          <a:xfrm>
            <a:off x="1922040" y="228600"/>
            <a:ext cx="6903360" cy="4845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6" name="PlaceHolder 4"/>
          <p:cNvSpPr>
            <a:spLocks noGrp="1"/>
          </p:cNvSpPr>
          <p:nvPr>
            <p:ph type="title"/>
          </p:nvPr>
        </p:nvSpPr>
        <p:spPr>
          <a:xfrm>
            <a:off x="318600" y="3073320"/>
            <a:ext cx="617400" cy="447120"/>
          </a:xfrm>
          <a:prstGeom prst="rect">
            <a:avLst/>
          </a:prstGeom>
          <a:noFill/>
          <a:ln w="0">
            <a:noFill/>
          </a:ln>
        </p:spPr>
        <p:txBody>
          <a:bodyPr lIns="91440" tIns="91440" rIns="91440" bIns="91440" anchor="ctr">
            <a:noAutofit/>
          </a:bodyPr>
          <a:lstStyle/>
          <a:p>
            <a:pPr indent="0">
              <a:lnSpc>
                <a:spcPct val="100000"/>
              </a:lnSpc>
              <a:buNone/>
            </a:pPr>
            <a:r>
              <a:rPr lang="fr-FR" sz="2400" b="0" u="none" strike="noStrike">
                <a:solidFill>
                  <a:schemeClr val="dk1"/>
                </a:solidFill>
                <a:effectLst/>
                <a:uFillTx/>
                <a:latin typeface="Kodchasan SemiBold"/>
                <a:ea typeface="Kodchasan SemiBold"/>
              </a:rPr>
              <a:t>xx%</a:t>
            </a:r>
            <a:endParaRPr lang="fr-FR" sz="2400" b="0" u="none" strike="noStrike">
              <a:solidFill>
                <a:schemeClr val="dk1"/>
              </a:solidFill>
              <a:effectLst/>
              <a:uFillTx/>
              <a:latin typeface="Arial"/>
            </a:endParaRPr>
          </a:p>
        </p:txBody>
      </p:sp>
      <p:sp>
        <p:nvSpPr>
          <p:cNvPr id="7" name="PlaceHolder 5"/>
          <p:cNvSpPr>
            <a:spLocks noGrp="1"/>
          </p:cNvSpPr>
          <p:nvPr>
            <p:ph type="title"/>
          </p:nvPr>
        </p:nvSpPr>
        <p:spPr>
          <a:xfrm>
            <a:off x="318600" y="4048560"/>
            <a:ext cx="617400" cy="447120"/>
          </a:xfrm>
          <a:prstGeom prst="rect">
            <a:avLst/>
          </a:prstGeom>
          <a:noFill/>
          <a:ln w="0">
            <a:noFill/>
          </a:ln>
        </p:spPr>
        <p:txBody>
          <a:bodyPr lIns="91440" tIns="91440" rIns="91440" bIns="91440" anchor="ctr">
            <a:noAutofit/>
          </a:bodyPr>
          <a:lstStyle/>
          <a:p>
            <a:pPr indent="0">
              <a:lnSpc>
                <a:spcPct val="100000"/>
              </a:lnSpc>
              <a:buNone/>
            </a:pPr>
            <a:r>
              <a:rPr lang="fr-FR" sz="2400" b="0" u="none" strike="noStrike">
                <a:solidFill>
                  <a:schemeClr val="dk1"/>
                </a:solidFill>
                <a:effectLst/>
                <a:uFillTx/>
                <a:latin typeface="Kodchasan SemiBold"/>
                <a:ea typeface="Kodchasan SemiBold"/>
              </a:rPr>
              <a:t>xx%</a:t>
            </a:r>
            <a:endParaRPr lang="fr-FR" sz="2400" b="0" u="none" strike="noStrike">
              <a:solidFill>
                <a:schemeClr val="dk1"/>
              </a:solidFill>
              <a:effectLst/>
              <a:uFillTx/>
              <a:latin typeface="Arial"/>
            </a:endParaRPr>
          </a:p>
        </p:txBody>
      </p:sp>
      <p:sp>
        <p:nvSpPr>
          <p:cNvPr id="8" name="PlaceHolder 6"/>
          <p:cNvSpPr>
            <a:spLocks noGrp="1"/>
          </p:cNvSpPr>
          <p:nvPr>
            <p:ph type="body"/>
          </p:nvPr>
        </p:nvSpPr>
        <p:spPr>
          <a:xfrm>
            <a:off x="5418000" y="979560"/>
            <a:ext cx="3608280" cy="41371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AND_TWO_COLUMNS_1_1">
    <p:bg>
      <p:bgPr>
        <a:solidFill>
          <a:schemeClr val="lt1"/>
        </a:solidFill>
        <a:effectLst/>
      </p:bgPr>
    </p:bg>
    <p:spTree>
      <p:nvGrpSpPr>
        <p:cNvPr id="1" name=""/>
        <p:cNvGrpSpPr/>
        <p:nvPr/>
      </p:nvGrpSpPr>
      <p:grpSpPr>
        <a:xfrm>
          <a:off x="0" y="0"/>
          <a:ext cx="0" cy="0"/>
          <a:chOff x="0" y="0"/>
          <a:chExt cx="0" cy="0"/>
        </a:xfrm>
      </p:grpSpPr>
      <p:sp>
        <p:nvSpPr>
          <p:cNvPr id="9" name="Google Shape;71;p14"/>
          <p:cNvSpPr/>
          <p:nvPr/>
        </p:nvSpPr>
        <p:spPr>
          <a:xfrm>
            <a:off x="1167120" y="310320"/>
            <a:ext cx="7657920" cy="45108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0" name="PlaceHolder 1"/>
          <p:cNvSpPr>
            <a:spLocks noGrp="1"/>
          </p:cNvSpPr>
          <p:nvPr>
            <p:ph type="title"/>
          </p:nvPr>
        </p:nvSpPr>
        <p:spPr>
          <a:xfrm>
            <a:off x="1296720" y="209520"/>
            <a:ext cx="7321320" cy="723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11" name="Google Shape;73;p14"/>
          <p:cNvGrpSpPr/>
          <p:nvPr/>
        </p:nvGrpSpPr>
        <p:grpSpPr>
          <a:xfrm>
            <a:off x="318600" y="310320"/>
            <a:ext cx="698400" cy="270360"/>
            <a:chOff x="318600" y="310320"/>
            <a:chExt cx="698400" cy="270360"/>
          </a:xfrm>
        </p:grpSpPr>
        <p:sp>
          <p:nvSpPr>
            <p:cNvPr id="12" name="Google Shape;74;p14"/>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3" name="Google Shape;75;p14"/>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4" name="Google Shape;76;p14"/>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5" name="Google Shape;77;p14"/>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1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body"/>
          </p:nvPr>
        </p:nvSpPr>
        <p:spPr>
          <a:xfrm>
            <a:off x="0" y="1049400"/>
            <a:ext cx="4083120" cy="40939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8" name="PlaceHolder 2"/>
          <p:cNvSpPr>
            <a:spLocks noGrp="1"/>
          </p:cNvSpPr>
          <p:nvPr>
            <p:ph type="title"/>
          </p:nvPr>
        </p:nvSpPr>
        <p:spPr>
          <a:xfrm>
            <a:off x="1296720" y="209520"/>
            <a:ext cx="7321320" cy="7239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1714680" y="228600"/>
            <a:ext cx="6903360" cy="4845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20" name="PlaceHolder 2"/>
          <p:cNvSpPr>
            <a:spLocks noGrp="1"/>
          </p:cNvSpPr>
          <p:nvPr>
            <p:ph type="body"/>
          </p:nvPr>
        </p:nvSpPr>
        <p:spPr>
          <a:xfrm>
            <a:off x="5036760" y="1060920"/>
            <a:ext cx="3801960" cy="381168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714680" y="228600"/>
            <a:ext cx="6903360" cy="48456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22" name="PlaceHolder 2"/>
          <p:cNvSpPr>
            <a:spLocks noGrp="1"/>
          </p:cNvSpPr>
          <p:nvPr>
            <p:ph type="body"/>
          </p:nvPr>
        </p:nvSpPr>
        <p:spPr>
          <a:xfrm>
            <a:off x="0" y="1049400"/>
            <a:ext cx="4083120" cy="40939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grpSp>
        <p:nvGrpSpPr>
          <p:cNvPr id="23" name="Google Shape;103;p18"/>
          <p:cNvGrpSpPr/>
          <p:nvPr/>
        </p:nvGrpSpPr>
        <p:grpSpPr>
          <a:xfrm>
            <a:off x="318600" y="310320"/>
            <a:ext cx="8506800" cy="942120"/>
            <a:chOff x="318600" y="310320"/>
            <a:chExt cx="8506800" cy="942120"/>
          </a:xfrm>
        </p:grpSpPr>
        <p:grpSp>
          <p:nvGrpSpPr>
            <p:cNvPr id="24" name="Google Shape;104;p18"/>
            <p:cNvGrpSpPr/>
            <p:nvPr/>
          </p:nvGrpSpPr>
          <p:grpSpPr>
            <a:xfrm>
              <a:off x="318600" y="310320"/>
              <a:ext cx="698400" cy="270360"/>
              <a:chOff x="318600" y="310320"/>
              <a:chExt cx="698400" cy="270360"/>
            </a:xfrm>
          </p:grpSpPr>
          <p:sp>
            <p:nvSpPr>
              <p:cNvPr id="25" name="Google Shape;105;p18"/>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6" name="Google Shape;106;p18"/>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7" name="Google Shape;107;p18"/>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8" name="Google Shape;108;p18"/>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sp>
          <p:nvSpPr>
            <p:cNvPr id="29" name="Google Shape;109;p18"/>
            <p:cNvSpPr/>
            <p:nvPr/>
          </p:nvSpPr>
          <p:spPr>
            <a:xfrm>
              <a:off x="1167120" y="310320"/>
              <a:ext cx="7658280" cy="94212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sp>
        <p:nvSpPr>
          <p:cNvPr id="30" name="PlaceHolder 1"/>
          <p:cNvSpPr>
            <a:spLocks noGrp="1"/>
          </p:cNvSpPr>
          <p:nvPr>
            <p:ph type="title"/>
          </p:nvPr>
        </p:nvSpPr>
        <p:spPr>
          <a:xfrm>
            <a:off x="1454400" y="310320"/>
            <a:ext cx="7218720" cy="942120"/>
          </a:xfrm>
          <a:prstGeom prst="rect">
            <a:avLst/>
          </a:prstGeom>
          <a:noFill/>
          <a:ln w="0">
            <a:noFill/>
          </a:ln>
        </p:spPr>
        <p:txBody>
          <a:bodyPr lIns="91440" tIns="91440" rIns="91440" bIns="91440" anchor="b">
            <a:noAutofit/>
          </a:bodyPr>
          <a:lstStyle/>
          <a:p>
            <a:pPr indent="0">
              <a:buNone/>
            </a:pPr>
            <a:r>
              <a:rPr lang="fr-FR" sz="5300" b="0" u="none" strike="noStrike">
                <a:solidFill>
                  <a:schemeClr val="dk1"/>
                </a:solidFill>
                <a:effectLst/>
                <a:uFillTx/>
                <a:latin typeface="Arial"/>
              </a:rPr>
              <a:t>Click to edit the title text format</a:t>
            </a:r>
          </a:p>
        </p:txBody>
      </p:sp>
      <p:sp>
        <p:nvSpPr>
          <p:cNvPr id="31" name="Google Shape;112;p18"/>
          <p:cNvSpPr/>
          <p:nvPr/>
        </p:nvSpPr>
        <p:spPr>
          <a:xfrm>
            <a:off x="318600" y="3781800"/>
            <a:ext cx="578448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r>
              <a:rPr lang="en" sz="1200" b="1" u="none" strike="noStrike">
                <a:solidFill>
                  <a:schemeClr val="dk1"/>
                </a:solidFill>
                <a:effectLst/>
                <a:uFillTx/>
                <a:latin typeface="Amiko"/>
                <a:ea typeface="Amiko"/>
              </a:rPr>
              <a:t>CREDITS:</a:t>
            </a:r>
            <a:r>
              <a:rPr lang="en" sz="1200" b="0" u="none" strike="noStrike">
                <a:solidFill>
                  <a:schemeClr val="dk1"/>
                </a:solidFill>
                <a:effectLst/>
                <a:uFillTx/>
                <a:latin typeface="Amiko"/>
                <a:ea typeface="Amiko"/>
              </a:rPr>
              <a:t> This presentation template was created by </a:t>
            </a:r>
            <a:r>
              <a:rPr lang="en" sz="1200" b="1" u="sng" strike="noStrike">
                <a:solidFill>
                  <a:schemeClr val="dk1"/>
                </a:solidFill>
                <a:effectLst/>
                <a:uFillTx/>
                <a:latin typeface="Amiko"/>
                <a:ea typeface="Amiko"/>
                <a:hlinkClick r:id="rId2"/>
              </a:rPr>
              <a:t>Slidesgo</a:t>
            </a:r>
            <a:r>
              <a:rPr lang="en" sz="1200" b="0" u="none" strike="noStrike">
                <a:solidFill>
                  <a:schemeClr val="dk1"/>
                </a:solidFill>
                <a:effectLst/>
                <a:uFillTx/>
                <a:latin typeface="Amiko"/>
                <a:ea typeface="Amiko"/>
              </a:rPr>
              <a:t>, and includes icons, infographics &amp; images by </a:t>
            </a:r>
            <a:r>
              <a:rPr lang="en" sz="1200" b="1" u="sng" strike="noStrike">
                <a:solidFill>
                  <a:schemeClr val="dk1"/>
                </a:solidFill>
                <a:effectLst/>
                <a:uFillTx/>
                <a:latin typeface="Amiko"/>
                <a:ea typeface="Amiko"/>
                <a:hlinkClick r:id="rId3"/>
              </a:rPr>
              <a:t>Freepik</a:t>
            </a:r>
            <a:r>
              <a:rPr lang="en" sz="1200" b="0" u="none" strike="noStrike">
                <a:solidFill>
                  <a:schemeClr val="dk1"/>
                </a:solidFill>
                <a:effectLst/>
                <a:uFillTx/>
                <a:latin typeface="Amiko"/>
                <a:ea typeface="Amiko"/>
              </a:rPr>
              <a:t> </a:t>
            </a:r>
            <a:endParaRPr lang="en-US" sz="1200" b="0" u="none" strike="noStrike">
              <a:solidFill>
                <a:srgbClr val="000000"/>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genesishackathon-hackstreetboys.streamlit.app/" TargetMode="Externa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oogle Shape;131;p25"/>
          <p:cNvGrpSpPr/>
          <p:nvPr/>
        </p:nvGrpSpPr>
        <p:grpSpPr>
          <a:xfrm>
            <a:off x="0" y="-1991700"/>
            <a:ext cx="9148680" cy="7275162"/>
            <a:chOff x="-46550" y="310320"/>
            <a:chExt cx="9148680" cy="7275162"/>
          </a:xfrm>
        </p:grpSpPr>
        <p:sp>
          <p:nvSpPr>
            <p:cNvPr id="62" name="Google Shape;132;p25"/>
            <p:cNvSpPr/>
            <p:nvPr/>
          </p:nvSpPr>
          <p:spPr>
            <a:xfrm>
              <a:off x="-46550" y="2449002"/>
              <a:ext cx="9148680" cy="5136480"/>
            </a:xfrm>
            <a:custGeom>
              <a:avLst/>
              <a:gdLst>
                <a:gd name="textAreaLeft" fmla="*/ 0 w 9148680"/>
                <a:gd name="textAreaRight" fmla="*/ 9149040 w 9148680"/>
                <a:gd name="textAreaTop" fmla="*/ 0 h 5136480"/>
                <a:gd name="textAreaBottom" fmla="*/ 5136840 h 5136480"/>
              </a:gdLst>
              <a:ahLst/>
              <a:cxnLst/>
              <a:rect l="textAreaLeft" t="textAreaTop" r="textAreaRight" b="textAreaBottom"/>
              <a:pathLst>
                <a:path w="4430471" h="2487524">
                  <a:moveTo>
                    <a:pt x="0" y="0"/>
                  </a:moveTo>
                  <a:lnTo>
                    <a:pt x="0" y="2487525"/>
                  </a:lnTo>
                  <a:lnTo>
                    <a:pt x="4430471" y="2487525"/>
                  </a:lnTo>
                  <a:lnTo>
                    <a:pt x="4430471" y="0"/>
                  </a:lnTo>
                  <a:lnTo>
                    <a:pt x="0" y="0"/>
                  </a:lnTo>
                  <a:close/>
                  <a:moveTo>
                    <a:pt x="4154720" y="1250731"/>
                  </a:moveTo>
                  <a:lnTo>
                    <a:pt x="2775598" y="1250501"/>
                  </a:lnTo>
                  <a:cubicBezTo>
                    <a:pt x="2772644" y="1250501"/>
                    <a:pt x="2769645" y="1250547"/>
                    <a:pt x="2766737" y="1250824"/>
                  </a:cubicBezTo>
                  <a:cubicBezTo>
                    <a:pt x="2715602" y="1255900"/>
                    <a:pt x="2674066" y="1299882"/>
                    <a:pt x="2668020" y="1350417"/>
                  </a:cubicBezTo>
                  <a:cubicBezTo>
                    <a:pt x="2656345" y="1448072"/>
                    <a:pt x="2684312" y="1589432"/>
                    <a:pt x="2665482" y="1680164"/>
                  </a:cubicBezTo>
                  <a:cubicBezTo>
                    <a:pt x="2661052" y="1701393"/>
                    <a:pt x="2647899" y="1721700"/>
                    <a:pt x="2630639" y="1736975"/>
                  </a:cubicBezTo>
                  <a:cubicBezTo>
                    <a:pt x="2611809" y="1753636"/>
                    <a:pt x="2587257" y="1762451"/>
                    <a:pt x="2562059" y="1762681"/>
                  </a:cubicBezTo>
                  <a:cubicBezTo>
                    <a:pt x="1794295" y="1769927"/>
                    <a:pt x="1023623" y="1772835"/>
                    <a:pt x="256137" y="1761251"/>
                  </a:cubicBezTo>
                  <a:cubicBezTo>
                    <a:pt x="233938" y="1760928"/>
                    <a:pt x="212063" y="1754097"/>
                    <a:pt x="194433" y="1740575"/>
                  </a:cubicBezTo>
                  <a:cubicBezTo>
                    <a:pt x="173619" y="1724607"/>
                    <a:pt x="159220" y="1701993"/>
                    <a:pt x="153959" y="1674626"/>
                  </a:cubicBezTo>
                  <a:cubicBezTo>
                    <a:pt x="152759" y="1668488"/>
                    <a:pt x="152344" y="1662211"/>
                    <a:pt x="152390" y="1655981"/>
                  </a:cubicBezTo>
                  <a:lnTo>
                    <a:pt x="154328" y="449001"/>
                  </a:lnTo>
                  <a:cubicBezTo>
                    <a:pt x="154328" y="426617"/>
                    <a:pt x="160928" y="404465"/>
                    <a:pt x="174496" y="386697"/>
                  </a:cubicBezTo>
                  <a:cubicBezTo>
                    <a:pt x="251752" y="285119"/>
                    <a:pt x="470507" y="394727"/>
                    <a:pt x="547071" y="304780"/>
                  </a:cubicBezTo>
                  <a:cubicBezTo>
                    <a:pt x="577807" y="268643"/>
                    <a:pt x="566777" y="236661"/>
                    <a:pt x="578223" y="197479"/>
                  </a:cubicBezTo>
                  <a:cubicBezTo>
                    <a:pt x="586345" y="169604"/>
                    <a:pt x="606467" y="147867"/>
                    <a:pt x="631250" y="134022"/>
                  </a:cubicBezTo>
                  <a:cubicBezTo>
                    <a:pt x="646803" y="125345"/>
                    <a:pt x="664432" y="121146"/>
                    <a:pt x="682200" y="121146"/>
                  </a:cubicBezTo>
                  <a:lnTo>
                    <a:pt x="4158597" y="122069"/>
                  </a:lnTo>
                  <a:cubicBezTo>
                    <a:pt x="4182549" y="122069"/>
                    <a:pt x="4206133" y="129730"/>
                    <a:pt x="4224685" y="144959"/>
                  </a:cubicBezTo>
                  <a:cubicBezTo>
                    <a:pt x="4240053" y="157559"/>
                    <a:pt x="4251960" y="173804"/>
                    <a:pt x="4258883" y="192910"/>
                  </a:cubicBezTo>
                  <a:cubicBezTo>
                    <a:pt x="4262759" y="203571"/>
                    <a:pt x="4264329" y="214924"/>
                    <a:pt x="4264421" y="226277"/>
                  </a:cubicBezTo>
                  <a:lnTo>
                    <a:pt x="4269128" y="1127970"/>
                  </a:lnTo>
                  <a:cubicBezTo>
                    <a:pt x="4269128" y="1131478"/>
                    <a:pt x="4269036" y="1134985"/>
                    <a:pt x="4268713" y="1138446"/>
                  </a:cubicBezTo>
                  <a:cubicBezTo>
                    <a:pt x="4262898" y="1194658"/>
                    <a:pt x="4232023" y="1234948"/>
                    <a:pt x="4178073" y="1248147"/>
                  </a:cubicBezTo>
                  <a:cubicBezTo>
                    <a:pt x="4170458" y="1249993"/>
                    <a:pt x="4162612" y="1250731"/>
                    <a:pt x="4154767" y="125073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defTabSz="914400">
                <a:lnSpc>
                  <a:spcPct val="100000"/>
                </a:lnSpc>
                <a:tabLst>
                  <a:tab pos="0" algn="l"/>
                </a:tabLst>
              </a:pPr>
              <a:endParaRPr lang="en-US" sz="1800" b="0" u="none" strike="noStrike" dirty="0">
                <a:solidFill>
                  <a:srgbClr val="000000"/>
                </a:solidFill>
                <a:effectLst/>
                <a:uFillTx/>
                <a:latin typeface="OpenSymbol"/>
              </a:endParaRPr>
            </a:p>
          </p:txBody>
        </p:sp>
        <p:grpSp>
          <p:nvGrpSpPr>
            <p:cNvPr id="63" name="Google Shape;133;p25"/>
            <p:cNvGrpSpPr/>
            <p:nvPr/>
          </p:nvGrpSpPr>
          <p:grpSpPr>
            <a:xfrm>
              <a:off x="318600" y="310320"/>
              <a:ext cx="8506440" cy="4516200"/>
              <a:chOff x="318600" y="310320"/>
              <a:chExt cx="8506440" cy="4516200"/>
            </a:xfrm>
          </p:grpSpPr>
          <p:sp>
            <p:nvSpPr>
              <p:cNvPr id="64" name="Google Shape;134;p25"/>
              <p:cNvSpPr/>
              <p:nvPr/>
            </p:nvSpPr>
            <p:spPr>
              <a:xfrm>
                <a:off x="318600" y="3884400"/>
                <a:ext cx="8506440" cy="94212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65" name="Google Shape;135;p25"/>
              <p:cNvGrpSpPr/>
              <p:nvPr/>
            </p:nvGrpSpPr>
            <p:grpSpPr>
              <a:xfrm>
                <a:off x="318600" y="310320"/>
                <a:ext cx="698400" cy="270360"/>
                <a:chOff x="318600" y="310320"/>
                <a:chExt cx="698400" cy="270360"/>
              </a:xfrm>
            </p:grpSpPr>
            <p:sp>
              <p:nvSpPr>
                <p:cNvPr id="66" name="Google Shape;136;p25"/>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Google Shape;137;p25"/>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8" name="Google Shape;138;p25"/>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9" name="Google Shape;139;p25"/>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grpSp>
      </p:grpSp>
      <p:sp>
        <p:nvSpPr>
          <p:cNvPr id="70" name="PlaceHolder 1"/>
          <p:cNvSpPr>
            <a:spLocks noGrp="1"/>
          </p:cNvSpPr>
          <p:nvPr>
            <p:ph type="title"/>
          </p:nvPr>
        </p:nvSpPr>
        <p:spPr>
          <a:xfrm>
            <a:off x="365150" y="1709577"/>
            <a:ext cx="8257680" cy="82836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fr-FR" sz="2900" b="0" u="none" strike="noStrike" dirty="0">
                <a:solidFill>
                  <a:schemeClr val="dk1"/>
                </a:solidFill>
                <a:effectLst/>
                <a:uFillTx/>
                <a:latin typeface="Kodchasan SemiBold"/>
                <a:ea typeface="Kodchasan SemiBold"/>
              </a:rPr>
              <a:t>Smart </a:t>
            </a:r>
            <a:r>
              <a:rPr lang="fr-FR" sz="2900" b="0" u="none" strike="noStrike" dirty="0" err="1">
                <a:solidFill>
                  <a:schemeClr val="dk1"/>
                </a:solidFill>
                <a:effectLst/>
                <a:uFillTx/>
                <a:latin typeface="Kodchasan SemiBold"/>
                <a:ea typeface="Kodchasan SemiBold"/>
              </a:rPr>
              <a:t>Netwuork</a:t>
            </a:r>
            <a:r>
              <a:rPr lang="fr-FR" sz="2900" b="0" u="none" strike="noStrike" dirty="0">
                <a:solidFill>
                  <a:schemeClr val="dk1"/>
                </a:solidFill>
                <a:effectLst/>
                <a:uFillTx/>
                <a:latin typeface="Kodchasan SemiBold"/>
                <a:ea typeface="Kodchasan SemiBold"/>
              </a:rPr>
              <a:t> </a:t>
            </a:r>
            <a:r>
              <a:rPr lang="fr-FR" sz="2900" b="0" u="none" strike="noStrike" dirty="0" err="1">
                <a:solidFill>
                  <a:schemeClr val="dk1"/>
                </a:solidFill>
                <a:effectLst/>
                <a:uFillTx/>
                <a:latin typeface="Kodchasan SemiBold"/>
                <a:ea typeface="Kodchasan SemiBold"/>
              </a:rPr>
              <a:t>Optimization</a:t>
            </a:r>
            <a:r>
              <a:rPr lang="fr-FR" sz="2900" b="0" u="none" strike="noStrike" dirty="0">
                <a:solidFill>
                  <a:schemeClr val="dk1"/>
                </a:solidFill>
                <a:effectLst/>
                <a:uFillTx/>
                <a:latin typeface="Kodchasan SemiBold"/>
                <a:ea typeface="Kodchasan SemiBold"/>
              </a:rPr>
              <a:t>: A </a:t>
            </a:r>
            <a:r>
              <a:rPr lang="fr-FR" sz="2900" b="0" u="none" strike="noStrike" dirty="0" err="1">
                <a:solidFill>
                  <a:schemeClr val="dk1"/>
                </a:solidFill>
                <a:effectLst/>
                <a:uFillTx/>
                <a:latin typeface="Kodchasan SemiBold"/>
                <a:ea typeface="Kodchasan SemiBold"/>
              </a:rPr>
              <a:t>Predictive</a:t>
            </a:r>
            <a:r>
              <a:rPr lang="fr-FR" sz="2900" b="0" u="none" strike="noStrike" dirty="0">
                <a:solidFill>
                  <a:schemeClr val="dk1"/>
                </a:solidFill>
                <a:effectLst/>
                <a:uFillTx/>
                <a:latin typeface="Kodchasan SemiBold"/>
                <a:ea typeface="Kodchasan SemiBold"/>
              </a:rPr>
              <a:t> AI Framework for Proactive Management</a:t>
            </a:r>
            <a:endParaRPr lang="fr-FR" sz="2900" b="0" u="none" strike="noStrike" dirty="0">
              <a:solidFill>
                <a:schemeClr val="dk1"/>
              </a:solidFill>
              <a:effectLst/>
              <a:uFillTx/>
              <a:latin typeface="Arial"/>
            </a:endParaRPr>
          </a:p>
        </p:txBody>
      </p:sp>
      <p:sp>
        <p:nvSpPr>
          <p:cNvPr id="71" name="PlaceHolder 2"/>
          <p:cNvSpPr>
            <a:spLocks noGrp="1"/>
          </p:cNvSpPr>
          <p:nvPr>
            <p:ph type="subTitle"/>
          </p:nvPr>
        </p:nvSpPr>
        <p:spPr>
          <a:xfrm>
            <a:off x="5676840" y="2638440"/>
            <a:ext cx="3142800" cy="10378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600" b="0" u="none" strike="noStrike" dirty="0">
                <a:solidFill>
                  <a:schemeClr val="dk1"/>
                </a:solidFill>
                <a:effectLst/>
                <a:uFillTx/>
                <a:latin typeface="Amiko"/>
                <a:ea typeface="Amiko"/>
              </a:rPr>
              <a:t>Leveraging Machine Learning to Forecast Network Congestion and Automate Bandwidth Reallocation</a:t>
            </a:r>
            <a:endParaRPr lang="en-US" sz="1600" b="0" u="none" strike="noStrike" dirty="0">
              <a:solidFill>
                <a:srgbClr val="000000"/>
              </a:solidFill>
              <a:effectLst/>
              <a:uFillTx/>
              <a:latin typeface="OpenSymbol"/>
            </a:endParaRPr>
          </a:p>
        </p:txBody>
      </p:sp>
      <p:sp>
        <p:nvSpPr>
          <p:cNvPr id="2" name="TextBox 1">
            <a:extLst>
              <a:ext uri="{FF2B5EF4-FFF2-40B4-BE49-F238E27FC236}">
                <a16:creationId xmlns:a16="http://schemas.microsoft.com/office/drawing/2014/main" id="{4B0EBF65-E317-B57F-1DE7-4A2692B78896}"/>
              </a:ext>
            </a:extLst>
          </p:cNvPr>
          <p:cNvSpPr txBox="1"/>
          <p:nvPr/>
        </p:nvSpPr>
        <p:spPr>
          <a:xfrm>
            <a:off x="714349" y="3839988"/>
            <a:ext cx="2617247" cy="769441"/>
          </a:xfrm>
          <a:prstGeom prst="rect">
            <a:avLst/>
          </a:prstGeom>
          <a:noFill/>
        </p:spPr>
        <p:txBody>
          <a:bodyPr wrap="square" rtlCol="0">
            <a:spAutoFit/>
          </a:bodyPr>
          <a:lstStyle/>
          <a:p>
            <a:r>
              <a:rPr lang="en-US" sz="2200" b="1" dirty="0">
                <a:latin typeface="Baloo Paaji 2 SemiBold" panose="03080502040302020200" pitchFamily="66" charset="77"/>
                <a:cs typeface="Baloo Paaji 2 SemiBold" panose="03080502040302020200" pitchFamily="66" charset="77"/>
              </a:rPr>
              <a:t>Presented By:</a:t>
            </a:r>
          </a:p>
          <a:p>
            <a:r>
              <a:rPr lang="en-US" sz="2200" b="1" dirty="0" err="1">
                <a:latin typeface="Baloo Paaji 2 SemiBold" panose="03080502040302020200" pitchFamily="66" charset="77"/>
                <a:cs typeface="Baloo Paaji 2 SemiBold" panose="03080502040302020200" pitchFamily="66" charset="77"/>
              </a:rPr>
              <a:t>HackStreet</a:t>
            </a:r>
            <a:r>
              <a:rPr lang="en-US" sz="2200" b="1" dirty="0">
                <a:latin typeface="Baloo Paaji 2 SemiBold" panose="03080502040302020200" pitchFamily="66" charset="77"/>
                <a:cs typeface="Baloo Paaji 2 SemiBold" panose="03080502040302020200" pitchFamily="66" charset="77"/>
              </a:rPr>
              <a:t> Boys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 The </a:t>
            </a:r>
            <a:r>
              <a:rPr lang="fr-FR" sz="2900" b="1" u="none" strike="noStrike" dirty="0" err="1">
                <a:solidFill>
                  <a:schemeClr val="dk1"/>
                </a:solidFill>
                <a:effectLst/>
                <a:uFillTx/>
                <a:latin typeface="Kodchasan SemiBold" pitchFamily="2" charset="-34"/>
                <a:cs typeface="Kodchasan SemiBold" pitchFamily="2" charset="-34"/>
              </a:rPr>
              <a:t>Predictive</a:t>
            </a:r>
            <a:r>
              <a:rPr lang="fr-FR" sz="2900" b="1" u="none" strike="noStrike" dirty="0">
                <a:solidFill>
                  <a:schemeClr val="dk1"/>
                </a:solidFill>
                <a:effectLst/>
                <a:uFillTx/>
                <a:latin typeface="Kodchasan SemiBold" pitchFamily="2" charset="-34"/>
                <a:cs typeface="Kodchasan SemiBold" pitchFamily="2" charset="-34"/>
              </a:rPr>
              <a:t> </a:t>
            </a:r>
            <a:r>
              <a:rPr lang="fr-FR" sz="2900" b="1" u="none" strike="noStrike" dirty="0" err="1">
                <a:solidFill>
                  <a:schemeClr val="dk1"/>
                </a:solidFill>
                <a:effectLst/>
                <a:uFillTx/>
                <a:latin typeface="Kodchasan SemiBold" pitchFamily="2" charset="-34"/>
                <a:cs typeface="Kodchasan SemiBold" pitchFamily="2" charset="-34"/>
              </a:rPr>
              <a:t>Core</a:t>
            </a:r>
            <a:br>
              <a:rPr lang="fr-FR" sz="2900" b="1" u="none" strike="noStrike" dirty="0">
                <a:solidFill>
                  <a:schemeClr val="dk1"/>
                </a:solidFill>
                <a:effectLst/>
                <a:uFillTx/>
                <a:latin typeface="Kodchasan SemiBold" pitchFamily="2" charset="-34"/>
                <a:cs typeface="Kodchasan SemiBold" pitchFamily="2" charset="-34"/>
              </a:rPr>
            </a:br>
            <a:endParaRPr lang="fr-FR" sz="2900" b="0" u="none" strike="noStrike" dirty="0">
              <a:solidFill>
                <a:schemeClr val="dk1"/>
              </a:solidFill>
              <a:effectLst/>
              <a:uFillTx/>
              <a:latin typeface="Arial"/>
            </a:endParaRPr>
          </a:p>
        </p:txBody>
      </p:sp>
      <p:sp>
        <p:nvSpPr>
          <p:cNvPr id="115" name="PlaceHolder 2"/>
          <p:cNvSpPr>
            <a:spLocks noGrp="1"/>
          </p:cNvSpPr>
          <p:nvPr>
            <p:ph type="subTitle"/>
          </p:nvPr>
        </p:nvSpPr>
        <p:spPr>
          <a:xfrm>
            <a:off x="967562" y="933120"/>
            <a:ext cx="7495953" cy="3798368"/>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Specialized, Independent Models: Rather than one general model, we trained three distinct models, one for each router. This allows each model to become an expert on the unique traffic patterns and behaviors of its specific device.</a:t>
            </a:r>
          </a:p>
          <a:p>
            <a:pPr indent="0">
              <a:lnSpc>
                <a:spcPct val="100000"/>
              </a:lnSpc>
              <a:buNone/>
              <a:tabLst>
                <a:tab pos="0" algn="l"/>
              </a:tabLst>
            </a:pPr>
            <a:endParaRPr lang="en-US" sz="2200" dirty="0">
              <a:solidFill>
                <a:srgbClr val="000000"/>
              </a:solidFill>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This enabled the scalability of project, as adding or removing devices became O(1) !</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(Key Result): This approach has yielded a 90% accuracy on generated input and 73% accuracy on given </a:t>
            </a:r>
            <a:r>
              <a:rPr lang="en-US" sz="2200" u="none" strike="noStrike" dirty="0" err="1">
                <a:solidFill>
                  <a:srgbClr val="000000"/>
                </a:solidFill>
                <a:effectLst/>
                <a:uFillTx/>
                <a:latin typeface="Baloo Paaji 2 Medium" panose="03080502040302020200" pitchFamily="66" charset="77"/>
                <a:cs typeface="Baloo Paaji 2 Medium" panose="03080502040302020200" pitchFamily="66" charset="77"/>
              </a:rPr>
              <a:t>DataSet</a:t>
            </a:r>
            <a:r>
              <a:rPr lang="en-US" sz="2200" dirty="0">
                <a:solidFill>
                  <a:srgbClr val="000000"/>
                </a:solidFill>
                <a:latin typeface="Baloo Paaji 2 Medium" panose="03080502040302020200" pitchFamily="66" charset="77"/>
                <a:cs typeface="Baloo Paaji 2 Medium" panose="03080502040302020200" pitchFamily="66" charset="77"/>
              </a:rPr>
              <a:t>.</a:t>
            </a: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endParaRPr lang="en-US" sz="2200" b="0" u="none" strike="noStrike" dirty="0">
              <a:solidFill>
                <a:srgbClr val="000000"/>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The </a:t>
            </a:r>
            <a:r>
              <a:rPr lang="fr-FR" sz="2900" b="1" u="none" strike="noStrike" dirty="0" err="1">
                <a:solidFill>
                  <a:schemeClr val="dk1"/>
                </a:solidFill>
                <a:effectLst/>
                <a:uFillTx/>
                <a:latin typeface="Kodchasan SemiBold" pitchFamily="2" charset="-34"/>
                <a:cs typeface="Kodchasan SemiBold" pitchFamily="2" charset="-34"/>
              </a:rPr>
              <a:t>Recommendation</a:t>
            </a:r>
            <a:r>
              <a:rPr lang="fr-FR" sz="2900" b="1" u="none" strike="noStrike" dirty="0">
                <a:solidFill>
                  <a:schemeClr val="dk1"/>
                </a:solidFill>
                <a:effectLst/>
                <a:uFillTx/>
                <a:latin typeface="Kodchasan SemiBold" pitchFamily="2" charset="-34"/>
                <a:cs typeface="Kodchasan SemiBold" pitchFamily="2" charset="-34"/>
              </a:rPr>
              <a:t> Engine</a:t>
            </a:r>
          </a:p>
        </p:txBody>
      </p:sp>
      <p:sp>
        <p:nvSpPr>
          <p:cNvPr id="129" name="PlaceHolder 2"/>
          <p:cNvSpPr>
            <a:spLocks noGrp="1"/>
          </p:cNvSpPr>
          <p:nvPr>
            <p:ph type="subTitle"/>
          </p:nvPr>
        </p:nvSpPr>
        <p:spPr>
          <a:xfrm>
            <a:off x="967563" y="933120"/>
            <a:ext cx="7651917" cy="3706619"/>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The final and most critical stage translates the AI's prediction into a concrete, intelligent action. Your </a:t>
            </a:r>
            <a:r>
              <a:rPr lang="en-US" sz="2200" u="none" strike="noStrike" dirty="0" err="1">
                <a:solidFill>
                  <a:srgbClr val="000000"/>
                </a:solidFill>
                <a:effectLst/>
                <a:uFillTx/>
                <a:latin typeface="Baloo Paaji 2 Medium" panose="03080502040302020200" pitchFamily="66" charset="77"/>
                <a:cs typeface="Baloo Paaji 2 Medium" panose="03080502040302020200" pitchFamily="66" charset="77"/>
              </a:rPr>
              <a:t>bandwidth_recommendation</a:t>
            </a: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code implements a sophisticated, multi-tiered logic.</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Dual-Factor Analysis: The engine's decision is based on two key inputs:</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The Predicted Future Risk: The congestion probability from the </a:t>
            </a:r>
            <a:r>
              <a:rPr lang="en-US" sz="2200" u="none" strike="noStrike" dirty="0" err="1">
                <a:solidFill>
                  <a:srgbClr val="000000"/>
                </a:solidFill>
                <a:effectLst/>
                <a:uFillTx/>
                <a:latin typeface="Baloo Paaji 2 Medium" panose="03080502040302020200" pitchFamily="66" charset="77"/>
                <a:cs typeface="Baloo Paaji 2 Medium" panose="03080502040302020200" pitchFamily="66" charset="77"/>
              </a:rPr>
              <a:t>XGBoost</a:t>
            </a: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model.</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The Current Network State: The actual average bandwidth utilization and latency from the past 12 hours.</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endParaRPr lang="en-US" sz="1400" b="0" u="none" strike="noStrike" dirty="0">
              <a:solidFill>
                <a:srgbClr val="000000"/>
              </a:solidFill>
              <a:effectLst/>
              <a:uFillTx/>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69074-AFD1-169C-044A-CCF029BF1AB1}"/>
            </a:ext>
          </a:extLst>
        </p:cNvPr>
        <p:cNvGrpSpPr/>
        <p:nvPr/>
      </p:nvGrpSpPr>
      <p:grpSpPr>
        <a:xfrm>
          <a:off x="0" y="0"/>
          <a:ext cx="0" cy="0"/>
          <a:chOff x="0" y="0"/>
          <a:chExt cx="0" cy="0"/>
        </a:xfrm>
      </p:grpSpPr>
      <p:sp>
        <p:nvSpPr>
          <p:cNvPr id="128" name="PlaceHolder 1">
            <a:extLst>
              <a:ext uri="{FF2B5EF4-FFF2-40B4-BE49-F238E27FC236}">
                <a16:creationId xmlns:a16="http://schemas.microsoft.com/office/drawing/2014/main" id="{BAA0D468-031F-B99B-7D93-72762DB5C9BC}"/>
              </a:ext>
            </a:extLst>
          </p:cNvPr>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The </a:t>
            </a:r>
            <a:r>
              <a:rPr lang="fr-FR" sz="2900" b="1" u="none" strike="noStrike" dirty="0" err="1">
                <a:solidFill>
                  <a:schemeClr val="dk1"/>
                </a:solidFill>
                <a:effectLst/>
                <a:uFillTx/>
                <a:latin typeface="Kodchasan SemiBold" pitchFamily="2" charset="-34"/>
                <a:cs typeface="Kodchasan SemiBold" pitchFamily="2" charset="-34"/>
              </a:rPr>
              <a:t>Recommendation</a:t>
            </a:r>
            <a:r>
              <a:rPr lang="fr-FR" sz="2900" b="1" u="none" strike="noStrike" dirty="0">
                <a:solidFill>
                  <a:schemeClr val="dk1"/>
                </a:solidFill>
                <a:effectLst/>
                <a:uFillTx/>
                <a:latin typeface="Kodchasan SemiBold" pitchFamily="2" charset="-34"/>
                <a:cs typeface="Kodchasan SemiBold" pitchFamily="2" charset="-34"/>
              </a:rPr>
              <a:t> Engine</a:t>
            </a:r>
          </a:p>
        </p:txBody>
      </p:sp>
      <p:sp>
        <p:nvSpPr>
          <p:cNvPr id="129" name="PlaceHolder 2">
            <a:extLst>
              <a:ext uri="{FF2B5EF4-FFF2-40B4-BE49-F238E27FC236}">
                <a16:creationId xmlns:a16="http://schemas.microsoft.com/office/drawing/2014/main" id="{E41A37C1-4E07-40FB-0117-4BF64B6A63A7}"/>
              </a:ext>
            </a:extLst>
          </p:cNvPr>
          <p:cNvSpPr>
            <a:spLocks noGrp="1"/>
          </p:cNvSpPr>
          <p:nvPr>
            <p:ph type="subTitle"/>
          </p:nvPr>
        </p:nvSpPr>
        <p:spPr>
          <a:xfrm>
            <a:off x="609600" y="933121"/>
            <a:ext cx="8166537" cy="400086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Tiered Decision Logic: The engine categorizes the risk and recommends actions accordingly:</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marL="342900" indent="-342900">
              <a:lnSpc>
                <a:spcPct val="100000"/>
              </a:lnSpc>
              <a:buFont typeface="Arial" panose="020B0604020202020204" pitchFamily="34" charset="0"/>
              <a:buChar char="•"/>
              <a:tabLst>
                <a:tab pos="0" algn="l"/>
              </a:tabLst>
            </a:pPr>
            <a:r>
              <a:rPr lang="en-US" sz="2000" b="1" u="none" strike="noStrike" dirty="0">
                <a:solidFill>
                  <a:srgbClr val="FF0000"/>
                </a:solidFill>
                <a:effectLst/>
                <a:uFillTx/>
                <a:latin typeface="Baloo Paaji 2 Medium" panose="03080502040302020200" pitchFamily="66" charset="77"/>
                <a:cs typeface="Baloo Paaji 2 Medium" panose="03080502040302020200" pitchFamily="66" charset="77"/>
              </a:rPr>
              <a:t>Critical Risk </a:t>
            </a: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(Prob &gt;= 0.8): Aggressively increases bandwidth by 25-40%   to prevent imminent congestion.</a:t>
            </a:r>
          </a:p>
          <a:p>
            <a:pPr marL="342900" indent="-342900">
              <a:lnSpc>
                <a:spcPct val="100000"/>
              </a:lnSpc>
              <a:buFont typeface="Arial" panose="020B0604020202020204" pitchFamily="34" charset="0"/>
              <a:buChar char="•"/>
              <a:tabLst>
                <a:tab pos="0" algn="l"/>
              </a:tabLst>
            </a:pPr>
            <a:r>
              <a:rPr lang="en-US" sz="2000" u="none" strike="noStrike" dirty="0">
                <a:solidFill>
                  <a:srgbClr val="E0AA11"/>
                </a:solidFill>
                <a:effectLst/>
                <a:uFillTx/>
                <a:latin typeface="Baloo Paaji 2 Medium" panose="03080502040302020200" pitchFamily="66" charset="77"/>
                <a:cs typeface="Baloo Paaji 2 Medium" panose="03080502040302020200" pitchFamily="66" charset="77"/>
              </a:rPr>
              <a:t>Moderate Risk </a:t>
            </a: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(Prob &gt;= 0.6): Proactively increases bandwidth by 15-20%, especially if current utilization or latency is also high.</a:t>
            </a:r>
          </a:p>
          <a:p>
            <a:pPr marL="342900" indent="-342900">
              <a:lnSpc>
                <a:spcPct val="100000"/>
              </a:lnSpc>
              <a:buFont typeface="Arial" panose="020B0604020202020204" pitchFamily="34" charset="0"/>
              <a:buChar char="•"/>
              <a:tabLst>
                <a:tab pos="0" algn="l"/>
              </a:tabLst>
            </a:pPr>
            <a:r>
              <a:rPr lang="en-US" sz="2000" u="none" strike="noStrike" dirty="0">
                <a:solidFill>
                  <a:srgbClr val="07853E"/>
                </a:solidFill>
                <a:effectLst/>
                <a:uFillTx/>
                <a:latin typeface="Baloo Paaji 2 Medium" panose="03080502040302020200" pitchFamily="66" charset="77"/>
                <a:cs typeface="Baloo Paaji 2 Medium" panose="03080502040302020200" pitchFamily="66" charset="77"/>
              </a:rPr>
              <a:t>Low Risk </a:t>
            </a: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(Prob &lt;= 0.2): Identifies opportunities for optimization. If utilization is very low, it recommends a slight bandwidth decrease to conserve resources.</a:t>
            </a:r>
          </a:p>
          <a:p>
            <a:pPr marL="342900" indent="-342900">
              <a:lnSpc>
                <a:spcPct val="100000"/>
              </a:lnSpc>
              <a:buFont typeface="Arial" panose="020B0604020202020204" pitchFamily="34" charset="0"/>
              <a:buChar char="•"/>
              <a:tabLst>
                <a:tab pos="0" algn="l"/>
              </a:tabLst>
            </a:pPr>
            <a:r>
              <a:rPr lang="en-US" sz="2000" u="none" strike="noStrike" dirty="0">
                <a:solidFill>
                  <a:srgbClr val="727272"/>
                </a:solidFill>
                <a:effectLst/>
                <a:uFillTx/>
                <a:latin typeface="Baloo Paaji 2 Medium" panose="03080502040302020200" pitchFamily="66" charset="77"/>
                <a:cs typeface="Baloo Paaji 2 Medium" panose="03080502040302020200" pitchFamily="66" charset="77"/>
              </a:rPr>
              <a:t>Normal Operation</a:t>
            </a: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 For all other cases, it recommends maintaining current levels or making small, preventive adjustments if utilization is high.</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This nuanced approach ensures that the system is not only preventing problems but also optimizing for efficiency.</a:t>
            </a:r>
          </a:p>
        </p:txBody>
      </p:sp>
    </p:spTree>
    <p:extLst>
      <p:ext uri="{BB962C8B-B14F-4D97-AF65-F5344CB8AC3E}">
        <p14:creationId xmlns:p14="http://schemas.microsoft.com/office/powerpoint/2010/main" val="413320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739F8-005A-FDED-9AE5-B6C86435A414}"/>
            </a:ext>
          </a:extLst>
        </p:cNvPr>
        <p:cNvGrpSpPr/>
        <p:nvPr/>
      </p:nvGrpSpPr>
      <p:grpSpPr>
        <a:xfrm>
          <a:off x="0" y="0"/>
          <a:ext cx="0" cy="0"/>
          <a:chOff x="0" y="0"/>
          <a:chExt cx="0" cy="0"/>
        </a:xfrm>
      </p:grpSpPr>
      <p:sp>
        <p:nvSpPr>
          <p:cNvPr id="128" name="PlaceHolder 1">
            <a:extLst>
              <a:ext uri="{FF2B5EF4-FFF2-40B4-BE49-F238E27FC236}">
                <a16:creationId xmlns:a16="http://schemas.microsoft.com/office/drawing/2014/main" id="{BE524459-0AC8-96DC-5922-528762901C41}"/>
              </a:ext>
            </a:extLst>
          </p:cNvPr>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a:solidFill>
                  <a:schemeClr val="dk1"/>
                </a:solidFill>
                <a:latin typeface="Kodchasan SemiBold" pitchFamily="2" charset="-34"/>
                <a:cs typeface="Kodchasan SemiBold" pitchFamily="2" charset="-34"/>
              </a:rPr>
              <a:t>Flowchart</a:t>
            </a:r>
            <a:endParaRPr lang="fr-FR" sz="2900" b="1" u="none" strike="noStrike" dirty="0">
              <a:solidFill>
                <a:schemeClr val="dk1"/>
              </a:solidFill>
              <a:effectLst/>
              <a:uFillTx/>
              <a:latin typeface="Kodchasan SemiBold" pitchFamily="2" charset="-34"/>
              <a:cs typeface="Kodchasan SemiBold" pitchFamily="2" charset="-34"/>
            </a:endParaRPr>
          </a:p>
        </p:txBody>
      </p:sp>
      <p:pic>
        <p:nvPicPr>
          <p:cNvPr id="5" name="Picture 4">
            <a:extLst>
              <a:ext uri="{FF2B5EF4-FFF2-40B4-BE49-F238E27FC236}">
                <a16:creationId xmlns:a16="http://schemas.microsoft.com/office/drawing/2014/main" id="{01CE3B30-DAA7-4272-8767-CDB96D996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47737"/>
            <a:ext cx="9144001" cy="4195763"/>
          </a:xfrm>
          <a:prstGeom prst="rect">
            <a:avLst/>
          </a:prstGeom>
        </p:spPr>
      </p:pic>
    </p:spTree>
    <p:extLst>
      <p:ext uri="{BB962C8B-B14F-4D97-AF65-F5344CB8AC3E}">
        <p14:creationId xmlns:p14="http://schemas.microsoft.com/office/powerpoint/2010/main" val="393202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99A56-94EB-8B9F-F85E-52550D27E7B7}"/>
            </a:ext>
          </a:extLst>
        </p:cNvPr>
        <p:cNvGrpSpPr/>
        <p:nvPr/>
      </p:nvGrpSpPr>
      <p:grpSpPr>
        <a:xfrm>
          <a:off x="0" y="0"/>
          <a:ext cx="0" cy="0"/>
          <a:chOff x="0" y="0"/>
          <a:chExt cx="0" cy="0"/>
        </a:xfrm>
      </p:grpSpPr>
      <p:sp>
        <p:nvSpPr>
          <p:cNvPr id="128" name="PlaceHolder 1">
            <a:extLst>
              <a:ext uri="{FF2B5EF4-FFF2-40B4-BE49-F238E27FC236}">
                <a16:creationId xmlns:a16="http://schemas.microsoft.com/office/drawing/2014/main" id="{A6473261-7E92-6D69-0C0B-4F25582547F9}"/>
              </a:ext>
            </a:extLst>
          </p:cNvPr>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A Real-Time Dashboard</a:t>
            </a:r>
            <a:br>
              <a:rPr lang="fr-FR" sz="2900" b="1" u="none" strike="noStrike" dirty="0">
                <a:solidFill>
                  <a:schemeClr val="dk1"/>
                </a:solidFill>
                <a:effectLst/>
                <a:uFillTx/>
                <a:latin typeface="Kodchasan SemiBold" pitchFamily="2" charset="-34"/>
                <a:cs typeface="Kodchasan SemiBold" pitchFamily="2" charset="-34"/>
              </a:rPr>
            </a:b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129" name="PlaceHolder 2">
            <a:extLst>
              <a:ext uri="{FF2B5EF4-FFF2-40B4-BE49-F238E27FC236}">
                <a16:creationId xmlns:a16="http://schemas.microsoft.com/office/drawing/2014/main" id="{C78F8372-9673-2B90-6C38-AA7E8CBE39C3}"/>
              </a:ext>
            </a:extLst>
          </p:cNvPr>
          <p:cNvSpPr>
            <a:spLocks noGrp="1"/>
          </p:cNvSpPr>
          <p:nvPr>
            <p:ph type="subTitle"/>
          </p:nvPr>
        </p:nvSpPr>
        <p:spPr>
          <a:xfrm>
            <a:off x="524521" y="927986"/>
            <a:ext cx="8243666" cy="400086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To make our system practical and usable, we developed an interactive dashboard using </a:t>
            </a:r>
            <a:r>
              <a:rPr lang="en-US" sz="2000" u="none" strike="noStrike" dirty="0" err="1">
                <a:solidFill>
                  <a:srgbClr val="000000"/>
                </a:solidFill>
                <a:effectLst/>
                <a:uFillTx/>
                <a:latin typeface="Baloo Paaji 2 Medium" panose="03080502040302020200" pitchFamily="66" charset="77"/>
                <a:cs typeface="Baloo Paaji 2 Medium" panose="03080502040302020200" pitchFamily="66" charset="77"/>
              </a:rPr>
              <a:t>Streamlit</a:t>
            </a: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 The dashboard serves as the primary interface for a network administrator, transforming the complex output of our AI model into a simple, intuitive, and actionable tool for real-time monitoring and decision support.</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chemeClr val="bg1">
                    <a:lumMod val="10000"/>
                  </a:schemeClr>
                </a:solidFill>
                <a:effectLst/>
                <a:uFillTx/>
                <a:latin typeface="Baloo Paaji 2 Medium" panose="03080502040302020200" pitchFamily="66" charset="77"/>
                <a:cs typeface="Baloo Paaji 2 Medium" panose="03080502040302020200" pitchFamily="66" charset="77"/>
              </a:rPr>
              <a:t>Dashboard Link </a:t>
            </a:r>
            <a:r>
              <a:rPr lang="en-US" sz="2000" u="none" strike="noStrike" dirty="0">
                <a:solidFill>
                  <a:srgbClr val="0070C0"/>
                </a:solidFill>
                <a:effectLst/>
                <a:uFillTx/>
                <a:latin typeface="Baloo Paaji 2 Medium" panose="03080502040302020200" pitchFamily="66" charset="77"/>
                <a:cs typeface="Baloo Paaji 2 Medium" panose="03080502040302020200" pitchFamily="66" charset="77"/>
              </a:rPr>
              <a:t>: </a:t>
            </a:r>
            <a:r>
              <a:rPr lang="en-US" sz="2000" u="none" strike="noStrike" dirty="0">
                <a:solidFill>
                  <a:srgbClr val="0070C0"/>
                </a:solidFill>
                <a:effectLst/>
                <a:uFillTx/>
                <a:latin typeface="Baloo Paaji 2 Medium" panose="03080502040302020200" pitchFamily="66" charset="77"/>
                <a:cs typeface="Baloo Paaji 2 Medium" panose="03080502040302020200" pitchFamily="66" charset="77"/>
                <a:hlinkClick r:id="rId2"/>
              </a:rPr>
              <a:t>https://genesishackathon-hackstreetboys.streamlit.app</a:t>
            </a:r>
            <a:r>
              <a:rPr lang="en-US" sz="2000" u="none" strike="noStrike" dirty="0">
                <a:solidFill>
                  <a:srgbClr val="0070C0"/>
                </a:solidFill>
                <a:effectLst/>
                <a:uFillTx/>
                <a:latin typeface="Baloo Paaji 2 Medium" panose="03080502040302020200" pitchFamily="66" charset="77"/>
                <a:cs typeface="Baloo Paaji 2 Medium" panose="03080502040302020200" pitchFamily="66" charset="77"/>
              </a:rPr>
              <a:t>  </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Load Pre-Trained Models: The dashboard starts by loading our three specialized, pre-trained </a:t>
            </a:r>
            <a:r>
              <a:rPr lang="en-US" sz="2000" u="none" strike="noStrike" dirty="0" err="1">
                <a:solidFill>
                  <a:srgbClr val="000000"/>
                </a:solidFill>
                <a:effectLst/>
                <a:uFillTx/>
                <a:latin typeface="Baloo Paaji 2 Medium" panose="03080502040302020200" pitchFamily="66" charset="77"/>
                <a:cs typeface="Baloo Paaji 2 Medium" panose="03080502040302020200" pitchFamily="66" charset="77"/>
              </a:rPr>
              <a:t>XGBoost</a:t>
            </a: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 models from disk. This is efficient as no re-training is needed.</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p:txBody>
      </p:sp>
    </p:spTree>
    <p:extLst>
      <p:ext uri="{BB962C8B-B14F-4D97-AF65-F5344CB8AC3E}">
        <p14:creationId xmlns:p14="http://schemas.microsoft.com/office/powerpoint/2010/main" val="122150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46E69-D56E-3126-7AC7-8766E212F5EB}"/>
            </a:ext>
          </a:extLst>
        </p:cNvPr>
        <p:cNvGrpSpPr/>
        <p:nvPr/>
      </p:nvGrpSpPr>
      <p:grpSpPr>
        <a:xfrm>
          <a:off x="0" y="0"/>
          <a:ext cx="0" cy="0"/>
          <a:chOff x="0" y="0"/>
          <a:chExt cx="0" cy="0"/>
        </a:xfrm>
      </p:grpSpPr>
      <p:sp>
        <p:nvSpPr>
          <p:cNvPr id="128" name="PlaceHolder 1">
            <a:extLst>
              <a:ext uri="{FF2B5EF4-FFF2-40B4-BE49-F238E27FC236}">
                <a16:creationId xmlns:a16="http://schemas.microsoft.com/office/drawing/2014/main" id="{EC75E258-FE89-E9F8-725B-51718C708315}"/>
              </a:ext>
            </a:extLst>
          </p:cNvPr>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A Real-Time Dashboard</a:t>
            </a:r>
            <a:br>
              <a:rPr lang="fr-FR" sz="2900" b="1" u="none" strike="noStrike" dirty="0">
                <a:solidFill>
                  <a:schemeClr val="dk1"/>
                </a:solidFill>
                <a:effectLst/>
                <a:uFillTx/>
                <a:latin typeface="Kodchasan SemiBold" pitchFamily="2" charset="-34"/>
                <a:cs typeface="Kodchasan SemiBold" pitchFamily="2" charset="-34"/>
              </a:rPr>
            </a:b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129" name="PlaceHolder 2">
            <a:extLst>
              <a:ext uri="{FF2B5EF4-FFF2-40B4-BE49-F238E27FC236}">
                <a16:creationId xmlns:a16="http://schemas.microsoft.com/office/drawing/2014/main" id="{5D4797A2-86C6-8800-EC00-456AD07AEE70}"/>
              </a:ext>
            </a:extLst>
          </p:cNvPr>
          <p:cNvSpPr>
            <a:spLocks noGrp="1"/>
          </p:cNvSpPr>
          <p:nvPr>
            <p:ph type="subTitle"/>
          </p:nvPr>
        </p:nvSpPr>
        <p:spPr>
          <a:xfrm>
            <a:off x="601649" y="927986"/>
            <a:ext cx="8166537" cy="400086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User Data Upload: The administrator uploads the latest network traffic data as a CSV file</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Automated Prediction: The system automatically identifies the most recent 12-hour window in the data and feeds it to the models to predict congestion for the next hour.</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Visualize &amp; Recommend: The predictions are instantly passed to the recommendation engine, and the results—probabilities, actions, and historical graphs—are displayed on the screen.</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p:txBody>
      </p:sp>
    </p:spTree>
    <p:extLst>
      <p:ext uri="{BB962C8B-B14F-4D97-AF65-F5344CB8AC3E}">
        <p14:creationId xmlns:p14="http://schemas.microsoft.com/office/powerpoint/2010/main" val="114856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8029-8ABC-E060-DA7C-45B6A9C8C6E6}"/>
            </a:ext>
          </a:extLst>
        </p:cNvPr>
        <p:cNvGrpSpPr/>
        <p:nvPr/>
      </p:nvGrpSpPr>
      <p:grpSpPr>
        <a:xfrm>
          <a:off x="0" y="0"/>
          <a:ext cx="0" cy="0"/>
          <a:chOff x="0" y="0"/>
          <a:chExt cx="0" cy="0"/>
        </a:xfrm>
      </p:grpSpPr>
      <p:sp>
        <p:nvSpPr>
          <p:cNvPr id="128" name="PlaceHolder 1">
            <a:extLst>
              <a:ext uri="{FF2B5EF4-FFF2-40B4-BE49-F238E27FC236}">
                <a16:creationId xmlns:a16="http://schemas.microsoft.com/office/drawing/2014/main" id="{B7B16255-CE18-BD12-0E36-66B03870ED21}"/>
              </a:ext>
            </a:extLst>
          </p:cNvPr>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A Real-Time Dashboard</a:t>
            </a:r>
            <a:br>
              <a:rPr lang="fr-FR" sz="2900" b="1" u="none" strike="noStrike" dirty="0">
                <a:solidFill>
                  <a:schemeClr val="dk1"/>
                </a:solidFill>
                <a:effectLst/>
                <a:uFillTx/>
                <a:latin typeface="Kodchasan SemiBold" pitchFamily="2" charset="-34"/>
                <a:cs typeface="Kodchasan SemiBold" pitchFamily="2" charset="-34"/>
              </a:rPr>
            </a:b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129" name="PlaceHolder 2">
            <a:extLst>
              <a:ext uri="{FF2B5EF4-FFF2-40B4-BE49-F238E27FC236}">
                <a16:creationId xmlns:a16="http://schemas.microsoft.com/office/drawing/2014/main" id="{5C873F36-C586-F0E6-F1FA-4CF7D2B1D413}"/>
              </a:ext>
            </a:extLst>
          </p:cNvPr>
          <p:cNvSpPr>
            <a:spLocks noGrp="1"/>
          </p:cNvSpPr>
          <p:nvPr>
            <p:ph type="subTitle"/>
          </p:nvPr>
        </p:nvSpPr>
        <p:spPr>
          <a:xfrm>
            <a:off x="657308" y="737155"/>
            <a:ext cx="8166537" cy="400086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(Key Features):</a:t>
            </a: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At-a-Glance Metrics: Color-coded probability gauges (🔴🟡🟢) provide an immediate sense of the congestion risk for each router.</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Interactive Charts: </a:t>
            </a:r>
            <a:r>
              <a:rPr lang="en-US" sz="2000" u="none" strike="noStrike" dirty="0" err="1">
                <a:solidFill>
                  <a:srgbClr val="000000"/>
                </a:solidFill>
                <a:effectLst/>
                <a:uFillTx/>
                <a:latin typeface="Baloo Paaji 2 Medium" panose="03080502040302020200" pitchFamily="66" charset="77"/>
                <a:cs typeface="Baloo Paaji 2 Medium" panose="03080502040302020200" pitchFamily="66" charset="77"/>
              </a:rPr>
              <a:t>Plotly</a:t>
            </a: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 graphs visualize the historical traffic and latency that informed the model's prediction, giving crucial context. </a:t>
            </a:r>
            <a:r>
              <a:rPr lang="en-US" sz="2000" dirty="0">
                <a:solidFill>
                  <a:srgbClr val="C00000"/>
                </a:solidFill>
                <a:latin typeface="Baloo Paaji 2 Medium" panose="03080502040302020200" pitchFamily="66" charset="77"/>
                <a:cs typeface="Baloo Paaji 2 Medium" panose="03080502040302020200" pitchFamily="66" charset="77"/>
              </a:rPr>
              <a:t>In Development.</a:t>
            </a: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Detailed Recommendations: Each recommendation is presented in an expandable section, clearly stating the action, the amount of bandwidth change, and the reasoning behind it.</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rPr>
              <a:t>Prediction History: The dashboard keeps a running log of the most recent predictions, allowing for trend analysis and review.</a:t>
            </a: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endParaRPr lang="en-US" sz="2000" u="none" strike="noStrike" dirty="0">
              <a:solidFill>
                <a:srgbClr val="000000"/>
              </a:solidFill>
              <a:effectLst/>
              <a:uFillTx/>
              <a:latin typeface="Baloo Paaji 2 Medium" panose="03080502040302020200" pitchFamily="66" charset="77"/>
              <a:cs typeface="Baloo Paaji 2 Medium" panose="03080502040302020200" pitchFamily="66" charset="77"/>
            </a:endParaRPr>
          </a:p>
        </p:txBody>
      </p:sp>
    </p:spTree>
    <p:extLst>
      <p:ext uri="{BB962C8B-B14F-4D97-AF65-F5344CB8AC3E}">
        <p14:creationId xmlns:p14="http://schemas.microsoft.com/office/powerpoint/2010/main" val="383230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89AB7-840A-5903-E608-EC22B3BBB371}"/>
            </a:ext>
          </a:extLst>
        </p:cNvPr>
        <p:cNvGrpSpPr/>
        <p:nvPr/>
      </p:nvGrpSpPr>
      <p:grpSpPr>
        <a:xfrm>
          <a:off x="0" y="0"/>
          <a:ext cx="0" cy="0"/>
          <a:chOff x="0" y="0"/>
          <a:chExt cx="0" cy="0"/>
        </a:xfrm>
      </p:grpSpPr>
      <p:sp>
        <p:nvSpPr>
          <p:cNvPr id="128" name="PlaceHolder 1">
            <a:extLst>
              <a:ext uri="{FF2B5EF4-FFF2-40B4-BE49-F238E27FC236}">
                <a16:creationId xmlns:a16="http://schemas.microsoft.com/office/drawing/2014/main" id="{61E74CB7-7933-E133-60B6-F5C2400D7EF9}"/>
              </a:ext>
            </a:extLst>
          </p:cNvPr>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Conclusion</a:t>
            </a:r>
          </a:p>
        </p:txBody>
      </p:sp>
      <p:sp>
        <p:nvSpPr>
          <p:cNvPr id="129" name="PlaceHolder 2">
            <a:extLst>
              <a:ext uri="{FF2B5EF4-FFF2-40B4-BE49-F238E27FC236}">
                <a16:creationId xmlns:a16="http://schemas.microsoft.com/office/drawing/2014/main" id="{A7AF3BD5-C074-69F4-B9D6-8C52CFD0C7EA}"/>
              </a:ext>
            </a:extLst>
          </p:cNvPr>
          <p:cNvSpPr>
            <a:spLocks noGrp="1"/>
          </p:cNvSpPr>
          <p:nvPr>
            <p:ph type="subTitle"/>
          </p:nvPr>
        </p:nvSpPr>
        <p:spPr>
          <a:xfrm>
            <a:off x="967563" y="1942064"/>
            <a:ext cx="7651917" cy="3706619"/>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We have successfully developed a concept for an AI-driven network optimization system. We have met all key project deliverables by creating a robust data pipeline, a high-accuracy predictive model, and an intelligent recommendation engine.</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p:txBody>
      </p:sp>
    </p:spTree>
    <p:extLst>
      <p:ext uri="{BB962C8B-B14F-4D97-AF65-F5344CB8AC3E}">
        <p14:creationId xmlns:p14="http://schemas.microsoft.com/office/powerpoint/2010/main" val="188487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1A406-F394-EE98-07C3-0867612F26CE}"/>
            </a:ext>
          </a:extLst>
        </p:cNvPr>
        <p:cNvGrpSpPr/>
        <p:nvPr/>
      </p:nvGrpSpPr>
      <p:grpSpPr>
        <a:xfrm>
          <a:off x="0" y="0"/>
          <a:ext cx="0" cy="0"/>
          <a:chOff x="0" y="0"/>
          <a:chExt cx="0" cy="0"/>
        </a:xfrm>
      </p:grpSpPr>
      <p:sp>
        <p:nvSpPr>
          <p:cNvPr id="128" name="PlaceHolder 1">
            <a:extLst>
              <a:ext uri="{FF2B5EF4-FFF2-40B4-BE49-F238E27FC236}">
                <a16:creationId xmlns:a16="http://schemas.microsoft.com/office/drawing/2014/main" id="{6B56BF58-2251-EAA4-B82F-EC16E0B5C699}"/>
              </a:ext>
            </a:extLst>
          </p:cNvPr>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dirty="0">
                <a:solidFill>
                  <a:schemeClr val="dk1"/>
                </a:solidFill>
                <a:latin typeface="Kodchasan SemiBold" pitchFamily="2" charset="-34"/>
                <a:cs typeface="Kodchasan SemiBold" pitchFamily="2" charset="-34"/>
              </a:rPr>
              <a:t>Future Roadmap</a:t>
            </a: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129" name="PlaceHolder 2">
            <a:extLst>
              <a:ext uri="{FF2B5EF4-FFF2-40B4-BE49-F238E27FC236}">
                <a16:creationId xmlns:a16="http://schemas.microsoft.com/office/drawing/2014/main" id="{AEB08D82-DED9-916A-64C0-820385B5EE35}"/>
              </a:ext>
            </a:extLst>
          </p:cNvPr>
          <p:cNvSpPr>
            <a:spLocks noGrp="1"/>
          </p:cNvSpPr>
          <p:nvPr>
            <p:ph type="subTitle"/>
          </p:nvPr>
        </p:nvSpPr>
        <p:spPr>
          <a:xfrm>
            <a:off x="693683" y="933121"/>
            <a:ext cx="8177048" cy="4000860"/>
          </a:xfrm>
          <a:prstGeom prst="rect">
            <a:avLst/>
          </a:prstGeom>
          <a:noFill/>
          <a:ln w="0">
            <a:noFill/>
          </a:ln>
        </p:spPr>
        <p:txBody>
          <a:bodyPr lIns="91440" tIns="91440" rIns="91440" bIns="91440" anchor="t">
            <a:normAutofit lnSpcReduction="10000"/>
          </a:bodyPr>
          <a:lstStyle/>
          <a:p>
            <a:pPr>
              <a:lnSpc>
                <a:spcPct val="100000"/>
              </a:lnSpc>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Phase 1 (Visualization): Develop a real-time dashboard to visualize network health, display current congestion probabilities, and log all automated actions taken by the system.</a:t>
            </a:r>
          </a:p>
          <a:p>
            <a:pPr>
              <a:lnSpc>
                <a:spcPct val="100000"/>
              </a:lnSpc>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Phase 2 (Full Automation): Connect the recommendation engine to a Software-Defined Networking (SDN) controller. This will allow the system to execute bandwidth reallocations automatically, creating a truly self-optimizing network.</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a:lnSpc>
                <a:spcPct val="100000"/>
              </a:lnSpc>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Phase 3 (Real-Time Integration): Deploy the model in a live environment, feeding it real-time network data streams instead of historical CSV files.</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p:txBody>
      </p:sp>
    </p:spTree>
    <p:extLst>
      <p:ext uri="{BB962C8B-B14F-4D97-AF65-F5344CB8AC3E}">
        <p14:creationId xmlns:p14="http://schemas.microsoft.com/office/powerpoint/2010/main" val="2436932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E65AC-B065-235D-DC05-AA24CA064A27}"/>
            </a:ext>
          </a:extLst>
        </p:cNvPr>
        <p:cNvGrpSpPr/>
        <p:nvPr/>
      </p:nvGrpSpPr>
      <p:grpSpPr>
        <a:xfrm>
          <a:off x="0" y="0"/>
          <a:ext cx="0" cy="0"/>
          <a:chOff x="0" y="0"/>
          <a:chExt cx="0" cy="0"/>
        </a:xfrm>
      </p:grpSpPr>
      <p:grpSp>
        <p:nvGrpSpPr>
          <p:cNvPr id="75" name="Google Shape;214;p28">
            <a:extLst>
              <a:ext uri="{FF2B5EF4-FFF2-40B4-BE49-F238E27FC236}">
                <a16:creationId xmlns:a16="http://schemas.microsoft.com/office/drawing/2014/main" id="{0D28E226-2C0F-B2BF-2B40-5B695F1CCE32}"/>
              </a:ext>
            </a:extLst>
          </p:cNvPr>
          <p:cNvGrpSpPr/>
          <p:nvPr/>
        </p:nvGrpSpPr>
        <p:grpSpPr>
          <a:xfrm>
            <a:off x="0" y="-66390"/>
            <a:ext cx="9148680" cy="5220720"/>
            <a:chOff x="0" y="0"/>
            <a:chExt cx="9148680" cy="5220720"/>
          </a:xfrm>
        </p:grpSpPr>
        <p:sp>
          <p:nvSpPr>
            <p:cNvPr id="76" name="Google Shape;215;p28">
              <a:extLst>
                <a:ext uri="{FF2B5EF4-FFF2-40B4-BE49-F238E27FC236}">
                  <a16:creationId xmlns:a16="http://schemas.microsoft.com/office/drawing/2014/main" id="{633A15BB-04C6-7715-D6E4-7CDCE8E56901}"/>
                </a:ext>
              </a:extLst>
            </p:cNvPr>
            <p:cNvSpPr/>
            <p:nvPr/>
          </p:nvSpPr>
          <p:spPr>
            <a:xfrm>
              <a:off x="0" y="0"/>
              <a:ext cx="9148680" cy="5220720"/>
            </a:xfrm>
            <a:custGeom>
              <a:avLst/>
              <a:gdLst>
                <a:gd name="textAreaLeft" fmla="*/ 0 w 9148680"/>
                <a:gd name="textAreaRight" fmla="*/ 9149040 w 9148680"/>
                <a:gd name="textAreaTop" fmla="*/ 0 h 5220720"/>
                <a:gd name="textAreaBottom" fmla="*/ 5221080 h 5220720"/>
              </a:gdLst>
              <a:ahLst/>
              <a:cxnLst/>
              <a:rect l="textAreaLeft" t="textAreaTop" r="textAreaRight" b="textAreaBottom"/>
              <a:pathLst>
                <a:path w="4430471" h="2492139">
                  <a:moveTo>
                    <a:pt x="4430471" y="0"/>
                  </a:moveTo>
                  <a:lnTo>
                    <a:pt x="4430471" y="2492140"/>
                  </a:lnTo>
                  <a:lnTo>
                    <a:pt x="0" y="2492140"/>
                  </a:lnTo>
                  <a:lnTo>
                    <a:pt x="0" y="0"/>
                  </a:lnTo>
                  <a:lnTo>
                    <a:pt x="4430471" y="0"/>
                  </a:lnTo>
                  <a:close/>
                  <a:moveTo>
                    <a:pt x="266290" y="876449"/>
                  </a:moveTo>
                  <a:cubicBezTo>
                    <a:pt x="214093" y="885863"/>
                    <a:pt x="171635" y="930814"/>
                    <a:pt x="166004" y="983565"/>
                  </a:cubicBezTo>
                  <a:lnTo>
                    <a:pt x="165774" y="1720730"/>
                  </a:lnTo>
                  <a:cubicBezTo>
                    <a:pt x="169373" y="1776942"/>
                    <a:pt x="214462" y="1823923"/>
                    <a:pt x="269659" y="1833430"/>
                  </a:cubicBezTo>
                  <a:lnTo>
                    <a:pt x="1030546" y="1833200"/>
                  </a:lnTo>
                  <a:cubicBezTo>
                    <a:pt x="1261715" y="1864536"/>
                    <a:pt x="1033546" y="2246249"/>
                    <a:pt x="1231763" y="2295492"/>
                  </a:cubicBezTo>
                  <a:lnTo>
                    <a:pt x="4156290" y="2298815"/>
                  </a:lnTo>
                  <a:cubicBezTo>
                    <a:pt x="4211024" y="2295076"/>
                    <a:pt x="4254545" y="2254648"/>
                    <a:pt x="4267006" y="2202129"/>
                  </a:cubicBezTo>
                  <a:lnTo>
                    <a:pt x="4269036" y="988134"/>
                  </a:lnTo>
                  <a:cubicBezTo>
                    <a:pt x="4262067" y="926476"/>
                    <a:pt x="4215408" y="876633"/>
                    <a:pt x="4151721" y="875018"/>
                  </a:cubicBezTo>
                  <a:lnTo>
                    <a:pt x="266244" y="876403"/>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77" name="Google Shape;216;p28">
              <a:extLst>
                <a:ext uri="{FF2B5EF4-FFF2-40B4-BE49-F238E27FC236}">
                  <a16:creationId xmlns:a16="http://schemas.microsoft.com/office/drawing/2014/main" id="{A405B80E-2429-1DD8-8B44-02760A0AFE0B}"/>
                </a:ext>
              </a:extLst>
            </p:cNvPr>
            <p:cNvGrpSpPr/>
            <p:nvPr/>
          </p:nvGrpSpPr>
          <p:grpSpPr>
            <a:xfrm>
              <a:off x="318600" y="310320"/>
              <a:ext cx="8506800" cy="945360"/>
              <a:chOff x="318600" y="310320"/>
              <a:chExt cx="8506800" cy="945360"/>
            </a:xfrm>
          </p:grpSpPr>
          <p:sp>
            <p:nvSpPr>
              <p:cNvPr id="78" name="Google Shape;217;p28">
                <a:extLst>
                  <a:ext uri="{FF2B5EF4-FFF2-40B4-BE49-F238E27FC236}">
                    <a16:creationId xmlns:a16="http://schemas.microsoft.com/office/drawing/2014/main" id="{E557E300-69CC-3225-D00C-F7E33701D1BC}"/>
                  </a:ext>
                </a:extLst>
              </p:cNvPr>
              <p:cNvSpPr/>
              <p:nvPr/>
            </p:nvSpPr>
            <p:spPr>
              <a:xfrm>
                <a:off x="1146240" y="313560"/>
                <a:ext cx="7679160" cy="94212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Google Shape;218;p28">
                <a:extLst>
                  <a:ext uri="{FF2B5EF4-FFF2-40B4-BE49-F238E27FC236}">
                    <a16:creationId xmlns:a16="http://schemas.microsoft.com/office/drawing/2014/main" id="{4E80CB1F-10A5-5886-7678-3A3731C9E9F2}"/>
                  </a:ext>
                </a:extLst>
              </p:cNvPr>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0" name="Google Shape;219;p28">
                <a:extLst>
                  <a:ext uri="{FF2B5EF4-FFF2-40B4-BE49-F238E27FC236}">
                    <a16:creationId xmlns:a16="http://schemas.microsoft.com/office/drawing/2014/main" id="{ED916A56-32DF-0C86-408B-169A6EC23905}"/>
                  </a:ext>
                </a:extLst>
              </p:cNvPr>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220;p28">
                <a:extLst>
                  <a:ext uri="{FF2B5EF4-FFF2-40B4-BE49-F238E27FC236}">
                    <a16:creationId xmlns:a16="http://schemas.microsoft.com/office/drawing/2014/main" id="{E5E3D458-F2F4-E638-C47C-E6FFDAEFD913}"/>
                  </a:ext>
                </a:extLst>
              </p:cNvPr>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Google Shape;221;p28">
                <a:extLst>
                  <a:ext uri="{FF2B5EF4-FFF2-40B4-BE49-F238E27FC236}">
                    <a16:creationId xmlns:a16="http://schemas.microsoft.com/office/drawing/2014/main" id="{FB98B192-F15E-0593-D09F-9F1781A30841}"/>
                  </a:ext>
                </a:extLst>
              </p:cNvPr>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grpSp>
      <p:sp>
        <p:nvSpPr>
          <p:cNvPr id="83" name="PlaceHolder 1">
            <a:extLst>
              <a:ext uri="{FF2B5EF4-FFF2-40B4-BE49-F238E27FC236}">
                <a16:creationId xmlns:a16="http://schemas.microsoft.com/office/drawing/2014/main" id="{E1CC0A49-A660-904C-759F-B28576A85322}"/>
              </a:ext>
            </a:extLst>
          </p:cNvPr>
          <p:cNvSpPr>
            <a:spLocks noGrp="1"/>
          </p:cNvSpPr>
          <p:nvPr>
            <p:ph type="title"/>
          </p:nvPr>
        </p:nvSpPr>
        <p:spPr>
          <a:xfrm>
            <a:off x="3171629" y="504360"/>
            <a:ext cx="7543440" cy="7045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fr-FR" sz="4800" b="1" u="none" strike="noStrike" dirty="0" err="1">
                <a:solidFill>
                  <a:schemeClr val="dk1"/>
                </a:solidFill>
                <a:effectLst/>
                <a:uFillTx/>
                <a:latin typeface="Kodchasan SemiBold" pitchFamily="2" charset="-34"/>
                <a:cs typeface="Kodchasan SemiBold" pitchFamily="2" charset="-34"/>
              </a:rPr>
              <a:t>Thank</a:t>
            </a:r>
            <a:r>
              <a:rPr lang="fr-FR" sz="4800" b="1" u="none" strike="noStrike" dirty="0">
                <a:solidFill>
                  <a:schemeClr val="dk1"/>
                </a:solidFill>
                <a:effectLst/>
                <a:uFillTx/>
                <a:latin typeface="Kodchasan SemiBold" pitchFamily="2" charset="-34"/>
                <a:cs typeface="Kodchasan SemiBold" pitchFamily="2" charset="-34"/>
              </a:rPr>
              <a:t> </a:t>
            </a:r>
            <a:r>
              <a:rPr lang="fr-FR" sz="4800" b="1" u="none" strike="noStrike" dirty="0" err="1">
                <a:solidFill>
                  <a:schemeClr val="dk1"/>
                </a:solidFill>
                <a:effectLst/>
                <a:uFillTx/>
                <a:latin typeface="Kodchasan SemiBold" pitchFamily="2" charset="-34"/>
                <a:cs typeface="Kodchasan SemiBold" pitchFamily="2" charset="-34"/>
              </a:rPr>
              <a:t>you</a:t>
            </a:r>
            <a:r>
              <a:rPr lang="fr-FR" sz="4800" b="1" u="none" strike="noStrike" dirty="0">
                <a:solidFill>
                  <a:schemeClr val="dk1"/>
                </a:solidFill>
                <a:effectLst/>
                <a:uFillTx/>
                <a:latin typeface="Kodchasan SemiBold" pitchFamily="2" charset="-34"/>
                <a:cs typeface="Kodchasan SemiBold" pitchFamily="2" charset="-34"/>
              </a:rPr>
              <a:t>!</a:t>
            </a:r>
          </a:p>
        </p:txBody>
      </p:sp>
      <p:sp>
        <p:nvSpPr>
          <p:cNvPr id="84" name="PlaceHolder 2">
            <a:extLst>
              <a:ext uri="{FF2B5EF4-FFF2-40B4-BE49-F238E27FC236}">
                <a16:creationId xmlns:a16="http://schemas.microsoft.com/office/drawing/2014/main" id="{1E6738F4-0EF5-5D4A-7BB5-91D6BAA9B73B}"/>
              </a:ext>
            </a:extLst>
          </p:cNvPr>
          <p:cNvSpPr>
            <a:spLocks noGrp="1"/>
          </p:cNvSpPr>
          <p:nvPr>
            <p:ph type="title"/>
          </p:nvPr>
        </p:nvSpPr>
        <p:spPr>
          <a:xfrm>
            <a:off x="5676155" y="1453043"/>
            <a:ext cx="3467845" cy="800925"/>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Do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you</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have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any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questions?</a:t>
            </a:r>
          </a:p>
        </p:txBody>
      </p:sp>
      <p:pic>
        <p:nvPicPr>
          <p:cNvPr id="7" name="Picture 6" descr="A screenshot of a black screen&#10;&#10;Description automatically generated">
            <a:extLst>
              <a:ext uri="{FF2B5EF4-FFF2-40B4-BE49-F238E27FC236}">
                <a16:creationId xmlns:a16="http://schemas.microsoft.com/office/drawing/2014/main" id="{9C470D12-33DD-E8CE-8ACD-213A8BA81E9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724" b="17407" l="5941" r="53465">
                        <a14:foregroundMark x1="41188" y1="13611" x2="28119" y2="13368"/>
                        <a14:foregroundMark x1="28119" y1="13368" x2="39802" y2="12884"/>
                        <a14:foregroundMark x1="39802" y1="12884" x2="38020" y2="12439"/>
                        <a14:foregroundMark x1="28713" y1="9451" x2="29307" y2="9330"/>
                        <a14:foregroundMark x1="27525" y1="9006" x2="26139" y2="8724"/>
                        <a14:foregroundMark x1="43168" y1="13489" x2="42970" y2="13328"/>
                        <a14:foregroundMark x1="43168" y1="13530" x2="45347" y2="14136"/>
                        <a14:foregroundMark x1="41980" y1="13045" x2="44554" y2="13045"/>
                        <a14:foregroundMark x1="36634" y1="17407" x2="40000" y2="17246"/>
                        <a14:foregroundMark x1="40198" y1="12641" x2="39604" y2="12601"/>
                        <a14:foregroundMark x1="36040" y1="12682" x2="35644" y2="12359"/>
                      </a14:backgroundRemoval>
                    </a14:imgEffect>
                  </a14:imgLayer>
                </a14:imgProps>
              </a:ext>
              <a:ext uri="{28A0092B-C50C-407E-A947-70E740481C1C}">
                <a14:useLocalDpi xmlns:a14="http://schemas.microsoft.com/office/drawing/2010/main" val="0"/>
              </a:ext>
            </a:extLst>
          </a:blip>
          <a:srcRect t="8515" r="39973" b="81683"/>
          <a:stretch/>
        </p:blipFill>
        <p:spPr>
          <a:xfrm>
            <a:off x="910944" y="2076140"/>
            <a:ext cx="3198821" cy="2562999"/>
          </a:xfrm>
          <a:prstGeom prst="rect">
            <a:avLst/>
          </a:prstGeom>
        </p:spPr>
      </p:pic>
    </p:spTree>
    <p:extLst>
      <p:ext uri="{BB962C8B-B14F-4D97-AF65-F5344CB8AC3E}">
        <p14:creationId xmlns:p14="http://schemas.microsoft.com/office/powerpoint/2010/main" val="2360503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1295280" y="209520"/>
            <a:ext cx="7324200" cy="7236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fr-FR" sz="2900" b="0" u="none" strike="noStrike" dirty="0">
                <a:solidFill>
                  <a:schemeClr val="dk1"/>
                </a:solidFill>
                <a:effectLst/>
                <a:uFillTx/>
                <a:latin typeface="Kodchasan SemiBold"/>
                <a:ea typeface="Kodchasan SemiBold"/>
              </a:rPr>
              <a:t>Introduction</a:t>
            </a:r>
            <a:endParaRPr lang="fr-FR" sz="2900" b="0" u="none" strike="noStrike" dirty="0">
              <a:solidFill>
                <a:schemeClr val="dk1"/>
              </a:solidFill>
              <a:effectLst/>
              <a:uFillTx/>
              <a:latin typeface="Arial"/>
            </a:endParaRPr>
          </a:p>
        </p:txBody>
      </p:sp>
      <p:sp>
        <p:nvSpPr>
          <p:cNvPr id="73" name="PlaceHolder 2"/>
          <p:cNvSpPr>
            <a:spLocks noGrp="1"/>
          </p:cNvSpPr>
          <p:nvPr>
            <p:ph type="subTitle"/>
          </p:nvPr>
        </p:nvSpPr>
        <p:spPr>
          <a:xfrm>
            <a:off x="1295280" y="1466730"/>
            <a:ext cx="6924510" cy="289512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US" sz="2200" u="none" strike="noStrike" dirty="0">
                <a:solidFill>
                  <a:schemeClr val="dk1"/>
                </a:solidFill>
                <a:effectLst/>
                <a:uFillTx/>
                <a:latin typeface="Baloo Paaji 2 Medium" panose="03080502040302020200" pitchFamily="66" charset="77"/>
                <a:ea typeface="Amiko"/>
                <a:cs typeface="Baloo Paaji 2 Medium" panose="03080502040302020200" pitchFamily="66" charset="77"/>
              </a:rPr>
              <a:t>This presentation outlines the need for a proactive approach to network management through an AI-driven framework. We address the limitations of traditional reactive methods that often lead to performance degradation, and propose a comprehensive solution designed to forecast congestion and allocate bandwidth efficiently, ultimately enhancing operational productivity.</a:t>
            </a: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Google Shape;214;p28"/>
          <p:cNvGrpSpPr/>
          <p:nvPr/>
        </p:nvGrpSpPr>
        <p:grpSpPr>
          <a:xfrm>
            <a:off x="0" y="0"/>
            <a:ext cx="9148680" cy="5220720"/>
            <a:chOff x="0" y="0"/>
            <a:chExt cx="9148680" cy="5220720"/>
          </a:xfrm>
        </p:grpSpPr>
        <p:sp>
          <p:nvSpPr>
            <p:cNvPr id="76" name="Google Shape;215;p28"/>
            <p:cNvSpPr/>
            <p:nvPr/>
          </p:nvSpPr>
          <p:spPr>
            <a:xfrm>
              <a:off x="0" y="0"/>
              <a:ext cx="9148680" cy="5220720"/>
            </a:xfrm>
            <a:custGeom>
              <a:avLst/>
              <a:gdLst>
                <a:gd name="textAreaLeft" fmla="*/ 0 w 9148680"/>
                <a:gd name="textAreaRight" fmla="*/ 9149040 w 9148680"/>
                <a:gd name="textAreaTop" fmla="*/ 0 h 5220720"/>
                <a:gd name="textAreaBottom" fmla="*/ 5221080 h 5220720"/>
              </a:gdLst>
              <a:ahLst/>
              <a:cxnLst/>
              <a:rect l="textAreaLeft" t="textAreaTop" r="textAreaRight" b="textAreaBottom"/>
              <a:pathLst>
                <a:path w="4430471" h="2492139">
                  <a:moveTo>
                    <a:pt x="4430471" y="0"/>
                  </a:moveTo>
                  <a:lnTo>
                    <a:pt x="4430471" y="2492140"/>
                  </a:lnTo>
                  <a:lnTo>
                    <a:pt x="0" y="2492140"/>
                  </a:lnTo>
                  <a:lnTo>
                    <a:pt x="0" y="0"/>
                  </a:lnTo>
                  <a:lnTo>
                    <a:pt x="4430471" y="0"/>
                  </a:lnTo>
                  <a:close/>
                  <a:moveTo>
                    <a:pt x="266290" y="876449"/>
                  </a:moveTo>
                  <a:cubicBezTo>
                    <a:pt x="214093" y="885863"/>
                    <a:pt x="171635" y="930814"/>
                    <a:pt x="166004" y="983565"/>
                  </a:cubicBezTo>
                  <a:lnTo>
                    <a:pt x="165774" y="1720730"/>
                  </a:lnTo>
                  <a:cubicBezTo>
                    <a:pt x="169373" y="1776942"/>
                    <a:pt x="214462" y="1823923"/>
                    <a:pt x="269659" y="1833430"/>
                  </a:cubicBezTo>
                  <a:lnTo>
                    <a:pt x="1030546" y="1833200"/>
                  </a:lnTo>
                  <a:cubicBezTo>
                    <a:pt x="1261715" y="1864536"/>
                    <a:pt x="1033546" y="2246249"/>
                    <a:pt x="1231763" y="2295492"/>
                  </a:cubicBezTo>
                  <a:lnTo>
                    <a:pt x="4156290" y="2298815"/>
                  </a:lnTo>
                  <a:cubicBezTo>
                    <a:pt x="4211024" y="2295076"/>
                    <a:pt x="4254545" y="2254648"/>
                    <a:pt x="4267006" y="2202129"/>
                  </a:cubicBezTo>
                  <a:lnTo>
                    <a:pt x="4269036" y="988134"/>
                  </a:lnTo>
                  <a:cubicBezTo>
                    <a:pt x="4262067" y="926476"/>
                    <a:pt x="4215408" y="876633"/>
                    <a:pt x="4151721" y="875018"/>
                  </a:cubicBezTo>
                  <a:lnTo>
                    <a:pt x="266244" y="876403"/>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77" name="Google Shape;216;p28"/>
            <p:cNvGrpSpPr/>
            <p:nvPr/>
          </p:nvGrpSpPr>
          <p:grpSpPr>
            <a:xfrm>
              <a:off x="318600" y="310320"/>
              <a:ext cx="8506800" cy="945360"/>
              <a:chOff x="318600" y="310320"/>
              <a:chExt cx="8506800" cy="945360"/>
            </a:xfrm>
          </p:grpSpPr>
          <p:sp>
            <p:nvSpPr>
              <p:cNvPr id="78" name="Google Shape;217;p28"/>
              <p:cNvSpPr/>
              <p:nvPr/>
            </p:nvSpPr>
            <p:spPr>
              <a:xfrm>
                <a:off x="1146240" y="313560"/>
                <a:ext cx="7679160" cy="94212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Google Shape;218;p28"/>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0" name="Google Shape;219;p28"/>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220;p28"/>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Google Shape;221;p28"/>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grpSp>
      <p:sp>
        <p:nvSpPr>
          <p:cNvPr id="83" name="PlaceHolder 1"/>
          <p:cNvSpPr>
            <a:spLocks noGrp="1"/>
          </p:cNvSpPr>
          <p:nvPr>
            <p:ph type="title"/>
          </p:nvPr>
        </p:nvSpPr>
        <p:spPr>
          <a:xfrm>
            <a:off x="1276200" y="624150"/>
            <a:ext cx="7543440" cy="704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300" b="0" u="none" strike="noStrike" dirty="0">
                <a:solidFill>
                  <a:schemeClr val="dk1"/>
                </a:solidFill>
                <a:effectLst/>
                <a:uFillTx/>
                <a:latin typeface="Kodchasan SemiBold"/>
                <a:ea typeface="Kodchasan SemiBold"/>
              </a:rPr>
              <a:t>The Need for Proactive Network Management</a:t>
            </a:r>
            <a:endParaRPr lang="fr-FR" sz="3300" b="0" u="none" strike="noStrike" dirty="0">
              <a:solidFill>
                <a:schemeClr val="dk1"/>
              </a:solidFill>
              <a:effectLst/>
              <a:uFillTx/>
              <a:latin typeface="Arial"/>
            </a:endParaRPr>
          </a:p>
        </p:txBody>
      </p:sp>
      <p:sp>
        <p:nvSpPr>
          <p:cNvPr id="84" name="PlaceHolder 2"/>
          <p:cNvSpPr>
            <a:spLocks noGrp="1"/>
          </p:cNvSpPr>
          <p:nvPr>
            <p:ph type="title"/>
          </p:nvPr>
        </p:nvSpPr>
        <p:spPr>
          <a:xfrm>
            <a:off x="602280" y="1639260"/>
            <a:ext cx="8262968" cy="3211920"/>
          </a:xfrm>
          <a:prstGeom prst="rect">
            <a:avLst/>
          </a:prstGeom>
          <a:noFill/>
          <a:ln w="0">
            <a:noFill/>
          </a:ln>
        </p:spPr>
        <p:txBody>
          <a:bodyPr lIns="91440" tIns="91440" rIns="91440" bIns="91440" anchor="ctr">
            <a:normAutofit/>
          </a:bodyPr>
          <a:lstStyle/>
          <a:p>
            <a:pPr indent="0">
              <a:lnSpc>
                <a:spcPct val="100000"/>
              </a:lnSpc>
              <a:buNone/>
              <a:tabLst>
                <a:tab pos="0" algn="l"/>
              </a:tabLst>
            </a:pP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Traditional</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network management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is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fundamentally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reactive</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We</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rely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on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alerts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to tell us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when</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problem</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like high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latency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or a full-</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blown</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outage</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has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already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occurred</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a:t>
            </a:r>
            <a:b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b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b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b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Our vision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is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 proactive, intelligent network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that</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anticipates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its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own</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needs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By leveraging AI,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we</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can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forecast</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congestion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events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before</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they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impact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users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and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dynamically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allocate</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resources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to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maintain</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seamless</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200" u="none" strike="noStrike" dirty="0" err="1">
                <a:solidFill>
                  <a:schemeClr val="dk1"/>
                </a:solidFill>
                <a:effectLst/>
                <a:uFillTx/>
                <a:latin typeface="Baloo Paaji 2 Medium" panose="03080502040302020200" pitchFamily="66" charset="77"/>
                <a:cs typeface="Baloo Paaji 2 Medium" panose="03080502040302020200" pitchFamily="66" charset="77"/>
              </a:rPr>
              <a:t>connectivity</a:t>
            </a:r>
            <a: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t>.</a:t>
            </a:r>
            <a:br>
              <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rPr>
            </a:br>
            <a:endPar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ABF3-023E-775F-5720-2889963C04A6}"/>
            </a:ext>
          </a:extLst>
        </p:cNvPr>
        <p:cNvGrpSpPr/>
        <p:nvPr/>
      </p:nvGrpSpPr>
      <p:grpSpPr>
        <a:xfrm>
          <a:off x="0" y="0"/>
          <a:ext cx="0" cy="0"/>
          <a:chOff x="0" y="0"/>
          <a:chExt cx="0" cy="0"/>
        </a:xfrm>
      </p:grpSpPr>
      <p:grpSp>
        <p:nvGrpSpPr>
          <p:cNvPr id="75" name="Google Shape;214;p28">
            <a:extLst>
              <a:ext uri="{FF2B5EF4-FFF2-40B4-BE49-F238E27FC236}">
                <a16:creationId xmlns:a16="http://schemas.microsoft.com/office/drawing/2014/main" id="{39172D39-C601-08DD-D4BA-43F18AEE1BA6}"/>
              </a:ext>
            </a:extLst>
          </p:cNvPr>
          <p:cNvGrpSpPr/>
          <p:nvPr/>
        </p:nvGrpSpPr>
        <p:grpSpPr>
          <a:xfrm>
            <a:off x="0" y="0"/>
            <a:ext cx="9148680" cy="5220720"/>
            <a:chOff x="0" y="0"/>
            <a:chExt cx="9148680" cy="5220720"/>
          </a:xfrm>
        </p:grpSpPr>
        <p:sp>
          <p:nvSpPr>
            <p:cNvPr id="76" name="Google Shape;215;p28">
              <a:extLst>
                <a:ext uri="{FF2B5EF4-FFF2-40B4-BE49-F238E27FC236}">
                  <a16:creationId xmlns:a16="http://schemas.microsoft.com/office/drawing/2014/main" id="{EEBE418D-0FF0-3A57-7C93-22D6B4F4DC49}"/>
                </a:ext>
              </a:extLst>
            </p:cNvPr>
            <p:cNvSpPr/>
            <p:nvPr/>
          </p:nvSpPr>
          <p:spPr>
            <a:xfrm>
              <a:off x="0" y="0"/>
              <a:ext cx="9148680" cy="5220720"/>
            </a:xfrm>
            <a:custGeom>
              <a:avLst/>
              <a:gdLst>
                <a:gd name="textAreaLeft" fmla="*/ 0 w 9148680"/>
                <a:gd name="textAreaRight" fmla="*/ 9149040 w 9148680"/>
                <a:gd name="textAreaTop" fmla="*/ 0 h 5220720"/>
                <a:gd name="textAreaBottom" fmla="*/ 5221080 h 5220720"/>
              </a:gdLst>
              <a:ahLst/>
              <a:cxnLst/>
              <a:rect l="textAreaLeft" t="textAreaTop" r="textAreaRight" b="textAreaBottom"/>
              <a:pathLst>
                <a:path w="4430471" h="2492139">
                  <a:moveTo>
                    <a:pt x="4430471" y="0"/>
                  </a:moveTo>
                  <a:lnTo>
                    <a:pt x="4430471" y="2492140"/>
                  </a:lnTo>
                  <a:lnTo>
                    <a:pt x="0" y="2492140"/>
                  </a:lnTo>
                  <a:lnTo>
                    <a:pt x="0" y="0"/>
                  </a:lnTo>
                  <a:lnTo>
                    <a:pt x="4430471" y="0"/>
                  </a:lnTo>
                  <a:close/>
                  <a:moveTo>
                    <a:pt x="266290" y="876449"/>
                  </a:moveTo>
                  <a:cubicBezTo>
                    <a:pt x="214093" y="885863"/>
                    <a:pt x="171635" y="930814"/>
                    <a:pt x="166004" y="983565"/>
                  </a:cubicBezTo>
                  <a:lnTo>
                    <a:pt x="165774" y="1720730"/>
                  </a:lnTo>
                  <a:cubicBezTo>
                    <a:pt x="169373" y="1776942"/>
                    <a:pt x="214462" y="1823923"/>
                    <a:pt x="269659" y="1833430"/>
                  </a:cubicBezTo>
                  <a:lnTo>
                    <a:pt x="1030546" y="1833200"/>
                  </a:lnTo>
                  <a:cubicBezTo>
                    <a:pt x="1261715" y="1864536"/>
                    <a:pt x="1033546" y="2246249"/>
                    <a:pt x="1231763" y="2295492"/>
                  </a:cubicBezTo>
                  <a:lnTo>
                    <a:pt x="4156290" y="2298815"/>
                  </a:lnTo>
                  <a:cubicBezTo>
                    <a:pt x="4211024" y="2295076"/>
                    <a:pt x="4254545" y="2254648"/>
                    <a:pt x="4267006" y="2202129"/>
                  </a:cubicBezTo>
                  <a:lnTo>
                    <a:pt x="4269036" y="988134"/>
                  </a:lnTo>
                  <a:cubicBezTo>
                    <a:pt x="4262067" y="926476"/>
                    <a:pt x="4215408" y="876633"/>
                    <a:pt x="4151721" y="875018"/>
                  </a:cubicBezTo>
                  <a:lnTo>
                    <a:pt x="266244" y="876403"/>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77" name="Google Shape;216;p28">
              <a:extLst>
                <a:ext uri="{FF2B5EF4-FFF2-40B4-BE49-F238E27FC236}">
                  <a16:creationId xmlns:a16="http://schemas.microsoft.com/office/drawing/2014/main" id="{6B0D5F18-6D9E-901D-E6C3-A65B96142CC0}"/>
                </a:ext>
              </a:extLst>
            </p:cNvPr>
            <p:cNvGrpSpPr/>
            <p:nvPr/>
          </p:nvGrpSpPr>
          <p:grpSpPr>
            <a:xfrm>
              <a:off x="318600" y="310320"/>
              <a:ext cx="8506800" cy="945360"/>
              <a:chOff x="318600" y="310320"/>
              <a:chExt cx="8506800" cy="945360"/>
            </a:xfrm>
          </p:grpSpPr>
          <p:sp>
            <p:nvSpPr>
              <p:cNvPr id="78" name="Google Shape;217;p28">
                <a:extLst>
                  <a:ext uri="{FF2B5EF4-FFF2-40B4-BE49-F238E27FC236}">
                    <a16:creationId xmlns:a16="http://schemas.microsoft.com/office/drawing/2014/main" id="{41792A9C-2C5B-0FB6-D9A9-CBA9755D5B76}"/>
                  </a:ext>
                </a:extLst>
              </p:cNvPr>
              <p:cNvSpPr/>
              <p:nvPr/>
            </p:nvSpPr>
            <p:spPr>
              <a:xfrm>
                <a:off x="1146240" y="313560"/>
                <a:ext cx="7679160" cy="94212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Google Shape;218;p28">
                <a:extLst>
                  <a:ext uri="{FF2B5EF4-FFF2-40B4-BE49-F238E27FC236}">
                    <a16:creationId xmlns:a16="http://schemas.microsoft.com/office/drawing/2014/main" id="{A0882EE0-2EA2-3608-83A1-62C0C7FBB4D1}"/>
                  </a:ext>
                </a:extLst>
              </p:cNvPr>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0" name="Google Shape;219;p28">
                <a:extLst>
                  <a:ext uri="{FF2B5EF4-FFF2-40B4-BE49-F238E27FC236}">
                    <a16:creationId xmlns:a16="http://schemas.microsoft.com/office/drawing/2014/main" id="{65409330-B4EF-9775-6278-E35D05DEA731}"/>
                  </a:ext>
                </a:extLst>
              </p:cNvPr>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220;p28">
                <a:extLst>
                  <a:ext uri="{FF2B5EF4-FFF2-40B4-BE49-F238E27FC236}">
                    <a16:creationId xmlns:a16="http://schemas.microsoft.com/office/drawing/2014/main" id="{2FB615BD-4BEC-EF05-A075-256332F6506C}"/>
                  </a:ext>
                </a:extLst>
              </p:cNvPr>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Google Shape;221;p28">
                <a:extLst>
                  <a:ext uri="{FF2B5EF4-FFF2-40B4-BE49-F238E27FC236}">
                    <a16:creationId xmlns:a16="http://schemas.microsoft.com/office/drawing/2014/main" id="{8E9451BA-3D2B-A07C-B3FB-18ABF0CCB2C6}"/>
                  </a:ext>
                </a:extLst>
              </p:cNvPr>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grpSp>
      <p:sp>
        <p:nvSpPr>
          <p:cNvPr id="83" name="PlaceHolder 1">
            <a:extLst>
              <a:ext uri="{FF2B5EF4-FFF2-40B4-BE49-F238E27FC236}">
                <a16:creationId xmlns:a16="http://schemas.microsoft.com/office/drawing/2014/main" id="{3ED4DE88-4FBD-A0D4-BA0B-4F6E0E7682F5}"/>
              </a:ext>
            </a:extLst>
          </p:cNvPr>
          <p:cNvSpPr>
            <a:spLocks noGrp="1"/>
          </p:cNvSpPr>
          <p:nvPr>
            <p:ph type="title"/>
          </p:nvPr>
        </p:nvSpPr>
        <p:spPr>
          <a:xfrm>
            <a:off x="1321808" y="1123757"/>
            <a:ext cx="7543440" cy="7045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r>
              <a:rPr lang="fr-FR" sz="3600" b="1" u="none" strike="noStrike" dirty="0">
                <a:solidFill>
                  <a:schemeClr val="dk1"/>
                </a:solidFill>
                <a:effectLst/>
                <a:uFillTx/>
                <a:latin typeface="Kodchasan SemiBold" pitchFamily="2" charset="-34"/>
                <a:cs typeface="Kodchasan SemiBold" pitchFamily="2" charset="-34"/>
              </a:rPr>
              <a:t> Our Solution: An End-to-End AI-</a:t>
            </a:r>
            <a:r>
              <a:rPr lang="fr-FR" sz="3600" b="1" u="none" strike="noStrike" dirty="0" err="1">
                <a:solidFill>
                  <a:schemeClr val="dk1"/>
                </a:solidFill>
                <a:effectLst/>
                <a:uFillTx/>
                <a:latin typeface="Kodchasan SemiBold" pitchFamily="2" charset="-34"/>
                <a:cs typeface="Kodchasan SemiBold" pitchFamily="2" charset="-34"/>
              </a:rPr>
              <a:t>Powered</a:t>
            </a:r>
            <a:r>
              <a:rPr lang="fr-FR" sz="3600" b="1" u="none" strike="noStrike" dirty="0">
                <a:solidFill>
                  <a:schemeClr val="dk1"/>
                </a:solidFill>
                <a:effectLst/>
                <a:uFillTx/>
                <a:latin typeface="Kodchasan SemiBold" pitchFamily="2" charset="-34"/>
                <a:cs typeface="Kodchasan SemiBold" pitchFamily="2" charset="-34"/>
              </a:rPr>
              <a:t> System</a:t>
            </a:r>
            <a:br>
              <a:rPr lang="fr-FR" sz="3600" b="1" u="none" strike="noStrike" dirty="0">
                <a:solidFill>
                  <a:schemeClr val="dk1"/>
                </a:solidFill>
                <a:effectLst/>
                <a:uFillTx/>
                <a:latin typeface="Kodchasan SemiBold" pitchFamily="2" charset="-34"/>
                <a:cs typeface="Kodchasan SemiBold" pitchFamily="2" charset="-34"/>
              </a:rPr>
            </a:br>
            <a:endParaRPr lang="fr-FR" sz="3300" b="0" u="none" strike="noStrike" dirty="0">
              <a:solidFill>
                <a:schemeClr val="dk1"/>
              </a:solidFill>
              <a:effectLst/>
              <a:uFillTx/>
              <a:latin typeface="Arial"/>
            </a:endParaRPr>
          </a:p>
        </p:txBody>
      </p:sp>
      <p:sp>
        <p:nvSpPr>
          <p:cNvPr id="84" name="PlaceHolder 2">
            <a:extLst>
              <a:ext uri="{FF2B5EF4-FFF2-40B4-BE49-F238E27FC236}">
                <a16:creationId xmlns:a16="http://schemas.microsoft.com/office/drawing/2014/main" id="{DFE5186F-3C95-BF27-02C0-66717951C3A9}"/>
              </a:ext>
            </a:extLst>
          </p:cNvPr>
          <p:cNvSpPr>
            <a:spLocks noGrp="1"/>
          </p:cNvSpPr>
          <p:nvPr>
            <p:ph type="title"/>
          </p:nvPr>
        </p:nvSpPr>
        <p:spPr>
          <a:xfrm>
            <a:off x="733320" y="1601850"/>
            <a:ext cx="8262968" cy="3937646"/>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We</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have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designed</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and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implemented</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complete</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three</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-stage pipeline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that</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transforms</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raw</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network logs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into</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automated</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intelligent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recommendations</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a:t>
            </a: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1.  Data Fusion Engine: This stage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ingests</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cleans, and merges data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from</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seven</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disparate sources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into</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 single, time-</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sorted</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and model-</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ready</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dataset</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It serves as the "single source of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truth</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for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our</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a:t>
            </a:r>
            <a:r>
              <a:rPr lang="fr-FR" sz="2400" u="none" strike="noStrike" dirty="0" err="1">
                <a:solidFill>
                  <a:schemeClr val="dk1"/>
                </a:solidFill>
                <a:effectLst/>
                <a:uFillTx/>
                <a:latin typeface="Baloo Paaji 2 Medium" panose="03080502040302020200" pitchFamily="66" charset="77"/>
                <a:cs typeface="Baloo Paaji 2 Medium" panose="03080502040302020200" pitchFamily="66" charset="77"/>
              </a:rPr>
              <a:t>network's</a:t>
            </a:r>
            <a: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t> state.</a:t>
            </a: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endPar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endParaRPr>
          </a:p>
        </p:txBody>
      </p:sp>
    </p:spTree>
    <p:extLst>
      <p:ext uri="{BB962C8B-B14F-4D97-AF65-F5344CB8AC3E}">
        <p14:creationId xmlns:p14="http://schemas.microsoft.com/office/powerpoint/2010/main" val="413164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97972-39B4-6847-822A-1272BF9F6971}"/>
            </a:ext>
          </a:extLst>
        </p:cNvPr>
        <p:cNvGrpSpPr/>
        <p:nvPr/>
      </p:nvGrpSpPr>
      <p:grpSpPr>
        <a:xfrm>
          <a:off x="0" y="0"/>
          <a:ext cx="0" cy="0"/>
          <a:chOff x="0" y="0"/>
          <a:chExt cx="0" cy="0"/>
        </a:xfrm>
      </p:grpSpPr>
      <p:grpSp>
        <p:nvGrpSpPr>
          <p:cNvPr id="75" name="Google Shape;214;p28">
            <a:extLst>
              <a:ext uri="{FF2B5EF4-FFF2-40B4-BE49-F238E27FC236}">
                <a16:creationId xmlns:a16="http://schemas.microsoft.com/office/drawing/2014/main" id="{3851723C-AC3F-97E8-4BC3-1E959510559A}"/>
              </a:ext>
            </a:extLst>
          </p:cNvPr>
          <p:cNvGrpSpPr/>
          <p:nvPr/>
        </p:nvGrpSpPr>
        <p:grpSpPr>
          <a:xfrm>
            <a:off x="0" y="0"/>
            <a:ext cx="9148680" cy="5220720"/>
            <a:chOff x="0" y="0"/>
            <a:chExt cx="9148680" cy="5220720"/>
          </a:xfrm>
        </p:grpSpPr>
        <p:sp>
          <p:nvSpPr>
            <p:cNvPr id="76" name="Google Shape;215;p28">
              <a:extLst>
                <a:ext uri="{FF2B5EF4-FFF2-40B4-BE49-F238E27FC236}">
                  <a16:creationId xmlns:a16="http://schemas.microsoft.com/office/drawing/2014/main" id="{7C0CECD5-F07E-C0C0-41A7-36A43C7DC9BF}"/>
                </a:ext>
              </a:extLst>
            </p:cNvPr>
            <p:cNvSpPr/>
            <p:nvPr/>
          </p:nvSpPr>
          <p:spPr>
            <a:xfrm>
              <a:off x="0" y="0"/>
              <a:ext cx="9148680" cy="5220720"/>
            </a:xfrm>
            <a:custGeom>
              <a:avLst/>
              <a:gdLst>
                <a:gd name="textAreaLeft" fmla="*/ 0 w 9148680"/>
                <a:gd name="textAreaRight" fmla="*/ 9149040 w 9148680"/>
                <a:gd name="textAreaTop" fmla="*/ 0 h 5220720"/>
                <a:gd name="textAreaBottom" fmla="*/ 5221080 h 5220720"/>
              </a:gdLst>
              <a:ahLst/>
              <a:cxnLst/>
              <a:rect l="textAreaLeft" t="textAreaTop" r="textAreaRight" b="textAreaBottom"/>
              <a:pathLst>
                <a:path w="4430471" h="2492139">
                  <a:moveTo>
                    <a:pt x="4430471" y="0"/>
                  </a:moveTo>
                  <a:lnTo>
                    <a:pt x="4430471" y="2492140"/>
                  </a:lnTo>
                  <a:lnTo>
                    <a:pt x="0" y="2492140"/>
                  </a:lnTo>
                  <a:lnTo>
                    <a:pt x="0" y="0"/>
                  </a:lnTo>
                  <a:lnTo>
                    <a:pt x="4430471" y="0"/>
                  </a:lnTo>
                  <a:close/>
                  <a:moveTo>
                    <a:pt x="266290" y="876449"/>
                  </a:moveTo>
                  <a:cubicBezTo>
                    <a:pt x="214093" y="885863"/>
                    <a:pt x="171635" y="930814"/>
                    <a:pt x="166004" y="983565"/>
                  </a:cubicBezTo>
                  <a:lnTo>
                    <a:pt x="165774" y="1720730"/>
                  </a:lnTo>
                  <a:cubicBezTo>
                    <a:pt x="169373" y="1776942"/>
                    <a:pt x="214462" y="1823923"/>
                    <a:pt x="269659" y="1833430"/>
                  </a:cubicBezTo>
                  <a:lnTo>
                    <a:pt x="1030546" y="1833200"/>
                  </a:lnTo>
                  <a:cubicBezTo>
                    <a:pt x="1261715" y="1864536"/>
                    <a:pt x="1033546" y="2246249"/>
                    <a:pt x="1231763" y="2295492"/>
                  </a:cubicBezTo>
                  <a:lnTo>
                    <a:pt x="4156290" y="2298815"/>
                  </a:lnTo>
                  <a:cubicBezTo>
                    <a:pt x="4211024" y="2295076"/>
                    <a:pt x="4254545" y="2254648"/>
                    <a:pt x="4267006" y="2202129"/>
                  </a:cubicBezTo>
                  <a:lnTo>
                    <a:pt x="4269036" y="988134"/>
                  </a:lnTo>
                  <a:cubicBezTo>
                    <a:pt x="4262067" y="926476"/>
                    <a:pt x="4215408" y="876633"/>
                    <a:pt x="4151721" y="875018"/>
                  </a:cubicBezTo>
                  <a:lnTo>
                    <a:pt x="266244" y="876403"/>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68400" tIns="34200" rIns="68400" bIns="3420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77" name="Google Shape;216;p28">
              <a:extLst>
                <a:ext uri="{FF2B5EF4-FFF2-40B4-BE49-F238E27FC236}">
                  <a16:creationId xmlns:a16="http://schemas.microsoft.com/office/drawing/2014/main" id="{9EBA225E-61E6-5299-A5D7-FBDB6FDAC873}"/>
                </a:ext>
              </a:extLst>
            </p:cNvPr>
            <p:cNvGrpSpPr/>
            <p:nvPr/>
          </p:nvGrpSpPr>
          <p:grpSpPr>
            <a:xfrm>
              <a:off x="318600" y="310320"/>
              <a:ext cx="8506800" cy="945360"/>
              <a:chOff x="318600" y="310320"/>
              <a:chExt cx="8506800" cy="945360"/>
            </a:xfrm>
          </p:grpSpPr>
          <p:sp>
            <p:nvSpPr>
              <p:cNvPr id="78" name="Google Shape;217;p28">
                <a:extLst>
                  <a:ext uri="{FF2B5EF4-FFF2-40B4-BE49-F238E27FC236}">
                    <a16:creationId xmlns:a16="http://schemas.microsoft.com/office/drawing/2014/main" id="{03504BB6-71ED-9E0E-013C-CB01E50AEFD1}"/>
                  </a:ext>
                </a:extLst>
              </p:cNvPr>
              <p:cNvSpPr/>
              <p:nvPr/>
            </p:nvSpPr>
            <p:spPr>
              <a:xfrm>
                <a:off x="1146240" y="313560"/>
                <a:ext cx="7679160" cy="94212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Google Shape;218;p28">
                <a:extLst>
                  <a:ext uri="{FF2B5EF4-FFF2-40B4-BE49-F238E27FC236}">
                    <a16:creationId xmlns:a16="http://schemas.microsoft.com/office/drawing/2014/main" id="{283F7C56-B9A6-9E64-1D81-9BF9E209ED37}"/>
                  </a:ext>
                </a:extLst>
              </p:cNvPr>
              <p:cNvSpPr/>
              <p:nvPr/>
            </p:nvSpPr>
            <p:spPr>
              <a:xfrm>
                <a:off x="318600" y="310320"/>
                <a:ext cx="698400" cy="270360"/>
              </a:xfrm>
              <a:prstGeom prst="roundRect">
                <a:avLst>
                  <a:gd name="adj" fmla="val 17792"/>
                </a:avLst>
              </a:prstGeom>
              <a:solidFill>
                <a:schemeClr val="l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0" name="Google Shape;219;p28">
                <a:extLst>
                  <a:ext uri="{FF2B5EF4-FFF2-40B4-BE49-F238E27FC236}">
                    <a16:creationId xmlns:a16="http://schemas.microsoft.com/office/drawing/2014/main" id="{0A2F416C-DE5D-D1B4-6093-1E1878C1AF62}"/>
                  </a:ext>
                </a:extLst>
              </p:cNvPr>
              <p:cNvSpPr/>
              <p:nvPr/>
            </p:nvSpPr>
            <p:spPr>
              <a:xfrm>
                <a:off x="382320" y="373320"/>
                <a:ext cx="131040" cy="131040"/>
              </a:xfrm>
              <a:prstGeom prst="ellipse">
                <a:avLst/>
              </a:prstGeom>
              <a:solidFill>
                <a:schemeClr val="dk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220;p28">
                <a:extLst>
                  <a:ext uri="{FF2B5EF4-FFF2-40B4-BE49-F238E27FC236}">
                    <a16:creationId xmlns:a16="http://schemas.microsoft.com/office/drawing/2014/main" id="{94E61141-A49D-32A5-9FEE-95DA59773549}"/>
                  </a:ext>
                </a:extLst>
              </p:cNvPr>
              <p:cNvSpPr/>
              <p:nvPr/>
            </p:nvSpPr>
            <p:spPr>
              <a:xfrm>
                <a:off x="602280" y="373320"/>
                <a:ext cx="131040" cy="131040"/>
              </a:xfrm>
              <a:prstGeom prst="ellipse">
                <a:avLst/>
              </a:prstGeom>
              <a:solidFill>
                <a:schemeClr val="accent1"/>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Google Shape;221;p28">
                <a:extLst>
                  <a:ext uri="{FF2B5EF4-FFF2-40B4-BE49-F238E27FC236}">
                    <a16:creationId xmlns:a16="http://schemas.microsoft.com/office/drawing/2014/main" id="{532A0C29-257D-DE02-DC3A-B0B3DFE22339}"/>
                  </a:ext>
                </a:extLst>
              </p:cNvPr>
              <p:cNvSpPr/>
              <p:nvPr/>
            </p:nvSpPr>
            <p:spPr>
              <a:xfrm>
                <a:off x="822240" y="373320"/>
                <a:ext cx="131040" cy="131040"/>
              </a:xfrm>
              <a:prstGeom prst="ellipse">
                <a:avLst/>
              </a:prstGeom>
              <a:solidFill>
                <a:schemeClr val="accent2"/>
              </a:solidFill>
              <a:ln w="0">
                <a:noFill/>
              </a:ln>
              <a:effectLst>
                <a:outerShdw blurRad="57240" dist="19080" dir="5400000" algn="bl" rotWithShape="0">
                  <a:srgbClr val="000000">
                    <a:alpha val="50000"/>
                  </a:srgbClr>
                </a:outerShdw>
              </a:effectLst>
            </p:spPr>
            <p:style>
              <a:lnRef idx="0">
                <a:scrgbClr r="0" g="0" b="0"/>
              </a:lnRef>
              <a:fillRef idx="0">
                <a:scrgbClr r="0" g="0" b="0"/>
              </a:fillRef>
              <a:effectRef idx="0">
                <a:scrgbClr r="0" g="0" b="0"/>
              </a:effectRef>
              <a:fontRef idx="minor"/>
            </p:style>
            <p:txBody>
              <a:bodyPr tIns="46440" bIns="46440" anchor="ctr">
                <a:noAutofit/>
              </a:bodyPr>
              <a:lstStyle/>
              <a:p>
                <a:pPr algn="ctr" defTabSz="914400">
                  <a:lnSpc>
                    <a:spcPct val="100000"/>
                  </a:lnSpc>
                  <a:tabLst>
                    <a:tab pos="0" algn="l"/>
                  </a:tabLst>
                </a:pPr>
                <a:endParaRPr lang="en-US" sz="1800" b="0" u="none" strike="noStrike">
                  <a:solidFill>
                    <a:srgbClr val="FFFFFF"/>
                  </a:solidFill>
                  <a:effectLst/>
                  <a:uFillTx/>
                  <a:latin typeface="OpenSymbol"/>
                </a:endParaRPr>
              </a:p>
            </p:txBody>
          </p:sp>
        </p:grpSp>
      </p:grpSp>
      <p:sp>
        <p:nvSpPr>
          <p:cNvPr id="83" name="PlaceHolder 1">
            <a:extLst>
              <a:ext uri="{FF2B5EF4-FFF2-40B4-BE49-F238E27FC236}">
                <a16:creationId xmlns:a16="http://schemas.microsoft.com/office/drawing/2014/main" id="{2E597842-8BF4-7D49-2E08-BA7AED29AE3B}"/>
              </a:ext>
            </a:extLst>
          </p:cNvPr>
          <p:cNvSpPr>
            <a:spLocks noGrp="1"/>
          </p:cNvSpPr>
          <p:nvPr>
            <p:ph type="title"/>
          </p:nvPr>
        </p:nvSpPr>
        <p:spPr>
          <a:xfrm>
            <a:off x="1321808" y="1123757"/>
            <a:ext cx="7543440" cy="7045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br>
              <a:rPr lang="fr-FR" sz="3600" b="1" u="none" strike="noStrike" dirty="0">
                <a:solidFill>
                  <a:schemeClr val="dk1"/>
                </a:solidFill>
                <a:effectLst/>
                <a:uFillTx/>
                <a:latin typeface="Kodchasan SemiBold" pitchFamily="2" charset="-34"/>
                <a:cs typeface="Kodchasan SemiBold" pitchFamily="2" charset="-34"/>
              </a:rPr>
            </a:br>
            <a:r>
              <a:rPr lang="fr-FR" sz="3600" b="1" u="none" strike="noStrike" dirty="0">
                <a:solidFill>
                  <a:schemeClr val="dk1"/>
                </a:solidFill>
                <a:effectLst/>
                <a:uFillTx/>
                <a:latin typeface="Kodchasan SemiBold" pitchFamily="2" charset="-34"/>
                <a:cs typeface="Kodchasan SemiBold" pitchFamily="2" charset="-34"/>
              </a:rPr>
              <a:t> Our Solution: An End-to-End AI-</a:t>
            </a:r>
            <a:r>
              <a:rPr lang="fr-FR" sz="3600" b="1" u="none" strike="noStrike" dirty="0" err="1">
                <a:solidFill>
                  <a:schemeClr val="dk1"/>
                </a:solidFill>
                <a:effectLst/>
                <a:uFillTx/>
                <a:latin typeface="Kodchasan SemiBold" pitchFamily="2" charset="-34"/>
                <a:cs typeface="Kodchasan SemiBold" pitchFamily="2" charset="-34"/>
              </a:rPr>
              <a:t>Powered</a:t>
            </a:r>
            <a:r>
              <a:rPr lang="fr-FR" sz="3600" b="1" u="none" strike="noStrike" dirty="0">
                <a:solidFill>
                  <a:schemeClr val="dk1"/>
                </a:solidFill>
                <a:effectLst/>
                <a:uFillTx/>
                <a:latin typeface="Kodchasan SemiBold" pitchFamily="2" charset="-34"/>
                <a:cs typeface="Kodchasan SemiBold" pitchFamily="2" charset="-34"/>
              </a:rPr>
              <a:t> System</a:t>
            </a:r>
            <a:br>
              <a:rPr lang="fr-FR" sz="3600" b="1" u="none" strike="noStrike" dirty="0">
                <a:solidFill>
                  <a:schemeClr val="dk1"/>
                </a:solidFill>
                <a:effectLst/>
                <a:uFillTx/>
                <a:latin typeface="Kodchasan SemiBold" pitchFamily="2" charset="-34"/>
                <a:cs typeface="Kodchasan SemiBold" pitchFamily="2" charset="-34"/>
              </a:rPr>
            </a:br>
            <a:endParaRPr lang="fr-FR" sz="3300" b="0" u="none" strike="noStrike" dirty="0">
              <a:solidFill>
                <a:schemeClr val="dk1"/>
              </a:solidFill>
              <a:effectLst/>
              <a:uFillTx/>
              <a:latin typeface="Arial"/>
            </a:endParaRPr>
          </a:p>
        </p:txBody>
      </p:sp>
      <p:sp>
        <p:nvSpPr>
          <p:cNvPr id="84" name="PlaceHolder 2">
            <a:extLst>
              <a:ext uri="{FF2B5EF4-FFF2-40B4-BE49-F238E27FC236}">
                <a16:creationId xmlns:a16="http://schemas.microsoft.com/office/drawing/2014/main" id="{48D53184-2CF6-A23C-F181-0B4ECA561BD4}"/>
              </a:ext>
            </a:extLst>
          </p:cNvPr>
          <p:cNvSpPr>
            <a:spLocks noGrp="1"/>
          </p:cNvSpPr>
          <p:nvPr>
            <p:ph type="title"/>
          </p:nvPr>
        </p:nvSpPr>
        <p:spPr>
          <a:xfrm>
            <a:off x="733320" y="1601850"/>
            <a:ext cx="8262968" cy="3937646"/>
          </a:xfrm>
          <a:prstGeom prst="rect">
            <a:avLst/>
          </a:prstGeom>
          <a:noFill/>
          <a:ln w="0">
            <a:noFill/>
          </a:ln>
        </p:spPr>
        <p:txBody>
          <a:bodyPr lIns="91440" tIns="91440" rIns="91440" bIns="91440" anchor="ctr">
            <a:normAutofit/>
          </a:bodyPr>
          <a:lstStyle/>
          <a:p>
            <a:pPr indent="0">
              <a:lnSpc>
                <a:spcPct val="100000"/>
              </a:lnSpc>
              <a:buNone/>
              <a:tabLst>
                <a:tab pos="0" algn="l"/>
              </a:tabLst>
            </a:pP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br>
              <a:rPr lang="fr-FR" sz="2400" u="none" strike="noStrike" dirty="0">
                <a:solidFill>
                  <a:schemeClr val="dk1"/>
                </a:solidFill>
                <a:effectLst/>
                <a:uFillTx/>
                <a:latin typeface="Baloo Paaji 2 Medium" panose="03080502040302020200" pitchFamily="66" charset="77"/>
                <a:cs typeface="Baloo Paaji 2 Medium" panose="03080502040302020200" pitchFamily="66" charset="77"/>
              </a:rPr>
            </a:br>
            <a:endParaRPr lang="fr-FR" sz="2200" u="none" strike="noStrike" dirty="0">
              <a:solidFill>
                <a:schemeClr val="dk1"/>
              </a:solidFill>
              <a:effectLst/>
              <a:uFillTx/>
              <a:latin typeface="Baloo Paaji 2 Medium" panose="03080502040302020200" pitchFamily="66" charset="77"/>
              <a:cs typeface="Baloo Paaji 2 Medium" panose="03080502040302020200" pitchFamily="66" charset="77"/>
            </a:endParaRPr>
          </a:p>
        </p:txBody>
      </p:sp>
      <p:sp>
        <p:nvSpPr>
          <p:cNvPr id="2" name="TextBox 1">
            <a:extLst>
              <a:ext uri="{FF2B5EF4-FFF2-40B4-BE49-F238E27FC236}">
                <a16:creationId xmlns:a16="http://schemas.microsoft.com/office/drawing/2014/main" id="{F0781962-4523-CF38-1682-4C311DEE31F8}"/>
              </a:ext>
            </a:extLst>
          </p:cNvPr>
          <p:cNvSpPr txBox="1"/>
          <p:nvPr/>
        </p:nvSpPr>
        <p:spPr>
          <a:xfrm>
            <a:off x="733320" y="1476017"/>
            <a:ext cx="8092080" cy="3139321"/>
          </a:xfrm>
          <a:prstGeom prst="rect">
            <a:avLst/>
          </a:prstGeom>
          <a:noFill/>
        </p:spPr>
        <p:txBody>
          <a:bodyPr wrap="square" rtlCol="0">
            <a:spAutoFit/>
          </a:bodyPr>
          <a:lstStyle/>
          <a:p>
            <a:r>
              <a:rPr lang="en-US" sz="2200" dirty="0">
                <a:latin typeface="Baloo Paaji 2 Medium" panose="03080502040302020200" pitchFamily="66" charset="77"/>
                <a:cs typeface="Baloo Paaji 2 Medium" panose="03080502040302020200" pitchFamily="66" charset="77"/>
              </a:rPr>
              <a:t>2. Predictive Core (AI Model): At the heart of our system is an </a:t>
            </a:r>
            <a:r>
              <a:rPr lang="en-US" sz="2200" dirty="0" err="1">
                <a:latin typeface="Baloo Paaji 2 Medium" panose="03080502040302020200" pitchFamily="66" charset="77"/>
                <a:cs typeface="Baloo Paaji 2 Medium" panose="03080502040302020200" pitchFamily="66" charset="77"/>
              </a:rPr>
              <a:t>XGBoost</a:t>
            </a:r>
            <a:r>
              <a:rPr lang="en-US" sz="2200" dirty="0">
                <a:latin typeface="Baloo Paaji 2 Medium" panose="03080502040302020200" pitchFamily="66" charset="77"/>
                <a:cs typeface="Baloo Paaji 2 Medium" panose="03080502040302020200" pitchFamily="66" charset="77"/>
              </a:rPr>
              <a:t> machine learning model. It analyzes a 12-hour historical window of network behavior to accurately forecast the probability of congestion for each router in the next hour.</a:t>
            </a:r>
          </a:p>
          <a:p>
            <a:endParaRPr lang="en-US" sz="2200" dirty="0">
              <a:latin typeface="Baloo Paaji 2 Medium" panose="03080502040302020200" pitchFamily="66" charset="77"/>
              <a:cs typeface="Baloo Paaji 2 Medium" panose="03080502040302020200" pitchFamily="66" charset="77"/>
            </a:endParaRPr>
          </a:p>
          <a:p>
            <a:r>
              <a:rPr lang="en-US" sz="2200" dirty="0">
                <a:latin typeface="Baloo Paaji 2 Medium" panose="03080502040302020200" pitchFamily="66" charset="77"/>
                <a:cs typeface="Baloo Paaji 2 Medium" panose="03080502040302020200" pitchFamily="66" charset="77"/>
              </a:rPr>
              <a:t> 3. Recommendation Engine: This final stage translates the AI's probabilistic forecast into concrete, actionable steps. It uses a sophisticated logic engine to recommend specific bandwidth increases, decreases, or monitoring actions.</a:t>
            </a:r>
          </a:p>
        </p:txBody>
      </p:sp>
    </p:spTree>
    <p:extLst>
      <p:ext uri="{BB962C8B-B14F-4D97-AF65-F5344CB8AC3E}">
        <p14:creationId xmlns:p14="http://schemas.microsoft.com/office/powerpoint/2010/main" val="512831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295280" y="209519"/>
            <a:ext cx="7324200" cy="949429"/>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 The Data Fusion Engine</a:t>
            </a:r>
            <a:br>
              <a:rPr lang="fr-FR" sz="2900" b="1" u="none" strike="noStrike" dirty="0">
                <a:solidFill>
                  <a:schemeClr val="dk1"/>
                </a:solidFill>
                <a:effectLst/>
                <a:uFillTx/>
                <a:latin typeface="Kodchasan SemiBold" pitchFamily="2" charset="-34"/>
                <a:cs typeface="Kodchasan SemiBold" pitchFamily="2" charset="-34"/>
              </a:rPr>
            </a:b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87" name="PlaceHolder 2"/>
          <p:cNvSpPr>
            <a:spLocks noGrp="1"/>
          </p:cNvSpPr>
          <p:nvPr>
            <p:ph type="subTitle"/>
          </p:nvPr>
        </p:nvSpPr>
        <p:spPr>
          <a:xfrm>
            <a:off x="754912" y="1446026"/>
            <a:ext cx="7864568" cy="289512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The accuracy of any AI model is dependent on the quality of its data. Our first critical step was to build a holistic dataset.</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Data Sources Integrated : We successfully merged seven distinct datasets, including hourly router logs, daily application usage, user activity patterns, configuration change history, and external event logs.</a:t>
            </a: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23B18-D2DD-CD46-4B84-438B949821D1}"/>
            </a:ext>
          </a:extLst>
        </p:cNvPr>
        <p:cNvGrpSpPr/>
        <p:nvPr/>
      </p:nvGrpSpPr>
      <p:grpSpPr>
        <a:xfrm>
          <a:off x="0" y="0"/>
          <a:ext cx="0" cy="0"/>
          <a:chOff x="0" y="0"/>
          <a:chExt cx="0" cy="0"/>
        </a:xfrm>
      </p:grpSpPr>
      <p:sp>
        <p:nvSpPr>
          <p:cNvPr id="86" name="PlaceHolder 1">
            <a:extLst>
              <a:ext uri="{FF2B5EF4-FFF2-40B4-BE49-F238E27FC236}">
                <a16:creationId xmlns:a16="http://schemas.microsoft.com/office/drawing/2014/main" id="{432EF70A-493F-DF3E-957C-E5C56DC434BB}"/>
              </a:ext>
            </a:extLst>
          </p:cNvPr>
          <p:cNvSpPr>
            <a:spLocks noGrp="1"/>
          </p:cNvSpPr>
          <p:nvPr>
            <p:ph type="title"/>
          </p:nvPr>
        </p:nvSpPr>
        <p:spPr>
          <a:xfrm>
            <a:off x="1295280" y="209519"/>
            <a:ext cx="7324200" cy="949429"/>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 The </a:t>
            </a:r>
            <a:r>
              <a:rPr lang="fr-FR" sz="2900" b="1" u="none" strike="noStrike" dirty="0" err="1">
                <a:solidFill>
                  <a:schemeClr val="dk1"/>
                </a:solidFill>
                <a:effectLst/>
                <a:uFillTx/>
                <a:latin typeface="Kodchasan SemiBold" pitchFamily="2" charset="-34"/>
                <a:cs typeface="Kodchasan SemiBold" pitchFamily="2" charset="-34"/>
              </a:rPr>
              <a:t>Dataset</a:t>
            </a:r>
            <a:r>
              <a:rPr lang="fr-FR" sz="2900" b="1" u="none" strike="noStrike" dirty="0">
                <a:solidFill>
                  <a:schemeClr val="dk1"/>
                </a:solidFill>
                <a:effectLst/>
                <a:uFillTx/>
                <a:latin typeface="Kodchasan SemiBold" pitchFamily="2" charset="-34"/>
                <a:cs typeface="Kodchasan SemiBold" pitchFamily="2" charset="-34"/>
              </a:rPr>
              <a:t> </a:t>
            </a:r>
            <a:r>
              <a:rPr lang="fr-FR" sz="2900" b="1" u="none" strike="noStrike" dirty="0" err="1">
                <a:solidFill>
                  <a:schemeClr val="dk1"/>
                </a:solidFill>
                <a:effectLst/>
                <a:uFillTx/>
                <a:latin typeface="Kodchasan SemiBold" pitchFamily="2" charset="-34"/>
                <a:cs typeface="Kodchasan SemiBold" pitchFamily="2" charset="-34"/>
              </a:rPr>
              <a:t>Generator</a:t>
            </a:r>
            <a:r>
              <a:rPr lang="fr-FR" sz="2900" b="1" u="none" strike="noStrike" dirty="0">
                <a:solidFill>
                  <a:schemeClr val="dk1"/>
                </a:solidFill>
                <a:effectLst/>
                <a:uFillTx/>
                <a:latin typeface="Kodchasan SemiBold" pitchFamily="2" charset="-34"/>
                <a:cs typeface="Kodchasan SemiBold" pitchFamily="2" charset="-34"/>
              </a:rPr>
              <a:t> Engine</a:t>
            </a:r>
            <a:br>
              <a:rPr lang="fr-FR" sz="2900" b="1" u="none" strike="noStrike" dirty="0">
                <a:solidFill>
                  <a:schemeClr val="dk1"/>
                </a:solidFill>
                <a:effectLst/>
                <a:uFillTx/>
                <a:latin typeface="Kodchasan SemiBold" pitchFamily="2" charset="-34"/>
                <a:cs typeface="Kodchasan SemiBold" pitchFamily="2" charset="-34"/>
              </a:rPr>
            </a:b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87" name="PlaceHolder 2">
            <a:extLst>
              <a:ext uri="{FF2B5EF4-FFF2-40B4-BE49-F238E27FC236}">
                <a16:creationId xmlns:a16="http://schemas.microsoft.com/office/drawing/2014/main" id="{3C1509A4-2544-C44A-1384-9ED01DCD75AD}"/>
              </a:ext>
            </a:extLst>
          </p:cNvPr>
          <p:cNvSpPr>
            <a:spLocks noGrp="1"/>
          </p:cNvSpPr>
          <p:nvPr>
            <p:ph type="subTitle"/>
          </p:nvPr>
        </p:nvSpPr>
        <p:spPr>
          <a:xfrm>
            <a:off x="639716" y="801970"/>
            <a:ext cx="7864568" cy="289512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We have noticed a couple of non-realistic and buggy data in the initial set. </a:t>
            </a:r>
            <a:r>
              <a:rPr lang="en-US" sz="2200" dirty="0">
                <a:solidFill>
                  <a:srgbClr val="000000"/>
                </a:solidFill>
                <a:latin typeface="Baloo Paaji 2 Medium" panose="03080502040302020200" pitchFamily="66" charset="77"/>
                <a:cs typeface="Baloo Paaji 2 Medium" panose="03080502040302020200" pitchFamily="66" charset="77"/>
              </a:rPr>
              <a:t>So we also decided to generate a dataset via script.  The dataset generator have features like:</a:t>
            </a: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	Hourly Router Logs: Simulates realistic hourly logs for 		multiple routers, including traffic volume, latency, 			bandwidth allocation, and bandwidth usage. Traffic 			patterns change based on time of day 				(peak/evening/hours).</a:t>
            </a: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	Daily Application Summary: Aggregates simulated 			average and peak network traffic for different 			applications across each day.</a:t>
            </a:r>
          </a:p>
        </p:txBody>
      </p:sp>
    </p:spTree>
    <p:extLst>
      <p:ext uri="{BB962C8B-B14F-4D97-AF65-F5344CB8AC3E}">
        <p14:creationId xmlns:p14="http://schemas.microsoft.com/office/powerpoint/2010/main" val="1769848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05C3A-F4B1-7D1F-2124-9B1AEA817FA8}"/>
            </a:ext>
          </a:extLst>
        </p:cNvPr>
        <p:cNvGrpSpPr/>
        <p:nvPr/>
      </p:nvGrpSpPr>
      <p:grpSpPr>
        <a:xfrm>
          <a:off x="0" y="0"/>
          <a:ext cx="0" cy="0"/>
          <a:chOff x="0" y="0"/>
          <a:chExt cx="0" cy="0"/>
        </a:xfrm>
      </p:grpSpPr>
      <p:sp>
        <p:nvSpPr>
          <p:cNvPr id="86" name="PlaceHolder 1">
            <a:extLst>
              <a:ext uri="{FF2B5EF4-FFF2-40B4-BE49-F238E27FC236}">
                <a16:creationId xmlns:a16="http://schemas.microsoft.com/office/drawing/2014/main" id="{A729A6AD-656D-4A17-182E-B01C98B9245B}"/>
              </a:ext>
            </a:extLst>
          </p:cNvPr>
          <p:cNvSpPr>
            <a:spLocks noGrp="1"/>
          </p:cNvSpPr>
          <p:nvPr>
            <p:ph type="title"/>
          </p:nvPr>
        </p:nvSpPr>
        <p:spPr>
          <a:xfrm>
            <a:off x="1295280" y="209519"/>
            <a:ext cx="7324200" cy="949429"/>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 The </a:t>
            </a:r>
            <a:r>
              <a:rPr lang="fr-FR" sz="2900" b="1" u="none" strike="noStrike" dirty="0" err="1">
                <a:solidFill>
                  <a:schemeClr val="dk1"/>
                </a:solidFill>
                <a:effectLst/>
                <a:uFillTx/>
                <a:latin typeface="Kodchasan SemiBold" pitchFamily="2" charset="-34"/>
                <a:cs typeface="Kodchasan SemiBold" pitchFamily="2" charset="-34"/>
              </a:rPr>
              <a:t>Dataset</a:t>
            </a:r>
            <a:r>
              <a:rPr lang="fr-FR" sz="2900" b="1" u="none" strike="noStrike" dirty="0">
                <a:solidFill>
                  <a:schemeClr val="dk1"/>
                </a:solidFill>
                <a:effectLst/>
                <a:uFillTx/>
                <a:latin typeface="Kodchasan SemiBold" pitchFamily="2" charset="-34"/>
                <a:cs typeface="Kodchasan SemiBold" pitchFamily="2" charset="-34"/>
              </a:rPr>
              <a:t> </a:t>
            </a:r>
            <a:r>
              <a:rPr lang="fr-FR" sz="2900" b="1" u="none" strike="noStrike" dirty="0" err="1">
                <a:solidFill>
                  <a:schemeClr val="dk1"/>
                </a:solidFill>
                <a:effectLst/>
                <a:uFillTx/>
                <a:latin typeface="Kodchasan SemiBold" pitchFamily="2" charset="-34"/>
                <a:cs typeface="Kodchasan SemiBold" pitchFamily="2" charset="-34"/>
              </a:rPr>
              <a:t>Generator</a:t>
            </a:r>
            <a:r>
              <a:rPr lang="fr-FR" sz="2900" b="1" u="none" strike="noStrike" dirty="0">
                <a:solidFill>
                  <a:schemeClr val="dk1"/>
                </a:solidFill>
                <a:effectLst/>
                <a:uFillTx/>
                <a:latin typeface="Kodchasan SemiBold" pitchFamily="2" charset="-34"/>
                <a:cs typeface="Kodchasan SemiBold" pitchFamily="2" charset="-34"/>
              </a:rPr>
              <a:t> Engine</a:t>
            </a:r>
            <a:br>
              <a:rPr lang="fr-FR" sz="2900" b="1" u="none" strike="noStrike" dirty="0">
                <a:solidFill>
                  <a:schemeClr val="dk1"/>
                </a:solidFill>
                <a:effectLst/>
                <a:uFillTx/>
                <a:latin typeface="Kodchasan SemiBold" pitchFamily="2" charset="-34"/>
                <a:cs typeface="Kodchasan SemiBold" pitchFamily="2" charset="-34"/>
              </a:rPr>
            </a:b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87" name="PlaceHolder 2">
            <a:extLst>
              <a:ext uri="{FF2B5EF4-FFF2-40B4-BE49-F238E27FC236}">
                <a16:creationId xmlns:a16="http://schemas.microsoft.com/office/drawing/2014/main" id="{11DEDC8C-AB13-BF7B-D97E-6385B087D9FA}"/>
              </a:ext>
            </a:extLst>
          </p:cNvPr>
          <p:cNvSpPr>
            <a:spLocks noGrp="1"/>
          </p:cNvSpPr>
          <p:nvPr>
            <p:ph type="subTitle"/>
          </p:nvPr>
        </p:nvSpPr>
        <p:spPr>
          <a:xfrm>
            <a:off x="639716" y="1438074"/>
            <a:ext cx="7864568" cy="289512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	Daily User Summary: Tracks user activities per day, 			such as login counts and peak usage, then aggregates 		totals for all users.</a:t>
            </a: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	Configuration History: Generates records of when 			device-specific configuration changes occurred.</a:t>
            </a: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	External Events: Simulates the impact of external 			incidents (like outages or maintenance) that can alter 		traffic and latency patterns.</a:t>
            </a:r>
          </a:p>
        </p:txBody>
      </p:sp>
    </p:spTree>
    <p:extLst>
      <p:ext uri="{BB962C8B-B14F-4D97-AF65-F5344CB8AC3E}">
        <p14:creationId xmlns:p14="http://schemas.microsoft.com/office/powerpoint/2010/main" val="18796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295280" y="209520"/>
            <a:ext cx="7324200"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fr-FR" sz="2900" b="1" u="none" strike="noStrike" dirty="0">
                <a:solidFill>
                  <a:schemeClr val="dk1"/>
                </a:solidFill>
                <a:effectLst/>
                <a:uFillTx/>
                <a:latin typeface="Kodchasan SemiBold" pitchFamily="2" charset="-34"/>
                <a:cs typeface="Kodchasan SemiBold" pitchFamily="2" charset="-34"/>
              </a:rPr>
              <a:t> The </a:t>
            </a:r>
            <a:r>
              <a:rPr lang="fr-FR" sz="2900" b="1" u="none" strike="noStrike" dirty="0" err="1">
                <a:solidFill>
                  <a:schemeClr val="dk1"/>
                </a:solidFill>
                <a:effectLst/>
                <a:uFillTx/>
                <a:latin typeface="Kodchasan SemiBold" pitchFamily="2" charset="-34"/>
                <a:cs typeface="Kodchasan SemiBold" pitchFamily="2" charset="-34"/>
              </a:rPr>
              <a:t>Predictive</a:t>
            </a:r>
            <a:r>
              <a:rPr lang="fr-FR" sz="2900" b="1" u="none" strike="noStrike" dirty="0">
                <a:solidFill>
                  <a:schemeClr val="dk1"/>
                </a:solidFill>
                <a:effectLst/>
                <a:uFillTx/>
                <a:latin typeface="Kodchasan SemiBold" pitchFamily="2" charset="-34"/>
                <a:cs typeface="Kodchasan SemiBold" pitchFamily="2" charset="-34"/>
              </a:rPr>
              <a:t> </a:t>
            </a:r>
            <a:r>
              <a:rPr lang="fr-FR" sz="2900" b="1" u="none" strike="noStrike" dirty="0" err="1">
                <a:solidFill>
                  <a:schemeClr val="dk1"/>
                </a:solidFill>
                <a:effectLst/>
                <a:uFillTx/>
                <a:latin typeface="Kodchasan SemiBold" pitchFamily="2" charset="-34"/>
                <a:cs typeface="Kodchasan SemiBold" pitchFamily="2" charset="-34"/>
              </a:rPr>
              <a:t>Core</a:t>
            </a:r>
            <a:br>
              <a:rPr lang="fr-FR" sz="2900" b="1" u="none" strike="noStrike" dirty="0">
                <a:solidFill>
                  <a:schemeClr val="dk1"/>
                </a:solidFill>
                <a:effectLst/>
                <a:uFillTx/>
                <a:latin typeface="Kodchasan SemiBold" pitchFamily="2" charset="-34"/>
                <a:cs typeface="Kodchasan SemiBold" pitchFamily="2" charset="-34"/>
              </a:rPr>
            </a:br>
            <a:endParaRPr lang="fr-FR" sz="2900" b="1" u="none" strike="noStrike" dirty="0">
              <a:solidFill>
                <a:schemeClr val="dk1"/>
              </a:solidFill>
              <a:effectLst/>
              <a:uFillTx/>
              <a:latin typeface="Kodchasan SemiBold" pitchFamily="2" charset="-34"/>
              <a:cs typeface="Kodchasan SemiBold" pitchFamily="2" charset="-34"/>
            </a:endParaRPr>
          </a:p>
        </p:txBody>
      </p:sp>
      <p:sp>
        <p:nvSpPr>
          <p:cNvPr id="101" name="PlaceHolder 2"/>
          <p:cNvSpPr>
            <a:spLocks noGrp="1"/>
          </p:cNvSpPr>
          <p:nvPr>
            <p:ph type="subTitle"/>
          </p:nvPr>
        </p:nvSpPr>
        <p:spPr>
          <a:xfrm>
            <a:off x="975031" y="1141109"/>
            <a:ext cx="7644449" cy="3324566"/>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Our prediction strategy is built on three key pillars:</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Advanced Algorithm : We selected </a:t>
            </a:r>
            <a:r>
              <a:rPr lang="en-US" sz="2200" u="none" strike="noStrike" dirty="0" err="1">
                <a:solidFill>
                  <a:srgbClr val="000000"/>
                </a:solidFill>
                <a:effectLst/>
                <a:uFillTx/>
                <a:latin typeface="Baloo Paaji 2 Medium" panose="03080502040302020200" pitchFamily="66" charset="77"/>
                <a:cs typeface="Baloo Paaji 2 Medium" panose="03080502040302020200" pitchFamily="66" charset="77"/>
              </a:rPr>
              <a:t>XGBoost</a:t>
            </a: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 a powerful and industry-proven gradient boosting algorithm known for its high performance on tabular data.</a:t>
            </a:r>
          </a:p>
          <a:p>
            <a:pPr indent="0">
              <a:lnSpc>
                <a:spcPct val="100000"/>
              </a:lnSpc>
              <a:buNone/>
              <a:tabLst>
                <a:tab pos="0" algn="l"/>
              </a:tabLst>
            </a:pPr>
            <a:endPar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endParaRPr>
          </a:p>
          <a:p>
            <a:pPr indent="0">
              <a:lnSpc>
                <a:spcPct val="100000"/>
              </a:lnSpc>
              <a:buNone/>
              <a:tabLst>
                <a:tab pos="0" algn="l"/>
              </a:tabLst>
            </a:pPr>
            <a:r>
              <a:rPr lang="en-US" sz="2200" u="none" strike="noStrike" dirty="0">
                <a:solidFill>
                  <a:srgbClr val="000000"/>
                </a:solidFill>
                <a:effectLst/>
                <a:uFillTx/>
                <a:latin typeface="Baloo Paaji 2 Medium" panose="03080502040302020200" pitchFamily="66" charset="77"/>
                <a:cs typeface="Baloo Paaji 2 Medium" panose="03080502040302020200" pitchFamily="66" charset="77"/>
              </a:rPr>
              <a:t>Contextual Feature Engineering : The model doesn't just see a single moment in time. By feeding it a 12-hour look-back window, we enable it to learn from trends, patterns, and the sequence of events leading up to congestion.</a:t>
            </a:r>
          </a:p>
          <a:p>
            <a:pPr indent="0">
              <a:lnSpc>
                <a:spcPct val="100000"/>
              </a:lnSpc>
              <a:buNone/>
              <a:tabLst>
                <a:tab pos="0" algn="l"/>
              </a:tabLst>
            </a:pPr>
            <a:endParaRPr lang="en-US" sz="2200" b="0" u="none" strike="noStrike" dirty="0">
              <a:solidFill>
                <a:srgbClr val="000000"/>
              </a:solidFill>
              <a:effectLst/>
              <a:uFillTx/>
              <a:latin typeface="OpenSymbol"/>
            </a:endParaRPr>
          </a:p>
        </p:txBody>
      </p:sp>
    </p:spTree>
  </p:cSld>
  <p:clrMapOvr>
    <a:masterClrMapping/>
  </p:clrMapOvr>
</p:sld>
</file>

<file path=ppt/theme/theme1.xml><?xml version="1.0" encoding="utf-8"?>
<a:theme xmlns:a="http://schemas.openxmlformats.org/drawingml/2006/main" name="Creative Writing Prompts by Slidesgo">
  <a:themeElements>
    <a:clrScheme name="Simple Light">
      <a:dk1>
        <a:srgbClr val="252525"/>
      </a:dk1>
      <a:lt1>
        <a:srgbClr val="F5F5F5"/>
      </a:lt1>
      <a:dk2>
        <a:srgbClr val="EFC35E"/>
      </a:dk2>
      <a:lt2>
        <a:srgbClr val="FFFFFF"/>
      </a:lt2>
      <a:accent1>
        <a:srgbClr val="A6C999"/>
      </a:accent1>
      <a:accent2>
        <a:srgbClr val="CA703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649</TotalTime>
  <Words>1412</Words>
  <Application>Microsoft Macintosh PowerPoint</Application>
  <PresentationFormat>On-screen Show (16:9)</PresentationFormat>
  <Paragraphs>94</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Amiko</vt:lpstr>
      <vt:lpstr>Arial</vt:lpstr>
      <vt:lpstr>Baloo Paaji 2 Medium</vt:lpstr>
      <vt:lpstr>Baloo Paaji 2 SemiBold</vt:lpstr>
      <vt:lpstr>Kodchasan SemiBold</vt:lpstr>
      <vt:lpstr>OpenSymbol</vt:lpstr>
      <vt:lpstr>Symbol</vt:lpstr>
      <vt:lpstr>Wingdings</vt:lpstr>
      <vt:lpstr>Creative Writing Prompts by Slidesgo</vt:lpstr>
      <vt:lpstr>Slidesgo Final Pages</vt:lpstr>
      <vt:lpstr>Smart Netwuork Optimization: A Predictive AI Framework for Proactive Management</vt:lpstr>
      <vt:lpstr>Introduction</vt:lpstr>
      <vt:lpstr>The Need for Proactive Network Management</vt:lpstr>
      <vt:lpstr>      Our Solution: An End-to-End AI-Powered System </vt:lpstr>
      <vt:lpstr>      Our Solution: An End-to-End AI-Powered System </vt:lpstr>
      <vt:lpstr> The Data Fusion Engine </vt:lpstr>
      <vt:lpstr> The Dataset Generator Engine </vt:lpstr>
      <vt:lpstr> The Dataset Generator Engine </vt:lpstr>
      <vt:lpstr> The Predictive Core </vt:lpstr>
      <vt:lpstr> The Predictive Core </vt:lpstr>
      <vt:lpstr>The Recommendation Engine</vt:lpstr>
      <vt:lpstr>The Recommendation Engine</vt:lpstr>
      <vt:lpstr>Flowchart</vt:lpstr>
      <vt:lpstr>A Real-Time Dashboard </vt:lpstr>
      <vt:lpstr>A Real-Time Dashboard </vt:lpstr>
      <vt:lpstr>A Real-Time Dashboard </vt:lpstr>
      <vt:lpstr>Conclusion</vt:lpstr>
      <vt:lpstr>Future Roadmap</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Sambhav Singh Aditya</cp:lastModifiedBy>
  <cp:revision>9</cp:revision>
  <dcterms:modified xsi:type="dcterms:W3CDTF">2025-08-24T10:44:59Z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2025-08-23T18:28:11Z</dcterms:created>
  <dc:creator>Unknown Creator</dc:creator>
  <dc:description/>
  <dc:language>en-US</dc:language>
  <cp:lastModifiedBy>Unknown Creator</cp:lastModifiedBy>
  <dcterms:modified xsi:type="dcterms:W3CDTF">2025-08-23T18:28:11Z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