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85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71" r:id="rId13"/>
    <p:sldId id="282" r:id="rId14"/>
    <p:sldId id="274" r:id="rId15"/>
    <p:sldId id="273" r:id="rId16"/>
    <p:sldId id="275" r:id="rId17"/>
    <p:sldId id="278" r:id="rId18"/>
    <p:sldId id="277" r:id="rId19"/>
    <p:sldId id="276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984E-71B1-4EAD-B7C6-93471B9FA724}" type="datetimeFigureOut">
              <a:rPr lang="en-IN" smtClean="0"/>
              <a:t>29-11-2021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DDD31-6DE5-4233-B799-2EDC7B311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8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0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3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0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8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97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8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20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am-work-png/download/1328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eam-work-png/download/1328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688" y="933717"/>
            <a:ext cx="6900839" cy="368182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6200" dirty="0">
                <a:latin typeface="Bradley Hand ITC" panose="03070402050302030203" pitchFamily="66" charset="0"/>
                <a:cs typeface="Calibri Light"/>
              </a:rPr>
              <a:t>STUDENT MANAGEMENT SYSTEM</a:t>
            </a:r>
            <a:br>
              <a:rPr lang="en-GB" sz="6200" dirty="0">
                <a:latin typeface="Bradley Hand ITC" panose="03070402050302030203" pitchFamily="66" charset="0"/>
                <a:cs typeface="Calibri Light"/>
              </a:rPr>
            </a:br>
            <a:endParaRPr lang="en-GB" sz="6200" dirty="0">
              <a:latin typeface="Bradley Hand ITC" panose="03070402050302030203" pitchFamily="66" charset="0"/>
            </a:endParaRPr>
          </a:p>
        </p:txBody>
      </p:sp>
      <p:pic>
        <p:nvPicPr>
          <p:cNvPr id="5" name="Picture 5" descr="Free Images : analysis, laptop, business, style, cartoon, graph, chart ...">
            <a:extLst>
              <a:ext uri="{FF2B5EF4-FFF2-40B4-BE49-F238E27FC236}">
                <a16:creationId xmlns:a16="http://schemas.microsoft.com/office/drawing/2014/main" id="{A315226A-D072-468C-974F-F86CC6F5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4" y="2791774"/>
            <a:ext cx="4397419" cy="3086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81D334-8A7C-4686-9D6E-CAAC48C59C9D}"/>
              </a:ext>
            </a:extLst>
          </p:cNvPr>
          <p:cNvSpPr txBox="1"/>
          <p:nvPr/>
        </p:nvSpPr>
        <p:spPr>
          <a:xfrm>
            <a:off x="7525904" y="1554180"/>
            <a:ext cx="30044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Bradley Hand ITC" panose="03070402050302030203" pitchFamily="66" charset="0"/>
                <a:cs typeface="Calibri Light"/>
              </a:rPr>
              <a:t>(SMS)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47766" y="605652"/>
            <a:ext cx="9736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2. </a:t>
            </a:r>
            <a:r>
              <a:rPr lang="en-GB" sz="2400" dirty="0">
                <a:latin typeface="Bradley Hand ITC" panose="03070402050302030203" pitchFamily="66" charset="0"/>
              </a:rPr>
              <a:t>MAIN MENU </a:t>
            </a:r>
            <a:r>
              <a:rPr lang="en-GB" sz="2400" dirty="0"/>
              <a:t>SCREEN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47766" y="-344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5C17F7-9F9D-4C27-BD20-B50B1987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84" y="1810449"/>
            <a:ext cx="9584832" cy="28839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92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25935" y="618508"/>
            <a:ext cx="9736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3. </a:t>
            </a:r>
            <a:r>
              <a:rPr lang="en-GB" sz="2400" dirty="0">
                <a:latin typeface="Bradley Hand ITC" panose="03070402050302030203" pitchFamily="66" charset="0"/>
              </a:rPr>
              <a:t>SEARCH</a:t>
            </a:r>
            <a:r>
              <a:rPr lang="en-GB" sz="2400" dirty="0"/>
              <a:t>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25935" y="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C35EF-3B59-4498-93D3-D568543D6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4" y="2076225"/>
            <a:ext cx="4931483" cy="23725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38207C-7DE6-407B-8605-7F408DAA71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9"/>
          <a:stretch/>
        </p:blipFill>
        <p:spPr>
          <a:xfrm>
            <a:off x="6448445" y="2076227"/>
            <a:ext cx="4759354" cy="2372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06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89138" y="523283"/>
            <a:ext cx="97368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radley Hand ITC" panose="03070402050302030203" pitchFamily="66" charset="0"/>
              </a:rPr>
              <a:t>OUTPUT: </a:t>
            </a:r>
            <a:endParaRPr lang="en-GB" sz="2400" u="sng" dirty="0">
              <a:latin typeface="Bradley Hand ITC" panose="03070402050302030203" pitchFamily="66" charset="0"/>
            </a:endParaRPr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89138" y="-3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4868E-E413-444D-B382-ECDCC837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76" y="950330"/>
            <a:ext cx="10222595" cy="5131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48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25935" y="618508"/>
            <a:ext cx="9736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4. </a:t>
            </a:r>
            <a:r>
              <a:rPr lang="en-GB" sz="2400" dirty="0">
                <a:latin typeface="Bradley Hand ITC" panose="03070402050302030203" pitchFamily="66" charset="0"/>
              </a:rPr>
              <a:t>SEARCH BY CONDITION </a:t>
            </a:r>
            <a:r>
              <a:rPr lang="en-GB" sz="2400" dirty="0"/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25935" y="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CB36D-55C5-415B-88A6-3976C07C86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5"/>
          <a:stretch/>
        </p:blipFill>
        <p:spPr>
          <a:xfrm>
            <a:off x="868665" y="1861828"/>
            <a:ext cx="5290874" cy="3022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AF6E1F-7A80-4853-9CE4-C614DA97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479" y="1861828"/>
            <a:ext cx="4750236" cy="30221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79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25935" y="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D084E-D14A-4A9F-A676-1E879BBE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40" y="1747969"/>
            <a:ext cx="4607167" cy="3181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12808-7F2C-4EB4-8A19-43FFE8AD6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68" y="1728995"/>
            <a:ext cx="4206605" cy="320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9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06887" y="1165538"/>
            <a:ext cx="97368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radley Hand ITC" panose="03070402050302030203" pitchFamily="66" charset="0"/>
              </a:rPr>
              <a:t>OUTPUT: </a:t>
            </a:r>
            <a:endParaRPr lang="en-GB" sz="2400" u="sng" dirty="0">
              <a:latin typeface="Bradley Hand ITC" panose="03070402050302030203" pitchFamily="66" charset="0"/>
            </a:endParaRPr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89138" y="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80CB8-5CD3-498F-92FB-A3B829AB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91" y="2311659"/>
            <a:ext cx="10322817" cy="13123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618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25935" y="618508"/>
            <a:ext cx="9736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5. </a:t>
            </a:r>
            <a:r>
              <a:rPr lang="en-GB" sz="2400" dirty="0">
                <a:latin typeface="Bradley Hand ITC" panose="03070402050302030203" pitchFamily="66" charset="0"/>
              </a:rPr>
              <a:t>GRAPH</a:t>
            </a:r>
            <a:r>
              <a:rPr lang="en-GB" sz="2400" dirty="0"/>
              <a:t>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25935" y="-8197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26D2C-90BF-4017-85FC-75D70714F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29" y="1933199"/>
            <a:ext cx="4976064" cy="2574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29CC8-BE75-428A-ABC6-8C97DE34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9" y="1933198"/>
            <a:ext cx="5150582" cy="2574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1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06887" y="618460"/>
            <a:ext cx="97368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radley Hand ITC" panose="03070402050302030203" pitchFamily="66" charset="0"/>
              </a:rPr>
              <a:t>OUTPUT: </a:t>
            </a:r>
            <a:endParaRPr lang="en-GB" sz="2400" u="sng" dirty="0">
              <a:latin typeface="Bradley Hand ITC" panose="03070402050302030203" pitchFamily="66" charset="0"/>
            </a:endParaRPr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06887" y="-1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99A4-2251-408B-888A-AD564B1D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74" y="1033958"/>
            <a:ext cx="7435522" cy="50228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2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25935" y="618508"/>
            <a:ext cx="9736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6. </a:t>
            </a:r>
            <a:r>
              <a:rPr lang="en-GB" sz="2400" dirty="0">
                <a:latin typeface="Bradley Hand ITC" panose="03070402050302030203" pitchFamily="66" charset="0"/>
              </a:rPr>
              <a:t>ADD INFO </a:t>
            </a:r>
            <a:r>
              <a:rPr lang="en-GB" sz="2400" dirty="0"/>
              <a:t>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25935" y="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CE30A-A705-4807-B44D-59795705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19" y="2186064"/>
            <a:ext cx="4705364" cy="22886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4E2462-B866-4861-9141-9706BCEE4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135" y="1084270"/>
            <a:ext cx="5321417" cy="4492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69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622997" y="659131"/>
            <a:ext cx="97368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radley Hand ITC" panose="03070402050302030203" pitchFamily="66" charset="0"/>
              </a:rPr>
              <a:t>Before adding: </a:t>
            </a:r>
            <a:endParaRPr lang="en-GB" sz="2400" u="sng" dirty="0">
              <a:latin typeface="Bradley Hand ITC" panose="03070402050302030203" pitchFamily="66" charset="0"/>
            </a:endParaRPr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80749" y="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4C2D6-6731-4A1B-928F-310CA6CC1687}"/>
              </a:ext>
            </a:extLst>
          </p:cNvPr>
          <p:cNvSpPr txBox="1"/>
          <p:nvPr/>
        </p:nvSpPr>
        <p:spPr>
          <a:xfrm>
            <a:off x="689995" y="3513024"/>
            <a:ext cx="6161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Bradley Hand ITC" panose="03070402050302030203" pitchFamily="66" charset="0"/>
              </a:rPr>
              <a:t>After adding: </a:t>
            </a:r>
            <a:endParaRPr lang="en-GB" sz="2400" u="sng" dirty="0">
              <a:latin typeface="Bradley Hand ITC" panose="030704020503020302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8C9FC-7006-409D-BF0A-6EC99FDE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4049875"/>
            <a:ext cx="10262532" cy="1903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8F334-6A1E-4709-88A2-01D4E882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02" y="1207638"/>
            <a:ext cx="10276717" cy="1996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19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F812-A85E-4EAC-B616-E5CA8233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545" y="-723044"/>
            <a:ext cx="10506991" cy="2531555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  </a:t>
            </a:r>
            <a:r>
              <a:rPr lang="en-GB" u="sng" dirty="0">
                <a:latin typeface="Arial Rounded MT Bold" panose="020F0704030504030204" pitchFamily="34" charset="0"/>
              </a:rPr>
              <a:t>TEAM MEMBERS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842504" y="2380307"/>
            <a:ext cx="1050699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Bradley Hand ITC" panose="03070402050302030203" pitchFamily="66" charset="0"/>
              </a:rPr>
              <a:t>ADITYA BARNWAL      21BCS2730		</a:t>
            </a:r>
          </a:p>
          <a:p>
            <a:r>
              <a:rPr lang="en-GB" sz="3200" dirty="0">
                <a:latin typeface="Bradley Hand ITC" panose="03070402050302030203" pitchFamily="66" charset="0"/>
              </a:rPr>
              <a:t>ADITYA RUHELA          21BCS1945</a:t>
            </a:r>
          </a:p>
          <a:p>
            <a:r>
              <a:rPr lang="en-GB" sz="3200" dirty="0">
                <a:latin typeface="Bradley Hand ITC" panose="03070402050302030203" pitchFamily="66" charset="0"/>
              </a:rPr>
              <a:t>MANAS TIWARI            21BCS1965</a:t>
            </a:r>
          </a:p>
          <a:p>
            <a:r>
              <a:rPr lang="en-GB" sz="3200" dirty="0">
                <a:latin typeface="Bradley Hand ITC" panose="03070402050302030203" pitchFamily="66" charset="0"/>
              </a:rPr>
              <a:t>ROHAN JAISWAL         21BCS2856</a:t>
            </a:r>
          </a:p>
        </p:txBody>
      </p:sp>
      <p:pic>
        <p:nvPicPr>
          <p:cNvPr id="8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8EE70B50-8B59-4390-84C2-3C70CF11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79563" y="654181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25935" y="618508"/>
            <a:ext cx="97368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7. </a:t>
            </a:r>
            <a:r>
              <a:rPr lang="en-GB" sz="2400" dirty="0">
                <a:latin typeface="Bradley Hand ITC" panose="03070402050302030203" pitchFamily="66" charset="0"/>
              </a:rPr>
              <a:t>View all</a:t>
            </a:r>
            <a:r>
              <a:rPr lang="en-GB" sz="2400" dirty="0"/>
              <a:t>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25935" y="-8197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27CC7-141B-4C3C-8BF6-3CA5EED0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72" y="1731575"/>
            <a:ext cx="8869523" cy="297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500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06887" y="542453"/>
            <a:ext cx="97368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Bradley Hand ITC" panose="03070402050302030203" pitchFamily="66" charset="0"/>
              </a:rPr>
              <a:t>OUTPUT: </a:t>
            </a:r>
            <a:endParaRPr lang="en-GB" sz="2400" u="sng" dirty="0">
              <a:latin typeface="Bradley Hand ITC" panose="03070402050302030203" pitchFamily="66" charset="0"/>
            </a:endParaRPr>
          </a:p>
          <a:p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06887" y="-1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3D1EF-404B-4697-AD09-DD6F454B1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6" y="979712"/>
            <a:ext cx="10179171" cy="52318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4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679B5E0-D4E0-44AE-81B1-DE3FEC72AC7B}"/>
              </a:ext>
            </a:extLst>
          </p:cNvPr>
          <p:cNvSpPr txBox="1"/>
          <p:nvPr/>
        </p:nvSpPr>
        <p:spPr>
          <a:xfrm>
            <a:off x="1807029" y="2527634"/>
            <a:ext cx="85779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600" dirty="0">
                <a:latin typeface="Bradley Hand ITC" panose="03070402050302030203" pitchFamily="66" charset="0"/>
                <a:cs typeface="Calibri Light"/>
              </a:rPr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8967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F812-A85E-4EAC-B616-E5CA8233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545" y="-723044"/>
            <a:ext cx="10506991" cy="2531555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  </a:t>
            </a:r>
            <a:r>
              <a:rPr lang="en-GB" u="sng" dirty="0">
                <a:latin typeface="Arial Rounded MT Bold" panose="020F0704030504030204" pitchFamily="34" charset="0"/>
              </a:rPr>
              <a:t>CREDITS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802639" y="2439015"/>
            <a:ext cx="10722082" cy="2900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>
                <a:latin typeface="Bradley Hand ITC" panose="03070402050302030203" pitchFamily="66" charset="0"/>
              </a:rPr>
              <a:t>Main idea </a:t>
            </a:r>
            <a:r>
              <a:rPr lang="en-GB" sz="2800" dirty="0">
                <a:latin typeface="Bradley Hand ITC" panose="03070402050302030203" pitchFamily="66" charset="0"/>
              </a:rPr>
              <a:t>of project  </a:t>
            </a:r>
            <a:r>
              <a:rPr lang="en-GB" sz="2800" dirty="0">
                <a:latin typeface="Bradley Hand ITC" panose="03070402050302030203" pitchFamily="66" charset="0"/>
                <a:sym typeface="Wingdings" panose="05000000000000000000" pitchFamily="2" charset="2"/>
              </a:rPr>
              <a:t>  </a:t>
            </a:r>
            <a:r>
              <a:rPr lang="en-GB" sz="2800" b="1" dirty="0">
                <a:latin typeface="Bradley Hand ITC" panose="03070402050302030203" pitchFamily="66" charset="0"/>
              </a:rPr>
              <a:t>Aditya </a:t>
            </a:r>
            <a:r>
              <a:rPr lang="en-GB" sz="2800" b="1" dirty="0" err="1">
                <a:latin typeface="Bradley Hand ITC" panose="03070402050302030203" pitchFamily="66" charset="0"/>
              </a:rPr>
              <a:t>Barnwal</a:t>
            </a:r>
            <a:r>
              <a:rPr lang="en-GB" sz="2800" dirty="0">
                <a:latin typeface="Bradley Hand ITC" panose="03070402050302030203" pitchFamily="66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>
                <a:latin typeface="Bradley Hand ITC" panose="03070402050302030203" pitchFamily="66" charset="0"/>
              </a:rPr>
              <a:t>Presentation </a:t>
            </a:r>
            <a:r>
              <a:rPr lang="en-GB" sz="2800" dirty="0">
                <a:latin typeface="Bradley Hand ITC" panose="03070402050302030203" pitchFamily="66" charset="0"/>
                <a:sym typeface="Wingdings" panose="05000000000000000000" pitchFamily="2" charset="2"/>
              </a:rPr>
              <a:t> </a:t>
            </a:r>
            <a:r>
              <a:rPr lang="en-GB" sz="2800" b="1" dirty="0">
                <a:latin typeface="Bradley Hand ITC" panose="03070402050302030203" pitchFamily="66" charset="0"/>
              </a:rPr>
              <a:t>Aditya </a:t>
            </a:r>
            <a:r>
              <a:rPr lang="en-GB" sz="2800" b="1" dirty="0" err="1">
                <a:latin typeface="Bradley Hand ITC" panose="03070402050302030203" pitchFamily="66" charset="0"/>
              </a:rPr>
              <a:t>Ruhela</a:t>
            </a:r>
            <a:r>
              <a:rPr lang="en-GB" sz="2800" dirty="0">
                <a:latin typeface="Bradley Hand ITC" panose="03070402050302030203" pitchFamily="66" charset="0"/>
              </a:rPr>
              <a:t>, </a:t>
            </a:r>
            <a:r>
              <a:rPr lang="en-GB" sz="2800" b="1" dirty="0">
                <a:latin typeface="Bradley Hand ITC" panose="03070402050302030203" pitchFamily="66" charset="0"/>
              </a:rPr>
              <a:t>Manas Tiwari </a:t>
            </a:r>
            <a:r>
              <a:rPr lang="en-GB" sz="2800" dirty="0">
                <a:latin typeface="Bradley Hand ITC" panose="03070402050302030203" pitchFamily="66" charset="0"/>
              </a:rPr>
              <a:t>and </a:t>
            </a:r>
            <a:r>
              <a:rPr lang="en-GB" sz="2800" b="1" dirty="0">
                <a:latin typeface="Bradley Hand ITC" panose="03070402050302030203" pitchFamily="66" charset="0"/>
              </a:rPr>
              <a:t>Rohan Jaiswal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>
                <a:latin typeface="Bradley Hand ITC" panose="03070402050302030203" pitchFamily="66" charset="0"/>
              </a:rPr>
              <a:t>Report(</a:t>
            </a:r>
            <a:r>
              <a:rPr lang="en-IN" sz="3200" dirty="0">
                <a:latin typeface="Bradley Hand ITC" panose="03070402050302030203" pitchFamily="66" charset="0"/>
              </a:rPr>
              <a:t>synopsis) </a:t>
            </a:r>
            <a:r>
              <a:rPr lang="en-IN" sz="2800" dirty="0">
                <a:latin typeface="Bradley Hand ITC" panose="03070402050302030203" pitchFamily="66" charset="0"/>
                <a:sym typeface="Wingdings" panose="05000000000000000000" pitchFamily="2" charset="2"/>
              </a:rPr>
              <a:t> </a:t>
            </a:r>
            <a:r>
              <a:rPr lang="en-IN" sz="2800" b="1" dirty="0">
                <a:latin typeface="Bradley Hand ITC" panose="03070402050302030203" pitchFamily="66" charset="0"/>
              </a:rPr>
              <a:t>Manas Tiwari </a:t>
            </a:r>
            <a:r>
              <a:rPr lang="en-IN" sz="2800" dirty="0">
                <a:latin typeface="Bradley Hand ITC" panose="03070402050302030203" pitchFamily="66" charset="0"/>
              </a:rPr>
              <a:t>and </a:t>
            </a:r>
            <a:r>
              <a:rPr lang="en-IN" sz="2800" b="1" dirty="0">
                <a:latin typeface="Bradley Hand ITC" panose="03070402050302030203" pitchFamily="66" charset="0"/>
              </a:rPr>
              <a:t>Rohan Jaiswal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800" dirty="0">
                <a:latin typeface="Bradley Hand ITC" panose="03070402050302030203" pitchFamily="66" charset="0"/>
              </a:rPr>
              <a:t>Coding </a:t>
            </a:r>
            <a:r>
              <a:rPr lang="en-GB" sz="2800" dirty="0">
                <a:latin typeface="Bradley Hand ITC" panose="03070402050302030203" pitchFamily="66" charset="0"/>
                <a:sym typeface="Wingdings" panose="05000000000000000000" pitchFamily="2" charset="2"/>
              </a:rPr>
              <a:t>  </a:t>
            </a:r>
            <a:r>
              <a:rPr lang="en-GB" sz="2800" b="1" dirty="0">
                <a:latin typeface="Bradley Hand ITC" panose="03070402050302030203" pitchFamily="66" charset="0"/>
                <a:sym typeface="Wingdings" panose="05000000000000000000" pitchFamily="2" charset="2"/>
              </a:rPr>
              <a:t>All of us </a:t>
            </a:r>
            <a:endParaRPr lang="en-GB" sz="2800" dirty="0">
              <a:latin typeface="Bradley Hand ITC" panose="03070402050302030203" pitchFamily="66" charset="0"/>
            </a:endParaRPr>
          </a:p>
        </p:txBody>
      </p:sp>
      <p:pic>
        <p:nvPicPr>
          <p:cNvPr id="8" name="Picture 8" descr="A group of light bulbs&#10;&#10;Description automatically generated">
            <a:extLst>
              <a:ext uri="{FF2B5EF4-FFF2-40B4-BE49-F238E27FC236}">
                <a16:creationId xmlns:a16="http://schemas.microsoft.com/office/drawing/2014/main" id="{8EE70B50-8B59-4390-84C2-3C70CF11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4519" y="621111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8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F812-A85E-4EAC-B616-E5CA8233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545" y="-723044"/>
            <a:ext cx="10506991" cy="2531555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  </a:t>
            </a:r>
            <a:r>
              <a:rPr lang="en-GB" u="sng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872646" y="2344455"/>
            <a:ext cx="973689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latin typeface="Bradley Hand ITC" panose="03070402050302030203" pitchFamily="66" charset="0"/>
              </a:rPr>
              <a:t>A database is an organised collection of data stored and accessed electronically from a computer system.</a:t>
            </a:r>
          </a:p>
          <a:p>
            <a:pPr marL="457200" indent="-457200">
              <a:buFont typeface="Arial"/>
              <a:buChar char="•"/>
            </a:pPr>
            <a:endParaRPr lang="en-GB" sz="28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Bradley Hand ITC" panose="03070402050302030203" pitchFamily="66" charset="0"/>
              </a:rPr>
              <a:t>By this we can analyse any individual student or group of students information. </a:t>
            </a:r>
          </a:p>
          <a:p>
            <a:pPr marL="457200" indent="-457200">
              <a:buFont typeface="Arial"/>
              <a:buChar char="•"/>
            </a:pPr>
            <a:endParaRPr lang="en-GB" sz="28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Bradley Hand ITC" panose="03070402050302030203" pitchFamily="66" charset="0"/>
              </a:rPr>
              <a:t>The Student Management System is an automated version of manual student management system. </a:t>
            </a:r>
          </a:p>
        </p:txBody>
      </p:sp>
    </p:spTree>
    <p:extLst>
      <p:ext uri="{BB962C8B-B14F-4D97-AF65-F5344CB8AC3E}">
        <p14:creationId xmlns:p14="http://schemas.microsoft.com/office/powerpoint/2010/main" val="25034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F812-A85E-4EAC-B616-E5CA8233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545" y="-723044"/>
            <a:ext cx="10506991" cy="2531555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  </a:t>
            </a:r>
            <a:r>
              <a:rPr lang="en-GB" u="sng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695194" y="1916482"/>
            <a:ext cx="97368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>
                <a:latin typeface="Bradley Hand ITC" panose="03070402050302030203" pitchFamily="66" charset="0"/>
              </a:rPr>
              <a:t>Student Management system is a management information system for education establishment to manage student data. </a:t>
            </a:r>
          </a:p>
          <a:p>
            <a:pPr marL="457200" indent="-457200">
              <a:buFont typeface="Arial"/>
              <a:buChar char="•"/>
            </a:pPr>
            <a:endParaRPr lang="en-GB" sz="28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Bradley Hand ITC" panose="03070402050302030203" pitchFamily="66" charset="0"/>
              </a:rPr>
              <a:t>It provide capabilities for registering students in courses, Admitting students, Tracking student details.</a:t>
            </a:r>
          </a:p>
          <a:p>
            <a:pPr marL="457200" indent="-457200">
              <a:buFont typeface="Arial"/>
              <a:buChar char="•"/>
            </a:pPr>
            <a:endParaRPr lang="en-GB" sz="28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2800" dirty="0">
                <a:latin typeface="Bradley Hand ITC" panose="03070402050302030203" pitchFamily="66" charset="0"/>
              </a:rPr>
              <a:t>Ensure data integrity, Privacy and security in an open access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2593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69F812-A85E-4EAC-B616-E5CA8233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545" y="-723044"/>
            <a:ext cx="10506991" cy="2531555"/>
          </a:xfrm>
        </p:spPr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  </a:t>
            </a:r>
            <a:r>
              <a:rPr lang="en-GB" u="sng" dirty="0">
                <a:latin typeface="Arial Rounded MT Bold" panose="020F0704030504030204" pitchFamily="34" charset="0"/>
              </a:rPr>
              <a:t>TOOLS AND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83566" y="2398313"/>
            <a:ext cx="97368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3600" dirty="0">
                <a:latin typeface="Bradley Hand ITC" panose="03070402050302030203" pitchFamily="66" charset="0"/>
              </a:rPr>
              <a:t>We have used Python, Pandas, Matplotlib and csv module to make this.</a:t>
            </a:r>
            <a:endParaRPr lang="en-US" sz="24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endParaRPr lang="en-GB" sz="36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3600" dirty="0">
                <a:latin typeface="Bradley Hand ITC" panose="03070402050302030203" pitchFamily="66" charset="0"/>
              </a:rPr>
              <a:t>We have saved students data in csv format.</a:t>
            </a:r>
            <a:endParaRPr lang="en-GB" sz="24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1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619310" y="1810094"/>
            <a:ext cx="973689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400" u="sng" dirty="0">
                <a:latin typeface="+mj-lt"/>
              </a:rPr>
              <a:t>STEP 1</a:t>
            </a:r>
            <a:r>
              <a:rPr lang="en-GB" sz="2400" dirty="0">
                <a:latin typeface="+mj-lt"/>
              </a:rPr>
              <a:t> -  </a:t>
            </a:r>
            <a:r>
              <a:rPr lang="en-GB" sz="2400" dirty="0">
                <a:latin typeface="Bradley Hand ITC" panose="03070402050302030203" pitchFamily="66" charset="0"/>
              </a:rPr>
              <a:t>Collecting data in CSV format.</a:t>
            </a:r>
          </a:p>
          <a:p>
            <a:pPr marL="457200" indent="-457200">
              <a:buFont typeface="Arial"/>
              <a:buChar char="•"/>
            </a:pPr>
            <a:endParaRPr lang="en-GB" sz="2400" dirty="0">
              <a:latin typeface="Bradley Hand ITC" panose="03070402050302030203" pitchFamily="66" charset="0"/>
            </a:endParaRPr>
          </a:p>
          <a:p>
            <a:pPr marL="457200" indent="-457200">
              <a:buFont typeface="Arial"/>
              <a:buChar char="•"/>
            </a:pPr>
            <a:r>
              <a:rPr lang="en-GB" sz="2400" u="sng" dirty="0">
                <a:latin typeface="+mj-lt"/>
              </a:rPr>
              <a:t>STEP 2</a:t>
            </a:r>
            <a:r>
              <a:rPr lang="en-GB" sz="2400" dirty="0">
                <a:latin typeface="+mj-lt"/>
              </a:rPr>
              <a:t> - </a:t>
            </a:r>
            <a:r>
              <a:rPr lang="en-GB" sz="2400" dirty="0">
                <a:latin typeface="Bradley Hand ITC" panose="03070402050302030203" pitchFamily="66" charset="0"/>
              </a:rPr>
              <a:t> Coding and developments</a:t>
            </a:r>
          </a:p>
          <a:p>
            <a:pPr marL="457200" indent="-457200">
              <a:buFont typeface="Arial"/>
              <a:buChar char="•"/>
            </a:pPr>
            <a:endParaRPr lang="en-GB" sz="2400" dirty="0">
              <a:latin typeface="Bradley Hand ITC" panose="03070402050302030203" pitchFamily="66" charset="0"/>
            </a:endParaRPr>
          </a:p>
          <a:p>
            <a:r>
              <a:rPr lang="en-GB" sz="2400" dirty="0">
                <a:latin typeface="Bradley Hand ITC" panose="03070402050302030203" pitchFamily="66" charset="0"/>
              </a:rPr>
              <a:t>      	1. Making function for interacting with user.</a:t>
            </a:r>
          </a:p>
          <a:p>
            <a:r>
              <a:rPr lang="en-GB" sz="2400" dirty="0">
                <a:latin typeface="Bradley Hand ITC" panose="03070402050302030203" pitchFamily="66" charset="0"/>
              </a:rPr>
              <a:t>      	2. Making function for searching student information.</a:t>
            </a:r>
          </a:p>
          <a:p>
            <a:r>
              <a:rPr lang="en-GB" sz="2400" dirty="0">
                <a:latin typeface="Bradley Hand ITC" panose="03070402050302030203" pitchFamily="66" charset="0"/>
              </a:rPr>
              <a:t>      	3. Making function for graph.</a:t>
            </a:r>
          </a:p>
          <a:p>
            <a:r>
              <a:rPr lang="en-GB" sz="2400" dirty="0">
                <a:latin typeface="Bradley Hand ITC" panose="03070402050302030203" pitchFamily="66" charset="0"/>
              </a:rPr>
              <a:t>      	4. Making function for adding new student data.</a:t>
            </a:r>
          </a:p>
          <a:p>
            <a:pPr marL="342900" indent="-342900">
              <a:buFont typeface="Arial"/>
              <a:buChar char="•"/>
            </a:pPr>
            <a:endParaRPr lang="en-GB" sz="2400" dirty="0">
              <a:latin typeface="Bradley Hand ITC" panose="03070402050302030203" pitchFamily="66" charset="0"/>
            </a:endParaRPr>
          </a:p>
          <a:p>
            <a:pPr marL="342900" indent="-342900">
              <a:buFont typeface="Arial"/>
              <a:buChar char="•"/>
            </a:pPr>
            <a:r>
              <a:rPr lang="en-GB" sz="2400" u="sng" dirty="0">
                <a:latin typeface="+mj-lt"/>
              </a:rPr>
              <a:t>STEP 3</a:t>
            </a:r>
            <a:r>
              <a:rPr lang="en-GB" sz="2400" dirty="0">
                <a:latin typeface="+mj-lt"/>
              </a:rPr>
              <a:t> -  </a:t>
            </a:r>
            <a:r>
              <a:rPr lang="en-GB" sz="2400" dirty="0">
                <a:latin typeface="Bradley Hand ITC" panose="03070402050302030203" pitchFamily="66" charset="0"/>
              </a:rPr>
              <a:t>Creating logic and integrating all the functions.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851770" y="643003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Arial Rounded MT Bold" panose="020F0704030504030204" pitchFamily="34" charset="0"/>
              </a:rPr>
              <a:t>  </a:t>
            </a:r>
            <a:r>
              <a:rPr lang="en-GB" sz="3200" u="sng" dirty="0">
                <a:latin typeface="Arial Rounded MT Bold" panose="020F0704030504030204" pitchFamily="34" charset="0"/>
              </a:rPr>
              <a:t>FLOW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58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78700" y="1937360"/>
            <a:ext cx="973689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400" u="sng" dirty="0"/>
              <a:t>STEP 4</a:t>
            </a:r>
            <a:r>
              <a:rPr lang="en-GB" sz="2400" dirty="0"/>
              <a:t> - </a:t>
            </a:r>
            <a:r>
              <a:rPr lang="en-GB" sz="2400" dirty="0">
                <a:latin typeface="Bradley Hand ITC" panose="03070402050302030203" pitchFamily="66" charset="0"/>
              </a:rPr>
              <a:t>Testing</a:t>
            </a:r>
            <a:r>
              <a:rPr lang="en-GB" sz="2400" dirty="0"/>
              <a:t> </a:t>
            </a:r>
          </a:p>
          <a:p>
            <a:pPr marL="457200" indent="-457200">
              <a:buFont typeface="Arial"/>
              <a:buChar char="•"/>
            </a:pPr>
            <a:endParaRPr lang="en-GB" sz="2400" dirty="0"/>
          </a:p>
          <a:p>
            <a:r>
              <a:rPr lang="en-GB" sz="2400" dirty="0"/>
              <a:t>       </a:t>
            </a:r>
            <a:r>
              <a:rPr lang="en-GB" sz="2400" dirty="0">
                <a:latin typeface="Bradley Hand ITC" panose="03070402050302030203" pitchFamily="66" charset="0"/>
              </a:rPr>
              <a:t>- Functionality testing</a:t>
            </a:r>
          </a:p>
          <a:p>
            <a:r>
              <a:rPr lang="en-GB" sz="2400" dirty="0">
                <a:latin typeface="Bradley Hand ITC" panose="03070402050302030203" pitchFamily="66" charset="0"/>
              </a:rPr>
              <a:t>       - Usability testing</a:t>
            </a:r>
          </a:p>
          <a:p>
            <a:r>
              <a:rPr lang="en-GB" sz="2400" dirty="0">
                <a:latin typeface="Bradley Hand ITC" panose="03070402050302030203" pitchFamily="66" charset="0"/>
              </a:rPr>
              <a:t>       - Performance testing</a:t>
            </a:r>
          </a:p>
          <a:p>
            <a:pPr marL="342900" indent="-342900">
              <a:buFont typeface="Arial"/>
              <a:buChar char="•"/>
            </a:pPr>
            <a:endParaRPr lang="en-GB" sz="2400" dirty="0"/>
          </a:p>
          <a:p>
            <a:pPr marL="342900" indent="-342900">
              <a:buFont typeface="Arial"/>
              <a:buChar char="•"/>
            </a:pPr>
            <a:r>
              <a:rPr lang="en-GB" sz="2400" u="sng" dirty="0"/>
              <a:t>STEP 5</a:t>
            </a:r>
            <a:r>
              <a:rPr lang="en-GB" sz="2400" dirty="0"/>
              <a:t> -  </a:t>
            </a:r>
            <a:r>
              <a:rPr lang="en-GB" sz="2400" dirty="0">
                <a:latin typeface="Bradley Hand ITC" panose="03070402050302030203" pitchFamily="66" charset="0"/>
              </a:rPr>
              <a:t>Implementation and maintenance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851770" y="643003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latin typeface="Arial Rounded MT Bold" panose="020F0704030504030204" pitchFamily="34" charset="0"/>
              </a:rPr>
              <a:t>  </a:t>
            </a:r>
            <a:r>
              <a:rPr lang="en-GB" sz="3200" u="sng" dirty="0">
                <a:latin typeface="Arial Rounded MT Bold" panose="020F0704030504030204" pitchFamily="34" charset="0"/>
              </a:rPr>
              <a:t>FLOW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289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C1959E-4432-4DFB-85DC-6574F6321E0B}"/>
              </a:ext>
            </a:extLst>
          </p:cNvPr>
          <p:cNvSpPr txBox="1"/>
          <p:nvPr/>
        </p:nvSpPr>
        <p:spPr>
          <a:xfrm>
            <a:off x="789138" y="594915"/>
            <a:ext cx="97368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1. </a:t>
            </a:r>
            <a:r>
              <a:rPr lang="en-GB" sz="2400" dirty="0">
                <a:latin typeface="Bradley Hand ITC" panose="03070402050302030203" pitchFamily="66" charset="0"/>
              </a:rPr>
              <a:t>CSV FILE</a:t>
            </a:r>
          </a:p>
          <a:p>
            <a:endParaRPr lang="en-GB" sz="2400" u="sng" dirty="0"/>
          </a:p>
          <a:p>
            <a:endParaRPr lang="en-GB" sz="24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1957-31E2-48D1-83E0-4CB353EAE551}"/>
              </a:ext>
            </a:extLst>
          </p:cNvPr>
          <p:cNvSpPr txBox="1"/>
          <p:nvPr/>
        </p:nvSpPr>
        <p:spPr>
          <a:xfrm>
            <a:off x="789138" y="-8210"/>
            <a:ext cx="6563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u="sng" dirty="0">
                <a:latin typeface="Arial Rounded MT Bold" panose="020F0704030504030204" pitchFamily="34" charset="0"/>
              </a:rPr>
              <a:t>SCREENSHOTS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0F059A-70ED-452E-8A80-D4FC0088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57" y="1066366"/>
            <a:ext cx="10062292" cy="5039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56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</TotalTime>
  <Words>344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Rounded MT Bold</vt:lpstr>
      <vt:lpstr>Bradley Hand ITC</vt:lpstr>
      <vt:lpstr>Calibri</vt:lpstr>
      <vt:lpstr>Courier New</vt:lpstr>
      <vt:lpstr>Seaford</vt:lpstr>
      <vt:lpstr>LevelVTI</vt:lpstr>
      <vt:lpstr>STUDENT MANAGEMENT SYSTEM </vt:lpstr>
      <vt:lpstr>  TEAM MEMBERS</vt:lpstr>
      <vt:lpstr>  CREDITS</vt:lpstr>
      <vt:lpstr>  INTRODUCTION</vt:lpstr>
      <vt:lpstr>  OBJECTIVES</vt:lpstr>
      <vt:lpstr>  TOOLS AND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jaiswal</dc:creator>
  <cp:lastModifiedBy>rohanjaiswal509@gmail.com</cp:lastModifiedBy>
  <cp:revision>385</cp:revision>
  <dcterms:created xsi:type="dcterms:W3CDTF">2021-11-18T16:57:35Z</dcterms:created>
  <dcterms:modified xsi:type="dcterms:W3CDTF">2021-11-29T04:51:59Z</dcterms:modified>
</cp:coreProperties>
</file>