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9" r:id="rId6"/>
    <p:sldId id="260" r:id="rId7"/>
    <p:sldId id="261" r:id="rId8"/>
    <p:sldId id="262" r:id="rId9"/>
    <p:sldId id="263" r:id="rId10"/>
    <p:sldId id="272" r:id="rId11"/>
    <p:sldId id="264" r:id="rId12"/>
    <p:sldId id="270" r:id="rId13"/>
    <p:sldId id="273" r:id="rId14"/>
    <p:sldId id="266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B9qny4G3-r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_yGSmGRh7X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ufD8--003m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/>
              <a:t>POZYX WORKSHOP</a:t>
            </a:r>
            <a:endParaRPr lang="en-A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</a:rPr>
              <a:t>Presented</a:t>
            </a:r>
            <a:r>
              <a:rPr lang="en-AU" sz="2000" dirty="0" smtClean="0">
                <a:solidFill>
                  <a:schemeClr val="tx1">
                    <a:lumMod val="85000"/>
                  </a:schemeClr>
                </a:solidFill>
              </a:rPr>
              <a:t> by: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>
                    <a:lumMod val="85000"/>
                  </a:schemeClr>
                </a:solidFill>
              </a:rPr>
              <a:t>Paul Hammond</a:t>
            </a:r>
          </a:p>
          <a:p>
            <a:pPr marL="342900" indent="-342900">
              <a:buFontTx/>
              <a:buChar char="-"/>
            </a:pPr>
            <a:r>
              <a:rPr lang="en-AU" sz="2000" dirty="0" smtClean="0">
                <a:solidFill>
                  <a:schemeClr val="tx1">
                    <a:lumMod val="85000"/>
                  </a:schemeClr>
                </a:solidFill>
              </a:rPr>
              <a:t>Professor Stefan </a:t>
            </a:r>
            <a:r>
              <a:rPr lang="en-AU" sz="2000" dirty="0" err="1" smtClean="0">
                <a:solidFill>
                  <a:schemeClr val="tx1">
                    <a:lumMod val="85000"/>
                  </a:schemeClr>
                </a:solidFill>
              </a:rPr>
              <a:t>Greuter</a:t>
            </a:r>
            <a:endParaRPr lang="en-AU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AU" sz="2000" dirty="0" smtClean="0">
                <a:solidFill>
                  <a:schemeClr val="tx1">
                    <a:lumMod val="85000"/>
                  </a:schemeClr>
                </a:solidFill>
              </a:rPr>
              <a:t>     Deakin University - SCCA</a:t>
            </a:r>
            <a:endParaRPr lang="en-AU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8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r>
              <a:rPr lang="en-AU" dirty="0" smtClean="0"/>
              <a:t>Our project – </a:t>
            </a:r>
            <a:r>
              <a:rPr lang="en-AU" dirty="0"/>
              <a:t>what is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843" y="1187616"/>
            <a:ext cx="10879138" cy="3295650"/>
          </a:xfrm>
        </p:spPr>
        <p:txBody>
          <a:bodyPr>
            <a:normAutofit/>
          </a:bodyPr>
          <a:lstStyle/>
          <a:p>
            <a:pPr lvl="1" algn="just"/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Entering a virtual environment:</a:t>
            </a:r>
          </a:p>
          <a:p>
            <a:pPr marL="800100" lvl="1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Our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current physical location, orientation and movement is accurately captured by the </a:t>
            </a:r>
            <a:r>
              <a:rPr lang="en-AU" dirty="0" err="1">
                <a:solidFill>
                  <a:schemeClr val="tx1">
                    <a:lumMod val="95000"/>
                  </a:schemeClr>
                </a:solidFill>
              </a:rPr>
              <a:t>Pozyx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system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and mirrored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as a Game Object in Unity</a:t>
            </a:r>
          </a:p>
          <a:p>
            <a:pPr marL="800100" lvl="1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Moving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to a particular location, or making a specific gesture, in the physical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world can trigger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unique responses in the virtual one.</a:t>
            </a:r>
          </a:p>
          <a:p>
            <a:pPr marL="800100" lvl="1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So, we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are able to fully interact with that virtual environment through the utilisation of Unity’s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inherent systems, such as object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collision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detection.</a:t>
            </a:r>
          </a:p>
        </p:txBody>
      </p:sp>
    </p:spTree>
    <p:extLst>
      <p:ext uri="{BB962C8B-B14F-4D97-AF65-F5344CB8AC3E}">
        <p14:creationId xmlns:p14="http://schemas.microsoft.com/office/powerpoint/2010/main" val="121475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r>
              <a:rPr lang="en-AU" dirty="0" smtClean="0"/>
              <a:t>Our project – HOW IT WORKS?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450855"/>
            <a:ext cx="10145713" cy="5111869"/>
          </a:xfrm>
        </p:spPr>
        <p:txBody>
          <a:bodyPr>
            <a:normAutofit/>
          </a:bodyPr>
          <a:lstStyle/>
          <a:p>
            <a:pPr algn="just"/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Software Application:</a:t>
            </a:r>
          </a:p>
          <a:p>
            <a:pPr marL="342900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We’ve developed a Python-based application that:</a:t>
            </a:r>
          </a:p>
          <a:p>
            <a:pPr marL="800100" lvl="1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Establishes communication with the active </a:t>
            </a:r>
            <a:r>
              <a:rPr lang="en-AU" dirty="0" err="1" smtClean="0">
                <a:solidFill>
                  <a:schemeClr val="tx1">
                    <a:lumMod val="95000"/>
                  </a:schemeClr>
                </a:solidFill>
              </a:rPr>
              <a:t>Pozyx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 Anchors and Tag(s)</a:t>
            </a:r>
          </a:p>
          <a:p>
            <a:pPr marL="800100" lvl="1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Collects positioning (x, y, z) and orientation (pitch, roll, yaw) data, from the </a:t>
            </a:r>
            <a:r>
              <a:rPr lang="en-AU" dirty="0" err="1" smtClean="0">
                <a:solidFill>
                  <a:schemeClr val="tx1">
                    <a:lumMod val="95000"/>
                  </a:schemeClr>
                </a:solidFill>
              </a:rPr>
              <a:t>Pozyx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 system, in real-time</a:t>
            </a:r>
          </a:p>
          <a:p>
            <a:pPr marL="800100" lvl="1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Converts that data into OSC packets and outwardly streams the packets via the OSC protocol</a:t>
            </a:r>
          </a:p>
          <a:p>
            <a:pPr marL="1257300" lvl="2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OSC = Open Sound Control, a lightweight networking protocol</a:t>
            </a:r>
          </a:p>
          <a:p>
            <a:pPr marL="342900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Other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applications, such as Unity, can receive OSC packets and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extract the position and orientation data</a:t>
            </a:r>
          </a:p>
          <a:p>
            <a:pPr marL="800100" lvl="1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In Unity, this data can be used to control / manipulate a Game Object</a:t>
            </a:r>
          </a:p>
          <a:p>
            <a:pPr algn="just"/>
            <a:endParaRPr lang="en-AU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0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r>
              <a:rPr lang="en-AU" dirty="0"/>
              <a:t>Our project – HOW IT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450856"/>
            <a:ext cx="10879138" cy="1692394"/>
          </a:xfrm>
        </p:spPr>
        <p:txBody>
          <a:bodyPr>
            <a:normAutofit/>
          </a:bodyPr>
          <a:lstStyle/>
          <a:p>
            <a:endParaRPr lang="en-A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609726"/>
            <a:ext cx="6929022" cy="4705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33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r>
              <a:rPr lang="en-AU" dirty="0"/>
              <a:t>Our project – </a:t>
            </a:r>
            <a:r>
              <a:rPr lang="en-AU" dirty="0" smtClean="0"/>
              <a:t>DEMONSTRATION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450856"/>
            <a:ext cx="10879138" cy="1692394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We will now commence </a:t>
            </a:r>
            <a:r>
              <a:rPr lang="en-AU" smtClean="0">
                <a:solidFill>
                  <a:schemeClr val="tx1">
                    <a:lumMod val="95000"/>
                  </a:schemeClr>
                </a:solidFill>
              </a:rPr>
              <a:t>a demonstration of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our project…</a:t>
            </a:r>
          </a:p>
        </p:txBody>
      </p:sp>
    </p:spTree>
    <p:extLst>
      <p:ext uri="{BB962C8B-B14F-4D97-AF65-F5344CB8AC3E}">
        <p14:creationId xmlns:p14="http://schemas.microsoft.com/office/powerpoint/2010/main" val="343407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pPr lvl="0"/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Future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Projects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450855"/>
            <a:ext cx="10879138" cy="4635620"/>
          </a:xfrm>
        </p:spPr>
        <p:txBody>
          <a:bodyPr>
            <a:normAutofit/>
          </a:bodyPr>
          <a:lstStyle/>
          <a:p>
            <a:pPr algn="just"/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We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feel this system offers countless opportunities for exciting research / project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applications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and would now encourage you to engage in a brainstorming discussion to share ideas…</a:t>
            </a:r>
          </a:p>
          <a:p>
            <a:pPr algn="just"/>
            <a:endParaRPr lang="en-AU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We’ll begin by showing some video demonstrations…</a:t>
            </a:r>
            <a:endParaRPr lang="en-AU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AU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5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pPr lvl="0"/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VIDEO DEMONSTRATION #1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450855"/>
            <a:ext cx="10879138" cy="2025769"/>
          </a:xfrm>
        </p:spPr>
        <p:txBody>
          <a:bodyPr>
            <a:normAutofit/>
          </a:bodyPr>
          <a:lstStyle/>
          <a:p>
            <a:pPr algn="just"/>
            <a:endParaRPr lang="en-AU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AU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B9qny4G3-r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94000" y="1807963"/>
            <a:ext cx="7264000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pPr lvl="0"/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VIDEO DEMONSTRATION #2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450855"/>
            <a:ext cx="10879138" cy="2025769"/>
          </a:xfrm>
        </p:spPr>
        <p:txBody>
          <a:bodyPr>
            <a:normAutofit/>
          </a:bodyPr>
          <a:lstStyle/>
          <a:p>
            <a:pPr algn="just"/>
            <a:endParaRPr lang="en-AU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AU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_yGSmGRh7X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81300" y="1839710"/>
            <a:ext cx="7264000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1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pPr lvl="0"/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VIDEO DEMONSTRATION #3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450855"/>
            <a:ext cx="10879138" cy="2025769"/>
          </a:xfrm>
        </p:spPr>
        <p:txBody>
          <a:bodyPr>
            <a:normAutofit/>
          </a:bodyPr>
          <a:lstStyle/>
          <a:p>
            <a:pPr algn="just"/>
            <a:endParaRPr lang="en-AU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AU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ufD8--003m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67542" y="1838325"/>
            <a:ext cx="72644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/>
          <a:lstStyle/>
          <a:p>
            <a:r>
              <a:rPr lang="en-AU" dirty="0" smtClean="0"/>
              <a:t>Aims of this workshop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413164"/>
            <a:ext cx="9016741" cy="497101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AU" sz="2400" dirty="0">
                <a:solidFill>
                  <a:schemeClr val="tx1">
                    <a:lumMod val="95000"/>
                  </a:schemeClr>
                </a:solidFill>
              </a:rPr>
              <a:t>POZYX</a:t>
            </a:r>
          </a:p>
          <a:p>
            <a:pPr lvl="1"/>
            <a:r>
              <a:rPr lang="en-AU" sz="2400" dirty="0" smtClean="0">
                <a:solidFill>
                  <a:schemeClr val="tx1">
                    <a:lumMod val="95000"/>
                  </a:schemeClr>
                </a:solidFill>
              </a:rPr>
              <a:t>- What </a:t>
            </a:r>
            <a:r>
              <a:rPr lang="en-AU" sz="2400" dirty="0">
                <a:solidFill>
                  <a:schemeClr val="tx1">
                    <a:lumMod val="95000"/>
                  </a:schemeClr>
                </a:solidFill>
              </a:rPr>
              <a:t>is it?</a:t>
            </a:r>
          </a:p>
          <a:p>
            <a:pPr lvl="1"/>
            <a:r>
              <a:rPr lang="en-AU" sz="2400" dirty="0" smtClean="0">
                <a:solidFill>
                  <a:schemeClr val="tx1">
                    <a:lumMod val="95000"/>
                  </a:schemeClr>
                </a:solidFill>
              </a:rPr>
              <a:t>- How </a:t>
            </a:r>
            <a:r>
              <a:rPr lang="en-AU" sz="2400" dirty="0">
                <a:solidFill>
                  <a:schemeClr val="tx1">
                    <a:lumMod val="95000"/>
                  </a:schemeClr>
                </a:solidFill>
              </a:rPr>
              <a:t>does it work</a:t>
            </a:r>
            <a:r>
              <a:rPr lang="en-AU" sz="2400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lvl="1"/>
            <a:endParaRPr lang="en-AU" sz="24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AU" sz="2400" dirty="0">
                <a:solidFill>
                  <a:schemeClr val="tx1">
                    <a:lumMod val="95000"/>
                  </a:schemeClr>
                </a:solidFill>
              </a:rPr>
              <a:t>Our Project</a:t>
            </a:r>
          </a:p>
          <a:p>
            <a:pPr lvl="1"/>
            <a:r>
              <a:rPr lang="en-AU" sz="2400" dirty="0" smtClean="0">
                <a:solidFill>
                  <a:schemeClr val="tx1">
                    <a:lumMod val="95000"/>
                  </a:schemeClr>
                </a:solidFill>
              </a:rPr>
              <a:t>- What </a:t>
            </a:r>
            <a:r>
              <a:rPr lang="en-AU" sz="2400" dirty="0">
                <a:solidFill>
                  <a:schemeClr val="tx1">
                    <a:lumMod val="95000"/>
                  </a:schemeClr>
                </a:solidFill>
              </a:rPr>
              <a:t>is it?</a:t>
            </a:r>
          </a:p>
          <a:p>
            <a:pPr lvl="1"/>
            <a:r>
              <a:rPr lang="en-AU" sz="2400" dirty="0" smtClean="0">
                <a:solidFill>
                  <a:schemeClr val="tx1">
                    <a:lumMod val="95000"/>
                  </a:schemeClr>
                </a:solidFill>
              </a:rPr>
              <a:t>- How </a:t>
            </a:r>
            <a:r>
              <a:rPr lang="en-AU" sz="2400" dirty="0">
                <a:solidFill>
                  <a:schemeClr val="tx1">
                    <a:lumMod val="95000"/>
                  </a:schemeClr>
                </a:solidFill>
              </a:rPr>
              <a:t>does it work?</a:t>
            </a:r>
          </a:p>
          <a:p>
            <a:pPr lvl="1"/>
            <a:r>
              <a:rPr lang="en-AU" sz="2400" dirty="0" smtClean="0">
                <a:solidFill>
                  <a:schemeClr val="tx1">
                    <a:lumMod val="95000"/>
                  </a:schemeClr>
                </a:solidFill>
              </a:rPr>
              <a:t>- Demonstration</a:t>
            </a:r>
          </a:p>
          <a:p>
            <a:pPr lvl="1"/>
            <a:endParaRPr lang="en-AU" sz="2400" dirty="0">
              <a:solidFill>
                <a:schemeClr val="tx1">
                  <a:lumMod val="95000"/>
                </a:schemeClr>
              </a:solidFill>
            </a:endParaRPr>
          </a:p>
          <a:p>
            <a:pPr lvl="0"/>
            <a:r>
              <a:rPr lang="en-AU" sz="2400" dirty="0">
                <a:solidFill>
                  <a:schemeClr val="tx1">
                    <a:lumMod val="95000"/>
                  </a:schemeClr>
                </a:solidFill>
              </a:rPr>
              <a:t>Future </a:t>
            </a:r>
            <a:r>
              <a:rPr lang="en-AU" sz="2400" dirty="0" smtClean="0">
                <a:solidFill>
                  <a:schemeClr val="tx1">
                    <a:lumMod val="95000"/>
                  </a:schemeClr>
                </a:solidFill>
              </a:rPr>
              <a:t>Projects</a:t>
            </a:r>
          </a:p>
          <a:p>
            <a:pPr lvl="0"/>
            <a:r>
              <a:rPr lang="en-AU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AU" sz="2400" dirty="0" smtClean="0">
                <a:solidFill>
                  <a:schemeClr val="tx1">
                    <a:lumMod val="95000"/>
                  </a:schemeClr>
                </a:solidFill>
              </a:rPr>
              <a:t>    - Discussion </a:t>
            </a:r>
            <a:r>
              <a:rPr lang="en-AU" sz="2400" dirty="0">
                <a:solidFill>
                  <a:schemeClr val="tx1">
                    <a:lumMod val="95000"/>
                  </a:schemeClr>
                </a:solidFill>
              </a:rPr>
              <a:t>&amp; Brainstorming</a:t>
            </a:r>
          </a:p>
        </p:txBody>
      </p:sp>
    </p:spTree>
    <p:extLst>
      <p:ext uri="{BB962C8B-B14F-4D97-AF65-F5344CB8AC3E}">
        <p14:creationId xmlns:p14="http://schemas.microsoft.com/office/powerpoint/2010/main" val="292153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342349"/>
          </a:xfrm>
        </p:spPr>
        <p:txBody>
          <a:bodyPr/>
          <a:lstStyle/>
          <a:p>
            <a:r>
              <a:rPr lang="en-AU" dirty="0" err="1" smtClean="0"/>
              <a:t>Pozyx</a:t>
            </a:r>
            <a:r>
              <a:rPr lang="en-AU" dirty="0" smtClean="0"/>
              <a:t> – what is it?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29237"/>
            <a:ext cx="10917238" cy="2137913"/>
          </a:xfrm>
        </p:spPr>
        <p:txBody>
          <a:bodyPr>
            <a:noAutofit/>
          </a:bodyPr>
          <a:lstStyle/>
          <a:p>
            <a:pPr algn="just"/>
            <a:r>
              <a:rPr lang="en-AU" sz="2100" dirty="0" err="1" smtClean="0">
                <a:solidFill>
                  <a:schemeClr val="tx1">
                    <a:lumMod val="95000"/>
                  </a:schemeClr>
                </a:solidFill>
              </a:rPr>
              <a:t>Pozyx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342900" indent="-342900" algn="just">
              <a:buFontTx/>
              <a:buChar char="-"/>
            </a:pP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Hardware </a:t>
            </a:r>
            <a:r>
              <a:rPr lang="en-AU" sz="2100" dirty="0">
                <a:solidFill>
                  <a:schemeClr val="tx1">
                    <a:lumMod val="95000"/>
                  </a:schemeClr>
                </a:solidFill>
              </a:rPr>
              <a:t>localisation 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system</a:t>
            </a:r>
          </a:p>
          <a:p>
            <a:pPr marL="800100" lvl="1" indent="-342900" algn="just">
              <a:buFontTx/>
              <a:buChar char="-"/>
            </a:pP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provides centimetre-accurate </a:t>
            </a:r>
            <a:r>
              <a:rPr lang="en-AU" sz="2100" dirty="0">
                <a:solidFill>
                  <a:schemeClr val="tx1">
                    <a:lumMod val="95000"/>
                  </a:schemeClr>
                </a:solidFill>
              </a:rPr>
              <a:t>positioning and motion information in three-dimensional (3-D) space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250" y="4000500"/>
            <a:ext cx="6705600" cy="159018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27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342349"/>
          </a:xfrm>
        </p:spPr>
        <p:txBody>
          <a:bodyPr/>
          <a:lstStyle/>
          <a:p>
            <a:r>
              <a:rPr lang="en-AU" dirty="0" err="1" smtClean="0"/>
              <a:t>Pozyx</a:t>
            </a:r>
            <a:r>
              <a:rPr lang="en-AU" dirty="0" smtClean="0"/>
              <a:t> – what is it?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29237"/>
            <a:ext cx="10917238" cy="4595364"/>
          </a:xfrm>
        </p:spPr>
        <p:txBody>
          <a:bodyPr>
            <a:noAutofit/>
          </a:bodyPr>
          <a:lstStyle/>
          <a:p>
            <a:pPr algn="just"/>
            <a:r>
              <a:rPr lang="en-AU" sz="2200" dirty="0" err="1" smtClean="0">
                <a:solidFill>
                  <a:schemeClr val="tx1">
                    <a:lumMod val="95000"/>
                  </a:schemeClr>
                </a:solidFill>
              </a:rPr>
              <a:t>Pozyx</a:t>
            </a:r>
            <a:r>
              <a:rPr lang="en-AU" sz="2200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342900" indent="-342900" algn="just">
              <a:buFontTx/>
              <a:buChar char="-"/>
            </a:pPr>
            <a:r>
              <a:rPr lang="en-AU" sz="2200" dirty="0" smtClean="0">
                <a:solidFill>
                  <a:schemeClr val="tx1">
                    <a:lumMod val="95000"/>
                  </a:schemeClr>
                </a:solidFill>
              </a:rPr>
              <a:t>Utilises </a:t>
            </a:r>
            <a:r>
              <a:rPr lang="en-AU" sz="2200" dirty="0">
                <a:solidFill>
                  <a:schemeClr val="tx1">
                    <a:lumMod val="95000"/>
                  </a:schemeClr>
                </a:solidFill>
              </a:rPr>
              <a:t>ultra-wideband (UWB) wireless radio technology</a:t>
            </a:r>
          </a:p>
          <a:p>
            <a:pPr marL="800100" lvl="1" indent="-342900" algn="just">
              <a:buFontTx/>
              <a:buChar char="-"/>
            </a:pPr>
            <a:r>
              <a:rPr lang="en-AU" sz="2200" dirty="0">
                <a:solidFill>
                  <a:schemeClr val="tx1">
                    <a:lumMod val="95000"/>
                  </a:schemeClr>
                </a:solidFill>
              </a:rPr>
              <a:t>Suitable for Indoor and Outdoor </a:t>
            </a:r>
            <a:r>
              <a:rPr lang="en-AU" sz="2200" dirty="0" smtClean="0">
                <a:solidFill>
                  <a:schemeClr val="tx1">
                    <a:lumMod val="95000"/>
                  </a:schemeClr>
                </a:solidFill>
              </a:rPr>
              <a:t>use</a:t>
            </a:r>
          </a:p>
          <a:p>
            <a:pPr marL="800100" lvl="1" indent="-342900" algn="just">
              <a:buFontTx/>
              <a:buChar char="-"/>
            </a:pPr>
            <a:r>
              <a:rPr lang="en-AU" sz="2200" dirty="0" smtClean="0">
                <a:solidFill>
                  <a:schemeClr val="tx1">
                    <a:lumMod val="95000"/>
                  </a:schemeClr>
                </a:solidFill>
              </a:rPr>
              <a:t>No interference with other RF systems (Wi-Fi, TV, Radio, Bluetooth)</a:t>
            </a:r>
          </a:p>
          <a:p>
            <a:pPr marL="800100" lvl="1" indent="-342900" algn="just">
              <a:buFontTx/>
              <a:buChar char="-"/>
            </a:pPr>
            <a:r>
              <a:rPr lang="en-AU" sz="2200" dirty="0" smtClean="0">
                <a:solidFill>
                  <a:schemeClr val="tx1">
                    <a:lumMod val="95000"/>
                  </a:schemeClr>
                </a:solidFill>
              </a:rPr>
              <a:t>Range: </a:t>
            </a:r>
          </a:p>
          <a:p>
            <a:pPr marL="1257300" lvl="2" indent="-342900" algn="just">
              <a:buFontTx/>
              <a:buChar char="-"/>
            </a:pPr>
            <a:r>
              <a:rPr lang="en-AU" sz="2200" dirty="0" smtClean="0">
                <a:solidFill>
                  <a:schemeClr val="tx1">
                    <a:lumMod val="95000"/>
                  </a:schemeClr>
                </a:solidFill>
              </a:rPr>
              <a:t>Around 30 metres (typical indoor applications)</a:t>
            </a:r>
            <a:endParaRPr lang="en-AU" sz="2200" dirty="0">
              <a:solidFill>
                <a:schemeClr val="tx1">
                  <a:lumMod val="95000"/>
                </a:schemeClr>
              </a:solidFill>
            </a:endParaRPr>
          </a:p>
          <a:p>
            <a:pPr marL="1257300" lvl="2" indent="-342900" algn="just">
              <a:buFontTx/>
              <a:buChar char="-"/>
            </a:pPr>
            <a:r>
              <a:rPr lang="en-AU" sz="2200" dirty="0" smtClean="0">
                <a:solidFill>
                  <a:schemeClr val="tx1">
                    <a:lumMod val="95000"/>
                  </a:schemeClr>
                </a:solidFill>
              </a:rPr>
              <a:t>Up to 100 metres (with clear line of sight)</a:t>
            </a:r>
          </a:p>
          <a:p>
            <a:pPr marL="800100" lvl="1" indent="-342900" algn="just">
              <a:buFontTx/>
              <a:buChar char="-"/>
            </a:pPr>
            <a:r>
              <a:rPr lang="en-AU" sz="2200" dirty="0" smtClean="0">
                <a:solidFill>
                  <a:schemeClr val="tx1">
                    <a:lumMod val="95000"/>
                  </a:schemeClr>
                </a:solidFill>
              </a:rPr>
              <a:t>Signals </a:t>
            </a:r>
            <a:r>
              <a:rPr lang="en-AU" sz="2200" dirty="0">
                <a:solidFill>
                  <a:schemeClr val="tx1">
                    <a:lumMod val="95000"/>
                  </a:schemeClr>
                </a:solidFill>
              </a:rPr>
              <a:t>can pass through 1 to 2 </a:t>
            </a:r>
            <a:r>
              <a:rPr lang="en-AU" sz="2200" dirty="0" smtClean="0">
                <a:solidFill>
                  <a:schemeClr val="tx1">
                    <a:lumMod val="95000"/>
                  </a:schemeClr>
                </a:solidFill>
              </a:rPr>
              <a:t>walls</a:t>
            </a:r>
          </a:p>
          <a:p>
            <a:pPr lvl="1"/>
            <a:endParaRPr lang="en-AU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6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342349"/>
          </a:xfrm>
        </p:spPr>
        <p:txBody>
          <a:bodyPr/>
          <a:lstStyle/>
          <a:p>
            <a:r>
              <a:rPr lang="en-AU" dirty="0" err="1" smtClean="0"/>
              <a:t>Pozyx</a:t>
            </a:r>
            <a:r>
              <a:rPr lang="en-AU" dirty="0" smtClean="0"/>
              <a:t> – what is it?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428750"/>
            <a:ext cx="9764713" cy="5143500"/>
          </a:xfrm>
        </p:spPr>
        <p:txBody>
          <a:bodyPr>
            <a:normAutofit/>
          </a:bodyPr>
          <a:lstStyle/>
          <a:p>
            <a:pPr algn="just"/>
            <a:r>
              <a:rPr lang="en-AU" dirty="0" err="1" smtClean="0">
                <a:solidFill>
                  <a:schemeClr val="tx1">
                    <a:lumMod val="95000"/>
                  </a:schemeClr>
                </a:solidFill>
              </a:rPr>
              <a:t>Pozyx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 Hardware:</a:t>
            </a:r>
          </a:p>
          <a:p>
            <a:pPr marL="800100" lvl="1" indent="-342900" algn="just">
              <a:buFontTx/>
              <a:buChar char="-"/>
            </a:pPr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</a:rPr>
              <a:t>Anchors</a:t>
            </a:r>
          </a:p>
          <a:p>
            <a:pPr marL="800100" lvl="1" indent="-342900" algn="just">
              <a:buFontTx/>
              <a:buChar char="-"/>
            </a:pPr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</a:rPr>
              <a:t>Tag(s)</a:t>
            </a:r>
          </a:p>
          <a:p>
            <a:pPr lvl="1" algn="just"/>
            <a:endParaRPr lang="en-AU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Anchors and Tags measure UWB signal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propagation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delays</a:t>
            </a:r>
          </a:p>
          <a:p>
            <a:pPr marL="800100" lvl="1" indent="-342900" algn="just">
              <a:buFontTx/>
              <a:buChar char="-"/>
            </a:pPr>
            <a:r>
              <a:rPr lang="en-AU" sz="2000" dirty="0" err="1" smtClean="0">
                <a:solidFill>
                  <a:schemeClr val="tx1">
                    <a:lumMod val="95000"/>
                  </a:schemeClr>
                </a:solidFill>
              </a:rPr>
              <a:t>Ie</a:t>
            </a:r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</a:rPr>
              <a:t>. How long a signal takes to travel from a sender to a receiver</a:t>
            </a:r>
          </a:p>
          <a:p>
            <a:pPr marL="800100" lvl="1" indent="-342900" algn="just">
              <a:buFontTx/>
              <a:buChar char="-"/>
            </a:pPr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</a:rPr>
              <a:t>Measured in nanoseconds (1 billionth of a second)</a:t>
            </a:r>
          </a:p>
          <a:p>
            <a:pPr marL="800100" lvl="1" indent="-342900" algn="just">
              <a:buFontTx/>
              <a:buChar char="-"/>
            </a:pPr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</a:rPr>
              <a:t>Results in centimetre-accurate positioning</a:t>
            </a:r>
          </a:p>
          <a:p>
            <a:pPr lvl="1"/>
            <a:endParaRPr lang="en-AU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676" y="1250830"/>
            <a:ext cx="3523091" cy="336879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r>
              <a:rPr lang="en-AU" dirty="0" err="1" smtClean="0"/>
              <a:t>Pozyx</a:t>
            </a:r>
            <a:r>
              <a:rPr lang="en-AU" dirty="0" smtClean="0"/>
              <a:t> – what is it?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250830"/>
            <a:ext cx="9016741" cy="5262113"/>
          </a:xfrm>
        </p:spPr>
        <p:txBody>
          <a:bodyPr>
            <a:normAutofit/>
          </a:bodyPr>
          <a:lstStyle/>
          <a:p>
            <a:pPr algn="just"/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ANCHORS</a:t>
            </a:r>
            <a:endParaRPr lang="en-AU" sz="2100" dirty="0">
              <a:solidFill>
                <a:schemeClr val="tx1">
                  <a:lumMod val="95000"/>
                </a:schemeClr>
              </a:solidFill>
            </a:endParaRPr>
          </a:p>
          <a:p>
            <a:pPr marL="800100" lvl="1" indent="-342900" algn="just">
              <a:buFontTx/>
              <a:buChar char="-"/>
            </a:pPr>
            <a:r>
              <a:rPr lang="en-AU" sz="2100" dirty="0">
                <a:solidFill>
                  <a:schemeClr val="tx1">
                    <a:lumMod val="95000"/>
                  </a:schemeClr>
                </a:solidFill>
              </a:rPr>
              <a:t>Placed in known, fixed 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locations</a:t>
            </a:r>
          </a:p>
          <a:p>
            <a:pPr marL="1257300" lvl="2" indent="-342900" algn="just">
              <a:buFontTx/>
              <a:buChar char="-"/>
            </a:pP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User-defined locations (x, y, z)</a:t>
            </a:r>
            <a:endParaRPr lang="en-AU" sz="2100" dirty="0">
              <a:solidFill>
                <a:schemeClr val="tx1">
                  <a:lumMod val="95000"/>
                </a:schemeClr>
              </a:solidFill>
            </a:endParaRPr>
          </a:p>
          <a:p>
            <a:pPr marL="800100" lvl="1" indent="-342900" algn="just">
              <a:buFontTx/>
              <a:buChar char="-"/>
            </a:pP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Act </a:t>
            </a:r>
            <a:r>
              <a:rPr lang="en-AU" sz="2100" dirty="0">
                <a:solidFill>
                  <a:schemeClr val="tx1">
                    <a:lumMod val="95000"/>
                  </a:schemeClr>
                </a:solidFill>
              </a:rPr>
              <a:t>as reference 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points</a:t>
            </a:r>
          </a:p>
          <a:p>
            <a:pPr marL="1257300" lvl="2" indent="-342900" algn="just">
              <a:buFontTx/>
              <a:buChar char="-"/>
            </a:pP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enable a Tag to </a:t>
            </a:r>
            <a:r>
              <a:rPr lang="en-AU" sz="2100" dirty="0">
                <a:solidFill>
                  <a:schemeClr val="tx1">
                    <a:lumMod val="95000"/>
                  </a:schemeClr>
                </a:solidFill>
              </a:rPr>
              <a:t>determine its 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position</a:t>
            </a:r>
          </a:p>
          <a:p>
            <a:pPr lvl="2" algn="just"/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    and </a:t>
            </a:r>
            <a:r>
              <a:rPr lang="en-AU" sz="2100" dirty="0">
                <a:solidFill>
                  <a:schemeClr val="tx1">
                    <a:lumMod val="95000"/>
                  </a:schemeClr>
                </a:solidFill>
              </a:rPr>
              <a:t>motion 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relative to </a:t>
            </a:r>
            <a:r>
              <a:rPr lang="en-AU" sz="2100" dirty="0">
                <a:solidFill>
                  <a:schemeClr val="tx1">
                    <a:lumMod val="95000"/>
                  </a:schemeClr>
                </a:solidFill>
              </a:rPr>
              <a:t>these 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points</a:t>
            </a:r>
          </a:p>
          <a:p>
            <a:pPr marL="800100" lvl="1" indent="-342900" algn="just">
              <a:buFontTx/>
              <a:buChar char="-"/>
            </a:pP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2-D positioning</a:t>
            </a:r>
          </a:p>
          <a:p>
            <a:pPr marL="1257300" lvl="2" indent="-342900" algn="just">
              <a:buFontTx/>
              <a:buChar char="-"/>
            </a:pPr>
            <a:r>
              <a:rPr lang="en-AU" sz="2100" dirty="0">
                <a:solidFill>
                  <a:schemeClr val="tx1">
                    <a:lumMod val="95000"/>
                  </a:schemeClr>
                </a:solidFill>
              </a:rPr>
              <a:t>3 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Anchors required</a:t>
            </a:r>
            <a:endParaRPr lang="en-AU" sz="2100" dirty="0">
              <a:solidFill>
                <a:schemeClr val="tx1">
                  <a:lumMod val="95000"/>
                </a:schemeClr>
              </a:solidFill>
            </a:endParaRPr>
          </a:p>
          <a:p>
            <a:pPr marL="800100" lvl="1" indent="-342900" algn="just">
              <a:buFontTx/>
              <a:buChar char="-"/>
            </a:pP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3-D positioning</a:t>
            </a:r>
          </a:p>
          <a:p>
            <a:pPr marL="1257300" lvl="2" indent="-342900" algn="just">
              <a:buFontTx/>
              <a:buChar char="-"/>
            </a:pP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4+ Anchors required </a:t>
            </a:r>
            <a:endParaRPr lang="en-AU" sz="21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9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r>
              <a:rPr lang="en-AU" dirty="0" err="1" smtClean="0"/>
              <a:t>Pozyx</a:t>
            </a:r>
            <a:r>
              <a:rPr lang="en-AU" dirty="0" smtClean="0"/>
              <a:t> – what is it?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250830"/>
            <a:ext cx="9016741" cy="526211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TAG(S</a:t>
            </a:r>
            <a:r>
              <a:rPr lang="en-AU" sz="2100" u="sng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The module(s) we want to track…</a:t>
            </a:r>
          </a:p>
          <a:p>
            <a:pPr marL="342900" indent="-342900">
              <a:buFontTx/>
              <a:buChar char="-"/>
            </a:pP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Any person or object wearing a tag can be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located!</a:t>
            </a:r>
            <a:endParaRPr lang="en-AU" sz="32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Incorporate:</a:t>
            </a:r>
          </a:p>
          <a:p>
            <a:pPr marL="800100" lvl="1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3-axis accelerometer</a:t>
            </a:r>
          </a:p>
          <a:p>
            <a:pPr marL="800100" lvl="1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3-axis gyroscope</a:t>
            </a:r>
          </a:p>
          <a:p>
            <a:pPr marL="800100" lvl="1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3-axis compass</a:t>
            </a:r>
            <a:endParaRPr lang="en-AU" dirty="0">
              <a:solidFill>
                <a:schemeClr val="tx1">
                  <a:lumMod val="95000"/>
                </a:schemeClr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Pressure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sensor</a:t>
            </a:r>
          </a:p>
          <a:p>
            <a:pPr marL="342900" indent="-342900">
              <a:buFontTx/>
              <a:buChar char="-"/>
            </a:pP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Multiple Tags can be used within the </a:t>
            </a:r>
            <a:r>
              <a:rPr lang="en-AU" sz="2100" dirty="0" err="1" smtClean="0">
                <a:solidFill>
                  <a:schemeClr val="tx1">
                    <a:lumMod val="95000"/>
                  </a:schemeClr>
                </a:solidFill>
              </a:rPr>
              <a:t>Pozyx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 system</a:t>
            </a:r>
          </a:p>
          <a:p>
            <a:pPr marL="800100" lvl="1" indent="-342900">
              <a:buFontTx/>
              <a:buChar char="-"/>
            </a:pPr>
            <a:r>
              <a:rPr lang="en-AU" sz="1900" dirty="0" smtClean="0">
                <a:solidFill>
                  <a:schemeClr val="tx1">
                    <a:lumMod val="95000"/>
                  </a:schemeClr>
                </a:solidFill>
              </a:rPr>
              <a:t>We have 5 available in our kit</a:t>
            </a:r>
          </a:p>
          <a:p>
            <a:pPr marL="342900" indent="-342900">
              <a:buFontTx/>
              <a:buChar char="-"/>
            </a:pP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Tags </a:t>
            </a:r>
            <a:r>
              <a:rPr lang="en-AU" sz="2100" dirty="0">
                <a:solidFill>
                  <a:schemeClr val="tx1">
                    <a:lumMod val="95000"/>
                  </a:schemeClr>
                </a:solidFill>
              </a:rPr>
              <a:t>can 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also be </a:t>
            </a:r>
            <a:r>
              <a:rPr lang="en-AU" sz="2100" dirty="0">
                <a:solidFill>
                  <a:schemeClr val="tx1">
                    <a:lumMod val="95000"/>
                  </a:schemeClr>
                </a:solidFill>
              </a:rPr>
              <a:t>used </a:t>
            </a:r>
            <a:r>
              <a:rPr lang="en-AU" sz="2100" dirty="0" smtClean="0">
                <a:solidFill>
                  <a:schemeClr val="tx1">
                    <a:lumMod val="95000"/>
                  </a:schemeClr>
                </a:solidFill>
              </a:rPr>
              <a:t>as additional Anchors</a:t>
            </a:r>
          </a:p>
          <a:p>
            <a:pPr marL="800100" lvl="1" indent="-342900">
              <a:buFontTx/>
              <a:buChar char="-"/>
            </a:pPr>
            <a:r>
              <a:rPr lang="en-AU" sz="1900" dirty="0" smtClean="0">
                <a:solidFill>
                  <a:schemeClr val="tx1">
                    <a:lumMod val="95000"/>
                  </a:schemeClr>
                </a:solidFill>
              </a:rPr>
              <a:t>Just remove a jumper on the board</a:t>
            </a:r>
          </a:p>
          <a:p>
            <a:pPr marL="342900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Arduino and Raspberry Pi compatible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1299966"/>
            <a:ext cx="2713037" cy="290262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8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14574"/>
            <a:ext cx="2893384" cy="3181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r>
              <a:rPr lang="en-AU" dirty="0" err="1"/>
              <a:t>Pozyx</a:t>
            </a:r>
            <a:r>
              <a:rPr lang="en-AU" dirty="0"/>
              <a:t> – </a:t>
            </a:r>
            <a:r>
              <a:rPr lang="en-AU" dirty="0" err="1"/>
              <a:t>HoW</a:t>
            </a:r>
            <a:r>
              <a:rPr lang="en-AU" dirty="0"/>
              <a:t> DOES IT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25" y="1390650"/>
            <a:ext cx="7896225" cy="5200650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TRILATERATION</a:t>
            </a:r>
          </a:p>
          <a:p>
            <a:pPr marL="342900" lvl="0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Uses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basic geometry to obtain the Tag’s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position</a:t>
            </a:r>
          </a:p>
          <a:p>
            <a:pPr marL="800100" lvl="1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By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measuring the distance to a number of Anchors (each with a known position) and finding the intersecting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point</a:t>
            </a:r>
          </a:p>
          <a:p>
            <a:pPr marL="800100" lvl="1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Distance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= Speed of UWB signal * Time to reach module </a:t>
            </a:r>
          </a:p>
          <a:p>
            <a:pPr marL="342900" lvl="0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most commonly used method of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positioning</a:t>
            </a:r>
          </a:p>
          <a:p>
            <a:pPr marL="800100" lvl="1" indent="-342900">
              <a:buFontTx/>
              <a:buChar char="-"/>
            </a:pPr>
            <a:r>
              <a:rPr lang="en-AU" dirty="0" err="1" smtClean="0">
                <a:solidFill>
                  <a:schemeClr val="tx1">
                    <a:lumMod val="95000"/>
                  </a:schemeClr>
                </a:solidFill>
              </a:rPr>
              <a:t>Eg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: Global Positioning System (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GPS)</a:t>
            </a:r>
          </a:p>
          <a:p>
            <a:pPr marL="1257300" lvl="2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Satellites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=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Anchors</a:t>
            </a:r>
          </a:p>
          <a:p>
            <a:pPr marL="1257300" lvl="2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Tag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= Your car / phone, </a:t>
            </a:r>
            <a:r>
              <a:rPr lang="en-AU" dirty="0" err="1">
                <a:solidFill>
                  <a:schemeClr val="tx1">
                    <a:lumMod val="95000"/>
                  </a:schemeClr>
                </a:solidFill>
              </a:rPr>
              <a:t>etc</a:t>
            </a:r>
            <a:endParaRPr lang="en-AU" dirty="0">
              <a:solidFill>
                <a:schemeClr val="tx1">
                  <a:lumMod val="95000"/>
                </a:schemeClr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Remember:</a:t>
            </a:r>
          </a:p>
          <a:p>
            <a:pPr marL="800100" lvl="1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2-D positioning</a:t>
            </a:r>
          </a:p>
          <a:p>
            <a:pPr marL="1257300" lvl="2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3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Anchors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required  (see picture opposite)</a:t>
            </a:r>
          </a:p>
          <a:p>
            <a:pPr marL="800100" lvl="1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3-D positioning</a:t>
            </a:r>
          </a:p>
          <a:p>
            <a:pPr marL="1257300" lvl="2" indent="-342900">
              <a:buFontTx/>
              <a:buChar char="-"/>
            </a:pP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4+ Anchors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required</a:t>
            </a:r>
          </a:p>
          <a:p>
            <a:pPr marL="1257300" lvl="2" indent="-342900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&gt;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4 = greater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accuracy</a:t>
            </a:r>
            <a:endParaRPr lang="en-A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7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3538"/>
            <a:ext cx="10058400" cy="1500447"/>
          </a:xfrm>
        </p:spPr>
        <p:txBody>
          <a:bodyPr>
            <a:normAutofit/>
          </a:bodyPr>
          <a:lstStyle/>
          <a:p>
            <a:r>
              <a:rPr lang="en-AU" dirty="0" smtClean="0"/>
              <a:t>Our project – </a:t>
            </a:r>
            <a:r>
              <a:rPr lang="en-AU" dirty="0"/>
              <a:t>what is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552575"/>
            <a:ext cx="10879138" cy="3467100"/>
          </a:xfrm>
        </p:spPr>
        <p:txBody>
          <a:bodyPr>
            <a:normAutofit/>
          </a:bodyPr>
          <a:lstStyle/>
          <a:p>
            <a:pPr algn="just"/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Our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project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involves:</a:t>
            </a:r>
          </a:p>
          <a:p>
            <a:pPr marL="342900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Extracting </a:t>
            </a:r>
            <a:r>
              <a:rPr lang="en-AU" u="sng" dirty="0">
                <a:solidFill>
                  <a:schemeClr val="tx1">
                    <a:lumMod val="95000"/>
                  </a:schemeClr>
                </a:solidFill>
              </a:rPr>
              <a:t>position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 data (x, y, z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) and </a:t>
            </a:r>
            <a:r>
              <a:rPr lang="en-AU" u="sng" dirty="0" smtClean="0">
                <a:solidFill>
                  <a:schemeClr val="tx1">
                    <a:lumMod val="95000"/>
                  </a:schemeClr>
                </a:solidFill>
              </a:rPr>
              <a:t>orientation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data (pitch, roll, yaw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) from a </a:t>
            </a:r>
            <a:r>
              <a:rPr lang="en-AU" dirty="0" err="1" smtClean="0">
                <a:solidFill>
                  <a:schemeClr val="tx1">
                    <a:lumMod val="95000"/>
                  </a:schemeClr>
                </a:solidFill>
              </a:rPr>
              <a:t>Pozyx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 Tag(s)</a:t>
            </a:r>
          </a:p>
          <a:p>
            <a:pPr marL="342900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Streaming that data into a virtual environment (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in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real-time)</a:t>
            </a:r>
          </a:p>
          <a:p>
            <a:pPr marL="800100" lvl="1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Unity3D</a:t>
            </a:r>
          </a:p>
          <a:p>
            <a:pPr lvl="1" algn="just"/>
            <a:endParaRPr lang="en-AU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This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lets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us physically enter </a:t>
            </a:r>
            <a:r>
              <a:rPr lang="en-AU" dirty="0">
                <a:solidFill>
                  <a:schemeClr val="tx1">
                    <a:lumMod val="95000"/>
                  </a:schemeClr>
                </a:solidFill>
              </a:rPr>
              <a:t>a virtual </a:t>
            </a: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environment!</a:t>
            </a:r>
          </a:p>
        </p:txBody>
      </p:sp>
    </p:spTree>
    <p:extLst>
      <p:ext uri="{BB962C8B-B14F-4D97-AF65-F5344CB8AC3E}">
        <p14:creationId xmlns:p14="http://schemas.microsoft.com/office/powerpoint/2010/main" val="4399702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446</TotalTime>
  <Words>739</Words>
  <Application>Microsoft Office PowerPoint</Application>
  <PresentationFormat>Widescreen</PresentationFormat>
  <Paragraphs>110</Paragraphs>
  <Slides>17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POZYX WORKSHOP</vt:lpstr>
      <vt:lpstr>Aims of this workshop</vt:lpstr>
      <vt:lpstr>Pozyx – what is it?</vt:lpstr>
      <vt:lpstr>Pozyx – what is it?</vt:lpstr>
      <vt:lpstr>Pozyx – what is it?</vt:lpstr>
      <vt:lpstr>Pozyx – what is it?</vt:lpstr>
      <vt:lpstr>Pozyx – what is it?</vt:lpstr>
      <vt:lpstr>Pozyx – HoW DOES IT WORK?</vt:lpstr>
      <vt:lpstr>Our project – what is it?</vt:lpstr>
      <vt:lpstr>Our project – what is it?</vt:lpstr>
      <vt:lpstr>Our project – HOW IT WORKS?</vt:lpstr>
      <vt:lpstr>Our project – HOW IT WORKS?</vt:lpstr>
      <vt:lpstr>Our project – DEMONSTRATION</vt:lpstr>
      <vt:lpstr>Future Projects</vt:lpstr>
      <vt:lpstr>VIDEO DEMONSTRATION #1</vt:lpstr>
      <vt:lpstr>VIDEO DEMONSTRATION #2</vt:lpstr>
      <vt:lpstr>VIDEO DEMONSTRATION #3</vt:lpstr>
    </vt:vector>
  </TitlesOfParts>
  <Company>Deakin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POZYX WORKSHOP</dc:title>
  <dc:creator>PAUL HAMMOND</dc:creator>
  <cp:lastModifiedBy>PAUL HAMMOND</cp:lastModifiedBy>
  <cp:revision>43</cp:revision>
  <dcterms:created xsi:type="dcterms:W3CDTF">2018-12-12T19:55:13Z</dcterms:created>
  <dcterms:modified xsi:type="dcterms:W3CDTF">2018-12-13T03:21:32Z</dcterms:modified>
</cp:coreProperties>
</file>