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345" r:id="rId2"/>
    <p:sldId id="943" r:id="rId3"/>
    <p:sldId id="969" r:id="rId4"/>
    <p:sldId id="422" r:id="rId5"/>
    <p:sldId id="922" r:id="rId6"/>
    <p:sldId id="592" r:id="rId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3" roundtripDataSignature="AMtx7mjtZFoH7StPhu65WcIxaoLgOjeYC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lington dos Santos Ramalho" initials="WdSR" lastIdx="1" clrIdx="0">
    <p:extLst>
      <p:ext uri="{19B8F6BF-5375-455C-9EA6-DF929625EA0E}">
        <p15:presenceInfo xmlns:p15="http://schemas.microsoft.com/office/powerpoint/2012/main" userId="S-1-5-21-55392715-2070483404-2861592749-37019" providerId="AD"/>
      </p:ext>
    </p:extLst>
  </p:cmAuthor>
  <p:cmAuthor id="2" name="Sergio Kazumi Takeda" initials="SKT" lastIdx="4" clrIdx="1">
    <p:extLst>
      <p:ext uri="{19B8F6BF-5375-455C-9EA6-DF929625EA0E}">
        <p15:presenceInfo xmlns:p15="http://schemas.microsoft.com/office/powerpoint/2012/main" userId="S-1-5-21-1974611650-2397100612-2622333260-13842" providerId="AD"/>
      </p:ext>
    </p:extLst>
  </p:cmAuthor>
  <p:cmAuthor id="3" name="Fabiano Magno Pechibella" initials="FMP" lastIdx="9" clrIdx="2">
    <p:extLst>
      <p:ext uri="{19B8F6BF-5375-455C-9EA6-DF929625EA0E}">
        <p15:presenceInfo xmlns:p15="http://schemas.microsoft.com/office/powerpoint/2012/main" userId="S-1-5-21-1974611650-2397100612-2622333260-140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CE4D6"/>
    <a:srgbClr val="A6A6A6"/>
    <a:srgbClr val="C55A11"/>
    <a:srgbClr val="00B0F0"/>
    <a:srgbClr val="FFC000"/>
    <a:srgbClr val="A9D18E"/>
    <a:srgbClr val="00B050"/>
    <a:srgbClr val="D60000"/>
    <a:srgbClr val="0DF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D15688-B07F-4F0F-94CD-17839062C14B}">
  <a:tblStyle styleId="{21D15688-B07F-4F0F-94CD-17839062C1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3DB11A0-8DB9-40CC-A374-ED045F7C5FC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6120" autoAdjust="0"/>
  </p:normalViewPr>
  <p:slideViewPr>
    <p:cSldViewPr snapToGrid="0">
      <p:cViewPr>
        <p:scale>
          <a:sx n="100" d="100"/>
          <a:sy n="100" d="100"/>
        </p:scale>
        <p:origin x="9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124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23" Type="http://customschemas.google.com/relationships/presentationmetadata" Target="metadata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127" Type="http://schemas.openxmlformats.org/officeDocument/2006/relationships/theme" Target="theme/theme1.xml"/><Relationship Id="rId4" Type="http://schemas.openxmlformats.org/officeDocument/2006/relationships/slide" Target="slides/slide3.xml"/><Relationship Id="rId12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ndimento\Rendimento%20-%20DashBoard%20Executivo_Slide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ndimento\Rendimento%20-%20DashBoard%20Executivo_Slide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ndimento\Rendimento%20-%20DashBoard%20Executi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erver.deal.br\Fabrica\SQUADS%20ESTENDIDAS\RENDIMENTO\GESTAO\3%20-%20Sprint%20Burndown\Squad%20C&#226;mbio\Sprint%20-%20Burndown%20-%20Assinatura%20Digital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3541486155010192"/>
          <c:y val="0.31537391013983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'Demanda x Squad'!$O$10</c:f>
              <c:strCache>
                <c:ptCount val="1"/>
                <c:pt idx="0">
                  <c:v>Demandas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'Demanda x Squad'!$P$10</c:f>
              <c:numCache>
                <c:formatCode>General</c:formatCode>
                <c:ptCount val="1"/>
                <c:pt idx="0">
                  <c:v>2342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7-4DD3-95E3-FA6966F4E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406619104"/>
        <c:axId val="1539879328"/>
      </c:barChart>
      <c:catAx>
        <c:axId val="140661910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39879328"/>
        <c:crosses val="autoZero"/>
        <c:auto val="1"/>
        <c:lblAlgn val="ctr"/>
        <c:lblOffset val="100"/>
        <c:noMultiLvlLbl val="0"/>
      </c:catAx>
      <c:valAx>
        <c:axId val="153987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0661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7B7-4855-90CC-CB70BC0B44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7B7-4855-90CC-CB70BC0B44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7B7-4855-90CC-CB70BC0B44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7B7-4855-90CC-CB70BC0B44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7B7-4855-90CC-CB70BC0B449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7B7-4855-90CC-CB70BC0B449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7B7-4855-90CC-CB70BC0B449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7B7-4855-90CC-CB70BC0B449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B7B7-4855-90CC-CB70BC0B449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B7B7-4855-90CC-CB70BC0B449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B7B7-4855-90CC-CB70BC0B449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B7B7-4855-90CC-CB70BC0B449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B7B7-4855-90CC-CB70BC0B449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B7B7-4855-90CC-CB70BC0B449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B7B7-4855-90CC-CB70BC0B449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B7B7-4855-90CC-CB70BC0B449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B7B7-4855-90CC-CB70BC0B449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B7B7-4855-90CC-CB70BC0B449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0DF8-422D-9A0B-0D7626F2CED1}"/>
              </c:ext>
            </c:extLst>
          </c:dPt>
          <c:dLbls>
            <c:dLbl>
              <c:idx val="0"/>
              <c:layout>
                <c:manualLayout>
                  <c:x val="9.7809449720021757E-2"/>
                  <c:y val="-0.104605345289809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7B7-4855-90CC-CB70BC0B449B}"/>
                </c:ext>
              </c:extLst>
            </c:dLbl>
            <c:dLbl>
              <c:idx val="4"/>
              <c:layout>
                <c:manualLayout>
                  <c:x val="-5.906841889928454E-2"/>
                  <c:y val="0.163681615283010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7B7-4855-90CC-CB70BC0B449B}"/>
                </c:ext>
              </c:extLst>
            </c:dLbl>
            <c:dLbl>
              <c:idx val="5"/>
              <c:layout>
                <c:manualLayout>
                  <c:x val="-0.11470748954870473"/>
                  <c:y val="0.129974814292570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B7B7-4855-90CC-CB70BC0B449B}"/>
                </c:ext>
              </c:extLst>
            </c:dLbl>
            <c:dLbl>
              <c:idx val="6"/>
              <c:layout>
                <c:manualLayout>
                  <c:x val="-0.11787813563579587"/>
                  <c:y val="5.86510263929617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B7B7-4855-90CC-CB70BC0B449B}"/>
                </c:ext>
              </c:extLst>
            </c:dLbl>
            <c:dLbl>
              <c:idx val="8"/>
              <c:layout>
                <c:manualLayout>
                  <c:x val="-0.10740891385809043"/>
                  <c:y val="1.56402737047898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B7B7-4855-90CC-CB70BC0B449B}"/>
                </c:ext>
              </c:extLst>
            </c:dLbl>
            <c:dLbl>
              <c:idx val="9"/>
              <c:layout>
                <c:manualLayout>
                  <c:x val="-0.10990679557572043"/>
                  <c:y val="-2.7370478983382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B7B7-4855-90CC-CB70BC0B449B}"/>
                </c:ext>
              </c:extLst>
            </c:dLbl>
            <c:dLbl>
              <c:idx val="10"/>
              <c:layout>
                <c:manualLayout>
                  <c:x val="-0.12739196759913049"/>
                  <c:y val="-7.8201368523949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B7B7-4855-90CC-CB70BC0B449B}"/>
                </c:ext>
              </c:extLst>
            </c:dLbl>
            <c:dLbl>
              <c:idx val="11"/>
              <c:layout>
                <c:manualLayout>
                  <c:x val="-0.14064602878069182"/>
                  <c:y val="-0.100177950626635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B7B7-4855-90CC-CB70BC0B449B}"/>
                </c:ext>
              </c:extLst>
            </c:dLbl>
            <c:dLbl>
              <c:idx val="12"/>
              <c:layout>
                <c:manualLayout>
                  <c:x val="-0.1445865431818168"/>
                  <c:y val="-0.12851039879137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9-B7B7-4855-90CC-CB70BC0B449B}"/>
                </c:ext>
              </c:extLst>
            </c:dLbl>
            <c:dLbl>
              <c:idx val="13"/>
              <c:layout>
                <c:manualLayout>
                  <c:x val="-0.1292069880303218"/>
                  <c:y val="-0.164764083173403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B7B7-4855-90CC-CB70BC0B449B}"/>
                </c:ext>
              </c:extLst>
            </c:dLbl>
            <c:dLbl>
              <c:idx val="14"/>
              <c:layout>
                <c:manualLayout>
                  <c:x val="-8.5329460265016935E-2"/>
                  <c:y val="-0.205387608627114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D-B7B7-4855-90CC-CB70BC0B449B}"/>
                </c:ext>
              </c:extLst>
            </c:dLbl>
            <c:dLbl>
              <c:idx val="15"/>
              <c:layout>
                <c:manualLayout>
                  <c:x val="-3.638793263275638E-2"/>
                  <c:y val="-0.225865684305855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F-B7B7-4855-90CC-CB70BC0B449B}"/>
                </c:ext>
              </c:extLst>
            </c:dLbl>
            <c:dLbl>
              <c:idx val="16"/>
              <c:layout>
                <c:manualLayout>
                  <c:x val="1.8059536106444962E-3"/>
                  <c:y val="-0.211206446002247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1-B7B7-4855-90CC-CB70BC0B449B}"/>
                </c:ext>
              </c:extLst>
            </c:dLbl>
            <c:dLbl>
              <c:idx val="17"/>
              <c:layout>
                <c:manualLayout>
                  <c:x val="6.0035638634349214E-2"/>
                  <c:y val="-0.192617905514776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3-B7B7-4855-90CC-CB70BC0B449B}"/>
                </c:ext>
              </c:extLst>
            </c:dLbl>
            <c:dLbl>
              <c:idx val="18"/>
              <c:layout>
                <c:manualLayout>
                  <c:x val="7.0402625408141198E-2"/>
                  <c:y val="-0.13436224484398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4-0DF8-422D-9A0B-0D7626F2CED1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'Demanda x Squad'!$K$2:$K$20</c:f>
              <c:strCache>
                <c:ptCount val="19"/>
                <c:pt idx="0">
                  <c:v>Corporativo</c:v>
                </c:pt>
                <c:pt idx="1">
                  <c:v>MP Projetos</c:v>
                </c:pt>
                <c:pt idx="2">
                  <c:v>Ripple</c:v>
                </c:pt>
                <c:pt idx="3">
                  <c:v>BaaS</c:v>
                </c:pt>
                <c:pt idx="4">
                  <c:v>BI Agillitas</c:v>
                </c:pt>
                <c:pt idx="5">
                  <c:v>BI Rendimento</c:v>
                </c:pt>
                <c:pt idx="6">
                  <c:v>BI Cotação</c:v>
                </c:pt>
                <c:pt idx="7">
                  <c:v>BI Inteligencia Mercado</c:v>
                </c:pt>
                <c:pt idx="8">
                  <c:v>Assinatura Digital</c:v>
                </c:pt>
                <c:pt idx="9">
                  <c:v>Melhorias Google e BackOffice</c:v>
                </c:pt>
                <c:pt idx="10">
                  <c:v>Inovação CCME</c:v>
                </c:pt>
                <c:pt idx="11">
                  <c:v>PIX Remittance</c:v>
                </c:pt>
                <c:pt idx="12">
                  <c:v>BaaS - PIX</c:v>
                </c:pt>
                <c:pt idx="13">
                  <c:v>Cartões de Crédito</c:v>
                </c:pt>
                <c:pt idx="14">
                  <c:v>Internet Banking - Trilha 1</c:v>
                </c:pt>
                <c:pt idx="15">
                  <c:v>Internet Banking - Trilha 3</c:v>
                </c:pt>
                <c:pt idx="16">
                  <c:v>Internet Banking - Trilha 4</c:v>
                </c:pt>
                <c:pt idx="17">
                  <c:v>Health Check</c:v>
                </c:pt>
                <c:pt idx="18">
                  <c:v>PLD Monitoramento</c:v>
                </c:pt>
              </c:strCache>
            </c:strRef>
          </c:cat>
          <c:val>
            <c:numRef>
              <c:f>'Demanda x Squad'!$L$2:$L$20</c:f>
              <c:numCache>
                <c:formatCode>General</c:formatCode>
                <c:ptCount val="19"/>
                <c:pt idx="0">
                  <c:v>87</c:v>
                </c:pt>
                <c:pt idx="1">
                  <c:v>367</c:v>
                </c:pt>
                <c:pt idx="2">
                  <c:v>192</c:v>
                </c:pt>
                <c:pt idx="3">
                  <c:v>679</c:v>
                </c:pt>
                <c:pt idx="4">
                  <c:v>23</c:v>
                </c:pt>
                <c:pt idx="5">
                  <c:v>67</c:v>
                </c:pt>
                <c:pt idx="6">
                  <c:v>36</c:v>
                </c:pt>
                <c:pt idx="7">
                  <c:v>293</c:v>
                </c:pt>
                <c:pt idx="8">
                  <c:v>30</c:v>
                </c:pt>
                <c:pt idx="9">
                  <c:v>61</c:v>
                </c:pt>
                <c:pt idx="10">
                  <c:v>121</c:v>
                </c:pt>
                <c:pt idx="11">
                  <c:v>63</c:v>
                </c:pt>
                <c:pt idx="12">
                  <c:v>107</c:v>
                </c:pt>
                <c:pt idx="13">
                  <c:v>17</c:v>
                </c:pt>
                <c:pt idx="14">
                  <c:v>5</c:v>
                </c:pt>
                <c:pt idx="15">
                  <c:v>103</c:v>
                </c:pt>
                <c:pt idx="16">
                  <c:v>36</c:v>
                </c:pt>
                <c:pt idx="17">
                  <c:v>28</c:v>
                </c:pt>
                <c:pt idx="18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B7B7-4855-90CC-CB70BC0B449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94306288861314"/>
          <c:y val="5.6651720618256053E-2"/>
          <c:w val="0.33251778711952706"/>
          <c:h val="0.9004695246427529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200810166187551"/>
          <c:y val="0.1303121249210594"/>
          <c:w val="0.53342839541002485"/>
          <c:h val="0.70441755362530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'Assinatura Features'!$F$16</c:f>
              <c:strCache>
                <c:ptCount val="1"/>
                <c:pt idx="0">
                  <c:v>Concluido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'Assinatura Features'!$A$17:$A$23</c:f>
              <c:strCache>
                <c:ptCount val="6"/>
                <c:pt idx="0">
                  <c:v>Estruturação do Projeto</c:v>
                </c:pt>
                <c:pt idx="1">
                  <c:v>Tratamento das Requisições pelo Sistema de Câmbio</c:v>
                </c:pt>
                <c:pt idx="2">
                  <c:v>Cadastro de Documentos</c:v>
                </c:pt>
                <c:pt idx="3">
                  <c:v>Consulta de Documentos</c:v>
                </c:pt>
                <c:pt idx="4">
                  <c:v>Download de Documentos</c:v>
                </c:pt>
                <c:pt idx="5">
                  <c:v>Monitoramento e Auditoria</c:v>
                </c:pt>
              </c:strCache>
            </c:strRef>
          </c:cat>
          <c:val>
            <c:numRef>
              <c:f>'Assinatura Features'!$F$17:$F$23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96-4DF2-9942-AF790EE5E5EA}"/>
            </c:ext>
          </c:extLst>
        </c:ser>
        <c:ser>
          <c:idx val="3"/>
          <c:order val="1"/>
          <c:tx>
            <c:strRef>
              <c:f>'Assinatura Features'!$D$16</c:f>
              <c:strCache>
                <c:ptCount val="1"/>
                <c:pt idx="0">
                  <c:v>Desenvolvimento Concluído</c:v>
                </c:pt>
              </c:strCache>
            </c:strRef>
          </c:tx>
          <c:spPr>
            <a:solidFill>
              <a:srgbClr val="A9D18E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9CC-47DE-AF8E-966E1814606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CC-47DE-AF8E-966E181460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'Assinatura Features'!$A$17:$A$23</c:f>
              <c:strCache>
                <c:ptCount val="6"/>
                <c:pt idx="0">
                  <c:v>Estruturação do Projeto</c:v>
                </c:pt>
                <c:pt idx="1">
                  <c:v>Tratamento das Requisições pelo Sistema de Câmbio</c:v>
                </c:pt>
                <c:pt idx="2">
                  <c:v>Cadastro de Documentos</c:v>
                </c:pt>
                <c:pt idx="3">
                  <c:v>Consulta de Documentos</c:v>
                </c:pt>
                <c:pt idx="4">
                  <c:v>Download de Documentos</c:v>
                </c:pt>
                <c:pt idx="5">
                  <c:v>Monitoramento e Auditoria</c:v>
                </c:pt>
              </c:strCache>
            </c:strRef>
          </c:cat>
          <c:val>
            <c:numRef>
              <c:f>'Assinatura Features'!$D$17:$D$23</c:f>
              <c:numCache>
                <c:formatCode>0%</c:formatCode>
                <c:ptCount val="6"/>
                <c:pt idx="0">
                  <c:v>0</c:v>
                </c:pt>
                <c:pt idx="1">
                  <c:v>0.3</c:v>
                </c:pt>
                <c:pt idx="2">
                  <c:v>0</c:v>
                </c:pt>
                <c:pt idx="3">
                  <c:v>0.25</c:v>
                </c:pt>
                <c:pt idx="4">
                  <c:v>1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9596-4DF2-9942-AF790EE5E5EA}"/>
            </c:ext>
          </c:extLst>
        </c:ser>
        <c:ser>
          <c:idx val="2"/>
          <c:order val="2"/>
          <c:tx>
            <c:strRef>
              <c:f>'Assinatura Features'!$E$16</c:f>
              <c:strCache>
                <c:ptCount val="1"/>
                <c:pt idx="0">
                  <c:v>Homologação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CC-47DE-AF8E-966E181460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'Assinatura Features'!$A$17:$A$23</c:f>
              <c:strCache>
                <c:ptCount val="6"/>
                <c:pt idx="0">
                  <c:v>Estruturação do Projeto</c:v>
                </c:pt>
                <c:pt idx="1">
                  <c:v>Tratamento das Requisições pelo Sistema de Câmbio</c:v>
                </c:pt>
                <c:pt idx="2">
                  <c:v>Cadastro de Documentos</c:v>
                </c:pt>
                <c:pt idx="3">
                  <c:v>Consulta de Documentos</c:v>
                </c:pt>
                <c:pt idx="4">
                  <c:v>Download de Documentos</c:v>
                </c:pt>
                <c:pt idx="5">
                  <c:v>Monitoramento e Auditoria</c:v>
                </c:pt>
              </c:strCache>
            </c:strRef>
          </c:cat>
          <c:val>
            <c:numRef>
              <c:f>'Assinatura Features'!$E$17:$E$23</c:f>
              <c:numCache>
                <c:formatCode>0%</c:formatCode>
                <c:ptCount val="6"/>
                <c:pt idx="0">
                  <c:v>1</c:v>
                </c:pt>
                <c:pt idx="1">
                  <c:v>0.7</c:v>
                </c:pt>
                <c:pt idx="2">
                  <c:v>1</c:v>
                </c:pt>
                <c:pt idx="3">
                  <c:v>0.75</c:v>
                </c:pt>
                <c:pt idx="4">
                  <c:v>0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596-4DF2-9942-AF790EE5E5EA}"/>
            </c:ext>
          </c:extLst>
        </c:ser>
        <c:ser>
          <c:idx val="1"/>
          <c:order val="3"/>
          <c:tx>
            <c:strRef>
              <c:f>'Assinatura Features'!$C$16</c:f>
              <c:strCache>
                <c:ptCount val="1"/>
                <c:pt idx="0">
                  <c:v>Em Andamento 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'Assinatura Features'!$A$17:$A$23</c:f>
              <c:strCache>
                <c:ptCount val="6"/>
                <c:pt idx="0">
                  <c:v>Estruturação do Projeto</c:v>
                </c:pt>
                <c:pt idx="1">
                  <c:v>Tratamento das Requisições pelo Sistema de Câmbio</c:v>
                </c:pt>
                <c:pt idx="2">
                  <c:v>Cadastro de Documentos</c:v>
                </c:pt>
                <c:pt idx="3">
                  <c:v>Consulta de Documentos</c:v>
                </c:pt>
                <c:pt idx="4">
                  <c:v>Download de Documentos</c:v>
                </c:pt>
                <c:pt idx="5">
                  <c:v>Monitoramento e Auditoria</c:v>
                </c:pt>
              </c:strCache>
            </c:strRef>
          </c:cat>
          <c:val>
            <c:numRef>
              <c:f>'Assinatura Features'!$C$17:$C$23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596-4DF2-9942-AF790EE5E5EA}"/>
            </c:ext>
          </c:extLst>
        </c:ser>
        <c:ser>
          <c:idx val="4"/>
          <c:order val="4"/>
          <c:tx>
            <c:strRef>
              <c:f>'Assinatura Features'!$B$16</c:f>
              <c:strCache>
                <c:ptCount val="1"/>
                <c:pt idx="0">
                  <c:v>Remanescente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'Assinatura Features'!$A$17:$A$23</c:f>
              <c:strCache>
                <c:ptCount val="6"/>
                <c:pt idx="0">
                  <c:v>Estruturação do Projeto</c:v>
                </c:pt>
                <c:pt idx="1">
                  <c:v>Tratamento das Requisições pelo Sistema de Câmbio</c:v>
                </c:pt>
                <c:pt idx="2">
                  <c:v>Cadastro de Documentos</c:v>
                </c:pt>
                <c:pt idx="3">
                  <c:v>Consulta de Documentos</c:v>
                </c:pt>
                <c:pt idx="4">
                  <c:v>Download de Documentos</c:v>
                </c:pt>
                <c:pt idx="5">
                  <c:v>Monitoramento e Auditoria</c:v>
                </c:pt>
              </c:strCache>
            </c:strRef>
          </c:cat>
          <c:val>
            <c:numRef>
              <c:f>'Assinatura Features'!$B$17:$B$23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9596-4DF2-9942-AF790EE5E5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627039344"/>
        <c:axId val="-1627046416"/>
      </c:barChart>
      <c:catAx>
        <c:axId val="-16270393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627046416"/>
        <c:crosses val="autoZero"/>
        <c:auto val="1"/>
        <c:lblAlgn val="ctr"/>
        <c:lblOffset val="100"/>
        <c:tickLblSkip val="1"/>
        <c:noMultiLvlLbl val="0"/>
      </c:catAx>
      <c:valAx>
        <c:axId val="-1627046416"/>
        <c:scaling>
          <c:orientation val="minMax"/>
          <c:max val="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62703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42503777936835E-2"/>
          <c:y val="4.4360119109535558E-2"/>
          <c:w val="0.90386113099498944"/>
          <c:h val="0.64953390133249811"/>
        </c:manualLayout>
      </c:layout>
      <c:lineChart>
        <c:grouping val="standard"/>
        <c:varyColors val="0"/>
        <c:ser>
          <c:idx val="0"/>
          <c:order val="0"/>
          <c:tx>
            <c:strRef>
              <c:f>'Assinatura Digital - SP05'!$C$1</c:f>
              <c:strCache>
                <c:ptCount val="1"/>
                <c:pt idx="0">
                  <c:v>Velocidade Ideal</c:v>
                </c:pt>
              </c:strCache>
            </c:strRef>
          </c:tx>
          <c:spPr>
            <a:ln w="28440">
              <a:solidFill>
                <a:srgbClr val="BE4B48"/>
              </a:solidFill>
            </a:ln>
          </c:spPr>
          <c:marker>
            <c:symbol val="none"/>
          </c:marker>
          <c:cat>
            <c:numRef>
              <c:f>'Assinatura Digital - SP05'!$A$2:$A$16</c:f>
              <c:numCache>
                <c:formatCode>m/d/yyyy</c:formatCode>
                <c:ptCount val="15"/>
                <c:pt idx="0">
                  <c:v>44103</c:v>
                </c:pt>
                <c:pt idx="1">
                  <c:v>44104</c:v>
                </c:pt>
                <c:pt idx="2">
                  <c:v>44105</c:v>
                </c:pt>
                <c:pt idx="3">
                  <c:v>44106</c:v>
                </c:pt>
                <c:pt idx="4">
                  <c:v>44107</c:v>
                </c:pt>
                <c:pt idx="5">
                  <c:v>44108</c:v>
                </c:pt>
                <c:pt idx="6">
                  <c:v>44109</c:v>
                </c:pt>
                <c:pt idx="7">
                  <c:v>44110</c:v>
                </c:pt>
                <c:pt idx="8">
                  <c:v>44111</c:v>
                </c:pt>
                <c:pt idx="9">
                  <c:v>44112</c:v>
                </c:pt>
                <c:pt idx="10">
                  <c:v>44113</c:v>
                </c:pt>
                <c:pt idx="11">
                  <c:v>44114</c:v>
                </c:pt>
                <c:pt idx="12">
                  <c:v>44115</c:v>
                </c:pt>
                <c:pt idx="13">
                  <c:v>44116</c:v>
                </c:pt>
                <c:pt idx="14">
                  <c:v>44117</c:v>
                </c:pt>
              </c:numCache>
            </c:numRef>
          </c:cat>
          <c:val>
            <c:numRef>
              <c:f>'Assinatura Digital - SP05'!$C$2:$C$16</c:f>
              <c:numCache>
                <c:formatCode>[$-416]General</c:formatCode>
                <c:ptCount val="15"/>
                <c:pt idx="0">
                  <c:v>68</c:v>
                </c:pt>
                <c:pt idx="1">
                  <c:v>61.81818181818182</c:v>
                </c:pt>
                <c:pt idx="2">
                  <c:v>55.63636363636364</c:v>
                </c:pt>
                <c:pt idx="3">
                  <c:v>49.45454545454546</c:v>
                </c:pt>
                <c:pt idx="4">
                  <c:v>49.45454545454546</c:v>
                </c:pt>
                <c:pt idx="5">
                  <c:v>49.45454545454546</c:v>
                </c:pt>
                <c:pt idx="6">
                  <c:v>43.27272727272728</c:v>
                </c:pt>
                <c:pt idx="7">
                  <c:v>37.090909090909101</c:v>
                </c:pt>
                <c:pt idx="8">
                  <c:v>30.909090909090917</c:v>
                </c:pt>
                <c:pt idx="9">
                  <c:v>24.727272727272734</c:v>
                </c:pt>
                <c:pt idx="10">
                  <c:v>18.54545454545455</c:v>
                </c:pt>
                <c:pt idx="11">
                  <c:v>12.363636363636367</c:v>
                </c:pt>
                <c:pt idx="12">
                  <c:v>12.363636363636367</c:v>
                </c:pt>
                <c:pt idx="13">
                  <c:v>12.363636363636367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37-4E38-A39B-52159BDD2F51}"/>
            </c:ext>
          </c:extLst>
        </c:ser>
        <c:ser>
          <c:idx val="1"/>
          <c:order val="1"/>
          <c:tx>
            <c:strRef>
              <c:f>'Assinatura Digital - SP05'!$E$1</c:f>
              <c:strCache>
                <c:ptCount val="1"/>
                <c:pt idx="0">
                  <c:v>Velocidade da Sprint</c:v>
                </c:pt>
              </c:strCache>
            </c:strRef>
          </c:tx>
          <c:spPr>
            <a:ln>
              <a:solidFill>
                <a:srgbClr val="7D5FA0"/>
              </a:solidFill>
            </a:ln>
          </c:spPr>
          <c:marker>
            <c:symbol val="none"/>
          </c:marker>
          <c:cat>
            <c:numRef>
              <c:f>'Assinatura Digital - SP05'!$A$2:$A$16</c:f>
              <c:numCache>
                <c:formatCode>m/d/yyyy</c:formatCode>
                <c:ptCount val="15"/>
                <c:pt idx="0">
                  <c:v>44103</c:v>
                </c:pt>
                <c:pt idx="1">
                  <c:v>44104</c:v>
                </c:pt>
                <c:pt idx="2">
                  <c:v>44105</c:v>
                </c:pt>
                <c:pt idx="3">
                  <c:v>44106</c:v>
                </c:pt>
                <c:pt idx="4">
                  <c:v>44107</c:v>
                </c:pt>
                <c:pt idx="5">
                  <c:v>44108</c:v>
                </c:pt>
                <c:pt idx="6">
                  <c:v>44109</c:v>
                </c:pt>
                <c:pt idx="7">
                  <c:v>44110</c:v>
                </c:pt>
                <c:pt idx="8">
                  <c:v>44111</c:v>
                </c:pt>
                <c:pt idx="9">
                  <c:v>44112</c:v>
                </c:pt>
                <c:pt idx="10">
                  <c:v>44113</c:v>
                </c:pt>
                <c:pt idx="11">
                  <c:v>44114</c:v>
                </c:pt>
                <c:pt idx="12">
                  <c:v>44115</c:v>
                </c:pt>
                <c:pt idx="13">
                  <c:v>44116</c:v>
                </c:pt>
                <c:pt idx="14">
                  <c:v>44117</c:v>
                </c:pt>
              </c:numCache>
            </c:numRef>
          </c:cat>
          <c:val>
            <c:numRef>
              <c:f>'Assinatura Digital - SP05'!$E$2:$E$16</c:f>
              <c:numCache>
                <c:formatCode>[$-416]General</c:formatCode>
                <c:ptCount val="15"/>
                <c:pt idx="0">
                  <c:v>68</c:v>
                </c:pt>
                <c:pt idx="1">
                  <c:v>68</c:v>
                </c:pt>
                <c:pt idx="2">
                  <c:v>68</c:v>
                </c:pt>
                <c:pt idx="3">
                  <c:v>68</c:v>
                </c:pt>
                <c:pt idx="4">
                  <c:v>68</c:v>
                </c:pt>
                <c:pt idx="5">
                  <c:v>68</c:v>
                </c:pt>
                <c:pt idx="6">
                  <c:v>47</c:v>
                </c:pt>
                <c:pt idx="7">
                  <c:v>47</c:v>
                </c:pt>
                <c:pt idx="8">
                  <c:v>34</c:v>
                </c:pt>
                <c:pt idx="9">
                  <c:v>21</c:v>
                </c:pt>
                <c:pt idx="10">
                  <c:v>21</c:v>
                </c:pt>
                <c:pt idx="11">
                  <c:v>21</c:v>
                </c:pt>
                <c:pt idx="12">
                  <c:v>21</c:v>
                </c:pt>
                <c:pt idx="13">
                  <c:v>21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37-4E38-A39B-52159BDD2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5628800"/>
        <c:axId val="225637504"/>
      </c:lineChart>
      <c:valAx>
        <c:axId val="225637504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</a:ln>
          </c:spPr>
        </c:majorGridlines>
        <c:numFmt formatCode="[$-416]General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</a:ln>
        </c:spPr>
        <c:txPr>
          <a:bodyPr/>
          <a:lstStyle/>
          <a:p>
            <a:pPr>
              <a:defRPr sz="600"/>
            </a:pPr>
            <a:endParaRPr lang="pt-BR"/>
          </a:p>
        </c:txPr>
        <c:crossAx val="225628800"/>
        <c:crosses val="autoZero"/>
        <c:crossBetween val="between"/>
      </c:valAx>
      <c:dateAx>
        <c:axId val="2256288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</a:ln>
        </c:spPr>
        <c:txPr>
          <a:bodyPr/>
          <a:lstStyle/>
          <a:p>
            <a:pPr>
              <a:defRPr sz="600"/>
            </a:pPr>
            <a:endParaRPr lang="pt-BR"/>
          </a:p>
        </c:txPr>
        <c:crossAx val="225637504"/>
        <c:crosses val="autoZero"/>
        <c:auto val="1"/>
        <c:lblOffset val="100"/>
        <c:baseTimeUnit val="days"/>
      </c:dateAx>
      <c:spPr>
        <a:solidFill>
          <a:srgbClr val="FFFFFF"/>
        </a:solidFill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600"/>
          </a:pPr>
          <a:endParaRPr lang="pt-BR"/>
        </a:p>
      </c:txPr>
    </c:legend>
    <c:plotVisOnly val="1"/>
    <c:dispBlanksAs val="gap"/>
    <c:showDLblsOverMax val="0"/>
  </c:chart>
  <c:spPr>
    <a:ln w="9360">
      <a:solidFill>
        <a:srgbClr val="878787"/>
      </a:solidFill>
      <a:prstDash val="solid"/>
    </a:ln>
  </c:spPr>
  <c:txPr>
    <a:bodyPr/>
    <a:lstStyle/>
    <a:p>
      <a:pPr>
        <a:defRPr sz="800"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2789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3" name="Google Shape;1283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4" name="Google Shape;128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73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3" name="Google Shape;1283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4" name="Google Shape;128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87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3" name="Google Shape;1283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4" name="Google Shape;128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31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3" name="Google Shape;1283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4" name="Google Shape;128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05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pt-BR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85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bg>
      <p:bgPr>
        <a:solidFill>
          <a:srgbClr val="DDEBF7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bg>
      <p:bgPr>
        <a:solidFill>
          <a:srgbClr val="DDEBF7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1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1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bg>
      <p:bgPr>
        <a:solidFill>
          <a:srgbClr val="DDEBF7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4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4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1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1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4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4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Google Shape;67;p15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5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5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1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5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>
  <p:cSld name="Título e texto verticai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F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928255" y="4009903"/>
            <a:ext cx="3266045" cy="2363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86" name="Google Shape;1286;p3"/>
          <p:cNvSpPr/>
          <p:nvPr/>
        </p:nvSpPr>
        <p:spPr>
          <a:xfrm>
            <a:off x="90162" y="312780"/>
            <a:ext cx="8964562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SzPts val="2600"/>
            </a:pPr>
            <a:r>
              <a:rPr lang="pt-BR" sz="2800" dirty="0">
                <a:solidFill>
                  <a:schemeClr val="tx1"/>
                </a:solidFill>
                <a:latin typeface="KG Second Chances Sketch" panose="02000000000000000000" pitchFamily="2" charset="0"/>
              </a:rPr>
              <a:t>Visão</a:t>
            </a:r>
            <a:r>
              <a:rPr lang="pt-BR" sz="2800" dirty="0">
                <a:solidFill>
                  <a:srgbClr val="FFFFFF"/>
                </a:solidFill>
                <a:latin typeface="KG Second Chances Sketch" panose="02000000000000000000" pitchFamily="2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KG Second Chances Sketch" panose="02000000000000000000" pitchFamily="2" charset="0"/>
              </a:rPr>
              <a:t>Geral</a:t>
            </a:r>
          </a:p>
        </p:txBody>
      </p:sp>
      <p:pic>
        <p:nvPicPr>
          <p:cNvPr id="1319" name="Google Shape;1319;p3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200" y="72057"/>
            <a:ext cx="275457" cy="27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3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50" y="81092"/>
            <a:ext cx="275457" cy="27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3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7038" y="80314"/>
            <a:ext cx="275457" cy="2754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rupo 25"/>
          <p:cNvGrpSpPr/>
          <p:nvPr/>
        </p:nvGrpSpPr>
        <p:grpSpPr>
          <a:xfrm>
            <a:off x="1883758" y="1178579"/>
            <a:ext cx="3310542" cy="2779271"/>
            <a:chOff x="2330222" y="1178579"/>
            <a:chExt cx="3183476" cy="2779271"/>
          </a:xfrm>
        </p:grpSpPr>
        <p:sp>
          <p:nvSpPr>
            <p:cNvPr id="18" name="Retângulo 17"/>
            <p:cNvSpPr/>
            <p:nvPr/>
          </p:nvSpPr>
          <p:spPr>
            <a:xfrm>
              <a:off x="2379432" y="1178579"/>
              <a:ext cx="3134266" cy="27792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330222" y="1211099"/>
              <a:ext cx="2448173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pt-BR" sz="1800" dirty="0">
                  <a:solidFill>
                    <a:schemeClr val="tx1"/>
                  </a:solidFill>
                  <a:latin typeface="KG Second Chances Sketch" panose="020000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Demandas x Squad</a:t>
              </a:r>
              <a:endPara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Arredondar Retângulo em um Canto Único 13"/>
          <p:cNvSpPr/>
          <p:nvPr/>
        </p:nvSpPr>
        <p:spPr>
          <a:xfrm>
            <a:off x="5249632" y="1178580"/>
            <a:ext cx="3750499" cy="1383868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82854" y="1090272"/>
            <a:ext cx="1885057" cy="5340086"/>
            <a:chOff x="82854" y="1090272"/>
            <a:chExt cx="2339075" cy="5340086"/>
          </a:xfrm>
        </p:grpSpPr>
        <p:sp>
          <p:nvSpPr>
            <p:cNvPr id="3" name="Retângulo 2"/>
            <p:cNvSpPr/>
            <p:nvPr/>
          </p:nvSpPr>
          <p:spPr>
            <a:xfrm>
              <a:off x="82854" y="1178581"/>
              <a:ext cx="2229494" cy="51949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16726" y="1090272"/>
              <a:ext cx="219562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latin typeface="KG Second Chances Solid" panose="02000000000000000000" pitchFamily="2" charset="0"/>
                </a:rPr>
                <a:t>2342</a:t>
              </a:r>
            </a:p>
            <a:p>
              <a:pPr algn="ctr"/>
              <a:r>
                <a:rPr lang="pt-BR" dirty="0"/>
                <a:t>Demandas Total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7388" y="2458718"/>
              <a:ext cx="233454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latin typeface="KG Second Chances Solid" panose="02000000000000000000" pitchFamily="2" charset="0"/>
                </a:rPr>
                <a:t>63</a:t>
              </a:r>
            </a:p>
            <a:p>
              <a:pPr algn="ctr"/>
              <a:r>
                <a:rPr lang="pt-BR" dirty="0"/>
                <a:t>Em Desenvolvimento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52080" y="5414695"/>
              <a:ext cx="21956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latin typeface="KG Second Chances Solid" panose="02000000000000000000" pitchFamily="2" charset="0"/>
                </a:rPr>
                <a:t>1231</a:t>
              </a:r>
            </a:p>
            <a:p>
              <a:pPr algn="ctr"/>
              <a:r>
                <a:rPr lang="pt-BR" dirty="0"/>
                <a:t>Concluídas no Período</a:t>
              </a: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5304221" y="1211099"/>
            <a:ext cx="189667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tx1"/>
                </a:solidFill>
                <a:latin typeface="KG Second Chances Sketch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 execução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267412" y="2639500"/>
            <a:ext cx="3741608" cy="37334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5304221" y="2658186"/>
            <a:ext cx="1218603" cy="341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tx1"/>
                </a:solidFill>
                <a:latin typeface="KG Second Chances Sketch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Evolução</a:t>
            </a:r>
            <a:endParaRPr lang="pt-BR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80939"/>
              </p:ext>
            </p:extLst>
          </p:nvPr>
        </p:nvGraphicFramePr>
        <p:xfrm>
          <a:off x="5383544" y="2976379"/>
          <a:ext cx="3490293" cy="84428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0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19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Anterior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Atual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Evolução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Terror </a:t>
                      </a:r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By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Night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8270250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Squad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367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981886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Squad</a:t>
                      </a: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407563"/>
                  </a:ext>
                </a:extLst>
              </a:tr>
              <a:tr h="1622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Squad4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796350"/>
                  </a:ext>
                </a:extLst>
              </a:tr>
            </a:tbl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86508" y="4031885"/>
            <a:ext cx="17894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KG Second Chances Solid" panose="02000000000000000000" pitchFamily="2" charset="0"/>
              </a:rPr>
              <a:t>135</a:t>
            </a:r>
          </a:p>
          <a:p>
            <a:pPr algn="ctr"/>
            <a:r>
              <a:rPr lang="pt-BR" dirty="0"/>
              <a:t>Em Homologação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ECEFFE4-5DC2-445D-A7AF-3F90FF689B7B}"/>
              </a:ext>
            </a:extLst>
          </p:cNvPr>
          <p:cNvSpPr/>
          <p:nvPr/>
        </p:nvSpPr>
        <p:spPr>
          <a:xfrm>
            <a:off x="2001545" y="3987792"/>
            <a:ext cx="147829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tx1"/>
                </a:solidFill>
                <a:latin typeface="KG Second Chances Sketch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Destaques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6FC31306-DE69-49A9-8F1D-6C77448C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12656"/>
              </p:ext>
            </p:extLst>
          </p:nvPr>
        </p:nvGraphicFramePr>
        <p:xfrm>
          <a:off x="1982128" y="4379899"/>
          <a:ext cx="3198114" cy="1925806"/>
        </p:xfrm>
        <a:graphic>
          <a:graphicData uri="http://schemas.openxmlformats.org/drawingml/2006/table">
            <a:tbl>
              <a:tblPr bandRow="1">
                <a:effectLst>
                  <a:outerShdw dist="20000" dir="5400000" rotWithShape="0">
                    <a:srgbClr val="000000">
                      <a:alpha val="0"/>
                    </a:srgbClr>
                  </a:outerShdw>
                </a:effectLst>
                <a:tableStyleId>{69C7853C-536D-4A76-A0AE-DD22124D55A5}</a:tableStyleId>
              </a:tblPr>
              <a:tblGrid>
                <a:gridCol w="319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580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9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Squad</a:t>
                      </a:r>
                      <a:r>
                        <a:rPr lang="pt-BR" sz="9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pt-BR" sz="900" b="0" i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Terror </a:t>
                      </a:r>
                      <a:r>
                        <a:rPr lang="pt-BR" sz="900" b="0" i="0" u="none" strike="noStrike" cap="none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By</a:t>
                      </a:r>
                      <a:r>
                        <a:rPr lang="pt-BR" sz="900" b="0" i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Night </a:t>
                      </a:r>
                      <a:r>
                        <a:rPr lang="pt-BR" sz="9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– Apresentação e Entrega Sprint 2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pt-BR" sz="6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9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Squad</a:t>
                      </a:r>
                      <a:r>
                        <a:rPr lang="pt-BR" sz="9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pt-BR" sz="900" b="0" i="0" u="none" strike="noStrike" cap="none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 </a:t>
                      </a:r>
                      <a:r>
                        <a:rPr lang="pt-BR" sz="9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– Primeira parte do PIX entrou em produção 03/11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pt-BR" sz="600" b="0" i="0" u="none" strike="noStrike" cap="none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pt-BR" sz="900" b="0" i="0" u="none" strike="noStrike" cap="none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Squad</a:t>
                      </a:r>
                      <a:r>
                        <a:rPr lang="pt-BR" sz="900" b="0" i="0" u="none" strike="noStrike" cap="none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pt-BR" sz="900" b="0" i="0" u="none" strike="noStrike" cap="none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4 </a:t>
                      </a:r>
                      <a:r>
                        <a:rPr lang="pt-BR" sz="900" b="0" i="0" u="none" strike="noStrike" cap="none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– Homologação em andamento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pt-BR" sz="600" b="0" i="0" u="none" strike="noStrike" cap="none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3">
                            <a:tint val="50000"/>
                            <a:satMod val="300000"/>
                          </a:schemeClr>
                        </a:gs>
                        <a:gs pos="35000">
                          <a:schemeClr val="accent3">
                            <a:tint val="37000"/>
                            <a:satMod val="300000"/>
                          </a:schemeClr>
                        </a:gs>
                        <a:gs pos="100000">
                          <a:schemeClr val="accent3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B15E0A-8040-4A3B-A242-6D97C6F77F51}"/>
              </a:ext>
            </a:extLst>
          </p:cNvPr>
          <p:cNvSpPr txBox="1"/>
          <p:nvPr/>
        </p:nvSpPr>
        <p:spPr>
          <a:xfrm>
            <a:off x="100155" y="1784407"/>
            <a:ext cx="17694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KG Second Chances Solid" panose="02000000000000000000" pitchFamily="2" charset="0"/>
              </a:rPr>
              <a:t>324</a:t>
            </a:r>
          </a:p>
          <a:p>
            <a:pPr algn="ctr"/>
            <a:r>
              <a:rPr lang="pt-BR" dirty="0"/>
              <a:t>Em Backlog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7BC421F-1861-44B7-94B1-1DA629D98874}"/>
              </a:ext>
            </a:extLst>
          </p:cNvPr>
          <p:cNvSpPr txBox="1"/>
          <p:nvPr/>
        </p:nvSpPr>
        <p:spPr>
          <a:xfrm>
            <a:off x="81712" y="3132142"/>
            <a:ext cx="1881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KG Second Chances Solid" panose="02000000000000000000" pitchFamily="2" charset="0"/>
              </a:rPr>
              <a:t>511</a:t>
            </a:r>
          </a:p>
          <a:p>
            <a:pPr algn="ctr"/>
            <a:r>
              <a:rPr lang="pt-BR" dirty="0"/>
              <a:t>Desenvolvimento concluído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3C89E1-3C05-4CE5-A978-21729B99C34E}"/>
              </a:ext>
            </a:extLst>
          </p:cNvPr>
          <p:cNvSpPr txBox="1"/>
          <p:nvPr/>
        </p:nvSpPr>
        <p:spPr>
          <a:xfrm>
            <a:off x="134673" y="4732568"/>
            <a:ext cx="17204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KG Second Chances Solid" panose="02000000000000000000" pitchFamily="2" charset="0"/>
              </a:rPr>
              <a:t>78</a:t>
            </a:r>
          </a:p>
          <a:p>
            <a:pPr algn="ctr"/>
            <a:r>
              <a:rPr lang="pt-BR" dirty="0"/>
              <a:t>Homologado</a:t>
            </a:r>
          </a:p>
        </p:txBody>
      </p:sp>
      <p:pic>
        <p:nvPicPr>
          <p:cNvPr id="34" name="Imagem 33">
            <a:hlinkClick r:id="rId6" action="ppaction://hlinksldjump"/>
            <a:extLst>
              <a:ext uri="{FF2B5EF4-FFF2-40B4-BE49-F238E27FC236}">
                <a16:creationId xmlns:a16="http://schemas.microsoft.com/office/drawing/2014/main" id="{BC58338B-9994-47CE-BEC3-7A07DFD18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4991" y="1257096"/>
            <a:ext cx="300884" cy="296702"/>
          </a:xfrm>
          <a:prstGeom prst="rect">
            <a:avLst/>
          </a:prstGeom>
        </p:spPr>
      </p:pic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716252C9-2101-4C68-8C01-DB03E0D3C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149896"/>
              </p:ext>
            </p:extLst>
          </p:nvPr>
        </p:nvGraphicFramePr>
        <p:xfrm>
          <a:off x="5607033" y="1409520"/>
          <a:ext cx="2861811" cy="1084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Gráfico 39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202165"/>
              </p:ext>
            </p:extLst>
          </p:nvPr>
        </p:nvGraphicFramePr>
        <p:xfrm>
          <a:off x="1942715" y="1594374"/>
          <a:ext cx="3247038" cy="2363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29800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3"/>
          <p:cNvSpPr/>
          <p:nvPr/>
        </p:nvSpPr>
        <p:spPr>
          <a:xfrm>
            <a:off x="90162" y="312780"/>
            <a:ext cx="8964562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SzPts val="2600"/>
            </a:pPr>
            <a:r>
              <a:rPr lang="pt-BR" sz="2800" dirty="0">
                <a:solidFill>
                  <a:schemeClr val="tx1"/>
                </a:solidFill>
                <a:latin typeface="KG Second Chances Sketch" panose="02000000000000000000" pitchFamily="2" charset="0"/>
              </a:rPr>
              <a:t>SQUAD </a:t>
            </a:r>
            <a:r>
              <a:rPr lang="pt-BR" sz="2800" dirty="0">
                <a:solidFill>
                  <a:schemeClr val="tx1"/>
                </a:solidFill>
                <a:latin typeface="KG Second Chances Sketch" panose="02000000000000000000" pitchFamily="2" charset="0"/>
              </a:rPr>
              <a:t>Terror </a:t>
            </a:r>
            <a:r>
              <a:rPr lang="pt-BR" sz="2800" dirty="0" err="1">
                <a:solidFill>
                  <a:schemeClr val="tx1"/>
                </a:solidFill>
                <a:latin typeface="KG Second Chances Sketch" panose="02000000000000000000" pitchFamily="2" charset="0"/>
              </a:rPr>
              <a:t>By</a:t>
            </a:r>
            <a:r>
              <a:rPr lang="pt-BR" sz="2800" dirty="0">
                <a:solidFill>
                  <a:schemeClr val="tx1"/>
                </a:solidFill>
                <a:latin typeface="KG Second Chances Sketch" panose="02000000000000000000" pitchFamily="2" charset="0"/>
              </a:rPr>
              <a:t> Night </a:t>
            </a:r>
            <a:endParaRPr lang="pt-BR" sz="2800" dirty="0">
              <a:solidFill>
                <a:schemeClr val="tx1"/>
              </a:solidFill>
              <a:latin typeface="KG Second Chances Sketch" panose="02000000000000000000" pitchFamily="2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208069" y="4640934"/>
            <a:ext cx="3846653" cy="15942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51515" y="1130651"/>
            <a:ext cx="6000991" cy="3938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127099" y="1155859"/>
            <a:ext cx="5837058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bg1"/>
                </a:solidFill>
                <a:latin typeface="KG Second Chances Sketch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Visão Geral 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5208070" y="4210937"/>
            <a:ext cx="3846653" cy="393874"/>
            <a:chOff x="1629941" y="4276206"/>
            <a:chExt cx="2196000" cy="393874"/>
          </a:xfrm>
        </p:grpSpPr>
        <p:sp>
          <p:nvSpPr>
            <p:cNvPr id="40" name="Retângulo 39"/>
            <p:cNvSpPr/>
            <p:nvPr/>
          </p:nvSpPr>
          <p:spPr>
            <a:xfrm>
              <a:off x="1629941" y="4276206"/>
              <a:ext cx="2196000" cy="3938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1672991" y="4314555"/>
              <a:ext cx="1362892" cy="344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dirty="0">
                  <a:solidFill>
                    <a:schemeClr val="bg1"/>
                  </a:solidFill>
                  <a:latin typeface="KG Second Chances Sketch" panose="020000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Riscos</a:t>
              </a:r>
              <a:endParaRPr lang="pt-BR" sz="1800" dirty="0">
                <a:solidFill>
                  <a:schemeClr val="bg1"/>
                </a:solidFill>
                <a:latin typeface="KG Second Chances Sketch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Retângulo 33"/>
          <p:cNvSpPr/>
          <p:nvPr/>
        </p:nvSpPr>
        <p:spPr>
          <a:xfrm>
            <a:off x="6458091" y="1197236"/>
            <a:ext cx="2232451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KG Second Chances Sketch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Esforço (Horas)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6090328" y="1130651"/>
            <a:ext cx="2926574" cy="2947110"/>
            <a:chOff x="6111517" y="4287971"/>
            <a:chExt cx="2926574" cy="2350898"/>
          </a:xfrm>
        </p:grpSpPr>
        <p:grpSp>
          <p:nvGrpSpPr>
            <p:cNvPr id="8" name="Grupo 7"/>
            <p:cNvGrpSpPr/>
            <p:nvPr/>
          </p:nvGrpSpPr>
          <p:grpSpPr>
            <a:xfrm>
              <a:off x="6111517" y="4287971"/>
              <a:ext cx="2926573" cy="314191"/>
              <a:chOff x="6762939" y="3754486"/>
              <a:chExt cx="2291785" cy="292159"/>
            </a:xfrm>
          </p:grpSpPr>
          <p:sp>
            <p:nvSpPr>
              <p:cNvPr id="65" name="Retângulo 64"/>
              <p:cNvSpPr/>
              <p:nvPr/>
            </p:nvSpPr>
            <p:spPr>
              <a:xfrm>
                <a:off x="6762939" y="3754486"/>
                <a:ext cx="2291785" cy="292159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6873001" y="3770021"/>
                <a:ext cx="1808727" cy="255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600" dirty="0">
                    <a:solidFill>
                      <a:schemeClr val="bg1"/>
                    </a:solidFill>
                    <a:latin typeface="KG Second Chances Sketch" panose="02000000000000000000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Sprint 5</a:t>
                </a:r>
              </a:p>
            </p:txBody>
          </p:sp>
        </p:grpSp>
        <p:sp>
          <p:nvSpPr>
            <p:cNvPr id="31" name="Retângulo 30"/>
            <p:cNvSpPr/>
            <p:nvPr/>
          </p:nvSpPr>
          <p:spPr>
            <a:xfrm>
              <a:off x="6111519" y="4642645"/>
              <a:ext cx="2926572" cy="1996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553015" y="4678760"/>
              <a:ext cx="2017813" cy="17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29/SET – 13/OUT</a:t>
              </a:r>
              <a:endParaRPr lang="pt-BR" sz="8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68212" y="4221878"/>
            <a:ext cx="1370804" cy="2001436"/>
            <a:chOff x="1988247" y="4363849"/>
            <a:chExt cx="1370804" cy="1965991"/>
          </a:xfrm>
        </p:grpSpPr>
        <p:sp>
          <p:nvSpPr>
            <p:cNvPr id="69" name="Retângulo 68"/>
            <p:cNvSpPr/>
            <p:nvPr/>
          </p:nvSpPr>
          <p:spPr>
            <a:xfrm>
              <a:off x="1994183" y="4363849"/>
              <a:ext cx="1270260" cy="19659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1988247" y="4449180"/>
              <a:ext cx="1370804" cy="78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latin typeface="KG Second Chances Solid" panose="02000000000000000000" pitchFamily="2" charset="0"/>
                </a:rPr>
                <a:t>56%</a:t>
              </a:r>
            </a:p>
            <a:p>
              <a:pPr algn="ctr"/>
              <a:r>
                <a:rPr lang="pt-BR" sz="700" dirty="0">
                  <a:latin typeface="+mn-lt"/>
                </a:rPr>
                <a:t>[Em homologação – </a:t>
              </a:r>
              <a:r>
                <a:rPr lang="pt-BR" sz="700" dirty="0" err="1">
                  <a:latin typeface="+mn-lt"/>
                </a:rPr>
                <a:t>Features</a:t>
              </a:r>
              <a:r>
                <a:rPr lang="pt-BR" sz="700" dirty="0">
                  <a:latin typeface="+mn-lt"/>
                </a:rPr>
                <a:t> da </a:t>
              </a:r>
              <a:r>
                <a:rPr lang="pt-BR" sz="700" dirty="0" err="1">
                  <a:latin typeface="+mn-lt"/>
                </a:rPr>
                <a:t>Squad</a:t>
              </a:r>
              <a:r>
                <a:rPr lang="pt-BR" sz="700" dirty="0">
                  <a:latin typeface="+mn-lt"/>
                </a:rPr>
                <a:t>]</a:t>
              </a:r>
              <a:endParaRPr lang="pt-BR" sz="7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41825" y="5259148"/>
            <a:ext cx="1572777" cy="746055"/>
            <a:chOff x="-65847" y="2342396"/>
            <a:chExt cx="1572777" cy="746055"/>
          </a:xfrm>
        </p:grpSpPr>
        <p:sp>
          <p:nvSpPr>
            <p:cNvPr id="4" name="Elipse 3"/>
            <p:cNvSpPr/>
            <p:nvPr/>
          </p:nvSpPr>
          <p:spPr>
            <a:xfrm>
              <a:off x="492893" y="2342396"/>
              <a:ext cx="427070" cy="42822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-65847" y="2688341"/>
              <a:ext cx="1572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000" dirty="0"/>
            </a:p>
            <a:p>
              <a:pPr algn="ctr"/>
              <a:endParaRPr lang="pt-BR" sz="1000" b="1" dirty="0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506675" y="4211625"/>
            <a:ext cx="3714537" cy="393874"/>
            <a:chOff x="1621982" y="4276206"/>
            <a:chExt cx="2283539" cy="393874"/>
          </a:xfrm>
        </p:grpSpPr>
        <p:sp>
          <p:nvSpPr>
            <p:cNvPr id="75" name="Retângulo 74"/>
            <p:cNvSpPr/>
            <p:nvPr/>
          </p:nvSpPr>
          <p:spPr>
            <a:xfrm>
              <a:off x="1629941" y="4276206"/>
              <a:ext cx="2196000" cy="3938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1621982" y="4315822"/>
              <a:ext cx="2283539" cy="344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dirty="0">
                  <a:solidFill>
                    <a:schemeClr val="bg1"/>
                  </a:solidFill>
                  <a:latin typeface="KG Second Chances Sketch" panose="020000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Entregas no Período</a:t>
              </a:r>
            </a:p>
          </p:txBody>
        </p:sp>
      </p:grpSp>
      <p:sp>
        <p:nvSpPr>
          <p:cNvPr id="2" name="Seta: para a Direita 1">
            <a:hlinkClick r:id="rId3" action="ppaction://hlinksldjump"/>
            <a:extLst>
              <a:ext uri="{FF2B5EF4-FFF2-40B4-BE49-F238E27FC236}">
                <a16:creationId xmlns:a16="http://schemas.microsoft.com/office/drawing/2014/main" id="{CE42BD2D-42F2-4E62-AD7F-6846BAAE9A7E}"/>
              </a:ext>
            </a:extLst>
          </p:cNvPr>
          <p:cNvSpPr/>
          <p:nvPr/>
        </p:nvSpPr>
        <p:spPr>
          <a:xfrm flipH="1">
            <a:off x="8562339" y="533332"/>
            <a:ext cx="410063" cy="39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" name="Imagem 34">
            <a:hlinkClick r:id="" action="ppaction://noaction"/>
            <a:extLst>
              <a:ext uri="{FF2B5EF4-FFF2-40B4-BE49-F238E27FC236}">
                <a16:creationId xmlns:a16="http://schemas.microsoft.com/office/drawing/2014/main" id="{D9E93F22-B8DD-44A1-9C38-9A7B1BA69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761" y="1168613"/>
            <a:ext cx="300884" cy="296702"/>
          </a:xfrm>
          <a:prstGeom prst="rect">
            <a:avLst/>
          </a:prstGeom>
        </p:spPr>
      </p:pic>
      <p:graphicFrame>
        <p:nvGraphicFramePr>
          <p:cNvPr id="113" name="Tabela 112">
            <a:extLst>
              <a:ext uri="{FF2B5EF4-FFF2-40B4-BE49-F238E27FC236}">
                <a16:creationId xmlns:a16="http://schemas.microsoft.com/office/drawing/2014/main" id="{EC372DDF-7765-44D9-BCA8-D05E38E1BF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21213" y="4711888"/>
          <a:ext cx="3833509" cy="1511426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383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1.</a:t>
                      </a:r>
                      <a:r>
                        <a:rPr lang="pt-BR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Aberto chamado para liberação </a:t>
                      </a:r>
                      <a:r>
                        <a:rPr lang="pt-BR" sz="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Sensedia</a:t>
                      </a:r>
                      <a:r>
                        <a:rPr lang="pt-BR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no ambiente de homologação;</a:t>
                      </a:r>
                      <a:endParaRPr lang="pt-BR" sz="7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01">
                <a:tc>
                  <a:txBody>
                    <a:bodyPr/>
                    <a:lstStyle/>
                    <a:p>
                      <a:r>
                        <a:rPr lang="pt-BR" sz="7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2. Aguardando liberação do chamado do </a:t>
                      </a:r>
                      <a:r>
                        <a:rPr lang="pt-BR" sz="7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Hangfire</a:t>
                      </a:r>
                      <a:r>
                        <a:rPr lang="pt-BR" sz="7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01">
                <a:tc>
                  <a:txBody>
                    <a:bodyPr/>
                    <a:lstStyle/>
                    <a:p>
                      <a:endParaRPr lang="pt-BR" sz="7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34464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70049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71193"/>
                  </a:ext>
                </a:extLst>
              </a:tr>
              <a:tr h="24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155254"/>
                  </a:ext>
                </a:extLst>
              </a:tr>
            </a:tbl>
          </a:graphicData>
        </a:graphic>
      </p:graphicFrame>
      <p:graphicFrame>
        <p:nvGraphicFramePr>
          <p:cNvPr id="36" name="Gráfico 35">
            <a:extLst>
              <a:ext uri="{FF2B5EF4-FFF2-40B4-BE49-F238E27FC236}">
                <a16:creationId xmlns:a16="http://schemas.microsoft.com/office/drawing/2014/main" id="{756D79BF-F747-4D9D-AFB5-4F5BA2A9BA0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6737" y="1599797"/>
          <a:ext cx="6000991" cy="2531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A4A6B144-52B2-4DE2-9A84-7DA2361FDC1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1200" y="1850400"/>
          <a:ext cx="2926800" cy="224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Retângulo 36">
            <a:extLst>
              <a:ext uri="{FF2B5EF4-FFF2-40B4-BE49-F238E27FC236}">
                <a16:creationId xmlns:a16="http://schemas.microsoft.com/office/drawing/2014/main" id="{492F22B7-E59F-4D2E-A900-BD25EAE68173}"/>
              </a:ext>
            </a:extLst>
          </p:cNvPr>
          <p:cNvSpPr/>
          <p:nvPr/>
        </p:nvSpPr>
        <p:spPr>
          <a:xfrm>
            <a:off x="1508141" y="4640934"/>
            <a:ext cx="3583621" cy="1594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latin typeface="Calibri" panose="020F0502020204030204" pitchFamily="34" charset="0"/>
                <a:cs typeface="Calibri" panose="020F0502020204030204" pitchFamily="34" charset="0"/>
              </a:rPr>
              <a:t>Criar Método para Consultar o Status de Workflow do Documento de Acordo com o Fornecedor Escolhido - </a:t>
            </a:r>
            <a:r>
              <a:rPr lang="pt-BR" sz="700" dirty="0" err="1">
                <a:latin typeface="Calibri" panose="020F0502020204030204" pitchFamily="34" charset="0"/>
                <a:cs typeface="Calibri" panose="020F0502020204030204" pitchFamily="34" charset="0"/>
              </a:rPr>
              <a:t>Qualisign</a:t>
            </a:r>
            <a:endParaRPr lang="pt-BR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latin typeface="Calibri" panose="020F0502020204030204" pitchFamily="34" charset="0"/>
                <a:cs typeface="Calibri" panose="020F0502020204030204" pitchFamily="34" charset="0"/>
              </a:rPr>
              <a:t>Criar Método para Obter o Pacote P7 de Documentos de Acordo com o Fornecedor Escolhido - </a:t>
            </a:r>
            <a:r>
              <a:rPr lang="pt-BR" sz="700" dirty="0" err="1">
                <a:latin typeface="Calibri" panose="020F0502020204030204" pitchFamily="34" charset="0"/>
                <a:cs typeface="Calibri" panose="020F0502020204030204" pitchFamily="34" charset="0"/>
              </a:rPr>
              <a:t>Qualisign</a:t>
            </a:r>
            <a:r>
              <a:rPr lang="pt-BR" sz="7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latin typeface="Calibri" panose="020F0502020204030204" pitchFamily="34" charset="0"/>
                <a:cs typeface="Calibri" panose="020F0502020204030204" pitchFamily="34" charset="0"/>
              </a:rPr>
              <a:t>Criar Método para Cancelar Documentos que Foram Incluídos no Fornecedor Escolhido - </a:t>
            </a:r>
            <a:r>
              <a:rPr lang="pt-BR" sz="700" dirty="0" err="1">
                <a:latin typeface="Calibri" panose="020F0502020204030204" pitchFamily="34" charset="0"/>
                <a:cs typeface="Calibri" panose="020F0502020204030204" pitchFamily="34" charset="0"/>
              </a:rPr>
              <a:t>Qualisign</a:t>
            </a:r>
            <a:r>
              <a:rPr lang="pt-BR" sz="7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latin typeface="Calibri" panose="020F0502020204030204" pitchFamily="34" charset="0"/>
                <a:cs typeface="Calibri" panose="020F0502020204030204" pitchFamily="34" charset="0"/>
              </a:rPr>
              <a:t>Alterar Tela de Contrato de Câmbio no Sistema de Varejo;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latin typeface="Calibri" panose="020F0502020204030204" pitchFamily="34" charset="0"/>
                <a:cs typeface="Calibri" panose="020F0502020204030204" pitchFamily="34" charset="0"/>
              </a:rPr>
              <a:t>Solicitar Cancelamento da Assinatura Eletrônica no Sistema de Varejo;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latin typeface="Calibri" panose="020F0502020204030204" pitchFamily="34" charset="0"/>
                <a:cs typeface="Calibri" panose="020F0502020204030204" pitchFamily="34" charset="0"/>
              </a:rPr>
              <a:t>Obter o Pacote P7S de Documentos da Assinatura Eletrônica no Sistema de Varejo;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latin typeface="Calibri" panose="020F0502020204030204" pitchFamily="34" charset="0"/>
                <a:cs typeface="Calibri" panose="020F0502020204030204" pitchFamily="34" charset="0"/>
              </a:rPr>
              <a:t>Inserir Dados do Representante no Cadastro do Cliente no Sistema de Varejo;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latin typeface="Calibri" panose="020F0502020204030204" pitchFamily="34" charset="0"/>
                <a:cs typeface="Calibri" panose="020F0502020204030204" pitchFamily="34" charset="0"/>
              </a:rPr>
              <a:t>Atualizar Status de Workflow da Assinatura Eletrônica no Sistema de Varejo;</a:t>
            </a:r>
          </a:p>
          <a:p>
            <a:endParaRPr lang="pt-BR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0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3"/>
          <p:cNvSpPr/>
          <p:nvPr/>
        </p:nvSpPr>
        <p:spPr>
          <a:xfrm>
            <a:off x="90162" y="312780"/>
            <a:ext cx="8964562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SzPts val="2600"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G Second Chances Sketch" panose="02000000000000000000" pitchFamily="2" charset="0"/>
                <a:cs typeface="Arial"/>
                <a:sym typeface="Arial"/>
              </a:rPr>
              <a:t>SQUAD </a:t>
            </a:r>
            <a:r>
              <a:rPr lang="pt-BR" sz="2800" dirty="0" smtClean="0">
                <a:solidFill>
                  <a:schemeClr val="tx1"/>
                </a:solidFill>
                <a:latin typeface="KG Second Chances Sketch" panose="02000000000000000000" pitchFamily="2" charset="0"/>
              </a:rPr>
              <a:t>Terror </a:t>
            </a:r>
            <a:r>
              <a:rPr lang="pt-BR" sz="2800" dirty="0" err="1" smtClean="0">
                <a:solidFill>
                  <a:schemeClr val="tx1"/>
                </a:solidFill>
                <a:latin typeface="KG Second Chances Sketch" panose="02000000000000000000" pitchFamily="2" charset="0"/>
              </a:rPr>
              <a:t>By</a:t>
            </a:r>
            <a:r>
              <a:rPr lang="pt-BR" sz="2800" dirty="0" smtClean="0">
                <a:solidFill>
                  <a:schemeClr val="tx1"/>
                </a:solidFill>
                <a:latin typeface="KG Second Chances Sketch" panose="02000000000000000000" pitchFamily="2" charset="0"/>
              </a:rPr>
              <a:t> Night – Lead Time 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G Second Chances Sketch" panose="02000000000000000000" pitchFamily="2" charset="0"/>
              <a:sym typeface="Arial"/>
            </a:endParaRPr>
          </a:p>
        </p:txBody>
      </p:sp>
      <p:sp>
        <p:nvSpPr>
          <p:cNvPr id="2" name="Seta: para a Direita 1">
            <a:hlinkClick r:id="rId3" action="ppaction://hlinksldjump"/>
            <a:extLst>
              <a:ext uri="{FF2B5EF4-FFF2-40B4-BE49-F238E27FC236}">
                <a16:creationId xmlns:a16="http://schemas.microsoft.com/office/drawing/2014/main" id="{CE42BD2D-42F2-4E62-AD7F-6846BAAE9A7E}"/>
              </a:ext>
            </a:extLst>
          </p:cNvPr>
          <p:cNvSpPr/>
          <p:nvPr/>
        </p:nvSpPr>
        <p:spPr>
          <a:xfrm flipH="1">
            <a:off x="8562339" y="533332"/>
            <a:ext cx="410063" cy="39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0" name="Retângulo de cantos arredondados 9">
            <a:extLst>
              <a:ext uri="{FF2B5EF4-FFF2-40B4-BE49-F238E27FC236}">
                <a16:creationId xmlns:a16="http://schemas.microsoft.com/office/drawing/2014/main" id="{6DBB368B-F160-4A56-BD3E-AAF9CF03DA08}"/>
              </a:ext>
            </a:extLst>
          </p:cNvPr>
          <p:cNvSpPr/>
          <p:nvPr/>
        </p:nvSpPr>
        <p:spPr>
          <a:xfrm>
            <a:off x="643124" y="1178578"/>
            <a:ext cx="3780000" cy="324000"/>
          </a:xfrm>
          <a:prstGeom prst="roundRect">
            <a:avLst>
              <a:gd name="adj" fmla="val 0"/>
            </a:avLst>
          </a:prstGeom>
          <a:solidFill>
            <a:srgbClr val="00859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VELOCIDADE</a:t>
            </a:r>
          </a:p>
        </p:txBody>
      </p:sp>
      <p:sp>
        <p:nvSpPr>
          <p:cNvPr id="42" name="Retângulo de cantos arredondados 13">
            <a:extLst>
              <a:ext uri="{FF2B5EF4-FFF2-40B4-BE49-F238E27FC236}">
                <a16:creationId xmlns:a16="http://schemas.microsoft.com/office/drawing/2014/main" id="{F6D22C5D-52BF-4AE6-9440-FD14B6EDEC45}"/>
              </a:ext>
            </a:extLst>
          </p:cNvPr>
          <p:cNvSpPr/>
          <p:nvPr/>
        </p:nvSpPr>
        <p:spPr>
          <a:xfrm>
            <a:off x="115612" y="1178578"/>
            <a:ext cx="513351" cy="324000"/>
          </a:xfrm>
          <a:prstGeom prst="roundRect">
            <a:avLst>
              <a:gd name="adj" fmla="val 0"/>
            </a:avLst>
          </a:prstGeom>
          <a:solidFill>
            <a:srgbClr val="00647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tângulo de cantos arredondados 17">
            <a:extLst>
              <a:ext uri="{FF2B5EF4-FFF2-40B4-BE49-F238E27FC236}">
                <a16:creationId xmlns:a16="http://schemas.microsoft.com/office/drawing/2014/main" id="{CF94F0D7-0BD4-4BC9-A84A-FFDC06E1E85A}"/>
              </a:ext>
            </a:extLst>
          </p:cNvPr>
          <p:cNvSpPr/>
          <p:nvPr/>
        </p:nvSpPr>
        <p:spPr>
          <a:xfrm>
            <a:off x="643124" y="3568439"/>
            <a:ext cx="3780000" cy="323998"/>
          </a:xfrm>
          <a:prstGeom prst="roundRect">
            <a:avLst>
              <a:gd name="adj" fmla="val 0"/>
            </a:avLst>
          </a:prstGeom>
          <a:solidFill>
            <a:srgbClr val="00859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DESLIZAMENTO DE ESCOPO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5" name="Retângulo de cantos arredondados 18">
            <a:extLst>
              <a:ext uri="{FF2B5EF4-FFF2-40B4-BE49-F238E27FC236}">
                <a16:creationId xmlns:a16="http://schemas.microsoft.com/office/drawing/2014/main" id="{DCCB067F-DD71-46B5-925A-C4B3D719AFC2}"/>
              </a:ext>
            </a:extLst>
          </p:cNvPr>
          <p:cNvSpPr/>
          <p:nvPr/>
        </p:nvSpPr>
        <p:spPr>
          <a:xfrm>
            <a:off x="115612" y="3566936"/>
            <a:ext cx="513351" cy="324000"/>
          </a:xfrm>
          <a:prstGeom prst="roundRect">
            <a:avLst>
              <a:gd name="adj" fmla="val 0"/>
            </a:avLst>
          </a:prstGeom>
          <a:solidFill>
            <a:srgbClr val="00647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69408CF-2268-4235-89FC-94ED019E57E7}"/>
              </a:ext>
            </a:extLst>
          </p:cNvPr>
          <p:cNvCxnSpPr/>
          <p:nvPr/>
        </p:nvCxnSpPr>
        <p:spPr bwMode="auto">
          <a:xfrm>
            <a:off x="4572000" y="1084662"/>
            <a:ext cx="0" cy="5472000"/>
          </a:xfrm>
          <a:prstGeom prst="line">
            <a:avLst/>
          </a:prstGeom>
          <a:noFill/>
          <a:ln w="3175" cap="flat" cmpd="sng" algn="ctr">
            <a:solidFill>
              <a:srgbClr val="B4C6E7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  <a:extLst/>
        </p:spPr>
      </p:cxnSp>
      <p:sp>
        <p:nvSpPr>
          <p:cNvPr id="47" name="Retângulo de cantos arredondados 20">
            <a:extLst>
              <a:ext uri="{FF2B5EF4-FFF2-40B4-BE49-F238E27FC236}">
                <a16:creationId xmlns:a16="http://schemas.microsoft.com/office/drawing/2014/main" id="{0E24E539-8693-415C-B3F0-718B61EE23B0}"/>
              </a:ext>
            </a:extLst>
          </p:cNvPr>
          <p:cNvSpPr/>
          <p:nvPr/>
        </p:nvSpPr>
        <p:spPr>
          <a:xfrm>
            <a:off x="5264615" y="1178580"/>
            <a:ext cx="3780000" cy="323998"/>
          </a:xfrm>
          <a:prstGeom prst="roundRect">
            <a:avLst>
              <a:gd name="adj" fmla="val 0"/>
            </a:avLst>
          </a:prstGeom>
          <a:solidFill>
            <a:srgbClr val="00859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buClrTx/>
              <a:defRPr/>
            </a:pPr>
            <a:r>
              <a:rPr lang="pt-BR" sz="18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DIAGRAMA DE FLUXO CUMULATIVO</a:t>
            </a:r>
          </a:p>
        </p:txBody>
      </p:sp>
      <p:sp>
        <p:nvSpPr>
          <p:cNvPr id="48" name="Retângulo de cantos arredondados 21">
            <a:extLst>
              <a:ext uri="{FF2B5EF4-FFF2-40B4-BE49-F238E27FC236}">
                <a16:creationId xmlns:a16="http://schemas.microsoft.com/office/drawing/2014/main" id="{14185848-5013-4F97-A3C1-6AB9E4D18719}"/>
              </a:ext>
            </a:extLst>
          </p:cNvPr>
          <p:cNvSpPr/>
          <p:nvPr/>
        </p:nvSpPr>
        <p:spPr>
          <a:xfrm>
            <a:off x="4737103" y="1178578"/>
            <a:ext cx="513351" cy="324000"/>
          </a:xfrm>
          <a:prstGeom prst="roundRect">
            <a:avLst>
              <a:gd name="adj" fmla="val 0"/>
            </a:avLst>
          </a:prstGeom>
          <a:solidFill>
            <a:srgbClr val="00647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49" name="Line 15">
            <a:extLst>
              <a:ext uri="{FF2B5EF4-FFF2-40B4-BE49-F238E27FC236}">
                <a16:creationId xmlns:a16="http://schemas.microsoft.com/office/drawing/2014/main" id="{E7D6AE3E-6C81-46E5-BE4B-39CC5E1E0136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0" y="3495643"/>
            <a:ext cx="9180000" cy="0"/>
          </a:xfrm>
          <a:prstGeom prst="line">
            <a:avLst/>
          </a:prstGeom>
          <a:noFill/>
          <a:ln w="3175" cap="flat" cmpd="sng" algn="ctr">
            <a:solidFill>
              <a:srgbClr val="B4C6E7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txBody>
          <a:bodyPr wrap="none" lIns="91445" tIns="45723" rIns="91445" bIns="45723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4851F897-9322-4306-B101-ED232B75EE86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47897" y="6694634"/>
            <a:ext cx="5940000" cy="0"/>
          </a:xfrm>
          <a:prstGeom prst="line">
            <a:avLst/>
          </a:prstGeom>
          <a:noFill/>
          <a:ln w="3175" cap="flat" cmpd="sng" algn="ctr">
            <a:solidFill>
              <a:srgbClr val="B4C6E7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txBody>
          <a:bodyPr wrap="none" lIns="91445" tIns="45723" rIns="91445" bIns="45723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52" name="Retângulo de cantos arredondados 28">
            <a:extLst>
              <a:ext uri="{FF2B5EF4-FFF2-40B4-BE49-F238E27FC236}">
                <a16:creationId xmlns:a16="http://schemas.microsoft.com/office/drawing/2014/main" id="{29BFFB39-7970-4809-B2D1-E674B377CFD4}"/>
              </a:ext>
            </a:extLst>
          </p:cNvPr>
          <p:cNvSpPr/>
          <p:nvPr/>
        </p:nvSpPr>
        <p:spPr>
          <a:xfrm>
            <a:off x="5273839" y="3574508"/>
            <a:ext cx="3780000" cy="323998"/>
          </a:xfrm>
          <a:prstGeom prst="roundRect">
            <a:avLst>
              <a:gd name="adj" fmla="val 0"/>
            </a:avLst>
          </a:prstGeom>
          <a:solidFill>
            <a:srgbClr val="00859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LEAD TIME</a:t>
            </a:r>
          </a:p>
        </p:txBody>
      </p:sp>
      <p:sp>
        <p:nvSpPr>
          <p:cNvPr id="53" name="Retângulo de cantos arredondados 29">
            <a:extLst>
              <a:ext uri="{FF2B5EF4-FFF2-40B4-BE49-F238E27FC236}">
                <a16:creationId xmlns:a16="http://schemas.microsoft.com/office/drawing/2014/main" id="{459A2BDD-5BCF-4561-8572-4912C434EC79}"/>
              </a:ext>
            </a:extLst>
          </p:cNvPr>
          <p:cNvSpPr/>
          <p:nvPr/>
        </p:nvSpPr>
        <p:spPr>
          <a:xfrm>
            <a:off x="4751264" y="3574506"/>
            <a:ext cx="513351" cy="324000"/>
          </a:xfrm>
          <a:prstGeom prst="roundRect">
            <a:avLst>
              <a:gd name="adj" fmla="val 0"/>
            </a:avLst>
          </a:prstGeom>
          <a:solidFill>
            <a:srgbClr val="00647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54" name="Retângulo de cantos arredondados 17">
            <a:extLst>
              <a:ext uri="{FF2B5EF4-FFF2-40B4-BE49-F238E27FC236}">
                <a16:creationId xmlns:a16="http://schemas.microsoft.com/office/drawing/2014/main" id="{FDCDD867-AE63-4909-9520-5E9C4038ACAE}"/>
              </a:ext>
            </a:extLst>
          </p:cNvPr>
          <p:cNvSpPr/>
          <p:nvPr/>
        </p:nvSpPr>
        <p:spPr>
          <a:xfrm>
            <a:off x="717562" y="5157016"/>
            <a:ext cx="3780000" cy="323998"/>
          </a:xfrm>
          <a:prstGeom prst="roundRect">
            <a:avLst>
              <a:gd name="adj" fmla="val 0"/>
            </a:avLst>
          </a:prstGeom>
          <a:solidFill>
            <a:srgbClr val="00859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HISTÓRIAS NÃO APROVADAS</a:t>
            </a:r>
          </a:p>
        </p:txBody>
      </p:sp>
      <p:sp>
        <p:nvSpPr>
          <p:cNvPr id="55" name="Retângulo de cantos arredondados 18">
            <a:extLst>
              <a:ext uri="{FF2B5EF4-FFF2-40B4-BE49-F238E27FC236}">
                <a16:creationId xmlns:a16="http://schemas.microsoft.com/office/drawing/2014/main" id="{A0E5FFA0-73A5-4106-A07A-B383003C09F8}"/>
              </a:ext>
            </a:extLst>
          </p:cNvPr>
          <p:cNvSpPr/>
          <p:nvPr/>
        </p:nvSpPr>
        <p:spPr>
          <a:xfrm>
            <a:off x="180421" y="5157014"/>
            <a:ext cx="513351" cy="324000"/>
          </a:xfrm>
          <a:prstGeom prst="roundRect">
            <a:avLst>
              <a:gd name="adj" fmla="val 0"/>
            </a:avLst>
          </a:prstGeom>
          <a:solidFill>
            <a:srgbClr val="00647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56" name="Line 15">
            <a:extLst>
              <a:ext uri="{FF2B5EF4-FFF2-40B4-BE49-F238E27FC236}">
                <a16:creationId xmlns:a16="http://schemas.microsoft.com/office/drawing/2014/main" id="{55CA2A4A-0DF2-4953-A6C0-0D61885B42F3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0" y="5068436"/>
            <a:ext cx="9180000" cy="0"/>
          </a:xfrm>
          <a:prstGeom prst="line">
            <a:avLst/>
          </a:prstGeom>
          <a:noFill/>
          <a:ln w="3175" cap="flat" cmpd="sng" algn="ctr">
            <a:solidFill>
              <a:srgbClr val="B4C6E7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txBody>
          <a:bodyPr wrap="none" lIns="91445" tIns="45723" rIns="91445" bIns="45723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ヒラギノ角ゴ ProN W3" charset="-128"/>
              <a:cs typeface="+mn-cs"/>
              <a:sym typeface="Gill Sans" charset="0"/>
            </a:endParaRPr>
          </a:p>
        </p:txBody>
      </p:sp>
      <p:sp>
        <p:nvSpPr>
          <p:cNvPr id="58" name="Retângulo de cantos arredondados 28">
            <a:extLst>
              <a:ext uri="{FF2B5EF4-FFF2-40B4-BE49-F238E27FC236}">
                <a16:creationId xmlns:a16="http://schemas.microsoft.com/office/drawing/2014/main" id="{7684BA69-46B3-44CE-928B-57CD6EC5A7BA}"/>
              </a:ext>
            </a:extLst>
          </p:cNvPr>
          <p:cNvSpPr/>
          <p:nvPr/>
        </p:nvSpPr>
        <p:spPr>
          <a:xfrm>
            <a:off x="5278776" y="5150617"/>
            <a:ext cx="3780000" cy="323998"/>
          </a:xfrm>
          <a:prstGeom prst="roundRect">
            <a:avLst>
              <a:gd name="adj" fmla="val 0"/>
            </a:avLst>
          </a:prstGeom>
          <a:solidFill>
            <a:srgbClr val="00859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DEFEITOS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9" name="Retângulo de cantos arredondados 29">
            <a:extLst>
              <a:ext uri="{FF2B5EF4-FFF2-40B4-BE49-F238E27FC236}">
                <a16:creationId xmlns:a16="http://schemas.microsoft.com/office/drawing/2014/main" id="{608440FE-F60C-4EE6-B3BF-851D80C20B0E}"/>
              </a:ext>
            </a:extLst>
          </p:cNvPr>
          <p:cNvSpPr/>
          <p:nvPr/>
        </p:nvSpPr>
        <p:spPr>
          <a:xfrm>
            <a:off x="4751264" y="5150615"/>
            <a:ext cx="513351" cy="324000"/>
          </a:xfrm>
          <a:prstGeom prst="roundRect">
            <a:avLst>
              <a:gd name="adj" fmla="val 0"/>
            </a:avLst>
          </a:prstGeom>
          <a:solidFill>
            <a:srgbClr val="00647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67" name="25 CuadroTexto">
            <a:extLst>
              <a:ext uri="{FF2B5EF4-FFF2-40B4-BE49-F238E27FC236}">
                <a16:creationId xmlns:a16="http://schemas.microsoft.com/office/drawing/2014/main" id="{1D8A8004-D61D-4077-B64C-E1BB06DAD23B}"/>
              </a:ext>
            </a:extLst>
          </p:cNvPr>
          <p:cNvSpPr txBox="1"/>
          <p:nvPr/>
        </p:nvSpPr>
        <p:spPr bwMode="auto">
          <a:xfrm>
            <a:off x="3130768" y="1572383"/>
            <a:ext cx="1387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pt-BR" sz="900" b="1" kern="1200" dirty="0">
                <a:solidFill>
                  <a:srgbClr val="008597">
                    <a:lumMod val="75000"/>
                  </a:srgbClr>
                </a:solidFill>
                <a:latin typeface="Calibri" pitchFamily="34" charset="0"/>
                <a:ea typeface="+mn-ea"/>
                <a:cs typeface="Calibri" pitchFamily="34" charset="0"/>
              </a:rPr>
              <a:t>Sprint 19 (16/11 a 27/11)</a:t>
            </a:r>
          </a:p>
          <a:p>
            <a:pPr marL="180975" indent="-171450">
              <a:buClrTx/>
              <a:buFont typeface="Wingdings" panose="05000000000000000000" pitchFamily="2" charset="2"/>
              <a:buChar char="§"/>
            </a:pPr>
            <a:r>
              <a:rPr lang="pt-BR" sz="900" kern="1200" dirty="0">
                <a:solidFill>
                  <a:srgbClr val="006476"/>
                </a:solidFill>
                <a:latin typeface="Calibri" pitchFamily="34" charset="0"/>
                <a:ea typeface="+mn-ea"/>
                <a:cs typeface="Calibri" pitchFamily="34" charset="0"/>
              </a:rPr>
              <a:t>Em andamento. </a:t>
            </a:r>
          </a:p>
        </p:txBody>
      </p:sp>
      <p:graphicFrame>
        <p:nvGraphicFramePr>
          <p:cNvPr id="68" name="Tabela 67">
            <a:extLst>
              <a:ext uri="{FF2B5EF4-FFF2-40B4-BE49-F238E27FC236}">
                <a16:creationId xmlns:a16="http://schemas.microsoft.com/office/drawing/2014/main" id="{5BF41AA5-BA8C-4F69-9E43-61194046C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86980"/>
              </p:ext>
            </p:extLst>
          </p:nvPr>
        </p:nvGraphicFramePr>
        <p:xfrm>
          <a:off x="115612" y="3979513"/>
          <a:ext cx="4277123" cy="485275"/>
        </p:xfrm>
        <a:graphic>
          <a:graphicData uri="http://schemas.openxmlformats.org/drawingml/2006/table">
            <a:tbl>
              <a:tblPr/>
              <a:tblGrid>
                <a:gridCol w="142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35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Qtd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Histórias (solicitando mudança de escopo)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Motivo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-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25 CuadroTexto">
            <a:extLst>
              <a:ext uri="{FF2B5EF4-FFF2-40B4-BE49-F238E27FC236}">
                <a16:creationId xmlns:a16="http://schemas.microsoft.com/office/drawing/2014/main" id="{8538B722-E3F0-41B9-BF73-32E75104F852}"/>
              </a:ext>
            </a:extLst>
          </p:cNvPr>
          <p:cNvSpPr txBox="1"/>
          <p:nvPr/>
        </p:nvSpPr>
        <p:spPr bwMode="auto">
          <a:xfrm>
            <a:off x="7294623" y="1603784"/>
            <a:ext cx="1764711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pt-BR" sz="900" b="1" kern="1200" dirty="0" err="1">
                <a:solidFill>
                  <a:srgbClr val="008597">
                    <a:lumMod val="75000"/>
                  </a:srgbClr>
                </a:solidFill>
                <a:latin typeface="Calibri" pitchFamily="34" charset="0"/>
                <a:ea typeface="+mn-ea"/>
                <a:cs typeface="Calibri" pitchFamily="34" charset="0"/>
              </a:rPr>
              <a:t>Feature</a:t>
            </a:r>
            <a:r>
              <a:rPr lang="pt-BR" sz="900" b="1" kern="1200" dirty="0">
                <a:solidFill>
                  <a:srgbClr val="008597">
                    <a:lumMod val="75000"/>
                  </a:srgbClr>
                </a:solidFill>
                <a:latin typeface="Calibri" pitchFamily="34" charset="0"/>
                <a:ea typeface="+mn-ea"/>
                <a:cs typeface="Calibri" pitchFamily="34" charset="0"/>
              </a:rPr>
              <a:t> em produção:</a:t>
            </a: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r>
              <a:rPr lang="pt-BR" sz="900" kern="1200" dirty="0">
                <a:solidFill>
                  <a:srgbClr val="006476"/>
                </a:solidFill>
                <a:latin typeface="Calibri" pitchFamily="34" charset="0"/>
                <a:ea typeface="+mn-ea"/>
                <a:cs typeface="Calibri" pitchFamily="34" charset="0"/>
              </a:rPr>
              <a:t>Convênios/</a:t>
            </a:r>
            <a:r>
              <a:rPr lang="pt-BR" sz="900" kern="1200" dirty="0" err="1">
                <a:solidFill>
                  <a:srgbClr val="006476"/>
                </a:solidFill>
                <a:latin typeface="Calibri" pitchFamily="34" charset="0"/>
                <a:ea typeface="+mn-ea"/>
                <a:cs typeface="Calibri" pitchFamily="34" charset="0"/>
              </a:rPr>
              <a:t>Bancoob</a:t>
            </a:r>
            <a:r>
              <a:rPr lang="pt-BR" sz="900" kern="1200" dirty="0">
                <a:solidFill>
                  <a:srgbClr val="006476"/>
                </a:solidFill>
                <a:latin typeface="Calibri" pitchFamily="34" charset="0"/>
                <a:ea typeface="+mn-ea"/>
                <a:cs typeface="Calibri" pitchFamily="34" charset="0"/>
              </a:rPr>
              <a:t> (10/09)</a:t>
            </a: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r>
              <a:rPr lang="pt-BR" sz="900" kern="1200" dirty="0">
                <a:solidFill>
                  <a:srgbClr val="006476"/>
                </a:solidFill>
                <a:latin typeface="Calibri" pitchFamily="34" charset="0"/>
                <a:ea typeface="+mn-ea"/>
                <a:cs typeface="Calibri" pitchFamily="34" charset="0"/>
              </a:rPr>
              <a:t>PIX (30/09)</a:t>
            </a:r>
          </a:p>
          <a:p>
            <a:pPr>
              <a:buClrTx/>
              <a:buFontTx/>
              <a:buNone/>
            </a:pPr>
            <a:endParaRPr lang="pt-BR" sz="800" b="1" kern="1200" dirty="0">
              <a:solidFill>
                <a:schemeClr val="dk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buClrTx/>
              <a:buFontTx/>
              <a:buNone/>
            </a:pPr>
            <a:r>
              <a:rPr lang="pt-BR" sz="900" b="1" kern="1200" dirty="0">
                <a:solidFill>
                  <a:srgbClr val="008597">
                    <a:lumMod val="75000"/>
                  </a:srgbClr>
                </a:solidFill>
                <a:latin typeface="Calibri" pitchFamily="34" charset="0"/>
                <a:ea typeface="+mn-ea"/>
                <a:cs typeface="Calibri" pitchFamily="34" charset="0"/>
              </a:rPr>
              <a:t>Em andamento, homologação da demanda:</a:t>
            </a:r>
          </a:p>
          <a:p>
            <a:pPr marL="171450" indent="-171450">
              <a:buClr>
                <a:srgbClr val="006476"/>
              </a:buClr>
              <a:buFont typeface="Wingdings" panose="05000000000000000000" pitchFamily="2" charset="2"/>
              <a:buChar char="§"/>
            </a:pPr>
            <a:r>
              <a:rPr lang="pt-BR" sz="900" kern="1200" dirty="0">
                <a:solidFill>
                  <a:srgbClr val="006476"/>
                </a:solidFill>
                <a:latin typeface="Calibri" pitchFamily="34" charset="0"/>
                <a:ea typeface="+mn-ea"/>
                <a:cs typeface="Calibri" pitchFamily="34" charset="0"/>
              </a:rPr>
              <a:t>Recarga de celular</a:t>
            </a:r>
          </a:p>
        </p:txBody>
      </p:sp>
      <p:graphicFrame>
        <p:nvGraphicFramePr>
          <p:cNvPr id="72" name="Tabela 71">
            <a:extLst>
              <a:ext uri="{FF2B5EF4-FFF2-40B4-BE49-F238E27FC236}">
                <a16:creationId xmlns:a16="http://schemas.microsoft.com/office/drawing/2014/main" id="{62BEE350-B986-478F-A32F-6D359C095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42521"/>
              </p:ext>
            </p:extLst>
          </p:nvPr>
        </p:nvGraphicFramePr>
        <p:xfrm>
          <a:off x="180421" y="5559019"/>
          <a:ext cx="4277123" cy="485275"/>
        </p:xfrm>
        <a:graphic>
          <a:graphicData uri="http://schemas.openxmlformats.org/drawingml/2006/table">
            <a:tbl>
              <a:tblPr/>
              <a:tblGrid>
                <a:gridCol w="142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35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Qtd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Histórias não aprovadas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Motivo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Demanda Convênios / Itaú paralisada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Tabela 76">
            <a:extLst>
              <a:ext uri="{FF2B5EF4-FFF2-40B4-BE49-F238E27FC236}">
                <a16:creationId xmlns:a16="http://schemas.microsoft.com/office/drawing/2014/main" id="{E7C2A316-41A4-4CB3-92A6-9E99D8EB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01500"/>
              </p:ext>
            </p:extLst>
          </p:nvPr>
        </p:nvGraphicFramePr>
        <p:xfrm>
          <a:off x="4751264" y="5553477"/>
          <a:ext cx="4293351" cy="715524"/>
        </p:xfrm>
        <a:graphic>
          <a:graphicData uri="http://schemas.openxmlformats.org/drawingml/2006/table">
            <a:tbl>
              <a:tblPr/>
              <a:tblGrid>
                <a:gridCol w="914430">
                  <a:extLst>
                    <a:ext uri="{9D8B030D-6E8A-4147-A177-3AD203B41FA5}">
                      <a16:colId xmlns:a16="http://schemas.microsoft.com/office/drawing/2014/main" val="2020770076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1939170798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439">
                  <a:extLst>
                    <a:ext uri="{9D8B030D-6E8A-4147-A177-3AD203B41FA5}">
                      <a16:colId xmlns:a16="http://schemas.microsoft.com/office/drawing/2014/main" val="350747527"/>
                    </a:ext>
                  </a:extLst>
                </a:gridCol>
              </a:tblGrid>
              <a:tr h="2377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Demanda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Bug Técnico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Bug de Negócio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Problemas de Ambiente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 classificação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05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Convênios/</a:t>
                      </a:r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Bancoob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05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1640"/>
                  </a:ext>
                </a:extLst>
              </a:tr>
              <a:tr h="15405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Recarga de celular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Homologação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808327"/>
                  </a:ext>
                </a:extLst>
              </a:tr>
            </a:tbl>
          </a:graphicData>
        </a:graphic>
      </p:graphicFrame>
      <p:sp>
        <p:nvSpPr>
          <p:cNvPr id="79" name="25 CuadroTexto">
            <a:extLst>
              <a:ext uri="{FF2B5EF4-FFF2-40B4-BE49-F238E27FC236}">
                <a16:creationId xmlns:a16="http://schemas.microsoft.com/office/drawing/2014/main" id="{1B4C5F24-D2B2-47AF-8F1B-A10C226CFBFF}"/>
              </a:ext>
            </a:extLst>
          </p:cNvPr>
          <p:cNvSpPr txBox="1"/>
          <p:nvPr/>
        </p:nvSpPr>
        <p:spPr bwMode="auto">
          <a:xfrm>
            <a:off x="4720877" y="4026494"/>
            <a:ext cx="430242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pt-BR" sz="900" b="1" kern="1200" dirty="0">
                <a:solidFill>
                  <a:srgbClr val="008597">
                    <a:lumMod val="75000"/>
                  </a:srgbClr>
                </a:solidFill>
                <a:latin typeface="Calibri" pitchFamily="34" charset="0"/>
                <a:ea typeface="+mn-ea"/>
                <a:cs typeface="Calibri" pitchFamily="34" charset="0"/>
              </a:rPr>
              <a:t>Lead Time Desenvolvimento:</a:t>
            </a:r>
          </a:p>
          <a:p>
            <a:pPr marL="180975" indent="-171450">
              <a:buClrTx/>
              <a:buFont typeface="Wingdings" panose="05000000000000000000" pitchFamily="2" charset="2"/>
              <a:buChar char="§"/>
            </a:pPr>
            <a:r>
              <a:rPr lang="pt-BR" sz="900" kern="1200" dirty="0">
                <a:solidFill>
                  <a:srgbClr val="006476"/>
                </a:solidFill>
                <a:latin typeface="Calibri" pitchFamily="34" charset="0"/>
                <a:ea typeface="+mn-ea"/>
                <a:cs typeface="Calibri" pitchFamily="34" charset="0"/>
              </a:rPr>
              <a:t>Em levantamento</a:t>
            </a:r>
          </a:p>
          <a:p>
            <a:pPr marL="9525">
              <a:buClrTx/>
            </a:pPr>
            <a:endParaRPr lang="pt-BR" sz="900" kern="1200" dirty="0">
              <a:solidFill>
                <a:srgbClr val="006476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9525">
              <a:buClrTx/>
            </a:pPr>
            <a:r>
              <a:rPr lang="pt-BR" sz="900" b="1" kern="1200" dirty="0">
                <a:solidFill>
                  <a:srgbClr val="006476"/>
                </a:solidFill>
                <a:latin typeface="Calibri" pitchFamily="34" charset="0"/>
                <a:ea typeface="+mn-ea"/>
                <a:cs typeface="Calibri" pitchFamily="34" charset="0"/>
              </a:rPr>
              <a:t>Lead Time Produção:</a:t>
            </a:r>
          </a:p>
          <a:p>
            <a:pPr marL="180975" indent="-171450">
              <a:buClrTx/>
              <a:buFont typeface="Wingdings" panose="05000000000000000000" pitchFamily="2" charset="2"/>
              <a:buChar char="§"/>
            </a:pPr>
            <a:r>
              <a:rPr lang="pt-BR" sz="900" kern="1200" dirty="0">
                <a:solidFill>
                  <a:srgbClr val="006476"/>
                </a:solidFill>
                <a:latin typeface="Calibri" pitchFamily="34" charset="0"/>
                <a:cs typeface="Calibri" pitchFamily="34" charset="0"/>
              </a:rPr>
              <a:t>Em levantamento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9C35A4-E2C6-4593-922F-4E57D1AC2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201" y="1565039"/>
            <a:ext cx="2559214" cy="19208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896BF7A-DC7B-44B9-B620-DB8B777EC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98" y="1539602"/>
            <a:ext cx="3028802" cy="18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2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3"/>
          <p:cNvSpPr/>
          <p:nvPr/>
        </p:nvSpPr>
        <p:spPr>
          <a:xfrm>
            <a:off x="90162" y="312780"/>
            <a:ext cx="8964562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buSzPts val="2600"/>
            </a:pPr>
            <a:r>
              <a:rPr lang="pt-BR" sz="2800" dirty="0">
                <a:solidFill>
                  <a:schemeClr val="tx1"/>
                </a:solidFill>
                <a:latin typeface="KG Second Chances Sketch" panose="02000000000000000000" pitchFamily="2" charset="0"/>
              </a:rPr>
              <a:t>SQUAD </a:t>
            </a:r>
            <a:r>
              <a:rPr lang="pt-BR" sz="2800" dirty="0" smtClean="0">
                <a:solidFill>
                  <a:schemeClr val="tx1"/>
                </a:solidFill>
                <a:latin typeface="KG Second Chances Sketch" panose="02000000000000000000" pitchFamily="2" charset="0"/>
              </a:rPr>
              <a:t>Terror </a:t>
            </a:r>
            <a:r>
              <a:rPr lang="pt-BR" sz="2800" dirty="0" err="1" smtClean="0">
                <a:solidFill>
                  <a:schemeClr val="tx1"/>
                </a:solidFill>
                <a:latin typeface="KG Second Chances Sketch" panose="02000000000000000000" pitchFamily="2" charset="0"/>
              </a:rPr>
              <a:t>By</a:t>
            </a:r>
            <a:r>
              <a:rPr lang="pt-BR" sz="2800" dirty="0" smtClean="0">
                <a:solidFill>
                  <a:schemeClr val="tx1"/>
                </a:solidFill>
                <a:latin typeface="KG Second Chances Sketch" panose="02000000000000000000" pitchFamily="2" charset="0"/>
              </a:rPr>
              <a:t> Night – Radar </a:t>
            </a:r>
            <a:r>
              <a:rPr lang="pt-BR" sz="2800" dirty="0" err="1" smtClean="0">
                <a:solidFill>
                  <a:schemeClr val="tx1"/>
                </a:solidFill>
                <a:latin typeface="KG Second Chances Sketch" panose="02000000000000000000" pitchFamily="2" charset="0"/>
              </a:rPr>
              <a:t>Agil</a:t>
            </a:r>
            <a:endParaRPr lang="pt-BR" sz="1600" dirty="0">
              <a:solidFill>
                <a:schemeClr val="tx1"/>
              </a:solidFill>
              <a:latin typeface="KG Second Chances Sketch" panose="02000000000000000000" pitchFamily="2" charset="0"/>
            </a:endParaRPr>
          </a:p>
        </p:txBody>
      </p:sp>
      <p:sp>
        <p:nvSpPr>
          <p:cNvPr id="32" name="Seta: para a Direita 31">
            <a:hlinkClick r:id="" action="ppaction://noaction"/>
            <a:extLst>
              <a:ext uri="{FF2B5EF4-FFF2-40B4-BE49-F238E27FC236}">
                <a16:creationId xmlns:a16="http://schemas.microsoft.com/office/drawing/2014/main" id="{B4842BF8-C8DB-4AA7-8690-55009B5C6E4E}"/>
              </a:ext>
            </a:extLst>
          </p:cNvPr>
          <p:cNvSpPr/>
          <p:nvPr/>
        </p:nvSpPr>
        <p:spPr>
          <a:xfrm flipH="1">
            <a:off x="8562339" y="533332"/>
            <a:ext cx="410063" cy="39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5748DD-0CCD-4442-86D7-F03E7EA4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18" y="1178580"/>
            <a:ext cx="6480000" cy="52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2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6;p3">
            <a:extLst>
              <a:ext uri="{FF2B5EF4-FFF2-40B4-BE49-F238E27FC236}">
                <a16:creationId xmlns:a16="http://schemas.microsoft.com/office/drawing/2014/main" id="{7461079C-C469-47EF-A848-5D10392EB547}"/>
              </a:ext>
            </a:extLst>
          </p:cNvPr>
          <p:cNvSpPr/>
          <p:nvPr/>
        </p:nvSpPr>
        <p:spPr>
          <a:xfrm>
            <a:off x="90162" y="312780"/>
            <a:ext cx="8964562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SzPts val="2600"/>
            </a:pPr>
            <a:r>
              <a:rPr lang="pt-BR" sz="2800" dirty="0">
                <a:solidFill>
                  <a:schemeClr val="tx1"/>
                </a:solidFill>
                <a:latin typeface="KG Second Chances Sketch" panose="02000000000000000000" pitchFamily="2" charset="0"/>
              </a:rPr>
              <a:t>SQUAD </a:t>
            </a:r>
            <a:r>
              <a:rPr lang="pt-BR" sz="2800" dirty="0" smtClean="0">
                <a:solidFill>
                  <a:schemeClr val="tx1"/>
                </a:solidFill>
                <a:latin typeface="KG Second Chances Sketch" panose="02000000000000000000" pitchFamily="2" charset="0"/>
              </a:rPr>
              <a:t>Terror </a:t>
            </a:r>
            <a:r>
              <a:rPr lang="pt-BR" sz="2800" dirty="0" err="1" smtClean="0">
                <a:solidFill>
                  <a:schemeClr val="tx1"/>
                </a:solidFill>
                <a:latin typeface="KG Second Chances Sketch" panose="02000000000000000000" pitchFamily="2" charset="0"/>
              </a:rPr>
              <a:t>By</a:t>
            </a:r>
            <a:r>
              <a:rPr lang="pt-BR" sz="2800" dirty="0" smtClean="0">
                <a:solidFill>
                  <a:schemeClr val="tx1"/>
                </a:solidFill>
                <a:latin typeface="KG Second Chances Sketch" panose="02000000000000000000" pitchFamily="2" charset="0"/>
              </a:rPr>
              <a:t> Night – </a:t>
            </a:r>
            <a:r>
              <a:rPr lang="pt-BR" sz="2800" dirty="0">
                <a:solidFill>
                  <a:schemeClr val="tx1"/>
                </a:solidFill>
                <a:latin typeface="KG Second Chances Sketch" panose="02000000000000000000" pitchFamily="2" charset="0"/>
              </a:rPr>
              <a:t>Sprint 5 </a:t>
            </a:r>
            <a:r>
              <a:rPr lang="pt-BR" sz="1600" dirty="0">
                <a:solidFill>
                  <a:schemeClr val="tx1"/>
                </a:solidFill>
                <a:latin typeface="KG Second Chances Sketch" panose="02000000000000000000" pitchFamily="2" charset="0"/>
              </a:rPr>
              <a:t>(13/OUT A 26/OUT)  </a:t>
            </a:r>
          </a:p>
        </p:txBody>
      </p:sp>
      <p:sp>
        <p:nvSpPr>
          <p:cNvPr id="7" name="Seta: para a Direita 6">
            <a:hlinkClick r:id="" action="ppaction://noaction"/>
            <a:extLst>
              <a:ext uri="{FF2B5EF4-FFF2-40B4-BE49-F238E27FC236}">
                <a16:creationId xmlns:a16="http://schemas.microsoft.com/office/drawing/2014/main" id="{7C28B0C7-0146-4EE1-BE70-C3AE1B19DD13}"/>
              </a:ext>
            </a:extLst>
          </p:cNvPr>
          <p:cNvSpPr/>
          <p:nvPr/>
        </p:nvSpPr>
        <p:spPr>
          <a:xfrm flipH="1">
            <a:off x="8562339" y="533332"/>
            <a:ext cx="410063" cy="39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8 Elipse">
            <a:extLst>
              <a:ext uri="{FF2B5EF4-FFF2-40B4-BE49-F238E27FC236}">
                <a16:creationId xmlns:a16="http://schemas.microsoft.com/office/drawing/2014/main" id="{99FA6328-5A71-4725-9C73-9C4D0A933B97}"/>
              </a:ext>
            </a:extLst>
          </p:cNvPr>
          <p:cNvSpPr/>
          <p:nvPr/>
        </p:nvSpPr>
        <p:spPr>
          <a:xfrm>
            <a:off x="191165" y="312780"/>
            <a:ext cx="812006" cy="812006"/>
          </a:xfrm>
          <a:prstGeom prst="ellipse">
            <a:avLst/>
          </a:prstGeom>
          <a:solidFill>
            <a:srgbClr val="003245">
              <a:lumMod val="75000"/>
              <a:lumOff val="25000"/>
            </a:srgbClr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73E447-9713-40FC-B0E6-4260C0540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9" y="440303"/>
            <a:ext cx="494033" cy="533699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A00451A-18CB-49FF-9D6E-155EAB0A31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165" y="1590210"/>
          <a:ext cx="8761669" cy="2782374"/>
        </p:xfrm>
        <a:graphic>
          <a:graphicData uri="http://schemas.openxmlformats.org/drawingml/2006/table">
            <a:tbl>
              <a:tblPr/>
              <a:tblGrid>
                <a:gridCol w="507335">
                  <a:extLst>
                    <a:ext uri="{9D8B030D-6E8A-4147-A177-3AD203B41FA5}">
                      <a16:colId xmlns:a16="http://schemas.microsoft.com/office/drawing/2014/main" val="364335173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609068584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034">
                  <a:extLst>
                    <a:ext uri="{9D8B030D-6E8A-4147-A177-3AD203B41FA5}">
                      <a16:colId xmlns:a16="http://schemas.microsoft.com/office/drawing/2014/main" val="3152245475"/>
                    </a:ext>
                  </a:extLst>
                </a:gridCol>
              </a:tblGrid>
              <a:tr h="34081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 Item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68413"/>
                  </a:ext>
                </a:extLst>
              </a:tr>
              <a:tr h="1756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Story</a:t>
                      </a:r>
                      <a:endParaRPr lang="pt-BR" sz="9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Remittance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US042 - Garantir que a Natureza da Operação seja registradas no Pagamento do tipo PIX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Desenvolvimento Concluído</a:t>
                      </a: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32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Story</a:t>
                      </a:r>
                      <a:endParaRPr lang="pt-BR" sz="9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Remittance - US043 - Cancelar os pagamentos do tipo PIX que não tiverem o campo Natureza preenchido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10253"/>
                  </a:ext>
                </a:extLst>
              </a:tr>
              <a:tr h="9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Story</a:t>
                      </a:r>
                      <a:endParaRPr lang="pt-BR" sz="9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Remittance - US044 - Editar relatório “Pagamentos Efetivados” no Sistema Remessa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680151"/>
                  </a:ext>
                </a:extLst>
              </a:tr>
              <a:tr h="160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Story</a:t>
                      </a:r>
                      <a:endParaRPr lang="pt-BR" sz="9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Remittance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US045 - Editar relatório “Pagamentos Pendentes” no Sistema Remessa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985395"/>
                  </a:ext>
                </a:extLst>
              </a:tr>
              <a:tr h="160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Story</a:t>
                      </a:r>
                      <a:endParaRPr lang="pt-BR" sz="9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Remittance - US046 - Editar relatório “Ordens Canceladas (Por data)” no Sistema Remessa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339926"/>
                  </a:ext>
                </a:extLst>
              </a:tr>
              <a:tr h="160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Story</a:t>
                      </a:r>
                      <a:endParaRPr lang="pt-BR" sz="9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Remittance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US048 - Editar relatório “Pagamento Cancelado” no Sistema Remessa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690396"/>
                  </a:ext>
                </a:extLst>
              </a:tr>
              <a:tr h="160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Story</a:t>
                      </a:r>
                      <a:endParaRPr lang="pt-BR" sz="9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Remittance - US051 - Garantir Pagamentos fora do expediente bancario no Relatório Pagmento Pendentes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950754"/>
                  </a:ext>
                </a:extLst>
              </a:tr>
              <a:tr h="160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User Story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Remittance - US047 - Acrescentar o Authorization para o Motor de Pagamento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206765"/>
                  </a:ext>
                </a:extLst>
              </a:tr>
              <a:tr h="160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User Story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Remittance - US050 - Consultar chave externa do Motor de Pagamento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045354"/>
                  </a:ext>
                </a:extLst>
              </a:tr>
              <a:tr h="160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User Story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Remittance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US049 - Alterar layout Mesa Câmbio para receber pagamento PIX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162890"/>
                  </a:ext>
                </a:extLst>
              </a:tr>
              <a:tr h="160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User</a:t>
                      </a: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kumimoji="0" lang="pt-BR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Story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Remittance - US052 - Garantir Pagamentos fora do expediente bancario no Relatório Pagmento Efetivados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164747"/>
                  </a:ext>
                </a:extLst>
              </a:tr>
              <a:tr h="160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User Story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Remittance - US053 - Garantir Pagamentos fora do expediente bancario no Relatório Ordens Canceladas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004485"/>
                  </a:ext>
                </a:extLst>
              </a:tr>
              <a:tr h="160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User Story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Remittance - US054 - Garantir Pagamentos fora do expediente bancario no Relatório Pagmento Cancelado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921399"/>
                  </a:ext>
                </a:extLst>
              </a:tr>
              <a:tr h="160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User</a:t>
                      </a: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kumimoji="0" lang="pt-BR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Story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 </a:t>
                      </a:r>
                      <a:r>
                        <a:rPr lang="pt-BR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Remittance</a:t>
                      </a:r>
                      <a:r>
                        <a:rPr lang="pt-BR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US055 - Garantir pagamentos 24x7 no robô DOC/TED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Desenvolvimento Concluído</a:t>
                      </a:r>
                    </a:p>
                  </a:txBody>
                  <a:tcPr marL="9525" marR="9525" marT="18415" marB="18415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0853"/>
                  </a:ext>
                </a:extLst>
              </a:tr>
            </a:tbl>
          </a:graphicData>
        </a:graphic>
      </p:graphicFrame>
      <p:sp>
        <p:nvSpPr>
          <p:cNvPr id="12" name="Retângulo de cantos arredondados 50">
            <a:extLst>
              <a:ext uri="{FF2B5EF4-FFF2-40B4-BE49-F238E27FC236}">
                <a16:creationId xmlns:a16="http://schemas.microsoft.com/office/drawing/2014/main" id="{6A1EDC9C-73E0-44CF-8ECB-0D6DE2C2DBE7}"/>
              </a:ext>
            </a:extLst>
          </p:cNvPr>
          <p:cNvSpPr/>
          <p:nvPr/>
        </p:nvSpPr>
        <p:spPr>
          <a:xfrm>
            <a:off x="191165" y="1178580"/>
            <a:ext cx="8761669" cy="331356"/>
          </a:xfrm>
          <a:prstGeom prst="roundRect">
            <a:avLst>
              <a:gd name="adj" fmla="val 3138"/>
            </a:avLst>
          </a:prstGeom>
          <a:solidFill>
            <a:srgbClr val="44546A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solidFill>
                  <a:sysClr val="window" lastClr="FFFFFF"/>
                </a:solidFill>
                <a:latin typeface="Calibri"/>
                <a:ea typeface="ヒラギノ角ゴ ProN W3"/>
                <a:cs typeface="+mn-cs"/>
                <a:sym typeface="Gill Sans" charset="0"/>
              </a:rPr>
              <a:t>Histórias</a:t>
            </a: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ヒラギノ角ゴ ProN W3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5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6;p3">
            <a:extLst>
              <a:ext uri="{FF2B5EF4-FFF2-40B4-BE49-F238E27FC236}">
                <a16:creationId xmlns:a16="http://schemas.microsoft.com/office/drawing/2014/main" id="{7461079C-C469-47EF-A848-5D10392EB547}"/>
              </a:ext>
            </a:extLst>
          </p:cNvPr>
          <p:cNvSpPr/>
          <p:nvPr/>
        </p:nvSpPr>
        <p:spPr>
          <a:xfrm>
            <a:off x="376698" y="312780"/>
            <a:ext cx="8678025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buSzPts val="2600"/>
            </a:pPr>
            <a:r>
              <a:rPr lang="pt-BR" sz="2800" dirty="0">
                <a:solidFill>
                  <a:schemeClr val="tx1"/>
                </a:solidFill>
                <a:latin typeface="KG Second Chances Sketch" panose="02000000000000000000" pitchFamily="2" charset="0"/>
              </a:rPr>
              <a:t>Visão – Histórias por </a:t>
            </a:r>
            <a:r>
              <a:rPr lang="pt-BR" sz="2800" dirty="0" err="1">
                <a:solidFill>
                  <a:schemeClr val="tx1"/>
                </a:solidFill>
                <a:latin typeface="KG Second Chances Sketch" panose="02000000000000000000" pitchFamily="2" charset="0"/>
              </a:rPr>
              <a:t>Squad</a:t>
            </a:r>
            <a:endParaRPr lang="pt-BR" sz="1600" dirty="0">
              <a:solidFill>
                <a:schemeClr val="tx1"/>
              </a:solidFill>
              <a:latin typeface="KG Second Chances Sketch" panose="02000000000000000000" pitchFamily="2" charset="0"/>
            </a:endParaRPr>
          </a:p>
        </p:txBody>
      </p:sp>
      <p:sp>
        <p:nvSpPr>
          <p:cNvPr id="3" name="Seta: para a Direita 2">
            <a:hlinkClick r:id="rId3" action="ppaction://hlinksldjump"/>
            <a:extLst>
              <a:ext uri="{FF2B5EF4-FFF2-40B4-BE49-F238E27FC236}">
                <a16:creationId xmlns:a16="http://schemas.microsoft.com/office/drawing/2014/main" id="{D05EB76B-CD43-4898-B107-230748263AC1}"/>
              </a:ext>
            </a:extLst>
          </p:cNvPr>
          <p:cNvSpPr/>
          <p:nvPr/>
        </p:nvSpPr>
        <p:spPr>
          <a:xfrm flipH="1">
            <a:off x="8562339" y="533332"/>
            <a:ext cx="410063" cy="39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936090" y="2847067"/>
            <a:ext cx="2115439" cy="57150"/>
          </a:xfrm>
          <a:prstGeom prst="rect">
            <a:avLst/>
          </a:prstGeom>
          <a:solidFill>
            <a:srgbClr val="FFFF00"/>
          </a:solidFill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Pentágono 46">
            <a:extLst>
              <a:ext uri="{FF2B5EF4-FFF2-40B4-BE49-F238E27FC236}">
                <a16:creationId xmlns:a16="http://schemas.microsoft.com/office/drawing/2014/main" id="{DA22213C-DAD2-464D-92BA-DC199EF15306}"/>
              </a:ext>
            </a:extLst>
          </p:cNvPr>
          <p:cNvSpPr/>
          <p:nvPr/>
        </p:nvSpPr>
        <p:spPr>
          <a:xfrm>
            <a:off x="1897740" y="2990244"/>
            <a:ext cx="1104900" cy="378569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Gill Sans"/>
              </a:rPr>
              <a:t>EM BACKLOG</a:t>
            </a:r>
          </a:p>
        </p:txBody>
      </p:sp>
      <p:sp>
        <p:nvSpPr>
          <p:cNvPr id="7" name="Divisa 47">
            <a:extLst>
              <a:ext uri="{FF2B5EF4-FFF2-40B4-BE49-F238E27FC236}">
                <a16:creationId xmlns:a16="http://schemas.microsoft.com/office/drawing/2014/main" id="{E4B30223-D4AB-4BFC-8E97-0D60FF8AFD4D}"/>
              </a:ext>
            </a:extLst>
          </p:cNvPr>
          <p:cNvSpPr/>
          <p:nvPr/>
        </p:nvSpPr>
        <p:spPr>
          <a:xfrm>
            <a:off x="6042004" y="2987033"/>
            <a:ext cx="1128776" cy="3785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Gill Sans"/>
              </a:rPr>
              <a:t>HOMOLOGADO</a:t>
            </a:r>
            <a:endParaRPr kumimoji="0" lang="pt-BR" sz="600" i="0" u="none" strike="noStrike" kern="1200" cap="none" spc="0" normalizeH="0" baseline="0" noProof="0" dirty="0">
              <a:ln>
                <a:noFill/>
              </a:ln>
              <a:solidFill>
                <a:srgbClr val="008597"/>
              </a:solidFill>
              <a:effectLst/>
              <a:uLnTx/>
              <a:uFillTx/>
              <a:latin typeface="Arial"/>
              <a:ea typeface="+mn-ea"/>
              <a:cs typeface="+mn-cs"/>
              <a:sym typeface="Gill Sans"/>
            </a:endParaRPr>
          </a:p>
        </p:txBody>
      </p:sp>
      <p:sp>
        <p:nvSpPr>
          <p:cNvPr id="8" name="Divisa 48">
            <a:extLst>
              <a:ext uri="{FF2B5EF4-FFF2-40B4-BE49-F238E27FC236}">
                <a16:creationId xmlns:a16="http://schemas.microsoft.com/office/drawing/2014/main" id="{C93F7BA3-A54B-4441-98CB-B3D82D2DEB0A}"/>
              </a:ext>
            </a:extLst>
          </p:cNvPr>
          <p:cNvSpPr/>
          <p:nvPr/>
        </p:nvSpPr>
        <p:spPr>
          <a:xfrm>
            <a:off x="7034129" y="2987033"/>
            <a:ext cx="952500" cy="378569"/>
          </a:xfrm>
          <a:prstGeom prst="chevron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Gill Sans"/>
              </a:rPr>
              <a:t>CONCLUÍDO</a:t>
            </a:r>
            <a:endParaRPr kumimoji="0" lang="pt-BR" sz="600" i="0" u="none" strike="noStrike" kern="1200" cap="none" spc="0" normalizeH="0" baseline="0" noProof="0" dirty="0">
              <a:ln>
                <a:noFill/>
              </a:ln>
              <a:solidFill>
                <a:srgbClr val="008597"/>
              </a:solidFill>
              <a:effectLst/>
              <a:uLnTx/>
              <a:uFillTx/>
              <a:latin typeface="Arial"/>
              <a:ea typeface="+mn-ea"/>
              <a:cs typeface="+mn-cs"/>
              <a:sym typeface="Gill Sans"/>
            </a:endParaRPr>
          </a:p>
        </p:txBody>
      </p:sp>
      <p:sp>
        <p:nvSpPr>
          <p:cNvPr id="12" name="Divisa 47">
            <a:extLst>
              <a:ext uri="{FF2B5EF4-FFF2-40B4-BE49-F238E27FC236}">
                <a16:creationId xmlns:a16="http://schemas.microsoft.com/office/drawing/2014/main" id="{92676884-87D2-4B72-90CE-425B244D5286}"/>
              </a:ext>
            </a:extLst>
          </p:cNvPr>
          <p:cNvSpPr/>
          <p:nvPr/>
        </p:nvSpPr>
        <p:spPr>
          <a:xfrm>
            <a:off x="5080360" y="2987034"/>
            <a:ext cx="1104900" cy="378569"/>
          </a:xfrm>
          <a:prstGeom prst="chevron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Gill Sans"/>
              </a:rPr>
              <a:t>EM HOMOLOGAÇÃO</a:t>
            </a:r>
            <a:endParaRPr kumimoji="0" lang="pt-BR" sz="600" i="0" u="none" strike="noStrike" kern="1200" cap="none" spc="0" normalizeH="0" baseline="0" noProof="0" dirty="0">
              <a:ln>
                <a:noFill/>
              </a:ln>
              <a:solidFill>
                <a:srgbClr val="008597"/>
              </a:solidFill>
              <a:effectLst/>
              <a:uLnTx/>
              <a:uFillTx/>
              <a:latin typeface="Arial"/>
              <a:ea typeface="+mn-ea"/>
              <a:cs typeface="+mn-cs"/>
              <a:sym typeface="Gill Sans"/>
            </a:endParaRPr>
          </a:p>
        </p:txBody>
      </p:sp>
      <p:sp>
        <p:nvSpPr>
          <p:cNvPr id="13" name="Divisa 47">
            <a:extLst>
              <a:ext uri="{FF2B5EF4-FFF2-40B4-BE49-F238E27FC236}">
                <a16:creationId xmlns:a16="http://schemas.microsoft.com/office/drawing/2014/main" id="{3A739DC0-ECED-4E9D-A362-F0DED05C2833}"/>
              </a:ext>
            </a:extLst>
          </p:cNvPr>
          <p:cNvSpPr/>
          <p:nvPr/>
        </p:nvSpPr>
        <p:spPr>
          <a:xfrm>
            <a:off x="3908405" y="2987034"/>
            <a:ext cx="1317750" cy="378569"/>
          </a:xfrm>
          <a:prstGeom prst="chevron">
            <a:avLst/>
          </a:prstGeom>
          <a:solidFill>
            <a:srgbClr val="A9D18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Gill Sans"/>
              </a:rPr>
              <a:t>DESENVOLVIMENTO CONCLUÍDO</a:t>
            </a:r>
            <a:endParaRPr kumimoji="0" lang="pt-BR" sz="600" i="0" u="none" strike="noStrike" kern="1200" cap="none" spc="0" normalizeH="0" baseline="0" noProof="0" dirty="0">
              <a:ln>
                <a:noFill/>
              </a:ln>
              <a:solidFill>
                <a:srgbClr val="008597"/>
              </a:solidFill>
              <a:effectLst/>
              <a:uLnTx/>
              <a:uFillTx/>
              <a:latin typeface="Arial"/>
              <a:ea typeface="+mn-ea"/>
              <a:cs typeface="+mn-cs"/>
              <a:sym typeface="Gill Sans"/>
            </a:endParaRPr>
          </a:p>
        </p:txBody>
      </p:sp>
      <p:sp>
        <p:nvSpPr>
          <p:cNvPr id="14" name="Divisa 47">
            <a:extLst>
              <a:ext uri="{FF2B5EF4-FFF2-40B4-BE49-F238E27FC236}">
                <a16:creationId xmlns:a16="http://schemas.microsoft.com/office/drawing/2014/main" id="{7F6F55E1-D907-4ED2-83E0-53028A7F3266}"/>
              </a:ext>
            </a:extLst>
          </p:cNvPr>
          <p:cNvSpPr/>
          <p:nvPr/>
        </p:nvSpPr>
        <p:spPr>
          <a:xfrm>
            <a:off x="2856085" y="2988639"/>
            <a:ext cx="1200910" cy="378569"/>
          </a:xfrm>
          <a:prstGeom prst="chevron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Gill Sans"/>
              </a:rPr>
              <a:t>EM DESENVOLVIMENTO</a:t>
            </a:r>
            <a:endParaRPr kumimoji="0" lang="pt-BR" sz="600" i="0" u="none" strike="noStrike" kern="1200" cap="none" spc="0" normalizeH="0" baseline="0" noProof="0" dirty="0">
              <a:ln>
                <a:noFill/>
              </a:ln>
              <a:solidFill>
                <a:srgbClr val="008597"/>
              </a:solidFill>
              <a:effectLst/>
              <a:uLnTx/>
              <a:uFillTx/>
              <a:latin typeface="Arial"/>
              <a:ea typeface="+mn-ea"/>
              <a:cs typeface="+mn-cs"/>
              <a:sym typeface="Gill Sans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F72EF41-D256-4712-B8D5-7DBC89078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43130"/>
              </p:ext>
            </p:extLst>
          </p:nvPr>
        </p:nvGraphicFramePr>
        <p:xfrm>
          <a:off x="190802" y="1540881"/>
          <a:ext cx="8513068" cy="1168204"/>
        </p:xfrm>
        <a:graphic>
          <a:graphicData uri="http://schemas.openxmlformats.org/drawingml/2006/table">
            <a:tbl>
              <a:tblPr/>
              <a:tblGrid>
                <a:gridCol w="1668335">
                  <a:extLst>
                    <a:ext uri="{9D8B030D-6E8A-4147-A177-3AD203B41FA5}">
                      <a16:colId xmlns:a16="http://schemas.microsoft.com/office/drawing/2014/main" val="919176614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3329297155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2691345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4005643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0837452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781298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7658431"/>
                    </a:ext>
                  </a:extLst>
                </a:gridCol>
                <a:gridCol w="969713">
                  <a:extLst>
                    <a:ext uri="{9D8B030D-6E8A-4147-A177-3AD203B41FA5}">
                      <a16:colId xmlns:a16="http://schemas.microsoft.com/office/drawing/2014/main" val="2173941382"/>
                    </a:ext>
                  </a:extLst>
                </a:gridCol>
              </a:tblGrid>
              <a:tr h="3667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SQUAD</a:t>
                      </a:r>
                    </a:p>
                  </a:txBody>
                  <a:tcPr marL="7803" marR="7803" marT="7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 Backlog</a:t>
                      </a:r>
                    </a:p>
                  </a:txBody>
                  <a:tcPr marL="7803" marR="7803" marT="7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 Desenvolvimento</a:t>
                      </a:r>
                    </a:p>
                  </a:txBody>
                  <a:tcPr marL="7803" marR="7803" marT="7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Desenvolvimento concluído</a:t>
                      </a:r>
                    </a:p>
                  </a:txBody>
                  <a:tcPr marL="7803" marR="7803" marT="7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 Homologação</a:t>
                      </a:r>
                    </a:p>
                  </a:txBody>
                  <a:tcPr marL="7803" marR="7803" marT="7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Homologado</a:t>
                      </a:r>
                    </a:p>
                  </a:txBody>
                  <a:tcPr marL="7803" marR="7803" marT="7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Concluído</a:t>
                      </a:r>
                    </a:p>
                  </a:txBody>
                  <a:tcPr marL="7803" marR="7803" marT="7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7803" marR="7803" marT="7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89408"/>
                  </a:ext>
                </a:extLst>
              </a:tr>
              <a:tr h="15606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Terror</a:t>
                      </a:r>
                      <a:r>
                        <a:rPr lang="pt-B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  <a:r>
                        <a:rPr lang="pt-B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Night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566263"/>
                  </a:ext>
                </a:extLst>
              </a:tr>
              <a:tr h="15606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Squad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281967"/>
                  </a:ext>
                </a:extLst>
              </a:tr>
              <a:tr h="15606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Squad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80564"/>
                  </a:ext>
                </a:extLst>
              </a:tr>
              <a:tr h="15606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Squad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90609"/>
                  </a:ext>
                </a:extLst>
              </a:tr>
              <a:tr h="156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81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801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106521</TotalTime>
  <Words>742</Words>
  <Application>Microsoft Office PowerPoint</Application>
  <PresentationFormat>Apresentação na tela (4:3)</PresentationFormat>
  <Paragraphs>248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Century Gothic</vt:lpstr>
      <vt:lpstr>Gill Sans</vt:lpstr>
      <vt:lpstr>KG Second Chances Sketch</vt:lpstr>
      <vt:lpstr>KG Second Chances Solid</vt:lpstr>
      <vt:lpstr>Times New Roman</vt:lpstr>
      <vt:lpstr>Wingdings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Aline Moreno Palma</dc:creator>
  <cp:lastModifiedBy>Fernando Domenico Spera Madureira</cp:lastModifiedBy>
  <cp:revision>3760</cp:revision>
  <dcterms:created xsi:type="dcterms:W3CDTF">2016-02-24T14:22:29Z</dcterms:created>
  <dcterms:modified xsi:type="dcterms:W3CDTF">2020-11-25T11:32:51Z</dcterms:modified>
</cp:coreProperties>
</file>