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61" r:id="rId3"/>
    <p:sldId id="264" r:id="rId4"/>
    <p:sldId id="263" r:id="rId5"/>
    <p:sldId id="262" r:id="rId6"/>
    <p:sldId id="259" r:id="rId7"/>
    <p:sldId id="266" r:id="rId8"/>
    <p:sldId id="285" r:id="rId9"/>
    <p:sldId id="267" r:id="rId10"/>
    <p:sldId id="299" r:id="rId11"/>
    <p:sldId id="276" r:id="rId12"/>
    <p:sldId id="269" r:id="rId13"/>
    <p:sldId id="281" r:id="rId14"/>
    <p:sldId id="271" r:id="rId15"/>
    <p:sldId id="283" r:id="rId16"/>
    <p:sldId id="286" r:id="rId17"/>
    <p:sldId id="272" r:id="rId18"/>
    <p:sldId id="279" r:id="rId19"/>
    <p:sldId id="280" r:id="rId20"/>
    <p:sldId id="273" r:id="rId21"/>
    <p:sldId id="274" r:id="rId22"/>
    <p:sldId id="275" r:id="rId23"/>
    <p:sldId id="294" r:id="rId24"/>
    <p:sldId id="282" r:id="rId25"/>
    <p:sldId id="287" r:id="rId26"/>
    <p:sldId id="284" r:id="rId27"/>
    <p:sldId id="297" r:id="rId28"/>
    <p:sldId id="295" r:id="rId29"/>
    <p:sldId id="296" r:id="rId30"/>
    <p:sldId id="298" r:id="rId31"/>
    <p:sldId id="288" r:id="rId32"/>
    <p:sldId id="290" r:id="rId33"/>
    <p:sldId id="291" r:id="rId34"/>
    <p:sldId id="293" r:id="rId35"/>
    <p:sldId id="289" r:id="rId36"/>
    <p:sldId id="292" r:id="rId3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&amp;M's" initials="M&amp;M's" lastIdx="16" clrIdx="0"/>
  <p:cmAuthor id="1" name="Pierre-Michel Bret" initials="PMB" lastIdx="7" clrIdx="1"/>
  <p:cmAuthor id="2" name="Pierre-Michel Bret" initials="pmb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66FF"/>
    <a:srgbClr val="9966FF"/>
    <a:srgbClr val="BAD7E4"/>
    <a:srgbClr val="0066FF"/>
    <a:srgbClr val="CC3300"/>
    <a:srgbClr val="009900"/>
    <a:srgbClr val="93C9FF"/>
    <a:srgbClr val="6E97C8"/>
    <a:srgbClr val="82A5D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429" autoAdjust="0"/>
  </p:normalViewPr>
  <p:slideViewPr>
    <p:cSldViewPr>
      <p:cViewPr>
        <p:scale>
          <a:sx n="82" d="100"/>
          <a:sy n="82" d="100"/>
        </p:scale>
        <p:origin x="-72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5-10T00:40:11.233" idx="10">
    <p:pos x="-529" y="609"/>
    <p:text>"Exemple de règle de gestion : contrôle de l'age et affichage d'une alerte en dessous de 1 ans"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21495-AEAB-4CD5-9CA4-CE5AF5D985DB}" type="datetimeFigureOut">
              <a:rPr lang="fr-FR" smtClean="0"/>
              <a:pPr/>
              <a:t>25/05/2010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C1ED-2F40-4B44-86AA-005A6F27B5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32</a:t>
            </a:fld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33</a:t>
            </a:fld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34</a:t>
            </a:fld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35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C1ED-2F40-4B44-86AA-005A6F27B5BB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C7D8-8BD6-476F-92D6-3475132CC8F6}" type="datetimeFigureOut">
              <a:rPr lang="fr-FR" smtClean="0"/>
              <a:pPr/>
              <a:t>25/05/2010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2600-7C59-4BB7-BD2E-D50F7352C4B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C7D8-8BD6-476F-92D6-3475132CC8F6}" type="datetimeFigureOut">
              <a:rPr lang="fr-FR" smtClean="0"/>
              <a:pPr/>
              <a:t>25/05/2010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2600-7C59-4BB7-BD2E-D50F7352C4B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C7D8-8BD6-476F-92D6-3475132CC8F6}" type="datetimeFigureOut">
              <a:rPr lang="fr-FR" smtClean="0"/>
              <a:pPr/>
              <a:t>25/05/2010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2600-7C59-4BB7-BD2E-D50F7352C4B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C7D8-8BD6-476F-92D6-3475132CC8F6}" type="datetimeFigureOut">
              <a:rPr lang="fr-FR" smtClean="0"/>
              <a:pPr/>
              <a:t>25/05/2010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2600-7C59-4BB7-BD2E-D50F7352C4B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A19E-F9E4-4ADB-8E45-FF1B1AECAF5C}" type="datetimeFigureOut">
              <a:rPr lang="fr-FR" smtClean="0"/>
              <a:pPr/>
              <a:t>25/05/2010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1B79-95C0-49D2-AB6B-F783780689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A19E-F9E4-4ADB-8E45-FF1B1AECAF5C}" type="datetimeFigureOut">
              <a:rPr lang="fr-FR" smtClean="0"/>
              <a:pPr/>
              <a:t>25/05/2010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1B79-95C0-49D2-AB6B-F783780689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A19E-F9E4-4ADB-8E45-FF1B1AECAF5C}" type="datetimeFigureOut">
              <a:rPr lang="fr-FR" smtClean="0"/>
              <a:pPr/>
              <a:t>25/05/2010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1B79-95C0-49D2-AB6B-F783780689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A19E-F9E4-4ADB-8E45-FF1B1AECAF5C}" type="datetimeFigureOut">
              <a:rPr lang="fr-FR" smtClean="0"/>
              <a:pPr/>
              <a:t>25/05/2010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1B79-95C0-49D2-AB6B-F783780689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A19E-F9E4-4ADB-8E45-FF1B1AECAF5C}" type="datetimeFigureOut">
              <a:rPr lang="fr-FR" smtClean="0"/>
              <a:pPr/>
              <a:t>25/05/2010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1B79-95C0-49D2-AB6B-F783780689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A19E-F9E4-4ADB-8E45-FF1B1AECAF5C}" type="datetimeFigureOut">
              <a:rPr lang="fr-FR" smtClean="0"/>
              <a:pPr/>
              <a:t>25/05/2010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1B79-95C0-49D2-AB6B-F783780689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A19E-F9E4-4ADB-8E45-FF1B1AECAF5C}" type="datetimeFigureOut">
              <a:rPr lang="fr-FR" smtClean="0"/>
              <a:pPr/>
              <a:t>25/05/2010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1B79-95C0-49D2-AB6B-F783780689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4214818"/>
            <a:ext cx="7772400" cy="857256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433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/>
          <p:cNvGrpSpPr/>
          <p:nvPr userDrawn="1"/>
        </p:nvGrpSpPr>
        <p:grpSpPr>
          <a:xfrm>
            <a:off x="857225" y="1071546"/>
            <a:ext cx="7643865" cy="1257366"/>
            <a:chOff x="857225" y="1071546"/>
            <a:chExt cx="7643865" cy="1257366"/>
          </a:xfrm>
        </p:grpSpPr>
        <p:pic>
          <p:nvPicPr>
            <p:cNvPr id="8" name="Espace réservé du contenu 3" descr="logoJspress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57225" y="1071546"/>
              <a:ext cx="6357982" cy="85271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3000365" y="1928802"/>
              <a:ext cx="55007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“Whenever </a:t>
              </a:r>
              <a:r>
                <a:rPr lang="en-US" sz="2000" i="1" dirty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describing is </a:t>
              </a:r>
              <a:r>
                <a:rPr lang="en-US" sz="2000" i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enough, do </a:t>
              </a:r>
              <a:r>
                <a:rPr lang="en-US" sz="2000" i="1" dirty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not </a:t>
              </a:r>
              <a:r>
                <a:rPr lang="en-US" sz="2000" i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code”</a:t>
              </a:r>
              <a:endParaRPr lang="fr-FR" sz="2000" i="1" dirty="0">
                <a:solidFill>
                  <a:schemeClr val="bg1">
                    <a:lumMod val="8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A19E-F9E4-4ADB-8E45-FF1B1AECAF5C}" type="datetimeFigureOut">
              <a:rPr lang="fr-FR" smtClean="0"/>
              <a:pPr/>
              <a:t>25/05/2010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1B79-95C0-49D2-AB6B-F783780689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A19E-F9E4-4ADB-8E45-FF1B1AECAF5C}" type="datetimeFigureOut">
              <a:rPr lang="fr-FR" smtClean="0"/>
              <a:pPr/>
              <a:t>25/05/2010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1B79-95C0-49D2-AB6B-F783780689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A19E-F9E4-4ADB-8E45-FF1B1AECAF5C}" type="datetimeFigureOut">
              <a:rPr lang="fr-FR" smtClean="0"/>
              <a:pPr/>
              <a:t>25/05/2010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1B79-95C0-49D2-AB6B-F783780689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A19E-F9E4-4ADB-8E45-FF1B1AECAF5C}" type="datetimeFigureOut">
              <a:rPr lang="fr-FR" smtClean="0"/>
              <a:pPr/>
              <a:t>25/05/2010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1B79-95C0-49D2-AB6B-F783780689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57158" y="142852"/>
            <a:ext cx="7715304" cy="1071570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fr-FR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Cliquez pour modifier le style du titre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357298"/>
            <a:ext cx="7786742" cy="5214974"/>
          </a:xfrm>
        </p:spPr>
        <p:txBody>
          <a:bodyPr>
            <a:noAutofit/>
          </a:bodyPr>
          <a:lstStyle>
            <a:lvl1pPr>
              <a:lnSpc>
                <a:spcPts val="2600"/>
              </a:lnSpc>
              <a:spcBef>
                <a:spcPts val="1200"/>
              </a:spcBef>
              <a:defRPr sz="2400">
                <a:solidFill>
                  <a:srgbClr val="284D7A"/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286776" y="0"/>
            <a:ext cx="857223" cy="6858000"/>
          </a:xfrm>
          <a:prstGeom prst="rect">
            <a:avLst/>
          </a:prstGeom>
          <a:gradFill flip="none" rotWithShape="1">
            <a:gsLst>
              <a:gs pos="60000">
                <a:srgbClr val="80A7D6"/>
              </a:gs>
              <a:gs pos="1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Espace réservé du contenu 3" descr="logoJspress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6585586" y="3297443"/>
            <a:ext cx="4261035" cy="571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C7D8-8BD6-476F-92D6-3475132CC8F6}" type="datetimeFigureOut">
              <a:rPr lang="fr-FR" smtClean="0"/>
              <a:pPr/>
              <a:t>25/05/2010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2600-7C59-4BB7-BD2E-D50F7352C4B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C7D8-8BD6-476F-92D6-3475132CC8F6}" type="datetimeFigureOut">
              <a:rPr lang="fr-FR" smtClean="0"/>
              <a:pPr/>
              <a:t>25/05/2010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2600-7C59-4BB7-BD2E-D50F7352C4B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C7D8-8BD6-476F-92D6-3475132CC8F6}" type="datetimeFigureOut">
              <a:rPr lang="fr-FR" smtClean="0"/>
              <a:pPr/>
              <a:t>25/05/2010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2600-7C59-4BB7-BD2E-D50F7352C4B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C7D8-8BD6-476F-92D6-3475132CC8F6}" type="datetimeFigureOut">
              <a:rPr lang="fr-FR" smtClean="0"/>
              <a:pPr/>
              <a:t>25/05/2010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2600-7C59-4BB7-BD2E-D50F7352C4B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C7D8-8BD6-476F-92D6-3475132CC8F6}" type="datetimeFigureOut">
              <a:rPr lang="fr-FR" smtClean="0"/>
              <a:pPr/>
              <a:t>25/05/2010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2600-7C59-4BB7-BD2E-D50F7352C4B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C7D8-8BD6-476F-92D6-3475132CC8F6}" type="datetimeFigureOut">
              <a:rPr lang="fr-FR" smtClean="0"/>
              <a:pPr/>
              <a:t>25/05/2010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2600-7C59-4BB7-BD2E-D50F7352C4B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CC7D8-8BD6-476F-92D6-3475132CC8F6}" type="datetimeFigureOut">
              <a:rPr lang="fr-FR" smtClean="0"/>
              <a:pPr/>
              <a:t>25/05/2010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42600-7C59-4BB7-BD2E-D50F7352C4B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BA19E-F9E4-4ADB-8E45-FF1B1AECAF5C}" type="datetimeFigureOut">
              <a:rPr lang="fr-FR" smtClean="0"/>
              <a:pPr/>
              <a:t>25/05/2010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E1B79-95C0-49D2-AB6B-F783780689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://mylearn.vmware.com/mgrReg/courses.cfm?ui=S2&amp;a=det&amp;id_course=59009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.codehau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ctrTitle"/>
          </p:nvPr>
        </p:nvSpPr>
        <p:spPr>
          <a:xfrm>
            <a:off x="785786" y="4500570"/>
            <a:ext cx="7772400" cy="857256"/>
          </a:xfrm>
        </p:spPr>
        <p:txBody>
          <a:bodyPr>
            <a:normAutofit/>
          </a:bodyPr>
          <a:lstStyle/>
          <a:p>
            <a:r>
              <a:rPr lang="fr-FR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Présentation du Framework Jspresso</a:t>
            </a: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57554" y="5286388"/>
            <a:ext cx="2428892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mai 2010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Jspresso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071546"/>
            <a:ext cx="7786742" cy="5214974"/>
          </a:xfrm>
        </p:spPr>
        <p:txBody>
          <a:bodyPr/>
          <a:lstStyle/>
          <a:p>
            <a:r>
              <a:rPr lang="fr-FR" dirty="0" smtClean="0"/>
              <a:t>Les composants assurent la gestion de leurs relations avec les autres composants</a:t>
            </a:r>
          </a:p>
          <a:p>
            <a:pPr lvl="1"/>
            <a:r>
              <a:rPr lang="fr-FR" dirty="0" smtClean="0"/>
              <a:t>Relation du type : 1-n, n-1, </a:t>
            </a:r>
            <a:r>
              <a:rPr lang="fr-FR" dirty="0" err="1" smtClean="0"/>
              <a:t>n-n</a:t>
            </a:r>
            <a:r>
              <a:rPr lang="fr-FR" dirty="0" smtClean="0"/>
              <a:t>, 1-1</a:t>
            </a:r>
          </a:p>
          <a:p>
            <a:pPr lvl="1"/>
            <a:r>
              <a:rPr lang="fr-FR" dirty="0" smtClean="0"/>
              <a:t>Relation unidirectionnelles et bidirectionnelles</a:t>
            </a:r>
          </a:p>
          <a:p>
            <a:pPr lvl="1"/>
            <a:r>
              <a:rPr lang="fr-FR" dirty="0" smtClean="0"/>
              <a:t>Typage des relations (associations et compositions)</a:t>
            </a:r>
          </a:p>
          <a:p>
            <a:pPr lvl="1"/>
            <a:r>
              <a:rPr lang="fr-FR" dirty="0" smtClean="0"/>
              <a:t>Mise en œuvre de collections indexées ou non (set et </a:t>
            </a:r>
            <a:r>
              <a:rPr lang="fr-FR" dirty="0" err="1" smtClean="0"/>
              <a:t>list</a:t>
            </a:r>
            <a:r>
              <a:rPr lang="fr-FR" dirty="0" smtClean="0"/>
              <a:t>)</a:t>
            </a:r>
          </a:p>
          <a:p>
            <a:r>
              <a:rPr lang="fr-FR" dirty="0" smtClean="0"/>
              <a:t>Ils exposent des services sous forme de méthodes java</a:t>
            </a:r>
          </a:p>
          <a:p>
            <a:r>
              <a:rPr lang="fr-FR" dirty="0" smtClean="0"/>
              <a:t>Jspresso assure de façon transparente la persistance des entités en base de données</a:t>
            </a:r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Jspresso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 de déclaration de composants</a:t>
            </a:r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8596" y="1969179"/>
            <a:ext cx="7286676" cy="738664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('Nameable') {        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string_64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'name', mandatory: true 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428596" y="2897873"/>
            <a:ext cx="7286676" cy="954107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Entity(</a:t>
            </a: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'Company', extend: 'Nameable', </a:t>
            </a:r>
            <a:endParaRPr lang="fr-FR" sz="1400" dirty="0" smtClean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icon: 'company-48x48.png'</a:t>
            </a:r>
            <a:r>
              <a:rPr lang="en-US" sz="1400" b="1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){</a:t>
            </a:r>
            <a:endParaRPr lang="fr-FR" sz="1400" b="1" dirty="0" smtClean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CC33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set </a:t>
            </a:r>
            <a:r>
              <a:rPr lang="en-US" sz="1400" dirty="0" smtClean="0">
                <a:solidFill>
                  <a:srgbClr val="CC33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'employees', composition: true, ref: 'Employee' </a:t>
            </a:r>
            <a:endParaRPr lang="fr-FR" sz="1400" dirty="0" smtClean="0">
              <a:solidFill>
                <a:srgbClr val="CC33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fr-FR" sz="1400" b="1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28596" y="4040881"/>
            <a:ext cx="7286676" cy="2031325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Entity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('Employee', extend: 'Nameable', 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uncloned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['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ssn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'], icon: 'male-48x48.png'){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‘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birthDate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Integer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‘age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’, 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string_10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ssn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regex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:"[\\d]{10}“,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regexSample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'0123456789',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reference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'company', ref: 'Company', mandatory: true,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CC33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CC33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reverse:'Company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-employees'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CC33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'teams', ref: 'Team’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CC33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Jspresso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142984"/>
            <a:ext cx="7786742" cy="5214974"/>
          </a:xfrm>
        </p:spPr>
        <p:txBody>
          <a:bodyPr/>
          <a:lstStyle/>
          <a:p>
            <a:r>
              <a:rPr lang="fr-FR" dirty="0" smtClean="0"/>
              <a:t>Exemple de mise en œuvre d’une règle de gestion Java</a:t>
            </a:r>
          </a:p>
          <a:p>
            <a:pPr lvl="1"/>
            <a:r>
              <a:rPr lang="fr-FR" dirty="0" smtClean="0"/>
              <a:t> contrôle de l'</a:t>
            </a:r>
            <a:r>
              <a:rPr lang="fr-FR" dirty="0" err="1" smtClean="0"/>
              <a:t>age</a:t>
            </a:r>
            <a:r>
              <a:rPr lang="fr-FR" dirty="0" smtClean="0"/>
              <a:t> et affichage d'une alerte en dessous de 18 ans</a:t>
            </a:r>
            <a:endParaRPr lang="fr-FR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28596" y="2199164"/>
            <a:ext cx="7572428" cy="1631216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Entity</a:t>
            </a:r>
            <a:r>
              <a:rPr kumimoji="0" lang="en-US" sz="12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('Employee', extend: 'Nameable', </a:t>
            </a:r>
            <a:endParaRPr kumimoji="0" lang="fr-FR" sz="12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2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50" b="1" i="0" u="none" strike="noStrike" cap="none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processor: '</a:t>
            </a:r>
            <a:r>
              <a:rPr kumimoji="0" lang="en-US" sz="1250" b="1" i="0" u="none" strike="noStrike" cap="none" normalizeH="0" baseline="0" dirty="0" err="1" smtClean="0">
                <a:ln>
                  <a:noFill/>
                </a:ln>
                <a:solidFill>
                  <a:srgbClr val="0066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EmployeePropertyProcessors</a:t>
            </a:r>
            <a:r>
              <a:rPr kumimoji="0" lang="en-US" sz="1250" b="1" i="0" u="none" strike="noStrike" cap="none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5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25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extention</a:t>
            </a:r>
            <a:r>
              <a:rPr lang="en-US" sz="125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: ‘</a:t>
            </a:r>
            <a:r>
              <a:rPr lang="en-US" sz="125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EmployeeExtension</a:t>
            </a:r>
            <a:r>
              <a:rPr lang="en-US" sz="125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’</a:t>
            </a:r>
            <a:endParaRPr lang="fr-FR" sz="1250" dirty="0" smtClean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12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uncloned</a:t>
            </a:r>
            <a:r>
              <a:rPr kumimoji="0" lang="en-US" sz="12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['</a:t>
            </a:r>
            <a:r>
              <a:rPr kumimoji="0" lang="en-US" sz="12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ssn</a:t>
            </a:r>
            <a:r>
              <a:rPr kumimoji="0" lang="en-US" sz="12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'], icon: 'male-48x48.png'){</a:t>
            </a:r>
            <a:endParaRPr kumimoji="0" lang="fr-FR" sz="12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2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kumimoji="0" lang="en-US" sz="12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‘</a:t>
            </a:r>
            <a:r>
              <a:rPr kumimoji="0" lang="en-US" sz="12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birthDate</a:t>
            </a:r>
            <a:r>
              <a:rPr lang="en-US" sz="125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’, </a:t>
            </a:r>
            <a:r>
              <a:rPr lang="en-US" sz="1250" b="1" dirty="0" smtClean="0">
                <a:solidFill>
                  <a:srgbClr val="0066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processors[‘</a:t>
            </a:r>
            <a:r>
              <a:rPr lang="en-US" sz="1250" b="1" dirty="0" err="1" smtClean="0">
                <a:solidFill>
                  <a:srgbClr val="0066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BirthDateProcessor</a:t>
            </a:r>
            <a:r>
              <a:rPr lang="en-US" sz="1250" b="1" dirty="0" smtClean="0">
                <a:solidFill>
                  <a:srgbClr val="0066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’]</a:t>
            </a:r>
            <a:endParaRPr kumimoji="0" lang="en-US" sz="1250" b="1" i="0" u="none" strike="noStrike" cap="none" normalizeH="0" baseline="0" dirty="0" smtClean="0">
              <a:ln>
                <a:noFill/>
              </a:ln>
              <a:solidFill>
                <a:srgbClr val="0066FF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5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2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Integer</a:t>
            </a:r>
            <a:r>
              <a:rPr kumimoji="0" lang="en-US" sz="12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‘age’, </a:t>
            </a:r>
            <a:r>
              <a:rPr lang="en-US" sz="125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compute:true</a:t>
            </a:r>
            <a:r>
              <a:rPr lang="en-US" sz="125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lang="fr-FR" sz="1250" dirty="0" smtClean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5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fr-FR" sz="125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fr-FR" sz="12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endParaRPr kumimoji="0" lang="fr-FR" sz="12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9100" y="4067741"/>
            <a:ext cx="7581924" cy="2585323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b="1" dirty="0" err="1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EmployeePropertyProcessors</a:t>
            </a:r>
            <a:r>
              <a:rPr lang="en-US" sz="1200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 static class </a:t>
            </a:r>
            <a:r>
              <a:rPr lang="en-US" sz="1200" b="1" dirty="0" err="1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BirthDateProcessor</a:t>
            </a:r>
            <a:r>
              <a:rPr lang="en-US" sz="1200" b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extends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EmptyPropertyProcessor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&lt;Employee, Date&gt;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ourier New" pitchFamily="49" charset="0"/>
              </a:rPr>
              <a:t>//----------------------------------------------------------------------------------- Checks that the employee age is at least 18</a:t>
            </a:r>
            <a:endParaRPr lang="fr-FR" sz="1200" dirty="0" smtClean="0">
              <a:solidFill>
                <a:schemeClr val="bg1">
                  <a:lumMod val="50000"/>
                </a:schemeClr>
              </a:solidFill>
              <a:latin typeface="+mj-lt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@Override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preprocessSetter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(Employee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employee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Date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newBirthDate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newBirthDate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null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||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employee.computeAge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newBirthDate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intValue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 &lt; 18) {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throw new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IntegrityException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("Age is below 18", "age.below.18");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}</a:t>
            </a:r>
            <a:endParaRPr lang="fr-FR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}</a:t>
            </a:r>
            <a:endParaRPr lang="fr-FR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5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kumimoji="0" lang="fr-F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6286512" y="2071678"/>
            <a:ext cx="1500198" cy="2857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SJS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6286512" y="4000504"/>
            <a:ext cx="1428759" cy="2857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Classe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Jspresso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071546"/>
            <a:ext cx="7786742" cy="5214974"/>
          </a:xfrm>
        </p:spPr>
        <p:txBody>
          <a:bodyPr/>
          <a:lstStyle/>
          <a:p>
            <a:r>
              <a:rPr lang="fr-FR" dirty="0" smtClean="0"/>
              <a:t>Par défaut Jspresso prend en charge de façon transparente l’enregistrement des entités du model en base de données</a:t>
            </a:r>
          </a:p>
          <a:p>
            <a:pPr lvl="1"/>
            <a:r>
              <a:rPr lang="fr-FR" dirty="0" smtClean="0"/>
              <a:t>Jspresso s’appuie sur le framework </a:t>
            </a:r>
            <a:r>
              <a:rPr lang="fr-FR" dirty="0" err="1" smtClean="0"/>
              <a:t>Hibernate</a:t>
            </a:r>
            <a:endParaRPr lang="fr-FR" dirty="0" smtClean="0"/>
          </a:p>
          <a:p>
            <a:pPr lvl="1"/>
            <a:r>
              <a:rPr lang="fr-FR" dirty="0" smtClean="0"/>
              <a:t>Jspresso prend en compte les bases de données de type Oracle, </a:t>
            </a:r>
            <a:r>
              <a:rPr lang="fr-FR" dirty="0" err="1" smtClean="0"/>
              <a:t>mySQL</a:t>
            </a:r>
            <a:r>
              <a:rPr lang="fr-FR" dirty="0" smtClean="0"/>
              <a:t>, SQL Serveur...</a:t>
            </a:r>
          </a:p>
          <a:p>
            <a:pPr lvl="1"/>
            <a:r>
              <a:rPr lang="fr-FR" dirty="0" smtClean="0"/>
              <a:t>Mais aussi les bases de données de type HSQL (chargée en mémoire) pour faciliter le développement</a:t>
            </a:r>
          </a:p>
          <a:p>
            <a:r>
              <a:rPr lang="fr-FR" dirty="0" smtClean="0"/>
              <a:t>Le framework permet aussi la manipulation de composants autres que des entités : </a:t>
            </a:r>
          </a:p>
          <a:p>
            <a:pPr lvl="1"/>
            <a:r>
              <a:rPr lang="fr-FR" dirty="0" smtClean="0"/>
              <a:t>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1"/>
            <a:r>
              <a:rPr lang="fr-FR" dirty="0" smtClean="0"/>
              <a:t>Des composants « Java </a:t>
            </a:r>
            <a:r>
              <a:rPr lang="fr-FR" dirty="0" err="1" smtClean="0"/>
              <a:t>bean</a:t>
            </a:r>
            <a:r>
              <a:rPr lang="fr-FR" dirty="0" smtClean="0"/>
              <a:t> » personnalisés</a:t>
            </a:r>
          </a:p>
          <a:p>
            <a:pPr lvl="1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Jspresso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071546"/>
            <a:ext cx="7786742" cy="5214974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5" name="Image 4" descr="model-exemple-SJ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17860" y="0"/>
            <a:ext cx="3197412" cy="6858000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509558" y="1223946"/>
            <a:ext cx="7786742" cy="521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4D7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SJS produit une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284D7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description</a:t>
            </a:r>
            <a:b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284D7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284D7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.dot au format GraphViz</a:t>
            </a:r>
            <a:b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284D7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284D7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 permet d’obtenir une</a:t>
            </a:r>
            <a:b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284D7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284D7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représentation graphique</a:t>
            </a:r>
            <a:b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284D7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284D7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 modèle de l’application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rgbClr val="284D7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rgbClr val="284D7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rgbClr val="284D7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rgbClr val="284D7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rgbClr val="284D7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2428860" y="2714620"/>
            <a:ext cx="3643338" cy="1000132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Vues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vues Jspresso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071546"/>
            <a:ext cx="7786742" cy="5214974"/>
          </a:xfrm>
        </p:spPr>
        <p:txBody>
          <a:bodyPr/>
          <a:lstStyle/>
          <a:p>
            <a:r>
              <a:rPr lang="fr-FR" dirty="0" smtClean="0"/>
              <a:t>Les vues Jspresso permettent de décrire l’interface utilisateur de l’application</a:t>
            </a:r>
          </a:p>
          <a:p>
            <a:r>
              <a:rPr lang="fr-FR" dirty="0" smtClean="0"/>
              <a:t>Sauf cas particuliers (utilisation avancée), cette description est indépendante de la technologie de présentation utilisée (Swing, </a:t>
            </a:r>
            <a:r>
              <a:rPr lang="fr-FR" dirty="0" err="1" smtClean="0"/>
              <a:t>Flex</a:t>
            </a:r>
            <a:r>
              <a:rPr lang="fr-FR" dirty="0" smtClean="0"/>
              <a:t>, </a:t>
            </a:r>
            <a:r>
              <a:rPr lang="fr-FR" dirty="0" err="1" smtClean="0"/>
              <a:t>Qooxdoo</a:t>
            </a:r>
            <a:r>
              <a:rPr lang="fr-FR" dirty="0" smtClean="0"/>
              <a:t>)</a:t>
            </a:r>
          </a:p>
          <a:p>
            <a:r>
              <a:rPr lang="fr-FR" dirty="0" smtClean="0"/>
              <a:t>Jspresso dispose de descripteurs de vues de différents types</a:t>
            </a:r>
          </a:p>
          <a:p>
            <a:pPr lvl="1"/>
            <a:r>
              <a:rPr lang="fr-FR" dirty="0" err="1" smtClean="0"/>
              <a:t>form</a:t>
            </a:r>
            <a:r>
              <a:rPr lang="fr-FR" dirty="0" smtClean="0"/>
              <a:t>, 		      table, 		</a:t>
            </a:r>
            <a:r>
              <a:rPr lang="fr-FR" dirty="0" err="1" smtClean="0"/>
              <a:t>tree</a:t>
            </a:r>
            <a:r>
              <a:rPr lang="fr-FR" dirty="0" smtClean="0"/>
              <a:t>, 	   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list</a:t>
            </a:r>
            <a:r>
              <a:rPr lang="fr-FR" dirty="0" smtClean="0"/>
              <a:t>, image ...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71538" y="4405322"/>
            <a:ext cx="785818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071538" y="4548198"/>
            <a:ext cx="357190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928794" y="4405322"/>
            <a:ext cx="357190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928794" y="4548198"/>
            <a:ext cx="357190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071538" y="4714884"/>
            <a:ext cx="1214446" cy="4286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500430" y="4405322"/>
            <a:ext cx="285752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786182" y="4405322"/>
            <a:ext cx="428628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214810" y="4405322"/>
            <a:ext cx="214314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4429124" y="4405322"/>
            <a:ext cx="214314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500166" y="4548198"/>
            <a:ext cx="357190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3500430" y="4500570"/>
            <a:ext cx="285752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786182" y="4500570"/>
            <a:ext cx="428628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214810" y="4500570"/>
            <a:ext cx="214314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429124" y="4500570"/>
            <a:ext cx="214314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500430" y="4595089"/>
            <a:ext cx="285752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786182" y="4595089"/>
            <a:ext cx="428628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214810" y="4595089"/>
            <a:ext cx="214314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429124" y="4595089"/>
            <a:ext cx="214314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500430" y="4690337"/>
            <a:ext cx="285752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786182" y="4690337"/>
            <a:ext cx="428628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214810" y="4690337"/>
            <a:ext cx="214314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429124" y="4690337"/>
            <a:ext cx="214314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3500430" y="4778645"/>
            <a:ext cx="285752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3786182" y="4778645"/>
            <a:ext cx="428628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4214810" y="4778645"/>
            <a:ext cx="214314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429124" y="4778645"/>
            <a:ext cx="214314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500430" y="4873893"/>
            <a:ext cx="285752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3786182" y="4873893"/>
            <a:ext cx="428628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4214810" y="4873893"/>
            <a:ext cx="214314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4429124" y="4873893"/>
            <a:ext cx="214314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3500430" y="4968412"/>
            <a:ext cx="285752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3786182" y="4968412"/>
            <a:ext cx="428628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4214810" y="4968412"/>
            <a:ext cx="214314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4429124" y="4968412"/>
            <a:ext cx="214314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3500430" y="5063660"/>
            <a:ext cx="285752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3786182" y="5063660"/>
            <a:ext cx="428628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214810" y="5063660"/>
            <a:ext cx="214314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4429124" y="5063660"/>
            <a:ext cx="214314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3500430" y="5159446"/>
            <a:ext cx="285752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3786182" y="5159446"/>
            <a:ext cx="428628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4214810" y="5159446"/>
            <a:ext cx="214314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4429124" y="5159446"/>
            <a:ext cx="214314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3500430" y="5247754"/>
            <a:ext cx="285752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3786182" y="5247754"/>
            <a:ext cx="428628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4214810" y="5247754"/>
            <a:ext cx="214314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4429124" y="5247754"/>
            <a:ext cx="214314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4642595" y="4404734"/>
            <a:ext cx="75402" cy="9374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Triangle isocèle 72"/>
          <p:cNvSpPr/>
          <p:nvPr/>
        </p:nvSpPr>
        <p:spPr>
          <a:xfrm>
            <a:off x="4654791" y="4429132"/>
            <a:ext cx="45719" cy="45719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Triangle isocèle 73"/>
          <p:cNvSpPr/>
          <p:nvPr/>
        </p:nvSpPr>
        <p:spPr>
          <a:xfrm rot="10800000">
            <a:off x="4654791" y="5275186"/>
            <a:ext cx="45719" cy="45719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6009898" y="4429132"/>
            <a:ext cx="428628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6152774" y="4572008"/>
            <a:ext cx="428628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6152774" y="4714884"/>
            <a:ext cx="428628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6009898" y="4857760"/>
            <a:ext cx="428628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6164762" y="5000636"/>
            <a:ext cx="428628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6367088" y="5143512"/>
            <a:ext cx="428628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6009898" y="5286388"/>
            <a:ext cx="428628" cy="95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Triangle isocèle 82"/>
          <p:cNvSpPr/>
          <p:nvPr/>
        </p:nvSpPr>
        <p:spPr>
          <a:xfrm rot="5400000">
            <a:off x="5927892" y="4452731"/>
            <a:ext cx="48580" cy="45719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Triangle isocèle 83"/>
          <p:cNvSpPr/>
          <p:nvPr/>
        </p:nvSpPr>
        <p:spPr>
          <a:xfrm rot="5400000">
            <a:off x="6072978" y="4588556"/>
            <a:ext cx="48580" cy="45719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Triangle isocèle 84"/>
          <p:cNvSpPr/>
          <p:nvPr/>
        </p:nvSpPr>
        <p:spPr>
          <a:xfrm rot="5400000">
            <a:off x="6072978" y="4730900"/>
            <a:ext cx="48580" cy="45719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Triangle isocèle 85"/>
          <p:cNvSpPr/>
          <p:nvPr/>
        </p:nvSpPr>
        <p:spPr>
          <a:xfrm rot="5400000">
            <a:off x="5931310" y="4877720"/>
            <a:ext cx="48580" cy="45719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Triangle isocèle 86"/>
          <p:cNvSpPr/>
          <p:nvPr/>
        </p:nvSpPr>
        <p:spPr>
          <a:xfrm rot="5400000">
            <a:off x="6079905" y="5019042"/>
            <a:ext cx="48580" cy="45719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Triangle isocèle 87"/>
          <p:cNvSpPr/>
          <p:nvPr/>
        </p:nvSpPr>
        <p:spPr>
          <a:xfrm rot="5400000">
            <a:off x="6285601" y="5165488"/>
            <a:ext cx="48580" cy="45719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Triangle isocèle 88"/>
          <p:cNvSpPr/>
          <p:nvPr/>
        </p:nvSpPr>
        <p:spPr>
          <a:xfrm rot="5400000">
            <a:off x="5930144" y="5304580"/>
            <a:ext cx="48580" cy="45719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vues Jspresso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071546"/>
            <a:ext cx="7786742" cy="5214974"/>
          </a:xfrm>
        </p:spPr>
        <p:txBody>
          <a:bodyPr/>
          <a:lstStyle/>
          <a:p>
            <a:r>
              <a:rPr lang="fr-FR" dirty="0" smtClean="0"/>
              <a:t>Les descripteurs de vues nécessitent au minimum d’être liées à un composant du modèle</a:t>
            </a:r>
          </a:p>
          <a:p>
            <a:pPr lvl="1"/>
            <a:r>
              <a:rPr lang="fr-FR" dirty="0" smtClean="0"/>
              <a:t>Par convention, le nom du descripteur est préfixé par le modèle à utiliser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Cet exemple permet de déclarer la « </a:t>
            </a:r>
            <a:r>
              <a:rPr lang="fr-FR" dirty="0" err="1" smtClean="0"/>
              <a:t>form</a:t>
            </a:r>
            <a:r>
              <a:rPr lang="fr-FR" dirty="0" smtClean="0"/>
              <a:t> » et la représentation en « table » par défaut de l’entité ‘</a:t>
            </a:r>
            <a:r>
              <a:rPr lang="fr-FR" dirty="0" err="1" smtClean="0"/>
              <a:t>Employee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Toutes les contraintes déclarées au niveau du modèle sont prises en compte</a:t>
            </a:r>
          </a:p>
          <a:p>
            <a:r>
              <a:rPr lang="fr-FR" dirty="0" smtClean="0"/>
              <a:t>Le descripteur peut ensuite être affiné si nécessaire</a:t>
            </a:r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67" name="Rectangle 1"/>
          <p:cNvSpPr>
            <a:spLocks noChangeArrowheads="1"/>
          </p:cNvSpPr>
          <p:nvPr/>
        </p:nvSpPr>
        <p:spPr bwMode="auto">
          <a:xfrm>
            <a:off x="1643042" y="2714620"/>
            <a:ext cx="2643206" cy="307777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f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orm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‘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Employee.pane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’        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1"/>
          <p:cNvSpPr>
            <a:spLocks noChangeArrowheads="1"/>
          </p:cNvSpPr>
          <p:nvPr/>
        </p:nvSpPr>
        <p:spPr bwMode="auto">
          <a:xfrm>
            <a:off x="500034" y="5188407"/>
            <a:ext cx="3857652" cy="1169551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form </a:t>
            </a: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‘</a:t>
            </a:r>
            <a:r>
              <a:rPr lang="en-US" sz="1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Employee.pane</a:t>
            </a: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',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labelsPosition</a:t>
            </a: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: "ASIDE",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 fields: ['name', ‘age', ‘</a:t>
            </a:r>
            <a:r>
              <a:rPr lang="en-US" sz="1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ssn</a:t>
            </a: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’],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 widths: [name: 2],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 ...</a:t>
            </a:r>
          </a:p>
        </p:txBody>
      </p:sp>
      <p:sp>
        <p:nvSpPr>
          <p:cNvPr id="69" name="Rectangle 1"/>
          <p:cNvSpPr>
            <a:spLocks noChangeArrowheads="1"/>
          </p:cNvSpPr>
          <p:nvPr/>
        </p:nvSpPr>
        <p:spPr bwMode="auto">
          <a:xfrm>
            <a:off x="4562624" y="5188407"/>
            <a:ext cx="3429024" cy="1169551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r>
              <a:rPr lang="en-US" sz="1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‘Employee.table</a:t>
            </a: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',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borderType</a:t>
            </a: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: 'NONE‘,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 columns: [‘</a:t>
            </a:r>
            <a:r>
              <a:rPr lang="en-US" sz="1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name’,’age</a:t>
            </a: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’]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 preferredWidth:150,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 ...</a:t>
            </a:r>
          </a:p>
        </p:txBody>
      </p:sp>
      <p:sp>
        <p:nvSpPr>
          <p:cNvPr id="70" name="Rectangle 1"/>
          <p:cNvSpPr>
            <a:spLocks noChangeArrowheads="1"/>
          </p:cNvSpPr>
          <p:nvPr/>
        </p:nvSpPr>
        <p:spPr bwMode="auto">
          <a:xfrm>
            <a:off x="4429124" y="2714620"/>
            <a:ext cx="2643206" cy="307777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‘Employee.table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’        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vues Jspresso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071546"/>
            <a:ext cx="7786742" cy="5214974"/>
          </a:xfrm>
        </p:spPr>
        <p:txBody>
          <a:bodyPr/>
          <a:lstStyle/>
          <a:p>
            <a:r>
              <a:rPr lang="fr-FR" dirty="0" smtClean="0"/>
              <a:t>Certains attributs peuvent avoir une déclaration imbriquée pour accéder à plus de propriétés</a:t>
            </a:r>
          </a:p>
          <a:p>
            <a:pPr lvl="1"/>
            <a:r>
              <a:rPr lang="fr-FR" dirty="0" smtClean="0"/>
              <a:t>Exemple de déclarations différentes de l’attribut </a:t>
            </a:r>
            <a:r>
              <a:rPr lang="fr-FR" dirty="0" err="1" smtClean="0"/>
              <a:t>fields</a:t>
            </a:r>
            <a:r>
              <a:rPr lang="fr-FR" dirty="0" smtClean="0"/>
              <a:t> :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La complexité d’une déclaration Jspresso est proportionnelle au niveau de précision souhaitée</a:t>
            </a:r>
          </a:p>
          <a:p>
            <a:r>
              <a:rPr lang="fr-FR" dirty="0" smtClean="0"/>
              <a:t>Cette approche permet d’utiliser </a:t>
            </a:r>
            <a:r>
              <a:rPr lang="fr-FR" dirty="0" err="1" smtClean="0"/>
              <a:t>Jspresso</a:t>
            </a:r>
            <a:r>
              <a:rPr lang="fr-FR" dirty="0" smtClean="0"/>
              <a:t> depuis la phase de maquettage rapide jusqu’à l’application en production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68" name="Rectangle 1"/>
          <p:cNvSpPr>
            <a:spLocks noChangeArrowheads="1"/>
          </p:cNvSpPr>
          <p:nvPr/>
        </p:nvSpPr>
        <p:spPr bwMode="auto">
          <a:xfrm>
            <a:off x="1000100" y="2285992"/>
            <a:ext cx="6286544" cy="954107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form </a:t>
            </a: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‘</a:t>
            </a:r>
            <a:r>
              <a:rPr lang="en-US" sz="1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Employee.pane‘,labelsPosition</a:t>
            </a: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: "ASIDE",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fields: ['name', ‘age', ‘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ssn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’],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 widths: [name: 2],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 ...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00100" y="3400198"/>
            <a:ext cx="6286544" cy="16004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form (</a:t>
            </a: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‘</a:t>
            </a:r>
            <a:r>
              <a:rPr lang="en-US" sz="1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Employee.pane</a:t>
            </a: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‘, </a:t>
            </a:r>
            <a:r>
              <a:rPr lang="en-US" sz="1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labelsPosition</a:t>
            </a: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: "ASIDE“,...){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fields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propertyView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name:‘name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’,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labelFont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:';;20‘, width:2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propertyView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name:‘age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',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labelFont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:';;20‘,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propertyView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name:‘ssn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’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vues Jspresso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071546"/>
            <a:ext cx="7786742" cy="5214974"/>
          </a:xfrm>
        </p:spPr>
        <p:txBody>
          <a:bodyPr/>
          <a:lstStyle/>
          <a:p>
            <a:r>
              <a:rPr lang="fr-FR" dirty="0" smtClean="0"/>
              <a:t>Pour construire l’interface utilisateur Jspresso dispose des vues composites qui permettent d’imbriquer les descripteurs de vues</a:t>
            </a:r>
          </a:p>
          <a:p>
            <a:pPr lvl="1">
              <a:spcBef>
                <a:spcPts val="2400"/>
              </a:spcBef>
            </a:pPr>
            <a:r>
              <a:rPr lang="fr-FR" dirty="0" smtClean="0"/>
              <a:t>split horizontal </a:t>
            </a:r>
            <a:br>
              <a:rPr lang="fr-FR" dirty="0" smtClean="0"/>
            </a:br>
            <a:r>
              <a:rPr lang="fr-FR" dirty="0" smtClean="0"/>
              <a:t>et vertical </a:t>
            </a:r>
          </a:p>
          <a:p>
            <a:pPr lvl="1"/>
            <a:endParaRPr lang="fr-FR" sz="1400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tab</a:t>
            </a:r>
          </a:p>
          <a:p>
            <a:pPr lvl="1"/>
            <a:endParaRPr lang="fr-FR" sz="1400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border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grid</a:t>
            </a:r>
            <a:r>
              <a:rPr lang="fr-FR" dirty="0" smtClean="0"/>
              <a:t>, </a:t>
            </a:r>
            <a:r>
              <a:rPr lang="fr-FR" dirty="0" err="1" smtClean="0"/>
              <a:t>card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r>
              <a:rPr lang="fr-FR" dirty="0" smtClean="0"/>
              <a:t> ... </a:t>
            </a:r>
          </a:p>
        </p:txBody>
      </p:sp>
      <p:grpSp>
        <p:nvGrpSpPr>
          <p:cNvPr id="92" name="Groupe 91"/>
          <p:cNvGrpSpPr/>
          <p:nvPr/>
        </p:nvGrpSpPr>
        <p:grpSpPr>
          <a:xfrm>
            <a:off x="3725760" y="3712383"/>
            <a:ext cx="1031550" cy="859625"/>
            <a:chOff x="4214810" y="3783821"/>
            <a:chExt cx="1031550" cy="85962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7" name="Rectangle 16"/>
            <p:cNvSpPr/>
            <p:nvPr/>
          </p:nvSpPr>
          <p:spPr>
            <a:xfrm>
              <a:off x="4214810" y="3955746"/>
              <a:ext cx="1031550" cy="6877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A</a:t>
              </a:r>
              <a:endParaRPr lang="fr-FR" sz="1200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72698" y="3783821"/>
              <a:ext cx="257888" cy="1719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B</a:t>
              </a:r>
              <a:endParaRPr lang="fr-FR" sz="12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14810" y="3783821"/>
              <a:ext cx="257888" cy="171925"/>
            </a:xfrm>
            <a:prstGeom prst="rect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A</a:t>
              </a:r>
            </a:p>
          </p:txBody>
        </p:sp>
      </p:grpSp>
      <p:grpSp>
        <p:nvGrpSpPr>
          <p:cNvPr id="94" name="Groupe 93"/>
          <p:cNvGrpSpPr/>
          <p:nvPr/>
        </p:nvGrpSpPr>
        <p:grpSpPr>
          <a:xfrm>
            <a:off x="5101160" y="3712383"/>
            <a:ext cx="1031550" cy="859625"/>
            <a:chOff x="5590210" y="3783821"/>
            <a:chExt cx="1031550" cy="85962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3" name="Rectangle 22"/>
            <p:cNvSpPr/>
            <p:nvPr/>
          </p:nvSpPr>
          <p:spPr>
            <a:xfrm>
              <a:off x="5590210" y="3955746"/>
              <a:ext cx="1031550" cy="6877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B</a:t>
              </a:r>
              <a:endParaRPr lang="fr-FR" sz="12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90210" y="3783821"/>
              <a:ext cx="257888" cy="1719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A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48098" y="3783821"/>
              <a:ext cx="257888" cy="171925"/>
            </a:xfrm>
            <a:prstGeom prst="rect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B</a:t>
              </a:r>
            </a:p>
          </p:txBody>
        </p:sp>
      </p:grpSp>
      <p:grpSp>
        <p:nvGrpSpPr>
          <p:cNvPr id="89" name="Groupe 88"/>
          <p:cNvGrpSpPr/>
          <p:nvPr/>
        </p:nvGrpSpPr>
        <p:grpSpPr>
          <a:xfrm>
            <a:off x="3725759" y="4929198"/>
            <a:ext cx="1362723" cy="1073939"/>
            <a:chOff x="4214810" y="5284019"/>
            <a:chExt cx="1000132" cy="78818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/>
            <p:cNvSpPr/>
            <p:nvPr/>
          </p:nvSpPr>
          <p:spPr>
            <a:xfrm>
              <a:off x="4214810" y="5284019"/>
              <a:ext cx="1000132" cy="2500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A</a:t>
              </a:r>
              <a:endParaRPr lang="fr-FR" sz="1200" b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29135" y="5531659"/>
              <a:ext cx="357190" cy="2857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C</a:t>
              </a:r>
              <a:endParaRPr lang="fr-FR" sz="1200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14810" y="5531659"/>
              <a:ext cx="328615" cy="2857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B</a:t>
              </a:r>
              <a:endParaRPr lang="fr-FR" sz="12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86325" y="5531659"/>
              <a:ext cx="328617" cy="2857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D</a:t>
              </a:r>
              <a:endParaRPr lang="fr-FR" sz="12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14810" y="5822173"/>
              <a:ext cx="1000132" cy="2500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E</a:t>
              </a:r>
              <a:endParaRPr lang="fr-FR" sz="1200" b="1" dirty="0"/>
            </a:p>
          </p:txBody>
        </p:sp>
      </p:grpSp>
      <p:grpSp>
        <p:nvGrpSpPr>
          <p:cNvPr id="90" name="Groupe 89"/>
          <p:cNvGrpSpPr/>
          <p:nvPr/>
        </p:nvGrpSpPr>
        <p:grpSpPr>
          <a:xfrm>
            <a:off x="3725759" y="2265804"/>
            <a:ext cx="969074" cy="973733"/>
            <a:chOff x="4214809" y="2337242"/>
            <a:chExt cx="969074" cy="97373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" name="Rectangle 3"/>
            <p:cNvSpPr/>
            <p:nvPr/>
          </p:nvSpPr>
          <p:spPr>
            <a:xfrm>
              <a:off x="4214809" y="2337242"/>
              <a:ext cx="484537" cy="9737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A</a:t>
              </a:r>
              <a:endParaRPr lang="fr-FR" sz="12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699346" y="2337242"/>
              <a:ext cx="484537" cy="9737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B</a:t>
              </a:r>
              <a:endParaRPr lang="fr-FR" sz="1200" b="1" dirty="0"/>
            </a:p>
          </p:txBody>
        </p:sp>
      </p:grpSp>
      <p:grpSp>
        <p:nvGrpSpPr>
          <p:cNvPr id="91" name="Groupe 90"/>
          <p:cNvGrpSpPr/>
          <p:nvPr/>
        </p:nvGrpSpPr>
        <p:grpSpPr>
          <a:xfrm>
            <a:off x="5058236" y="2265804"/>
            <a:ext cx="969074" cy="973733"/>
            <a:chOff x="5547286" y="2337242"/>
            <a:chExt cx="969074" cy="97373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5547286" y="2824108"/>
              <a:ext cx="969074" cy="4868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B</a:t>
              </a:r>
              <a:endParaRPr lang="fr-FR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47286" y="2337242"/>
              <a:ext cx="969074" cy="4868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A</a:t>
              </a:r>
              <a:endParaRPr lang="fr-FR" sz="1200" b="1" dirty="0"/>
            </a:p>
          </p:txBody>
        </p:sp>
      </p:grpSp>
      <p:grpSp>
        <p:nvGrpSpPr>
          <p:cNvPr id="84" name="Groupe 83"/>
          <p:cNvGrpSpPr/>
          <p:nvPr/>
        </p:nvGrpSpPr>
        <p:grpSpPr>
          <a:xfrm>
            <a:off x="6292874" y="2796931"/>
            <a:ext cx="922332" cy="560631"/>
            <a:chOff x="6572264" y="1904992"/>
            <a:chExt cx="1214446" cy="738190"/>
          </a:xfrm>
        </p:grpSpPr>
        <p:sp>
          <p:nvSpPr>
            <p:cNvPr id="34" name="Rectangle 33"/>
            <p:cNvSpPr/>
            <p:nvPr/>
          </p:nvSpPr>
          <p:spPr>
            <a:xfrm>
              <a:off x="6572264" y="1904992"/>
              <a:ext cx="78581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72264" y="2047868"/>
              <a:ext cx="357190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29520" y="1904992"/>
              <a:ext cx="357190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29520" y="2047868"/>
              <a:ext cx="357190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572264" y="2214554"/>
              <a:ext cx="1214446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00892" y="2047868"/>
              <a:ext cx="357190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3" name="Groupe 82"/>
          <p:cNvGrpSpPr/>
          <p:nvPr/>
        </p:nvGrpSpPr>
        <p:grpSpPr>
          <a:xfrm>
            <a:off x="6292874" y="2000240"/>
            <a:ext cx="796691" cy="531127"/>
            <a:chOff x="3500430" y="4404734"/>
            <a:chExt cx="1217567" cy="938268"/>
          </a:xfrm>
        </p:grpSpPr>
        <p:sp>
          <p:nvSpPr>
            <p:cNvPr id="40" name="Rectangle 39"/>
            <p:cNvSpPr/>
            <p:nvPr/>
          </p:nvSpPr>
          <p:spPr>
            <a:xfrm>
              <a:off x="3500430" y="4405322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86182" y="4405322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14810" y="4405322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29124" y="4405322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00430" y="4500570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786182" y="4500570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14810" y="4500570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29124" y="4500570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00430" y="4595089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86182" y="4595089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14810" y="4595089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29124" y="4595089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500430" y="4690337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86182" y="4690337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14810" y="4690337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29124" y="4690337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500430" y="4778645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786182" y="4778645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214810" y="4778645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29124" y="4778645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500430" y="4873893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786182" y="4873893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214810" y="4873893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29124" y="4873893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500430" y="4968412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786182" y="4968412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214810" y="4968412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9124" y="4968412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500430" y="5063660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786182" y="5063660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214810" y="5063660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429124" y="5063660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500430" y="5159446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786182" y="5159446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14810" y="5159446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429124" y="5159446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500430" y="5247754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786182" y="5247754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214810" y="5247754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429124" y="5247754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42595" y="4404734"/>
              <a:ext cx="75402" cy="9374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Triangle isocèle 80"/>
            <p:cNvSpPr/>
            <p:nvPr/>
          </p:nvSpPr>
          <p:spPr>
            <a:xfrm>
              <a:off x="4654791" y="4429132"/>
              <a:ext cx="45719" cy="4571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Triangle isocèle 81"/>
            <p:cNvSpPr/>
            <p:nvPr/>
          </p:nvSpPr>
          <p:spPr>
            <a:xfrm rot="10800000">
              <a:off x="4654791" y="5275186"/>
              <a:ext cx="45719" cy="4571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6" name="Connecteur droit avec flèche 85"/>
          <p:cNvCxnSpPr/>
          <p:nvPr/>
        </p:nvCxnSpPr>
        <p:spPr>
          <a:xfrm rot="10800000" flipV="1">
            <a:off x="5761747" y="2354325"/>
            <a:ext cx="442606" cy="177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rot="10800000">
            <a:off x="5761747" y="2973973"/>
            <a:ext cx="442606" cy="88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répondre aux besoins métiers les DSI doivent mettre en œuvre de plus en plus rapidement de nouvelles fonctionnalités</a:t>
            </a:r>
          </a:p>
          <a:p>
            <a:r>
              <a:rPr lang="fr-FR" dirty="0" smtClean="0"/>
              <a:t>La plate forme Java est souvent retenue pour réaliser ces nouvelles fonctions mais les coûts et délais de réalisation ne sont pas toujours maîtrisés</a:t>
            </a:r>
          </a:p>
          <a:p>
            <a:r>
              <a:rPr lang="fr-FR" dirty="0" smtClean="0"/>
              <a:t>Les équipes de développement sont souvent « engluées » dans des problèmes techniques qui les éloignent des problématiques métiers et ne leur permettent pas de réaliser rapidement des solutions pertinentes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vues Jspresso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071546"/>
            <a:ext cx="7786742" cy="5214974"/>
          </a:xfrm>
        </p:spPr>
        <p:txBody>
          <a:bodyPr/>
          <a:lstStyle/>
          <a:p>
            <a:r>
              <a:rPr lang="fr-FR" dirty="0" smtClean="0"/>
              <a:t>Les déclarations de vues composites peuvent </a:t>
            </a:r>
            <a:r>
              <a:rPr lang="fr-FR" dirty="0" err="1" smtClean="0"/>
              <a:t>elles-même</a:t>
            </a:r>
            <a:r>
              <a:rPr lang="fr-FR" dirty="0" smtClean="0"/>
              <a:t> être imbriquées les unes dans les autres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42910" y="1857364"/>
            <a:ext cx="3857652" cy="478634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sz="1600" dirty="0" err="1" smtClean="0">
                <a:solidFill>
                  <a:srgbClr val="0066FF"/>
                </a:solidFill>
              </a:rPr>
              <a:t>tabs</a:t>
            </a:r>
            <a:r>
              <a:rPr lang="fr-FR" sz="1600" dirty="0" smtClean="0">
                <a:solidFill>
                  <a:srgbClr val="0066FF"/>
                </a:solidFill>
              </a:rPr>
              <a:t> (‘employee.tabs’) {</a:t>
            </a:r>
          </a:p>
          <a:p>
            <a:r>
              <a:rPr lang="fr-FR" sz="1600" dirty="0" smtClean="0">
                <a:solidFill>
                  <a:srgbClr val="0066FF"/>
                </a:solidFill>
              </a:rPr>
              <a:t>    </a:t>
            </a:r>
            <a:r>
              <a:rPr lang="fr-FR" sz="1600" dirty="0" err="1" smtClean="0">
                <a:solidFill>
                  <a:srgbClr val="0066FF"/>
                </a:solidFill>
              </a:rPr>
              <a:t>views</a:t>
            </a:r>
            <a:r>
              <a:rPr lang="fr-FR" sz="1600" dirty="0" smtClean="0">
                <a:solidFill>
                  <a:srgbClr val="0066FF"/>
                </a:solidFill>
              </a:rPr>
              <a:t>  {</a:t>
            </a:r>
          </a:p>
          <a:p>
            <a:r>
              <a:rPr lang="fr-FR" sz="1600" dirty="0" smtClean="0">
                <a:solidFill>
                  <a:schemeClr val="accent3">
                    <a:lumMod val="50000"/>
                  </a:schemeClr>
                </a:solidFill>
              </a:rPr>
              <a:t>         </a:t>
            </a:r>
            <a:r>
              <a:rPr lang="fr-FR" sz="1600" dirty="0" err="1" smtClean="0">
                <a:solidFill>
                  <a:srgbClr val="008000"/>
                </a:solidFill>
              </a:rPr>
              <a:t>split_vertical</a:t>
            </a:r>
            <a:r>
              <a:rPr lang="fr-FR" sz="1600" dirty="0" smtClean="0">
                <a:solidFill>
                  <a:srgbClr val="008000"/>
                </a:solidFill>
              </a:rPr>
              <a:t> {</a:t>
            </a:r>
          </a:p>
          <a:p>
            <a:r>
              <a:rPr lang="fr-FR" sz="1600" dirty="0" smtClean="0">
                <a:solidFill>
                  <a:srgbClr val="008000"/>
                </a:solidFill>
              </a:rPr>
              <a:t>             </a:t>
            </a:r>
            <a:r>
              <a:rPr lang="fr-FR" sz="1600" dirty="0" err="1" smtClean="0">
                <a:solidFill>
                  <a:srgbClr val="008000"/>
                </a:solidFill>
              </a:rPr>
              <a:t>form</a:t>
            </a:r>
            <a:r>
              <a:rPr lang="fr-FR" sz="1600" dirty="0" smtClean="0">
                <a:solidFill>
                  <a:srgbClr val="008000"/>
                </a:solidFill>
              </a:rPr>
              <a:t> {…}</a:t>
            </a:r>
          </a:p>
          <a:p>
            <a:r>
              <a:rPr lang="fr-FR" sz="1600" dirty="0" smtClean="0">
                <a:solidFill>
                  <a:srgbClr val="008000"/>
                </a:solidFill>
              </a:rPr>
              <a:t>             border {</a:t>
            </a:r>
          </a:p>
          <a:p>
            <a:r>
              <a:rPr lang="fr-FR" sz="1600" dirty="0" smtClean="0">
                <a:solidFill>
                  <a:srgbClr val="008000"/>
                </a:solidFill>
              </a:rPr>
              <a:t>                  </a:t>
            </a:r>
            <a:r>
              <a:rPr lang="fr-FR" sz="1600" dirty="0" err="1" smtClean="0">
                <a:solidFill>
                  <a:srgbClr val="008000"/>
                </a:solidFill>
              </a:rPr>
              <a:t>north</a:t>
            </a:r>
            <a:r>
              <a:rPr lang="fr-FR" sz="1600" dirty="0" smtClean="0">
                <a:solidFill>
                  <a:srgbClr val="008000"/>
                </a:solidFill>
              </a:rPr>
              <a:t> {…}</a:t>
            </a:r>
          </a:p>
          <a:p>
            <a:r>
              <a:rPr lang="fr-FR" sz="1600" dirty="0" smtClean="0">
                <a:solidFill>
                  <a:srgbClr val="008000"/>
                </a:solidFill>
              </a:rPr>
              <a:t>                  </a:t>
            </a:r>
            <a:r>
              <a:rPr lang="fr-FR" sz="1600" dirty="0" err="1" smtClean="0">
                <a:solidFill>
                  <a:srgbClr val="008000"/>
                </a:solidFill>
              </a:rPr>
              <a:t>west</a:t>
            </a:r>
            <a:r>
              <a:rPr lang="fr-FR" sz="1600" dirty="0" smtClean="0">
                <a:solidFill>
                  <a:srgbClr val="008000"/>
                </a:solidFill>
              </a:rPr>
              <a:t>{…}</a:t>
            </a:r>
          </a:p>
          <a:p>
            <a:r>
              <a:rPr lang="fr-FR" sz="1400" dirty="0" smtClean="0">
                <a:solidFill>
                  <a:srgbClr val="008000"/>
                </a:solidFill>
              </a:rPr>
              <a:t>                  ....</a:t>
            </a:r>
          </a:p>
          <a:p>
            <a:r>
              <a:rPr lang="fr-FR" sz="1400" dirty="0" smtClean="0">
                <a:solidFill>
                  <a:srgbClr val="008000"/>
                </a:solidFill>
              </a:rPr>
              <a:t>         }</a:t>
            </a:r>
          </a:p>
          <a:p>
            <a:r>
              <a:rPr lang="fr-FR" sz="1600" dirty="0" smtClean="0">
                <a:solidFill>
                  <a:srgbClr val="7030A0"/>
                </a:solidFill>
              </a:rPr>
              <a:t>         </a:t>
            </a:r>
            <a:r>
              <a:rPr lang="fr-FR" sz="1600" dirty="0" err="1" smtClean="0">
                <a:solidFill>
                  <a:srgbClr val="7030A0"/>
                </a:solidFill>
              </a:rPr>
              <a:t>split_vertical</a:t>
            </a:r>
            <a:r>
              <a:rPr lang="fr-FR" sz="1600" dirty="0" smtClean="0">
                <a:solidFill>
                  <a:srgbClr val="7030A0"/>
                </a:solidFill>
              </a:rPr>
              <a:t>{ </a:t>
            </a:r>
          </a:p>
          <a:p>
            <a:r>
              <a:rPr lang="fr-FR" sz="1600" dirty="0" smtClean="0">
                <a:solidFill>
                  <a:srgbClr val="7030A0"/>
                </a:solidFill>
              </a:rPr>
              <a:t>             </a:t>
            </a:r>
            <a:r>
              <a:rPr lang="fr-FR" sz="1600" dirty="0" err="1" smtClean="0">
                <a:solidFill>
                  <a:srgbClr val="7030A0"/>
                </a:solidFill>
              </a:rPr>
              <a:t>split_horizontal</a:t>
            </a:r>
            <a:r>
              <a:rPr lang="fr-FR" sz="1600" dirty="0" smtClean="0">
                <a:solidFill>
                  <a:srgbClr val="7030A0"/>
                </a:solidFill>
              </a:rPr>
              <a:t>{</a:t>
            </a:r>
          </a:p>
          <a:p>
            <a:r>
              <a:rPr lang="fr-FR" sz="1600" dirty="0" smtClean="0">
                <a:solidFill>
                  <a:srgbClr val="7030A0"/>
                </a:solidFill>
              </a:rPr>
              <a:t>                </a:t>
            </a:r>
            <a:r>
              <a:rPr lang="fr-FR" sz="1600" dirty="0" err="1" smtClean="0">
                <a:solidFill>
                  <a:srgbClr val="7030A0"/>
                </a:solidFill>
              </a:rPr>
              <a:t>form</a:t>
            </a:r>
            <a:r>
              <a:rPr lang="fr-FR" sz="1600" dirty="0" smtClean="0">
                <a:solidFill>
                  <a:srgbClr val="7030A0"/>
                </a:solidFill>
              </a:rPr>
              <a:t>{…}</a:t>
            </a:r>
          </a:p>
          <a:p>
            <a:r>
              <a:rPr lang="fr-FR" sz="1600" dirty="0" smtClean="0">
                <a:solidFill>
                  <a:srgbClr val="7030A0"/>
                </a:solidFill>
              </a:rPr>
              <a:t>                </a:t>
            </a:r>
            <a:r>
              <a:rPr lang="fr-FR" sz="1600" dirty="0" err="1" smtClean="0">
                <a:solidFill>
                  <a:srgbClr val="7030A0"/>
                </a:solidFill>
              </a:rPr>
              <a:t>tabs</a:t>
            </a:r>
            <a:r>
              <a:rPr lang="fr-FR" sz="1600" dirty="0" smtClean="0">
                <a:solidFill>
                  <a:srgbClr val="7030A0"/>
                </a:solidFill>
              </a:rPr>
              <a:t> {</a:t>
            </a:r>
          </a:p>
          <a:p>
            <a:r>
              <a:rPr lang="fr-FR" sz="1600" dirty="0" smtClean="0">
                <a:solidFill>
                  <a:srgbClr val="7030A0"/>
                </a:solidFill>
              </a:rPr>
              <a:t>                    </a:t>
            </a:r>
            <a:r>
              <a:rPr lang="fr-FR" sz="1600" dirty="0" err="1" smtClean="0">
                <a:solidFill>
                  <a:srgbClr val="7030A0"/>
                </a:solidFill>
              </a:rPr>
              <a:t>views</a:t>
            </a:r>
            <a:r>
              <a:rPr lang="fr-FR" sz="1600" dirty="0" smtClean="0">
                <a:solidFill>
                  <a:srgbClr val="7030A0"/>
                </a:solidFill>
              </a:rPr>
              <a:t>{ …}</a:t>
            </a:r>
          </a:p>
          <a:p>
            <a:r>
              <a:rPr lang="fr-FR" sz="1400" dirty="0" smtClean="0">
                <a:solidFill>
                  <a:srgbClr val="7030A0"/>
                </a:solidFill>
              </a:rPr>
              <a:t>                }</a:t>
            </a:r>
          </a:p>
          <a:p>
            <a:r>
              <a:rPr lang="fr-FR" sz="1400" dirty="0" smtClean="0">
                <a:solidFill>
                  <a:srgbClr val="7030A0"/>
                </a:solidFill>
              </a:rPr>
              <a:t>             }</a:t>
            </a:r>
          </a:p>
          <a:p>
            <a:r>
              <a:rPr lang="fr-FR" sz="1600" dirty="0" smtClean="0">
                <a:solidFill>
                  <a:srgbClr val="7030A0"/>
                </a:solidFill>
              </a:rPr>
              <a:t>           </a:t>
            </a:r>
            <a:r>
              <a:rPr lang="fr-FR" sz="1600" dirty="0" err="1" smtClean="0">
                <a:solidFill>
                  <a:srgbClr val="7030A0"/>
                </a:solidFill>
              </a:rPr>
              <a:t>form</a:t>
            </a:r>
            <a:r>
              <a:rPr lang="fr-FR" sz="1600" dirty="0" smtClean="0">
                <a:solidFill>
                  <a:srgbClr val="7030A0"/>
                </a:solidFill>
              </a:rPr>
              <a:t> {…}</a:t>
            </a:r>
          </a:p>
          <a:p>
            <a:r>
              <a:rPr lang="fr-FR" sz="1400" dirty="0" smtClean="0">
                <a:solidFill>
                  <a:srgbClr val="7030A0"/>
                </a:solidFill>
              </a:rPr>
              <a:t>         }</a:t>
            </a:r>
          </a:p>
          <a:p>
            <a:r>
              <a:rPr lang="fr-FR" sz="1400" dirty="0" smtClean="0">
                <a:solidFill>
                  <a:srgbClr val="0066FF"/>
                </a:solidFill>
              </a:rPr>
              <a:t>    }</a:t>
            </a:r>
          </a:p>
          <a:p>
            <a:r>
              <a:rPr lang="fr-FR" sz="1400" dirty="0" smtClean="0">
                <a:solidFill>
                  <a:srgbClr val="0066FF"/>
                </a:solidFill>
              </a:rPr>
              <a:t>}</a:t>
            </a:r>
            <a:endParaRPr lang="fr-FR" sz="1400" dirty="0">
              <a:solidFill>
                <a:srgbClr val="0066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86314" y="2357430"/>
            <a:ext cx="2928958" cy="1714512"/>
          </a:xfrm>
          <a:prstGeom prst="rect">
            <a:avLst/>
          </a:prstGeom>
          <a:ln>
            <a:solidFill>
              <a:srgbClr val="0099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29256" y="2071678"/>
            <a:ext cx="64294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tab B</a:t>
            </a:r>
          </a:p>
        </p:txBody>
      </p:sp>
      <p:grpSp>
        <p:nvGrpSpPr>
          <p:cNvPr id="22" name="Groupe 21"/>
          <p:cNvGrpSpPr/>
          <p:nvPr/>
        </p:nvGrpSpPr>
        <p:grpSpPr>
          <a:xfrm>
            <a:off x="6286512" y="2902949"/>
            <a:ext cx="1428760" cy="830851"/>
            <a:chOff x="4143372" y="4714884"/>
            <a:chExt cx="1000132" cy="380807"/>
          </a:xfrm>
        </p:grpSpPr>
        <p:sp>
          <p:nvSpPr>
            <p:cNvPr id="30" name="Rectangle 29"/>
            <p:cNvSpPr/>
            <p:nvPr/>
          </p:nvSpPr>
          <p:spPr>
            <a:xfrm>
              <a:off x="4143372" y="4714884"/>
              <a:ext cx="1000132" cy="380807"/>
            </a:xfrm>
            <a:prstGeom prst="rect">
              <a:avLst/>
            </a:prstGeom>
            <a:ln>
              <a:solidFill>
                <a:srgbClr val="0099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150030" y="4716870"/>
              <a:ext cx="346711" cy="378821"/>
            </a:xfrm>
            <a:prstGeom prst="rect">
              <a:avLst/>
            </a:prstGeom>
            <a:ln>
              <a:solidFill>
                <a:srgbClr val="0099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493418" y="4716870"/>
              <a:ext cx="346711" cy="378821"/>
            </a:xfrm>
            <a:prstGeom prst="rect">
              <a:avLst/>
            </a:prstGeom>
            <a:ln>
              <a:solidFill>
                <a:srgbClr val="0099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4786314" y="2357430"/>
            <a:ext cx="1500198" cy="1714512"/>
          </a:xfrm>
          <a:prstGeom prst="rect">
            <a:avLst/>
          </a:prstGeom>
          <a:ln>
            <a:solidFill>
              <a:srgbClr val="0099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4786314" y="2071678"/>
            <a:ext cx="642942" cy="28575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tab A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929190" y="2462206"/>
            <a:ext cx="571504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929190" y="2676520"/>
            <a:ext cx="571504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5572132" y="2462206"/>
            <a:ext cx="571504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5572132" y="2676520"/>
            <a:ext cx="571504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4929190" y="2914644"/>
            <a:ext cx="1214446" cy="1062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6357950" y="2676520"/>
            <a:ext cx="571504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6357950" y="2462206"/>
            <a:ext cx="1262050" cy="1476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6357949" y="3000371"/>
            <a:ext cx="357191" cy="1428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6357949" y="3214685"/>
            <a:ext cx="357191" cy="1428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6372221" y="3809999"/>
            <a:ext cx="1285884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7358082" y="3000372"/>
            <a:ext cx="285752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7358082" y="3214686"/>
            <a:ext cx="285752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7000892" y="2676520"/>
            <a:ext cx="571504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6858016" y="3000372"/>
            <a:ext cx="357190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6357949" y="3429000"/>
            <a:ext cx="357191" cy="1428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4786314" y="4572008"/>
            <a:ext cx="2928958" cy="171451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A</a:t>
            </a:r>
            <a:endParaRPr lang="fr-FR" sz="1200" b="1" dirty="0"/>
          </a:p>
        </p:txBody>
      </p:sp>
      <p:sp>
        <p:nvSpPr>
          <p:cNvPr id="87" name="Rectangle 86"/>
          <p:cNvSpPr/>
          <p:nvPr/>
        </p:nvSpPr>
        <p:spPr>
          <a:xfrm>
            <a:off x="4786314" y="4286256"/>
            <a:ext cx="64294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tab A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786314" y="4572008"/>
            <a:ext cx="1500198" cy="78581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b="1" dirty="0"/>
          </a:p>
        </p:txBody>
      </p:sp>
      <p:sp>
        <p:nvSpPr>
          <p:cNvPr id="89" name="Rectangle 88"/>
          <p:cNvSpPr/>
          <p:nvPr/>
        </p:nvSpPr>
        <p:spPr>
          <a:xfrm>
            <a:off x="5429256" y="4286256"/>
            <a:ext cx="642942" cy="28575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tab B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786314" y="5357826"/>
            <a:ext cx="1500198" cy="92869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b="1" dirty="0"/>
          </a:p>
        </p:txBody>
      </p:sp>
      <p:sp>
        <p:nvSpPr>
          <p:cNvPr id="91" name="Rectangle 90"/>
          <p:cNvSpPr/>
          <p:nvPr/>
        </p:nvSpPr>
        <p:spPr>
          <a:xfrm>
            <a:off x="5179223" y="5357826"/>
            <a:ext cx="392909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fr-FR" sz="1050" b="1" dirty="0" smtClean="0"/>
              <a:t>tab 2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786314" y="5357826"/>
            <a:ext cx="392909" cy="214314"/>
          </a:xfrm>
          <a:prstGeom prst="rect">
            <a:avLst/>
          </a:prstGeom>
          <a:ln>
            <a:solidFill>
              <a:srgbClr val="7030A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fr-FR" sz="1050" b="1" dirty="0" smtClean="0"/>
              <a:t>tab 1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572132" y="5357826"/>
            <a:ext cx="392909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fr-FR" sz="1050" b="1" dirty="0" smtClean="0"/>
              <a:t>tab 3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429388" y="4857760"/>
            <a:ext cx="35719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Rectangle 139"/>
          <p:cNvSpPr/>
          <p:nvPr/>
        </p:nvSpPr>
        <p:spPr>
          <a:xfrm>
            <a:off x="6858016" y="4857760"/>
            <a:ext cx="71438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1" name="Rectangle 140"/>
          <p:cNvSpPr/>
          <p:nvPr/>
        </p:nvSpPr>
        <p:spPr>
          <a:xfrm>
            <a:off x="4929190" y="4714884"/>
            <a:ext cx="71438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2" name="Rectangle 141"/>
          <p:cNvSpPr/>
          <p:nvPr/>
        </p:nvSpPr>
        <p:spPr>
          <a:xfrm>
            <a:off x="4929190" y="4929198"/>
            <a:ext cx="71438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3" name="Rectangle 142"/>
          <p:cNvSpPr/>
          <p:nvPr/>
        </p:nvSpPr>
        <p:spPr>
          <a:xfrm>
            <a:off x="5715008" y="4714884"/>
            <a:ext cx="285752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4" name="Rectangle 143"/>
          <p:cNvSpPr/>
          <p:nvPr/>
        </p:nvSpPr>
        <p:spPr>
          <a:xfrm>
            <a:off x="4857752" y="5715016"/>
            <a:ext cx="1285884" cy="4286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5" name="Groupe 144"/>
          <p:cNvGrpSpPr/>
          <p:nvPr/>
        </p:nvGrpSpPr>
        <p:grpSpPr>
          <a:xfrm>
            <a:off x="6429388" y="5143512"/>
            <a:ext cx="1143008" cy="1000132"/>
            <a:chOff x="3500430" y="4404734"/>
            <a:chExt cx="1217567" cy="938268"/>
          </a:xfrm>
        </p:grpSpPr>
        <p:sp>
          <p:nvSpPr>
            <p:cNvPr id="146" name="Rectangle 145"/>
            <p:cNvSpPr/>
            <p:nvPr/>
          </p:nvSpPr>
          <p:spPr>
            <a:xfrm>
              <a:off x="3500430" y="4405322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786182" y="4405322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214810" y="4405322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429124" y="4405322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500430" y="4500570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786182" y="4500570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214810" y="4500570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429124" y="4500570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500430" y="4595089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786182" y="4595089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214810" y="4595089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4429124" y="4595089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500430" y="4690337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786182" y="4690337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214810" y="4690337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429124" y="4690337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500430" y="4778645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786182" y="4778645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214810" y="4778645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429124" y="4778645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500430" y="4873893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786182" y="4873893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214810" y="4873893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429124" y="4873893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500430" y="4968412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786182" y="4968412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214810" y="4968412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429124" y="4968412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500430" y="5063660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786182" y="5063660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214810" y="5063660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429124" y="5063660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500430" y="5159446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786182" y="5159446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214810" y="5159446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4429124" y="5159446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500430" y="5247754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786182" y="5247754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214810" y="5247754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429124" y="5247754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642595" y="4404734"/>
              <a:ext cx="75402" cy="9374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Triangle isocèle 186"/>
            <p:cNvSpPr/>
            <p:nvPr/>
          </p:nvSpPr>
          <p:spPr>
            <a:xfrm>
              <a:off x="4654791" y="4429132"/>
              <a:ext cx="45719" cy="4571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" name="Triangle isocèle 187"/>
            <p:cNvSpPr/>
            <p:nvPr/>
          </p:nvSpPr>
          <p:spPr>
            <a:xfrm rot="10800000">
              <a:off x="4654791" y="5275186"/>
              <a:ext cx="45719" cy="4571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vues Jspresso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071546"/>
            <a:ext cx="7786742" cy="5214974"/>
          </a:xfrm>
        </p:spPr>
        <p:txBody>
          <a:bodyPr/>
          <a:lstStyle/>
          <a:p>
            <a:r>
              <a:rPr lang="fr-FR" dirty="0" smtClean="0"/>
              <a:t>Tous les composants peuvent être nommés pour être réutilisés et assemblés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42910" y="1857364"/>
            <a:ext cx="3857652" cy="478634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sz="1600" dirty="0" err="1" smtClean="0">
                <a:solidFill>
                  <a:srgbClr val="008000"/>
                </a:solidFill>
              </a:rPr>
              <a:t>split_vertical (‘</a:t>
            </a:r>
            <a:r>
              <a:rPr lang="fr-FR" sz="1600" dirty="0" err="1" smtClean="0">
                <a:solidFill>
                  <a:srgbClr val="FF0000"/>
                </a:solidFill>
              </a:rPr>
              <a:t>ref1</a:t>
            </a:r>
            <a:r>
              <a:rPr lang="fr-FR" sz="1600" dirty="0" err="1" smtClean="0">
                <a:solidFill>
                  <a:srgbClr val="008000"/>
                </a:solidFill>
              </a:rPr>
              <a:t>’) {</a:t>
            </a:r>
          </a:p>
          <a:p>
            <a:r>
              <a:rPr lang="fr-FR" sz="1600" dirty="0" err="1" smtClean="0">
                <a:solidFill>
                  <a:srgbClr val="008000"/>
                </a:solidFill>
              </a:rPr>
              <a:t>    form {…}</a:t>
            </a:r>
          </a:p>
          <a:p>
            <a:r>
              <a:rPr lang="fr-FR" sz="1600" dirty="0" err="1" smtClean="0">
                <a:solidFill>
                  <a:srgbClr val="008000"/>
                </a:solidFill>
              </a:rPr>
              <a:t>    border {</a:t>
            </a:r>
          </a:p>
          <a:p>
            <a:r>
              <a:rPr lang="fr-FR" sz="1600" dirty="0" err="1" smtClean="0">
                <a:solidFill>
                  <a:srgbClr val="008000"/>
                </a:solidFill>
              </a:rPr>
              <a:t>        north {…}</a:t>
            </a:r>
          </a:p>
          <a:p>
            <a:r>
              <a:rPr lang="fr-FR" sz="1600" dirty="0" smtClean="0">
                <a:solidFill>
                  <a:srgbClr val="008000"/>
                </a:solidFill>
              </a:rPr>
              <a:t>        </a:t>
            </a:r>
            <a:r>
              <a:rPr lang="fr-FR" sz="1600" dirty="0" err="1" smtClean="0">
                <a:solidFill>
                  <a:srgbClr val="008000"/>
                </a:solidFill>
              </a:rPr>
              <a:t>west</a:t>
            </a:r>
            <a:r>
              <a:rPr lang="fr-FR" sz="1600" dirty="0" smtClean="0">
                <a:solidFill>
                  <a:srgbClr val="008000"/>
                </a:solidFill>
              </a:rPr>
              <a:t>{…}</a:t>
            </a:r>
          </a:p>
          <a:p>
            <a:r>
              <a:rPr lang="fr-FR" sz="1600" dirty="0" err="1" smtClean="0">
                <a:solidFill>
                  <a:srgbClr val="008000"/>
                </a:solidFill>
              </a:rPr>
              <a:t>        ....</a:t>
            </a:r>
          </a:p>
          <a:p>
            <a:r>
              <a:rPr lang="fr-FR" sz="1600" dirty="0" err="1" smtClean="0">
                <a:solidFill>
                  <a:srgbClr val="008000"/>
                </a:solidFill>
              </a:rPr>
              <a:t>     }</a:t>
            </a:r>
          </a:p>
          <a:p>
            <a:r>
              <a:rPr lang="fr-FR" sz="1600" dirty="0" err="1" smtClean="0">
                <a:solidFill>
                  <a:srgbClr val="008000"/>
                </a:solidFill>
              </a:rPr>
              <a:t>}</a:t>
            </a:r>
          </a:p>
          <a:p>
            <a:endParaRPr lang="fr-FR" sz="300" dirty="0" smtClean="0"/>
          </a:p>
          <a:p>
            <a:r>
              <a:rPr lang="fr-FR" sz="1600" dirty="0" err="1" smtClean="0">
                <a:solidFill>
                  <a:srgbClr val="7030A0"/>
                </a:solidFill>
              </a:rPr>
              <a:t>split_vertical</a:t>
            </a:r>
            <a:r>
              <a:rPr lang="fr-FR" sz="1600" dirty="0" smtClean="0">
                <a:solidFill>
                  <a:srgbClr val="7030A0"/>
                </a:solidFill>
              </a:rPr>
              <a:t> (‘</a:t>
            </a:r>
            <a:r>
              <a:rPr lang="fr-FR" sz="1600" dirty="0" smtClean="0">
                <a:solidFill>
                  <a:srgbClr val="FF0000"/>
                </a:solidFill>
              </a:rPr>
              <a:t>ref2</a:t>
            </a:r>
            <a:r>
              <a:rPr lang="fr-FR" sz="1600" dirty="0" smtClean="0">
                <a:solidFill>
                  <a:srgbClr val="7030A0"/>
                </a:solidFill>
              </a:rPr>
              <a:t>’){ </a:t>
            </a:r>
          </a:p>
          <a:p>
            <a:r>
              <a:rPr lang="fr-FR" sz="1600" dirty="0" smtClean="0">
                <a:solidFill>
                  <a:srgbClr val="7030A0"/>
                </a:solidFill>
              </a:rPr>
              <a:t>    </a:t>
            </a:r>
            <a:r>
              <a:rPr lang="fr-FR" sz="1600" dirty="0" err="1" smtClean="0">
                <a:solidFill>
                  <a:srgbClr val="7030A0"/>
                </a:solidFill>
              </a:rPr>
              <a:t>split_horizontal</a:t>
            </a:r>
            <a:r>
              <a:rPr lang="fr-FR" sz="1600" dirty="0" smtClean="0">
                <a:solidFill>
                  <a:srgbClr val="7030A0"/>
                </a:solidFill>
              </a:rPr>
              <a:t>{</a:t>
            </a:r>
          </a:p>
          <a:p>
            <a:r>
              <a:rPr lang="fr-FR" sz="1600" dirty="0" smtClean="0">
                <a:solidFill>
                  <a:srgbClr val="7030A0"/>
                </a:solidFill>
              </a:rPr>
              <a:t>        </a:t>
            </a:r>
            <a:r>
              <a:rPr lang="fr-FR" sz="1600" dirty="0" err="1" smtClean="0">
                <a:solidFill>
                  <a:srgbClr val="7030A0"/>
                </a:solidFill>
              </a:rPr>
              <a:t>form</a:t>
            </a:r>
            <a:r>
              <a:rPr lang="fr-FR" sz="1600" dirty="0" smtClean="0">
                <a:solidFill>
                  <a:srgbClr val="7030A0"/>
                </a:solidFill>
              </a:rPr>
              <a:t>{…}</a:t>
            </a:r>
          </a:p>
          <a:p>
            <a:r>
              <a:rPr lang="fr-FR" sz="1600" dirty="0" smtClean="0">
                <a:solidFill>
                  <a:srgbClr val="7030A0"/>
                </a:solidFill>
              </a:rPr>
              <a:t>        </a:t>
            </a:r>
            <a:r>
              <a:rPr lang="fr-FR" sz="1600" dirty="0" err="1" smtClean="0">
                <a:solidFill>
                  <a:srgbClr val="7030A0"/>
                </a:solidFill>
              </a:rPr>
              <a:t>tabs</a:t>
            </a:r>
            <a:r>
              <a:rPr lang="fr-FR" sz="1600" dirty="0" smtClean="0">
                <a:solidFill>
                  <a:srgbClr val="7030A0"/>
                </a:solidFill>
              </a:rPr>
              <a:t> {</a:t>
            </a:r>
          </a:p>
          <a:p>
            <a:r>
              <a:rPr lang="fr-FR" sz="1600" dirty="0" smtClean="0">
                <a:solidFill>
                  <a:srgbClr val="7030A0"/>
                </a:solidFill>
              </a:rPr>
              <a:t>            </a:t>
            </a:r>
            <a:r>
              <a:rPr lang="fr-FR" sz="1600" dirty="0" err="1" smtClean="0">
                <a:solidFill>
                  <a:srgbClr val="7030A0"/>
                </a:solidFill>
              </a:rPr>
              <a:t>views</a:t>
            </a:r>
            <a:r>
              <a:rPr lang="fr-FR" sz="1600" dirty="0" smtClean="0">
                <a:solidFill>
                  <a:srgbClr val="7030A0"/>
                </a:solidFill>
              </a:rPr>
              <a:t>{ …}</a:t>
            </a:r>
          </a:p>
          <a:p>
            <a:r>
              <a:rPr lang="fr-FR" sz="1600" dirty="0" smtClean="0">
                <a:solidFill>
                  <a:srgbClr val="7030A0"/>
                </a:solidFill>
              </a:rPr>
              <a:t>         }</a:t>
            </a:r>
          </a:p>
          <a:p>
            <a:r>
              <a:rPr lang="fr-FR" sz="1600" dirty="0" smtClean="0">
                <a:solidFill>
                  <a:srgbClr val="7030A0"/>
                </a:solidFill>
              </a:rPr>
              <a:t>    }</a:t>
            </a:r>
          </a:p>
          <a:p>
            <a:r>
              <a:rPr lang="fr-FR" sz="1600" dirty="0" smtClean="0">
                <a:solidFill>
                  <a:srgbClr val="7030A0"/>
                </a:solidFill>
              </a:rPr>
              <a:t>    </a:t>
            </a:r>
            <a:r>
              <a:rPr lang="fr-FR" sz="1600" dirty="0" err="1" smtClean="0">
                <a:solidFill>
                  <a:srgbClr val="7030A0"/>
                </a:solidFill>
              </a:rPr>
              <a:t>form</a:t>
            </a:r>
            <a:r>
              <a:rPr lang="fr-FR" sz="1600" dirty="0" smtClean="0">
                <a:solidFill>
                  <a:srgbClr val="7030A0"/>
                </a:solidFill>
              </a:rPr>
              <a:t> {…}</a:t>
            </a:r>
          </a:p>
          <a:p>
            <a:r>
              <a:rPr lang="fr-FR" sz="1600" dirty="0" smtClean="0">
                <a:solidFill>
                  <a:srgbClr val="7030A0"/>
                </a:solidFill>
              </a:rPr>
              <a:t>}</a:t>
            </a:r>
          </a:p>
          <a:p>
            <a:endParaRPr lang="fr-FR" sz="900" dirty="0" smtClean="0"/>
          </a:p>
          <a:p>
            <a:r>
              <a:rPr lang="fr-FR" sz="1600" dirty="0" err="1" smtClean="0">
                <a:solidFill>
                  <a:srgbClr val="0066FF"/>
                </a:solidFill>
              </a:rPr>
              <a:t>tabs</a:t>
            </a:r>
            <a:r>
              <a:rPr lang="fr-FR" sz="1600" dirty="0" smtClean="0">
                <a:solidFill>
                  <a:srgbClr val="0066FF"/>
                </a:solidFill>
              </a:rPr>
              <a:t> ‘Employee.tabs’ </a:t>
            </a:r>
            <a:r>
              <a:rPr lang="fr-FR" sz="1600" dirty="0" err="1" smtClean="0">
                <a:solidFill>
                  <a:srgbClr val="0066FF"/>
                </a:solidFill>
              </a:rPr>
              <a:t>views</a:t>
            </a:r>
            <a:r>
              <a:rPr lang="fr-FR" sz="1600" dirty="0" smtClean="0">
                <a:solidFill>
                  <a:srgbClr val="0066FF"/>
                </a:solidFill>
              </a:rPr>
              <a:t>[‘</a:t>
            </a:r>
            <a:r>
              <a:rPr lang="fr-FR" sz="1600" dirty="0" smtClean="0">
                <a:solidFill>
                  <a:srgbClr val="FF0000"/>
                </a:solidFill>
              </a:rPr>
              <a:t>ref1</a:t>
            </a:r>
            <a:r>
              <a:rPr lang="fr-FR" sz="1600" dirty="0" smtClean="0">
                <a:solidFill>
                  <a:srgbClr val="0066FF"/>
                </a:solidFill>
              </a:rPr>
              <a:t>’,’</a:t>
            </a:r>
            <a:r>
              <a:rPr lang="fr-FR" sz="1600" dirty="0" smtClean="0">
                <a:solidFill>
                  <a:srgbClr val="FF0000"/>
                </a:solidFill>
              </a:rPr>
              <a:t>ref2</a:t>
            </a:r>
            <a:r>
              <a:rPr lang="fr-FR" sz="1600" dirty="0" smtClean="0">
                <a:solidFill>
                  <a:srgbClr val="0066FF"/>
                </a:solidFill>
              </a:rPr>
              <a:t>’]</a:t>
            </a:r>
          </a:p>
          <a:p>
            <a:endParaRPr lang="fr-FR" sz="1600" dirty="0" smtClean="0"/>
          </a:p>
          <a:p>
            <a:endParaRPr lang="fr-FR" sz="1600" dirty="0"/>
          </a:p>
        </p:txBody>
      </p:sp>
      <p:sp>
        <p:nvSpPr>
          <p:cNvPr id="124" name="Rectangle 123"/>
          <p:cNvSpPr/>
          <p:nvPr/>
        </p:nvSpPr>
        <p:spPr>
          <a:xfrm>
            <a:off x="4786314" y="2357430"/>
            <a:ext cx="2928958" cy="1714512"/>
          </a:xfrm>
          <a:prstGeom prst="rect">
            <a:avLst/>
          </a:prstGeom>
          <a:ln>
            <a:solidFill>
              <a:srgbClr val="0099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A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429256" y="2071678"/>
            <a:ext cx="64294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tab B</a:t>
            </a:r>
          </a:p>
        </p:txBody>
      </p:sp>
      <p:grpSp>
        <p:nvGrpSpPr>
          <p:cNvPr id="126" name="Groupe 125"/>
          <p:cNvGrpSpPr/>
          <p:nvPr/>
        </p:nvGrpSpPr>
        <p:grpSpPr>
          <a:xfrm>
            <a:off x="6286512" y="2902949"/>
            <a:ext cx="1428760" cy="830851"/>
            <a:chOff x="4143372" y="4714884"/>
            <a:chExt cx="1000132" cy="380807"/>
          </a:xfrm>
        </p:grpSpPr>
        <p:sp>
          <p:nvSpPr>
            <p:cNvPr id="127" name="Rectangle 126"/>
            <p:cNvSpPr/>
            <p:nvPr/>
          </p:nvSpPr>
          <p:spPr>
            <a:xfrm>
              <a:off x="4143372" y="4714884"/>
              <a:ext cx="1000132" cy="380807"/>
            </a:xfrm>
            <a:prstGeom prst="rect">
              <a:avLst/>
            </a:prstGeom>
            <a:ln>
              <a:solidFill>
                <a:srgbClr val="0099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150030" y="4716870"/>
              <a:ext cx="346711" cy="378821"/>
            </a:xfrm>
            <a:prstGeom prst="rect">
              <a:avLst/>
            </a:prstGeom>
            <a:ln>
              <a:solidFill>
                <a:srgbClr val="0099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493418" y="4716870"/>
              <a:ext cx="346711" cy="378821"/>
            </a:xfrm>
            <a:prstGeom prst="rect">
              <a:avLst/>
            </a:prstGeom>
            <a:ln>
              <a:solidFill>
                <a:srgbClr val="0099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sp>
        <p:nvSpPr>
          <p:cNvPr id="130" name="Rectangle 129"/>
          <p:cNvSpPr/>
          <p:nvPr/>
        </p:nvSpPr>
        <p:spPr>
          <a:xfrm>
            <a:off x="4786314" y="2357430"/>
            <a:ext cx="1500198" cy="1714512"/>
          </a:xfrm>
          <a:prstGeom prst="rect">
            <a:avLst/>
          </a:prstGeom>
          <a:ln>
            <a:solidFill>
              <a:srgbClr val="0099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b="1" dirty="0"/>
          </a:p>
        </p:txBody>
      </p:sp>
      <p:sp>
        <p:nvSpPr>
          <p:cNvPr id="131" name="Rectangle 130"/>
          <p:cNvSpPr/>
          <p:nvPr/>
        </p:nvSpPr>
        <p:spPr>
          <a:xfrm>
            <a:off x="4786314" y="2071678"/>
            <a:ext cx="642942" cy="28575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tab A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929190" y="2462206"/>
            <a:ext cx="571504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/>
          <p:cNvSpPr/>
          <p:nvPr/>
        </p:nvSpPr>
        <p:spPr>
          <a:xfrm>
            <a:off x="4929190" y="2676520"/>
            <a:ext cx="571504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133"/>
          <p:cNvSpPr/>
          <p:nvPr/>
        </p:nvSpPr>
        <p:spPr>
          <a:xfrm>
            <a:off x="5572132" y="2462206"/>
            <a:ext cx="571504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/>
          <p:cNvSpPr/>
          <p:nvPr/>
        </p:nvSpPr>
        <p:spPr>
          <a:xfrm>
            <a:off x="5572132" y="2676520"/>
            <a:ext cx="571504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/>
          <p:cNvSpPr/>
          <p:nvPr/>
        </p:nvSpPr>
        <p:spPr>
          <a:xfrm>
            <a:off x="4929190" y="2914644"/>
            <a:ext cx="1214446" cy="1062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/>
          <p:cNvSpPr/>
          <p:nvPr/>
        </p:nvSpPr>
        <p:spPr>
          <a:xfrm>
            <a:off x="6357950" y="2676520"/>
            <a:ext cx="571504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Rectangle 137"/>
          <p:cNvSpPr/>
          <p:nvPr/>
        </p:nvSpPr>
        <p:spPr>
          <a:xfrm>
            <a:off x="6357950" y="2462206"/>
            <a:ext cx="1262050" cy="1476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138"/>
          <p:cNvSpPr/>
          <p:nvPr/>
        </p:nvSpPr>
        <p:spPr>
          <a:xfrm>
            <a:off x="6357949" y="3000371"/>
            <a:ext cx="357191" cy="1428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Rectangle 139"/>
          <p:cNvSpPr/>
          <p:nvPr/>
        </p:nvSpPr>
        <p:spPr>
          <a:xfrm>
            <a:off x="6357949" y="3214685"/>
            <a:ext cx="357191" cy="1428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Rectangle 140"/>
          <p:cNvSpPr/>
          <p:nvPr/>
        </p:nvSpPr>
        <p:spPr>
          <a:xfrm>
            <a:off x="6372221" y="3809999"/>
            <a:ext cx="1285884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Rectangle 141"/>
          <p:cNvSpPr/>
          <p:nvPr/>
        </p:nvSpPr>
        <p:spPr>
          <a:xfrm>
            <a:off x="7358082" y="3000372"/>
            <a:ext cx="285752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Rectangle 142"/>
          <p:cNvSpPr/>
          <p:nvPr/>
        </p:nvSpPr>
        <p:spPr>
          <a:xfrm>
            <a:off x="7358082" y="3214686"/>
            <a:ext cx="285752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Rectangle 143"/>
          <p:cNvSpPr/>
          <p:nvPr/>
        </p:nvSpPr>
        <p:spPr>
          <a:xfrm>
            <a:off x="7000892" y="2676520"/>
            <a:ext cx="571504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Rectangle 144"/>
          <p:cNvSpPr/>
          <p:nvPr/>
        </p:nvSpPr>
        <p:spPr>
          <a:xfrm>
            <a:off x="6858016" y="3000372"/>
            <a:ext cx="357190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ectangle 145"/>
          <p:cNvSpPr/>
          <p:nvPr/>
        </p:nvSpPr>
        <p:spPr>
          <a:xfrm>
            <a:off x="6357949" y="3429000"/>
            <a:ext cx="357191" cy="1428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Rectangle 146"/>
          <p:cNvSpPr/>
          <p:nvPr/>
        </p:nvSpPr>
        <p:spPr>
          <a:xfrm>
            <a:off x="4786314" y="4572008"/>
            <a:ext cx="2928958" cy="171451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A</a:t>
            </a:r>
            <a:endParaRPr lang="fr-FR" sz="1200" b="1" dirty="0"/>
          </a:p>
        </p:txBody>
      </p:sp>
      <p:sp>
        <p:nvSpPr>
          <p:cNvPr id="148" name="Rectangle 147"/>
          <p:cNvSpPr/>
          <p:nvPr/>
        </p:nvSpPr>
        <p:spPr>
          <a:xfrm>
            <a:off x="4786314" y="4286256"/>
            <a:ext cx="64294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tab A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786314" y="4572008"/>
            <a:ext cx="1500198" cy="78581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b="1" dirty="0"/>
          </a:p>
        </p:txBody>
      </p:sp>
      <p:sp>
        <p:nvSpPr>
          <p:cNvPr id="150" name="Rectangle 149"/>
          <p:cNvSpPr/>
          <p:nvPr/>
        </p:nvSpPr>
        <p:spPr>
          <a:xfrm>
            <a:off x="5429256" y="4286256"/>
            <a:ext cx="642942" cy="28575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tab B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4786314" y="5357826"/>
            <a:ext cx="1500198" cy="92869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b="1" dirty="0"/>
          </a:p>
        </p:txBody>
      </p:sp>
      <p:sp>
        <p:nvSpPr>
          <p:cNvPr id="152" name="Rectangle 151"/>
          <p:cNvSpPr/>
          <p:nvPr/>
        </p:nvSpPr>
        <p:spPr>
          <a:xfrm>
            <a:off x="5179223" y="5357826"/>
            <a:ext cx="392909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fr-FR" sz="1050" b="1" dirty="0" smtClean="0"/>
              <a:t>tab 2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4786314" y="5357826"/>
            <a:ext cx="392909" cy="214314"/>
          </a:xfrm>
          <a:prstGeom prst="rect">
            <a:avLst/>
          </a:prstGeom>
          <a:ln>
            <a:solidFill>
              <a:srgbClr val="7030A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fr-FR" sz="1050" b="1" dirty="0" smtClean="0"/>
              <a:t>tab 1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572132" y="5357826"/>
            <a:ext cx="392909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fr-FR" sz="1050" b="1" dirty="0" smtClean="0"/>
              <a:t>tab 3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6429388" y="4857760"/>
            <a:ext cx="35719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155"/>
          <p:cNvSpPr/>
          <p:nvPr/>
        </p:nvSpPr>
        <p:spPr>
          <a:xfrm>
            <a:off x="6858016" y="4857760"/>
            <a:ext cx="71438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7" name="Rectangle 156"/>
          <p:cNvSpPr/>
          <p:nvPr/>
        </p:nvSpPr>
        <p:spPr>
          <a:xfrm>
            <a:off x="4929190" y="4714884"/>
            <a:ext cx="71438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8" name="Rectangle 157"/>
          <p:cNvSpPr/>
          <p:nvPr/>
        </p:nvSpPr>
        <p:spPr>
          <a:xfrm>
            <a:off x="4929190" y="4929198"/>
            <a:ext cx="71438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9" name="Rectangle 158"/>
          <p:cNvSpPr/>
          <p:nvPr/>
        </p:nvSpPr>
        <p:spPr>
          <a:xfrm>
            <a:off x="5715008" y="4714884"/>
            <a:ext cx="285752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0" name="Rectangle 159"/>
          <p:cNvSpPr/>
          <p:nvPr/>
        </p:nvSpPr>
        <p:spPr>
          <a:xfrm>
            <a:off x="4857752" y="5715016"/>
            <a:ext cx="1285884" cy="4286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1" name="Groupe 160"/>
          <p:cNvGrpSpPr/>
          <p:nvPr/>
        </p:nvGrpSpPr>
        <p:grpSpPr>
          <a:xfrm>
            <a:off x="6429388" y="5143512"/>
            <a:ext cx="1143008" cy="1000132"/>
            <a:chOff x="3500430" y="4404734"/>
            <a:chExt cx="1217567" cy="938268"/>
          </a:xfrm>
        </p:grpSpPr>
        <p:sp>
          <p:nvSpPr>
            <p:cNvPr id="162" name="Rectangle 161"/>
            <p:cNvSpPr/>
            <p:nvPr/>
          </p:nvSpPr>
          <p:spPr>
            <a:xfrm>
              <a:off x="3500430" y="4405322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786182" y="4405322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214810" y="4405322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429124" y="4405322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500430" y="4500570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786182" y="4500570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214810" y="4500570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429124" y="4500570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500430" y="4595089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786182" y="4595089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214810" y="4595089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429124" y="4595089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500430" y="4690337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786182" y="4690337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214810" y="4690337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429124" y="4690337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500430" y="4778645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786182" y="4778645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214810" y="4778645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4429124" y="4778645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500430" y="4873893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786182" y="4873893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214810" y="4873893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429124" y="4873893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500430" y="4968412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786182" y="4968412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214810" y="4968412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429124" y="4968412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500430" y="5063660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786182" y="5063660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214810" y="5063660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429124" y="5063660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3500430" y="5159446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786182" y="5159446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4214810" y="5159446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4429124" y="5159446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500430" y="5247754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786182" y="5247754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4214810" y="5247754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429124" y="5247754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642595" y="4404734"/>
              <a:ext cx="75402" cy="9374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3" name="Triangle isocèle 202"/>
            <p:cNvSpPr/>
            <p:nvPr/>
          </p:nvSpPr>
          <p:spPr>
            <a:xfrm>
              <a:off x="4654791" y="4429132"/>
              <a:ext cx="45719" cy="4571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4" name="Triangle isocèle 203"/>
            <p:cNvSpPr/>
            <p:nvPr/>
          </p:nvSpPr>
          <p:spPr>
            <a:xfrm rot="10800000">
              <a:off x="4654791" y="5275186"/>
              <a:ext cx="45719" cy="4571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vues Jspresso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071546"/>
            <a:ext cx="7786742" cy="5214974"/>
          </a:xfrm>
        </p:spPr>
        <p:txBody>
          <a:bodyPr/>
          <a:lstStyle/>
          <a:p>
            <a:r>
              <a:rPr lang="fr-FR" dirty="0" smtClean="0"/>
              <a:t>Jspresso synchronise automatiquement  les vues entre elles en fonction des liens existants entre les différentes entités du model</a:t>
            </a:r>
          </a:p>
          <a:p>
            <a:pPr lvl="1">
              <a:spcBef>
                <a:spcPts val="1200"/>
              </a:spcBef>
            </a:pPr>
            <a:endParaRPr lang="fr-FR" dirty="0" smtClean="0"/>
          </a:p>
          <a:p>
            <a:pPr lvl="1">
              <a:spcBef>
                <a:spcPts val="1200"/>
              </a:spcBef>
            </a:pPr>
            <a:r>
              <a:rPr lang="fr-FR" dirty="0" smtClean="0"/>
              <a:t>Par exemple la sélection d’une</a:t>
            </a:r>
            <a:br>
              <a:rPr lang="fr-FR" dirty="0" smtClean="0"/>
            </a:br>
            <a:r>
              <a:rPr lang="fr-FR" dirty="0" smtClean="0"/>
              <a:t>ligne dans la table affiche </a:t>
            </a:r>
            <a:br>
              <a:rPr lang="fr-FR" dirty="0" smtClean="0"/>
            </a:br>
            <a:r>
              <a:rPr lang="fr-FR" dirty="0" smtClean="0"/>
              <a:t>le détail de l’occurrence </a:t>
            </a:r>
            <a:br>
              <a:rPr lang="fr-FR" dirty="0" smtClean="0"/>
            </a:br>
            <a:r>
              <a:rPr lang="fr-FR" dirty="0" smtClean="0"/>
              <a:t>sélectionnée</a:t>
            </a:r>
          </a:p>
          <a:p>
            <a:pPr lvl="1">
              <a:spcBef>
                <a:spcPts val="2400"/>
              </a:spcBef>
            </a:pPr>
            <a:r>
              <a:rPr lang="fr-FR" dirty="0" smtClean="0"/>
              <a:t>Le « </a:t>
            </a:r>
            <a:r>
              <a:rPr lang="fr-FR" dirty="0" err="1" smtClean="0"/>
              <a:t>binding</a:t>
            </a:r>
            <a:r>
              <a:rPr lang="fr-FR" dirty="0" smtClean="0"/>
              <a:t> » Jspresso </a:t>
            </a:r>
            <a:br>
              <a:rPr lang="fr-FR" dirty="0" smtClean="0"/>
            </a:br>
            <a:r>
              <a:rPr lang="fr-FR" dirty="0" smtClean="0"/>
              <a:t>supporte n’importe</a:t>
            </a:r>
            <a:br>
              <a:rPr lang="fr-FR" dirty="0" smtClean="0"/>
            </a:br>
            <a:r>
              <a:rPr lang="fr-FR" dirty="0" smtClean="0"/>
              <a:t>quel niveau </a:t>
            </a:r>
            <a:br>
              <a:rPr lang="fr-FR" dirty="0" smtClean="0"/>
            </a:br>
            <a:r>
              <a:rPr lang="fr-FR" dirty="0" smtClean="0"/>
              <a:t>d’imbrication</a:t>
            </a:r>
          </a:p>
          <a:p>
            <a:pPr lvl="1"/>
            <a:endParaRPr lang="fr-FR" dirty="0"/>
          </a:p>
        </p:txBody>
      </p:sp>
      <p:grpSp>
        <p:nvGrpSpPr>
          <p:cNvPr id="4" name="Groupe 4"/>
          <p:cNvGrpSpPr/>
          <p:nvPr/>
        </p:nvGrpSpPr>
        <p:grpSpPr>
          <a:xfrm>
            <a:off x="5572132" y="2714620"/>
            <a:ext cx="969074" cy="973733"/>
            <a:chOff x="5547286" y="2337242"/>
            <a:chExt cx="969074" cy="97373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5547286" y="2824108"/>
              <a:ext cx="969074" cy="4868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Service</a:t>
              </a:r>
              <a:endParaRPr lang="fr-FR" sz="12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47286" y="2337242"/>
              <a:ext cx="969074" cy="4868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Services</a:t>
              </a:r>
              <a:endParaRPr lang="fr-FR" sz="1200" b="1" dirty="0"/>
            </a:p>
          </p:txBody>
        </p:sp>
      </p:grpSp>
      <p:grpSp>
        <p:nvGrpSpPr>
          <p:cNvPr id="5" name="Groupe 7"/>
          <p:cNvGrpSpPr/>
          <p:nvPr/>
        </p:nvGrpSpPr>
        <p:grpSpPr>
          <a:xfrm>
            <a:off x="6806770" y="3317185"/>
            <a:ext cx="922332" cy="560631"/>
            <a:chOff x="6572264" y="1904992"/>
            <a:chExt cx="1214446" cy="738190"/>
          </a:xfrm>
        </p:grpSpPr>
        <p:sp>
          <p:nvSpPr>
            <p:cNvPr id="9" name="Rectangle 8"/>
            <p:cNvSpPr/>
            <p:nvPr/>
          </p:nvSpPr>
          <p:spPr>
            <a:xfrm>
              <a:off x="6572264" y="1904992"/>
              <a:ext cx="78581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72264" y="2047868"/>
              <a:ext cx="357190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520" y="1904992"/>
              <a:ext cx="357190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29520" y="2047868"/>
              <a:ext cx="357190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72264" y="2214554"/>
              <a:ext cx="1214446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00892" y="2047868"/>
              <a:ext cx="357190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14"/>
          <p:cNvGrpSpPr/>
          <p:nvPr/>
        </p:nvGrpSpPr>
        <p:grpSpPr>
          <a:xfrm>
            <a:off x="7092522" y="2449056"/>
            <a:ext cx="796691" cy="531127"/>
            <a:chOff x="3500430" y="4404734"/>
            <a:chExt cx="1217567" cy="938268"/>
          </a:xfrm>
        </p:grpSpPr>
        <p:sp>
          <p:nvSpPr>
            <p:cNvPr id="16" name="Rectangle 15"/>
            <p:cNvSpPr/>
            <p:nvPr/>
          </p:nvSpPr>
          <p:spPr>
            <a:xfrm>
              <a:off x="3500430" y="4405322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86182" y="4405322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14810" y="4405322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29124" y="4405322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00430" y="4500570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86182" y="4500570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4810" y="4500570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29124" y="4500570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00430" y="4595089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86182" y="4595089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14810" y="4595089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29124" y="4595089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00430" y="4690337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86182" y="4690337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14810" y="4690337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29124" y="4690337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500430" y="4778645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86182" y="4778645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14810" y="4778645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29124" y="4778645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00430" y="4873893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786182" y="4873893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14810" y="4873893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29124" y="4873893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00430" y="4968412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86182" y="4968412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14810" y="4968412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29124" y="4968412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00430" y="5063660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786182" y="5063660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14810" y="5063660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29124" y="5063660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00430" y="5159446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86182" y="5159446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14810" y="5159446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29124" y="5159446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500430" y="5247754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86182" y="5247754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14810" y="5247754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29124" y="5247754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42595" y="4404734"/>
              <a:ext cx="75402" cy="9374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Triangle isocèle 56"/>
            <p:cNvSpPr/>
            <p:nvPr/>
          </p:nvSpPr>
          <p:spPr>
            <a:xfrm>
              <a:off x="4654791" y="4429132"/>
              <a:ext cx="45719" cy="4571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Triangle isocèle 57"/>
            <p:cNvSpPr/>
            <p:nvPr/>
          </p:nvSpPr>
          <p:spPr>
            <a:xfrm rot="10800000">
              <a:off x="4654791" y="5275186"/>
              <a:ext cx="45719" cy="4571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9" name="Connecteur droit avec flèche 58"/>
          <p:cNvCxnSpPr/>
          <p:nvPr/>
        </p:nvCxnSpPr>
        <p:spPr>
          <a:xfrm rot="10800000" flipV="1">
            <a:off x="6411434" y="2714619"/>
            <a:ext cx="589459" cy="215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rot="10800000">
            <a:off x="6357951" y="3449189"/>
            <a:ext cx="360299" cy="62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236"/>
          <p:cNvGrpSpPr/>
          <p:nvPr/>
        </p:nvGrpSpPr>
        <p:grpSpPr>
          <a:xfrm>
            <a:off x="4929190" y="4535909"/>
            <a:ext cx="1428760" cy="973733"/>
            <a:chOff x="5531751" y="4909002"/>
            <a:chExt cx="969075" cy="97373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77" name="Rectangle 176"/>
            <p:cNvSpPr/>
            <p:nvPr/>
          </p:nvSpPr>
          <p:spPr>
            <a:xfrm flipH="1">
              <a:off x="5531752" y="4909002"/>
              <a:ext cx="969074" cy="4868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Services</a:t>
              </a:r>
              <a:endParaRPr lang="fr-FR" sz="1200" b="1" dirty="0"/>
            </a:p>
          </p:txBody>
        </p:sp>
        <p:sp>
          <p:nvSpPr>
            <p:cNvPr id="178" name="Rectangle 177"/>
            <p:cNvSpPr/>
            <p:nvPr/>
          </p:nvSpPr>
          <p:spPr>
            <a:xfrm flipH="1">
              <a:off x="5967835" y="5395868"/>
              <a:ext cx="532991" cy="4868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t" anchorCtr="0"/>
            <a:lstStyle/>
            <a:p>
              <a:pPr algn="ctr"/>
              <a:r>
                <a:rPr lang="fr-FR" sz="1200" b="1" dirty="0" err="1" smtClean="0"/>
                <a:t>Employees</a:t>
              </a:r>
              <a:endParaRPr lang="fr-FR" sz="1200" b="1" dirty="0"/>
            </a:p>
          </p:txBody>
        </p:sp>
        <p:sp>
          <p:nvSpPr>
            <p:cNvPr id="176" name="Rectangle 175"/>
            <p:cNvSpPr/>
            <p:nvPr/>
          </p:nvSpPr>
          <p:spPr>
            <a:xfrm flipH="1">
              <a:off x="5531751" y="5395868"/>
              <a:ext cx="436084" cy="4868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fr-FR" sz="1200" b="1" dirty="0" smtClean="0"/>
                <a:t>Service</a:t>
              </a:r>
              <a:endParaRPr lang="fr-FR" sz="1200" b="1" dirty="0"/>
            </a:p>
          </p:txBody>
        </p:sp>
      </p:grpSp>
      <p:sp>
        <p:nvSpPr>
          <p:cNvPr id="238" name="Flèche en arc 237"/>
          <p:cNvSpPr/>
          <p:nvPr/>
        </p:nvSpPr>
        <p:spPr>
          <a:xfrm rot="16200000" flipH="1">
            <a:off x="4474038" y="4562436"/>
            <a:ext cx="642942" cy="73276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65571"/>
              <a:gd name="adj5" fmla="val 1387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24" name="Groupe 239"/>
          <p:cNvGrpSpPr/>
          <p:nvPr/>
        </p:nvGrpSpPr>
        <p:grpSpPr>
          <a:xfrm>
            <a:off x="6715140" y="4535909"/>
            <a:ext cx="796691" cy="531127"/>
            <a:chOff x="3500430" y="4404734"/>
            <a:chExt cx="1217567" cy="938268"/>
          </a:xfrm>
        </p:grpSpPr>
        <p:sp>
          <p:nvSpPr>
            <p:cNvPr id="241" name="Rectangle 240"/>
            <p:cNvSpPr/>
            <p:nvPr/>
          </p:nvSpPr>
          <p:spPr>
            <a:xfrm>
              <a:off x="3500430" y="4405322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786182" y="4405322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4214810" y="4405322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4429124" y="4405322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3500430" y="4500570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786182" y="4500570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4214810" y="4500570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4429124" y="4500570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500430" y="4595089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3786182" y="4595089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4214810" y="4595089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4429124" y="4595089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3500430" y="4690337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3786182" y="4690337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4214810" y="4690337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4429124" y="4690337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500430" y="4778645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3786182" y="4778645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4214810" y="4778645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429124" y="4778645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500430" y="4873893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786182" y="4873893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4214810" y="4873893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4429124" y="4873893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500430" y="4968412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786182" y="4968412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214810" y="4968412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429124" y="4968412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500430" y="5063660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786182" y="5063660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214810" y="5063660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4429124" y="5063660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500430" y="5159446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786182" y="5159446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4214810" y="5159446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4429124" y="5159446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3500430" y="5247754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3786182" y="5247754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4214810" y="5247754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429124" y="5247754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4642595" y="4404734"/>
              <a:ext cx="75402" cy="9374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2" name="Triangle isocèle 281"/>
            <p:cNvSpPr/>
            <p:nvPr/>
          </p:nvSpPr>
          <p:spPr>
            <a:xfrm>
              <a:off x="4654791" y="4429132"/>
              <a:ext cx="45719" cy="4571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3" name="Triangle isocèle 282"/>
            <p:cNvSpPr/>
            <p:nvPr/>
          </p:nvSpPr>
          <p:spPr>
            <a:xfrm rot="10800000">
              <a:off x="4654791" y="5275186"/>
              <a:ext cx="45719" cy="4571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84" name="Connecteur droit avec flèche 283"/>
          <p:cNvCxnSpPr/>
          <p:nvPr/>
        </p:nvCxnSpPr>
        <p:spPr>
          <a:xfrm rot="10800000" flipV="1">
            <a:off x="6184014" y="4821660"/>
            <a:ext cx="459689" cy="31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e 284"/>
          <p:cNvGrpSpPr/>
          <p:nvPr/>
        </p:nvGrpSpPr>
        <p:grpSpPr>
          <a:xfrm>
            <a:off x="4071934" y="5957590"/>
            <a:ext cx="922332" cy="560631"/>
            <a:chOff x="6572264" y="1904992"/>
            <a:chExt cx="1214446" cy="738190"/>
          </a:xfrm>
        </p:grpSpPr>
        <p:sp>
          <p:nvSpPr>
            <p:cNvPr id="286" name="Rectangle 285"/>
            <p:cNvSpPr/>
            <p:nvPr/>
          </p:nvSpPr>
          <p:spPr>
            <a:xfrm>
              <a:off x="6572264" y="1904992"/>
              <a:ext cx="78581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6572264" y="2047868"/>
              <a:ext cx="357190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7429520" y="1904992"/>
              <a:ext cx="357190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429520" y="2047868"/>
              <a:ext cx="357190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6572264" y="2214554"/>
              <a:ext cx="1214446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7000892" y="2047868"/>
              <a:ext cx="357190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92" name="Connecteur droit avec flèche 291"/>
          <p:cNvCxnSpPr/>
          <p:nvPr/>
        </p:nvCxnSpPr>
        <p:spPr>
          <a:xfrm rot="5400000" flipH="1" flipV="1">
            <a:off x="4839704" y="5411216"/>
            <a:ext cx="393288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e 293"/>
          <p:cNvGrpSpPr/>
          <p:nvPr/>
        </p:nvGrpSpPr>
        <p:grpSpPr>
          <a:xfrm>
            <a:off x="6072198" y="6000768"/>
            <a:ext cx="796691" cy="531127"/>
            <a:chOff x="3500430" y="4404734"/>
            <a:chExt cx="1217567" cy="938268"/>
          </a:xfrm>
        </p:grpSpPr>
        <p:sp>
          <p:nvSpPr>
            <p:cNvPr id="295" name="Rectangle 294"/>
            <p:cNvSpPr/>
            <p:nvPr/>
          </p:nvSpPr>
          <p:spPr>
            <a:xfrm>
              <a:off x="3500430" y="4405322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786182" y="4405322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214810" y="4405322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4429124" y="4405322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3500430" y="4500570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3786182" y="4500570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4214810" y="4500570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4429124" y="4500570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3500430" y="4595089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786182" y="4595089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4214810" y="4595089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4429124" y="4595089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3500430" y="4690337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3786182" y="4690337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4214810" y="4690337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4429124" y="4690337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3500430" y="4778645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3786182" y="4778645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4214810" y="4778645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4429124" y="4778645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3500430" y="4873893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3786182" y="4873893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4214810" y="4873893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4429124" y="4873893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500430" y="4968412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3786182" y="4968412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4214810" y="4968412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4429124" y="4968412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3500430" y="5063660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3786182" y="5063660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4214810" y="5063660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4429124" y="5063660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3500430" y="5159446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3786182" y="5159446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214810" y="5159446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429124" y="5159446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3500430" y="5247754"/>
              <a:ext cx="285752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3786182" y="5247754"/>
              <a:ext cx="428628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4214810" y="5247754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4429124" y="5247754"/>
              <a:ext cx="214314" cy="9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4642595" y="4404734"/>
              <a:ext cx="75402" cy="9374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6" name="Triangle isocèle 335"/>
            <p:cNvSpPr/>
            <p:nvPr/>
          </p:nvSpPr>
          <p:spPr>
            <a:xfrm>
              <a:off x="4654791" y="4429132"/>
              <a:ext cx="45719" cy="4571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7" name="Triangle isocèle 336"/>
            <p:cNvSpPr/>
            <p:nvPr/>
          </p:nvSpPr>
          <p:spPr>
            <a:xfrm rot="10800000">
              <a:off x="4654791" y="5275186"/>
              <a:ext cx="45719" cy="4571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38" name="Connecteur droit avec flèche 337"/>
          <p:cNvCxnSpPr/>
          <p:nvPr/>
        </p:nvCxnSpPr>
        <p:spPr>
          <a:xfrm rot="16200000" flipV="1">
            <a:off x="5929322" y="5357826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Flèche en arc 342"/>
          <p:cNvSpPr/>
          <p:nvPr/>
        </p:nvSpPr>
        <p:spPr>
          <a:xfrm rot="16200000" flipH="1">
            <a:off x="5116978" y="2761334"/>
            <a:ext cx="642942" cy="73276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65571"/>
              <a:gd name="adj5" fmla="val 1387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5" name="Flèche en arc 344"/>
          <p:cNvSpPr/>
          <p:nvPr/>
        </p:nvSpPr>
        <p:spPr>
          <a:xfrm rot="10800000" flipH="1">
            <a:off x="5214943" y="5250289"/>
            <a:ext cx="642942" cy="73276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65571"/>
              <a:gd name="adj5" fmla="val 1387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7000892" y="2285992"/>
            <a:ext cx="114300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smtClean="0">
                <a:solidFill>
                  <a:schemeClr val="accent2">
                    <a:lumMod val="50000"/>
                  </a:schemeClr>
                </a:solidFill>
              </a:rPr>
              <a:t>Liste des services</a:t>
            </a:r>
            <a:endParaRPr lang="fr-FR" sz="1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9" name="Rectangle 348"/>
          <p:cNvSpPr/>
          <p:nvPr/>
        </p:nvSpPr>
        <p:spPr>
          <a:xfrm>
            <a:off x="6715140" y="3143248"/>
            <a:ext cx="1357322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smtClean="0">
                <a:solidFill>
                  <a:schemeClr val="accent2">
                    <a:lumMod val="50000"/>
                  </a:schemeClr>
                </a:solidFill>
              </a:rPr>
              <a:t>Détail d’un service</a:t>
            </a:r>
            <a:endParaRPr lang="fr-FR" sz="1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6629718" y="4357694"/>
            <a:ext cx="1143008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smtClean="0">
                <a:solidFill>
                  <a:schemeClr val="accent2">
                    <a:lumMod val="50000"/>
                  </a:schemeClr>
                </a:solidFill>
              </a:rPr>
              <a:t>Liste des services</a:t>
            </a:r>
            <a:endParaRPr lang="fr-FR" sz="1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6000760" y="5715016"/>
            <a:ext cx="1657058" cy="241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000"/>
              </a:lnSpc>
            </a:pPr>
            <a:r>
              <a:rPr lang="fr-FR" sz="1000" b="1" dirty="0" smtClean="0">
                <a:solidFill>
                  <a:schemeClr val="accent2">
                    <a:lumMod val="50000"/>
                  </a:schemeClr>
                </a:solidFill>
              </a:rPr>
              <a:t>Liste des employées </a:t>
            </a:r>
            <a:br>
              <a:rPr lang="fr-FR" sz="10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fr-FR" sz="1000" b="1" dirty="0" smtClean="0">
                <a:solidFill>
                  <a:schemeClr val="accent2">
                    <a:lumMod val="50000"/>
                  </a:schemeClr>
                </a:solidFill>
              </a:rPr>
              <a:t>du service</a:t>
            </a:r>
            <a:endParaRPr lang="fr-FR" sz="1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4000496" y="5765189"/>
            <a:ext cx="1357322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smtClean="0">
                <a:solidFill>
                  <a:schemeClr val="accent2">
                    <a:lumMod val="50000"/>
                  </a:schemeClr>
                </a:solidFill>
              </a:rPr>
              <a:t>Détail d’un service</a:t>
            </a:r>
            <a:endParaRPr lang="fr-FR" sz="1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59" name="Connecteur droit 358"/>
          <p:cNvCxnSpPr/>
          <p:nvPr/>
        </p:nvCxnSpPr>
        <p:spPr>
          <a:xfrm>
            <a:off x="1214414" y="4143380"/>
            <a:ext cx="66437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avancée avec Flex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071546"/>
            <a:ext cx="7786742" cy="5214974"/>
          </a:xfrm>
        </p:spPr>
        <p:txBody>
          <a:bodyPr/>
          <a:lstStyle/>
          <a:p>
            <a:r>
              <a:rPr lang="fr-FR" dirty="0" smtClean="0"/>
              <a:t>Flex est l’une des interfaces utilisateur nativement pris en charge par </a:t>
            </a:r>
            <a:r>
              <a:rPr lang="fr-FR" dirty="0" err="1" smtClean="0"/>
              <a:t>Jspresso</a:t>
            </a:r>
            <a:endParaRPr lang="fr-FR" dirty="0" smtClean="0"/>
          </a:p>
          <a:p>
            <a:r>
              <a:rPr lang="fr-FR" dirty="0" smtClean="0"/>
              <a:t>En standard, aucun développement Flex n’est nécessaire pour réaliser une application Jspresso</a:t>
            </a:r>
          </a:p>
          <a:p>
            <a:r>
              <a:rPr lang="fr-FR" dirty="0" smtClean="0"/>
              <a:t>Il peut cependant être nécessaire d’utiliser ou de développer des composants Flex externes pour des fonctions avancées (gestion de planning, business chart...)</a:t>
            </a:r>
          </a:p>
          <a:p>
            <a:r>
              <a:rPr lang="fr-FR" dirty="0" err="1" smtClean="0"/>
              <a:t>Jspresso</a:t>
            </a:r>
            <a:r>
              <a:rPr lang="fr-FR" dirty="0" smtClean="0"/>
              <a:t> fournit les interfaces nécessaires pour intégrer finement des composants Flex dans le framework. Elles permettent notamment d’assurer le lien avec le modèle et le mécanisme  de gestion des actions</a:t>
            </a:r>
          </a:p>
          <a:p>
            <a:r>
              <a:rPr lang="fr-FR" dirty="0" smtClean="0"/>
              <a:t>Un composant ainsi intégré peut être utilisé dans le projet comme n’importe quel descripteur de vue.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2428860" y="2714620"/>
            <a:ext cx="3643338" cy="1000132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Actions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actions Jspresso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071546"/>
            <a:ext cx="7786742" cy="5643602"/>
          </a:xfrm>
        </p:spPr>
        <p:txBody>
          <a:bodyPr/>
          <a:lstStyle/>
          <a:p>
            <a:r>
              <a:rPr lang="fr-FR" dirty="0" smtClean="0"/>
              <a:t>La cinématique des applications Jspresso, ainsi que </a:t>
            </a:r>
            <a:r>
              <a:rPr lang="fr-FR" dirty="0" smtClean="0"/>
              <a:t>le déclenchement </a:t>
            </a:r>
            <a:r>
              <a:rPr lang="fr-FR" dirty="0" smtClean="0"/>
              <a:t>des traitements et règles de gestion, reposent sur les actions</a:t>
            </a:r>
          </a:p>
          <a:p>
            <a:r>
              <a:rPr lang="fr-FR" dirty="0" err="1" smtClean="0"/>
              <a:t>Jspresso</a:t>
            </a:r>
            <a:r>
              <a:rPr lang="fr-FR" dirty="0" smtClean="0"/>
              <a:t> dispose deux types d’actions</a:t>
            </a:r>
          </a:p>
          <a:p>
            <a:pPr lvl="1"/>
            <a:r>
              <a:rPr lang="fr-FR" dirty="0" smtClean="0"/>
              <a:t>Les action de type « </a:t>
            </a:r>
            <a:r>
              <a:rPr lang="fr-FR" dirty="0" err="1" smtClean="0"/>
              <a:t>frontend</a:t>
            </a:r>
            <a:r>
              <a:rPr lang="fr-FR" dirty="0" smtClean="0"/>
              <a:t> », qui prennent en charge les interactions au niveau de l’interface utilisateur</a:t>
            </a:r>
          </a:p>
          <a:p>
            <a:pPr lvl="1"/>
            <a:r>
              <a:rPr lang="fr-FR" dirty="0" smtClean="0"/>
              <a:t>Les actions de type « </a:t>
            </a:r>
            <a:r>
              <a:rPr lang="fr-FR" dirty="0" err="1" smtClean="0"/>
              <a:t>backend</a:t>
            </a:r>
            <a:r>
              <a:rPr lang="fr-FR" dirty="0" smtClean="0"/>
              <a:t> », totalement indépendantes de l’interface utilisateur, qui manipulent le modèle ou mettent en œuvre les services métiers.</a:t>
            </a:r>
          </a:p>
          <a:p>
            <a:r>
              <a:rPr lang="fr-FR" dirty="0" err="1" smtClean="0"/>
              <a:t>Jspresso</a:t>
            </a:r>
            <a:r>
              <a:rPr lang="fr-FR" dirty="0" smtClean="0"/>
              <a:t> propose en standard un nombre important d’actions pour les besoins les plus courants </a:t>
            </a:r>
          </a:p>
          <a:p>
            <a:r>
              <a:rPr lang="fr-FR" dirty="0" smtClean="0"/>
              <a:t>Il est aussi possible de développer de nouvelles 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actions Jspresso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071546"/>
            <a:ext cx="7786742" cy="5643602"/>
          </a:xfrm>
        </p:spPr>
        <p:txBody>
          <a:bodyPr/>
          <a:lstStyle/>
          <a:p>
            <a:r>
              <a:rPr lang="fr-FR" dirty="0" smtClean="0"/>
              <a:t>Les actions « </a:t>
            </a:r>
            <a:r>
              <a:rPr lang="fr-FR" dirty="0" err="1" smtClean="0"/>
              <a:t>frontend</a:t>
            </a:r>
            <a:r>
              <a:rPr lang="fr-FR" dirty="0" smtClean="0"/>
              <a:t> » peuvent être déclenchées par </a:t>
            </a:r>
          </a:p>
          <a:p>
            <a:pPr lvl="1"/>
            <a:r>
              <a:rPr lang="fr-FR" dirty="0" smtClean="0"/>
              <a:t>L’activation de boutons sur l’interface utilisateur</a:t>
            </a:r>
          </a:p>
          <a:p>
            <a:pPr lvl="1"/>
            <a:r>
              <a:rPr lang="fr-FR" dirty="0" smtClean="0"/>
              <a:t>l’interception d’événements (par exemple, ouverture d’un module ou sélection d’une ligne dans une liste)</a:t>
            </a:r>
          </a:p>
          <a:p>
            <a:r>
              <a:rPr lang="fr-FR" dirty="0" smtClean="0"/>
              <a:t>Pour organiser les boutons d’action à l’écran </a:t>
            </a:r>
            <a:r>
              <a:rPr lang="fr-FR" dirty="0" err="1" smtClean="0"/>
              <a:t>Jspresso</a:t>
            </a:r>
            <a:r>
              <a:rPr lang="fr-FR" dirty="0" smtClean="0"/>
              <a:t> dispose des « actions Map »</a:t>
            </a:r>
          </a:p>
          <a:p>
            <a:pPr lvl="1"/>
            <a:r>
              <a:rPr lang="fr-FR" dirty="0" smtClean="0"/>
              <a:t>Par exemple, l’« action Map » « </a:t>
            </a:r>
            <a:r>
              <a:rPr lang="fr-FR" dirty="0" err="1" smtClean="0"/>
              <a:t>MasterDetails</a:t>
            </a:r>
            <a:r>
              <a:rPr lang="fr-FR" dirty="0" smtClean="0"/>
              <a:t> » est probablement la plus utilisée</a:t>
            </a:r>
          </a:p>
          <a:p>
            <a:pPr lvl="2"/>
            <a:r>
              <a:rPr lang="fr-FR" dirty="0" smtClean="0"/>
              <a:t>Elle regroupe toutes les actions nécessaires à la gestion d’une relation maître/détails (création, suppression, validation, …)</a:t>
            </a:r>
          </a:p>
          <a:p>
            <a:pPr lvl="2"/>
            <a:r>
              <a:rPr lang="fr-FR" dirty="0" smtClean="0"/>
              <a:t>L’association de l’« action Map » « </a:t>
            </a:r>
            <a:r>
              <a:rPr lang="fr-FR" dirty="0" err="1" smtClean="0"/>
              <a:t>masterDetails</a:t>
            </a:r>
            <a:r>
              <a:rPr lang="fr-FR" dirty="0" smtClean="0"/>
              <a:t> » </a:t>
            </a:r>
            <a:r>
              <a:rPr lang="fr-FR" dirty="0" err="1" smtClean="0"/>
              <a:t>à</a:t>
            </a:r>
            <a:r>
              <a:rPr lang="fr-FR" dirty="0" smtClean="0"/>
              <a:t> une vue est suffisante pour que </a:t>
            </a:r>
            <a:r>
              <a:rPr lang="fr-FR" dirty="0" err="1" smtClean="0"/>
              <a:t>Jspresso</a:t>
            </a:r>
            <a:r>
              <a:rPr lang="fr-FR" dirty="0" smtClean="0"/>
              <a:t> mette automatiquement en œuvre toutes ces actions sur le modèle associé à la vue</a:t>
            </a:r>
          </a:p>
          <a:p>
            <a:pPr lvl="1"/>
            <a:r>
              <a:rPr lang="fr-FR" dirty="0" smtClean="0"/>
              <a:t>Il est possible de composer de nouvelles « actions Map » regroupant des actions standards </a:t>
            </a:r>
            <a:r>
              <a:rPr lang="fr-FR" dirty="0" err="1" smtClean="0"/>
              <a:t>Jspresso</a:t>
            </a:r>
            <a:r>
              <a:rPr lang="fr-FR" dirty="0" smtClean="0"/>
              <a:t> et/ou des actions développées spécifiquement</a:t>
            </a:r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actions Jspresso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071546"/>
            <a:ext cx="7786742" cy="5643602"/>
          </a:xfrm>
        </p:spPr>
        <p:txBody>
          <a:bodyPr/>
          <a:lstStyle/>
          <a:p>
            <a:r>
              <a:rPr lang="fr-FR" dirty="0" smtClean="0"/>
              <a:t>Pour mettre en œuvre le chaînage des actions, </a:t>
            </a:r>
            <a:r>
              <a:rPr lang="fr-FR" dirty="0" err="1" smtClean="0"/>
              <a:t>Jspresso</a:t>
            </a:r>
            <a:r>
              <a:rPr lang="fr-FR" dirty="0" smtClean="0"/>
              <a:t> dispose de deux types d’appels</a:t>
            </a:r>
          </a:p>
          <a:p>
            <a:pPr lvl="1"/>
            <a:r>
              <a:rPr lang="fr-FR" dirty="0" smtClean="0"/>
              <a:t>Next : qui déclenche </a:t>
            </a:r>
            <a:r>
              <a:rPr lang="fr-FR" dirty="0" smtClean="0"/>
              <a:t>et donne le contrôle à une </a:t>
            </a:r>
            <a:r>
              <a:rPr lang="fr-FR" dirty="0" smtClean="0"/>
              <a:t>autre action à la suite de l’action courante </a:t>
            </a:r>
          </a:p>
          <a:p>
            <a:pPr lvl="1"/>
            <a:r>
              <a:rPr lang="fr-FR" dirty="0" err="1" smtClean="0"/>
              <a:t>Wrapped</a:t>
            </a:r>
            <a:r>
              <a:rPr lang="fr-FR" dirty="0" smtClean="0"/>
              <a:t> : qui déclenche une autre action </a:t>
            </a:r>
            <a:r>
              <a:rPr lang="fr-FR" dirty="0" smtClean="0"/>
              <a:t>et redonne </a:t>
            </a:r>
            <a:r>
              <a:rPr lang="fr-FR" dirty="0" smtClean="0"/>
              <a:t>le contrôle à l’action courante après traitement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3108" y="4214818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fr-FR" sz="1200" b="1" dirty="0" err="1" smtClean="0"/>
              <a:t>Frontend</a:t>
            </a:r>
            <a:r>
              <a:rPr lang="fr-FR" sz="1200" b="1" dirty="0" smtClean="0"/>
              <a:t> action</a:t>
            </a:r>
            <a:endParaRPr lang="fr-FR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5086328" y="4214818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fr-FR" sz="1200" b="1" dirty="0" err="1" smtClean="0"/>
              <a:t>Backend</a:t>
            </a:r>
            <a:r>
              <a:rPr lang="fr-FR" sz="1200" b="1" dirty="0" smtClean="0"/>
              <a:t> action</a:t>
            </a:r>
            <a:endParaRPr lang="fr-FR" sz="1200" b="1" dirty="0"/>
          </a:p>
        </p:txBody>
      </p:sp>
      <p:sp>
        <p:nvSpPr>
          <p:cNvPr id="24" name="Rectangle 23"/>
          <p:cNvSpPr/>
          <p:nvPr/>
        </p:nvSpPr>
        <p:spPr>
          <a:xfrm>
            <a:off x="5086328" y="4286256"/>
            <a:ext cx="142876" cy="71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086328" y="4500570"/>
            <a:ext cx="142876" cy="71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143108" y="5000636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fr-FR" sz="1200" b="1" dirty="0" err="1" smtClean="0"/>
              <a:t>Frontend</a:t>
            </a:r>
            <a:r>
              <a:rPr lang="fr-FR" sz="1200" b="1" dirty="0" smtClean="0"/>
              <a:t> action</a:t>
            </a:r>
            <a:endParaRPr lang="fr-FR" sz="1200" b="1" dirty="0"/>
          </a:p>
        </p:txBody>
      </p:sp>
      <p:sp>
        <p:nvSpPr>
          <p:cNvPr id="36" name="Rectangle 35"/>
          <p:cNvSpPr/>
          <p:nvPr/>
        </p:nvSpPr>
        <p:spPr>
          <a:xfrm>
            <a:off x="5086328" y="5000636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fr-FR" sz="1200" b="1" dirty="0" err="1" smtClean="0"/>
              <a:t>Backend</a:t>
            </a:r>
            <a:r>
              <a:rPr lang="fr-FR" sz="1200" b="1" dirty="0" smtClean="0"/>
              <a:t> action</a:t>
            </a:r>
            <a:endParaRPr lang="fr-FR" sz="1200" b="1" dirty="0"/>
          </a:p>
        </p:txBody>
      </p:sp>
      <p:sp>
        <p:nvSpPr>
          <p:cNvPr id="40" name="Rectangle 39"/>
          <p:cNvSpPr/>
          <p:nvPr/>
        </p:nvSpPr>
        <p:spPr>
          <a:xfrm>
            <a:off x="5086328" y="5072074"/>
            <a:ext cx="142876" cy="71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/>
          </a:p>
        </p:txBody>
      </p:sp>
      <p:sp>
        <p:nvSpPr>
          <p:cNvPr id="41" name="Rectangle 40"/>
          <p:cNvSpPr/>
          <p:nvPr/>
        </p:nvSpPr>
        <p:spPr>
          <a:xfrm>
            <a:off x="5086328" y="5286388"/>
            <a:ext cx="142876" cy="71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/>
          </a:p>
        </p:txBody>
      </p:sp>
      <p:sp>
        <p:nvSpPr>
          <p:cNvPr id="46" name="Rectangle 45"/>
          <p:cNvSpPr/>
          <p:nvPr/>
        </p:nvSpPr>
        <p:spPr>
          <a:xfrm>
            <a:off x="5086328" y="5786454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fr-FR" sz="1200" b="1" dirty="0" err="1" smtClean="0"/>
              <a:t>Backend</a:t>
            </a:r>
            <a:r>
              <a:rPr lang="fr-FR" sz="1200" b="1" dirty="0" smtClean="0"/>
              <a:t> action</a:t>
            </a:r>
            <a:endParaRPr lang="fr-FR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5086328" y="5857892"/>
            <a:ext cx="142876" cy="71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/>
          </a:p>
        </p:txBody>
      </p:sp>
      <p:sp>
        <p:nvSpPr>
          <p:cNvPr id="48" name="Rectangle 47"/>
          <p:cNvSpPr/>
          <p:nvPr/>
        </p:nvSpPr>
        <p:spPr>
          <a:xfrm>
            <a:off x="5086328" y="6072206"/>
            <a:ext cx="142876" cy="71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/>
          </a:p>
        </p:txBody>
      </p:sp>
      <p:cxnSp>
        <p:nvCxnSpPr>
          <p:cNvPr id="18" name="Connecteur droit avec flèche 17"/>
          <p:cNvCxnSpPr>
            <a:stCxn id="4" idx="2"/>
            <a:endCxn id="35" idx="0"/>
          </p:cNvCxnSpPr>
          <p:nvPr/>
        </p:nvCxnSpPr>
        <p:spPr>
          <a:xfrm rot="5400000">
            <a:off x="2786050" y="482204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36" idx="2"/>
            <a:endCxn id="46" idx="0"/>
          </p:cNvCxnSpPr>
          <p:nvPr/>
        </p:nvCxnSpPr>
        <p:spPr>
          <a:xfrm rot="5400000">
            <a:off x="5729270" y="560785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>
            <a:off x="3714744" y="4000504"/>
            <a:ext cx="1371583" cy="1893107"/>
            <a:chOff x="3514692" y="4000504"/>
            <a:chExt cx="1571636" cy="1893107"/>
          </a:xfrm>
        </p:grpSpPr>
        <p:cxnSp>
          <p:nvCxnSpPr>
            <p:cNvPr id="11" name="Connecteur droit avec flèche 10"/>
            <p:cNvCxnSpPr>
              <a:stCxn id="22" idx="3"/>
              <a:endCxn id="24" idx="1"/>
            </p:cNvCxnSpPr>
            <p:nvPr/>
          </p:nvCxnSpPr>
          <p:spPr>
            <a:xfrm>
              <a:off x="3657568" y="4321975"/>
              <a:ext cx="142876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514692" y="4286256"/>
              <a:ext cx="142876" cy="7143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14692" y="4500570"/>
              <a:ext cx="142876" cy="7143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avec flèche 27"/>
            <p:cNvCxnSpPr>
              <a:stCxn id="25" idx="1"/>
              <a:endCxn id="23" idx="3"/>
            </p:cNvCxnSpPr>
            <p:nvPr/>
          </p:nvCxnSpPr>
          <p:spPr>
            <a:xfrm rot="10800000">
              <a:off x="3657568" y="4536289"/>
              <a:ext cx="1428760" cy="1588"/>
            </a:xfrm>
            <a:prstGeom prst="straightConnector1">
              <a:avLst/>
            </a:prstGeom>
            <a:ln w="19050"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38" idx="3"/>
              <a:endCxn id="40" idx="1"/>
            </p:cNvCxnSpPr>
            <p:nvPr/>
          </p:nvCxnSpPr>
          <p:spPr>
            <a:xfrm>
              <a:off x="3657568" y="5107793"/>
              <a:ext cx="142876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3514692" y="5072074"/>
              <a:ext cx="142876" cy="7143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14692" y="5286388"/>
              <a:ext cx="142876" cy="7143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/>
            </a:p>
          </p:txBody>
        </p:sp>
        <p:cxnSp>
          <p:nvCxnSpPr>
            <p:cNvPr id="51" name="Connecteur en angle 50"/>
            <p:cNvCxnSpPr>
              <a:stCxn id="47" idx="1"/>
              <a:endCxn id="39" idx="3"/>
            </p:cNvCxnSpPr>
            <p:nvPr/>
          </p:nvCxnSpPr>
          <p:spPr>
            <a:xfrm rot="10800000">
              <a:off x="3657568" y="5322107"/>
              <a:ext cx="1428760" cy="571504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3800444" y="4781558"/>
              <a:ext cx="844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err="1" smtClean="0"/>
                <a:t>wrapped</a:t>
              </a:r>
              <a:endParaRPr lang="fr-FR" sz="1400" b="1" dirty="0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3800444" y="4000504"/>
              <a:ext cx="844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err="1" smtClean="0"/>
                <a:t>wrapped</a:t>
              </a:r>
              <a:endParaRPr lang="fr-FR" sz="1400" b="1" dirty="0"/>
            </a:p>
          </p:txBody>
        </p:sp>
      </p:grpSp>
      <p:sp>
        <p:nvSpPr>
          <p:cNvPr id="60" name="ZoneTexte 59"/>
          <p:cNvSpPr txBox="1"/>
          <p:nvPr/>
        </p:nvSpPr>
        <p:spPr>
          <a:xfrm>
            <a:off x="5972145" y="5481628"/>
            <a:ext cx="512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/>
              <a:t>next</a:t>
            </a:r>
            <a:endParaRPr lang="fr-FR" sz="1400" b="1" dirty="0"/>
          </a:p>
        </p:txBody>
      </p:sp>
      <p:sp>
        <p:nvSpPr>
          <p:cNvPr id="61" name="ZoneTexte 60"/>
          <p:cNvSpPr txBox="1"/>
          <p:nvPr/>
        </p:nvSpPr>
        <p:spPr>
          <a:xfrm>
            <a:off x="2285983" y="4714884"/>
            <a:ext cx="512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/>
              <a:t>next</a:t>
            </a:r>
            <a:endParaRPr lang="fr-FR" sz="1400" b="1" dirty="0"/>
          </a:p>
        </p:txBody>
      </p:sp>
      <p:sp>
        <p:nvSpPr>
          <p:cNvPr id="70" name="Cylindre 69"/>
          <p:cNvSpPr/>
          <p:nvPr/>
        </p:nvSpPr>
        <p:spPr>
          <a:xfrm>
            <a:off x="7086592" y="4667250"/>
            <a:ext cx="714380" cy="857256"/>
          </a:xfrm>
          <a:prstGeom prst="can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6" name="Picture 12" descr="D:\Pictures\Bibliothèque multimédia Microsoft\j043394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28596" y="4114792"/>
            <a:ext cx="1214446" cy="1214446"/>
          </a:xfrm>
          <a:prstGeom prst="rect">
            <a:avLst/>
          </a:prstGeom>
          <a:noFill/>
        </p:spPr>
      </p:pic>
      <p:sp>
        <p:nvSpPr>
          <p:cNvPr id="78" name="Rectangle 77"/>
          <p:cNvSpPr/>
          <p:nvPr/>
        </p:nvSpPr>
        <p:spPr>
          <a:xfrm>
            <a:off x="500034" y="3429000"/>
            <a:ext cx="442915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Exemple type de chaînage entre actions</a:t>
            </a:r>
            <a:endParaRPr lang="fr-FR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9" name="Connecteur droit 88"/>
          <p:cNvCxnSpPr/>
          <p:nvPr/>
        </p:nvCxnSpPr>
        <p:spPr>
          <a:xfrm>
            <a:off x="599936" y="3714752"/>
            <a:ext cx="3257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endCxn id="4" idx="1"/>
          </p:cNvCxnSpPr>
          <p:nvPr/>
        </p:nvCxnSpPr>
        <p:spPr>
          <a:xfrm>
            <a:off x="1714480" y="442913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35" idx="1"/>
          </p:cNvCxnSpPr>
          <p:nvPr/>
        </p:nvCxnSpPr>
        <p:spPr>
          <a:xfrm rot="10800000">
            <a:off x="1714480" y="5214950"/>
            <a:ext cx="428628" cy="1588"/>
          </a:xfrm>
          <a:prstGeom prst="straightConnector1">
            <a:avLst/>
          </a:prstGeom>
          <a:ln w="19050"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7858180" cy="1071570"/>
          </a:xfrm>
        </p:spPr>
        <p:txBody>
          <a:bodyPr/>
          <a:lstStyle/>
          <a:p>
            <a:r>
              <a:rPr lang="fr-FR" dirty="0" smtClean="0"/>
              <a:t>Les actions Jspresso et la mise en œuvre </a:t>
            </a:r>
            <a:r>
              <a:rPr lang="fr-FR" dirty="0" smtClean="0"/>
              <a:t>des </a:t>
            </a:r>
            <a:r>
              <a:rPr lang="fr-FR" dirty="0" err="1" smtClean="0"/>
              <a:t>batchs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071546"/>
            <a:ext cx="7786742" cy="5643602"/>
          </a:xfrm>
        </p:spPr>
        <p:txBody>
          <a:bodyPr/>
          <a:lstStyle/>
          <a:p>
            <a:r>
              <a:rPr lang="fr-FR" dirty="0" smtClean="0"/>
              <a:t>Les actions </a:t>
            </a:r>
            <a:r>
              <a:rPr lang="fr-FR" dirty="0" err="1" smtClean="0"/>
              <a:t>backend</a:t>
            </a:r>
            <a:r>
              <a:rPr lang="fr-FR" dirty="0" smtClean="0"/>
              <a:t> </a:t>
            </a:r>
            <a:r>
              <a:rPr lang="fr-FR" dirty="0" smtClean="0"/>
              <a:t>peuvent être réutilisées pour la mise en œuvre de traitement batch</a:t>
            </a:r>
          </a:p>
          <a:p>
            <a:r>
              <a:rPr lang="fr-FR" dirty="0" smtClean="0"/>
              <a:t>Le chaînage des actions est également assuré par une </a:t>
            </a:r>
            <a:r>
              <a:rPr lang="fr-FR" dirty="0" err="1" smtClean="0"/>
              <a:t>backend</a:t>
            </a:r>
            <a:r>
              <a:rPr lang="fr-FR" dirty="0" smtClean="0"/>
              <a:t> action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5086328" y="4214818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fr-FR" sz="1200" b="1" dirty="0" err="1" smtClean="0"/>
              <a:t>Backend</a:t>
            </a:r>
            <a:r>
              <a:rPr lang="fr-FR" sz="1200" b="1" dirty="0" smtClean="0"/>
              <a:t> action</a:t>
            </a:r>
            <a:endParaRPr lang="fr-FR" sz="1200" b="1" dirty="0"/>
          </a:p>
        </p:txBody>
      </p:sp>
      <p:sp>
        <p:nvSpPr>
          <p:cNvPr id="57" name="Rectangle 56"/>
          <p:cNvSpPr/>
          <p:nvPr/>
        </p:nvSpPr>
        <p:spPr>
          <a:xfrm>
            <a:off x="5086328" y="5000636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fr-FR" sz="1200" b="1" dirty="0" err="1" smtClean="0"/>
              <a:t>Backend</a:t>
            </a:r>
            <a:r>
              <a:rPr lang="fr-FR" sz="1200" b="1" dirty="0" smtClean="0"/>
              <a:t> action</a:t>
            </a:r>
            <a:endParaRPr lang="fr-FR" sz="1200" b="1" dirty="0"/>
          </a:p>
        </p:txBody>
      </p:sp>
      <p:sp>
        <p:nvSpPr>
          <p:cNvPr id="67" name="Rectangle 66"/>
          <p:cNvSpPr/>
          <p:nvPr/>
        </p:nvSpPr>
        <p:spPr>
          <a:xfrm>
            <a:off x="5086328" y="5786454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fr-FR" sz="1200" b="1" dirty="0" err="1" smtClean="0"/>
              <a:t>Backend</a:t>
            </a:r>
            <a:r>
              <a:rPr lang="fr-FR" sz="1200" b="1" dirty="0" smtClean="0"/>
              <a:t> action</a:t>
            </a:r>
            <a:endParaRPr lang="fr-FR" sz="1200" b="1" dirty="0"/>
          </a:p>
        </p:txBody>
      </p:sp>
      <p:cxnSp>
        <p:nvCxnSpPr>
          <p:cNvPr id="73" name="Connecteur droit avec flèche 72"/>
          <p:cNvCxnSpPr>
            <a:stCxn id="57" idx="2"/>
            <a:endCxn id="67" idx="0"/>
          </p:cNvCxnSpPr>
          <p:nvPr/>
        </p:nvCxnSpPr>
        <p:spPr>
          <a:xfrm rot="5400000">
            <a:off x="5729270" y="560785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972145" y="5481628"/>
            <a:ext cx="512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/>
              <a:t>next</a:t>
            </a:r>
            <a:endParaRPr lang="fr-FR" sz="1400" b="1" dirty="0"/>
          </a:p>
        </p:txBody>
      </p:sp>
      <p:sp>
        <p:nvSpPr>
          <p:cNvPr id="80" name="Cylindre 79"/>
          <p:cNvSpPr/>
          <p:nvPr/>
        </p:nvSpPr>
        <p:spPr>
          <a:xfrm>
            <a:off x="7086592" y="4667250"/>
            <a:ext cx="714380" cy="857256"/>
          </a:xfrm>
          <a:prstGeom prst="can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/>
          <p:cNvSpPr/>
          <p:nvPr/>
        </p:nvSpPr>
        <p:spPr>
          <a:xfrm>
            <a:off x="2357422" y="4143380"/>
            <a:ext cx="1357322" cy="15716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fr-FR" sz="1200" b="1" dirty="0" err="1" smtClean="0"/>
              <a:t>Backend</a:t>
            </a:r>
            <a:r>
              <a:rPr lang="fr-FR" sz="1200" b="1" dirty="0" smtClean="0"/>
              <a:t> action</a:t>
            </a:r>
          </a:p>
          <a:p>
            <a:pPr algn="ctr">
              <a:lnSpc>
                <a:spcPts val="1800"/>
              </a:lnSpc>
            </a:pPr>
            <a:endParaRPr lang="fr-FR" sz="1200" b="1" dirty="0" smtClean="0"/>
          </a:p>
          <a:p>
            <a:pPr algn="ctr">
              <a:lnSpc>
                <a:spcPts val="1800"/>
              </a:lnSpc>
            </a:pPr>
            <a:r>
              <a:rPr lang="fr-FR" sz="1200" b="1" dirty="0" smtClean="0"/>
              <a:t>Enchaînement Batch</a:t>
            </a:r>
            <a:endParaRPr lang="fr-FR" sz="1200" b="1" dirty="0"/>
          </a:p>
        </p:txBody>
      </p:sp>
      <p:sp>
        <p:nvSpPr>
          <p:cNvPr id="102" name="Rectangle 101"/>
          <p:cNvSpPr/>
          <p:nvPr/>
        </p:nvSpPr>
        <p:spPr>
          <a:xfrm>
            <a:off x="2954903" y="4286256"/>
            <a:ext cx="45461" cy="71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2954903" y="4500570"/>
            <a:ext cx="45461" cy="71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/>
          <p:cNvSpPr/>
          <p:nvPr/>
        </p:nvSpPr>
        <p:spPr>
          <a:xfrm>
            <a:off x="2954903" y="5072074"/>
            <a:ext cx="45461" cy="71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/>
          </a:p>
        </p:txBody>
      </p:sp>
      <p:sp>
        <p:nvSpPr>
          <p:cNvPr id="107" name="Rectangle 106"/>
          <p:cNvSpPr/>
          <p:nvPr/>
        </p:nvSpPr>
        <p:spPr>
          <a:xfrm>
            <a:off x="2954903" y="5286388"/>
            <a:ext cx="45461" cy="71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/>
          </a:p>
        </p:txBody>
      </p:sp>
      <p:sp>
        <p:nvSpPr>
          <p:cNvPr id="108" name="Rectangle 107"/>
          <p:cNvSpPr/>
          <p:nvPr/>
        </p:nvSpPr>
        <p:spPr>
          <a:xfrm>
            <a:off x="2954903" y="5857892"/>
            <a:ext cx="45461" cy="71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/>
          </a:p>
        </p:txBody>
      </p:sp>
      <p:sp>
        <p:nvSpPr>
          <p:cNvPr id="109" name="Rectangle 108"/>
          <p:cNvSpPr/>
          <p:nvPr/>
        </p:nvSpPr>
        <p:spPr>
          <a:xfrm>
            <a:off x="2954903" y="6072206"/>
            <a:ext cx="45461" cy="71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/>
          </a:p>
        </p:txBody>
      </p:sp>
      <p:cxnSp>
        <p:nvCxnSpPr>
          <p:cNvPr id="38" name="Connecteur droit avec flèche 37"/>
          <p:cNvCxnSpPr>
            <a:stCxn id="39" idx="3"/>
          </p:cNvCxnSpPr>
          <p:nvPr/>
        </p:nvCxnSpPr>
        <p:spPr>
          <a:xfrm>
            <a:off x="3839433" y="4321975"/>
            <a:ext cx="124689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714744" y="4286256"/>
            <a:ext cx="124689" cy="7143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714744" y="4500570"/>
            <a:ext cx="124689" cy="7143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avec flèche 40"/>
          <p:cNvCxnSpPr>
            <a:endCxn id="40" idx="3"/>
          </p:cNvCxnSpPr>
          <p:nvPr/>
        </p:nvCxnSpPr>
        <p:spPr>
          <a:xfrm rot="10800000">
            <a:off x="3839433" y="4536289"/>
            <a:ext cx="1246895" cy="1588"/>
          </a:xfrm>
          <a:prstGeom prst="straightConnector1">
            <a:avLst/>
          </a:prstGeom>
          <a:ln w="19050"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43" idx="3"/>
          </p:cNvCxnSpPr>
          <p:nvPr/>
        </p:nvCxnSpPr>
        <p:spPr>
          <a:xfrm>
            <a:off x="3839433" y="5107793"/>
            <a:ext cx="124689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714744" y="5072074"/>
            <a:ext cx="124689" cy="7143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/>
          </a:p>
        </p:txBody>
      </p:sp>
      <p:sp>
        <p:nvSpPr>
          <p:cNvPr id="46" name="Rectangle 45"/>
          <p:cNvSpPr/>
          <p:nvPr/>
        </p:nvSpPr>
        <p:spPr>
          <a:xfrm>
            <a:off x="3714744" y="5286388"/>
            <a:ext cx="124689" cy="7143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/>
          </a:p>
        </p:txBody>
      </p:sp>
      <p:cxnSp>
        <p:nvCxnSpPr>
          <p:cNvPr id="47" name="Connecteur en angle 46"/>
          <p:cNvCxnSpPr>
            <a:endCxn id="46" idx="3"/>
          </p:cNvCxnSpPr>
          <p:nvPr/>
        </p:nvCxnSpPr>
        <p:spPr>
          <a:xfrm rot="10800000">
            <a:off x="3839433" y="5322107"/>
            <a:ext cx="1246895" cy="5715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964123" y="478155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400" b="1" dirty="0"/>
          </a:p>
        </p:txBody>
      </p:sp>
      <p:sp>
        <p:nvSpPr>
          <p:cNvPr id="49" name="ZoneTexte 48"/>
          <p:cNvSpPr txBox="1"/>
          <p:nvPr/>
        </p:nvSpPr>
        <p:spPr>
          <a:xfrm>
            <a:off x="3964123" y="400050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400" b="1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571472" y="4429132"/>
            <a:ext cx="128588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Bath </a:t>
            </a:r>
            <a:r>
              <a:rPr lang="fr-FR" sz="1600" dirty="0" err="1" smtClean="0"/>
              <a:t>launcher</a:t>
            </a:r>
            <a:endParaRPr lang="fr-FR" sz="1600" dirty="0" smtClean="0"/>
          </a:p>
        </p:txBody>
      </p:sp>
      <p:grpSp>
        <p:nvGrpSpPr>
          <p:cNvPr id="64" name="Groupe 63"/>
          <p:cNvGrpSpPr/>
          <p:nvPr/>
        </p:nvGrpSpPr>
        <p:grpSpPr>
          <a:xfrm>
            <a:off x="1857357" y="4786322"/>
            <a:ext cx="500066" cy="215902"/>
            <a:chOff x="1643042" y="4786322"/>
            <a:chExt cx="1246895" cy="215902"/>
          </a:xfrm>
        </p:grpSpPr>
        <p:cxnSp>
          <p:nvCxnSpPr>
            <p:cNvPr id="62" name="Connecteur droit avec flèche 61"/>
            <p:cNvCxnSpPr/>
            <p:nvPr/>
          </p:nvCxnSpPr>
          <p:spPr>
            <a:xfrm>
              <a:off x="1643042" y="4786322"/>
              <a:ext cx="124689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/>
            <p:nvPr/>
          </p:nvCxnSpPr>
          <p:spPr>
            <a:xfrm rot="10800000">
              <a:off x="1643042" y="5000636"/>
              <a:ext cx="1246895" cy="1588"/>
            </a:xfrm>
            <a:prstGeom prst="straightConnector1">
              <a:avLst/>
            </a:prstGeom>
            <a:ln w="19050"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actions </a:t>
            </a:r>
            <a:r>
              <a:rPr lang="fr-FR" dirty="0" err="1" smtClean="0"/>
              <a:t>Jspresso</a:t>
            </a:r>
            <a:r>
              <a:rPr lang="fr-FR" dirty="0" smtClean="0"/>
              <a:t> et la mise en œuvre de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071546"/>
            <a:ext cx="7786742" cy="5643602"/>
          </a:xfrm>
        </p:spPr>
        <p:txBody>
          <a:bodyPr/>
          <a:lstStyle/>
          <a:p>
            <a:r>
              <a:rPr lang="fr-FR" dirty="0" smtClean="0"/>
              <a:t>Les actions </a:t>
            </a:r>
            <a:r>
              <a:rPr lang="fr-FR" dirty="0" err="1" smtClean="0"/>
              <a:t>backend</a:t>
            </a:r>
            <a:r>
              <a:rPr lang="fr-FR" dirty="0" smtClean="0"/>
              <a:t> sont des points d’entrés privilégiés pour implémenter des tests fonctionnels automatisés</a:t>
            </a:r>
          </a:p>
          <a:p>
            <a:r>
              <a:rPr lang="fr-FR" dirty="0" smtClean="0"/>
              <a:t>Leur </a:t>
            </a:r>
            <a:r>
              <a:rPr lang="fr-FR" dirty="0" smtClean="0"/>
              <a:t>conception leur permet d’</a:t>
            </a:r>
            <a:r>
              <a:rPr lang="fr-FR" dirty="0" smtClean="0"/>
              <a:t>être </a:t>
            </a:r>
            <a:r>
              <a:rPr lang="fr-FR" dirty="0" smtClean="0"/>
              <a:t>appelées depuis les </a:t>
            </a:r>
            <a:r>
              <a:rPr lang="fr-FR" dirty="0" err="1" smtClean="0"/>
              <a:t>frameworks</a:t>
            </a:r>
            <a:r>
              <a:rPr lang="fr-FR" dirty="0" smtClean="0"/>
              <a:t> de tests de type </a:t>
            </a:r>
            <a:r>
              <a:rPr lang="fr-FR" dirty="0" err="1" smtClean="0"/>
              <a:t>Greenpeper</a:t>
            </a:r>
            <a:r>
              <a:rPr lang="fr-FR" dirty="0" smtClean="0"/>
              <a:t> , Fitness, …</a:t>
            </a:r>
          </a:p>
          <a:p>
            <a:r>
              <a:rPr lang="fr-FR" dirty="0" smtClean="0"/>
              <a:t>L’architecture applicative induite par l’utilisation de </a:t>
            </a:r>
            <a:r>
              <a:rPr lang="fr-FR" dirty="0" err="1" smtClean="0"/>
              <a:t>Jspresso</a:t>
            </a:r>
            <a:r>
              <a:rPr lang="fr-FR" dirty="0" smtClean="0"/>
              <a:t> permet une couverture de tests maximale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94" name="Rectangle 93"/>
          <p:cNvSpPr/>
          <p:nvPr/>
        </p:nvSpPr>
        <p:spPr>
          <a:xfrm>
            <a:off x="3000364" y="4286256"/>
            <a:ext cx="78581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Fixture</a:t>
            </a:r>
            <a:endParaRPr lang="fr-FR" sz="1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000364" y="5072074"/>
            <a:ext cx="78581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Fixture</a:t>
            </a:r>
            <a:endParaRPr lang="fr-F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86328" y="4214818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fr-FR" sz="1200" b="1" dirty="0" err="1" smtClean="0"/>
              <a:t>Backend</a:t>
            </a:r>
            <a:r>
              <a:rPr lang="fr-FR" sz="1200" b="1" dirty="0" smtClean="0"/>
              <a:t> action</a:t>
            </a:r>
            <a:endParaRPr lang="fr-FR" sz="1200" b="1" dirty="0"/>
          </a:p>
        </p:txBody>
      </p:sp>
      <p:sp>
        <p:nvSpPr>
          <p:cNvPr id="57" name="Rectangle 56"/>
          <p:cNvSpPr/>
          <p:nvPr/>
        </p:nvSpPr>
        <p:spPr>
          <a:xfrm>
            <a:off x="5086328" y="5000636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fr-FR" sz="1200" b="1" dirty="0" err="1" smtClean="0"/>
              <a:t>Backend</a:t>
            </a:r>
            <a:r>
              <a:rPr lang="fr-FR" sz="1200" b="1" dirty="0" smtClean="0"/>
              <a:t> action</a:t>
            </a:r>
            <a:endParaRPr lang="fr-FR" sz="1200" b="1" dirty="0"/>
          </a:p>
        </p:txBody>
      </p:sp>
      <p:sp>
        <p:nvSpPr>
          <p:cNvPr id="67" name="Rectangle 66"/>
          <p:cNvSpPr/>
          <p:nvPr/>
        </p:nvSpPr>
        <p:spPr>
          <a:xfrm>
            <a:off x="5086328" y="5786454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fr-FR" sz="1200" b="1" dirty="0" err="1" smtClean="0"/>
              <a:t>Backend</a:t>
            </a:r>
            <a:r>
              <a:rPr lang="fr-FR" sz="1200" b="1" dirty="0" smtClean="0"/>
              <a:t> action</a:t>
            </a:r>
            <a:endParaRPr lang="fr-FR" sz="1200" b="1" dirty="0"/>
          </a:p>
        </p:txBody>
      </p:sp>
      <p:cxnSp>
        <p:nvCxnSpPr>
          <p:cNvPr id="73" name="Connecteur droit avec flèche 72"/>
          <p:cNvCxnSpPr>
            <a:stCxn id="57" idx="2"/>
            <a:endCxn id="67" idx="0"/>
          </p:cNvCxnSpPr>
          <p:nvPr/>
        </p:nvCxnSpPr>
        <p:spPr>
          <a:xfrm rot="5400000">
            <a:off x="5729270" y="560785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972145" y="5481628"/>
            <a:ext cx="512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/>
              <a:t>next</a:t>
            </a:r>
            <a:endParaRPr lang="fr-FR" sz="1400" b="1" dirty="0"/>
          </a:p>
        </p:txBody>
      </p:sp>
      <p:sp>
        <p:nvSpPr>
          <p:cNvPr id="80" name="Cylindre 79"/>
          <p:cNvSpPr/>
          <p:nvPr/>
        </p:nvSpPr>
        <p:spPr>
          <a:xfrm>
            <a:off x="7086592" y="4667250"/>
            <a:ext cx="714380" cy="857256"/>
          </a:xfrm>
          <a:prstGeom prst="can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/>
          <p:cNvSpPr/>
          <p:nvPr/>
        </p:nvSpPr>
        <p:spPr>
          <a:xfrm>
            <a:off x="500034" y="3929066"/>
            <a:ext cx="1928826" cy="221457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Frameworks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 de tests fonctionnels</a:t>
            </a:r>
          </a:p>
          <a:p>
            <a:pPr algn="ctr"/>
            <a:endParaRPr lang="fr-F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(spécifications exécutables)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01" name="Connecteur droit avec flèche 100"/>
          <p:cNvCxnSpPr>
            <a:endCxn id="102" idx="1"/>
          </p:cNvCxnSpPr>
          <p:nvPr/>
        </p:nvCxnSpPr>
        <p:spPr>
          <a:xfrm>
            <a:off x="2500298" y="4321975"/>
            <a:ext cx="45460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954903" y="4286256"/>
            <a:ext cx="45461" cy="71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2954903" y="4500570"/>
            <a:ext cx="45461" cy="71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avec flèche 103"/>
          <p:cNvCxnSpPr>
            <a:stCxn id="103" idx="1"/>
          </p:cNvCxnSpPr>
          <p:nvPr/>
        </p:nvCxnSpPr>
        <p:spPr>
          <a:xfrm rot="10800000">
            <a:off x="2500298" y="4536289"/>
            <a:ext cx="454605" cy="1588"/>
          </a:xfrm>
          <a:prstGeom prst="straightConnector1">
            <a:avLst/>
          </a:prstGeom>
          <a:ln w="19050"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endCxn id="106" idx="1"/>
          </p:cNvCxnSpPr>
          <p:nvPr/>
        </p:nvCxnSpPr>
        <p:spPr>
          <a:xfrm>
            <a:off x="2500298" y="5107793"/>
            <a:ext cx="45460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954903" y="5072074"/>
            <a:ext cx="45461" cy="71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/>
          </a:p>
        </p:txBody>
      </p:sp>
      <p:sp>
        <p:nvSpPr>
          <p:cNvPr id="107" name="Rectangle 106"/>
          <p:cNvSpPr/>
          <p:nvPr/>
        </p:nvSpPr>
        <p:spPr>
          <a:xfrm>
            <a:off x="2954903" y="5286388"/>
            <a:ext cx="45461" cy="71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/>
          </a:p>
        </p:txBody>
      </p:sp>
      <p:sp>
        <p:nvSpPr>
          <p:cNvPr id="108" name="Rectangle 107"/>
          <p:cNvSpPr/>
          <p:nvPr/>
        </p:nvSpPr>
        <p:spPr>
          <a:xfrm>
            <a:off x="2954903" y="5857892"/>
            <a:ext cx="45461" cy="71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/>
          </a:p>
        </p:txBody>
      </p:sp>
      <p:sp>
        <p:nvSpPr>
          <p:cNvPr id="109" name="Rectangle 108"/>
          <p:cNvSpPr/>
          <p:nvPr/>
        </p:nvSpPr>
        <p:spPr>
          <a:xfrm>
            <a:off x="2954903" y="6072206"/>
            <a:ext cx="45461" cy="71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/>
          </a:p>
        </p:txBody>
      </p:sp>
      <p:cxnSp>
        <p:nvCxnSpPr>
          <p:cNvPr id="111" name="Connecteur droit avec flèche 110"/>
          <p:cNvCxnSpPr/>
          <p:nvPr/>
        </p:nvCxnSpPr>
        <p:spPr>
          <a:xfrm rot="10800000">
            <a:off x="2500298" y="5357826"/>
            <a:ext cx="454605" cy="1588"/>
          </a:xfrm>
          <a:prstGeom prst="straightConnector1">
            <a:avLst/>
          </a:prstGeom>
          <a:ln w="19050"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6"/>
          <p:cNvGrpSpPr/>
          <p:nvPr/>
        </p:nvGrpSpPr>
        <p:grpSpPr>
          <a:xfrm>
            <a:off x="3714744" y="4000504"/>
            <a:ext cx="1371584" cy="1893107"/>
            <a:chOff x="3514692" y="4000504"/>
            <a:chExt cx="1571636" cy="1893107"/>
          </a:xfrm>
        </p:grpSpPr>
        <p:cxnSp>
          <p:nvCxnSpPr>
            <p:cNvPr id="38" name="Connecteur droit avec flèche 37"/>
            <p:cNvCxnSpPr>
              <a:stCxn id="39" idx="3"/>
            </p:cNvCxnSpPr>
            <p:nvPr/>
          </p:nvCxnSpPr>
          <p:spPr>
            <a:xfrm>
              <a:off x="3657568" y="4321975"/>
              <a:ext cx="142876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514692" y="4286256"/>
              <a:ext cx="142876" cy="7143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14692" y="4500570"/>
              <a:ext cx="142876" cy="7143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avec flèche 40"/>
            <p:cNvCxnSpPr>
              <a:endCxn id="40" idx="3"/>
            </p:cNvCxnSpPr>
            <p:nvPr/>
          </p:nvCxnSpPr>
          <p:spPr>
            <a:xfrm rot="10800000">
              <a:off x="3657568" y="4536289"/>
              <a:ext cx="1428760" cy="1588"/>
            </a:xfrm>
            <a:prstGeom prst="straightConnector1">
              <a:avLst/>
            </a:prstGeom>
            <a:ln w="19050"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43" idx="3"/>
            </p:cNvCxnSpPr>
            <p:nvPr/>
          </p:nvCxnSpPr>
          <p:spPr>
            <a:xfrm>
              <a:off x="3657568" y="5107793"/>
              <a:ext cx="142876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514692" y="5072074"/>
              <a:ext cx="142876" cy="7143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14692" y="5286388"/>
              <a:ext cx="142876" cy="7143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/>
            </a:p>
          </p:txBody>
        </p:sp>
        <p:cxnSp>
          <p:nvCxnSpPr>
            <p:cNvPr id="47" name="Connecteur en angle 46"/>
            <p:cNvCxnSpPr>
              <a:endCxn id="46" idx="3"/>
            </p:cNvCxnSpPr>
            <p:nvPr/>
          </p:nvCxnSpPr>
          <p:spPr>
            <a:xfrm rot="10800000">
              <a:off x="3657568" y="5322107"/>
              <a:ext cx="1428760" cy="571504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3800444" y="4781558"/>
              <a:ext cx="2116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1400" b="1" dirty="0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3800444" y="4000504"/>
              <a:ext cx="2116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1400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Quels sont les problèmes rencontrés avec l’utilisations des framework Java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214422"/>
            <a:ext cx="7786742" cy="5214974"/>
          </a:xfrm>
        </p:spPr>
        <p:txBody>
          <a:bodyPr/>
          <a:lstStyle/>
          <a:p>
            <a:r>
              <a:rPr lang="fr-FR" dirty="0" smtClean="0"/>
              <a:t>Les framework techniques utilisables par les projets Java (comme Spring, </a:t>
            </a:r>
            <a:r>
              <a:rPr lang="fr-FR" dirty="0" err="1" smtClean="0"/>
              <a:t>Hibernate</a:t>
            </a:r>
            <a:r>
              <a:rPr lang="fr-FR" dirty="0" smtClean="0"/>
              <a:t> ou Flex), nécessaires à la réalisation d’applications robustes et performantes, sont arrivés à maturités</a:t>
            </a:r>
          </a:p>
          <a:p>
            <a:r>
              <a:rPr lang="fr-FR" dirty="0" smtClean="0"/>
              <a:t>Cependant, la somme des expertises nécessaires à leurs utilisation est trop importante pour la plupart des équipes de développement</a:t>
            </a:r>
          </a:p>
          <a:p>
            <a:r>
              <a:rPr lang="fr-FR" dirty="0" smtClean="0"/>
              <a:t>L’assemblage de ces différents framework nécessite le plus souvent l’écriture de code technique pour assurer la « plomberie » entre les différentes couches</a:t>
            </a:r>
          </a:p>
          <a:p>
            <a:r>
              <a:rPr lang="fr-FR" dirty="0" smtClean="0"/>
              <a:t>Ils disposent chacun de leur propre configuration</a:t>
            </a:r>
          </a:p>
          <a:p>
            <a:r>
              <a:rPr lang="fr-FR" dirty="0" smtClean="0"/>
              <a:t>Les framework de présentation permettent une ergonomie de plus en plus riche mais sont complexes à mettre en oeuvre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2428860" y="2714620"/>
            <a:ext cx="3643338" cy="1357322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 smtClean="0"/>
              <a:t>Workspace</a:t>
            </a:r>
            <a:r>
              <a:rPr lang="fr-FR" sz="3200" dirty="0" smtClean="0"/>
              <a:t> &amp; module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workspaces</a:t>
            </a:r>
            <a:r>
              <a:rPr lang="fr-FR" dirty="0" smtClean="0"/>
              <a:t> et les 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071546"/>
            <a:ext cx="7786742" cy="5214974"/>
          </a:xfrm>
        </p:spPr>
        <p:txBody>
          <a:bodyPr/>
          <a:lstStyle/>
          <a:p>
            <a:r>
              <a:rPr lang="fr-FR" dirty="0" smtClean="0"/>
              <a:t>Une application </a:t>
            </a:r>
            <a:r>
              <a:rPr lang="fr-FR" dirty="0" err="1" smtClean="0"/>
              <a:t>Jspresso</a:t>
            </a:r>
            <a:r>
              <a:rPr lang="fr-FR" dirty="0" smtClean="0"/>
              <a:t> est composé de </a:t>
            </a:r>
            <a:r>
              <a:rPr lang="fr-FR" dirty="0" err="1" smtClean="0"/>
              <a:t>workspaces</a:t>
            </a:r>
            <a:r>
              <a:rPr lang="fr-FR" dirty="0" smtClean="0"/>
              <a:t> et de modules</a:t>
            </a:r>
          </a:p>
          <a:p>
            <a:r>
              <a:rPr lang="fr-FR" dirty="0" smtClean="0"/>
              <a:t>Les </a:t>
            </a:r>
            <a:r>
              <a:rPr lang="fr-FR" dirty="0" err="1" smtClean="0"/>
              <a:t>workspaces</a:t>
            </a:r>
            <a:r>
              <a:rPr lang="fr-FR" dirty="0" smtClean="0"/>
              <a:t> permettent d’organiser l’application en blocs fonctionnels qui regroupent des modules</a:t>
            </a:r>
          </a:p>
          <a:p>
            <a:r>
              <a:rPr lang="fr-FR" dirty="0" smtClean="0"/>
              <a:t>Les modules sont des points d’entrée dans l’application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err="1" smtClean="0"/>
              <a:t>Workspace</a:t>
            </a:r>
            <a:r>
              <a:rPr lang="fr-FR" dirty="0" smtClean="0"/>
              <a:t> ‘Projets’</a:t>
            </a:r>
          </a:p>
          <a:p>
            <a:pPr lvl="2"/>
            <a:r>
              <a:rPr lang="fr-FR" dirty="0" smtClean="0"/>
              <a:t>Module ‘Projets’</a:t>
            </a:r>
          </a:p>
          <a:p>
            <a:pPr lvl="2"/>
            <a:r>
              <a:rPr lang="fr-FR" dirty="0" smtClean="0"/>
              <a:t>Module ‘Statistiques’</a:t>
            </a:r>
          </a:p>
          <a:p>
            <a:pPr lvl="2"/>
            <a:r>
              <a:rPr lang="fr-FR" dirty="0" smtClean="0"/>
              <a:t>Module ‘Gestion des comités’</a:t>
            </a:r>
          </a:p>
          <a:p>
            <a:pPr lvl="1"/>
            <a:r>
              <a:rPr lang="fr-FR" dirty="0" err="1" smtClean="0"/>
              <a:t>Workspace</a:t>
            </a:r>
            <a:r>
              <a:rPr lang="fr-FR" dirty="0" smtClean="0"/>
              <a:t> ‘Administration’</a:t>
            </a:r>
          </a:p>
          <a:p>
            <a:pPr lvl="2"/>
            <a:r>
              <a:rPr lang="fr-FR" dirty="0" smtClean="0"/>
              <a:t>Module ‘Utilisateurs’</a:t>
            </a:r>
          </a:p>
          <a:p>
            <a:pPr lvl="2"/>
            <a:r>
              <a:rPr lang="fr-FR" dirty="0" smtClean="0"/>
              <a:t>Module ‘Paramètres’</a:t>
            </a:r>
          </a:p>
          <a:p>
            <a:r>
              <a:rPr lang="fr-FR" dirty="0" smtClean="0"/>
              <a:t>Les </a:t>
            </a:r>
            <a:r>
              <a:rPr lang="fr-FR" dirty="0" err="1" smtClean="0"/>
              <a:t>workspaces</a:t>
            </a:r>
            <a:r>
              <a:rPr lang="fr-FR" dirty="0" smtClean="0"/>
              <a:t> et les modules sont disposés sur la gauche de l’écran et permettent de naviguer dans l’application</a:t>
            </a:r>
          </a:p>
          <a:p>
            <a:pPr lvl="2"/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071546"/>
            <a:ext cx="7786742" cy="5214974"/>
          </a:xfrm>
        </p:spPr>
        <p:txBody>
          <a:bodyPr/>
          <a:lstStyle/>
          <a:p>
            <a:r>
              <a:rPr lang="fr-FR" dirty="0" err="1" smtClean="0"/>
              <a:t>Jspresso</a:t>
            </a:r>
            <a:r>
              <a:rPr lang="fr-FR" dirty="0" smtClean="0"/>
              <a:t> dispose en standard de différents types de module</a:t>
            </a:r>
          </a:p>
          <a:p>
            <a:r>
              <a:rPr lang="fr-FR" dirty="0" smtClean="0"/>
              <a:t>Le module le plus couramment utilisé est le « </a:t>
            </a:r>
            <a:r>
              <a:rPr lang="fr-FR" dirty="0" err="1" smtClean="0"/>
              <a:t>filter</a:t>
            </a:r>
            <a:r>
              <a:rPr lang="fr-FR" dirty="0" smtClean="0"/>
              <a:t> module »</a:t>
            </a:r>
          </a:p>
          <a:p>
            <a:pPr lvl="1"/>
            <a:r>
              <a:rPr lang="fr-FR" dirty="0" smtClean="0"/>
              <a:t>Le « </a:t>
            </a:r>
            <a:r>
              <a:rPr lang="fr-FR" dirty="0" err="1" smtClean="0"/>
              <a:t>filter</a:t>
            </a:r>
            <a:r>
              <a:rPr lang="fr-FR" dirty="0" smtClean="0"/>
              <a:t> module » permet de disposer d’une zone de recherche au dessus d’une liste pour rechercher et manipuler un type de composant du modèle</a:t>
            </a:r>
          </a:p>
          <a:p>
            <a:r>
              <a:rPr lang="fr-FR" dirty="0" smtClean="0"/>
              <a:t>D’autres modules sont disponibles</a:t>
            </a:r>
          </a:p>
          <a:p>
            <a:pPr lvl="1"/>
            <a:r>
              <a:rPr lang="fr-FR" dirty="0" smtClean="0"/>
              <a:t>Le « collection module » permet de travailler sur une collection prédéterminée du modèle</a:t>
            </a:r>
          </a:p>
          <a:p>
            <a:pPr lvl="1"/>
            <a:r>
              <a:rPr lang="fr-FR" dirty="0" smtClean="0"/>
              <a:t>Le « </a:t>
            </a:r>
            <a:r>
              <a:rPr lang="fr-FR" dirty="0" err="1" smtClean="0"/>
              <a:t>bean</a:t>
            </a:r>
            <a:r>
              <a:rPr lang="fr-FR" dirty="0" smtClean="0"/>
              <a:t> module  » permet de travailler sur une instance du modèle </a:t>
            </a:r>
          </a:p>
          <a:p>
            <a:pPr lvl="1"/>
            <a:r>
              <a:rPr lang="fr-FR" dirty="0" smtClean="0"/>
              <a:t>Le « </a:t>
            </a:r>
            <a:r>
              <a:rPr lang="fr-FR" dirty="0" err="1" smtClean="0"/>
              <a:t>node</a:t>
            </a:r>
            <a:r>
              <a:rPr lang="fr-FR" dirty="0" smtClean="0"/>
              <a:t> module » permet de créer des regroupements de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2428860" y="2714620"/>
            <a:ext cx="3643338" cy="1357322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MVC &amp; couches applicatives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L’architecture MVC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071546"/>
            <a:ext cx="7786742" cy="5214974"/>
          </a:xfrm>
        </p:spPr>
        <p:txBody>
          <a:bodyPr/>
          <a:lstStyle/>
          <a:p>
            <a:r>
              <a:rPr lang="fr-FR" dirty="0" err="1" smtClean="0"/>
              <a:t>Jspresso</a:t>
            </a:r>
            <a:r>
              <a:rPr lang="fr-FR" dirty="0" smtClean="0"/>
              <a:t> est basé sur une architecture MVC (Model, </a:t>
            </a:r>
            <a:r>
              <a:rPr lang="fr-FR" dirty="0" err="1" smtClean="0"/>
              <a:t>View</a:t>
            </a:r>
            <a:r>
              <a:rPr lang="fr-FR" dirty="0" smtClean="0"/>
              <a:t>, </a:t>
            </a:r>
            <a:r>
              <a:rPr lang="fr-FR" dirty="0" err="1" smtClean="0"/>
              <a:t>Controller</a:t>
            </a:r>
            <a:r>
              <a:rPr lang="fr-FR" dirty="0" smtClean="0"/>
              <a:t>)</a:t>
            </a:r>
          </a:p>
          <a:p>
            <a:r>
              <a:rPr lang="fr-FR" dirty="0" smtClean="0"/>
              <a:t>Les vues utilisées par l’interface utilisateur sont toujours synchronisées avec le model en session sur le serveur</a:t>
            </a:r>
          </a:p>
          <a:p>
            <a:pPr lvl="1"/>
            <a:r>
              <a:rPr lang="fr-FR" dirty="0" smtClean="0"/>
              <a:t>Cette architecture permet de garantir que si une données est modifiée sur une vue toutes les autres vues qui utilisent cette donnée sont mises à jour</a:t>
            </a:r>
          </a:p>
          <a:p>
            <a:pPr lvl="1"/>
            <a:r>
              <a:rPr lang="fr-FR" dirty="0" err="1" smtClean="0"/>
              <a:t>Jspresso</a:t>
            </a:r>
            <a:r>
              <a:rPr lang="fr-FR" dirty="0" smtClean="0"/>
              <a:t> met en œuvre des mécanismes évolués pour optimiser la communication entre le client et le serveur</a:t>
            </a:r>
          </a:p>
          <a:p>
            <a:r>
              <a:rPr lang="fr-FR" dirty="0" smtClean="0"/>
              <a:t>La gestion du contrôleur est totalement pris en charge par Jspresso</a:t>
            </a:r>
          </a:p>
          <a:p>
            <a:r>
              <a:rPr lang="fr-FR" dirty="0" smtClean="0"/>
              <a:t>Jspresso assure de façon transparente la mise à jour transactionnelle du modèle en mémoire et en base de données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5572132" y="1571612"/>
            <a:ext cx="2357454" cy="4572032"/>
          </a:xfrm>
          <a:prstGeom prst="rect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3000364" y="1571612"/>
            <a:ext cx="2357454" cy="4572032"/>
          </a:xfrm>
          <a:prstGeom prst="rect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28596" y="1571612"/>
            <a:ext cx="2357454" cy="4572032"/>
          </a:xfrm>
          <a:prstGeom prst="rect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des couches d’une application </a:t>
            </a:r>
            <a:r>
              <a:rPr lang="fr-FR" dirty="0" err="1" smtClean="0"/>
              <a:t>Jspresso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85786" y="5248274"/>
            <a:ext cx="1643074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fr-FR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&lt;&lt;component&gt;&gt;</a:t>
            </a:r>
          </a:p>
          <a:p>
            <a:pPr algn="ctr">
              <a:lnSpc>
                <a:spcPts val="1800"/>
              </a:lnSpc>
            </a:pPr>
            <a:r>
              <a:rPr lang="fr-FR" sz="1200" b="1" dirty="0" err="1" smtClean="0"/>
              <a:t>Frontend</a:t>
            </a:r>
            <a:r>
              <a:rPr lang="fr-FR" sz="1200" b="1" dirty="0" smtClean="0"/>
              <a:t> action</a:t>
            </a:r>
            <a:endParaRPr lang="fr-FR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2233994" y="5298455"/>
            <a:ext cx="123444" cy="214314"/>
          </a:xfrm>
          <a:prstGeom prst="rect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176462" y="5335914"/>
            <a:ext cx="89535" cy="45719"/>
          </a:xfrm>
          <a:prstGeom prst="rect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176462" y="5428792"/>
            <a:ext cx="89535" cy="45719"/>
          </a:xfrm>
          <a:prstGeom prst="rect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85786" y="4214818"/>
            <a:ext cx="1643074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fr-FR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&lt;&lt;component&gt;&gt;</a:t>
            </a:r>
          </a:p>
          <a:p>
            <a:pPr algn="ctr">
              <a:lnSpc>
                <a:spcPts val="1800"/>
              </a:lnSpc>
            </a:pPr>
            <a:r>
              <a:rPr lang="en-US" sz="1200" b="1" dirty="0" smtClean="0"/>
              <a:t>View</a:t>
            </a:r>
            <a:endParaRPr lang="fr-FR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2233994" y="4264999"/>
            <a:ext cx="123444" cy="214314"/>
          </a:xfrm>
          <a:prstGeom prst="rect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176462" y="4302458"/>
            <a:ext cx="89535" cy="45719"/>
          </a:xfrm>
          <a:prstGeom prst="rect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176462" y="4395336"/>
            <a:ext cx="89535" cy="45719"/>
          </a:xfrm>
          <a:prstGeom prst="rect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85786" y="3286124"/>
            <a:ext cx="1643074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fr-FR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&lt;&lt;component&gt;&gt;</a:t>
            </a:r>
          </a:p>
          <a:p>
            <a:pPr algn="ctr">
              <a:lnSpc>
                <a:spcPts val="1800"/>
              </a:lnSpc>
            </a:pPr>
            <a:r>
              <a:rPr lang="fr-FR" sz="1200" b="1" dirty="0" err="1" smtClean="0"/>
              <a:t>Frontend</a:t>
            </a:r>
            <a:r>
              <a:rPr lang="fr-FR" sz="1200" b="1" dirty="0" smtClean="0"/>
              <a:t> module</a:t>
            </a:r>
            <a:endParaRPr lang="fr-FR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2233994" y="3336305"/>
            <a:ext cx="123444" cy="214314"/>
          </a:xfrm>
          <a:prstGeom prst="rect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176462" y="3373764"/>
            <a:ext cx="89535" cy="45719"/>
          </a:xfrm>
          <a:prstGeom prst="rect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176462" y="3466642"/>
            <a:ext cx="89535" cy="45719"/>
          </a:xfrm>
          <a:prstGeom prst="rect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5786" y="2357430"/>
            <a:ext cx="1643074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fr-FR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&lt;&lt;component&gt;&gt;</a:t>
            </a:r>
          </a:p>
          <a:p>
            <a:pPr algn="ctr">
              <a:lnSpc>
                <a:spcPts val="1800"/>
              </a:lnSpc>
            </a:pPr>
            <a:r>
              <a:rPr lang="fr-FR" sz="1200" b="1" dirty="0" err="1" smtClean="0"/>
              <a:t>Frontend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controller</a:t>
            </a:r>
            <a:endParaRPr lang="fr-FR" sz="1200" b="1" dirty="0"/>
          </a:p>
        </p:txBody>
      </p:sp>
      <p:sp>
        <p:nvSpPr>
          <p:cNvPr id="18" name="Rectangle 17"/>
          <p:cNvSpPr/>
          <p:nvPr/>
        </p:nvSpPr>
        <p:spPr>
          <a:xfrm>
            <a:off x="2233994" y="2407611"/>
            <a:ext cx="123444" cy="214314"/>
          </a:xfrm>
          <a:prstGeom prst="rect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176462" y="2445070"/>
            <a:ext cx="89535" cy="45719"/>
          </a:xfrm>
          <a:prstGeom prst="rect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176462" y="2537948"/>
            <a:ext cx="89535" cy="45719"/>
          </a:xfrm>
          <a:prstGeom prst="rect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428992" y="2357430"/>
            <a:ext cx="1643074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fr-FR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&lt;&lt;component&gt;&gt;</a:t>
            </a:r>
          </a:p>
          <a:p>
            <a:pPr algn="ctr">
              <a:lnSpc>
                <a:spcPts val="1800"/>
              </a:lnSpc>
            </a:pPr>
            <a:r>
              <a:rPr lang="fr-FR" sz="1200" b="1" dirty="0" err="1" smtClean="0"/>
              <a:t>Backend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controller</a:t>
            </a:r>
            <a:endParaRPr lang="fr-FR" sz="1200" b="1" dirty="0"/>
          </a:p>
        </p:txBody>
      </p:sp>
      <p:sp>
        <p:nvSpPr>
          <p:cNvPr id="22" name="Rectangle 21"/>
          <p:cNvSpPr/>
          <p:nvPr/>
        </p:nvSpPr>
        <p:spPr>
          <a:xfrm>
            <a:off x="4877200" y="2407611"/>
            <a:ext cx="123444" cy="214314"/>
          </a:xfrm>
          <a:prstGeom prst="rect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819668" y="2445070"/>
            <a:ext cx="89535" cy="45719"/>
          </a:xfrm>
          <a:prstGeom prst="rect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819668" y="2537948"/>
            <a:ext cx="89535" cy="45719"/>
          </a:xfrm>
          <a:prstGeom prst="rect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428992" y="3286124"/>
            <a:ext cx="1643074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fr-FR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&lt;&lt;component&gt;&gt;</a:t>
            </a:r>
          </a:p>
          <a:p>
            <a:pPr algn="ctr">
              <a:lnSpc>
                <a:spcPts val="1800"/>
              </a:lnSpc>
            </a:pPr>
            <a:r>
              <a:rPr lang="fr-FR" sz="1200" b="1" dirty="0" err="1" smtClean="0"/>
              <a:t>Backend</a:t>
            </a:r>
            <a:r>
              <a:rPr lang="fr-FR" sz="1200" b="1" dirty="0" smtClean="0"/>
              <a:t> module</a:t>
            </a:r>
            <a:endParaRPr lang="fr-FR" sz="1200" b="1" dirty="0"/>
          </a:p>
        </p:txBody>
      </p:sp>
      <p:sp>
        <p:nvSpPr>
          <p:cNvPr id="26" name="Rectangle 25"/>
          <p:cNvSpPr/>
          <p:nvPr/>
        </p:nvSpPr>
        <p:spPr>
          <a:xfrm>
            <a:off x="4877200" y="3336305"/>
            <a:ext cx="123444" cy="214314"/>
          </a:xfrm>
          <a:prstGeom prst="rect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4819668" y="3373764"/>
            <a:ext cx="89535" cy="45719"/>
          </a:xfrm>
          <a:prstGeom prst="rect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4819668" y="3466642"/>
            <a:ext cx="89535" cy="45719"/>
          </a:xfrm>
          <a:prstGeom prst="rect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428992" y="5248274"/>
            <a:ext cx="1643074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fr-FR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&lt;&lt;component&gt;&gt;</a:t>
            </a:r>
          </a:p>
          <a:p>
            <a:pPr algn="ctr">
              <a:lnSpc>
                <a:spcPts val="1800"/>
              </a:lnSpc>
            </a:pPr>
            <a:r>
              <a:rPr lang="fr-FR" sz="1200" b="1" dirty="0" err="1" smtClean="0"/>
              <a:t>Backend</a:t>
            </a:r>
            <a:r>
              <a:rPr lang="fr-FR" sz="1200" b="1" dirty="0" smtClean="0"/>
              <a:t> action</a:t>
            </a:r>
            <a:endParaRPr lang="fr-FR" sz="1200" b="1" dirty="0"/>
          </a:p>
        </p:txBody>
      </p:sp>
      <p:sp>
        <p:nvSpPr>
          <p:cNvPr id="30" name="Rectangle 29"/>
          <p:cNvSpPr/>
          <p:nvPr/>
        </p:nvSpPr>
        <p:spPr>
          <a:xfrm>
            <a:off x="4877200" y="5298455"/>
            <a:ext cx="123444" cy="214314"/>
          </a:xfrm>
          <a:prstGeom prst="rect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819668" y="5335914"/>
            <a:ext cx="89535" cy="45719"/>
          </a:xfrm>
          <a:prstGeom prst="rect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819668" y="5428792"/>
            <a:ext cx="89535" cy="45719"/>
          </a:xfrm>
          <a:prstGeom prst="rect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6000760" y="4214818"/>
            <a:ext cx="1643074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fr-FR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&lt;&lt;component&gt;&gt;</a:t>
            </a:r>
          </a:p>
          <a:p>
            <a:pPr algn="ctr">
              <a:lnSpc>
                <a:spcPts val="1800"/>
              </a:lnSpc>
            </a:pPr>
            <a:r>
              <a:rPr lang="fr-FR" sz="1200" b="1" dirty="0" err="1" smtClean="0"/>
              <a:t>Domain</a:t>
            </a:r>
            <a:r>
              <a:rPr lang="fr-FR" sz="1200" b="1" dirty="0" smtClean="0"/>
              <a:t> model</a:t>
            </a:r>
            <a:endParaRPr lang="fr-FR" sz="1200" b="1" dirty="0"/>
          </a:p>
        </p:txBody>
      </p:sp>
      <p:grpSp>
        <p:nvGrpSpPr>
          <p:cNvPr id="72" name="Groupe 71"/>
          <p:cNvGrpSpPr/>
          <p:nvPr/>
        </p:nvGrpSpPr>
        <p:grpSpPr>
          <a:xfrm>
            <a:off x="7391420" y="4252914"/>
            <a:ext cx="180976" cy="214314"/>
            <a:chOff x="7534312" y="3836371"/>
            <a:chExt cx="180976" cy="214314"/>
          </a:xfrm>
        </p:grpSpPr>
        <p:sp>
          <p:nvSpPr>
            <p:cNvPr id="34" name="Rectangle 33"/>
            <p:cNvSpPr/>
            <p:nvPr/>
          </p:nvSpPr>
          <p:spPr>
            <a:xfrm>
              <a:off x="7591844" y="3836371"/>
              <a:ext cx="123444" cy="214314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34312" y="3873830"/>
              <a:ext cx="89535" cy="45719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534312" y="3966708"/>
              <a:ext cx="89535" cy="45719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8" name="Connecteur droit avec flèche 37"/>
          <p:cNvCxnSpPr>
            <a:stCxn id="17" idx="3"/>
            <a:endCxn id="21" idx="1"/>
          </p:cNvCxnSpPr>
          <p:nvPr/>
        </p:nvCxnSpPr>
        <p:spPr>
          <a:xfrm>
            <a:off x="2428860" y="2643182"/>
            <a:ext cx="1000132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3" idx="3"/>
            <a:endCxn id="25" idx="1"/>
          </p:cNvCxnSpPr>
          <p:nvPr/>
        </p:nvCxnSpPr>
        <p:spPr>
          <a:xfrm>
            <a:off x="2428860" y="3571876"/>
            <a:ext cx="1000132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9" idx="3"/>
            <a:endCxn id="33" idx="1"/>
          </p:cNvCxnSpPr>
          <p:nvPr/>
        </p:nvCxnSpPr>
        <p:spPr>
          <a:xfrm>
            <a:off x="2428860" y="4500570"/>
            <a:ext cx="3571900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4" idx="3"/>
            <a:endCxn id="29" idx="1"/>
          </p:cNvCxnSpPr>
          <p:nvPr/>
        </p:nvCxnSpPr>
        <p:spPr>
          <a:xfrm>
            <a:off x="2428860" y="5534026"/>
            <a:ext cx="1000132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17" idx="2"/>
            <a:endCxn id="13" idx="0"/>
          </p:cNvCxnSpPr>
          <p:nvPr/>
        </p:nvCxnSpPr>
        <p:spPr>
          <a:xfrm rot="5400000">
            <a:off x="1428728" y="3107529"/>
            <a:ext cx="357190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13" idx="2"/>
            <a:endCxn id="9" idx="0"/>
          </p:cNvCxnSpPr>
          <p:nvPr/>
        </p:nvCxnSpPr>
        <p:spPr>
          <a:xfrm rot="5400000">
            <a:off x="1428728" y="4036223"/>
            <a:ext cx="357190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9" idx="2"/>
            <a:endCxn id="4" idx="0"/>
          </p:cNvCxnSpPr>
          <p:nvPr/>
        </p:nvCxnSpPr>
        <p:spPr>
          <a:xfrm rot="5400000">
            <a:off x="1376347" y="5017298"/>
            <a:ext cx="461952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4" name="Connecteur en angle 63"/>
          <p:cNvCxnSpPr>
            <a:stCxn id="29" idx="3"/>
            <a:endCxn id="33" idx="2"/>
          </p:cNvCxnSpPr>
          <p:nvPr/>
        </p:nvCxnSpPr>
        <p:spPr>
          <a:xfrm flipV="1">
            <a:off x="5072066" y="4786322"/>
            <a:ext cx="1750231" cy="747704"/>
          </a:xfrm>
          <a:prstGeom prst="bentConnector2">
            <a:avLst/>
          </a:prstGeom>
          <a:ln w="19050"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3" name="Rogner un rectangle à un seul coin 72"/>
          <p:cNvSpPr/>
          <p:nvPr/>
        </p:nvSpPr>
        <p:spPr>
          <a:xfrm flipV="1">
            <a:off x="428596" y="1571612"/>
            <a:ext cx="1000132" cy="357190"/>
          </a:xfrm>
          <a:prstGeom prst="snip1Rect">
            <a:avLst>
              <a:gd name="adj" fmla="val 4066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28596" y="1571612"/>
            <a:ext cx="100013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Rogner un rectangle à un seul coin 74"/>
          <p:cNvSpPr/>
          <p:nvPr/>
        </p:nvSpPr>
        <p:spPr>
          <a:xfrm flipV="1">
            <a:off x="3000364" y="1571612"/>
            <a:ext cx="1000132" cy="357190"/>
          </a:xfrm>
          <a:prstGeom prst="snip1Rect">
            <a:avLst>
              <a:gd name="adj" fmla="val 4066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00364" y="1571612"/>
            <a:ext cx="100013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</a:rPr>
              <a:t>Backend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Rogner un rectangle à un seul coin 76"/>
          <p:cNvSpPr/>
          <p:nvPr/>
        </p:nvSpPr>
        <p:spPr>
          <a:xfrm flipV="1">
            <a:off x="5572132" y="1571612"/>
            <a:ext cx="1000132" cy="357190"/>
          </a:xfrm>
          <a:prstGeom prst="snip1Rect">
            <a:avLst>
              <a:gd name="adj" fmla="val 4066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572132" y="1571612"/>
            <a:ext cx="100013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Model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9" name="Connecteur droit avec flèche 78"/>
          <p:cNvCxnSpPr>
            <a:stCxn id="21" idx="2"/>
            <a:endCxn id="25" idx="0"/>
          </p:cNvCxnSpPr>
          <p:nvPr/>
        </p:nvCxnSpPr>
        <p:spPr>
          <a:xfrm rot="5400000">
            <a:off x="4071934" y="3107529"/>
            <a:ext cx="357190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que Jspresso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357298"/>
            <a:ext cx="7858180" cy="5214974"/>
          </a:xfrm>
        </p:spPr>
        <p:txBody>
          <a:bodyPr/>
          <a:lstStyle/>
          <a:p>
            <a:r>
              <a:rPr lang="fr-FR" dirty="0" smtClean="0"/>
              <a:t>Un framework de développement Java open source qui permet de prendre en charge tous les aspects du développement d’une application (interface utilisateur, règles de gestion, transaction, sécurité, base de données…)</a:t>
            </a:r>
          </a:p>
          <a:p>
            <a:r>
              <a:rPr lang="fr-FR" dirty="0" smtClean="0"/>
              <a:t>Une approche basée au maximum sur la description de ce que l’on souhaite obtenir plutôt que sur l’écriture de code</a:t>
            </a:r>
          </a:p>
          <a:p>
            <a:r>
              <a:rPr lang="fr-FR" dirty="0" smtClean="0"/>
              <a:t>Un framework qui capitalise sur des framework techniques comme Spring, </a:t>
            </a:r>
            <a:r>
              <a:rPr lang="fr-FR" dirty="0" err="1" smtClean="0"/>
              <a:t>Hibernate</a:t>
            </a:r>
            <a:r>
              <a:rPr lang="fr-FR" dirty="0" smtClean="0"/>
              <a:t> ou Flex tout en masquant l’essentiel de la complexité liée à leurs utilisation</a:t>
            </a:r>
          </a:p>
          <a:p>
            <a:r>
              <a:rPr lang="fr-FR" dirty="0" smtClean="0"/>
              <a:t>Un framework qui produit des applications avec une interface de type RIA (Riche Internet Application) utilisable avec plusieurs Framework de présentation (Swing, Flex, </a:t>
            </a:r>
            <a:r>
              <a:rPr lang="fr-FR" dirty="0" err="1" smtClean="0"/>
              <a:t>Qooxdoo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42976" y="1500174"/>
            <a:ext cx="1428760" cy="40005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Spring</a:t>
            </a:r>
          </a:p>
          <a:p>
            <a:pPr algn="ctr"/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Dependency</a:t>
            </a:r>
            <a:endParaRPr lang="fr-F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Injection</a:t>
            </a:r>
          </a:p>
          <a:p>
            <a:pPr algn="ctr"/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Container</a:t>
            </a:r>
          </a:p>
          <a:p>
            <a:pPr algn="ctr"/>
            <a:endParaRPr lang="fr-F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Spring LDAP</a:t>
            </a:r>
          </a:p>
          <a:p>
            <a:pPr algn="ctr"/>
            <a:endParaRPr lang="fr-F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Spring </a:t>
            </a:r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Hibernate</a:t>
            </a:r>
            <a:endParaRPr lang="fr-F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fr-F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4495647" y="3066895"/>
            <a:ext cx="652772" cy="421484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3" cstate="print"/>
          <a:srcRect t="16474" b="4438"/>
          <a:stretch>
            <a:fillRect/>
          </a:stretch>
        </p:blipFill>
        <p:spPr bwMode="auto">
          <a:xfrm>
            <a:off x="4928497" y="4952984"/>
            <a:ext cx="1785950" cy="391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20" name="Rectangle 19"/>
          <p:cNvSpPr/>
          <p:nvPr/>
        </p:nvSpPr>
        <p:spPr>
          <a:xfrm>
            <a:off x="2714612" y="2132198"/>
            <a:ext cx="4214842" cy="25885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err="1" smtClean="0">
              <a:solidFill>
                <a:schemeClr val="l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93571" y="3444648"/>
            <a:ext cx="2364246" cy="1040473"/>
          </a:xfrm>
          <a:prstGeom prst="rect">
            <a:avLst/>
          </a:prstGeom>
          <a:solidFill>
            <a:srgbClr val="6E97C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2686" y="2397770"/>
            <a:ext cx="1232123" cy="888354"/>
          </a:xfrm>
          <a:prstGeom prst="rect">
            <a:avLst/>
          </a:prstGeom>
          <a:solidFill>
            <a:srgbClr val="6E97C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View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357686" y="2390772"/>
            <a:ext cx="1000132" cy="895352"/>
          </a:xfrm>
          <a:prstGeom prst="rect">
            <a:avLst/>
          </a:prstGeom>
          <a:solidFill>
            <a:srgbClr val="6E97C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Action</a:t>
            </a:r>
          </a:p>
        </p:txBody>
      </p:sp>
      <p:pic>
        <p:nvPicPr>
          <p:cNvPr id="21" name="Espace réservé du contenu 3" descr="logoJspress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5656177" y="3242420"/>
            <a:ext cx="1785950" cy="23952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2" name="Rectangle à coins arrondis 21"/>
          <p:cNvSpPr/>
          <p:nvPr/>
        </p:nvSpPr>
        <p:spPr>
          <a:xfrm>
            <a:off x="2714612" y="1500173"/>
            <a:ext cx="1345162" cy="501301"/>
          </a:xfrm>
          <a:prstGeom prst="roundRect">
            <a:avLst>
              <a:gd name="adj" fmla="val 92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Swing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4149452" y="1500173"/>
            <a:ext cx="1345162" cy="501301"/>
          </a:xfrm>
          <a:prstGeom prst="roundRect">
            <a:avLst>
              <a:gd name="adj" fmla="val 92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QooXDoo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5584292" y="1500173"/>
            <a:ext cx="1345162" cy="501301"/>
          </a:xfrm>
          <a:prstGeom prst="roundRect">
            <a:avLst>
              <a:gd name="adj" fmla="val 92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2786050" y="4956907"/>
            <a:ext cx="1928826" cy="428628"/>
          </a:xfrm>
          <a:prstGeom prst="roundRect">
            <a:avLst>
              <a:gd name="adj" fmla="val 9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Relational</a:t>
            </a: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Mapping</a:t>
            </a:r>
          </a:p>
        </p:txBody>
      </p:sp>
      <p:sp>
        <p:nvSpPr>
          <p:cNvPr id="30" name="Rectangle à coins arrondis 29"/>
          <p:cNvSpPr/>
          <p:nvPr/>
        </p:nvSpPr>
        <p:spPr>
          <a:xfrm>
            <a:off x="4429124" y="5786454"/>
            <a:ext cx="1785950" cy="571504"/>
          </a:xfrm>
          <a:prstGeom prst="roundRect">
            <a:avLst>
              <a:gd name="adj" fmla="val 9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Oracle, </a:t>
            </a:r>
          </a:p>
          <a:p>
            <a:pPr algn="ctr"/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 serveur…</a:t>
            </a:r>
          </a:p>
        </p:txBody>
      </p:sp>
      <p:sp>
        <p:nvSpPr>
          <p:cNvPr id="19" name="Organigramme : Disque magnétique 18"/>
          <p:cNvSpPr/>
          <p:nvPr/>
        </p:nvSpPr>
        <p:spPr>
          <a:xfrm>
            <a:off x="3571868" y="5715016"/>
            <a:ext cx="1071570" cy="714380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itr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simplifiée du framework </a:t>
            </a:r>
            <a:r>
              <a:rPr lang="fr-FR" dirty="0" err="1" smtClean="0"/>
              <a:t>Jspresso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 rot="16200000">
            <a:off x="4805027" y="3161961"/>
            <a:ext cx="2105713" cy="571504"/>
          </a:xfrm>
          <a:prstGeom prst="rect">
            <a:avLst/>
          </a:prstGeom>
          <a:solidFill>
            <a:srgbClr val="6E97C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Security</a:t>
            </a:r>
          </a:p>
        </p:txBody>
      </p:sp>
      <p:pic>
        <p:nvPicPr>
          <p:cNvPr id="21514" name="Picture 10" descr="http://www.springsource.org/files/java-training-france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 l="12237" t="35739" r="10482" b="32049"/>
          <a:stretch>
            <a:fillRect/>
          </a:stretch>
        </p:blipFill>
        <p:spPr bwMode="auto">
          <a:xfrm>
            <a:off x="1237100" y="4869440"/>
            <a:ext cx="1234221" cy="486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SJS - Sugar for </a:t>
            </a:r>
            <a:r>
              <a:rPr lang="fr-FR" dirty="0" err="1" smtClean="0"/>
              <a:t>Jspresso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SJS est un langage (DSL Groovy) qui permet d’utiliser toute la puissance de Jspresso en masquant la complexité lié à l’écriture des fichiers XML </a:t>
            </a:r>
            <a:r>
              <a:rPr lang="fr-FR" dirty="0" err="1" smtClean="0"/>
              <a:t>Spring</a:t>
            </a:r>
            <a:r>
              <a:rPr lang="fr-FR" dirty="0" smtClean="0"/>
              <a:t> . </a:t>
            </a:r>
          </a:p>
          <a:p>
            <a:r>
              <a:rPr lang="fr-FR" dirty="0" smtClean="0"/>
              <a:t>Le code est plus concis et certains mécanismes de bas niveau sont masqués.   </a:t>
            </a:r>
          </a:p>
          <a:p>
            <a:r>
              <a:rPr lang="fr-FR" dirty="0" smtClean="0"/>
              <a:t>C’est un langage déclaratif simple qui ne nécessite aucune connaissance préalable du langage Groovy</a:t>
            </a:r>
          </a:p>
          <a:p>
            <a:r>
              <a:rPr lang="fr-FR" dirty="0" smtClean="0"/>
              <a:t>Il est nativement prit en compte par le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Jspresso</a:t>
            </a:r>
            <a:r>
              <a:rPr lang="fr-FR" dirty="0" smtClean="0"/>
              <a:t> et s’intègre naturellement dans le cycle de développement des applications </a:t>
            </a:r>
            <a:r>
              <a:rPr lang="fr-FR" dirty="0" err="1" smtClean="0"/>
              <a:t>Jspresso</a:t>
            </a:r>
            <a:r>
              <a:rPr lang="fr-FR" dirty="0" smtClean="0"/>
              <a:t>.</a:t>
            </a:r>
          </a:p>
          <a:p>
            <a:r>
              <a:rPr lang="fr-FR" dirty="0" smtClean="0"/>
              <a:t>Les exemples de cette présentation sont réalisés avec SJS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2050" name="Picture 2" descr="http://media.xircles.codehaus.org/_projects/groovy/_logos/medium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2132" y="142852"/>
            <a:ext cx="1933575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2428860" y="2714620"/>
            <a:ext cx="3643338" cy="1000132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Modèle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Jspresso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928670"/>
            <a:ext cx="7858180" cy="5214974"/>
          </a:xfrm>
        </p:spPr>
        <p:txBody>
          <a:bodyPr/>
          <a:lstStyle/>
          <a:p>
            <a:r>
              <a:rPr lang="fr-FR" dirty="0" smtClean="0"/>
              <a:t>C’est un modèle reposant sur des composants de type </a:t>
            </a:r>
            <a:br>
              <a:rPr lang="fr-FR" dirty="0" smtClean="0"/>
            </a:br>
            <a:r>
              <a:rPr lang="fr-FR" dirty="0" smtClean="0"/>
              <a:t>« </a:t>
            </a:r>
            <a:r>
              <a:rPr lang="fr-FR" dirty="0" err="1" smtClean="0"/>
              <a:t>Entity</a:t>
            </a:r>
            <a:r>
              <a:rPr lang="fr-FR" dirty="0" smtClean="0"/>
              <a:t> », « Interface » et « Component »</a:t>
            </a:r>
          </a:p>
          <a:p>
            <a:pPr lvl="1"/>
            <a:r>
              <a:rPr lang="fr-FR" dirty="0" smtClean="0"/>
              <a:t>Les « </a:t>
            </a:r>
            <a:r>
              <a:rPr lang="fr-FR" dirty="0" err="1" smtClean="0"/>
              <a:t>Entity</a:t>
            </a:r>
            <a:r>
              <a:rPr lang="fr-FR" dirty="0" smtClean="0"/>
              <a:t> » représentent les entités de la base de données</a:t>
            </a:r>
          </a:p>
          <a:p>
            <a:pPr lvl="1"/>
            <a:r>
              <a:rPr lang="fr-FR" dirty="0" smtClean="0"/>
              <a:t>Les « Interface » et les « Component » permettent de mutualiser la description de certaines parties du modèle</a:t>
            </a:r>
          </a:p>
          <a:p>
            <a:pPr lvl="1"/>
            <a:r>
              <a:rPr lang="fr-FR" dirty="0" err="1" smtClean="0"/>
              <a:t>Jspresso</a:t>
            </a:r>
            <a:r>
              <a:rPr lang="fr-FR" dirty="0" smtClean="0"/>
              <a:t> supporte l’héritage entre les composants</a:t>
            </a:r>
          </a:p>
          <a:p>
            <a:r>
              <a:rPr lang="fr-FR" dirty="0" smtClean="0"/>
              <a:t>Les composants possèdent des champs typés</a:t>
            </a:r>
          </a:p>
          <a:p>
            <a:pPr lvl="1"/>
            <a:r>
              <a:rPr lang="fr-FR" dirty="0" smtClean="0"/>
              <a:t>string, </a:t>
            </a:r>
            <a:r>
              <a:rPr lang="fr-FR" dirty="0" err="1" smtClean="0"/>
              <a:t>integer</a:t>
            </a:r>
            <a:r>
              <a:rPr lang="fr-FR" dirty="0" smtClean="0"/>
              <a:t>, </a:t>
            </a:r>
            <a:r>
              <a:rPr lang="fr-FR" dirty="0" err="1" smtClean="0"/>
              <a:t>decimal</a:t>
            </a:r>
            <a:r>
              <a:rPr lang="fr-FR" dirty="0" smtClean="0"/>
              <a:t>, </a:t>
            </a:r>
            <a:r>
              <a:rPr lang="fr-FR" dirty="0" err="1" smtClean="0"/>
              <a:t>enumeration</a:t>
            </a:r>
            <a:r>
              <a:rPr lang="fr-FR" dirty="0" smtClean="0"/>
              <a:t>, date, </a:t>
            </a:r>
            <a:r>
              <a:rPr lang="fr-FR" dirty="0" err="1" smtClean="0"/>
              <a:t>color</a:t>
            </a:r>
            <a:r>
              <a:rPr lang="fr-FR" dirty="0" smtClean="0"/>
              <a:t>, </a:t>
            </a:r>
            <a:r>
              <a:rPr lang="fr-FR" dirty="0" err="1" smtClean="0"/>
              <a:t>binary</a:t>
            </a:r>
            <a:r>
              <a:rPr lang="fr-FR" dirty="0" smtClean="0"/>
              <a:t>, html ...</a:t>
            </a:r>
          </a:p>
          <a:p>
            <a:pPr lvl="1"/>
            <a:r>
              <a:rPr lang="fr-FR" dirty="0" smtClean="0"/>
              <a:t>Ces champs peuvent être calculés</a:t>
            </a:r>
          </a:p>
          <a:p>
            <a:r>
              <a:rPr lang="fr-FR" dirty="0" smtClean="0"/>
              <a:t>Jspresso permet de rattacher des contrôles et des règles de gestion codées en Java qui peuvent être déclenchées</a:t>
            </a:r>
          </a:p>
          <a:p>
            <a:pPr lvl="1"/>
            <a:r>
              <a:rPr lang="fr-FR" dirty="0" smtClean="0"/>
              <a:t>Lors de la création, mise à jour, suppression… du composant</a:t>
            </a:r>
          </a:p>
          <a:p>
            <a:pPr lvl="1"/>
            <a:r>
              <a:rPr lang="fr-FR" dirty="0" smtClean="0"/>
              <a:t>avant, au moment de ou après la mise à jour d’une propriété</a:t>
            </a:r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/>
          <p:nvPr/>
        </p:nvSpPr>
        <p:spPr>
          <a:xfrm>
            <a:off x="2000232" y="2143116"/>
            <a:ext cx="2286016" cy="4286280"/>
          </a:xfrm>
          <a:prstGeom prst="roundRect">
            <a:avLst>
              <a:gd name="adj" fmla="val 1039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5572132" y="2143116"/>
            <a:ext cx="2286016" cy="4286280"/>
          </a:xfrm>
          <a:prstGeom prst="roundRect">
            <a:avLst>
              <a:gd name="adj" fmla="val 10395"/>
            </a:avLst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Jspresso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928670"/>
            <a:ext cx="7858180" cy="5214974"/>
          </a:xfrm>
        </p:spPr>
        <p:txBody>
          <a:bodyPr/>
          <a:lstStyle/>
          <a:p>
            <a:r>
              <a:rPr lang="fr-FR" dirty="0" smtClean="0"/>
              <a:t>Jspresso s’appuie sur l’injection </a:t>
            </a:r>
            <a:r>
              <a:rPr lang="fr-FR" dirty="0" err="1" smtClean="0"/>
              <a:t>Spring</a:t>
            </a:r>
            <a:r>
              <a:rPr lang="fr-FR" dirty="0" smtClean="0"/>
              <a:t> pour permettre les développements avancés en Java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2357422" y="3286124"/>
            <a:ext cx="1500198" cy="2143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fr-FR" b="1" dirty="0" err="1" smtClean="0"/>
              <a:t>Entity</a:t>
            </a:r>
            <a:endParaRPr lang="fr-FR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5786446" y="3000372"/>
            <a:ext cx="1857388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fr-FR" sz="1600" b="1" dirty="0" smtClean="0"/>
              <a:t>Interception cycle de vie de l’entité</a:t>
            </a:r>
            <a:endParaRPr lang="fr-FR" sz="16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5786446" y="3857628"/>
            <a:ext cx="1857388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fr-FR" sz="1600" b="1" dirty="0" smtClean="0"/>
              <a:t>Interception cycle de vie des attributs</a:t>
            </a:r>
            <a:endParaRPr lang="fr-FR" sz="1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5786446" y="4714884"/>
            <a:ext cx="1857388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fr-FR" sz="1600" b="1" dirty="0" smtClean="0"/>
              <a:t>Attributs calculés</a:t>
            </a:r>
            <a:endParaRPr lang="fr-FR" sz="1600" b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786446" y="5572140"/>
            <a:ext cx="1857388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fr-FR" sz="1600" b="1" dirty="0" smtClean="0"/>
              <a:t>Règles de gestion</a:t>
            </a:r>
            <a:endParaRPr lang="fr-FR" sz="1600" b="1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5857884" y="2285992"/>
            <a:ext cx="17145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Classes Java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57422" y="2357430"/>
            <a:ext cx="142876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Runtime</a:t>
            </a:r>
            <a:endParaRPr lang="fr-F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fr-FR" sz="2400" b="1" i="1" dirty="0" smtClean="0">
                <a:solidFill>
                  <a:schemeClr val="accent1">
                    <a:lumMod val="75000"/>
                  </a:schemeClr>
                </a:solidFill>
              </a:rPr>
              <a:t>Jspresso</a:t>
            </a:r>
            <a:endParaRPr lang="fr-FR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Connecteur droit avec flèche 16"/>
          <p:cNvCxnSpPr>
            <a:stCxn id="5" idx="1"/>
          </p:cNvCxnSpPr>
          <p:nvPr/>
        </p:nvCxnSpPr>
        <p:spPr>
          <a:xfrm rot="10800000" flipV="1">
            <a:off x="3571868" y="3321842"/>
            <a:ext cx="2214578" cy="39290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6" idx="1"/>
          </p:cNvCxnSpPr>
          <p:nvPr/>
        </p:nvCxnSpPr>
        <p:spPr>
          <a:xfrm rot="10800000">
            <a:off x="3571868" y="4143381"/>
            <a:ext cx="2214578" cy="3571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9" idx="1"/>
          </p:cNvCxnSpPr>
          <p:nvPr/>
        </p:nvCxnSpPr>
        <p:spPr>
          <a:xfrm rot="10800000">
            <a:off x="3571868" y="4572009"/>
            <a:ext cx="2214578" cy="46434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1"/>
          </p:cNvCxnSpPr>
          <p:nvPr/>
        </p:nvCxnSpPr>
        <p:spPr>
          <a:xfrm rot="10800000">
            <a:off x="3571868" y="5000637"/>
            <a:ext cx="2214578" cy="8929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à coins arrondis 32"/>
          <p:cNvSpPr/>
          <p:nvPr/>
        </p:nvSpPr>
        <p:spPr>
          <a:xfrm>
            <a:off x="4214810" y="2461063"/>
            <a:ext cx="1357322" cy="608392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008000"/>
                </a:solidFill>
              </a:rPr>
              <a:t>Injection</a:t>
            </a:r>
          </a:p>
          <a:p>
            <a:pPr algn="ctr"/>
            <a:r>
              <a:rPr lang="fr-FR" sz="2000" dirty="0" err="1" smtClean="0">
                <a:solidFill>
                  <a:srgbClr val="008000"/>
                </a:solidFill>
              </a:rPr>
              <a:t>Spring</a:t>
            </a:r>
            <a:endParaRPr lang="fr-FR" sz="2000" dirty="0">
              <a:solidFill>
                <a:srgbClr val="008000"/>
              </a:solidFill>
            </a:endParaRPr>
          </a:p>
        </p:txBody>
      </p:sp>
      <p:sp>
        <p:nvSpPr>
          <p:cNvPr id="40" name="Organigramme : Document 39"/>
          <p:cNvSpPr/>
          <p:nvPr/>
        </p:nvSpPr>
        <p:spPr>
          <a:xfrm>
            <a:off x="428596" y="3357562"/>
            <a:ext cx="1143008" cy="857256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7030A0"/>
                </a:solidFill>
              </a:rPr>
              <a:t>Description</a:t>
            </a:r>
          </a:p>
          <a:p>
            <a:pPr algn="ctr"/>
            <a:r>
              <a:rPr lang="fr-FR" sz="1600" dirty="0" smtClean="0">
                <a:solidFill>
                  <a:srgbClr val="7030A0"/>
                </a:solidFill>
              </a:rPr>
              <a:t>SJS</a:t>
            </a:r>
            <a:endParaRPr lang="fr-FR" sz="1600" dirty="0">
              <a:solidFill>
                <a:srgbClr val="7030A0"/>
              </a:solidFill>
            </a:endParaRPr>
          </a:p>
        </p:txBody>
      </p:sp>
      <p:sp>
        <p:nvSpPr>
          <p:cNvPr id="41" name="Flèche droite 40"/>
          <p:cNvSpPr/>
          <p:nvPr/>
        </p:nvSpPr>
        <p:spPr>
          <a:xfrm>
            <a:off x="1714480" y="5786454"/>
            <a:ext cx="714380" cy="357190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Document 56"/>
          <p:cNvSpPr/>
          <p:nvPr/>
        </p:nvSpPr>
        <p:spPr>
          <a:xfrm>
            <a:off x="428596" y="5357826"/>
            <a:ext cx="1214446" cy="107157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8000"/>
                </a:solidFill>
              </a:rPr>
              <a:t>XML</a:t>
            </a:r>
          </a:p>
          <a:p>
            <a:pPr algn="ctr"/>
            <a:r>
              <a:rPr lang="fr-FR" dirty="0" err="1" smtClean="0">
                <a:solidFill>
                  <a:srgbClr val="008000"/>
                </a:solidFill>
              </a:rPr>
              <a:t>Spring</a:t>
            </a:r>
            <a:endParaRPr lang="fr-FR" dirty="0">
              <a:solidFill>
                <a:srgbClr val="008000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428596" y="4463856"/>
            <a:ext cx="1214446" cy="50006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7030A0"/>
                </a:solidFill>
              </a:rPr>
              <a:t>SJS</a:t>
            </a:r>
          </a:p>
        </p:txBody>
      </p:sp>
      <p:cxnSp>
        <p:nvCxnSpPr>
          <p:cNvPr id="67" name="Connecteur droit avec flèche 66"/>
          <p:cNvCxnSpPr/>
          <p:nvPr/>
        </p:nvCxnSpPr>
        <p:spPr>
          <a:xfrm rot="5400000">
            <a:off x="1215208" y="424874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 rot="5400000">
            <a:off x="1215208" y="514271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1945</Words>
  <Application>Microsoft Office PowerPoint</Application>
  <PresentationFormat>Affichage à l'écran (4:3)</PresentationFormat>
  <Paragraphs>473</Paragraphs>
  <Slides>35</Slides>
  <Notes>35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35</vt:i4>
      </vt:variant>
    </vt:vector>
  </HeadingPairs>
  <TitlesOfParts>
    <vt:vector size="37" baseType="lpstr">
      <vt:lpstr>Thème Office</vt:lpstr>
      <vt:lpstr>Conception personnalisée</vt:lpstr>
      <vt:lpstr>Présentation du Framework Jspresso</vt:lpstr>
      <vt:lpstr>Contexte</vt:lpstr>
      <vt:lpstr>Quels sont les problèmes rencontrés avec l’utilisations des framework Java ?</vt:lpstr>
      <vt:lpstr>Qu’est ce que Jspresso ?</vt:lpstr>
      <vt:lpstr>Architecture simplifiée du framework Jspresso</vt:lpstr>
      <vt:lpstr>SJS - Sugar for Jspresso</vt:lpstr>
      <vt:lpstr>Diapositive 7</vt:lpstr>
      <vt:lpstr>Le modèle Jspresso</vt:lpstr>
      <vt:lpstr>Le modèle Jspresso</vt:lpstr>
      <vt:lpstr>Le modèle Jspresso</vt:lpstr>
      <vt:lpstr>Le modèle Jspresso</vt:lpstr>
      <vt:lpstr>Le modèle Jspresso</vt:lpstr>
      <vt:lpstr>Le modèle Jspresso</vt:lpstr>
      <vt:lpstr>Le modèle Jspresso</vt:lpstr>
      <vt:lpstr>Diapositive 15</vt:lpstr>
      <vt:lpstr>Les vues Jspresso</vt:lpstr>
      <vt:lpstr>Les vues Jspresso</vt:lpstr>
      <vt:lpstr>Les vues Jspresso</vt:lpstr>
      <vt:lpstr>Les vues Jspresso</vt:lpstr>
      <vt:lpstr>Les vues Jspresso</vt:lpstr>
      <vt:lpstr>Les vues Jspresso</vt:lpstr>
      <vt:lpstr>Les vues Jspresso</vt:lpstr>
      <vt:lpstr>Utilisation avancée avec Flex</vt:lpstr>
      <vt:lpstr>Diapositive 24</vt:lpstr>
      <vt:lpstr>Les actions Jspresso</vt:lpstr>
      <vt:lpstr>Les actions Jspresso</vt:lpstr>
      <vt:lpstr>Les actions Jspresso</vt:lpstr>
      <vt:lpstr>Les actions Jspresso et la mise en œuvre des batchs</vt:lpstr>
      <vt:lpstr>Les actions Jspresso et la mise en œuvre de tests</vt:lpstr>
      <vt:lpstr>Diapositive 30</vt:lpstr>
      <vt:lpstr>Les workspaces et les modules</vt:lpstr>
      <vt:lpstr>Les modules</vt:lpstr>
      <vt:lpstr>Diapositive 33</vt:lpstr>
      <vt:lpstr>L’architecture MVC</vt:lpstr>
      <vt:lpstr>Organisation des couches d’une application Jspresso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Pierre-Michel Bret</dc:creator>
  <cp:lastModifiedBy>Pierre-Michel Bret</cp:lastModifiedBy>
  <cp:revision>348</cp:revision>
  <dcterms:created xsi:type="dcterms:W3CDTF">2010-04-10T15:45:28Z</dcterms:created>
  <dcterms:modified xsi:type="dcterms:W3CDTF">2010-05-25T10:02:36Z</dcterms:modified>
</cp:coreProperties>
</file>