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1" name="Shape 1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3" name="Shape 1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marL="0" marR="0" rtl="0" algn="ctr">
              <a:lnSpc>
                <a:spcPct val="90000"/>
              </a:lnSpc>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marL="0" marR="0" rtl="0" algn="ctr">
              <a:lnSpc>
                <a:spcPct val="90000"/>
              </a:lnSpc>
              <a:spcBef>
                <a:spcPts val="1000"/>
              </a:spcBef>
              <a:buClr>
                <a:schemeClr val="dk1"/>
              </a:buClr>
              <a:buFont typeface="Arial"/>
              <a:buNone/>
              <a:defRPr/>
            </a:lvl1pPr>
            <a:lvl2pPr indent="0" marL="457200" marR="0" rtl="0" algn="ctr">
              <a:lnSpc>
                <a:spcPct val="90000"/>
              </a:lnSpc>
              <a:spcBef>
                <a:spcPts val="500"/>
              </a:spcBef>
              <a:buClr>
                <a:schemeClr val="dk1"/>
              </a:buClr>
              <a:buFont typeface="Arial"/>
              <a:buNone/>
              <a:defRPr/>
            </a:lvl2pPr>
            <a:lvl3pPr indent="0" marL="914400" marR="0" rtl="0" algn="ctr">
              <a:lnSpc>
                <a:spcPct val="90000"/>
              </a:lnSpc>
              <a:spcBef>
                <a:spcPts val="500"/>
              </a:spcBef>
              <a:buClr>
                <a:schemeClr val="dk1"/>
              </a:buClr>
              <a:buFont typeface="Arial"/>
              <a:buNone/>
              <a:defRPr/>
            </a:lvl3pPr>
            <a:lvl4pPr indent="0" marL="1371600" marR="0" rtl="0" algn="ctr">
              <a:lnSpc>
                <a:spcPct val="90000"/>
              </a:lnSpc>
              <a:spcBef>
                <a:spcPts val="500"/>
              </a:spcBef>
              <a:buClr>
                <a:schemeClr val="dk1"/>
              </a:buClr>
              <a:buFont typeface="Arial"/>
              <a:buNone/>
              <a:defRPr/>
            </a:lvl4pPr>
            <a:lvl5pPr indent="0" marL="1828800" marR="0" rtl="0" algn="ctr">
              <a:lnSpc>
                <a:spcPct val="90000"/>
              </a:lnSpc>
              <a:spcBef>
                <a:spcPts val="500"/>
              </a:spcBef>
              <a:buClr>
                <a:schemeClr val="dk1"/>
              </a:buClr>
              <a:buFont typeface="Arial"/>
              <a:buNone/>
              <a:defRPr/>
            </a:lvl5pPr>
            <a:lvl6pPr indent="0" marL="2286000" marR="0" rtl="0" algn="ctr">
              <a:lnSpc>
                <a:spcPct val="90000"/>
              </a:lnSpc>
              <a:spcBef>
                <a:spcPts val="500"/>
              </a:spcBef>
              <a:buClr>
                <a:schemeClr val="dk1"/>
              </a:buClr>
              <a:buFont typeface="Arial"/>
              <a:buNone/>
              <a:defRPr/>
            </a:lvl6pPr>
            <a:lvl7pPr indent="0" marL="2743200" marR="0" rtl="0" algn="ctr">
              <a:lnSpc>
                <a:spcPct val="90000"/>
              </a:lnSpc>
              <a:spcBef>
                <a:spcPts val="500"/>
              </a:spcBef>
              <a:buClr>
                <a:schemeClr val="dk1"/>
              </a:buClr>
              <a:buFont typeface="Arial"/>
              <a:buNone/>
              <a:defRPr/>
            </a:lvl7pPr>
            <a:lvl8pPr indent="0" marL="3200400" marR="0" rtl="0" algn="ctr">
              <a:lnSpc>
                <a:spcPct val="90000"/>
              </a:lnSpc>
              <a:spcBef>
                <a:spcPts val="500"/>
              </a:spcBef>
              <a:buClr>
                <a:schemeClr val="dk1"/>
              </a:buClr>
              <a:buFont typeface="Arial"/>
              <a:buNone/>
              <a:defRPr/>
            </a:lvl8pPr>
            <a:lvl9pPr indent="0" marL="3657600" marR="0" rtl="0" algn="ctr">
              <a:lnSpc>
                <a:spcPct val="90000"/>
              </a:lnSpc>
              <a:spcBef>
                <a:spcPts val="500"/>
              </a:spcBef>
              <a:buClr>
                <a:schemeClr val="dk1"/>
              </a:buClr>
              <a:buFont typeface="Arial"/>
              <a:buNone/>
              <a:defRPr/>
            </a:lvl9pPr>
          </a:lstStyle>
          <a:p/>
        </p:txBody>
      </p:sp>
      <p:sp>
        <p:nvSpPr>
          <p:cNvPr id="13" name="Shape 1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 name="Shape 1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x="0" y="0"/>
          <a:ext cx="0" cy="0"/>
          <a:chOff x="0" y="0"/>
          <a:chExt cx="0" cy="0"/>
        </a:xfrm>
      </p:grpSpPr>
      <p:sp>
        <p:nvSpPr>
          <p:cNvPr id="68" name="Shape 68"/>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70" name="Shape 7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x="0" y="0"/>
          <a:ext cx="0" cy="0"/>
          <a:chOff x="0" y="0"/>
          <a:chExt cx="0" cy="0"/>
        </a:xfrm>
      </p:grpSpPr>
      <p:sp>
        <p:nvSpPr>
          <p:cNvPr id="74" name="Shape 74"/>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76" name="Shape 7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8" name="Shape 7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19" name="Shape 1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831850" y="1709738"/>
            <a:ext cx="10515599" cy="2852737"/>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marL="0" rtl="0">
              <a:spcBef>
                <a:spcPts val="0"/>
              </a:spcBef>
              <a:buClr>
                <a:srgbClr val="888888"/>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
        <p:nvSpPr>
          <p:cNvPr id="25" name="Shape 2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x="0" y="0"/>
          <a:ext cx="0" cy="0"/>
          <a:chOff x="0" y="0"/>
          <a:chExt cx="0" cy="0"/>
        </a:xfrm>
      </p:grpSpPr>
      <p:sp>
        <p:nvSpPr>
          <p:cNvPr id="29" name="Shape 29"/>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1" name="Shape 31"/>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2" name="Shape 3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5" name="Shape 35"/>
        <p:cNvGrpSpPr/>
        <p:nvPr/>
      </p:nvGrpSpPr>
      <p:grpSpPr>
        <a:xfrm>
          <a:off x="0" y="0"/>
          <a:ext cx="0" cy="0"/>
          <a:chOff x="0" y="0"/>
          <a:chExt cx="0" cy="0"/>
        </a:xfrm>
      </p:grpSpPr>
      <p:sp>
        <p:nvSpPr>
          <p:cNvPr id="36" name="Shape 36"/>
          <p:cNvSpPr txBox="1"/>
          <p:nvPr>
            <p:ph type="title"/>
          </p:nvPr>
        </p:nvSpPr>
        <p:spPr>
          <a:xfrm>
            <a:off x="839787"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38" name="Shape 38"/>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9" name="Shape 39"/>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40" name="Shape 40"/>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41" name="Shape 4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2" name="Shape 4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3" name="Shape 4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2" name="Shape 5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x="0" y="0"/>
          <a:ext cx="0" cy="0"/>
          <a:chOff x="0" y="0"/>
          <a:chExt cx="0" cy="0"/>
        </a:xfrm>
      </p:grpSpPr>
      <p:sp>
        <p:nvSpPr>
          <p:cNvPr id="54" name="Shape 54"/>
          <p:cNvSpPr txBox="1"/>
          <p:nvPr>
            <p:ph type="title"/>
          </p:nvPr>
        </p:nvSpPr>
        <p:spPr>
          <a:xfrm>
            <a:off x="839787" y="457200"/>
            <a:ext cx="3932237" cy="1600199"/>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57" name="Shape 5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x="0" y="0"/>
          <a:ext cx="0" cy="0"/>
          <a:chOff x="0" y="0"/>
          <a:chExt cx="0" cy="0"/>
        </a:xfrm>
      </p:grpSpPr>
      <p:sp>
        <p:nvSpPr>
          <p:cNvPr id="61" name="Shape 61"/>
          <p:cNvSpPr txBox="1"/>
          <p:nvPr>
            <p:ph type="title"/>
          </p:nvPr>
        </p:nvSpPr>
        <p:spPr>
          <a:xfrm>
            <a:off x="839787" y="457200"/>
            <a:ext cx="3932237" cy="1600199"/>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5183187" y="987425"/>
            <a:ext cx="6172199" cy="4873624"/>
          </a:xfrm>
          <a:prstGeom prst="rect">
            <a:avLst/>
          </a:prstGeom>
          <a:noFill/>
          <a:ln>
            <a:noFill/>
          </a:ln>
        </p:spPr>
      </p:sp>
      <p:sp>
        <p:nvSpPr>
          <p:cNvPr id="63" name="Shape 63"/>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64" name="Shape 6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5" name="Shape 6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6" name="Shape 6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marL="0" marR="0" rtl="0" algn="l">
              <a:lnSpc>
                <a:spcPct val="90000"/>
              </a:lnSpc>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marL="228600" marR="0" rtl="0" algn="l">
              <a:lnSpc>
                <a:spcPct val="90000"/>
              </a:lnSpc>
              <a:spcBef>
                <a:spcPts val="1000"/>
              </a:spcBef>
              <a:buClr>
                <a:schemeClr val="dk1"/>
              </a:buClr>
              <a:buFont typeface="Arial"/>
              <a:buChar char="•"/>
              <a:defRPr/>
            </a:lvl1pPr>
            <a:lvl2pPr indent="-76200" marL="685800" marR="0" rtl="0" algn="l">
              <a:lnSpc>
                <a:spcPct val="90000"/>
              </a:lnSpc>
              <a:spcBef>
                <a:spcPts val="500"/>
              </a:spcBef>
              <a:buClr>
                <a:schemeClr val="dk1"/>
              </a:buClr>
              <a:buFont typeface="Arial"/>
              <a:buChar char="•"/>
              <a:defRPr/>
            </a:lvl2pPr>
            <a:lvl3pPr indent="-101600" marL="1143000" marR="0" rtl="0" algn="l">
              <a:lnSpc>
                <a:spcPct val="90000"/>
              </a:lnSpc>
              <a:spcBef>
                <a:spcPts val="500"/>
              </a:spcBef>
              <a:buClr>
                <a:schemeClr val="dk1"/>
              </a:buClr>
              <a:buFont typeface="Arial"/>
              <a:buChar char="•"/>
              <a:defRPr/>
            </a:lvl3pPr>
            <a:lvl4pPr indent="-114300" marL="1600200" marR="0" rtl="0" algn="l">
              <a:lnSpc>
                <a:spcPct val="90000"/>
              </a:lnSpc>
              <a:spcBef>
                <a:spcPts val="500"/>
              </a:spcBef>
              <a:buClr>
                <a:schemeClr val="dk1"/>
              </a:buClr>
              <a:buFont typeface="Arial"/>
              <a:buChar char="•"/>
              <a:defRPr/>
            </a:lvl4pPr>
            <a:lvl5pPr indent="-114300" marL="2057400" marR="0" rtl="0" algn="l">
              <a:lnSpc>
                <a:spcPct val="90000"/>
              </a:lnSpc>
              <a:spcBef>
                <a:spcPts val="500"/>
              </a:spcBef>
              <a:buClr>
                <a:schemeClr val="dk1"/>
              </a:buClr>
              <a:buFont typeface="Arial"/>
              <a:buChar char="•"/>
              <a:defRPr/>
            </a:lvl5pPr>
            <a:lvl6pPr indent="-114300" marL="2514600" marR="0" rtl="0" algn="l">
              <a:lnSpc>
                <a:spcPct val="90000"/>
              </a:lnSpc>
              <a:spcBef>
                <a:spcPts val="500"/>
              </a:spcBef>
              <a:buClr>
                <a:schemeClr val="dk1"/>
              </a:buClr>
              <a:buFont typeface="Arial"/>
              <a:buChar char="•"/>
              <a:defRPr/>
            </a:lvl6pPr>
            <a:lvl7pPr indent="-114300" marL="2971800" marR="0" rtl="0" algn="l">
              <a:lnSpc>
                <a:spcPct val="90000"/>
              </a:lnSpc>
              <a:spcBef>
                <a:spcPts val="500"/>
              </a:spcBef>
              <a:buClr>
                <a:schemeClr val="dk1"/>
              </a:buClr>
              <a:buFont typeface="Arial"/>
              <a:buChar char="•"/>
              <a:defRPr/>
            </a:lvl7pPr>
            <a:lvl8pPr indent="-114300" marL="3429000" marR="0" rtl="0" algn="l">
              <a:lnSpc>
                <a:spcPct val="90000"/>
              </a:lnSpc>
              <a:spcBef>
                <a:spcPts val="500"/>
              </a:spcBef>
              <a:buClr>
                <a:schemeClr val="dk1"/>
              </a:buClr>
              <a:buFont typeface="Arial"/>
              <a:buChar char="•"/>
              <a:defRPr/>
            </a:lvl8pPr>
            <a:lvl9pPr indent="-114300" marL="3886200" marR="0" rtl="0" algn="l">
              <a:lnSpc>
                <a:spcPct val="90000"/>
              </a:lnSpc>
              <a:spcBef>
                <a:spcPts val="500"/>
              </a:spcBef>
              <a:buClr>
                <a:schemeClr val="dk1"/>
              </a:buClr>
              <a:buFont typeface="Arial"/>
              <a:buChar char="•"/>
              <a:defRPr/>
            </a:lvl9pPr>
          </a:lstStyle>
          <a:p/>
        </p:txBody>
      </p:sp>
      <p:sp>
        <p:nvSpPr>
          <p:cNvPr id="7" name="Shape 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 name="Shape 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 name="Shape 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baseline="0" i="0" lang="en-US" sz="6000" u="none" cap="none" strike="noStrike">
                <a:solidFill>
                  <a:schemeClr val="dk1"/>
                </a:solidFill>
                <a:latin typeface="Calibri"/>
                <a:ea typeface="Calibri"/>
                <a:cs typeface="Calibri"/>
                <a:sym typeface="Calibri"/>
              </a:rPr>
              <a:t>Opinion Mining : Twitter</a:t>
            </a:r>
          </a:p>
        </p:txBody>
      </p:sp>
      <p:sp>
        <p:nvSpPr>
          <p:cNvPr id="81" name="Shape 81"/>
          <p:cNvSpPr txBox="1"/>
          <p:nvPr>
            <p:ph idx="1" type="subTitle"/>
          </p:nvPr>
        </p:nvSpPr>
        <p:spPr>
          <a:xfrm>
            <a:off x="1524000" y="3586539"/>
            <a:ext cx="9144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What is Opinion Mining?</a:t>
            </a:r>
          </a:p>
        </p:txBody>
      </p:sp>
      <p:sp>
        <p:nvSpPr>
          <p:cNvPr id="87" name="Shape 87"/>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Opinion Mining (also known as Sentiment analysis) uses natural language processing, text analysis and computational linguistics to identify and extract subjective information in source materials.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idx="1" type="body"/>
          </p:nvPr>
        </p:nvSpPr>
        <p:spPr>
          <a:xfrm>
            <a:off x="573437" y="433952"/>
            <a:ext cx="10780363" cy="574301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baseline="0" i="0" lang="en-US" sz="2800" u="none" cap="none" strike="noStrike">
                <a:solidFill>
                  <a:schemeClr val="dk1"/>
                </a:solidFill>
                <a:latin typeface="Calibri"/>
                <a:ea typeface="Calibri"/>
                <a:cs typeface="Calibri"/>
                <a:sym typeface="Calibri"/>
              </a:rPr>
              <a:t>It aims to determine the attitude of a speaker or a writer with respect to some topic. The attitude may be his or her </a:t>
            </a:r>
          </a:p>
          <a:p>
            <a:pPr indent="-228600" lvl="0" marL="228600" marR="0" rtl="0" algn="l">
              <a:lnSpc>
                <a:spcPct val="90000"/>
              </a:lnSpc>
              <a:spcBef>
                <a:spcPts val="1000"/>
              </a:spcBef>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Judgment or evaluation</a:t>
            </a:r>
          </a:p>
          <a:p>
            <a:pPr indent="-228600" lvl="0" marL="228600" marR="0" rtl="0" algn="l">
              <a:lnSpc>
                <a:spcPct val="90000"/>
              </a:lnSpc>
              <a:spcBef>
                <a:spcPts val="1000"/>
              </a:spcBef>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Affective state (that is to say, the emotional state of the author when writing),</a:t>
            </a:r>
          </a:p>
          <a:p>
            <a:pPr indent="-228600" lvl="0" marL="228600" marR="0" rtl="0" algn="l">
              <a:lnSpc>
                <a:spcPct val="90000"/>
              </a:lnSpc>
              <a:spcBef>
                <a:spcPts val="1000"/>
              </a:spcBef>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Intended emotional communication (that is to say, the emotional effect the author wishes to have on the reader).</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Objective of the Project</a:t>
            </a:r>
          </a:p>
        </p:txBody>
      </p:sp>
      <p:sp>
        <p:nvSpPr>
          <p:cNvPr id="98" name="Shape 98"/>
          <p:cNvSpPr txBox="1"/>
          <p:nvPr>
            <p:ph idx="1" type="body"/>
          </p:nvPr>
        </p:nvSpPr>
        <p:spPr>
          <a:xfrm>
            <a:off x="838200" y="2572718"/>
            <a:ext cx="10515599" cy="2448732"/>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To develop an application to determine the current bias (for-against or positive-negative) on issues by sentiment analysis on twitter tweets.</a:t>
            </a:r>
          </a:p>
          <a:p>
            <a:pPr indent="0" lvl="0" marL="0" marR="0" rtl="0" algn="l">
              <a:lnSpc>
                <a:spcPct val="90000"/>
              </a:lnSpc>
              <a:spcBef>
                <a:spcPts val="1000"/>
              </a:spcBef>
              <a:buClr>
                <a:schemeClr val="dk1"/>
              </a:buClr>
              <a:buSzPct val="25000"/>
              <a:buFont typeface="Arial"/>
              <a:buNone/>
            </a:pPr>
            <a:r>
              <a:rPr b="0" baseline="0" i="0" lang="en-US" sz="2800" u="none" cap="none" strike="noStrike">
                <a:solidFill>
                  <a:schemeClr val="dk1"/>
                </a:solidFill>
                <a:latin typeface="Calibri"/>
                <a:ea typeface="Calibri"/>
                <a:cs typeface="Calibri"/>
                <a:sym typeface="Calibri"/>
              </a:rPr>
              <a:t>	Example: What are the opinions on abortion</a:t>
            </a:r>
          </a:p>
          <a:p>
            <a:pPr indent="-50800" lvl="0" marL="22860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Why use Twitter?</a:t>
            </a:r>
          </a:p>
        </p:txBody>
      </p:sp>
      <p:sp>
        <p:nvSpPr>
          <p:cNvPr id="104" name="Shape 104"/>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75000"/>
              </a:lnSpc>
              <a:spcBef>
                <a:spcPts val="0"/>
              </a:spcBef>
              <a:buClr>
                <a:schemeClr val="dk1"/>
              </a:buClr>
              <a:buSzPct val="100000"/>
              <a:buFont typeface="Arial"/>
              <a:buChar char="•"/>
            </a:pPr>
            <a:r>
              <a:rPr b="0" baseline="0" i="0" lang="en-US" sz="2400" u="none" cap="none" strike="noStrike">
                <a:solidFill>
                  <a:schemeClr val="dk1"/>
                </a:solidFill>
                <a:latin typeface="Calibri"/>
                <a:ea typeface="Calibri"/>
                <a:cs typeface="Calibri"/>
                <a:sym typeface="Calibri"/>
              </a:rPr>
              <a:t>Twitter is an online social networking service that enables users to send and read short 140-character messages called "tweets".</a:t>
            </a:r>
          </a:p>
          <a:p>
            <a:pPr indent="-228600" lvl="0" marL="228600" marR="0" rtl="0" algn="l">
              <a:lnSpc>
                <a:spcPct val="75000"/>
              </a:lnSpc>
              <a:spcBef>
                <a:spcPts val="1000"/>
              </a:spcBef>
              <a:buClr>
                <a:schemeClr val="dk1"/>
              </a:buClr>
              <a:buSzPct val="100000"/>
              <a:buFont typeface="Arial"/>
              <a:buChar char="•"/>
            </a:pPr>
            <a:r>
              <a:rPr b="0" baseline="0" i="0" lang="en-US" sz="2400" u="none" cap="none" strike="noStrike">
                <a:solidFill>
                  <a:schemeClr val="dk1"/>
                </a:solidFill>
                <a:latin typeface="Calibri"/>
                <a:ea typeface="Calibri"/>
                <a:cs typeface="Calibri"/>
                <a:sym typeface="Calibri"/>
              </a:rPr>
              <a:t>Registered users can read and post tweets, but unregistered users can only read them.</a:t>
            </a:r>
          </a:p>
          <a:p>
            <a:pPr indent="-228600" lvl="0" marL="228600" marR="0" rtl="0" algn="l">
              <a:lnSpc>
                <a:spcPct val="75000"/>
              </a:lnSpc>
              <a:spcBef>
                <a:spcPts val="1000"/>
              </a:spcBef>
              <a:buClr>
                <a:schemeClr val="dk1"/>
              </a:buClr>
              <a:buSzPct val="100000"/>
              <a:buFont typeface="Arial"/>
              <a:buChar char="•"/>
            </a:pPr>
            <a:r>
              <a:rPr b="0" baseline="0" i="0" lang="en-US" sz="2400" u="none" cap="none" strike="noStrike">
                <a:solidFill>
                  <a:schemeClr val="dk1"/>
                </a:solidFill>
                <a:latin typeface="Calibri"/>
                <a:ea typeface="Calibri"/>
                <a:cs typeface="Calibri"/>
                <a:sym typeface="Calibri"/>
              </a:rPr>
              <a:t>Users access Twitter through the website interface, SMS, or mobile device app </a:t>
            </a:r>
          </a:p>
          <a:p>
            <a:pPr indent="-228600" lvl="0" marL="228600" marR="0" rtl="0" algn="l">
              <a:lnSpc>
                <a:spcPct val="75000"/>
              </a:lnSpc>
              <a:spcBef>
                <a:spcPts val="1000"/>
              </a:spcBef>
              <a:buClr>
                <a:schemeClr val="dk1"/>
              </a:buClr>
              <a:buSzPct val="100000"/>
              <a:buFont typeface="Arial"/>
              <a:buChar char="•"/>
            </a:pPr>
            <a:r>
              <a:rPr b="0" baseline="0" i="0" lang="en-US" sz="2400" u="none" cap="none" strike="noStrike">
                <a:solidFill>
                  <a:schemeClr val="dk1"/>
                </a:solidFill>
                <a:latin typeface="Calibri"/>
                <a:ea typeface="Calibri"/>
                <a:cs typeface="Calibri"/>
                <a:sym typeface="Calibri"/>
              </a:rPr>
              <a:t>The service rapidly gained worldwide popularity, with more than 100 million users who in 2012 posted 340 million tweets per day. The service also handled 1.6 billion search queries per day. In 2013 Twitter was one of the ten most-visited websites, and has been described as "the SMS of the Internet". As of May 2015, Twitter has more than 500 million users, out of which more than 302 million are active users.</a:t>
            </a:r>
          </a:p>
          <a:p>
            <a:pPr indent="-228600" lvl="0" marL="228600" marR="0" rtl="0" algn="l">
              <a:lnSpc>
                <a:spcPct val="75000"/>
              </a:lnSpc>
              <a:spcBef>
                <a:spcPts val="1000"/>
              </a:spcBef>
              <a:buClr>
                <a:schemeClr val="dk1"/>
              </a:buClr>
              <a:buSzPct val="100000"/>
              <a:buFont typeface="Arial"/>
              <a:buChar char="•"/>
            </a:pPr>
            <a:r>
              <a:rPr b="0" baseline="0" i="0" lang="en-US" sz="2400" u="none" cap="none" strike="noStrike">
                <a:solidFill>
                  <a:schemeClr val="dk1"/>
                </a:solidFill>
                <a:latin typeface="Calibri"/>
                <a:ea typeface="Calibri"/>
                <a:cs typeface="Calibri"/>
                <a:sym typeface="Calibri"/>
              </a:rPr>
              <a:t>A wide range of social issues addressed in tweets, along with an active user following makes twitter a near reliable repository for opinion mining.</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How we will Implement this?</a:t>
            </a:r>
          </a:p>
        </p:txBody>
      </p:sp>
      <p:sp>
        <p:nvSpPr>
          <p:cNvPr id="110" name="Shape 110"/>
          <p:cNvSpPr txBox="1"/>
          <p:nvPr>
            <p:ph idx="1" type="body"/>
          </p:nvPr>
        </p:nvSpPr>
        <p:spPr>
          <a:xfrm>
            <a:off x="838200" y="1825625"/>
            <a:ext cx="10940511" cy="4351338"/>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Goal 1:</a:t>
            </a:r>
          </a:p>
          <a:p>
            <a:pPr indent="0" lvl="0" marL="0" marR="0" rtl="0" algn="l">
              <a:lnSpc>
                <a:spcPct val="80000"/>
              </a:lnSpc>
              <a:spcBef>
                <a:spcPts val="1000"/>
              </a:spcBef>
              <a:buClr>
                <a:schemeClr val="dk1"/>
              </a:buClr>
              <a:buSzPct val="25000"/>
              <a:buFont typeface="Arial"/>
              <a:buNone/>
            </a:pPr>
            <a:r>
              <a:rPr b="0" baseline="0" i="0" lang="en-US" sz="2800" u="none" cap="none" strike="noStrike">
                <a:solidFill>
                  <a:schemeClr val="dk1"/>
                </a:solidFill>
                <a:latin typeface="Calibri"/>
                <a:ea typeface="Calibri"/>
                <a:cs typeface="Calibri"/>
                <a:sym typeface="Calibri"/>
              </a:rPr>
              <a:t>Obtaining tweets from the twitter verse using the twitter API to pull a topic (subject) specific tweets and in a suitable time period from initiating a query.</a:t>
            </a:r>
          </a:p>
          <a:p>
            <a:pPr indent="-228600" lvl="0" marL="228600" marR="0" rtl="0" algn="l">
              <a:lnSpc>
                <a:spcPct val="80000"/>
              </a:lnSpc>
              <a:spcBef>
                <a:spcPts val="1000"/>
              </a:spcBef>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Goal 2 : </a:t>
            </a:r>
          </a:p>
          <a:p>
            <a:pPr indent="0" lvl="0" marL="0" marR="0" rtl="0" algn="l">
              <a:lnSpc>
                <a:spcPct val="80000"/>
              </a:lnSpc>
              <a:spcBef>
                <a:spcPts val="1000"/>
              </a:spcBef>
              <a:buClr>
                <a:schemeClr val="dk1"/>
              </a:buClr>
              <a:buSzPct val="25000"/>
              <a:buFont typeface="Arial"/>
              <a:buNone/>
            </a:pPr>
            <a:r>
              <a:rPr b="0" baseline="0" i="0" lang="en-US" sz="2800" u="none" cap="none" strike="noStrike">
                <a:solidFill>
                  <a:schemeClr val="dk1"/>
                </a:solidFill>
                <a:latin typeface="Calibri"/>
                <a:ea typeface="Calibri"/>
                <a:cs typeface="Calibri"/>
                <a:sym typeface="Calibri"/>
              </a:rPr>
              <a:t>Providing insight on the negative/positive/neutral/indifferent sentiment to distinguish the class of bias the tweets fall in.</a:t>
            </a:r>
          </a:p>
          <a:p>
            <a:pPr indent="-228600" lvl="0" marL="228600" marR="0" rtl="0" algn="l">
              <a:lnSpc>
                <a:spcPct val="80000"/>
              </a:lnSpc>
              <a:spcBef>
                <a:spcPts val="1000"/>
              </a:spcBef>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Goal 3:</a:t>
            </a:r>
          </a:p>
          <a:p>
            <a:pPr indent="0" lvl="0" marL="0" marR="0" rtl="0" algn="l">
              <a:lnSpc>
                <a:spcPct val="80000"/>
              </a:lnSpc>
              <a:spcBef>
                <a:spcPts val="1000"/>
              </a:spcBef>
              <a:buClr>
                <a:schemeClr val="dk1"/>
              </a:buClr>
              <a:buSzPct val="25000"/>
              <a:buFont typeface="Arial"/>
              <a:buNone/>
            </a:pPr>
            <a:r>
              <a:rPr b="0" baseline="0" i="0" lang="en-US" sz="2800" u="none" cap="none" strike="noStrike">
                <a:solidFill>
                  <a:schemeClr val="dk1"/>
                </a:solidFill>
                <a:latin typeface="Calibri"/>
                <a:ea typeface="Calibri"/>
                <a:cs typeface="Calibri"/>
                <a:sym typeface="Calibri"/>
              </a:rPr>
              <a:t>Provide statistical information on the current distribution of people's opinions, of the particular subject based on the class of bias.</a:t>
            </a:r>
          </a:p>
          <a:p>
            <a:pPr indent="0" lvl="0" marL="0" marR="0" rtl="0" algn="l">
              <a:lnSpc>
                <a:spcPct val="8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a:p>
            <a:pPr indent="-50800" lvl="0" marL="228600" marR="0" rtl="0" algn="l">
              <a:lnSpc>
                <a:spcPct val="8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