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1" r:id="rId7"/>
    <p:sldId id="269" r:id="rId8"/>
    <p:sldId id="270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900" y="413677"/>
            <a:ext cx="117602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88433"/>
            <a:ext cx="12192000" cy="1966595"/>
          </a:xfrm>
          <a:custGeom>
            <a:avLst/>
            <a:gdLst/>
            <a:ahLst/>
            <a:cxnLst/>
            <a:rect l="l" t="t" r="r" b="b"/>
            <a:pathLst>
              <a:path w="12192000" h="1966595">
                <a:moveTo>
                  <a:pt x="11208749" y="1966499"/>
                </a:moveTo>
                <a:lnTo>
                  <a:pt x="0" y="1966499"/>
                </a:lnTo>
                <a:lnTo>
                  <a:pt x="0" y="983249"/>
                </a:lnTo>
                <a:lnTo>
                  <a:pt x="983249" y="0"/>
                </a:lnTo>
                <a:lnTo>
                  <a:pt x="12191999" y="0"/>
                </a:lnTo>
                <a:lnTo>
                  <a:pt x="12191999" y="983249"/>
                </a:lnTo>
                <a:lnTo>
                  <a:pt x="11208749" y="1966499"/>
                </a:lnTo>
                <a:close/>
              </a:path>
            </a:pathLst>
          </a:custGeom>
          <a:solidFill>
            <a:srgbClr val="2F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52938"/>
            <a:ext cx="12192000" cy="2536825"/>
          </a:xfrm>
          <a:custGeom>
            <a:avLst/>
            <a:gdLst/>
            <a:ahLst/>
            <a:cxnLst/>
            <a:rect l="l" t="t" r="r" b="b"/>
            <a:pathLst>
              <a:path w="12192000" h="2536825">
                <a:moveTo>
                  <a:pt x="10923827" y="2536342"/>
                </a:moveTo>
                <a:lnTo>
                  <a:pt x="0" y="2536342"/>
                </a:lnTo>
                <a:lnTo>
                  <a:pt x="0" y="1268171"/>
                </a:lnTo>
                <a:lnTo>
                  <a:pt x="1268171" y="0"/>
                </a:lnTo>
                <a:lnTo>
                  <a:pt x="12191999" y="0"/>
                </a:lnTo>
                <a:lnTo>
                  <a:pt x="12191999" y="1268171"/>
                </a:lnTo>
                <a:lnTo>
                  <a:pt x="10923827" y="2536342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94574" y="1170252"/>
            <a:ext cx="2597785" cy="2969895"/>
          </a:xfrm>
          <a:custGeom>
            <a:avLst/>
            <a:gdLst/>
            <a:ahLst/>
            <a:cxnLst/>
            <a:rect l="l" t="t" r="r" b="b"/>
            <a:pathLst>
              <a:path w="2597784" h="2969895">
                <a:moveTo>
                  <a:pt x="2597425" y="0"/>
                </a:moveTo>
                <a:lnTo>
                  <a:pt x="0" y="2711185"/>
                </a:lnTo>
              </a:path>
              <a:path w="2597784" h="2969895">
                <a:moveTo>
                  <a:pt x="2597425" y="583483"/>
                </a:moveTo>
                <a:lnTo>
                  <a:pt x="311425" y="2969602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60" y="6602255"/>
            <a:ext cx="420918" cy="8968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80828" y="6602942"/>
            <a:ext cx="16510" cy="88900"/>
          </a:xfrm>
          <a:custGeom>
            <a:avLst/>
            <a:gdLst/>
            <a:ahLst/>
            <a:cxnLst/>
            <a:rect l="l" t="t" r="r" b="b"/>
            <a:pathLst>
              <a:path w="16509" h="88900">
                <a:moveTo>
                  <a:pt x="16069" y="88585"/>
                </a:moveTo>
                <a:lnTo>
                  <a:pt x="0" y="88585"/>
                </a:lnTo>
                <a:lnTo>
                  <a:pt x="0" y="0"/>
                </a:lnTo>
                <a:lnTo>
                  <a:pt x="16069" y="0"/>
                </a:lnTo>
                <a:lnTo>
                  <a:pt x="16069" y="88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167" y="6603527"/>
            <a:ext cx="96619" cy="8801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80491" y="6603148"/>
            <a:ext cx="97155" cy="88900"/>
          </a:xfrm>
          <a:custGeom>
            <a:avLst/>
            <a:gdLst/>
            <a:ahLst/>
            <a:cxnLst/>
            <a:rect l="l" t="t" r="r" b="b"/>
            <a:pathLst>
              <a:path w="97155" h="88900">
                <a:moveTo>
                  <a:pt x="96862" y="16065"/>
                </a:moveTo>
                <a:lnTo>
                  <a:pt x="96621" y="15798"/>
                </a:lnTo>
                <a:lnTo>
                  <a:pt x="96621" y="15265"/>
                </a:lnTo>
                <a:lnTo>
                  <a:pt x="95859" y="14947"/>
                </a:lnTo>
                <a:lnTo>
                  <a:pt x="82651" y="0"/>
                </a:lnTo>
                <a:lnTo>
                  <a:pt x="14439" y="0"/>
                </a:lnTo>
                <a:lnTo>
                  <a:pt x="241" y="16065"/>
                </a:lnTo>
                <a:lnTo>
                  <a:pt x="73355" y="16065"/>
                </a:lnTo>
                <a:lnTo>
                  <a:pt x="80543" y="24320"/>
                </a:lnTo>
                <a:lnTo>
                  <a:pt x="80543" y="64757"/>
                </a:lnTo>
                <a:lnTo>
                  <a:pt x="71843" y="72313"/>
                </a:lnTo>
                <a:lnTo>
                  <a:pt x="0" y="72313"/>
                </a:lnTo>
                <a:lnTo>
                  <a:pt x="12077" y="88392"/>
                </a:lnTo>
                <a:lnTo>
                  <a:pt x="84543" y="88392"/>
                </a:lnTo>
                <a:lnTo>
                  <a:pt x="96316" y="72720"/>
                </a:lnTo>
                <a:lnTo>
                  <a:pt x="96621" y="72580"/>
                </a:lnTo>
                <a:lnTo>
                  <a:pt x="96621" y="72313"/>
                </a:lnTo>
                <a:lnTo>
                  <a:pt x="96621" y="16065"/>
                </a:lnTo>
                <a:lnTo>
                  <a:pt x="96862" y="16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5569" y="6260744"/>
            <a:ext cx="589280" cy="311785"/>
          </a:xfrm>
          <a:custGeom>
            <a:avLst/>
            <a:gdLst/>
            <a:ahLst/>
            <a:cxnLst/>
            <a:rect l="l" t="t" r="r" b="b"/>
            <a:pathLst>
              <a:path w="589280" h="311784">
                <a:moveTo>
                  <a:pt x="282727" y="80683"/>
                </a:moveTo>
                <a:lnTo>
                  <a:pt x="281546" y="79921"/>
                </a:lnTo>
                <a:lnTo>
                  <a:pt x="229133" y="0"/>
                </a:lnTo>
                <a:lnTo>
                  <a:pt x="0" y="0"/>
                </a:lnTo>
                <a:lnTo>
                  <a:pt x="53505" y="81572"/>
                </a:lnTo>
                <a:lnTo>
                  <a:pt x="201142" y="81572"/>
                </a:lnTo>
                <a:lnTo>
                  <a:pt x="201142" y="256311"/>
                </a:lnTo>
                <a:lnTo>
                  <a:pt x="282727" y="309816"/>
                </a:lnTo>
                <a:lnTo>
                  <a:pt x="282727" y="80683"/>
                </a:lnTo>
                <a:close/>
              </a:path>
              <a:path w="589280" h="311784">
                <a:moveTo>
                  <a:pt x="588822" y="1562"/>
                </a:moveTo>
                <a:lnTo>
                  <a:pt x="359689" y="1562"/>
                </a:lnTo>
                <a:lnTo>
                  <a:pt x="307289" y="81470"/>
                </a:lnTo>
                <a:lnTo>
                  <a:pt x="306108" y="82245"/>
                </a:lnTo>
                <a:lnTo>
                  <a:pt x="306108" y="311378"/>
                </a:lnTo>
                <a:lnTo>
                  <a:pt x="387680" y="257886"/>
                </a:lnTo>
                <a:lnTo>
                  <a:pt x="387680" y="83146"/>
                </a:lnTo>
                <a:lnTo>
                  <a:pt x="535330" y="83146"/>
                </a:lnTo>
                <a:lnTo>
                  <a:pt x="588822" y="1562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25925"/>
            <a:ext cx="12192000" cy="432434"/>
          </a:xfrm>
          <a:custGeom>
            <a:avLst/>
            <a:gdLst/>
            <a:ahLst/>
            <a:cxnLst/>
            <a:rect l="l" t="t" r="r" b="b"/>
            <a:pathLst>
              <a:path w="12192000" h="432434">
                <a:moveTo>
                  <a:pt x="0" y="432074"/>
                </a:moveTo>
                <a:lnTo>
                  <a:pt x="12191999" y="432074"/>
                </a:lnTo>
                <a:lnTo>
                  <a:pt x="12191999" y="0"/>
                </a:lnTo>
                <a:lnTo>
                  <a:pt x="0" y="0"/>
                </a:lnTo>
                <a:lnTo>
                  <a:pt x="0" y="432074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7793"/>
            <a:ext cx="12192000" cy="78740"/>
          </a:xfrm>
          <a:custGeom>
            <a:avLst/>
            <a:gdLst/>
            <a:ahLst/>
            <a:cxnLst/>
            <a:rect l="l" t="t" r="r" b="b"/>
            <a:pathLst>
              <a:path w="12192000" h="78739">
                <a:moveTo>
                  <a:pt x="12191999" y="78131"/>
                </a:moveTo>
                <a:lnTo>
                  <a:pt x="0" y="78131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8131"/>
                </a:lnTo>
                <a:close/>
              </a:path>
            </a:pathLst>
          </a:custGeom>
          <a:solidFill>
            <a:srgbClr val="2F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57301"/>
            <a:ext cx="6321425" cy="828675"/>
          </a:xfrm>
          <a:custGeom>
            <a:avLst/>
            <a:gdLst/>
            <a:ahLst/>
            <a:cxnLst/>
            <a:rect l="l" t="t" r="r" b="b"/>
            <a:pathLst>
              <a:path w="6321425" h="828675">
                <a:moveTo>
                  <a:pt x="5907019" y="828535"/>
                </a:moveTo>
                <a:lnTo>
                  <a:pt x="0" y="828535"/>
                </a:lnTo>
                <a:lnTo>
                  <a:pt x="0" y="0"/>
                </a:lnTo>
                <a:lnTo>
                  <a:pt x="6321286" y="0"/>
                </a:lnTo>
                <a:lnTo>
                  <a:pt x="6321286" y="414267"/>
                </a:lnTo>
                <a:lnTo>
                  <a:pt x="5907019" y="828535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57301"/>
            <a:ext cx="6321425" cy="828675"/>
          </a:xfrm>
          <a:custGeom>
            <a:avLst/>
            <a:gdLst/>
            <a:ahLst/>
            <a:cxnLst/>
            <a:rect l="l" t="t" r="r" b="b"/>
            <a:pathLst>
              <a:path w="6321425" h="828675">
                <a:moveTo>
                  <a:pt x="0" y="0"/>
                </a:moveTo>
                <a:lnTo>
                  <a:pt x="6321286" y="0"/>
                </a:lnTo>
                <a:lnTo>
                  <a:pt x="6321286" y="414267"/>
                </a:lnTo>
                <a:lnTo>
                  <a:pt x="5907019" y="828535"/>
                </a:lnTo>
                <a:lnTo>
                  <a:pt x="0" y="828535"/>
                </a:lnTo>
              </a:path>
            </a:pathLst>
          </a:custGeom>
          <a:ln w="12699">
            <a:solidFill>
              <a:srgbClr val="427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25135"/>
            <a:ext cx="6334760" cy="111760"/>
          </a:xfrm>
          <a:custGeom>
            <a:avLst/>
            <a:gdLst/>
            <a:ahLst/>
            <a:cxnLst/>
            <a:rect l="l" t="t" r="r" b="b"/>
            <a:pathLst>
              <a:path w="6334760" h="111760">
                <a:moveTo>
                  <a:pt x="6334538" y="111194"/>
                </a:moveTo>
                <a:lnTo>
                  <a:pt x="0" y="111194"/>
                </a:lnTo>
                <a:lnTo>
                  <a:pt x="0" y="0"/>
                </a:lnTo>
                <a:lnTo>
                  <a:pt x="6334538" y="0"/>
                </a:lnTo>
                <a:lnTo>
                  <a:pt x="6334538" y="111194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393635" y="39756"/>
            <a:ext cx="994410" cy="986155"/>
          </a:xfrm>
          <a:custGeom>
            <a:avLst/>
            <a:gdLst/>
            <a:ahLst/>
            <a:cxnLst/>
            <a:rect l="l" t="t" r="r" b="b"/>
            <a:pathLst>
              <a:path w="994410" h="986155">
                <a:moveTo>
                  <a:pt x="993913" y="0"/>
                </a:moveTo>
                <a:lnTo>
                  <a:pt x="0" y="985837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625546" y="72888"/>
            <a:ext cx="994410" cy="986155"/>
          </a:xfrm>
          <a:custGeom>
            <a:avLst/>
            <a:gdLst/>
            <a:ahLst/>
            <a:cxnLst/>
            <a:rect l="l" t="t" r="r" b="b"/>
            <a:pathLst>
              <a:path w="994409" h="986155">
                <a:moveTo>
                  <a:pt x="993913" y="0"/>
                </a:moveTo>
                <a:lnTo>
                  <a:pt x="0" y="985837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91861" y="6063412"/>
            <a:ext cx="420918" cy="8968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853629" y="6064101"/>
            <a:ext cx="16510" cy="88900"/>
          </a:xfrm>
          <a:custGeom>
            <a:avLst/>
            <a:gdLst/>
            <a:ahLst/>
            <a:cxnLst/>
            <a:rect l="l" t="t" r="r" b="b"/>
            <a:pathLst>
              <a:path w="16509" h="88900">
                <a:moveTo>
                  <a:pt x="16069" y="88585"/>
                </a:moveTo>
                <a:lnTo>
                  <a:pt x="0" y="88585"/>
                </a:lnTo>
                <a:lnTo>
                  <a:pt x="0" y="0"/>
                </a:lnTo>
                <a:lnTo>
                  <a:pt x="16069" y="0"/>
                </a:lnTo>
                <a:lnTo>
                  <a:pt x="16069" y="88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732967" y="6064685"/>
            <a:ext cx="96619" cy="88013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1853291" y="6064300"/>
            <a:ext cx="97155" cy="88900"/>
          </a:xfrm>
          <a:custGeom>
            <a:avLst/>
            <a:gdLst/>
            <a:ahLst/>
            <a:cxnLst/>
            <a:rect l="l" t="t" r="r" b="b"/>
            <a:pathLst>
              <a:path w="97154" h="88900">
                <a:moveTo>
                  <a:pt x="96862" y="16078"/>
                </a:moveTo>
                <a:lnTo>
                  <a:pt x="96621" y="15811"/>
                </a:lnTo>
                <a:lnTo>
                  <a:pt x="96621" y="15265"/>
                </a:lnTo>
                <a:lnTo>
                  <a:pt x="95846" y="14935"/>
                </a:lnTo>
                <a:lnTo>
                  <a:pt x="82651" y="0"/>
                </a:lnTo>
                <a:lnTo>
                  <a:pt x="14439" y="0"/>
                </a:lnTo>
                <a:lnTo>
                  <a:pt x="241" y="16078"/>
                </a:lnTo>
                <a:lnTo>
                  <a:pt x="73355" y="16078"/>
                </a:lnTo>
                <a:lnTo>
                  <a:pt x="80543" y="24333"/>
                </a:lnTo>
                <a:lnTo>
                  <a:pt x="80543" y="64757"/>
                </a:lnTo>
                <a:lnTo>
                  <a:pt x="71843" y="72326"/>
                </a:lnTo>
                <a:lnTo>
                  <a:pt x="0" y="72326"/>
                </a:lnTo>
                <a:lnTo>
                  <a:pt x="12077" y="88392"/>
                </a:lnTo>
                <a:lnTo>
                  <a:pt x="84543" y="88392"/>
                </a:lnTo>
                <a:lnTo>
                  <a:pt x="96329" y="72707"/>
                </a:lnTo>
                <a:lnTo>
                  <a:pt x="96621" y="72580"/>
                </a:lnTo>
                <a:lnTo>
                  <a:pt x="96621" y="72326"/>
                </a:lnTo>
                <a:lnTo>
                  <a:pt x="96621" y="16078"/>
                </a:lnTo>
                <a:lnTo>
                  <a:pt x="96862" y="16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338369" y="5721896"/>
            <a:ext cx="589280" cy="311785"/>
          </a:xfrm>
          <a:custGeom>
            <a:avLst/>
            <a:gdLst/>
            <a:ahLst/>
            <a:cxnLst/>
            <a:rect l="l" t="t" r="r" b="b"/>
            <a:pathLst>
              <a:path w="589279" h="311785">
                <a:moveTo>
                  <a:pt x="282727" y="80683"/>
                </a:moveTo>
                <a:lnTo>
                  <a:pt x="281546" y="79921"/>
                </a:lnTo>
                <a:lnTo>
                  <a:pt x="229133" y="0"/>
                </a:lnTo>
                <a:lnTo>
                  <a:pt x="0" y="0"/>
                </a:lnTo>
                <a:lnTo>
                  <a:pt x="53505" y="81572"/>
                </a:lnTo>
                <a:lnTo>
                  <a:pt x="201142" y="81572"/>
                </a:lnTo>
                <a:lnTo>
                  <a:pt x="201142" y="256324"/>
                </a:lnTo>
                <a:lnTo>
                  <a:pt x="282727" y="309816"/>
                </a:lnTo>
                <a:lnTo>
                  <a:pt x="282727" y="80683"/>
                </a:lnTo>
                <a:close/>
              </a:path>
              <a:path w="589279" h="311785">
                <a:moveTo>
                  <a:pt x="588822" y="1574"/>
                </a:moveTo>
                <a:lnTo>
                  <a:pt x="359689" y="1574"/>
                </a:lnTo>
                <a:lnTo>
                  <a:pt x="307276" y="81495"/>
                </a:lnTo>
                <a:lnTo>
                  <a:pt x="306108" y="82257"/>
                </a:lnTo>
                <a:lnTo>
                  <a:pt x="306108" y="311391"/>
                </a:lnTo>
                <a:lnTo>
                  <a:pt x="387680" y="257886"/>
                </a:lnTo>
                <a:lnTo>
                  <a:pt x="387680" y="83146"/>
                </a:lnTo>
                <a:lnTo>
                  <a:pt x="535330" y="83146"/>
                </a:lnTo>
                <a:lnTo>
                  <a:pt x="588822" y="1574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0284" y="1584795"/>
            <a:ext cx="2091431" cy="165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259" y="1573450"/>
            <a:ext cx="10147481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89897" y="6466776"/>
            <a:ext cx="10121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52733" y="6466763"/>
            <a:ext cx="15367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1202"/>
            <a:ext cx="12211050" cy="3007995"/>
            <a:chOff x="0" y="1151202"/>
            <a:chExt cx="12211050" cy="3007995"/>
          </a:xfrm>
        </p:grpSpPr>
        <p:sp>
          <p:nvSpPr>
            <p:cNvPr id="3" name="object 3"/>
            <p:cNvSpPr/>
            <p:nvPr/>
          </p:nvSpPr>
          <p:spPr>
            <a:xfrm>
              <a:off x="0" y="1888433"/>
              <a:ext cx="12192000" cy="1966595"/>
            </a:xfrm>
            <a:custGeom>
              <a:avLst/>
              <a:gdLst/>
              <a:ahLst/>
              <a:cxnLst/>
              <a:rect l="l" t="t" r="r" b="b"/>
              <a:pathLst>
                <a:path w="12192000" h="1966595">
                  <a:moveTo>
                    <a:pt x="11208749" y="1966499"/>
                  </a:moveTo>
                  <a:lnTo>
                    <a:pt x="0" y="1966499"/>
                  </a:lnTo>
                  <a:lnTo>
                    <a:pt x="0" y="983249"/>
                  </a:lnTo>
                  <a:lnTo>
                    <a:pt x="983249" y="0"/>
                  </a:lnTo>
                  <a:lnTo>
                    <a:pt x="12191999" y="0"/>
                  </a:lnTo>
                  <a:lnTo>
                    <a:pt x="12191999" y="983249"/>
                  </a:lnTo>
                  <a:lnTo>
                    <a:pt x="11208749" y="1966499"/>
                  </a:lnTo>
                  <a:close/>
                </a:path>
              </a:pathLst>
            </a:custGeom>
            <a:solidFill>
              <a:srgbClr val="2F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52938"/>
              <a:ext cx="12192000" cy="2536825"/>
            </a:xfrm>
            <a:custGeom>
              <a:avLst/>
              <a:gdLst/>
              <a:ahLst/>
              <a:cxnLst/>
              <a:rect l="l" t="t" r="r" b="b"/>
              <a:pathLst>
                <a:path w="12192000" h="2536825">
                  <a:moveTo>
                    <a:pt x="10923827" y="2536342"/>
                  </a:moveTo>
                  <a:lnTo>
                    <a:pt x="0" y="2536342"/>
                  </a:lnTo>
                  <a:lnTo>
                    <a:pt x="0" y="1268171"/>
                  </a:lnTo>
                  <a:lnTo>
                    <a:pt x="1268171" y="0"/>
                  </a:lnTo>
                  <a:lnTo>
                    <a:pt x="12191999" y="0"/>
                  </a:lnTo>
                  <a:lnTo>
                    <a:pt x="12191999" y="1268171"/>
                  </a:lnTo>
                  <a:lnTo>
                    <a:pt x="10923827" y="2536342"/>
                  </a:lnTo>
                  <a:close/>
                </a:path>
              </a:pathLst>
            </a:custGeom>
            <a:solidFill>
              <a:srgbClr val="1F37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94574" y="1170252"/>
              <a:ext cx="2597785" cy="2969895"/>
            </a:xfrm>
            <a:custGeom>
              <a:avLst/>
              <a:gdLst/>
              <a:ahLst/>
              <a:cxnLst/>
              <a:rect l="l" t="t" r="r" b="b"/>
              <a:pathLst>
                <a:path w="2597784" h="2969895">
                  <a:moveTo>
                    <a:pt x="2597425" y="0"/>
                  </a:moveTo>
                  <a:lnTo>
                    <a:pt x="0" y="2711185"/>
                  </a:lnTo>
                </a:path>
                <a:path w="2597784" h="2969895">
                  <a:moveTo>
                    <a:pt x="2597425" y="583483"/>
                  </a:moveTo>
                  <a:lnTo>
                    <a:pt x="311425" y="296960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60" y="6602255"/>
            <a:ext cx="420918" cy="8968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60167" y="6602942"/>
            <a:ext cx="217804" cy="88900"/>
            <a:chOff x="760167" y="6602942"/>
            <a:chExt cx="217804" cy="88900"/>
          </a:xfrm>
        </p:grpSpPr>
        <p:sp>
          <p:nvSpPr>
            <p:cNvPr id="8" name="object 8"/>
            <p:cNvSpPr/>
            <p:nvPr/>
          </p:nvSpPr>
          <p:spPr>
            <a:xfrm>
              <a:off x="880828" y="6602942"/>
              <a:ext cx="16510" cy="88900"/>
            </a:xfrm>
            <a:custGeom>
              <a:avLst/>
              <a:gdLst/>
              <a:ahLst/>
              <a:cxnLst/>
              <a:rect l="l" t="t" r="r" b="b"/>
              <a:pathLst>
                <a:path w="16509" h="88900">
                  <a:moveTo>
                    <a:pt x="16069" y="88585"/>
                  </a:moveTo>
                  <a:lnTo>
                    <a:pt x="0" y="88585"/>
                  </a:lnTo>
                  <a:lnTo>
                    <a:pt x="0" y="0"/>
                  </a:lnTo>
                  <a:lnTo>
                    <a:pt x="16069" y="0"/>
                  </a:lnTo>
                  <a:lnTo>
                    <a:pt x="16069" y="88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167" y="6603527"/>
              <a:ext cx="96619" cy="880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80491" y="6603148"/>
              <a:ext cx="97155" cy="88900"/>
            </a:xfrm>
            <a:custGeom>
              <a:avLst/>
              <a:gdLst/>
              <a:ahLst/>
              <a:cxnLst/>
              <a:rect l="l" t="t" r="r" b="b"/>
              <a:pathLst>
                <a:path w="97155" h="88900">
                  <a:moveTo>
                    <a:pt x="96862" y="16065"/>
                  </a:moveTo>
                  <a:lnTo>
                    <a:pt x="96621" y="15798"/>
                  </a:lnTo>
                  <a:lnTo>
                    <a:pt x="96621" y="15265"/>
                  </a:lnTo>
                  <a:lnTo>
                    <a:pt x="95859" y="14947"/>
                  </a:lnTo>
                  <a:lnTo>
                    <a:pt x="82651" y="0"/>
                  </a:lnTo>
                  <a:lnTo>
                    <a:pt x="14439" y="0"/>
                  </a:lnTo>
                  <a:lnTo>
                    <a:pt x="241" y="16065"/>
                  </a:lnTo>
                  <a:lnTo>
                    <a:pt x="73355" y="16065"/>
                  </a:lnTo>
                  <a:lnTo>
                    <a:pt x="80543" y="24320"/>
                  </a:lnTo>
                  <a:lnTo>
                    <a:pt x="80543" y="64757"/>
                  </a:lnTo>
                  <a:lnTo>
                    <a:pt x="71843" y="72313"/>
                  </a:lnTo>
                  <a:lnTo>
                    <a:pt x="0" y="72313"/>
                  </a:lnTo>
                  <a:lnTo>
                    <a:pt x="12077" y="88392"/>
                  </a:lnTo>
                  <a:lnTo>
                    <a:pt x="84543" y="88392"/>
                  </a:lnTo>
                  <a:lnTo>
                    <a:pt x="96316" y="72720"/>
                  </a:lnTo>
                  <a:lnTo>
                    <a:pt x="96621" y="72580"/>
                  </a:lnTo>
                  <a:lnTo>
                    <a:pt x="96621" y="72313"/>
                  </a:lnTo>
                  <a:lnTo>
                    <a:pt x="96621" y="16065"/>
                  </a:lnTo>
                  <a:lnTo>
                    <a:pt x="96862" y="16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5569" y="6260744"/>
            <a:ext cx="589280" cy="311785"/>
          </a:xfrm>
          <a:custGeom>
            <a:avLst/>
            <a:gdLst/>
            <a:ahLst/>
            <a:cxnLst/>
            <a:rect l="l" t="t" r="r" b="b"/>
            <a:pathLst>
              <a:path w="589280" h="311784">
                <a:moveTo>
                  <a:pt x="282727" y="80683"/>
                </a:moveTo>
                <a:lnTo>
                  <a:pt x="281546" y="79921"/>
                </a:lnTo>
                <a:lnTo>
                  <a:pt x="229133" y="0"/>
                </a:lnTo>
                <a:lnTo>
                  <a:pt x="0" y="0"/>
                </a:lnTo>
                <a:lnTo>
                  <a:pt x="53505" y="81572"/>
                </a:lnTo>
                <a:lnTo>
                  <a:pt x="201142" y="81572"/>
                </a:lnTo>
                <a:lnTo>
                  <a:pt x="201142" y="256311"/>
                </a:lnTo>
                <a:lnTo>
                  <a:pt x="282727" y="309816"/>
                </a:lnTo>
                <a:lnTo>
                  <a:pt x="282727" y="80683"/>
                </a:lnTo>
                <a:close/>
              </a:path>
              <a:path w="589280" h="311784">
                <a:moveTo>
                  <a:pt x="588822" y="1562"/>
                </a:moveTo>
                <a:lnTo>
                  <a:pt x="359689" y="1562"/>
                </a:lnTo>
                <a:lnTo>
                  <a:pt x="307289" y="81470"/>
                </a:lnTo>
                <a:lnTo>
                  <a:pt x="306108" y="82245"/>
                </a:lnTo>
                <a:lnTo>
                  <a:pt x="306108" y="311378"/>
                </a:lnTo>
                <a:lnTo>
                  <a:pt x="387680" y="257886"/>
                </a:lnTo>
                <a:lnTo>
                  <a:pt x="387680" y="83146"/>
                </a:lnTo>
                <a:lnTo>
                  <a:pt x="535330" y="83146"/>
                </a:lnTo>
                <a:lnTo>
                  <a:pt x="588822" y="1562"/>
                </a:lnTo>
                <a:close/>
              </a:path>
            </a:pathLst>
          </a:custGeom>
          <a:solidFill>
            <a:srgbClr val="1F3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0163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71600" y="1991333"/>
            <a:ext cx="9753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/>
                <a:cs typeface="Arial"/>
              </a:rPr>
              <a:t>PIR Room Monitoring System</a:t>
            </a:r>
            <a:endParaRPr b="1" spc="-5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1600" y="2798931"/>
            <a:ext cx="584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Oleh</a:t>
            </a:r>
            <a:r>
              <a:rPr lang="en-US" sz="1800" spc="-25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 err="1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lang="en-US" sz="1800" spc="-5" dirty="0" err="1">
                <a:solidFill>
                  <a:srgbClr val="FFFFFF"/>
                </a:solidFill>
                <a:latin typeface="Arial MT"/>
                <a:cs typeface="Arial MT"/>
              </a:rPr>
              <a:t>bdillah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 hanif Maulana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r>
              <a:rPr lang="en-US" spc="-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abdillah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hanif@mail.ugm.ac.id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284" y="1584795"/>
            <a:ext cx="2089150" cy="165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50"/>
              </a:lnSpc>
              <a:spcBef>
                <a:spcPts val="100"/>
              </a:spcBef>
            </a:pPr>
            <a:r>
              <a:rPr spc="-5" dirty="0"/>
              <a:t>THANK</a:t>
            </a:r>
          </a:p>
          <a:p>
            <a:pPr marL="137160">
              <a:lnSpc>
                <a:spcPts val="7509"/>
              </a:lnSpc>
            </a:pPr>
            <a:r>
              <a:rPr sz="6600" b="1" spc="-10" dirty="0">
                <a:latin typeface="Arial"/>
                <a:cs typeface="Arial"/>
              </a:rPr>
              <a:t>YOU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48710"/>
            <a:ext cx="4329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Problems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2387" y="1455423"/>
            <a:ext cx="9271032" cy="3660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 algn="just">
              <a:lnSpc>
                <a:spcPct val="150000"/>
              </a:lnSpc>
              <a:spcBef>
                <a:spcPts val="100"/>
              </a:spcBef>
            </a:pPr>
            <a:r>
              <a:rPr lang="en-US" sz="1600" spc="-5" dirty="0" err="1">
                <a:latin typeface="Arial MT"/>
                <a:cs typeface="Arial MT"/>
              </a:rPr>
              <a:t>Bagi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mahasiswa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merantau</a:t>
            </a:r>
            <a:r>
              <a:rPr lang="en-US" sz="1600" spc="-5" dirty="0">
                <a:latin typeface="Arial MT"/>
                <a:cs typeface="Arial MT"/>
              </a:rPr>
              <a:t> dan </a:t>
            </a:r>
            <a:r>
              <a:rPr lang="en-US" sz="1600" spc="-5" dirty="0" err="1">
                <a:latin typeface="Arial MT"/>
                <a:cs typeface="Arial MT"/>
              </a:rPr>
              <a:t>tinggal</a:t>
            </a:r>
            <a:r>
              <a:rPr lang="en-US" sz="1600" spc="-5" dirty="0">
                <a:latin typeface="Arial MT"/>
                <a:cs typeface="Arial MT"/>
              </a:rPr>
              <a:t> di </a:t>
            </a:r>
            <a:r>
              <a:rPr lang="en-US" sz="1600" spc="-5" dirty="0" err="1">
                <a:latin typeface="Arial MT"/>
                <a:cs typeface="Arial MT"/>
              </a:rPr>
              <a:t>indekos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keamanan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seringkali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menjadi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hal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dikhawatirkan</a:t>
            </a:r>
            <a:r>
              <a:rPr lang="en-US" sz="1600" spc="-5" dirty="0">
                <a:latin typeface="Arial MT"/>
                <a:cs typeface="Arial MT"/>
              </a:rPr>
              <a:t>. </a:t>
            </a:r>
            <a:r>
              <a:rPr lang="en-US" sz="1600" spc="-5" dirty="0" err="1">
                <a:latin typeface="Arial MT"/>
                <a:cs typeface="Arial MT"/>
              </a:rPr>
              <a:t>Bagaimana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tidak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indekos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merupakan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tempat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tinggal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komunal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penghuninya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bisa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dari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berbagai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latar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belakang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berbeda</a:t>
            </a:r>
            <a:r>
              <a:rPr lang="en-US" sz="1600" spc="-5" dirty="0">
                <a:latin typeface="Arial MT"/>
                <a:cs typeface="Arial MT"/>
              </a:rPr>
              <a:t> &amp; </a:t>
            </a:r>
            <a:r>
              <a:rPr lang="en-US" sz="1600" spc="-5" dirty="0" err="1">
                <a:latin typeface="Arial MT"/>
                <a:cs typeface="Arial MT"/>
              </a:rPr>
              <a:t>seringkali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tidak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saling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kenal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sehingga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wajar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jika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muncul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kecurigaan</a:t>
            </a:r>
            <a:r>
              <a:rPr lang="en-US" sz="1600" spc="-5" dirty="0">
                <a:latin typeface="Arial MT"/>
                <a:cs typeface="Arial MT"/>
              </a:rPr>
              <a:t> &amp; </a:t>
            </a:r>
            <a:r>
              <a:rPr lang="en-US" sz="1600" spc="-5" dirty="0" err="1">
                <a:latin typeface="Arial MT"/>
                <a:cs typeface="Arial MT"/>
              </a:rPr>
              <a:t>ketidakpercayaan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antar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penghuninya</a:t>
            </a:r>
            <a:r>
              <a:rPr lang="en-US" sz="1600" spc="-5" dirty="0">
                <a:latin typeface="Arial MT"/>
                <a:cs typeface="Arial MT"/>
              </a:rPr>
              <a:t>. </a:t>
            </a:r>
            <a:r>
              <a:rPr lang="en-US" sz="1600" spc="-5" dirty="0" err="1">
                <a:latin typeface="Arial MT"/>
                <a:cs typeface="Arial MT"/>
              </a:rPr>
              <a:t>Mungkin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terjadi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pencurian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dimana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pelakunya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merupakan</a:t>
            </a:r>
            <a:r>
              <a:rPr lang="en-US" sz="1600" spc="-5" dirty="0">
                <a:latin typeface="Arial MT"/>
                <a:cs typeface="Arial MT"/>
              </a:rPr>
              <a:t> sesame </a:t>
            </a:r>
            <a:r>
              <a:rPr lang="en-US" sz="1600" spc="-5" dirty="0" err="1">
                <a:latin typeface="Arial MT"/>
                <a:cs typeface="Arial MT"/>
              </a:rPr>
              <a:t>penghuni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indekos</a:t>
            </a:r>
            <a:r>
              <a:rPr lang="en-US" sz="1600" spc="-5" dirty="0">
                <a:latin typeface="Arial MT"/>
                <a:cs typeface="Arial MT"/>
              </a:rPr>
              <a:t>. </a:t>
            </a:r>
            <a:r>
              <a:rPr lang="en-US" sz="1600" spc="-5" dirty="0" err="1">
                <a:latin typeface="Arial MT"/>
                <a:cs typeface="Arial MT"/>
              </a:rPr>
              <a:t>Keamanan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lingkungan</a:t>
            </a:r>
            <a:r>
              <a:rPr lang="en-US" sz="1600" spc="-5" dirty="0">
                <a:latin typeface="Arial MT"/>
                <a:cs typeface="Arial MT"/>
              </a:rPr>
              <a:t> &amp; </a:t>
            </a:r>
            <a:r>
              <a:rPr lang="en-US" sz="1600" spc="-5" dirty="0" err="1">
                <a:latin typeface="Arial MT"/>
                <a:cs typeface="Arial MT"/>
              </a:rPr>
              <a:t>bangunan</a:t>
            </a:r>
            <a:r>
              <a:rPr lang="en-US" sz="1600" spc="-5" dirty="0">
                <a:latin typeface="Arial MT"/>
                <a:cs typeface="Arial MT"/>
              </a:rPr>
              <a:t> pun juga </a:t>
            </a:r>
            <a:r>
              <a:rPr lang="en-US" sz="1600" spc="-5" dirty="0" err="1">
                <a:latin typeface="Arial MT"/>
                <a:cs typeface="Arial MT"/>
              </a:rPr>
              <a:t>seringkali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tidak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terjamin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seringkali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ada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indekos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letaknya</a:t>
            </a:r>
            <a:r>
              <a:rPr lang="en-US" sz="1600" spc="-5" dirty="0">
                <a:latin typeface="Arial MT"/>
                <a:cs typeface="Arial MT"/>
              </a:rPr>
              <a:t> di </a:t>
            </a:r>
            <a:r>
              <a:rPr lang="en-US" sz="1600" spc="-5" dirty="0" err="1">
                <a:latin typeface="Arial MT"/>
                <a:cs typeface="Arial MT"/>
              </a:rPr>
              <a:t>pinggir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jalan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besar</a:t>
            </a:r>
            <a:r>
              <a:rPr lang="en-US" sz="1600" spc="-5" dirty="0">
                <a:latin typeface="Arial MT"/>
                <a:cs typeface="Arial MT"/>
              </a:rPr>
              <a:t> atau </a:t>
            </a:r>
            <a:r>
              <a:rPr lang="en-US" sz="1600" spc="-5" dirty="0" err="1">
                <a:latin typeface="Arial MT"/>
                <a:cs typeface="Arial MT"/>
              </a:rPr>
              <a:t>terbuka</a:t>
            </a:r>
            <a:r>
              <a:rPr lang="en-US" sz="1600" spc="-5" dirty="0">
                <a:latin typeface="Arial MT"/>
                <a:cs typeface="Arial MT"/>
              </a:rPr>
              <a:t> &amp; </a:t>
            </a:r>
            <a:r>
              <a:rPr lang="en-US" sz="1600" spc="-5" dirty="0" err="1">
                <a:latin typeface="Arial MT"/>
                <a:cs typeface="Arial MT"/>
              </a:rPr>
              <a:t>tidak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dilengkapi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pagar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gembok</a:t>
            </a:r>
            <a:r>
              <a:rPr lang="en-US" sz="1600" spc="-5" dirty="0">
                <a:latin typeface="Arial MT"/>
                <a:cs typeface="Arial MT"/>
              </a:rPr>
              <a:t>, &amp; CCTV, </a:t>
            </a:r>
            <a:r>
              <a:rPr lang="en-US" sz="1600" spc="-5" dirty="0" err="1">
                <a:latin typeface="Arial MT"/>
                <a:cs typeface="Arial MT"/>
              </a:rPr>
              <a:t>sehingga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rawan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mengalami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pencurian</a:t>
            </a:r>
            <a:r>
              <a:rPr lang="en-US" sz="1600" spc="-5" dirty="0">
                <a:latin typeface="Arial MT"/>
                <a:cs typeface="Arial MT"/>
              </a:rPr>
              <a:t>. </a:t>
            </a:r>
            <a:r>
              <a:rPr lang="en-US" sz="1600" spc="-5" dirty="0" err="1">
                <a:latin typeface="Arial MT"/>
                <a:cs typeface="Arial MT"/>
              </a:rPr>
              <a:t>Dibutuhkanlah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sistem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keamanan</a:t>
            </a:r>
            <a:r>
              <a:rPr lang="en-US" sz="1600" spc="-5" dirty="0">
                <a:latin typeface="Arial MT"/>
                <a:cs typeface="Arial MT"/>
              </a:rPr>
              <a:t> di </a:t>
            </a:r>
            <a:r>
              <a:rPr lang="en-US" sz="1600" spc="-5" dirty="0" err="1">
                <a:latin typeface="Arial MT"/>
                <a:cs typeface="Arial MT"/>
              </a:rPr>
              <a:t>kamar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bisa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mendeteksi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apabila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terdapat</a:t>
            </a:r>
            <a:r>
              <a:rPr lang="en-US" sz="1600" spc="-5" dirty="0">
                <a:latin typeface="Arial MT"/>
                <a:cs typeface="Arial MT"/>
              </a:rPr>
              <a:t> orang </a:t>
            </a:r>
            <a:r>
              <a:rPr lang="en-US" sz="1600" spc="-5" dirty="0" err="1">
                <a:latin typeface="Arial MT"/>
                <a:cs typeface="Arial MT"/>
              </a:rPr>
              <a:t>asing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masuk</a:t>
            </a:r>
            <a:r>
              <a:rPr lang="en-US" sz="1600" spc="-5" dirty="0">
                <a:latin typeface="Arial MT"/>
                <a:cs typeface="Arial MT"/>
              </a:rPr>
              <a:t>. </a:t>
            </a:r>
            <a:r>
              <a:rPr lang="en-US" sz="1600" spc="-5" dirty="0" err="1">
                <a:latin typeface="Arial MT"/>
                <a:cs typeface="Arial MT"/>
              </a:rPr>
              <a:t>Namun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terdapat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masalah</a:t>
            </a:r>
            <a:r>
              <a:rPr lang="en-US" sz="1600" spc="-5" dirty="0">
                <a:latin typeface="Arial MT"/>
                <a:cs typeface="Arial MT"/>
              </a:rPr>
              <a:t> lain, </a:t>
            </a:r>
            <a:r>
              <a:rPr lang="en-US" sz="1600" spc="-5" dirty="0" err="1">
                <a:latin typeface="Arial MT"/>
                <a:cs typeface="Arial MT"/>
              </a:rPr>
              <a:t>yaitu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kondisi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keuangan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mahasiswa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seringkali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terbatas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sehingga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tidak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bisa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membeli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sistem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keamanan</a:t>
            </a:r>
            <a:r>
              <a:rPr lang="en-US" sz="1600" spc="-5" dirty="0">
                <a:latin typeface="Arial MT"/>
                <a:cs typeface="Arial MT"/>
              </a:rPr>
              <a:t> yang mahal.</a:t>
            </a:r>
          </a:p>
        </p:txBody>
      </p:sp>
    </p:spTree>
    <p:extLst>
      <p:ext uri="{BB962C8B-B14F-4D97-AF65-F5344CB8AC3E}">
        <p14:creationId xmlns:p14="http://schemas.microsoft.com/office/powerpoint/2010/main" val="149529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48710"/>
            <a:ext cx="4329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Objective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2387" y="1830946"/>
            <a:ext cx="9271032" cy="293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 algn="just">
              <a:lnSpc>
                <a:spcPct val="150000"/>
              </a:lnSpc>
              <a:spcBef>
                <a:spcPts val="100"/>
              </a:spcBef>
            </a:pPr>
            <a:r>
              <a:rPr lang="en-US" sz="1600" spc="-5" dirty="0" err="1">
                <a:latin typeface="Arial MT"/>
                <a:cs typeface="Arial MT"/>
              </a:rPr>
              <a:t>Mempertimbangkan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masalah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telah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disebutkan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maka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tujuan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dari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proyek</a:t>
            </a:r>
            <a:r>
              <a:rPr lang="en-US" sz="1600" spc="-5" dirty="0">
                <a:latin typeface="Arial MT"/>
                <a:cs typeface="Arial MT"/>
              </a:rPr>
              <a:t> ini </a:t>
            </a:r>
            <a:r>
              <a:rPr lang="en-US" sz="1600" spc="-5" dirty="0" err="1">
                <a:latin typeface="Arial MT"/>
                <a:cs typeface="Arial MT"/>
              </a:rPr>
              <a:t>yaitu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untuk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membuat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sistem</a:t>
            </a:r>
            <a:r>
              <a:rPr lang="en-US" sz="1600" spc="-5" dirty="0">
                <a:latin typeface="Arial MT"/>
                <a:cs typeface="Arial MT"/>
              </a:rPr>
              <a:t> monitor </a:t>
            </a:r>
            <a:r>
              <a:rPr lang="en-US" sz="1600" spc="-5" dirty="0" err="1">
                <a:latin typeface="Arial MT"/>
                <a:cs typeface="Arial MT"/>
              </a:rPr>
              <a:t>ruangan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murah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namun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cukup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handal</a:t>
            </a:r>
            <a:r>
              <a:rPr lang="en-US" sz="1600" spc="-5" dirty="0">
                <a:latin typeface="Arial MT"/>
                <a:cs typeface="Arial MT"/>
              </a:rPr>
              <a:t>. </a:t>
            </a:r>
          </a:p>
          <a:p>
            <a:pPr marL="12700" marR="5080" indent="457200" algn="just">
              <a:lnSpc>
                <a:spcPct val="150000"/>
              </a:lnSpc>
              <a:spcBef>
                <a:spcPts val="100"/>
              </a:spcBef>
            </a:pPr>
            <a:r>
              <a:rPr lang="en-US" sz="1600" spc="-5" dirty="0" err="1">
                <a:latin typeface="Arial MT"/>
                <a:cs typeface="Arial MT"/>
              </a:rPr>
              <a:t>Sistem</a:t>
            </a:r>
            <a:r>
              <a:rPr lang="en-US" sz="1600" spc="-5" dirty="0">
                <a:latin typeface="Arial MT"/>
                <a:cs typeface="Arial MT"/>
              </a:rPr>
              <a:t> monitor </a:t>
            </a:r>
            <a:r>
              <a:rPr lang="en-US" sz="1600" spc="-5" dirty="0" err="1">
                <a:latin typeface="Arial MT"/>
                <a:cs typeface="Arial MT"/>
              </a:rPr>
              <a:t>ruangan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akan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dibuat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diputuskan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yaitu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menggunakan</a:t>
            </a:r>
            <a:r>
              <a:rPr lang="en-US" sz="1600" spc="-5" dirty="0">
                <a:latin typeface="Arial MT"/>
                <a:cs typeface="Arial MT"/>
              </a:rPr>
              <a:t> sensor </a:t>
            </a:r>
            <a:r>
              <a:rPr lang="en-US" sz="1600" i="1" spc="-5" dirty="0">
                <a:latin typeface="Arial MT"/>
                <a:cs typeface="Arial MT"/>
              </a:rPr>
              <a:t>passive infrared</a:t>
            </a:r>
            <a:r>
              <a:rPr lang="en-US" sz="1600" spc="-5" dirty="0">
                <a:latin typeface="Arial MT"/>
                <a:cs typeface="Arial MT"/>
              </a:rPr>
              <a:t> (PIR). Sensor ini </a:t>
            </a:r>
            <a:r>
              <a:rPr lang="en-US" sz="1600" spc="-5" dirty="0" err="1">
                <a:latin typeface="Arial MT"/>
                <a:cs typeface="Arial MT"/>
              </a:rPr>
              <a:t>dapat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mendeteksi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adanya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manusia</a:t>
            </a:r>
            <a:r>
              <a:rPr lang="en-US" sz="1600" spc="-5" dirty="0">
                <a:latin typeface="Arial MT"/>
                <a:cs typeface="Arial MT"/>
              </a:rPr>
              <a:t> di </a:t>
            </a:r>
            <a:r>
              <a:rPr lang="en-US" sz="1600" spc="-5" dirty="0" err="1">
                <a:latin typeface="Arial MT"/>
                <a:cs typeface="Arial MT"/>
              </a:rPr>
              <a:t>ruangan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dengan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cara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mendeteksi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pancaran</a:t>
            </a:r>
            <a:r>
              <a:rPr lang="en-US" sz="1600" spc="-5" dirty="0">
                <a:latin typeface="Arial MT"/>
                <a:cs typeface="Arial MT"/>
              </a:rPr>
              <a:t> infra </a:t>
            </a:r>
            <a:r>
              <a:rPr lang="en-US" sz="1600" spc="-5" dirty="0" err="1">
                <a:latin typeface="Arial MT"/>
                <a:cs typeface="Arial MT"/>
              </a:rPr>
              <a:t>merah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dari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tubuh</a:t>
            </a:r>
            <a:r>
              <a:rPr lang="en-US" sz="1600" spc="-5" dirty="0">
                <a:latin typeface="Arial MT"/>
                <a:cs typeface="Arial MT"/>
              </a:rPr>
              <a:t>, yang </a:t>
            </a:r>
            <a:r>
              <a:rPr lang="en-US" sz="1600" spc="-5" dirty="0" err="1">
                <a:latin typeface="Arial MT"/>
                <a:cs typeface="Arial MT"/>
              </a:rPr>
              <a:t>kemudian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dibandingkan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dengan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referensi</a:t>
            </a:r>
            <a:r>
              <a:rPr lang="en-US" sz="1600" spc="-5" dirty="0">
                <a:latin typeface="Arial MT"/>
                <a:cs typeface="Arial MT"/>
              </a:rPr>
              <a:t> infra </a:t>
            </a:r>
            <a:r>
              <a:rPr lang="en-US" sz="1600" spc="-5" dirty="0" err="1">
                <a:latin typeface="Arial MT"/>
                <a:cs typeface="Arial MT"/>
              </a:rPr>
              <a:t>merah</a:t>
            </a:r>
            <a:r>
              <a:rPr lang="en-US" sz="1600" spc="-5" dirty="0">
                <a:latin typeface="Arial MT"/>
                <a:cs typeface="Arial MT"/>
              </a:rPr>
              <a:t> di </a:t>
            </a:r>
            <a:r>
              <a:rPr lang="en-US" sz="1600" i="1" spc="-5" dirty="0">
                <a:latin typeface="Arial MT"/>
                <a:cs typeface="Arial MT"/>
              </a:rPr>
              <a:t>background</a:t>
            </a:r>
            <a:r>
              <a:rPr lang="en-US" sz="1600" spc="-5" dirty="0">
                <a:latin typeface="Arial MT"/>
                <a:cs typeface="Arial MT"/>
              </a:rPr>
              <a:t>. </a:t>
            </a:r>
            <a:r>
              <a:rPr lang="en-US" sz="1600" spc="-5" dirty="0" err="1">
                <a:latin typeface="Arial MT"/>
                <a:cs typeface="Arial MT"/>
              </a:rPr>
              <a:t>Sistem</a:t>
            </a:r>
            <a:r>
              <a:rPr lang="en-US" sz="1600" spc="-5" dirty="0">
                <a:latin typeface="Arial MT"/>
                <a:cs typeface="Arial MT"/>
              </a:rPr>
              <a:t> juga </a:t>
            </a:r>
            <a:r>
              <a:rPr lang="en-US" sz="1600" spc="-5" dirty="0" err="1">
                <a:latin typeface="Arial MT"/>
                <a:cs typeface="Arial MT"/>
              </a:rPr>
              <a:t>akan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dibuat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i="1" spc="-5" dirty="0">
                <a:latin typeface="Arial MT"/>
                <a:cs typeface="Arial MT"/>
              </a:rPr>
              <a:t>online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menggunakan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i="1" spc="-5" dirty="0">
                <a:latin typeface="Arial MT"/>
                <a:cs typeface="Arial MT"/>
              </a:rPr>
              <a:t>broker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dengan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protokol</a:t>
            </a:r>
            <a:r>
              <a:rPr lang="en-US" sz="1600" spc="-5" dirty="0">
                <a:latin typeface="Arial MT"/>
                <a:cs typeface="Arial MT"/>
              </a:rPr>
              <a:t> MQTT, agar </a:t>
            </a:r>
            <a:r>
              <a:rPr lang="en-US" sz="1600" spc="-5" dirty="0" err="1">
                <a:latin typeface="Arial MT"/>
                <a:cs typeface="Arial MT"/>
              </a:rPr>
              <a:t>bisa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dimonitor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dari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jarak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jauh</a:t>
            </a:r>
            <a:r>
              <a:rPr lang="en-US" sz="1600" spc="-5" dirty="0">
                <a:latin typeface="Arial MT"/>
                <a:cs typeface="Arial MT"/>
              </a:rPr>
              <a:t>. Karena </a:t>
            </a:r>
            <a:r>
              <a:rPr lang="en-US" sz="1600" spc="-5" dirty="0" err="1">
                <a:latin typeface="Arial MT"/>
                <a:cs typeface="Arial MT"/>
              </a:rPr>
              <a:t>akan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dibuat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i="1" spc="-5" dirty="0">
                <a:latin typeface="Arial MT"/>
                <a:cs typeface="Arial MT"/>
              </a:rPr>
              <a:t>online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dipilihlah</a:t>
            </a:r>
            <a:r>
              <a:rPr lang="en-US" sz="1600" spc="-5" dirty="0">
                <a:latin typeface="Arial MT"/>
                <a:cs typeface="Arial MT"/>
              </a:rPr>
              <a:t> ESP32 </a:t>
            </a:r>
            <a:r>
              <a:rPr lang="en-US" sz="1600" spc="-5" dirty="0" err="1">
                <a:latin typeface="Arial MT"/>
                <a:cs typeface="Arial MT"/>
              </a:rPr>
              <a:t>sebagai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mikrokontroler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dipakai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karena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sudah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dapat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terhubung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dengan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WiFi</a:t>
            </a:r>
            <a:r>
              <a:rPr lang="en-US" sz="1600" spc="-5" dirty="0">
                <a:latin typeface="Arial MT"/>
                <a:cs typeface="Arial MT"/>
              </a:rPr>
              <a:t>. </a:t>
            </a:r>
            <a:r>
              <a:rPr lang="en-US" sz="1600" spc="-5" dirty="0" err="1">
                <a:latin typeface="Arial MT"/>
                <a:cs typeface="Arial MT"/>
              </a:rPr>
              <a:t>Untuk</a:t>
            </a:r>
            <a:r>
              <a:rPr lang="en-US" sz="1600" spc="-5" dirty="0">
                <a:latin typeface="Arial MT"/>
                <a:cs typeface="Arial MT"/>
              </a:rPr>
              <a:t> alarm </a:t>
            </a:r>
            <a:r>
              <a:rPr lang="en-US" sz="1600" spc="-5" dirty="0" err="1">
                <a:latin typeface="Arial MT"/>
                <a:cs typeface="Arial MT"/>
              </a:rPr>
              <a:t>peringatan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akan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digunakan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i="1" spc="-5" dirty="0">
                <a:latin typeface="Arial MT"/>
                <a:cs typeface="Arial MT"/>
              </a:rPr>
              <a:t>buzzer</a:t>
            </a:r>
            <a:r>
              <a:rPr lang="en-US" sz="1600" spc="-5" dirty="0">
                <a:latin typeface="Arial MT"/>
                <a:cs typeface="Arial M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735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13734"/>
            <a:ext cx="5407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Project</a:t>
            </a:r>
            <a:r>
              <a:rPr sz="2400" spc="-30" dirty="0"/>
              <a:t> </a:t>
            </a:r>
            <a:r>
              <a:rPr lang="en-US" sz="2400" spc="-5" dirty="0"/>
              <a:t>E</a:t>
            </a:r>
            <a:r>
              <a:rPr sz="2400" spc="-5" dirty="0"/>
              <a:t>xplanation</a:t>
            </a:r>
            <a:r>
              <a:rPr lang="en-US" sz="2400" spc="-25" dirty="0"/>
              <a:t>: Tool</a:t>
            </a:r>
            <a:r>
              <a:rPr lang="en-US" sz="2400" dirty="0"/>
              <a:t>s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10210800" cy="27315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855"/>
              </a:spcBef>
              <a:tabLst>
                <a:tab pos="308610" algn="l"/>
                <a:tab pos="309245" algn="l"/>
              </a:tabLst>
            </a:pPr>
            <a:r>
              <a:rPr lang="en-US" sz="1600" spc="-10" dirty="0" err="1">
                <a:latin typeface="Arial MT"/>
                <a:cs typeface="Arial MT"/>
              </a:rPr>
              <a:t>Dikarenakan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10" dirty="0" err="1">
                <a:latin typeface="Arial MT"/>
                <a:cs typeface="Arial MT"/>
              </a:rPr>
              <a:t>keterbatasan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10" dirty="0" err="1">
                <a:latin typeface="Arial MT"/>
                <a:cs typeface="Arial MT"/>
              </a:rPr>
              <a:t>alat</a:t>
            </a:r>
            <a:r>
              <a:rPr lang="en-US" sz="1600" spc="-10" dirty="0">
                <a:latin typeface="Arial MT"/>
                <a:cs typeface="Arial MT"/>
              </a:rPr>
              <a:t> &amp; </a:t>
            </a:r>
            <a:r>
              <a:rPr lang="en-US" sz="1600" spc="-10" dirty="0" err="1">
                <a:latin typeface="Arial MT"/>
                <a:cs typeface="Arial MT"/>
              </a:rPr>
              <a:t>bahan</a:t>
            </a:r>
            <a:r>
              <a:rPr lang="en-US" sz="1600" spc="-10" dirty="0">
                <a:latin typeface="Arial MT"/>
                <a:cs typeface="Arial MT"/>
              </a:rPr>
              <a:t>, </a:t>
            </a:r>
            <a:r>
              <a:rPr lang="en-US" sz="1600" spc="-10" dirty="0" err="1">
                <a:latin typeface="Arial MT"/>
                <a:cs typeface="Arial MT"/>
              </a:rPr>
              <a:t>maka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10" dirty="0" err="1">
                <a:latin typeface="Arial MT"/>
                <a:cs typeface="Arial MT"/>
              </a:rPr>
              <a:t>proyek</a:t>
            </a:r>
            <a:r>
              <a:rPr lang="en-US" sz="1600" spc="-10" dirty="0">
                <a:latin typeface="Arial MT"/>
                <a:cs typeface="Arial MT"/>
              </a:rPr>
              <a:t> yang </a:t>
            </a:r>
            <a:r>
              <a:rPr lang="en-US" sz="1600" spc="-10" dirty="0" err="1">
                <a:latin typeface="Arial MT"/>
                <a:cs typeface="Arial MT"/>
              </a:rPr>
              <a:t>akan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10" dirty="0" err="1">
                <a:latin typeface="Arial MT"/>
                <a:cs typeface="Arial MT"/>
              </a:rPr>
              <a:t>dibuat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10" dirty="0" err="1">
                <a:latin typeface="Arial MT"/>
                <a:cs typeface="Arial MT"/>
              </a:rPr>
              <a:t>yaitu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10" dirty="0" err="1">
                <a:latin typeface="Arial MT"/>
                <a:cs typeface="Arial MT"/>
              </a:rPr>
              <a:t>masih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10" dirty="0" err="1">
                <a:latin typeface="Arial MT"/>
                <a:cs typeface="Arial MT"/>
              </a:rPr>
              <a:t>sebatas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10" dirty="0" err="1">
                <a:latin typeface="Arial MT"/>
                <a:cs typeface="Arial MT"/>
              </a:rPr>
              <a:t>simulasi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spc="-10" dirty="0" err="1">
                <a:latin typeface="Arial MT"/>
                <a:cs typeface="Arial MT"/>
              </a:rPr>
              <a:t>menggunakan</a:t>
            </a:r>
            <a:r>
              <a:rPr lang="en-US" sz="1600" spc="-10" dirty="0">
                <a:latin typeface="Arial MT"/>
                <a:cs typeface="Arial MT"/>
              </a:rPr>
              <a:t>:</a:t>
            </a:r>
          </a:p>
          <a:p>
            <a:pPr marL="297815" indent="-285750">
              <a:lnSpc>
                <a:spcPct val="100000"/>
              </a:lnSpc>
              <a:spcBef>
                <a:spcPts val="1855"/>
              </a:spcBef>
              <a:buFont typeface="Wingdings" panose="05000000000000000000" pitchFamily="2" charset="2"/>
              <a:buChar char="q"/>
              <a:tabLst>
                <a:tab pos="308610" algn="l"/>
                <a:tab pos="309245" algn="l"/>
              </a:tabLst>
            </a:pPr>
            <a:r>
              <a:rPr sz="1600" spc="-10" dirty="0" err="1">
                <a:latin typeface="Arial MT"/>
                <a:cs typeface="Arial MT"/>
              </a:rPr>
              <a:t>Wokwi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Simulator</a:t>
            </a:r>
            <a:r>
              <a:rPr lang="en-US" sz="1600" spc="-5" dirty="0">
                <a:latin typeface="Arial MT"/>
                <a:cs typeface="Arial MT"/>
              </a:rPr>
              <a:t>, </a:t>
            </a:r>
            <a:r>
              <a:rPr lang="en-US" sz="1600" spc="-5" dirty="0" err="1">
                <a:latin typeface="Arial MT"/>
                <a:cs typeface="Arial MT"/>
              </a:rPr>
              <a:t>dengan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komponen</a:t>
            </a:r>
            <a:r>
              <a:rPr lang="en-US" sz="1600" spc="-5" dirty="0">
                <a:latin typeface="Arial MT"/>
                <a:cs typeface="Arial MT"/>
              </a:rPr>
              <a:t> yang </a:t>
            </a:r>
            <a:r>
              <a:rPr lang="en-US" sz="1600" spc="-5" dirty="0" err="1">
                <a:latin typeface="Arial MT"/>
                <a:cs typeface="Arial MT"/>
              </a:rPr>
              <a:t>digunakan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didalamnya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yaitu</a:t>
            </a:r>
            <a:r>
              <a:rPr lang="en-US" sz="1600" spc="-5" dirty="0">
                <a:latin typeface="Arial MT"/>
                <a:cs typeface="Arial MT"/>
              </a:rPr>
              <a:t>:</a:t>
            </a:r>
          </a:p>
          <a:p>
            <a:pPr marL="308610" indent="-296545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  <a:tabLst>
                <a:tab pos="308610" algn="l"/>
                <a:tab pos="309245" algn="l"/>
              </a:tabLst>
            </a:pPr>
            <a:r>
              <a:rPr lang="en-US" sz="1600" spc="-5" dirty="0">
                <a:latin typeface="Arial MT"/>
                <a:cs typeface="Arial MT"/>
              </a:rPr>
              <a:t>2 </a:t>
            </a:r>
            <a:r>
              <a:rPr lang="en-US" sz="1600" spc="-5" dirty="0" err="1">
                <a:latin typeface="Arial MT"/>
                <a:cs typeface="Arial MT"/>
              </a:rPr>
              <a:t>buah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ESP32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dirty="0" err="1">
                <a:latin typeface="Arial MT"/>
                <a:cs typeface="Arial MT"/>
              </a:rPr>
              <a:t>sebagai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 err="1">
                <a:latin typeface="Arial MT"/>
                <a:cs typeface="Arial MT"/>
              </a:rPr>
              <a:t>mi</a:t>
            </a:r>
            <a:r>
              <a:rPr lang="en-US" sz="1600" dirty="0" err="1">
                <a:latin typeface="Arial MT"/>
                <a:cs typeface="Arial MT"/>
              </a:rPr>
              <a:t>k</a:t>
            </a:r>
            <a:r>
              <a:rPr sz="1600" dirty="0" err="1">
                <a:latin typeface="Arial MT"/>
                <a:cs typeface="Arial MT"/>
              </a:rPr>
              <a:t>ro</a:t>
            </a:r>
            <a:r>
              <a:rPr lang="en-US" sz="1600" dirty="0" err="1">
                <a:latin typeface="Arial MT"/>
                <a:cs typeface="Arial MT"/>
              </a:rPr>
              <a:t>k</a:t>
            </a:r>
            <a:r>
              <a:rPr sz="1600" dirty="0" err="1">
                <a:latin typeface="Arial MT"/>
                <a:cs typeface="Arial MT"/>
              </a:rPr>
              <a:t>ontroller</a:t>
            </a:r>
            <a:r>
              <a:rPr lang="en-US" sz="1600" dirty="0">
                <a:latin typeface="Arial MT"/>
                <a:cs typeface="Arial MT"/>
              </a:rPr>
              <a:t>, </a:t>
            </a:r>
            <a:r>
              <a:rPr lang="en-US" sz="1600" dirty="0" err="1">
                <a:latin typeface="Arial MT"/>
                <a:cs typeface="Arial MT"/>
              </a:rPr>
              <a:t>satu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untuk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i="1" dirty="0">
                <a:latin typeface="Arial MT"/>
                <a:cs typeface="Arial MT"/>
              </a:rPr>
              <a:t>publisher</a:t>
            </a:r>
            <a:r>
              <a:rPr lang="en-US" sz="1600" dirty="0">
                <a:latin typeface="Arial MT"/>
                <a:cs typeface="Arial MT"/>
              </a:rPr>
              <a:t> &amp; </a:t>
            </a:r>
            <a:r>
              <a:rPr lang="en-US" sz="1600" dirty="0" err="1">
                <a:latin typeface="Arial MT"/>
                <a:cs typeface="Arial MT"/>
              </a:rPr>
              <a:t>satu</a:t>
            </a:r>
            <a:r>
              <a:rPr lang="en-US" sz="1600" dirty="0">
                <a:latin typeface="Arial MT"/>
                <a:cs typeface="Arial MT"/>
              </a:rPr>
              <a:t> lagi </a:t>
            </a:r>
            <a:r>
              <a:rPr lang="en-US" sz="1600" dirty="0" err="1">
                <a:latin typeface="Arial MT"/>
                <a:cs typeface="Arial MT"/>
              </a:rPr>
              <a:t>untuk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i="1" dirty="0">
                <a:latin typeface="Arial MT"/>
                <a:cs typeface="Arial MT"/>
              </a:rPr>
              <a:t>subscriber</a:t>
            </a:r>
            <a:r>
              <a:rPr sz="1600" spc="-5" dirty="0"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  <a:tabLst>
                <a:tab pos="308610" algn="l"/>
                <a:tab pos="309245" algn="l"/>
              </a:tabLst>
            </a:pPr>
            <a:r>
              <a:rPr lang="en-US" sz="1600" spc="-5" dirty="0">
                <a:latin typeface="Arial MT"/>
                <a:cs typeface="Arial MT"/>
              </a:rPr>
              <a:t>Sensor </a:t>
            </a:r>
            <a:r>
              <a:rPr sz="1600" spc="-5" dirty="0">
                <a:latin typeface="Arial MT"/>
                <a:cs typeface="Arial MT"/>
              </a:rPr>
              <a:t>PIR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dirty="0" err="1">
                <a:latin typeface="Arial MT"/>
                <a:cs typeface="Arial MT"/>
              </a:rPr>
              <a:t>sebagai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lang="en-US" sz="1600" spc="-15" dirty="0">
                <a:latin typeface="Arial MT"/>
                <a:cs typeface="Arial MT"/>
              </a:rPr>
              <a:t>sensor yang </a:t>
            </a:r>
            <a:r>
              <a:rPr lang="en-US" sz="1600" spc="-15" dirty="0" err="1">
                <a:latin typeface="Arial MT"/>
                <a:cs typeface="Arial MT"/>
              </a:rPr>
              <a:t>mendeteksi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spc="-15" dirty="0" err="1">
                <a:latin typeface="Arial MT"/>
                <a:cs typeface="Arial MT"/>
              </a:rPr>
              <a:t>aktivitas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spc="-15" dirty="0" err="1">
                <a:latin typeface="Arial MT"/>
                <a:cs typeface="Arial MT"/>
              </a:rPr>
              <a:t>manusia</a:t>
            </a:r>
            <a:r>
              <a:rPr lang="en-US" sz="1600" spc="-15" dirty="0">
                <a:latin typeface="Arial MT"/>
                <a:cs typeface="Arial MT"/>
              </a:rPr>
              <a:t> di </a:t>
            </a:r>
            <a:r>
              <a:rPr lang="en-US" sz="1600" spc="-15" dirty="0" err="1">
                <a:latin typeface="Arial MT"/>
                <a:cs typeface="Arial MT"/>
              </a:rPr>
              <a:t>ruangan</a:t>
            </a:r>
            <a:r>
              <a:rPr sz="1600" spc="-5" dirty="0"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  <a:p>
            <a:pPr marL="297815" indent="-28575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  <a:tabLst>
                <a:tab pos="308610" algn="l"/>
                <a:tab pos="309245" algn="l"/>
              </a:tabLst>
            </a:pPr>
            <a:r>
              <a:rPr lang="en-US" sz="1600" spc="-5" dirty="0">
                <a:latin typeface="Arial MT"/>
                <a:cs typeface="Arial MT"/>
              </a:rPr>
              <a:t>Buzzer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dirty="0" err="1">
                <a:latin typeface="Arial MT"/>
                <a:cs typeface="Arial MT"/>
              </a:rPr>
              <a:t>sebagai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lang="en-US" sz="1600" spc="-25" dirty="0" err="1">
                <a:latin typeface="Arial MT"/>
                <a:cs typeface="Arial MT"/>
              </a:rPr>
              <a:t>aktuator</a:t>
            </a:r>
            <a:r>
              <a:rPr lang="en-US" sz="1600" spc="-25" dirty="0">
                <a:latin typeface="Arial MT"/>
                <a:cs typeface="Arial MT"/>
              </a:rPr>
              <a:t> </a:t>
            </a:r>
            <a:r>
              <a:rPr lang="en-US" sz="1600" spc="-25" dirty="0" err="1">
                <a:latin typeface="Arial MT"/>
                <a:cs typeface="Arial MT"/>
              </a:rPr>
              <a:t>berupa</a:t>
            </a:r>
            <a:r>
              <a:rPr lang="en-US" sz="1600" spc="-25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alarm </a:t>
            </a:r>
            <a:r>
              <a:rPr lang="en-US" sz="1600" spc="-5" dirty="0" err="1">
                <a:latin typeface="Arial MT"/>
                <a:cs typeface="Arial MT"/>
              </a:rPr>
              <a:t>peringatan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lang="en-US" sz="1600" spc="-5" dirty="0">
                <a:latin typeface="Arial MT"/>
                <a:cs typeface="Arial MT"/>
              </a:rPr>
              <a:t> </a:t>
            </a:r>
          </a:p>
          <a:p>
            <a:pPr marL="297815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q"/>
              <a:tabLst>
                <a:tab pos="308610" algn="l"/>
                <a:tab pos="309245" algn="l"/>
              </a:tabLst>
            </a:pPr>
            <a:r>
              <a:rPr lang="en-US" sz="1600" spc="-5" dirty="0" err="1">
                <a:latin typeface="Arial MT"/>
                <a:cs typeface="Arial MT"/>
              </a:rPr>
              <a:t>HiveMQ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Broker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(</a:t>
            </a:r>
            <a:r>
              <a:rPr lang="en-US" sz="1600" dirty="0" err="1">
                <a:latin typeface="Arial MT"/>
                <a:cs typeface="Arial MT"/>
              </a:rPr>
              <a:t>sebagai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i="1" spc="-5" dirty="0">
                <a:latin typeface="Arial MT"/>
                <a:cs typeface="Arial MT"/>
              </a:rPr>
              <a:t>broker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perantara</a:t>
            </a:r>
            <a:r>
              <a:rPr lang="en-US" sz="1600" spc="-5" dirty="0">
                <a:latin typeface="Arial MT"/>
                <a:cs typeface="Arial MT"/>
              </a:rPr>
              <a:t> </a:t>
            </a:r>
            <a:r>
              <a:rPr lang="en-US" sz="1600" spc="-5" dirty="0" err="1">
                <a:latin typeface="Arial MT"/>
                <a:cs typeface="Arial MT"/>
              </a:rPr>
              <a:t>pengiriman</a:t>
            </a:r>
            <a:r>
              <a:rPr lang="en-US" sz="1600" spc="-5" dirty="0">
                <a:latin typeface="Arial MT"/>
                <a:cs typeface="Arial MT"/>
              </a:rPr>
              <a:t> data </a:t>
            </a:r>
            <a:r>
              <a:rPr lang="en-US" sz="1600" i="1" spc="-5" dirty="0">
                <a:latin typeface="Arial MT"/>
                <a:cs typeface="Arial MT"/>
              </a:rPr>
              <a:t>online</a:t>
            </a:r>
            <a:r>
              <a:rPr lang="en-US" sz="1600" spc="-5" dirty="0"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0275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13734"/>
            <a:ext cx="5407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Project</a:t>
            </a:r>
            <a:r>
              <a:rPr sz="2400" spc="-30" dirty="0"/>
              <a:t> </a:t>
            </a:r>
            <a:r>
              <a:rPr lang="en-US" sz="2400" spc="-5" dirty="0"/>
              <a:t>E</a:t>
            </a:r>
            <a:r>
              <a:rPr sz="2400" spc="-5" dirty="0"/>
              <a:t>xplanation</a:t>
            </a:r>
            <a:r>
              <a:rPr lang="en-US" sz="2400" spc="-25" dirty="0"/>
              <a:t>: Schematics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3505200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550" dirty="0">
                <a:latin typeface="Arial MT"/>
                <a:cs typeface="Arial MT"/>
              </a:rPr>
              <a:t>Diagram </a:t>
            </a:r>
            <a:r>
              <a:rPr lang="en-US" sz="1550" dirty="0" err="1">
                <a:latin typeface="Arial MT"/>
                <a:cs typeface="Arial MT"/>
              </a:rPr>
              <a:t>Sirkuit</a:t>
            </a:r>
            <a:r>
              <a:rPr lang="en-US" sz="1550" dirty="0">
                <a:latin typeface="Arial MT"/>
                <a:cs typeface="Arial MT"/>
              </a:rPr>
              <a:t> </a:t>
            </a:r>
            <a:r>
              <a:rPr lang="en-US" sz="1550" i="1" dirty="0">
                <a:latin typeface="Arial MT"/>
                <a:cs typeface="Arial MT"/>
              </a:rPr>
              <a:t>Publisher</a:t>
            </a:r>
            <a:endParaRPr sz="1550" i="1" dirty="0">
              <a:latin typeface="Arial MT"/>
              <a:cs typeface="Arial MT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3B395C0-D42B-C4A0-9CA9-BCF1CE038DE9}"/>
              </a:ext>
            </a:extLst>
          </p:cNvPr>
          <p:cNvSpPr txBox="1"/>
          <p:nvPr/>
        </p:nvSpPr>
        <p:spPr>
          <a:xfrm>
            <a:off x="6095992" y="1196449"/>
            <a:ext cx="3276600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550" dirty="0">
                <a:latin typeface="Arial MT"/>
                <a:cs typeface="Arial MT"/>
              </a:rPr>
              <a:t>Diagram </a:t>
            </a:r>
            <a:r>
              <a:rPr lang="en-US" sz="1550" dirty="0" err="1">
                <a:latin typeface="Arial MT"/>
                <a:cs typeface="Arial MT"/>
              </a:rPr>
              <a:t>Sirkuit</a:t>
            </a:r>
            <a:r>
              <a:rPr lang="en-US" sz="1550" dirty="0">
                <a:latin typeface="Arial MT"/>
                <a:cs typeface="Arial MT"/>
              </a:rPr>
              <a:t> </a:t>
            </a:r>
            <a:r>
              <a:rPr lang="en-US" sz="1550" i="1" dirty="0">
                <a:latin typeface="Arial MT"/>
                <a:cs typeface="Arial MT"/>
              </a:rPr>
              <a:t>Subscriber</a:t>
            </a:r>
            <a:endParaRPr sz="1550" i="1" dirty="0">
              <a:latin typeface="Arial MT"/>
              <a:cs typeface="Arial MT"/>
            </a:endParaRPr>
          </a:p>
        </p:txBody>
      </p:sp>
      <p:pic>
        <p:nvPicPr>
          <p:cNvPr id="8" name="Picture 7" descr="A circuit board with a camera&#10;&#10;Description automatically generated">
            <a:extLst>
              <a:ext uri="{FF2B5EF4-FFF2-40B4-BE49-F238E27FC236}">
                <a16:creationId xmlns:a16="http://schemas.microsoft.com/office/drawing/2014/main" id="{D409FA17-A702-38FE-B7C2-AE7677D6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200"/>
            <a:ext cx="4583656" cy="4424331"/>
          </a:xfrm>
          <a:prstGeom prst="rect">
            <a:avLst/>
          </a:prstGeom>
        </p:spPr>
      </p:pic>
      <p:pic>
        <p:nvPicPr>
          <p:cNvPr id="10" name="Picture 9" descr="A circuit board with wires&#10;&#10;Description automatically generated">
            <a:extLst>
              <a:ext uri="{FF2B5EF4-FFF2-40B4-BE49-F238E27FC236}">
                <a16:creationId xmlns:a16="http://schemas.microsoft.com/office/drawing/2014/main" id="{CC06D6C9-DD8B-2DF9-4D53-7C26D478E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5013325" cy="39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3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13734"/>
            <a:ext cx="5407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Project</a:t>
            </a:r>
            <a:r>
              <a:rPr sz="2400" spc="-30" dirty="0"/>
              <a:t> </a:t>
            </a:r>
            <a:r>
              <a:rPr lang="en-US" sz="2400" spc="-5" dirty="0"/>
              <a:t>E</a:t>
            </a:r>
            <a:r>
              <a:rPr sz="2400" spc="-5" dirty="0"/>
              <a:t>xplanation</a:t>
            </a:r>
            <a:r>
              <a:rPr lang="en-US" sz="2400" spc="-25" dirty="0"/>
              <a:t>: Schematics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295400"/>
            <a:ext cx="3505200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550" dirty="0">
                <a:latin typeface="Arial MT"/>
                <a:cs typeface="Arial MT"/>
              </a:rPr>
              <a:t>Diagram </a:t>
            </a:r>
            <a:r>
              <a:rPr lang="en-US" sz="1550" dirty="0" err="1">
                <a:latin typeface="Arial MT"/>
                <a:cs typeface="Arial MT"/>
              </a:rPr>
              <a:t>Alir</a:t>
            </a:r>
            <a:r>
              <a:rPr lang="en-US" sz="1550" dirty="0">
                <a:latin typeface="Arial MT"/>
                <a:cs typeface="Arial MT"/>
              </a:rPr>
              <a:t> Cara </a:t>
            </a:r>
            <a:r>
              <a:rPr lang="en-US" sz="1550" dirty="0" err="1">
                <a:latin typeface="Arial MT"/>
                <a:cs typeface="Arial MT"/>
              </a:rPr>
              <a:t>Kerja</a:t>
            </a:r>
            <a:r>
              <a:rPr lang="en-US" sz="1550" dirty="0">
                <a:latin typeface="Arial MT"/>
                <a:cs typeface="Arial MT"/>
              </a:rPr>
              <a:t> </a:t>
            </a:r>
            <a:r>
              <a:rPr lang="en-US" sz="1550" dirty="0" err="1">
                <a:latin typeface="Arial MT"/>
                <a:cs typeface="Arial MT"/>
              </a:rPr>
              <a:t>Sistem</a:t>
            </a:r>
            <a:endParaRPr sz="1550" i="1" dirty="0">
              <a:latin typeface="Arial MT"/>
              <a:cs typeface="Arial MT"/>
            </a:endParaRPr>
          </a:p>
        </p:txBody>
      </p:sp>
      <p:pic>
        <p:nvPicPr>
          <p:cNvPr id="9" name="Picture 8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E12D6EA-F8D1-97DF-850C-B5FE7516E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143000"/>
            <a:ext cx="55340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2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13734"/>
            <a:ext cx="5407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Project</a:t>
            </a:r>
            <a:r>
              <a:rPr sz="2400" spc="-30" dirty="0"/>
              <a:t> </a:t>
            </a:r>
            <a:r>
              <a:rPr lang="en-US" sz="2400" spc="-5" dirty="0"/>
              <a:t>E</a:t>
            </a:r>
            <a:r>
              <a:rPr sz="2400" spc="-5" dirty="0"/>
              <a:t>xplanation</a:t>
            </a:r>
            <a:r>
              <a:rPr lang="en-US" sz="2400" spc="-25" dirty="0"/>
              <a:t>: Source Code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394582"/>
            <a:ext cx="10210800" cy="251351"/>
          </a:xfrm>
          <a:prstGeom prst="rect">
            <a:avLst/>
          </a:prstGeom>
        </p:spPr>
        <p:txBody>
          <a:bodyPr vert="horz" wrap="square" lIns="0" tIns="12700" rIns="0" bIns="0" numCol="3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550" dirty="0">
                <a:latin typeface="Arial MT"/>
                <a:cs typeface="Arial MT"/>
              </a:rPr>
              <a:t>PIR Publisher</a:t>
            </a:r>
            <a:endParaRPr sz="1550" dirty="0">
              <a:latin typeface="Arial MT"/>
              <a:cs typeface="Arial MT"/>
            </a:endParaRP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961E819-4FED-9191-E99D-D96D8DE968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657600" cy="3352800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AD3397B-CC0A-4881-92E3-D3B3E333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57400"/>
            <a:ext cx="3657601" cy="3255224"/>
          </a:xfrm>
          <a:prstGeom prst="rect">
            <a:avLst/>
          </a:prstGeom>
        </p:spPr>
      </p:pic>
      <p:pic>
        <p:nvPicPr>
          <p:cNvPr id="11" name="Picture 10" descr="A computer screen with text&#10;&#10;Description automatically generated">
            <a:extLst>
              <a:ext uri="{FF2B5EF4-FFF2-40B4-BE49-F238E27FC236}">
                <a16:creationId xmlns:a16="http://schemas.microsoft.com/office/drawing/2014/main" id="{2786B7D3-9C78-D8F9-698E-596DA0AC4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2057400"/>
            <a:ext cx="3657601" cy="10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13734"/>
            <a:ext cx="5407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Project</a:t>
            </a:r>
            <a:r>
              <a:rPr sz="2400" spc="-30" dirty="0"/>
              <a:t> </a:t>
            </a:r>
            <a:r>
              <a:rPr lang="en-US" sz="2400" spc="-5" dirty="0"/>
              <a:t>E</a:t>
            </a:r>
            <a:r>
              <a:rPr sz="2400" spc="-5" dirty="0"/>
              <a:t>xplanation</a:t>
            </a:r>
            <a:r>
              <a:rPr lang="en-US" sz="2400" spc="-25" dirty="0"/>
              <a:t>: Source Code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6400" y="1402809"/>
            <a:ext cx="10210800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1550" dirty="0">
                <a:latin typeface="Arial MT"/>
                <a:cs typeface="Arial MT"/>
              </a:rPr>
              <a:t>Buzzer Subscriber</a:t>
            </a:r>
            <a:endParaRPr sz="1550" dirty="0">
              <a:latin typeface="Arial MT"/>
              <a:cs typeface="Arial MT"/>
            </a:endParaRP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CD4F8A6-8B24-0649-CAF4-06528EE0B0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01516"/>
            <a:ext cx="3657600" cy="3537284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7A08107-0EAD-4CAE-E9FE-B940F52BB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2116667"/>
            <a:ext cx="3657600" cy="3522133"/>
          </a:xfrm>
          <a:prstGeom prst="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0983A26-2CF5-0053-B151-41C1D41EF6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133600"/>
            <a:ext cx="3657600" cy="26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4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413734"/>
            <a:ext cx="153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Conclusion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TECH</a:t>
            </a:r>
            <a:r>
              <a:rPr spc="-45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2259" y="1573450"/>
            <a:ext cx="9281795" cy="1444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 algn="just">
              <a:lnSpc>
                <a:spcPct val="150000"/>
              </a:lnSpc>
              <a:spcBef>
                <a:spcPts val="100"/>
              </a:spcBef>
            </a:pPr>
            <a:r>
              <a:rPr lang="en-US" sz="1600" dirty="0">
                <a:latin typeface="Arial MT"/>
                <a:cs typeface="Arial MT"/>
              </a:rPr>
              <a:t>Telah </a:t>
            </a:r>
            <a:r>
              <a:rPr lang="en-US" sz="1600" dirty="0" err="1">
                <a:latin typeface="Arial MT"/>
                <a:cs typeface="Arial MT"/>
              </a:rPr>
              <a:t>berhasil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dibangun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sistem</a:t>
            </a:r>
            <a:r>
              <a:rPr lang="en-US" sz="1600" dirty="0">
                <a:latin typeface="Arial MT"/>
                <a:cs typeface="Arial MT"/>
              </a:rPr>
              <a:t> monitoring </a:t>
            </a:r>
            <a:r>
              <a:rPr lang="en-US" sz="1600" dirty="0" err="1">
                <a:latin typeface="Arial MT"/>
                <a:cs typeface="Arial MT"/>
              </a:rPr>
              <a:t>ruangan</a:t>
            </a:r>
            <a:r>
              <a:rPr lang="en-US" sz="1600" dirty="0">
                <a:latin typeface="Arial MT"/>
                <a:cs typeface="Arial MT"/>
              </a:rPr>
              <a:t> yang </a:t>
            </a:r>
            <a:r>
              <a:rPr lang="en-US" sz="1600" dirty="0" err="1">
                <a:latin typeface="Arial MT"/>
                <a:cs typeface="Arial MT"/>
              </a:rPr>
              <a:t>sederhana</a:t>
            </a:r>
            <a:r>
              <a:rPr lang="en-US" sz="1600" dirty="0">
                <a:latin typeface="Arial MT"/>
                <a:cs typeface="Arial MT"/>
              </a:rPr>
              <a:t> &amp; </a:t>
            </a:r>
            <a:r>
              <a:rPr lang="en-US" sz="1600" dirty="0" err="1">
                <a:latin typeface="Arial MT"/>
                <a:cs typeface="Arial MT"/>
              </a:rPr>
              <a:t>murah</a:t>
            </a:r>
            <a:r>
              <a:rPr lang="en-US" sz="1600" dirty="0">
                <a:latin typeface="Arial MT"/>
                <a:cs typeface="Arial MT"/>
              </a:rPr>
              <a:t>. Cara system ini </a:t>
            </a:r>
            <a:r>
              <a:rPr lang="en-US" sz="1600" dirty="0" err="1">
                <a:latin typeface="Arial MT"/>
                <a:cs typeface="Arial MT"/>
              </a:rPr>
              <a:t>bekerja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yaitu</a:t>
            </a:r>
            <a:r>
              <a:rPr lang="en-US" sz="1600" dirty="0">
                <a:latin typeface="Arial MT"/>
                <a:cs typeface="Arial MT"/>
              </a:rPr>
              <a:t> sensor PIR </a:t>
            </a:r>
            <a:r>
              <a:rPr lang="en-US" sz="1600" dirty="0" err="1">
                <a:latin typeface="Arial MT"/>
                <a:cs typeface="Arial MT"/>
              </a:rPr>
              <a:t>mendeteksi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ada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tidaknya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aktivitas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manusia</a:t>
            </a:r>
            <a:r>
              <a:rPr lang="en-US" sz="1600" dirty="0">
                <a:latin typeface="Arial MT"/>
                <a:cs typeface="Arial MT"/>
              </a:rPr>
              <a:t> di </a:t>
            </a:r>
            <a:r>
              <a:rPr lang="en-US" sz="1600" dirty="0" err="1">
                <a:latin typeface="Arial MT"/>
                <a:cs typeface="Arial MT"/>
              </a:rPr>
              <a:t>ruangan</a:t>
            </a:r>
            <a:r>
              <a:rPr lang="en-US" sz="1600" dirty="0">
                <a:latin typeface="Arial MT"/>
                <a:cs typeface="Arial MT"/>
              </a:rPr>
              <a:t>, </a:t>
            </a:r>
            <a:r>
              <a:rPr lang="en-US" sz="1600" dirty="0" err="1">
                <a:latin typeface="Arial MT"/>
                <a:cs typeface="Arial MT"/>
              </a:rPr>
              <a:t>lalu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informasi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tersebut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dikirimkan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ke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i="1" dirty="0">
                <a:latin typeface="Arial MT"/>
                <a:cs typeface="Arial MT"/>
              </a:rPr>
              <a:t>broker</a:t>
            </a:r>
            <a:r>
              <a:rPr lang="en-US" sz="1600" dirty="0">
                <a:latin typeface="Arial MT"/>
                <a:cs typeface="Arial MT"/>
              </a:rPr>
              <a:t> oleh ESP32 </a:t>
            </a:r>
            <a:r>
              <a:rPr lang="en-US" sz="1600" dirty="0" err="1">
                <a:latin typeface="Arial MT"/>
                <a:cs typeface="Arial MT"/>
              </a:rPr>
              <a:t>sebagai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i="1" dirty="0">
                <a:latin typeface="Arial MT"/>
                <a:cs typeface="Arial MT"/>
              </a:rPr>
              <a:t>publisher</a:t>
            </a:r>
            <a:r>
              <a:rPr lang="en-US" sz="1600" dirty="0">
                <a:latin typeface="Arial MT"/>
                <a:cs typeface="Arial MT"/>
              </a:rPr>
              <a:t>. Di </a:t>
            </a:r>
            <a:r>
              <a:rPr lang="en-US" sz="1600" dirty="0" err="1">
                <a:latin typeface="Arial MT"/>
                <a:cs typeface="Arial MT"/>
              </a:rPr>
              <a:t>sisi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lainnya</a:t>
            </a:r>
            <a:r>
              <a:rPr lang="en-US" sz="1600" dirty="0">
                <a:latin typeface="Arial MT"/>
                <a:cs typeface="Arial MT"/>
              </a:rPr>
              <a:t>, ESP32 </a:t>
            </a:r>
            <a:r>
              <a:rPr lang="en-US" sz="1600" dirty="0" err="1">
                <a:latin typeface="Arial MT"/>
                <a:cs typeface="Arial MT"/>
              </a:rPr>
              <a:t>sebagai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i="1" dirty="0">
                <a:latin typeface="Arial MT"/>
                <a:cs typeface="Arial MT"/>
              </a:rPr>
              <a:t>subscriber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kemudian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menerima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informasi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tersebut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sebagai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dasar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untuk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menyalakan</a:t>
            </a:r>
            <a:r>
              <a:rPr lang="en-US" sz="1600" dirty="0">
                <a:latin typeface="Arial MT"/>
                <a:cs typeface="Arial MT"/>
              </a:rPr>
              <a:t> atau </a:t>
            </a:r>
            <a:r>
              <a:rPr lang="en-US" sz="1600" dirty="0" err="1">
                <a:latin typeface="Arial MT"/>
                <a:cs typeface="Arial MT"/>
              </a:rPr>
              <a:t>mematikan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i="1" dirty="0">
                <a:latin typeface="Arial MT"/>
                <a:cs typeface="Arial MT"/>
              </a:rPr>
              <a:t>buzzer</a:t>
            </a:r>
            <a:r>
              <a:rPr lang="en-US" sz="1600" dirty="0">
                <a:latin typeface="Arial MT"/>
                <a:cs typeface="Arial M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471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Arial</vt:lpstr>
      <vt:lpstr>Calibri</vt:lpstr>
      <vt:lpstr>Wingdings</vt:lpstr>
      <vt:lpstr>Office Theme</vt:lpstr>
      <vt:lpstr>PIR Room Monitoring System</vt:lpstr>
      <vt:lpstr>Problems</vt:lpstr>
      <vt:lpstr>Objective</vt:lpstr>
      <vt:lpstr>Project Explanation: Tools</vt:lpstr>
      <vt:lpstr>Project Explanation: Schematics</vt:lpstr>
      <vt:lpstr>Project Explanation: Schematics</vt:lpstr>
      <vt:lpstr>Project Explanation: Source Code</vt:lpstr>
      <vt:lpstr>Project Explanation: Source Code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Andi Sadri Agung_Project IoT Bootcamp Techad Batch 7.pptx</dc:title>
  <cp:lastModifiedBy>abdillahhanif</cp:lastModifiedBy>
  <cp:revision>4</cp:revision>
  <dcterms:created xsi:type="dcterms:W3CDTF">2023-08-21T10:03:11Z</dcterms:created>
  <dcterms:modified xsi:type="dcterms:W3CDTF">2023-08-21T14:51:09Z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