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73" r:id="rId5"/>
    <p:sldId id="278" r:id="rId6"/>
    <p:sldId id="274" r:id="rId7"/>
    <p:sldId id="275" r:id="rId8"/>
    <p:sldId id="276" r:id="rId9"/>
    <p:sldId id="277" r:id="rId10"/>
    <p:sldId id="272" r:id="rId11"/>
    <p:sldId id="269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 snapToGrid="0">
      <p:cViewPr>
        <p:scale>
          <a:sx n="130" d="100"/>
          <a:sy n="130" d="100"/>
        </p:scale>
        <p:origin x="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34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49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97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34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19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75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3111349" y="1328974"/>
            <a:ext cx="70724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Project IoT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Smart Trash Bin (</a:t>
            </a:r>
            <a:r>
              <a:rPr lang="en-US" sz="2800" b="1" dirty="0" err="1">
                <a:solidFill>
                  <a:schemeClr val="bg1"/>
                </a:solidFill>
              </a:rPr>
              <a:t>Bak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Sampah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Pintar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111349" y="260550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Danandjaya Saputra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Email : danandj.dev@gmail.com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Flowchart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80ED5-543C-4DCB-8CC1-E10543A3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0" y="1581557"/>
            <a:ext cx="4399710" cy="4712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D113-E1A8-4537-BE94-4B2E76CFBB59}"/>
              </a:ext>
            </a:extLst>
          </p:cNvPr>
          <p:cNvSpPr txBox="1"/>
          <p:nvPr/>
        </p:nvSpPr>
        <p:spPr>
          <a:xfrm>
            <a:off x="642630" y="1172497"/>
            <a:ext cx="339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ESP-32 (IoT Sensor Device)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205A4-58DD-4C0A-82A8-4923B2066E5A}"/>
              </a:ext>
            </a:extLst>
          </p:cNvPr>
          <p:cNvSpPr txBox="1"/>
          <p:nvPr/>
        </p:nvSpPr>
        <p:spPr>
          <a:xfrm>
            <a:off x="6228735" y="1171008"/>
            <a:ext cx="31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Apps Monitoring (Android)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8CADB-50E1-4895-B5A8-27A3B238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237" y="1581557"/>
            <a:ext cx="4381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6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5A8EA-2092-4742-974F-1D7AC14A08C1}"/>
              </a:ext>
            </a:extLst>
          </p:cNvPr>
          <p:cNvSpPr txBox="1"/>
          <p:nvPr/>
        </p:nvSpPr>
        <p:spPr>
          <a:xfrm>
            <a:off x="412955" y="1183200"/>
            <a:ext cx="115406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1. Pada </a:t>
            </a:r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Bak</a:t>
            </a:r>
            <a:r>
              <a:rPr lang="en-US" b="1" dirty="0"/>
              <a:t> </a:t>
            </a:r>
            <a:r>
              <a:rPr lang="en-US" b="1" dirty="0" err="1"/>
              <a:t>Sampah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IoT </a:t>
            </a:r>
            <a:r>
              <a:rPr lang="en-US" b="1" dirty="0" err="1"/>
              <a:t>ini</a:t>
            </a:r>
            <a:r>
              <a:rPr lang="en-US" b="1" dirty="0"/>
              <a:t>,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:</a:t>
            </a:r>
          </a:p>
          <a:p>
            <a:pPr marL="574675" indent="-228600" algn="just">
              <a:buFont typeface="Arial" panose="020B0604020202020204" pitchFamily="34" charset="0"/>
              <a:buChar char="•"/>
            </a:pPr>
            <a:r>
              <a:rPr lang="en-US" dirty="0"/>
              <a:t>Sensor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sensor ultrasonic/</a:t>
            </a:r>
            <a:r>
              <a:rPr lang="en-US" dirty="0" err="1"/>
              <a:t>jarak</a:t>
            </a:r>
            <a:r>
              <a:rPr lang="en-US" dirty="0"/>
              <a:t> HCSR04</a:t>
            </a:r>
          </a:p>
          <a:p>
            <a:pPr marL="574675" indent="-228600" algn="just">
              <a:buFont typeface="Arial" panose="020B0604020202020204" pitchFamily="34" charset="0"/>
              <a:buChar char="•"/>
            </a:pPr>
            <a:r>
              <a:rPr lang="en-US" dirty="0"/>
              <a:t>LED RGB </a:t>
            </a:r>
            <a:r>
              <a:rPr lang="en-US" dirty="0" err="1"/>
              <a:t>untuk</a:t>
            </a:r>
            <a:r>
              <a:rPr lang="en-US" dirty="0"/>
              <a:t> indicator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sampah</a:t>
            </a:r>
            <a:endParaRPr lang="en-US" dirty="0"/>
          </a:p>
          <a:p>
            <a:pPr marL="574675" indent="-228600" algn="just">
              <a:buFont typeface="Arial" panose="020B0604020202020204" pitchFamily="34" charset="0"/>
              <a:buChar char="•"/>
            </a:pPr>
            <a:r>
              <a:rPr lang="en-US" dirty="0" err="1"/>
              <a:t>Mikrokontroler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ESP-32</a:t>
            </a:r>
          </a:p>
          <a:p>
            <a:pPr marL="574675" indent="-228600" algn="just">
              <a:buFont typeface="Arial" panose="020B0604020202020204" pitchFamily="34" charset="0"/>
              <a:buChar char="•"/>
            </a:pP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 IoT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MQTT</a:t>
            </a:r>
          </a:p>
          <a:p>
            <a:pPr marL="574675" indent="-228600" algn="just">
              <a:buFont typeface="Arial" panose="020B0604020202020204" pitchFamily="34" charset="0"/>
              <a:buChar char="•"/>
            </a:pP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dashboard monitoring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React Native/Flutter</a:t>
            </a:r>
          </a:p>
          <a:p>
            <a:pPr algn="just"/>
            <a:r>
              <a:rPr lang="en-US" b="1" dirty="0"/>
              <a:t>2. </a:t>
            </a:r>
            <a:r>
              <a:rPr lang="en-US" b="1" dirty="0" err="1"/>
              <a:t>Manfaat</a:t>
            </a:r>
            <a:r>
              <a:rPr lang="en-US" b="1" dirty="0"/>
              <a:t> </a:t>
            </a:r>
            <a:r>
              <a:rPr lang="en-US" b="1" dirty="0" err="1"/>
              <a:t>Bak</a:t>
            </a:r>
            <a:r>
              <a:rPr lang="en-US" b="1" dirty="0"/>
              <a:t> </a:t>
            </a:r>
            <a:r>
              <a:rPr lang="en-US" b="1" dirty="0" err="1"/>
              <a:t>Sampah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IoT </a:t>
            </a:r>
            <a:r>
              <a:rPr lang="en-US" b="1" dirty="0" err="1"/>
              <a:t>ini</a:t>
            </a:r>
            <a:r>
              <a:rPr lang="en-US" b="1" dirty="0"/>
              <a:t>, </a:t>
            </a:r>
            <a:r>
              <a:rPr lang="en-US" b="1" dirty="0" err="1"/>
              <a:t>yaitu</a:t>
            </a:r>
            <a:r>
              <a:rPr lang="en-US" b="1" dirty="0"/>
              <a:t>:</a:t>
            </a:r>
          </a:p>
          <a:p>
            <a:pPr marL="574675" lvl="1" indent="-228600" algn="just">
              <a:buFont typeface="Arial" panose="020B0604020202020204" pitchFamily="34" charset="0"/>
              <a:buChar char="•"/>
            </a:pPr>
            <a:r>
              <a:rPr lang="en-US" b="1" dirty="0" err="1"/>
              <a:t>Pengelolaan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Efisien</a:t>
            </a:r>
            <a:r>
              <a:rPr lang="en-US" b="1" dirty="0"/>
              <a:t>:</a:t>
            </a:r>
            <a:r>
              <a:rPr lang="en-US" dirty="0"/>
              <a:t> Sensor-sensor yang </a:t>
            </a:r>
            <a:r>
              <a:rPr lang="en-US" dirty="0" err="1"/>
              <a:t>terpasang</a:t>
            </a:r>
            <a:r>
              <a:rPr lang="en-US" dirty="0"/>
              <a:t> pada </a:t>
            </a:r>
            <a:r>
              <a:rPr lang="en-US" dirty="0" err="1"/>
              <a:t>bak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real-time.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pada </a:t>
            </a:r>
            <a:r>
              <a:rPr lang="en-US" dirty="0" err="1"/>
              <a:t>bak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, dan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armada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  <a:p>
            <a:pPr marL="574675" lvl="1" indent="-228600" algn="just">
              <a:buFont typeface="Arial" panose="020B0604020202020204" pitchFamily="34" charset="0"/>
              <a:buChar char="•"/>
            </a:pPr>
            <a:r>
              <a:rPr lang="en-US" b="1" dirty="0" err="1"/>
              <a:t>Pengurangan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Operasional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  <a:p>
            <a:pPr marL="574675" lvl="1" indent="-228600" algn="just">
              <a:buFont typeface="Arial" panose="020B0604020202020204" pitchFamily="34" charset="0"/>
              <a:buChar char="•"/>
            </a:pPr>
            <a:r>
              <a:rPr lang="en-US" b="1" dirty="0" err="1"/>
              <a:t>Pencegahan</a:t>
            </a:r>
            <a:r>
              <a:rPr lang="en-US" b="1" dirty="0"/>
              <a:t> </a:t>
            </a:r>
            <a:r>
              <a:rPr lang="en-US" b="1" dirty="0" err="1"/>
              <a:t>Tumpukan</a:t>
            </a:r>
            <a:r>
              <a:rPr lang="en-US" b="1" dirty="0"/>
              <a:t> </a:t>
            </a:r>
            <a:r>
              <a:rPr lang="en-US" b="1" dirty="0" err="1"/>
              <a:t>Sampah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real-time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,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dan 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574675" lvl="1" indent="-228600" algn="just">
              <a:buFont typeface="Arial" panose="020B0604020202020204" pitchFamily="34" charset="0"/>
              <a:buChar char="•"/>
            </a:pPr>
            <a:r>
              <a:rPr lang="en-US" b="1" dirty="0" err="1"/>
              <a:t>Dukungan</a:t>
            </a:r>
            <a:r>
              <a:rPr lang="en-US" b="1" dirty="0"/>
              <a:t> Keputusan:</a:t>
            </a:r>
            <a:r>
              <a:rPr lang="en-US" dirty="0"/>
              <a:t> Data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sensor-sensor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informasional</a:t>
            </a:r>
            <a:r>
              <a:rPr lang="en-US" dirty="0"/>
              <a:t>. Keputusan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pada data yang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pPr marL="574675" lvl="1" indent="-228600" algn="just">
              <a:buFont typeface="Arial" panose="020B0604020202020204" pitchFamily="34" charset="0"/>
              <a:buChar char="•"/>
            </a:pPr>
            <a:r>
              <a:rPr lang="en-US" b="1" dirty="0" err="1"/>
              <a:t>Inovasi</a:t>
            </a:r>
            <a:r>
              <a:rPr lang="en-US" b="1" dirty="0"/>
              <a:t> dan </a:t>
            </a:r>
            <a:r>
              <a:rPr lang="en-US" b="1" dirty="0" err="1"/>
              <a:t>Pengembangan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IoT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dan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model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inovatif</a:t>
            </a:r>
            <a:r>
              <a:rPr lang="en-US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ACADEMY</a:t>
            </a:r>
            <a:endParaRPr dirty="0"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3758803" y="1183200"/>
            <a:ext cx="81947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Bak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yang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terkelola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tumpukan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di </a:t>
            </a:r>
            <a:r>
              <a:rPr lang="en-US" sz="1800" dirty="0" err="1"/>
              <a:t>sekitarnya</a:t>
            </a:r>
            <a:r>
              <a:rPr lang="en-US" sz="1800" dirty="0"/>
              <a:t>,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berkembangnya</a:t>
            </a:r>
            <a:r>
              <a:rPr lang="en-US" sz="1800" dirty="0"/>
              <a:t> </a:t>
            </a:r>
            <a:r>
              <a:rPr lang="en-US" sz="1800" dirty="0" err="1"/>
              <a:t>hama</a:t>
            </a:r>
            <a:r>
              <a:rPr lang="en-US" sz="1800" dirty="0"/>
              <a:t>, </a:t>
            </a:r>
            <a:r>
              <a:rPr lang="en-US" sz="1800" dirty="0" err="1"/>
              <a:t>bau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sedap</a:t>
            </a:r>
            <a:r>
              <a:rPr lang="en-US" sz="1800" dirty="0"/>
              <a:t>, dan </a:t>
            </a:r>
            <a:r>
              <a:rPr lang="en-US" sz="1800" dirty="0" err="1"/>
              <a:t>pencemaran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juga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mengganggu</a:t>
            </a:r>
            <a:r>
              <a:rPr lang="en-US" sz="1800" dirty="0"/>
              <a:t> </a:t>
            </a:r>
            <a:r>
              <a:rPr lang="en-US" sz="1800" dirty="0" err="1"/>
              <a:t>estetika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. </a:t>
            </a:r>
            <a:r>
              <a:rPr lang="en-US" sz="1800" dirty="0" err="1"/>
              <a:t>Permasalahan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, </a:t>
            </a:r>
            <a:r>
              <a:rPr lang="en-US" sz="1800" dirty="0" err="1"/>
              <a:t>bak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kapasitas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mengatasi</a:t>
            </a:r>
            <a:r>
              <a:rPr lang="en-US" sz="1800" dirty="0"/>
              <a:t> volume </a:t>
            </a:r>
            <a:r>
              <a:rPr lang="en-US" sz="1800" dirty="0" err="1"/>
              <a:t>sampah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oleh </a:t>
            </a:r>
            <a:r>
              <a:rPr lang="en-US" sz="1800" dirty="0" err="1"/>
              <a:t>masyarakat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kelebihan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yang </a:t>
            </a:r>
            <a:r>
              <a:rPr lang="en-US" sz="1800" dirty="0" err="1"/>
              <a:t>menumpuk</a:t>
            </a:r>
            <a:r>
              <a:rPr lang="en-US" sz="1800" dirty="0"/>
              <a:t> di </a:t>
            </a:r>
            <a:r>
              <a:rPr lang="en-US" sz="1800" dirty="0" err="1"/>
              <a:t>sekitar</a:t>
            </a:r>
            <a:r>
              <a:rPr lang="en-US" sz="1800" dirty="0"/>
              <a:t> </a:t>
            </a:r>
            <a:r>
              <a:rPr lang="en-US" sz="1800" dirty="0" err="1"/>
              <a:t>bak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perhatian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yang </a:t>
            </a:r>
            <a:r>
              <a:rPr lang="en-US" sz="1800" dirty="0" err="1"/>
              <a:t>berwenang</a:t>
            </a:r>
            <a:r>
              <a:rPr lang="en-US" sz="1800" dirty="0"/>
              <a:t>, </a:t>
            </a:r>
            <a:r>
              <a:rPr lang="en-US" sz="1800" dirty="0" err="1"/>
              <a:t>khususnya</a:t>
            </a:r>
            <a:r>
              <a:rPr lang="en-US" sz="1800" dirty="0"/>
              <a:t> </a:t>
            </a:r>
            <a:r>
              <a:rPr lang="en-US" sz="1800" dirty="0" err="1"/>
              <a:t>dinas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kebersihan</a:t>
            </a:r>
            <a:r>
              <a:rPr lang="en-US" sz="1800" dirty="0"/>
              <a:t> </a:t>
            </a:r>
            <a:r>
              <a:rPr lang="en-US" sz="1800" dirty="0" err="1"/>
              <a:t>kota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bak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yang </a:t>
            </a:r>
            <a:r>
              <a:rPr lang="en-US" sz="1800" dirty="0" err="1"/>
              <a:t>bernama</a:t>
            </a:r>
            <a:r>
              <a:rPr lang="en-US" sz="1800" dirty="0"/>
              <a:t> internet of things </a:t>
            </a:r>
            <a:r>
              <a:rPr lang="en-US" sz="1800" dirty="0" err="1"/>
              <a:t>atau</a:t>
            </a:r>
            <a:r>
              <a:rPr lang="en-US" sz="1800" dirty="0"/>
              <a:t> IoT.</a:t>
            </a:r>
          </a:p>
          <a:p>
            <a:pPr algn="just"/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Bak</a:t>
            </a:r>
            <a:r>
              <a:rPr lang="en-US" sz="1800" b="1" dirty="0"/>
              <a:t> </a:t>
            </a:r>
            <a:r>
              <a:rPr lang="en-US" sz="1800" b="1" dirty="0" err="1"/>
              <a:t>Sampah</a:t>
            </a:r>
            <a:r>
              <a:rPr lang="en-US" sz="1800" b="1" dirty="0"/>
              <a:t> </a:t>
            </a:r>
            <a:r>
              <a:rPr lang="en-US" sz="1800" b="1" dirty="0" err="1"/>
              <a:t>Pintar</a:t>
            </a:r>
            <a:r>
              <a:rPr lang="en-US" sz="1800" b="1" dirty="0"/>
              <a:t> </a:t>
            </a:r>
            <a:r>
              <a:rPr lang="en-US" sz="1800" b="1" dirty="0" err="1"/>
              <a:t>berbasis</a:t>
            </a:r>
            <a:r>
              <a:rPr lang="en-US" sz="1800" b="1" dirty="0"/>
              <a:t> IoT</a:t>
            </a:r>
            <a:r>
              <a:rPr lang="en-US" sz="1800" dirty="0"/>
              <a:t>, </a:t>
            </a:r>
            <a:r>
              <a:rPr lang="en-US" sz="1800" dirty="0" err="1"/>
              <a:t>tempat-tempat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dipasangi</a:t>
            </a:r>
            <a:r>
              <a:rPr lang="en-US" sz="1800" dirty="0"/>
              <a:t> sensor yang </a:t>
            </a:r>
            <a:r>
              <a:rPr lang="en-US" sz="1800" dirty="0" err="1"/>
              <a:t>mengirimkan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real-time </a:t>
            </a:r>
            <a:r>
              <a:rPr lang="en-US" sz="1800" dirty="0" err="1"/>
              <a:t>tentang</a:t>
            </a:r>
            <a:r>
              <a:rPr lang="en-US" sz="1800" dirty="0"/>
              <a:t> level </a:t>
            </a:r>
            <a:r>
              <a:rPr lang="en-US" sz="1800" dirty="0" err="1"/>
              <a:t>pengisian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berwenang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mengoptimalkan</a:t>
            </a:r>
            <a:r>
              <a:rPr lang="en-US" sz="1800" dirty="0"/>
              <a:t> </a:t>
            </a:r>
            <a:r>
              <a:rPr lang="en-US" sz="1800" dirty="0" err="1"/>
              <a:t>rute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dan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preventif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kontainer</a:t>
            </a:r>
            <a:r>
              <a:rPr lang="en-US" sz="1800" dirty="0"/>
              <a:t> </a:t>
            </a:r>
            <a:r>
              <a:rPr lang="en-US" sz="1800" dirty="0" err="1"/>
              <a:t>hampir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,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tumpukan</a:t>
            </a:r>
            <a:r>
              <a:rPr lang="en-US" sz="1800" dirty="0"/>
              <a:t> </a:t>
            </a:r>
            <a:r>
              <a:rPr lang="en-US" sz="1800" dirty="0" err="1"/>
              <a:t>sampah</a:t>
            </a:r>
            <a:r>
              <a:rPr lang="en-US" sz="1800" dirty="0"/>
              <a:t> dan </a:t>
            </a:r>
            <a:r>
              <a:rPr lang="en-US" sz="1800" dirty="0" err="1"/>
              <a:t>pencemaran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.</a:t>
            </a:r>
          </a:p>
        </p:txBody>
      </p:sp>
      <p:pic>
        <p:nvPicPr>
          <p:cNvPr id="2050" name="Picture 2" descr="IoT Untuk Mengelola Sampah Secara Cerdas dan Efisien">
            <a:extLst>
              <a:ext uri="{FF2B5EF4-FFF2-40B4-BE49-F238E27FC236}">
                <a16:creationId xmlns:a16="http://schemas.microsoft.com/office/drawing/2014/main" id="{0F53B053-9696-4C23-8E8E-FBDC00A9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1292326"/>
            <a:ext cx="2984092" cy="22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ngkar TPS Tepi Jalan Raya, Digantikan Kontainer Tapi Ada Tarifnya - Radar  Bromo">
            <a:extLst>
              <a:ext uri="{FF2B5EF4-FFF2-40B4-BE49-F238E27FC236}">
                <a16:creationId xmlns:a16="http://schemas.microsoft.com/office/drawing/2014/main" id="{CFC9D178-9994-4D6F-9769-564258D6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3717004"/>
            <a:ext cx="2984092" cy="19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Design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98D60-BABC-467D-A6EB-65BB8DB8F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61" y="1780628"/>
            <a:ext cx="1271616" cy="21389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24EA5-73C6-4209-B9DC-966168121CDA}"/>
              </a:ext>
            </a:extLst>
          </p:cNvPr>
          <p:cNvCxnSpPr>
            <a:cxnSpLocks/>
          </p:cNvCxnSpPr>
          <p:nvPr/>
        </p:nvCxnSpPr>
        <p:spPr>
          <a:xfrm flipH="1" flipV="1">
            <a:off x="1255404" y="3409041"/>
            <a:ext cx="64382" cy="3867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9088A2A-A6DE-467B-A74F-852C7F47B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67" y="1780628"/>
            <a:ext cx="2045424" cy="13210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423CBD-5FEE-479F-B30D-AF867944B706}"/>
              </a:ext>
            </a:extLst>
          </p:cNvPr>
          <p:cNvCxnSpPr/>
          <p:nvPr/>
        </p:nvCxnSpPr>
        <p:spPr>
          <a:xfrm flipH="1">
            <a:off x="2138016" y="2698369"/>
            <a:ext cx="472466" cy="883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0B6E1-C42A-459E-B61F-12A6D487CF5D}"/>
              </a:ext>
            </a:extLst>
          </p:cNvPr>
          <p:cNvCxnSpPr>
            <a:cxnSpLocks/>
          </p:cNvCxnSpPr>
          <p:nvPr/>
        </p:nvCxnSpPr>
        <p:spPr>
          <a:xfrm flipH="1">
            <a:off x="3946462" y="2717597"/>
            <a:ext cx="1897126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0BF8C-15E7-4E5C-82ED-164D68BFB6A7}"/>
              </a:ext>
            </a:extLst>
          </p:cNvPr>
          <p:cNvSpPr txBox="1"/>
          <p:nvPr/>
        </p:nvSpPr>
        <p:spPr>
          <a:xfrm>
            <a:off x="65816" y="206827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Sensor Ultrasonic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35383-9981-4438-9A53-767871658293}"/>
              </a:ext>
            </a:extLst>
          </p:cNvPr>
          <p:cNvSpPr txBox="1"/>
          <p:nvPr/>
        </p:nvSpPr>
        <p:spPr>
          <a:xfrm>
            <a:off x="2865135" y="193672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ESP-32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4F98E-92DC-436C-9A3A-DF7F09592F0C}"/>
              </a:ext>
            </a:extLst>
          </p:cNvPr>
          <p:cNvSpPr txBox="1"/>
          <p:nvPr/>
        </p:nvSpPr>
        <p:spPr>
          <a:xfrm>
            <a:off x="5755621" y="3148777"/>
            <a:ext cx="1808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MQTT Broker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HiveMQ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AE1C1-83D0-4AF7-A1A6-6255075BAB80}"/>
              </a:ext>
            </a:extLst>
          </p:cNvPr>
          <p:cNvSpPr txBox="1"/>
          <p:nvPr/>
        </p:nvSpPr>
        <p:spPr>
          <a:xfrm>
            <a:off x="9492705" y="3973469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Apps Monitoring</a:t>
            </a:r>
          </a:p>
        </p:txBody>
      </p:sp>
      <p:pic>
        <p:nvPicPr>
          <p:cNvPr id="1026" name="Picture 2" descr="Halaman Unduh untuk file Gambar Kontainer Sampah yang ke 2">
            <a:extLst>
              <a:ext uri="{FF2B5EF4-FFF2-40B4-BE49-F238E27FC236}">
                <a16:creationId xmlns:a16="http://schemas.microsoft.com/office/drawing/2014/main" id="{A2E08809-8F7C-4868-AC4D-3E454871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0" y="3907361"/>
            <a:ext cx="2758582" cy="16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7CB566-FBC1-4DB9-827B-EEC720C25B98}"/>
              </a:ext>
            </a:extLst>
          </p:cNvPr>
          <p:cNvSpPr txBox="1"/>
          <p:nvPr/>
        </p:nvSpPr>
        <p:spPr>
          <a:xfrm>
            <a:off x="742603" y="5624855"/>
            <a:ext cx="17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Bak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Sampah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22D261-E473-4E21-98C3-17B066C43FA1}"/>
              </a:ext>
            </a:extLst>
          </p:cNvPr>
          <p:cNvCxnSpPr>
            <a:cxnSpLocks/>
          </p:cNvCxnSpPr>
          <p:nvPr/>
        </p:nvCxnSpPr>
        <p:spPr>
          <a:xfrm flipH="1">
            <a:off x="7688961" y="2293425"/>
            <a:ext cx="189712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5F723C-E406-4B69-86F8-256A03F0D437}"/>
              </a:ext>
            </a:extLst>
          </p:cNvPr>
          <p:cNvSpPr txBox="1"/>
          <p:nvPr/>
        </p:nvSpPr>
        <p:spPr>
          <a:xfrm>
            <a:off x="4386263" y="2373514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1EB732-4D59-4912-A27D-A5E079A20284}"/>
              </a:ext>
            </a:extLst>
          </p:cNvPr>
          <p:cNvSpPr txBox="1"/>
          <p:nvPr/>
        </p:nvSpPr>
        <p:spPr>
          <a:xfrm>
            <a:off x="3862851" y="2779445"/>
            <a:ext cx="257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Topic: </a:t>
            </a:r>
            <a:r>
              <a:rPr lang="en-US" sz="1000" dirty="0" err="1"/>
              <a:t>danandjaya</a:t>
            </a:r>
            <a:r>
              <a:rPr lang="en-US" sz="1000" dirty="0"/>
              <a:t>/</a:t>
            </a:r>
            <a:r>
              <a:rPr lang="en-US" sz="1000" dirty="0" err="1"/>
              <a:t>smarttrashbin</a:t>
            </a:r>
            <a:endParaRPr lang="en-US" sz="1000" dirty="0"/>
          </a:p>
          <a:p>
            <a:r>
              <a:rPr lang="en-US" sz="10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AC6CCD-04C2-4778-9CFB-1B7730485A90}"/>
              </a:ext>
            </a:extLst>
          </p:cNvPr>
          <p:cNvSpPr txBox="1"/>
          <p:nvPr/>
        </p:nvSpPr>
        <p:spPr>
          <a:xfrm>
            <a:off x="8100187" y="1999296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5C9BC-19D9-48FC-937B-EA6708C60335}"/>
              </a:ext>
            </a:extLst>
          </p:cNvPr>
          <p:cNvCxnSpPr>
            <a:cxnSpLocks/>
          </p:cNvCxnSpPr>
          <p:nvPr/>
        </p:nvCxnSpPr>
        <p:spPr>
          <a:xfrm flipH="1">
            <a:off x="7814437" y="2899924"/>
            <a:ext cx="1897126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55E681-0A0C-4A64-9C12-5C4BA21825ED}"/>
              </a:ext>
            </a:extLst>
          </p:cNvPr>
          <p:cNvSpPr txBox="1"/>
          <p:nvPr/>
        </p:nvSpPr>
        <p:spPr>
          <a:xfrm>
            <a:off x="7813433" y="2314506"/>
            <a:ext cx="257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Topic: </a:t>
            </a:r>
            <a:r>
              <a:rPr lang="en-US" sz="1000" dirty="0" err="1"/>
              <a:t>danandjaya</a:t>
            </a:r>
            <a:r>
              <a:rPr lang="en-US" sz="1000" dirty="0"/>
              <a:t>/</a:t>
            </a:r>
            <a:r>
              <a:rPr lang="en-US" sz="1000" dirty="0" err="1"/>
              <a:t>smarttrashbin</a:t>
            </a:r>
            <a:endParaRPr lang="en-US" sz="1000" dirty="0"/>
          </a:p>
          <a:p>
            <a:r>
              <a:rPr lang="en-US" sz="10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32518-7339-4455-ADE1-D6D377BAA34C}"/>
              </a:ext>
            </a:extLst>
          </p:cNvPr>
          <p:cNvSpPr txBox="1"/>
          <p:nvPr/>
        </p:nvSpPr>
        <p:spPr>
          <a:xfrm>
            <a:off x="8289702" y="262307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0E5BAF-E3DB-45D7-92B4-19029DAD8BD1}"/>
              </a:ext>
            </a:extLst>
          </p:cNvPr>
          <p:cNvSpPr txBox="1"/>
          <p:nvPr/>
        </p:nvSpPr>
        <p:spPr>
          <a:xfrm>
            <a:off x="7693863" y="3008931"/>
            <a:ext cx="257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Topic: </a:t>
            </a:r>
            <a:r>
              <a:rPr lang="en-US" sz="1000" dirty="0" err="1"/>
              <a:t>danandjaya</a:t>
            </a:r>
            <a:r>
              <a:rPr lang="en-US" sz="1000" dirty="0"/>
              <a:t>/</a:t>
            </a:r>
            <a:r>
              <a:rPr lang="en-US" sz="1000" dirty="0" err="1"/>
              <a:t>smarttrashbin</a:t>
            </a:r>
            <a:endParaRPr lang="en-US" sz="1000" dirty="0"/>
          </a:p>
          <a:p>
            <a:r>
              <a:rPr lang="en-US" sz="1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BDE9-A093-488D-8D43-F7E6665C6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644" y="4560623"/>
            <a:ext cx="4906321" cy="15693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CE4512F-348A-4E6F-B3EE-A92C830365DD}"/>
              </a:ext>
            </a:extLst>
          </p:cNvPr>
          <p:cNvSpPr txBox="1"/>
          <p:nvPr/>
        </p:nvSpPr>
        <p:spPr>
          <a:xfrm>
            <a:off x="4376738" y="4235951"/>
            <a:ext cx="450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Value/Nilai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publisher </a:t>
            </a:r>
            <a:r>
              <a:rPr lang="en-US" dirty="0" err="1"/>
              <a:t>ke</a:t>
            </a:r>
            <a:r>
              <a:rPr lang="en-US" dirty="0"/>
              <a:t> Subscriber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BE41E2-3EEF-4363-B5AA-A09968593ADB}"/>
              </a:ext>
            </a:extLst>
          </p:cNvPr>
          <p:cNvSpPr txBox="1"/>
          <p:nvPr/>
        </p:nvSpPr>
        <p:spPr>
          <a:xfrm>
            <a:off x="584367" y="160363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IoT Sensor Device</a:t>
            </a:r>
          </a:p>
        </p:txBody>
      </p:sp>
      <p:pic>
        <p:nvPicPr>
          <p:cNvPr id="1029" name="Picture 5" descr="ESP32 - UNIVERSITAS RAHARJA">
            <a:extLst>
              <a:ext uri="{FF2B5EF4-FFF2-40B4-BE49-F238E27FC236}">
                <a16:creationId xmlns:a16="http://schemas.microsoft.com/office/drawing/2014/main" id="{3E139A08-9672-429D-954C-96DF1050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79" y="2293425"/>
            <a:ext cx="1153293" cy="8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Jual HC-SR04 ultrasonic Sensor Distance For Arduino - Kota Surabaya - Indah  Line | Tokopedia">
            <a:extLst>
              <a:ext uri="{FF2B5EF4-FFF2-40B4-BE49-F238E27FC236}">
                <a16:creationId xmlns:a16="http://schemas.microsoft.com/office/drawing/2014/main" id="{F657885D-741F-41CF-9CA9-491FE679A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0" b="15605"/>
          <a:stretch/>
        </p:blipFill>
        <p:spPr bwMode="auto">
          <a:xfrm>
            <a:off x="429959" y="2447532"/>
            <a:ext cx="1496927" cy="8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-US" sz="2400" dirty="0">
                <a:solidFill>
                  <a:schemeClr val="lt1"/>
                </a:solidFill>
              </a:rPr>
              <a:t>S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6F39E-6242-4A36-9241-312EF71E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04" y="1189611"/>
            <a:ext cx="7404004" cy="48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-US" sz="2400" dirty="0">
                <a:solidFill>
                  <a:schemeClr val="lt1"/>
                </a:solidFill>
              </a:rPr>
              <a:t>Mockup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A086B-32DB-401C-8BE8-627926A2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443" y="1198929"/>
            <a:ext cx="2423816" cy="5022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B8254F-0F65-4BD0-A5C6-2B3F1830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5" y="1198930"/>
            <a:ext cx="2348808" cy="5020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756DB-5C3A-4549-B2A9-BD2A2380A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708" y="1198929"/>
            <a:ext cx="2381713" cy="502013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768877C-099F-4814-9AAF-38E3AEAC8996}"/>
              </a:ext>
            </a:extLst>
          </p:cNvPr>
          <p:cNvSpPr/>
          <p:nvPr/>
        </p:nvSpPr>
        <p:spPr>
          <a:xfrm>
            <a:off x="8616277" y="2950174"/>
            <a:ext cx="921775" cy="294968"/>
          </a:xfrm>
          <a:prstGeom prst="wedgeRectCallout">
            <a:avLst>
              <a:gd name="adj1" fmla="val -22063"/>
              <a:gd name="adj2" fmla="val 1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Bak</a:t>
            </a:r>
            <a:r>
              <a:rPr lang="en-US" sz="800" b="1" dirty="0"/>
              <a:t> </a:t>
            </a:r>
            <a:r>
              <a:rPr lang="en-US" sz="800" b="1" dirty="0" err="1"/>
              <a:t>Sampah</a:t>
            </a:r>
            <a:r>
              <a:rPr lang="en-US" sz="800" b="1" dirty="0"/>
              <a:t> </a:t>
            </a:r>
            <a:r>
              <a:rPr lang="en-US" sz="800" b="1" dirty="0" err="1"/>
              <a:t>Sudah</a:t>
            </a:r>
            <a:r>
              <a:rPr lang="en-US" sz="800" b="1" dirty="0"/>
              <a:t> </a:t>
            </a:r>
            <a:r>
              <a:rPr lang="en-US" sz="800" b="1" dirty="0" err="1"/>
              <a:t>Penuh</a:t>
            </a:r>
            <a:endParaRPr lang="en-US" sz="800" b="1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63DAA71-116C-47A3-AA91-1EB30AF09115}"/>
              </a:ext>
            </a:extLst>
          </p:cNvPr>
          <p:cNvSpPr/>
          <p:nvPr/>
        </p:nvSpPr>
        <p:spPr>
          <a:xfrm>
            <a:off x="1804412" y="3079585"/>
            <a:ext cx="938981" cy="294968"/>
          </a:xfrm>
          <a:prstGeom prst="wedgeRectCallout">
            <a:avLst>
              <a:gd name="adj1" fmla="val -22063"/>
              <a:gd name="adj2" fmla="val 1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Bak</a:t>
            </a:r>
            <a:r>
              <a:rPr lang="en-US" sz="800" b="1" dirty="0"/>
              <a:t> </a:t>
            </a:r>
            <a:r>
              <a:rPr lang="en-US" sz="800" b="1" dirty="0" err="1"/>
              <a:t>Sampah</a:t>
            </a:r>
            <a:r>
              <a:rPr lang="en-US" sz="800" b="1" dirty="0"/>
              <a:t> Masih </a:t>
            </a:r>
            <a:r>
              <a:rPr lang="en-US" sz="800" b="1" dirty="0" err="1"/>
              <a:t>Kosong</a:t>
            </a:r>
            <a:endParaRPr lang="en-US" sz="800" b="1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7664F1F-9747-4E12-9E1A-C59ECF6B2F9B}"/>
              </a:ext>
            </a:extLst>
          </p:cNvPr>
          <p:cNvSpPr/>
          <p:nvPr/>
        </p:nvSpPr>
        <p:spPr>
          <a:xfrm>
            <a:off x="5243051" y="3079585"/>
            <a:ext cx="852949" cy="294968"/>
          </a:xfrm>
          <a:prstGeom prst="wedgeRectCallout">
            <a:avLst>
              <a:gd name="adj1" fmla="val -22063"/>
              <a:gd name="adj2" fmla="val 1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Bak</a:t>
            </a:r>
            <a:r>
              <a:rPr lang="en-US" sz="800" b="1" dirty="0"/>
              <a:t> </a:t>
            </a:r>
            <a:r>
              <a:rPr lang="en-US" sz="800" b="1" dirty="0" err="1"/>
              <a:t>Sampah</a:t>
            </a:r>
            <a:r>
              <a:rPr lang="en-US" sz="800" b="1" dirty="0"/>
              <a:t> </a:t>
            </a:r>
            <a:r>
              <a:rPr lang="en-US" sz="800" b="1" dirty="0" err="1"/>
              <a:t>Belum</a:t>
            </a:r>
            <a:r>
              <a:rPr lang="en-US" sz="800" b="1" dirty="0"/>
              <a:t> </a:t>
            </a:r>
            <a:r>
              <a:rPr lang="en-US" sz="800" b="1" dirty="0" err="1"/>
              <a:t>Penuh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901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code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Source Code page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CB74C-850B-4701-9D34-94A69A19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23" y="1784177"/>
            <a:ext cx="8711452" cy="44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lt1"/>
                </a:solidFill>
              </a:rPr>
              <a:t>Project code</a:t>
            </a:r>
            <a:endParaRPr lang="en-US"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Source Code page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AB4F3-1CF9-40B9-97CA-44351E4F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76" y="1784177"/>
            <a:ext cx="7434321" cy="44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lt1"/>
                </a:solidFill>
              </a:rPr>
              <a:t>Project code</a:t>
            </a:r>
            <a:endParaRPr lang="en-US"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Source Code page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4924F-ACA6-4EB9-B850-46263E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22"/>
          <a:stretch/>
        </p:blipFill>
        <p:spPr>
          <a:xfrm>
            <a:off x="1034464" y="1821818"/>
            <a:ext cx="9865259" cy="43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lt1"/>
                </a:solidFill>
              </a:rPr>
              <a:t>Project code</a:t>
            </a:r>
            <a:endParaRPr lang="en-US"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Source Code page 4: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367DF1-E0D3-4577-8B76-9F0CAEBA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69" y="1844398"/>
            <a:ext cx="8825886" cy="38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595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Danandjaya Saputra</cp:lastModifiedBy>
  <cp:revision>63</cp:revision>
  <dcterms:created xsi:type="dcterms:W3CDTF">2021-07-07T10:20:59Z</dcterms:created>
  <dcterms:modified xsi:type="dcterms:W3CDTF">2023-08-20T23:23:47Z</dcterms:modified>
</cp:coreProperties>
</file>