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8" r:id="rId4"/>
    <p:sldId id="271" r:id="rId5"/>
    <p:sldId id="272" r:id="rId6"/>
    <p:sldId id="273" r:id="rId7"/>
    <p:sldId id="269" r:id="rId8"/>
    <p:sldId id="267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vVpGc3mUI9cNuGS5WUn4Ic/4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16" autoAdjust="0"/>
  </p:normalViewPr>
  <p:slideViewPr>
    <p:cSldViewPr snapToGrid="0">
      <p:cViewPr>
        <p:scale>
          <a:sx n="75" d="100"/>
          <a:sy n="75" d="100"/>
        </p:scale>
        <p:origin x="191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83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26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58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0" y="6347793"/>
            <a:ext cx="12192000" cy="7813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-609600" y="157302"/>
            <a:ext cx="6930887" cy="828536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-225287" y="125136"/>
            <a:ext cx="6559826" cy="11119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13"/>
          <p:cNvCxnSpPr/>
          <p:nvPr/>
        </p:nvCxnSpPr>
        <p:spPr>
          <a:xfrm flipH="1">
            <a:off x="5393635" y="39756"/>
            <a:ext cx="993914" cy="98583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13"/>
          <p:cNvCxnSpPr/>
          <p:nvPr/>
        </p:nvCxnSpPr>
        <p:spPr>
          <a:xfrm flipH="1">
            <a:off x="5625547" y="72888"/>
            <a:ext cx="993914" cy="985838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1BAA5B1-079A-F64A-D66E-B2B6CAAB519B}"/>
              </a:ext>
            </a:extLst>
          </p:cNvPr>
          <p:cNvGrpSpPr/>
          <p:nvPr userDrawn="1"/>
        </p:nvGrpSpPr>
        <p:grpSpPr>
          <a:xfrm>
            <a:off x="11291861" y="5721893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32CF2091-1449-858F-1C57-7D2826A635D0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65654AC1-0340-F882-16AF-FC3DE634208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4312EB48-E77C-4787-1E3F-6BB1608AA495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9674FFB4-198F-F610-BC3E-E3CF2458D4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0E940DBC-798C-D1DE-E90E-851DFAD3142B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9E8958C9-9109-B3AF-042A-588B6816FBC4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0;p1">
                <a:extLst>
                  <a:ext uri="{FF2B5EF4-FFF2-40B4-BE49-F238E27FC236}">
                    <a16:creationId xmlns:a16="http://schemas.microsoft.com/office/drawing/2014/main" id="{BB4CDF0F-8388-FA8B-3AEF-0C88693B90D8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1;p1">
                <a:extLst>
                  <a:ext uri="{FF2B5EF4-FFF2-40B4-BE49-F238E27FC236}">
                    <a16:creationId xmlns:a16="http://schemas.microsoft.com/office/drawing/2014/main" id="{90D20682-45E8-0BCB-C872-C2784223D2FC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2;p1">
                <a:extLst>
                  <a:ext uri="{FF2B5EF4-FFF2-40B4-BE49-F238E27FC236}">
                    <a16:creationId xmlns:a16="http://schemas.microsoft.com/office/drawing/2014/main" id="{14FB245E-8A23-90F4-BC6B-0A5D596C5901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3;p1">
                <a:extLst>
                  <a:ext uri="{FF2B5EF4-FFF2-40B4-BE49-F238E27FC236}">
                    <a16:creationId xmlns:a16="http://schemas.microsoft.com/office/drawing/2014/main" id="{DD15903B-B1A0-1877-C127-D94BB94DBA0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4;p1">
                <a:extLst>
                  <a:ext uri="{FF2B5EF4-FFF2-40B4-BE49-F238E27FC236}">
                    <a16:creationId xmlns:a16="http://schemas.microsoft.com/office/drawing/2014/main" id="{7D9F5366-134E-6E03-4786-7AD1A039317B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5;p1">
                <a:extLst>
                  <a:ext uri="{FF2B5EF4-FFF2-40B4-BE49-F238E27FC236}">
                    <a16:creationId xmlns:a16="http://schemas.microsoft.com/office/drawing/2014/main" id="{4DDE5044-9CCB-77BD-530E-078A95A953FB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;p1">
                <a:extLst>
                  <a:ext uri="{FF2B5EF4-FFF2-40B4-BE49-F238E27FC236}">
                    <a16:creationId xmlns:a16="http://schemas.microsoft.com/office/drawing/2014/main" id="{96ED7050-2812-3E18-F8F1-44DAD4092D35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;p1">
                <a:extLst>
                  <a:ext uri="{FF2B5EF4-FFF2-40B4-BE49-F238E27FC236}">
                    <a16:creationId xmlns:a16="http://schemas.microsoft.com/office/drawing/2014/main" id="{D920B210-1EB6-6B62-B07D-FBAD65ADE0C2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8;p1">
                <a:extLst>
                  <a:ext uri="{FF2B5EF4-FFF2-40B4-BE49-F238E27FC236}">
                    <a16:creationId xmlns:a16="http://schemas.microsoft.com/office/drawing/2014/main" id="{5145B49D-162B-473F-B2DD-CE1EDA4390EA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9;p1">
                <a:extLst>
                  <a:ext uri="{FF2B5EF4-FFF2-40B4-BE49-F238E27FC236}">
                    <a16:creationId xmlns:a16="http://schemas.microsoft.com/office/drawing/2014/main" id="{2973AE2E-29A1-4726-42CF-40471AE4D6DC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0;p1">
                <a:extLst>
                  <a:ext uri="{FF2B5EF4-FFF2-40B4-BE49-F238E27FC236}">
                    <a16:creationId xmlns:a16="http://schemas.microsoft.com/office/drawing/2014/main" id="{679AD4FE-A89B-0B95-AEDA-E48440B13CDD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11;p1">
                <a:extLst>
                  <a:ext uri="{FF2B5EF4-FFF2-40B4-BE49-F238E27FC236}">
                    <a16:creationId xmlns:a16="http://schemas.microsoft.com/office/drawing/2014/main" id="{00942375-9F6D-26C7-1BED-2A0E43B04E59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12;p1">
                <a:extLst>
                  <a:ext uri="{FF2B5EF4-FFF2-40B4-BE49-F238E27FC236}">
                    <a16:creationId xmlns:a16="http://schemas.microsoft.com/office/drawing/2014/main" id="{851544E4-DED2-F7BD-1F4A-AEEA9792B7F9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13;p1">
                <a:extLst>
                  <a:ext uri="{FF2B5EF4-FFF2-40B4-BE49-F238E27FC236}">
                    <a16:creationId xmlns:a16="http://schemas.microsoft.com/office/drawing/2014/main" id="{506AA31D-9A86-A36D-D4C4-EAF2D4EA4D37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14;p1">
                <a:extLst>
                  <a:ext uri="{FF2B5EF4-FFF2-40B4-BE49-F238E27FC236}">
                    <a16:creationId xmlns:a16="http://schemas.microsoft.com/office/drawing/2014/main" id="{D9E10275-2257-02DE-E9EE-E87C17B60F10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15;p1">
                <a:extLst>
                  <a:ext uri="{FF2B5EF4-FFF2-40B4-BE49-F238E27FC236}">
                    <a16:creationId xmlns:a16="http://schemas.microsoft.com/office/drawing/2014/main" id="{F9679D4D-087B-E491-78E4-7E73D6A29CB4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0AE5430B-8950-8FB0-0A98-6C121FC73A99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FA9F367F-DFB6-EB8D-0CED-13B008A6288A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C28D6E6B-D143-C8B8-87C9-5719CDE6F9C9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62F7DD9A-063F-C324-7329-232827E7D7BF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8E0C7F13-1F38-CAB1-06B7-11A49C702469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E2160446-5274-4D01-CB56-0C64FAFE15AD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7B4023E9-9738-494C-30D0-0D3BA87B6C93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0" y="1888434"/>
            <a:ext cx="12192000" cy="196650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0" y="1152939"/>
            <a:ext cx="12192000" cy="2536343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4"/>
          <p:cNvCxnSpPr/>
          <p:nvPr/>
        </p:nvCxnSpPr>
        <p:spPr>
          <a:xfrm flipH="1">
            <a:off x="9594574" y="1073426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14"/>
          <p:cNvCxnSpPr/>
          <p:nvPr/>
        </p:nvCxnSpPr>
        <p:spPr>
          <a:xfrm flipH="1">
            <a:off x="9906000" y="1331844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13AB36-A653-C126-B765-15F40CFD4C22}"/>
              </a:ext>
            </a:extLst>
          </p:cNvPr>
          <p:cNvGrpSpPr/>
          <p:nvPr userDrawn="1"/>
        </p:nvGrpSpPr>
        <p:grpSpPr>
          <a:xfrm>
            <a:off x="319061" y="6260735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03C7B139-42D5-4E63-8EEE-7C92DFA8BB0C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E1225F4B-358D-EC15-4F06-E1D73F3760E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148E4258-5817-4F13-94CD-85591B176507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EA83635F-C29F-D332-B4E6-72BC5E754E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5C8AE064-CB5C-1F2C-D7C0-84D52D3A7F30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AB5E3148-33FD-1811-7245-97FB38EF7389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0;p1">
                <a:extLst>
                  <a:ext uri="{FF2B5EF4-FFF2-40B4-BE49-F238E27FC236}">
                    <a16:creationId xmlns:a16="http://schemas.microsoft.com/office/drawing/2014/main" id="{0B5FBA62-E45D-C36B-338B-B696EDE474C2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1;p1">
                <a:extLst>
                  <a:ext uri="{FF2B5EF4-FFF2-40B4-BE49-F238E27FC236}">
                    <a16:creationId xmlns:a16="http://schemas.microsoft.com/office/drawing/2014/main" id="{7AB58C22-7DC0-2D2D-1988-8CA23D798EE6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2;p1">
                <a:extLst>
                  <a:ext uri="{FF2B5EF4-FFF2-40B4-BE49-F238E27FC236}">
                    <a16:creationId xmlns:a16="http://schemas.microsoft.com/office/drawing/2014/main" id="{EBE1FEE6-C854-1B93-FD73-95833F05A706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3;p1">
                <a:extLst>
                  <a:ext uri="{FF2B5EF4-FFF2-40B4-BE49-F238E27FC236}">
                    <a16:creationId xmlns:a16="http://schemas.microsoft.com/office/drawing/2014/main" id="{1C8D1A37-3D08-D9F7-8134-805646AF25B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4;p1">
                <a:extLst>
                  <a:ext uri="{FF2B5EF4-FFF2-40B4-BE49-F238E27FC236}">
                    <a16:creationId xmlns:a16="http://schemas.microsoft.com/office/drawing/2014/main" id="{5F1940BB-7D71-96CF-D865-B43D6AF518C7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5;p1">
                <a:extLst>
                  <a:ext uri="{FF2B5EF4-FFF2-40B4-BE49-F238E27FC236}">
                    <a16:creationId xmlns:a16="http://schemas.microsoft.com/office/drawing/2014/main" id="{E59684A6-A8CC-8B10-A557-7933365EE2A0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6;p1">
                <a:extLst>
                  <a:ext uri="{FF2B5EF4-FFF2-40B4-BE49-F238E27FC236}">
                    <a16:creationId xmlns:a16="http://schemas.microsoft.com/office/drawing/2014/main" id="{42C6FF8A-04C8-89AB-9F10-37D586B0DA9B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;p1">
                <a:extLst>
                  <a:ext uri="{FF2B5EF4-FFF2-40B4-BE49-F238E27FC236}">
                    <a16:creationId xmlns:a16="http://schemas.microsoft.com/office/drawing/2014/main" id="{61CAEC73-B748-54F0-E774-236D6D4AF990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8;p1">
                <a:extLst>
                  <a:ext uri="{FF2B5EF4-FFF2-40B4-BE49-F238E27FC236}">
                    <a16:creationId xmlns:a16="http://schemas.microsoft.com/office/drawing/2014/main" id="{A82A11C8-0ABF-8503-B616-65D533A6FC97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9;p1">
                <a:extLst>
                  <a:ext uri="{FF2B5EF4-FFF2-40B4-BE49-F238E27FC236}">
                    <a16:creationId xmlns:a16="http://schemas.microsoft.com/office/drawing/2014/main" id="{ED69B59E-AFFC-184C-90F3-070A9C691171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0;p1">
                <a:extLst>
                  <a:ext uri="{FF2B5EF4-FFF2-40B4-BE49-F238E27FC236}">
                    <a16:creationId xmlns:a16="http://schemas.microsoft.com/office/drawing/2014/main" id="{36F1D37C-1DD2-157A-4F5F-61969C460D0F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11;p1">
                <a:extLst>
                  <a:ext uri="{FF2B5EF4-FFF2-40B4-BE49-F238E27FC236}">
                    <a16:creationId xmlns:a16="http://schemas.microsoft.com/office/drawing/2014/main" id="{A60C1C6E-8465-7A43-F917-EE6F66943402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12;p1">
                <a:extLst>
                  <a:ext uri="{FF2B5EF4-FFF2-40B4-BE49-F238E27FC236}">
                    <a16:creationId xmlns:a16="http://schemas.microsoft.com/office/drawing/2014/main" id="{825FB342-C1E3-C101-60F5-3A7B63CA8CA1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3;p1">
                <a:extLst>
                  <a:ext uri="{FF2B5EF4-FFF2-40B4-BE49-F238E27FC236}">
                    <a16:creationId xmlns:a16="http://schemas.microsoft.com/office/drawing/2014/main" id="{601FF329-A58A-B7D9-F127-3A1D62B3B286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14;p1">
                <a:extLst>
                  <a:ext uri="{FF2B5EF4-FFF2-40B4-BE49-F238E27FC236}">
                    <a16:creationId xmlns:a16="http://schemas.microsoft.com/office/drawing/2014/main" id="{EFEFED07-FE76-FEE2-27CB-FB69F8005266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5;p1">
                <a:extLst>
                  <a:ext uri="{FF2B5EF4-FFF2-40B4-BE49-F238E27FC236}">
                    <a16:creationId xmlns:a16="http://schemas.microsoft.com/office/drawing/2014/main" id="{94AE51F1-94B6-D8A4-26BA-DAAAF7CC4468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2262DBF3-88BF-0A56-40AF-7C23732BBE0F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C730D7FF-A364-66FA-DDC5-535F0AEE01E2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BB4EBB35-1E3F-A647-9B90-EA163ED9855D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C03C0B90-B0FD-506C-BFA6-E637B1E775FE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6FF0FEE5-B1E0-8D1D-C57E-4CB8B03ADDF0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02C25E79-4510-79AA-FAC0-523E8F209930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202083B8-A606-83A8-C158-752EC8B9660F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815381" y="2405816"/>
            <a:ext cx="4472659" cy="169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IoT and IDE </a:t>
            </a:r>
            <a:b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Introduction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03D31-2DCD-3F52-46FF-2D41607B7927}"/>
              </a:ext>
            </a:extLst>
          </p:cNvPr>
          <p:cNvSpPr txBox="1"/>
          <p:nvPr/>
        </p:nvSpPr>
        <p:spPr>
          <a:xfrm>
            <a:off x="3271160" y="1408943"/>
            <a:ext cx="10562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Pengukuran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Suhu</a:t>
            </a:r>
            <a:r>
              <a:rPr lang="en-US" sz="4800" b="1" dirty="0">
                <a:solidFill>
                  <a:schemeClr val="bg1"/>
                </a:solidFill>
              </a:rPr>
              <a:t> dan</a:t>
            </a:r>
          </a:p>
          <a:p>
            <a:r>
              <a:rPr lang="en-US" sz="4800" b="1" dirty="0" err="1">
                <a:solidFill>
                  <a:schemeClr val="bg1"/>
                </a:solidFill>
              </a:rPr>
              <a:t>Kelembapan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17FF1-FC33-5DDC-E7A1-896E415F29AA}"/>
              </a:ext>
            </a:extLst>
          </p:cNvPr>
          <p:cNvSpPr txBox="1"/>
          <p:nvPr/>
        </p:nvSpPr>
        <p:spPr>
          <a:xfrm>
            <a:off x="3271160" y="2782669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Nama : Nur Muhammad Akbar</a:t>
            </a:r>
          </a:p>
          <a:p>
            <a:r>
              <a:rPr lang="en-US" sz="1800" dirty="0">
                <a:solidFill>
                  <a:schemeClr val="bg1"/>
                </a:solidFill>
              </a:rPr>
              <a:t>Email : jieakbar903@gmail.com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 and Objective</a:t>
            </a:r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err="1"/>
              <a:t>Sebuah</a:t>
            </a:r>
            <a:r>
              <a:rPr lang="en-US" sz="4000" dirty="0"/>
              <a:t> </a:t>
            </a:r>
            <a:r>
              <a:rPr lang="en-US" sz="4000" dirty="0" err="1"/>
              <a:t>alat</a:t>
            </a:r>
            <a:r>
              <a:rPr lang="en-US" sz="4000" dirty="0"/>
              <a:t> yang dapat </a:t>
            </a:r>
            <a:r>
              <a:rPr lang="en-US" sz="4000" dirty="0" err="1"/>
              <a:t>mengukur</a:t>
            </a:r>
            <a:r>
              <a:rPr lang="en-US" sz="4000" dirty="0"/>
              <a:t> </a:t>
            </a:r>
            <a:r>
              <a:rPr lang="en-US" sz="4000" dirty="0" err="1"/>
              <a:t>suhu</a:t>
            </a:r>
            <a:r>
              <a:rPr lang="en-US" sz="4000" dirty="0"/>
              <a:t> dan </a:t>
            </a:r>
            <a:r>
              <a:rPr lang="en-US" sz="4000" dirty="0" err="1"/>
              <a:t>kelembapan</a:t>
            </a:r>
            <a:r>
              <a:rPr lang="en-US" sz="4000" dirty="0"/>
              <a:t> </a:t>
            </a:r>
            <a:r>
              <a:rPr lang="en-US" sz="4000" dirty="0" err="1"/>
              <a:t>ruangan</a:t>
            </a:r>
            <a:r>
              <a:rPr lang="en-US" sz="4000" dirty="0"/>
              <a:t> </a:t>
            </a:r>
            <a:r>
              <a:rPr lang="en-US" sz="4000" dirty="0" err="1"/>
              <a:t>menggunaka</a:t>
            </a:r>
            <a:r>
              <a:rPr lang="en-US" sz="4000" dirty="0"/>
              <a:t> DHT22, ESP32, dan </a:t>
            </a:r>
            <a:r>
              <a:rPr lang="en-US" sz="4000" dirty="0" err="1"/>
              <a:t>mqtt</a:t>
            </a:r>
            <a:r>
              <a:rPr lang="en-US" sz="4000" dirty="0"/>
              <a:t> broker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Konten</a:t>
            </a:r>
            <a:r>
              <a:rPr lang="en-US" sz="1600" dirty="0"/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D123F-DC53-8B1E-53B3-42E6AB0F24BA}"/>
              </a:ext>
            </a:extLst>
          </p:cNvPr>
          <p:cNvSpPr txBox="1"/>
          <p:nvPr/>
        </p:nvSpPr>
        <p:spPr>
          <a:xfrm>
            <a:off x="1293340" y="2018270"/>
            <a:ext cx="77444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/>
              <a:t>Desain dan </a:t>
            </a:r>
            <a:r>
              <a:rPr lang="en-US" sz="6000" dirty="0" err="1"/>
              <a:t>Skematik</a:t>
            </a:r>
            <a:endParaRPr lang="en-US" sz="6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/>
              <a:t>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23264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Desain </a:t>
            </a:r>
            <a:r>
              <a:rPr lang="en-US" sz="1600" dirty="0" err="1"/>
              <a:t>Skematik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D123F-DC53-8B1E-53B3-42E6AB0F24BA}"/>
              </a:ext>
            </a:extLst>
          </p:cNvPr>
          <p:cNvSpPr txBox="1"/>
          <p:nvPr/>
        </p:nvSpPr>
        <p:spPr>
          <a:xfrm>
            <a:off x="1293339" y="2018270"/>
            <a:ext cx="2372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Biru = </a:t>
            </a:r>
            <a:r>
              <a:rPr lang="en-US" dirty="0" err="1"/>
              <a:t>sda</a:t>
            </a:r>
            <a:r>
              <a:rPr lang="en-US" dirty="0"/>
              <a:t> </a:t>
            </a:r>
            <a:r>
              <a:rPr lang="en-US" dirty="0" err="1"/>
              <a:t>dht</a:t>
            </a:r>
            <a:r>
              <a:rPr lang="en-US" dirty="0"/>
              <a:t>/lcd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Merah = VCC </a:t>
            </a:r>
            <a:r>
              <a:rPr lang="en-US" dirty="0" err="1"/>
              <a:t>dht</a:t>
            </a:r>
            <a:r>
              <a:rPr lang="en-US" dirty="0"/>
              <a:t>/lcd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HITAM = GND </a:t>
            </a:r>
            <a:r>
              <a:rPr lang="en-US" dirty="0" err="1"/>
              <a:t>dht</a:t>
            </a:r>
            <a:r>
              <a:rPr lang="en-US" dirty="0"/>
              <a:t>/lcd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HIJAU = SCL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659A48E5-574C-C031-5E60-F3D8F44D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047" y="1680472"/>
            <a:ext cx="6513613" cy="38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9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Nomor Slide 1">
            <a:extLst>
              <a:ext uri="{FF2B5EF4-FFF2-40B4-BE49-F238E27FC236}">
                <a16:creationId xmlns:a16="http://schemas.microsoft.com/office/drawing/2014/main" id="{096C1AAD-84E3-7030-9A72-992A89CF3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Google Shape;195;p7">
            <a:extLst>
              <a:ext uri="{FF2B5EF4-FFF2-40B4-BE49-F238E27FC236}">
                <a16:creationId xmlns:a16="http://schemas.microsoft.com/office/drawing/2014/main" id="{77586C6B-40FE-EBD1-38FD-298DFED85343}"/>
              </a:ext>
            </a:extLst>
          </p:cNvPr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4" name="Google Shape;196;p7">
            <a:extLst>
              <a:ext uri="{FF2B5EF4-FFF2-40B4-BE49-F238E27FC236}">
                <a16:creationId xmlns:a16="http://schemas.microsoft.com/office/drawing/2014/main" id="{D0870C65-ED06-D877-011E-FF3374553A6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5" name="Google Shape;197;p7">
            <a:extLst>
              <a:ext uri="{FF2B5EF4-FFF2-40B4-BE49-F238E27FC236}">
                <a16:creationId xmlns:a16="http://schemas.microsoft.com/office/drawing/2014/main" id="{06D4E09E-3A2C-E296-E60E-FD4FE07867D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32">
            <a:extLst>
              <a:ext uri="{FF2B5EF4-FFF2-40B4-BE49-F238E27FC236}">
                <a16:creationId xmlns:a16="http://schemas.microsoft.com/office/drawing/2014/main" id="{EED91234-9973-439A-093C-A5A77DB79F95}"/>
              </a:ext>
            </a:extLst>
          </p:cNvPr>
          <p:cNvSpPr txBox="1"/>
          <p:nvPr/>
        </p:nvSpPr>
        <p:spPr>
          <a:xfrm>
            <a:off x="949234" y="1445623"/>
            <a:ext cx="943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Source Code</a:t>
            </a:r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60F9044E-0870-19D4-F4C3-9B329148B27E}"/>
              </a:ext>
            </a:extLst>
          </p:cNvPr>
          <p:cNvSpPr txBox="1"/>
          <p:nvPr/>
        </p:nvSpPr>
        <p:spPr>
          <a:xfrm>
            <a:off x="949234" y="2068077"/>
            <a:ext cx="6405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https://github.com/SC4RECROWx/Pemrograman2/blob/main/SEMESTER4/MicroController/humidity%26temp.cpp</a:t>
            </a:r>
          </a:p>
        </p:txBody>
      </p:sp>
    </p:spTree>
    <p:extLst>
      <p:ext uri="{BB962C8B-B14F-4D97-AF65-F5344CB8AC3E}">
        <p14:creationId xmlns:p14="http://schemas.microsoft.com/office/powerpoint/2010/main" val="364250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Nomor Slide 1">
            <a:extLst>
              <a:ext uri="{FF2B5EF4-FFF2-40B4-BE49-F238E27FC236}">
                <a16:creationId xmlns:a16="http://schemas.microsoft.com/office/drawing/2014/main" id="{6F0435A9-4D18-7761-A254-D050EFA77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ampungan Nomor Slide 1">
            <a:extLst>
              <a:ext uri="{FF2B5EF4-FFF2-40B4-BE49-F238E27FC236}">
                <a16:creationId xmlns:a16="http://schemas.microsoft.com/office/drawing/2014/main" id="{4454C588-1FDD-DB35-6C9E-D9304936448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Google Shape;195;p7">
            <a:extLst>
              <a:ext uri="{FF2B5EF4-FFF2-40B4-BE49-F238E27FC236}">
                <a16:creationId xmlns:a16="http://schemas.microsoft.com/office/drawing/2014/main" id="{10710005-C2D2-6FF9-6CCF-2137B84AC3A5}"/>
              </a:ext>
            </a:extLst>
          </p:cNvPr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5" name="Google Shape;196;p7">
            <a:extLst>
              <a:ext uri="{FF2B5EF4-FFF2-40B4-BE49-F238E27FC236}">
                <a16:creationId xmlns:a16="http://schemas.microsoft.com/office/drawing/2014/main" id="{3C1F4FA5-086C-FE49-DBCD-7CD4050B8AD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6" name="Google Shape;197;p7">
            <a:extLst>
              <a:ext uri="{FF2B5EF4-FFF2-40B4-BE49-F238E27FC236}">
                <a16:creationId xmlns:a16="http://schemas.microsoft.com/office/drawing/2014/main" id="{8590BEE1-1FDA-4704-134B-B279A0A7B2B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32">
            <a:extLst>
              <a:ext uri="{FF2B5EF4-FFF2-40B4-BE49-F238E27FC236}">
                <a16:creationId xmlns:a16="http://schemas.microsoft.com/office/drawing/2014/main" id="{333E9B5B-02CC-8AD5-774C-DACCD66E9691}"/>
              </a:ext>
            </a:extLst>
          </p:cNvPr>
          <p:cNvSpPr txBox="1"/>
          <p:nvPr/>
        </p:nvSpPr>
        <p:spPr>
          <a:xfrm>
            <a:off x="949234" y="1445623"/>
            <a:ext cx="943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Flow Chart</a:t>
            </a:r>
          </a:p>
        </p:txBody>
      </p:sp>
      <p:pic>
        <p:nvPicPr>
          <p:cNvPr id="10" name="Gambar 9">
            <a:extLst>
              <a:ext uri="{FF2B5EF4-FFF2-40B4-BE49-F238E27FC236}">
                <a16:creationId xmlns:a16="http://schemas.microsoft.com/office/drawing/2014/main" id="{D2B0B5D3-05DC-54AC-D8A9-60865699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91" y="1680918"/>
            <a:ext cx="442021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9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5CBA1F05-1233-D664-3EB5-9662F1C80F5D}"/>
              </a:ext>
            </a:extLst>
          </p:cNvPr>
          <p:cNvSpPr txBox="1"/>
          <p:nvPr/>
        </p:nvSpPr>
        <p:spPr>
          <a:xfrm>
            <a:off x="303396" y="1458495"/>
            <a:ext cx="119186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Alat ini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implementasi</a:t>
            </a:r>
            <a:r>
              <a:rPr lang="en-US" sz="1800" dirty="0"/>
              <a:t> monitoring dan </a:t>
            </a:r>
            <a:r>
              <a:rPr lang="en-US" sz="1800" dirty="0" err="1"/>
              <a:t>pengiriman</a:t>
            </a:r>
            <a:r>
              <a:rPr lang="en-US" sz="1800" dirty="0"/>
              <a:t> data </a:t>
            </a:r>
            <a:r>
              <a:rPr lang="en-US" sz="1800" dirty="0" err="1"/>
              <a:t>suhu</a:t>
            </a:r>
            <a:r>
              <a:rPr lang="en-US" sz="1800" dirty="0"/>
              <a:t> dan </a:t>
            </a:r>
            <a:r>
              <a:rPr lang="en-US" sz="1800" dirty="0" err="1"/>
              <a:t>kelembapan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</a:p>
          <a:p>
            <a:r>
              <a:rPr lang="en-US" sz="1800" dirty="0"/>
              <a:t>sensor DHT22 dan layer LCD,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protocol MQTT untuk </a:t>
            </a:r>
            <a:r>
              <a:rPr lang="en-US" sz="1800" dirty="0" err="1"/>
              <a:t>mengirimkan</a:t>
            </a:r>
            <a:r>
              <a:rPr lang="en-US" sz="1800" dirty="0"/>
              <a:t> data ke broker MQTT.</a:t>
            </a:r>
          </a:p>
          <a:p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Program ini </a:t>
            </a:r>
            <a:r>
              <a:rPr lang="en-US" sz="1800" dirty="0" err="1"/>
              <a:t>bertujuan</a:t>
            </a:r>
            <a:r>
              <a:rPr lang="en-US" sz="1800" dirty="0"/>
              <a:t> untuk </a:t>
            </a:r>
            <a:r>
              <a:rPr lang="en-US" sz="1800" dirty="0" err="1"/>
              <a:t>membaca</a:t>
            </a:r>
            <a:r>
              <a:rPr lang="en-US" sz="1800" dirty="0"/>
              <a:t> data </a:t>
            </a:r>
            <a:r>
              <a:rPr lang="en-US" sz="1800" dirty="0" err="1"/>
              <a:t>suhu</a:t>
            </a:r>
            <a:r>
              <a:rPr lang="en-US" sz="1800" dirty="0"/>
              <a:t> dan </a:t>
            </a:r>
            <a:r>
              <a:rPr lang="en-US" sz="1800" dirty="0" err="1"/>
              <a:t>kelembapan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sensor, dan </a:t>
            </a:r>
            <a:r>
              <a:rPr lang="en-US" sz="1800" dirty="0" err="1"/>
              <a:t>menampilkannya</a:t>
            </a:r>
            <a:r>
              <a:rPr lang="en-US" sz="1800" dirty="0"/>
              <a:t> pada LCD</a:t>
            </a:r>
            <a:br>
              <a:rPr lang="en-US" sz="1800" dirty="0"/>
            </a:br>
            <a:r>
              <a:rPr lang="en-US" sz="1800" dirty="0"/>
              <a:t>dan </a:t>
            </a:r>
            <a:r>
              <a:rPr lang="en-US" sz="1800" dirty="0" err="1"/>
              <a:t>mengirim</a:t>
            </a:r>
            <a:r>
              <a:rPr lang="en-US" sz="1800" dirty="0"/>
              <a:t> data </a:t>
            </a:r>
            <a:r>
              <a:rPr lang="en-US" sz="1800" dirty="0" err="1"/>
              <a:t>tersebut</a:t>
            </a:r>
            <a:r>
              <a:rPr lang="en-US" sz="1800" dirty="0"/>
              <a:t> ke broker MQTT</a:t>
            </a:r>
          </a:p>
          <a:p>
            <a:pPr marL="342900" indent="-342900">
              <a:buAutoNum type="arabicPeriod"/>
            </a:pPr>
            <a:r>
              <a:rPr lang="en-US" sz="1800" dirty="0" err="1"/>
              <a:t>Disini</a:t>
            </a:r>
            <a:r>
              <a:rPr lang="en-US" sz="1800" dirty="0"/>
              <a:t> kami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SENSOR DHT22, LCD, ESP32 DAN MQTT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r>
              <a:rPr lang="en-US" sz="1800" dirty="0" err="1"/>
              <a:t>Keseluruhan</a:t>
            </a:r>
            <a:r>
              <a:rPr lang="en-US" sz="1800" dirty="0"/>
              <a:t>, program ini </a:t>
            </a:r>
            <a:r>
              <a:rPr lang="en-US" sz="1800" dirty="0" err="1"/>
              <a:t>menggambarkan</a:t>
            </a:r>
            <a:r>
              <a:rPr lang="en-US" sz="1800" dirty="0"/>
              <a:t> bagaimana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ESP32 dapat </a:t>
            </a:r>
            <a:r>
              <a:rPr lang="en-US" sz="1800" dirty="0" err="1"/>
              <a:t>digunakan</a:t>
            </a:r>
            <a:endParaRPr lang="en-US" sz="1800" dirty="0"/>
          </a:p>
          <a:p>
            <a:r>
              <a:rPr lang="en-US" sz="1800" dirty="0"/>
              <a:t>untuk </a:t>
            </a:r>
            <a:r>
              <a:rPr lang="en-US" sz="1800" dirty="0" err="1"/>
              <a:t>membaca</a:t>
            </a:r>
            <a:r>
              <a:rPr lang="en-US" sz="1800" dirty="0"/>
              <a:t> data sensor, </a:t>
            </a:r>
            <a:r>
              <a:rPr lang="en-US" sz="1800" dirty="0" err="1"/>
              <a:t>menampilkannya</a:t>
            </a:r>
            <a:r>
              <a:rPr lang="en-US" sz="1800" dirty="0"/>
              <a:t> di </a:t>
            </a:r>
            <a:r>
              <a:rPr lang="en-US" sz="1800" dirty="0" err="1"/>
              <a:t>layar</a:t>
            </a:r>
            <a:r>
              <a:rPr lang="en-US" sz="1800" dirty="0"/>
              <a:t>, dan </a:t>
            </a:r>
            <a:r>
              <a:rPr lang="en-US" sz="1800" dirty="0" err="1"/>
              <a:t>mengirim</a:t>
            </a:r>
            <a:r>
              <a:rPr lang="en-US" sz="1800" dirty="0"/>
              <a:t> data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endParaRPr lang="en-US" sz="1800" dirty="0"/>
          </a:p>
          <a:p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protokol</a:t>
            </a:r>
            <a:r>
              <a:rPr lang="en-US" sz="1800" dirty="0"/>
              <a:t> MQTT. Ini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sensor,layar</a:t>
            </a:r>
            <a:r>
              <a:rPr lang="en-US" sz="1800" dirty="0"/>
              <a:t>, </a:t>
            </a:r>
            <a:r>
              <a:rPr lang="en-US" sz="1800" dirty="0" err="1"/>
              <a:t>koneksi</a:t>
            </a:r>
            <a:r>
              <a:rPr lang="en-US" sz="1800" dirty="0"/>
              <a:t> </a:t>
            </a:r>
            <a:r>
              <a:rPr lang="en-US" sz="1800" dirty="0" err="1"/>
              <a:t>WiFi</a:t>
            </a:r>
            <a:r>
              <a:rPr lang="en-US" sz="1800" dirty="0"/>
              <a:t>, dan</a:t>
            </a:r>
          </a:p>
          <a:p>
            <a:r>
              <a:rPr lang="en-US" sz="1800" dirty="0" err="1"/>
              <a:t>komunikasi</a:t>
            </a:r>
            <a:r>
              <a:rPr lang="en-US" sz="1800" dirty="0"/>
              <a:t> MQTT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proyek</a:t>
            </a:r>
            <a:r>
              <a:rPr lang="en-US" sz="1800" dirty="0"/>
              <a:t> Internet of Things (IoT).</a:t>
            </a:r>
          </a:p>
        </p:txBody>
      </p:sp>
    </p:spTree>
    <p:extLst>
      <p:ext uri="{BB962C8B-B14F-4D97-AF65-F5344CB8AC3E}">
        <p14:creationId xmlns:p14="http://schemas.microsoft.com/office/powerpoint/2010/main" val="367891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ctrTitle" idx="4294967295"/>
          </p:nvPr>
        </p:nvSpPr>
        <p:spPr>
          <a:xfrm>
            <a:off x="0" y="1414463"/>
            <a:ext cx="12192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b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sz="7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263</Words>
  <Application>Microsoft Office PowerPoint</Application>
  <PresentationFormat>Layar Lebar</PresentationFormat>
  <Paragraphs>51</Paragraphs>
  <Slides>8</Slides>
  <Notes>6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Singgih bekti Worsito</dc:creator>
  <cp:lastModifiedBy>Jie Akbar</cp:lastModifiedBy>
  <cp:revision>32</cp:revision>
  <dcterms:created xsi:type="dcterms:W3CDTF">2021-07-07T10:20:59Z</dcterms:created>
  <dcterms:modified xsi:type="dcterms:W3CDTF">2023-08-17T05:53:45Z</dcterms:modified>
</cp:coreProperties>
</file>