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3"/>
  </p:notesMasterIdLst>
  <p:sldIdLst>
    <p:sldId id="256" r:id="rId3"/>
    <p:sldId id="328" r:id="rId4"/>
    <p:sldId id="463" r:id="rId5"/>
    <p:sldId id="402" r:id="rId6"/>
    <p:sldId id="388" r:id="rId7"/>
    <p:sldId id="404" r:id="rId8"/>
    <p:sldId id="277" r:id="rId9"/>
    <p:sldId id="263" r:id="rId10"/>
    <p:sldId id="372" r:id="rId11"/>
    <p:sldId id="373" r:id="rId12"/>
    <p:sldId id="374" r:id="rId13"/>
    <p:sldId id="377" r:id="rId14"/>
    <p:sldId id="375" r:id="rId15"/>
    <p:sldId id="376" r:id="rId16"/>
    <p:sldId id="379" r:id="rId17"/>
    <p:sldId id="265" r:id="rId18"/>
    <p:sldId id="464" r:id="rId19"/>
    <p:sldId id="465" r:id="rId20"/>
    <p:sldId id="266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267" r:id="rId32"/>
    <p:sldId id="403" r:id="rId33"/>
    <p:sldId id="381" r:id="rId34"/>
    <p:sldId id="382" r:id="rId35"/>
    <p:sldId id="383" r:id="rId36"/>
    <p:sldId id="384" r:id="rId37"/>
    <p:sldId id="385" r:id="rId38"/>
    <p:sldId id="386" r:id="rId39"/>
    <p:sldId id="283" r:id="rId40"/>
    <p:sldId id="278" r:id="rId41"/>
    <p:sldId id="279" r:id="rId42"/>
    <p:sldId id="280" r:id="rId43"/>
    <p:sldId id="287" r:id="rId44"/>
    <p:sldId id="314" r:id="rId45"/>
    <p:sldId id="316" r:id="rId46"/>
    <p:sldId id="317" r:id="rId47"/>
    <p:sldId id="319" r:id="rId48"/>
    <p:sldId id="288" r:id="rId49"/>
    <p:sldId id="320" r:id="rId50"/>
    <p:sldId id="286" r:id="rId51"/>
    <p:sldId id="323" r:id="rId52"/>
  </p:sldIdLst>
  <p:sldSz cx="9144000" cy="6858000" type="screen4x3"/>
  <p:notesSz cx="6858000" cy="9144000"/>
  <p:custDataLst>
    <p:tags r:id="rId5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Garamond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Garamond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Garamond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Garamond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Garamond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Garamond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Garamond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Garamond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Garamond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00F9A10-F459-442A-93EE-5A689FF1D65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rPr>
              <a:t>2024/8/28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鉴于大家已经学过计算机网络原理，第一章部分知识稍微提一下即可。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708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/>
            <p:nvPr userDrawn="1"/>
          </p:nvGrpSpPr>
          <p:grpSpPr>
            <a:xfrm>
              <a:off x="1728" y="2230"/>
              <a:ext cx="4027" cy="2085"/>
              <a:chOff x="0" y="0"/>
              <a:chExt cx="4027" cy="2085"/>
            </a:xfrm>
          </p:grpSpPr>
          <p:sp>
            <p:nvSpPr>
              <p:cNvPr id="1030" name="Freeform 6"/>
              <p:cNvSpPr>
                <a:spLocks noChangeArrowheads="1"/>
              </p:cNvSpPr>
              <p:nvPr/>
            </p:nvSpPr>
            <p:spPr bwMode="auto">
              <a:xfrm>
                <a:off x="0" y="41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882"/>
                  <a:gd name="T148" fmla="*/ 0 h 1671"/>
                  <a:gd name="T149" fmla="*/ 2882 w 2882"/>
                  <a:gd name="T150" fmla="*/ 1671 h 167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" name="Freeform 7"/>
              <p:cNvSpPr>
                <a:spLocks noChangeArrowheads="1"/>
              </p:cNvSpPr>
              <p:nvPr/>
            </p:nvSpPr>
            <p:spPr bwMode="auto">
              <a:xfrm>
                <a:off x="2442" y="44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259"/>
                  <a:gd name="T184" fmla="*/ 0 h 811"/>
                  <a:gd name="T185" fmla="*/ 1259 w 1259"/>
                  <a:gd name="T186" fmla="*/ 811 h 81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18900000" scaled="1"/>
              </a:gra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" name="Freeform 8"/>
              <p:cNvSpPr>
                <a:spLocks noChangeArrowheads="1"/>
              </p:cNvSpPr>
              <p:nvPr/>
            </p:nvSpPr>
            <p:spPr bwMode="auto">
              <a:xfrm>
                <a:off x="1172" y="111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849"/>
                  <a:gd name="T124" fmla="*/ 0 h 969"/>
                  <a:gd name="T125" fmla="*/ 2849 w 2849"/>
                  <a:gd name="T126" fmla="*/ 969 h 96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3" name="Freeform 9"/>
              <p:cNvSpPr>
                <a:spLocks noChangeArrowheads="1"/>
              </p:cNvSpPr>
              <p:nvPr/>
            </p:nvSpPr>
            <p:spPr bwMode="auto">
              <a:xfrm>
                <a:off x="1020" y="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3007"/>
                  <a:gd name="T172" fmla="*/ 0 h 2085"/>
                  <a:gd name="T173" fmla="*/ 3007 w 3007"/>
                  <a:gd name="T174" fmla="*/ 2085 h 208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4" name="Freeform 10"/>
              <p:cNvSpPr>
                <a:spLocks noChangeArrowheads="1"/>
              </p:cNvSpPr>
              <p:nvPr/>
            </p:nvSpPr>
            <p:spPr bwMode="auto">
              <a:xfrm>
                <a:off x="2773" y="8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248"/>
                  <a:gd name="T133" fmla="*/ 0 h 539"/>
                  <a:gd name="T134" fmla="*/ 1248 w 1248"/>
                  <a:gd name="T135" fmla="*/ 539 h 53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35" name="Freeform 11"/>
            <p:cNvSpPr>
              <a:spLocks noChangeArrowheads="1"/>
            </p:cNvSpPr>
            <p:nvPr/>
          </p:nvSpPr>
          <p:spPr bwMode="auto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296"/>
                <a:gd name="T142" fmla="*/ 0 h 1469"/>
                <a:gd name="T143" fmla="*/ 2296 w 2296"/>
                <a:gd name="T144" fmla="*/ 1469 h 14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Freeform 12"/>
            <p:cNvSpPr>
              <a:spLocks noChangeArrowheads="1"/>
            </p:cNvSpPr>
            <p:nvPr/>
          </p:nvSpPr>
          <p:spPr bwMode="auto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1906"/>
                <a:gd name="T20" fmla="*/ 5740 w 5740"/>
                <a:gd name="T21" fmla="*/ 1906 h 19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3"/>
          <p:cNvSpPr>
            <a:spLocks noGrp="1" noRot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1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2056" name="Group 3"/>
            <p:cNvGrpSpPr/>
            <p:nvPr userDrawn="1"/>
          </p:nvGrpSpPr>
          <p:grpSpPr>
            <a:xfrm>
              <a:off x="1728" y="2230"/>
              <a:ext cx="4027" cy="2085"/>
              <a:chOff x="0" y="0"/>
              <a:chExt cx="4027" cy="2085"/>
            </a:xfrm>
          </p:grpSpPr>
          <p:sp>
            <p:nvSpPr>
              <p:cNvPr id="2" name="Freeform 4"/>
              <p:cNvSpPr>
                <a:spLocks noChangeArrowheads="1"/>
              </p:cNvSpPr>
              <p:nvPr/>
            </p:nvSpPr>
            <p:spPr bwMode="auto">
              <a:xfrm>
                <a:off x="0" y="41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882"/>
                  <a:gd name="T148" fmla="*/ 0 h 1671"/>
                  <a:gd name="T149" fmla="*/ 2882 w 2882"/>
                  <a:gd name="T150" fmla="*/ 1671 h 167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3" name="Freeform 5"/>
              <p:cNvSpPr>
                <a:spLocks noChangeArrowheads="1"/>
              </p:cNvSpPr>
              <p:nvPr/>
            </p:nvSpPr>
            <p:spPr bwMode="auto">
              <a:xfrm>
                <a:off x="2442" y="44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259"/>
                  <a:gd name="T184" fmla="*/ 0 h 811"/>
                  <a:gd name="T185" fmla="*/ 1259 w 1259"/>
                  <a:gd name="T186" fmla="*/ 811 h 81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18900000" scaled="1"/>
              </a:gra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4" name="Freeform 6"/>
              <p:cNvSpPr>
                <a:spLocks noChangeArrowheads="1"/>
              </p:cNvSpPr>
              <p:nvPr/>
            </p:nvSpPr>
            <p:spPr bwMode="auto">
              <a:xfrm>
                <a:off x="1172" y="111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849"/>
                  <a:gd name="T124" fmla="*/ 0 h 969"/>
                  <a:gd name="T125" fmla="*/ 2849 w 2849"/>
                  <a:gd name="T126" fmla="*/ 969 h 96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55" name="Freeform 7"/>
              <p:cNvSpPr>
                <a:spLocks noChangeArrowheads="1"/>
              </p:cNvSpPr>
              <p:nvPr/>
            </p:nvSpPr>
            <p:spPr bwMode="auto">
              <a:xfrm>
                <a:off x="1020" y="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3007"/>
                  <a:gd name="T172" fmla="*/ 0 h 2085"/>
                  <a:gd name="T173" fmla="*/ 3007 w 3007"/>
                  <a:gd name="T174" fmla="*/ 2085 h 208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" name="Freeform 8"/>
              <p:cNvSpPr>
                <a:spLocks noChangeArrowheads="1"/>
              </p:cNvSpPr>
              <p:nvPr/>
            </p:nvSpPr>
            <p:spPr bwMode="auto">
              <a:xfrm>
                <a:off x="2773" y="8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248"/>
                  <a:gd name="T133" fmla="*/ 0 h 539"/>
                  <a:gd name="T134" fmla="*/ 1248 w 1248"/>
                  <a:gd name="T135" fmla="*/ 539 h 53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Garamond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057" name="Freeform 9"/>
            <p:cNvSpPr>
              <a:spLocks noChangeArrowheads="1"/>
            </p:cNvSpPr>
            <p:nvPr/>
          </p:nvSpPr>
          <p:spPr bwMode="auto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296"/>
                <a:gd name="T142" fmla="*/ 0 h 1469"/>
                <a:gd name="T143" fmla="*/ 2296 w 2296"/>
                <a:gd name="T144" fmla="*/ 1469 h 14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" name="Freeform 10"/>
            <p:cNvSpPr>
              <a:spLocks noChangeArrowheads="1"/>
            </p:cNvSpPr>
            <p:nvPr/>
          </p:nvSpPr>
          <p:spPr bwMode="auto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40"/>
                <a:gd name="T19" fmla="*/ 0 h 1906"/>
                <a:gd name="T20" fmla="*/ 5740 w 5740"/>
                <a:gd name="T21" fmla="*/ 1906 h 19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1" name="Rectangle 13"/>
          <p:cNvSpPr>
            <a:spLocks noGrp="1" noRot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2052" name="Rectangle 1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15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54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Garamond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11.jpe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dagstuhl.de/pid/235/2486.html" TargetMode="External"/><Relationship Id="rId2" Type="http://schemas.openxmlformats.org/officeDocument/2006/relationships/hyperlink" Target="mailto:Parker_nan@163.com" TargetMode="Externa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295456"/>
            <a:ext cx="9220200" cy="19208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网络互联与路由</a:t>
            </a:r>
            <a:r>
              <a:rPr kumimoji="0" lang="zh-CN" altLang="zh-CN" sz="4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zh-CN" altLang="zh-CN" sz="4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zh-CN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82" y="3048010"/>
            <a:ext cx="7462838" cy="2422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授课教师： 邹秀楠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mod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00200"/>
            <a:ext cx="6096000" cy="4157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Text Box 3"/>
          <p:cNvSpPr txBox="1"/>
          <p:nvPr/>
        </p:nvSpPr>
        <p:spPr>
          <a:xfrm>
            <a:off x="1600200" y="457200"/>
            <a:ext cx="5121275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b="1" dirty="0"/>
              <a:t>modem：锚</a:t>
            </a:r>
          </a:p>
        </p:txBody>
      </p:sp>
      <p:sp>
        <p:nvSpPr>
          <p:cNvPr id="10244" name="Text Box 4"/>
          <p:cNvSpPr txBox="1"/>
          <p:nvPr/>
        </p:nvSpPr>
        <p:spPr>
          <a:xfrm>
            <a:off x="5561013" y="393700"/>
            <a:ext cx="3354387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b="1" dirty="0"/>
              <a:t>光锚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tp-lin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0"/>
            <a:ext cx="6858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Text Box 3"/>
          <p:cNvSpPr txBox="1"/>
          <p:nvPr/>
        </p:nvSpPr>
        <p:spPr>
          <a:xfrm>
            <a:off x="442913" y="1363663"/>
            <a:ext cx="852487" cy="4275137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b="1" dirty="0"/>
              <a:t>无线路由器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7715250" cy="431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Text Box 3"/>
          <p:cNvSpPr txBox="1"/>
          <p:nvPr/>
        </p:nvSpPr>
        <p:spPr>
          <a:xfrm>
            <a:off x="2824163" y="542925"/>
            <a:ext cx="4872037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b="1" dirty="0"/>
              <a:t>光纤路由器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isco-catalyst-2950.38945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3200400" cy="2809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7" name="Picture 3" descr="new-sealed-cisco-catalyst-3560-series-switch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209800"/>
            <a:ext cx="5283200" cy="396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8" name="Text Box 4"/>
          <p:cNvSpPr txBox="1"/>
          <p:nvPr/>
        </p:nvSpPr>
        <p:spPr>
          <a:xfrm>
            <a:off x="2774950" y="419100"/>
            <a:ext cx="278765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dirty="0"/>
          </a:p>
        </p:txBody>
      </p:sp>
      <p:sp>
        <p:nvSpPr>
          <p:cNvPr id="13317" name="Text Box 5"/>
          <p:cNvSpPr txBox="1"/>
          <p:nvPr/>
        </p:nvSpPr>
        <p:spPr>
          <a:xfrm>
            <a:off x="3097213" y="717550"/>
            <a:ext cx="1858962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b="1" dirty="0"/>
              <a:t>交换机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路由器（CISCO2811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06613"/>
            <a:ext cx="7315200" cy="3128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Text Box 3"/>
          <p:cNvSpPr txBox="1"/>
          <p:nvPr/>
        </p:nvSpPr>
        <p:spPr>
          <a:xfrm>
            <a:off x="3097213" y="717550"/>
            <a:ext cx="2976562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b="1" dirty="0"/>
              <a:t>宽带路由器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sz="3600" b="1" dirty="0"/>
              <a:t>网线</a:t>
            </a:r>
          </a:p>
        </p:txBody>
      </p:sp>
      <p:pic>
        <p:nvPicPr>
          <p:cNvPr id="18436" name="Picture 4" descr="网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332038"/>
            <a:ext cx="3124200" cy="2466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网线构成</a:t>
            </a:r>
          </a:p>
        </p:txBody>
      </p:sp>
      <p:pic>
        <p:nvPicPr>
          <p:cNvPr id="16387" name="Picture 3" descr="网线拆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628775"/>
            <a:ext cx="5183187" cy="4452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8" name="Picture 4" descr="水晶头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213100"/>
            <a:ext cx="2857500" cy="214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9" name="Text Box 5"/>
          <p:cNvSpPr txBox="1"/>
          <p:nvPr/>
        </p:nvSpPr>
        <p:spPr>
          <a:xfrm>
            <a:off x="6361113" y="2379663"/>
            <a:ext cx="2171700" cy="639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latin typeface="Arial" panose="020B0604020202020204" pitchFamily="34" charset="0"/>
                <a:ea typeface="楷体_GB2312" pitchFamily="49" charset="-122"/>
              </a:rPr>
              <a:t>水晶头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6119461" y="2315689"/>
            <a:ext cx="2707317" cy="1106888"/>
            <a:chOff x="8277444" y="2118250"/>
            <a:chExt cx="3609756" cy="1475850"/>
          </a:xfrm>
        </p:grpSpPr>
        <p:sp>
          <p:nvSpPr>
            <p:cNvPr id="12" name="矩形 11"/>
            <p:cNvSpPr/>
            <p:nvPr/>
          </p:nvSpPr>
          <p:spPr>
            <a:xfrm>
              <a:off x="8277444" y="2118250"/>
              <a:ext cx="3609756" cy="33684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绞合的作用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8277444" y="2455095"/>
              <a:ext cx="3609756" cy="113900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028990" y="2394852"/>
            <a:ext cx="2822513" cy="314325"/>
            <a:chOff x="4038652" y="2050136"/>
            <a:chExt cx="3763351" cy="419100"/>
          </a:xfrm>
        </p:grpSpPr>
        <p:sp>
          <p:nvSpPr>
            <p:cNvPr id="2" name="矩形 1"/>
            <p:cNvSpPr/>
            <p:nvPr/>
          </p:nvSpPr>
          <p:spPr>
            <a:xfrm>
              <a:off x="4038652" y="2184035"/>
              <a:ext cx="656544" cy="151303"/>
            </a:xfrm>
            <a:prstGeom prst="rect">
              <a:avLst/>
            </a:prstGeom>
            <a:solidFill>
              <a:srgbClr val="57A2C6"/>
            </a:solidFill>
            <a:ln>
              <a:solidFill>
                <a:srgbClr val="57A2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936653" y="2184035"/>
              <a:ext cx="666215" cy="151303"/>
              <a:chOff x="4038651" y="2443852"/>
              <a:chExt cx="666215" cy="151303"/>
            </a:xfrm>
          </p:grpSpPr>
          <p:sp>
            <p:nvSpPr>
              <p:cNvPr id="3" name="流程图: 数据 2"/>
              <p:cNvSpPr/>
              <p:nvPr/>
            </p:nvSpPr>
            <p:spPr>
              <a:xfrm>
                <a:off x="4038651" y="2443852"/>
                <a:ext cx="95387" cy="151303"/>
              </a:xfrm>
              <a:prstGeom prst="flowChartInputOutput">
                <a:avLst/>
              </a:prstGeom>
              <a:solidFill>
                <a:srgbClr val="57A2C6"/>
              </a:solidFill>
              <a:ln>
                <a:solidFill>
                  <a:srgbClr val="57A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流程图: 数据 30"/>
              <p:cNvSpPr/>
              <p:nvPr/>
            </p:nvSpPr>
            <p:spPr>
              <a:xfrm>
                <a:off x="4609479" y="2443852"/>
                <a:ext cx="95387" cy="151303"/>
              </a:xfrm>
              <a:prstGeom prst="flowChartInputOutput">
                <a:avLst/>
              </a:prstGeom>
              <a:solidFill>
                <a:srgbClr val="57A2C6"/>
              </a:solidFill>
              <a:ln>
                <a:solidFill>
                  <a:srgbClr val="57A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流程图: 数据 32"/>
              <p:cNvSpPr/>
              <p:nvPr/>
            </p:nvSpPr>
            <p:spPr>
              <a:xfrm>
                <a:off x="4419203" y="2443852"/>
                <a:ext cx="95387" cy="151303"/>
              </a:xfrm>
              <a:prstGeom prst="flowChartInputOutput">
                <a:avLst/>
              </a:prstGeom>
              <a:solidFill>
                <a:srgbClr val="57A2C6"/>
              </a:solidFill>
              <a:ln>
                <a:solidFill>
                  <a:srgbClr val="57A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流程图: 数据 33"/>
              <p:cNvSpPr/>
              <p:nvPr/>
            </p:nvSpPr>
            <p:spPr>
              <a:xfrm>
                <a:off x="4228927" y="2443852"/>
                <a:ext cx="95387" cy="151303"/>
              </a:xfrm>
              <a:prstGeom prst="flowChartInputOutput">
                <a:avLst/>
              </a:prstGeom>
              <a:solidFill>
                <a:srgbClr val="57A2C6"/>
              </a:solidFill>
              <a:ln>
                <a:solidFill>
                  <a:srgbClr val="57A2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íşlïḍè"/>
            <p:cNvSpPr txBox="1"/>
            <p:nvPr/>
          </p:nvSpPr>
          <p:spPr>
            <a:xfrm>
              <a:off x="5697757" y="2050136"/>
              <a:ext cx="2104246" cy="419100"/>
            </a:xfrm>
            <a:prstGeom prst="rect">
              <a:avLst/>
            </a:prstGeom>
            <a:noFill/>
          </p:spPr>
          <p:txBody>
            <a:bodyPr wrap="square" lIns="68580" tIns="34290" rIns="68580" bIns="34290" anchor="ctr">
              <a:noAutofit/>
            </a:bodyPr>
            <a:lstStyle/>
            <a:p>
              <a:r>
                <a:rPr lang="zh-CN" altLang="en-US" sz="1200" b="1" dirty="0">
                  <a:solidFill>
                    <a:srgbClr val="57A2C6"/>
                  </a:solidFill>
                </a:rPr>
                <a:t>蓝色和蓝白色线 绞合</a:t>
              </a:r>
              <a:endParaRPr lang="en-US" altLang="zh-CN" sz="1200" b="1" dirty="0">
                <a:solidFill>
                  <a:srgbClr val="57A2C6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28990" y="2698571"/>
            <a:ext cx="2822513" cy="314325"/>
            <a:chOff x="4038652" y="2455095"/>
            <a:chExt cx="3763351" cy="419100"/>
          </a:xfrm>
        </p:grpSpPr>
        <p:sp>
          <p:nvSpPr>
            <p:cNvPr id="47" name="矩形 46"/>
            <p:cNvSpPr/>
            <p:nvPr/>
          </p:nvSpPr>
          <p:spPr>
            <a:xfrm>
              <a:off x="4038652" y="2588994"/>
              <a:ext cx="656544" cy="151303"/>
            </a:xfrm>
            <a:prstGeom prst="rect">
              <a:avLst/>
            </a:prstGeom>
            <a:solidFill>
              <a:srgbClr val="EF8E1B"/>
            </a:solidFill>
            <a:ln>
              <a:solidFill>
                <a:srgbClr val="EF8E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4936653" y="2588994"/>
              <a:ext cx="666215" cy="151303"/>
              <a:chOff x="4038651" y="2443852"/>
              <a:chExt cx="666215" cy="151303"/>
            </a:xfrm>
            <a:solidFill>
              <a:srgbClr val="EF8E1B"/>
            </a:solidFill>
          </p:grpSpPr>
          <p:sp>
            <p:nvSpPr>
              <p:cNvPr id="56" name="流程图: 数据 55"/>
              <p:cNvSpPr/>
              <p:nvPr/>
            </p:nvSpPr>
            <p:spPr>
              <a:xfrm>
                <a:off x="4038651" y="2443852"/>
                <a:ext cx="95387" cy="151303"/>
              </a:xfrm>
              <a:prstGeom prst="flowChartInputOutput">
                <a:avLst/>
              </a:prstGeom>
              <a:grpFill/>
              <a:ln>
                <a:solidFill>
                  <a:srgbClr val="EF8E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流程图: 数据 56"/>
              <p:cNvSpPr/>
              <p:nvPr/>
            </p:nvSpPr>
            <p:spPr>
              <a:xfrm>
                <a:off x="4609479" y="2443852"/>
                <a:ext cx="95387" cy="151303"/>
              </a:xfrm>
              <a:prstGeom prst="flowChartInputOutput">
                <a:avLst/>
              </a:prstGeom>
              <a:grpFill/>
              <a:ln>
                <a:solidFill>
                  <a:srgbClr val="EF8E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流程图: 数据 57"/>
              <p:cNvSpPr/>
              <p:nvPr/>
            </p:nvSpPr>
            <p:spPr>
              <a:xfrm>
                <a:off x="4419203" y="2443852"/>
                <a:ext cx="95387" cy="151303"/>
              </a:xfrm>
              <a:prstGeom prst="flowChartInputOutput">
                <a:avLst/>
              </a:prstGeom>
              <a:grpFill/>
              <a:ln>
                <a:solidFill>
                  <a:srgbClr val="EF8E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流程图: 数据 58"/>
              <p:cNvSpPr/>
              <p:nvPr/>
            </p:nvSpPr>
            <p:spPr>
              <a:xfrm>
                <a:off x="4228927" y="2443852"/>
                <a:ext cx="95387" cy="151303"/>
              </a:xfrm>
              <a:prstGeom prst="flowChartInputOutput">
                <a:avLst/>
              </a:prstGeom>
              <a:grpFill/>
              <a:ln>
                <a:solidFill>
                  <a:srgbClr val="EF8E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5" name="íşlïḍè"/>
            <p:cNvSpPr txBox="1"/>
            <p:nvPr/>
          </p:nvSpPr>
          <p:spPr>
            <a:xfrm>
              <a:off x="5697757" y="2455095"/>
              <a:ext cx="2104246" cy="419100"/>
            </a:xfrm>
            <a:prstGeom prst="rect">
              <a:avLst/>
            </a:prstGeom>
            <a:noFill/>
          </p:spPr>
          <p:txBody>
            <a:bodyPr wrap="square" lIns="68580" tIns="34290" rIns="68580" bIns="34290" anchor="ctr">
              <a:noAutofit/>
            </a:bodyPr>
            <a:lstStyle/>
            <a:p>
              <a:r>
                <a:rPr lang="zh-CN" altLang="en-US" sz="1200" b="1" dirty="0">
                  <a:solidFill>
                    <a:srgbClr val="EF8E1B"/>
                  </a:solidFill>
                </a:rPr>
                <a:t>橙色和橙白色线 绞合</a:t>
              </a:r>
              <a:endParaRPr lang="en-US" altLang="zh-CN" sz="1200" b="1" dirty="0">
                <a:solidFill>
                  <a:srgbClr val="EF8E1B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028989" y="3002291"/>
            <a:ext cx="2857050" cy="314325"/>
            <a:chOff x="4038652" y="2860054"/>
            <a:chExt cx="3809400" cy="419100"/>
          </a:xfrm>
        </p:grpSpPr>
        <p:sp>
          <p:nvSpPr>
            <p:cNvPr id="61" name="矩形 60"/>
            <p:cNvSpPr/>
            <p:nvPr/>
          </p:nvSpPr>
          <p:spPr>
            <a:xfrm>
              <a:off x="4038652" y="2993953"/>
              <a:ext cx="656544" cy="151303"/>
            </a:xfrm>
            <a:prstGeom prst="rect">
              <a:avLst/>
            </a:prstGeom>
            <a:solidFill>
              <a:srgbClr val="22C07D"/>
            </a:solidFill>
            <a:ln>
              <a:solidFill>
                <a:srgbClr val="22C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936653" y="2993953"/>
              <a:ext cx="666215" cy="151303"/>
              <a:chOff x="4038651" y="2443852"/>
              <a:chExt cx="666215" cy="151303"/>
            </a:xfrm>
            <a:solidFill>
              <a:srgbClr val="22C07D"/>
            </a:solidFill>
          </p:grpSpPr>
          <p:sp>
            <p:nvSpPr>
              <p:cNvPr id="64" name="流程图: 数据 63"/>
              <p:cNvSpPr/>
              <p:nvPr/>
            </p:nvSpPr>
            <p:spPr>
              <a:xfrm>
                <a:off x="4038651" y="2443852"/>
                <a:ext cx="95387" cy="151303"/>
              </a:xfrm>
              <a:prstGeom prst="flowChartInputOutput">
                <a:avLst/>
              </a:prstGeom>
              <a:grpFill/>
              <a:ln>
                <a:solidFill>
                  <a:srgbClr val="22C0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流程图: 数据 64"/>
              <p:cNvSpPr/>
              <p:nvPr/>
            </p:nvSpPr>
            <p:spPr>
              <a:xfrm>
                <a:off x="4609479" y="2443852"/>
                <a:ext cx="95387" cy="151303"/>
              </a:xfrm>
              <a:prstGeom prst="flowChartInputOutput">
                <a:avLst/>
              </a:prstGeom>
              <a:grpFill/>
              <a:ln>
                <a:solidFill>
                  <a:srgbClr val="22C0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流程图: 数据 65"/>
              <p:cNvSpPr/>
              <p:nvPr/>
            </p:nvSpPr>
            <p:spPr>
              <a:xfrm>
                <a:off x="4419203" y="2443852"/>
                <a:ext cx="95387" cy="151303"/>
              </a:xfrm>
              <a:prstGeom prst="flowChartInputOutput">
                <a:avLst/>
              </a:prstGeom>
              <a:grpFill/>
              <a:ln>
                <a:solidFill>
                  <a:srgbClr val="22C0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流程图: 数据 66"/>
              <p:cNvSpPr/>
              <p:nvPr/>
            </p:nvSpPr>
            <p:spPr>
              <a:xfrm>
                <a:off x="4228927" y="2443852"/>
                <a:ext cx="95387" cy="151303"/>
              </a:xfrm>
              <a:prstGeom prst="flowChartInputOutput">
                <a:avLst/>
              </a:prstGeom>
              <a:grpFill/>
              <a:ln>
                <a:solidFill>
                  <a:srgbClr val="22C0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íşlïḍè"/>
            <p:cNvSpPr txBox="1"/>
            <p:nvPr/>
          </p:nvSpPr>
          <p:spPr>
            <a:xfrm>
              <a:off x="5697757" y="2860054"/>
              <a:ext cx="2150295" cy="419100"/>
            </a:xfrm>
            <a:prstGeom prst="rect">
              <a:avLst/>
            </a:prstGeom>
            <a:noFill/>
          </p:spPr>
          <p:txBody>
            <a:bodyPr wrap="square" lIns="68580" tIns="34290" rIns="68580" bIns="34290" anchor="ctr">
              <a:noAutofit/>
            </a:bodyPr>
            <a:lstStyle/>
            <a:p>
              <a:r>
                <a:rPr lang="zh-CN" altLang="en-US" sz="1200" b="1" dirty="0">
                  <a:solidFill>
                    <a:srgbClr val="22C07D"/>
                  </a:solidFill>
                </a:rPr>
                <a:t>绿色和绿白色线 绞合</a:t>
              </a:r>
              <a:endParaRPr lang="en-US" altLang="zh-CN" sz="1200" b="1" dirty="0">
                <a:solidFill>
                  <a:srgbClr val="22C07D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28990" y="3306010"/>
            <a:ext cx="2857049" cy="314325"/>
            <a:chOff x="4038652" y="3265013"/>
            <a:chExt cx="3809399" cy="419100"/>
          </a:xfrm>
        </p:grpSpPr>
        <p:sp>
          <p:nvSpPr>
            <p:cNvPr id="69" name="矩形 68"/>
            <p:cNvSpPr/>
            <p:nvPr/>
          </p:nvSpPr>
          <p:spPr>
            <a:xfrm>
              <a:off x="4038652" y="3398912"/>
              <a:ext cx="670912" cy="151303"/>
            </a:xfrm>
            <a:prstGeom prst="rect">
              <a:avLst/>
            </a:prstGeom>
            <a:solidFill>
              <a:srgbClr val="89432B"/>
            </a:solidFill>
            <a:ln>
              <a:solidFill>
                <a:srgbClr val="8943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4936653" y="3398912"/>
              <a:ext cx="680794" cy="151303"/>
              <a:chOff x="4038651" y="2443852"/>
              <a:chExt cx="666215" cy="151303"/>
            </a:xfrm>
            <a:solidFill>
              <a:srgbClr val="89432B"/>
            </a:solidFill>
          </p:grpSpPr>
          <p:sp>
            <p:nvSpPr>
              <p:cNvPr id="72" name="流程图: 数据 71"/>
              <p:cNvSpPr/>
              <p:nvPr/>
            </p:nvSpPr>
            <p:spPr>
              <a:xfrm>
                <a:off x="4038651" y="2443852"/>
                <a:ext cx="95387" cy="151303"/>
              </a:xfrm>
              <a:prstGeom prst="flowChartInputOutput">
                <a:avLst/>
              </a:prstGeom>
              <a:grpFill/>
              <a:ln>
                <a:solidFill>
                  <a:srgbClr val="894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流程图: 数据 72"/>
              <p:cNvSpPr/>
              <p:nvPr/>
            </p:nvSpPr>
            <p:spPr>
              <a:xfrm>
                <a:off x="4609479" y="2443852"/>
                <a:ext cx="95387" cy="151303"/>
              </a:xfrm>
              <a:prstGeom prst="flowChartInputOutput">
                <a:avLst/>
              </a:prstGeom>
              <a:grpFill/>
              <a:ln>
                <a:solidFill>
                  <a:srgbClr val="894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流程图: 数据 73"/>
              <p:cNvSpPr/>
              <p:nvPr/>
            </p:nvSpPr>
            <p:spPr>
              <a:xfrm>
                <a:off x="4419203" y="2443852"/>
                <a:ext cx="95387" cy="151303"/>
              </a:xfrm>
              <a:prstGeom prst="flowChartInputOutput">
                <a:avLst/>
              </a:prstGeom>
              <a:grpFill/>
              <a:ln>
                <a:solidFill>
                  <a:srgbClr val="894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流程图: 数据 74"/>
              <p:cNvSpPr/>
              <p:nvPr/>
            </p:nvSpPr>
            <p:spPr>
              <a:xfrm>
                <a:off x="4228927" y="2443852"/>
                <a:ext cx="95387" cy="151303"/>
              </a:xfrm>
              <a:prstGeom prst="flowChartInputOutput">
                <a:avLst/>
              </a:prstGeom>
              <a:grpFill/>
              <a:ln>
                <a:solidFill>
                  <a:srgbClr val="8943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íşlïḍè"/>
            <p:cNvSpPr txBox="1"/>
            <p:nvPr/>
          </p:nvSpPr>
          <p:spPr>
            <a:xfrm>
              <a:off x="5697756" y="3265013"/>
              <a:ext cx="2150295" cy="419100"/>
            </a:xfrm>
            <a:prstGeom prst="rect">
              <a:avLst/>
            </a:prstGeom>
            <a:noFill/>
          </p:spPr>
          <p:txBody>
            <a:bodyPr wrap="square" lIns="68580" tIns="34290" rIns="68580" bIns="34290" anchor="ctr">
              <a:noAutofit/>
            </a:bodyPr>
            <a:lstStyle/>
            <a:p>
              <a:r>
                <a:rPr lang="zh-CN" altLang="en-US" sz="1200" b="1" dirty="0">
                  <a:solidFill>
                    <a:srgbClr val="89432B"/>
                  </a:solidFill>
                </a:rPr>
                <a:t>棕色和棕白色线 绞合</a:t>
              </a:r>
              <a:endParaRPr lang="en-US" altLang="zh-CN" sz="1200" b="1" dirty="0">
                <a:solidFill>
                  <a:srgbClr val="89432B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41556" y="2445938"/>
            <a:ext cx="2101949" cy="1295465"/>
            <a:chOff x="855408" y="2118250"/>
            <a:chExt cx="2802598" cy="1727287"/>
          </a:xfrm>
        </p:grpSpPr>
        <p:pic>
          <p:nvPicPr>
            <p:cNvPr id="27" name="图片 26" descr="卡通人物&#10;&#10;低可信度描述已自动生成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021" y="2118250"/>
              <a:ext cx="2538985" cy="1401520"/>
            </a:xfrm>
            <a:prstGeom prst="rect">
              <a:avLst/>
            </a:prstGeom>
          </p:spPr>
        </p:pic>
        <p:sp>
          <p:nvSpPr>
            <p:cNvPr id="28" name="íşlïḍè"/>
            <p:cNvSpPr txBox="1"/>
            <p:nvPr/>
          </p:nvSpPr>
          <p:spPr>
            <a:xfrm>
              <a:off x="855408" y="3426437"/>
              <a:ext cx="2706492" cy="419100"/>
            </a:xfrm>
            <a:prstGeom prst="rect">
              <a:avLst/>
            </a:prstGeom>
            <a:noFill/>
          </p:spPr>
          <p:txBody>
            <a:bodyPr wrap="square" lIns="68580" tIns="34290" rIns="68580" bIns="34290" anchor="ctr">
              <a:noAutofit/>
            </a:bodyPr>
            <a:lstStyle/>
            <a:p>
              <a:pPr algn="ctr"/>
              <a:r>
                <a:rPr lang="zh-CN" altLang="en-US" sz="1200" b="1" dirty="0"/>
                <a:t>无屏蔽双绞线</a:t>
              </a:r>
              <a:r>
                <a:rPr lang="en-US" altLang="zh-CN" sz="1200" b="1" dirty="0"/>
                <a:t>UTP</a:t>
              </a:r>
              <a:r>
                <a:rPr lang="zh-CN" altLang="en-US" sz="1200" b="1" dirty="0"/>
                <a:t>电缆</a:t>
              </a:r>
              <a:endParaRPr lang="en-US" altLang="zh-CN" sz="1200" b="1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62777" y="4309602"/>
            <a:ext cx="2029869" cy="1385590"/>
            <a:chOff x="1017036" y="4603136"/>
            <a:chExt cx="2706492" cy="1847453"/>
          </a:xfrm>
        </p:grpSpPr>
        <p:pic>
          <p:nvPicPr>
            <p:cNvPr id="29" name="图片 28" descr="图片包含 游戏机, 电缆, 刷子&#10;&#10;描述已自动生成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623" y="4603136"/>
              <a:ext cx="1981978" cy="1428353"/>
            </a:xfrm>
            <a:prstGeom prst="rect">
              <a:avLst/>
            </a:prstGeom>
          </p:spPr>
        </p:pic>
        <p:sp>
          <p:nvSpPr>
            <p:cNvPr id="30" name="íşlïḍè"/>
            <p:cNvSpPr txBox="1"/>
            <p:nvPr/>
          </p:nvSpPr>
          <p:spPr>
            <a:xfrm>
              <a:off x="1017036" y="6031489"/>
              <a:ext cx="2706492" cy="419100"/>
            </a:xfrm>
            <a:prstGeom prst="rect">
              <a:avLst/>
            </a:prstGeom>
            <a:noFill/>
          </p:spPr>
          <p:txBody>
            <a:bodyPr wrap="square" lIns="68580" tIns="34290" rIns="68580" bIns="34290" anchor="ctr">
              <a:noAutofit/>
            </a:bodyPr>
            <a:lstStyle/>
            <a:p>
              <a:pPr algn="ctr"/>
              <a:r>
                <a:rPr lang="zh-CN" altLang="en-US" sz="1200" b="1" dirty="0"/>
                <a:t>屏蔽双绞线</a:t>
              </a:r>
              <a:r>
                <a:rPr lang="en-US" altLang="zh-CN" sz="1200" b="1" dirty="0"/>
                <a:t>STP</a:t>
              </a:r>
              <a:r>
                <a:rPr lang="zh-CN" altLang="en-US" sz="1200" b="1" dirty="0"/>
                <a:t>电缆</a:t>
              </a:r>
              <a:endParaRPr lang="en-US" altLang="zh-CN" sz="1200" b="1" dirty="0"/>
            </a:p>
          </p:txBody>
        </p:sp>
      </p:grpSp>
      <p:sp>
        <p:nvSpPr>
          <p:cNvPr id="52" name="íşlïḍè"/>
          <p:cNvSpPr txBox="1"/>
          <p:nvPr/>
        </p:nvSpPr>
        <p:spPr>
          <a:xfrm>
            <a:off x="2376025" y="4280963"/>
            <a:ext cx="932609" cy="314325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noAutofit/>
          </a:bodyPr>
          <a:lstStyle/>
          <a:p>
            <a:pPr algn="ctr"/>
            <a:r>
              <a:rPr lang="zh-CN" altLang="en-US" sz="1200" b="1" dirty="0"/>
              <a:t>绝缘保护套</a:t>
            </a:r>
            <a:endParaRPr lang="en-US" altLang="zh-CN" sz="1200" b="1" dirty="0"/>
          </a:p>
        </p:txBody>
      </p:sp>
      <p:sp>
        <p:nvSpPr>
          <p:cNvPr id="53" name="íşlïḍè"/>
          <p:cNvSpPr txBox="1"/>
          <p:nvPr/>
        </p:nvSpPr>
        <p:spPr>
          <a:xfrm>
            <a:off x="23249" y="4732541"/>
            <a:ext cx="932609" cy="314325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noAutofit/>
          </a:bodyPr>
          <a:lstStyle/>
          <a:p>
            <a:pPr algn="ctr"/>
            <a:r>
              <a:rPr lang="zh-CN" altLang="en-US" sz="1200" b="1" dirty="0"/>
              <a:t>多对双绞线</a:t>
            </a:r>
            <a:endParaRPr lang="en-US" altLang="zh-CN" sz="1200" b="1" dirty="0"/>
          </a:p>
        </p:txBody>
      </p:sp>
      <p:sp>
        <p:nvSpPr>
          <p:cNvPr id="54" name="íşlïḍè"/>
          <p:cNvSpPr txBox="1"/>
          <p:nvPr/>
        </p:nvSpPr>
        <p:spPr>
          <a:xfrm>
            <a:off x="1918378" y="4597406"/>
            <a:ext cx="932609" cy="314325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noAutofit/>
          </a:bodyPr>
          <a:lstStyle/>
          <a:p>
            <a:r>
              <a:rPr lang="zh-CN" altLang="en-US" sz="1200" b="1" dirty="0"/>
              <a:t>屏蔽层</a:t>
            </a:r>
            <a:endParaRPr lang="en-US" altLang="zh-CN" sz="1200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6490324" y="2784540"/>
            <a:ext cx="2336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减少相邻导线间的电磁干扰</a:t>
            </a:r>
          </a:p>
        </p:txBody>
      </p:sp>
      <p:sp>
        <p:nvSpPr>
          <p:cNvPr id="79" name="椭圆 78"/>
          <p:cNvSpPr/>
          <p:nvPr/>
        </p:nvSpPr>
        <p:spPr>
          <a:xfrm>
            <a:off x="6296705" y="2848516"/>
            <a:ext cx="125963" cy="125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6490324" y="3102715"/>
            <a:ext cx="2336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抵御部分来自外界的电磁干扰</a:t>
            </a:r>
          </a:p>
        </p:txBody>
      </p:sp>
      <p:sp>
        <p:nvSpPr>
          <p:cNvPr id="82" name="椭圆 81"/>
          <p:cNvSpPr/>
          <p:nvPr/>
        </p:nvSpPr>
        <p:spPr>
          <a:xfrm>
            <a:off x="6296705" y="3166692"/>
            <a:ext cx="125963" cy="125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ectangle 2"/>
          <p:cNvSpPr txBox="1">
            <a:spLocks noChangeArrowheads="1"/>
          </p:cNvSpPr>
          <p:nvPr/>
        </p:nvSpPr>
        <p:spPr>
          <a:xfrm>
            <a:off x="839266" y="745506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Garamond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Garamond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Garamond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Garamond" pitchFamily="18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Garamond" pitchFamily="18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Garamond" pitchFamily="18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Garamond" pitchFamily="18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Garamond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defRPr/>
            </a:pPr>
            <a:r>
              <a:rPr lang="zh-CN" altLang="en-US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网线构成</a:t>
            </a:r>
            <a:endParaRPr lang="zh-CN" altLang="en-US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68" name="Picture 4" descr="水晶头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1941" y="4620613"/>
            <a:ext cx="2857500" cy="214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" name="Text Box 5"/>
          <p:cNvSpPr txBox="1"/>
          <p:nvPr/>
        </p:nvSpPr>
        <p:spPr>
          <a:xfrm>
            <a:off x="5638772" y="3899828"/>
            <a:ext cx="2171700" cy="639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latin typeface="Arial" panose="020B0604020202020204" pitchFamily="34" charset="0"/>
                <a:ea typeface="楷体_GB2312" pitchFamily="49" charset="-122"/>
              </a:rPr>
              <a:t>水晶头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45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confont-1102-719967"/>
          <p:cNvSpPr/>
          <p:nvPr/>
        </p:nvSpPr>
        <p:spPr>
          <a:xfrm>
            <a:off x="112288" y="4357648"/>
            <a:ext cx="489253" cy="539455"/>
          </a:xfrm>
          <a:custGeom>
            <a:avLst/>
            <a:gdLst>
              <a:gd name="T0" fmla="*/ 10088 w 10837"/>
              <a:gd name="T1" fmla="*/ 4482 h 11189"/>
              <a:gd name="T2" fmla="*/ 7108 w 10837"/>
              <a:gd name="T3" fmla="*/ 4482 h 11189"/>
              <a:gd name="T4" fmla="*/ 6313 w 10837"/>
              <a:gd name="T5" fmla="*/ 0 h 11189"/>
              <a:gd name="T6" fmla="*/ 5596 w 10837"/>
              <a:gd name="T7" fmla="*/ 763 h 11189"/>
              <a:gd name="T8" fmla="*/ 3381 w 10837"/>
              <a:gd name="T9" fmla="*/ 4482 h 11189"/>
              <a:gd name="T10" fmla="*/ 3381 w 10837"/>
              <a:gd name="T11" fmla="*/ 10394 h 11189"/>
              <a:gd name="T12" fmla="*/ 4488 w 10837"/>
              <a:gd name="T13" fmla="*/ 11188 h 11189"/>
              <a:gd name="T14" fmla="*/ 8964 w 10837"/>
              <a:gd name="T15" fmla="*/ 11188 h 11189"/>
              <a:gd name="T16" fmla="*/ 9729 w 10837"/>
              <a:gd name="T17" fmla="*/ 10083 h 11189"/>
              <a:gd name="T18" fmla="*/ 10837 w 10837"/>
              <a:gd name="T19" fmla="*/ 5197 h 11189"/>
              <a:gd name="T20" fmla="*/ 10088 w 10837"/>
              <a:gd name="T21" fmla="*/ 4482 h 11189"/>
              <a:gd name="T22" fmla="*/ 2158 w 10837"/>
              <a:gd name="T23" fmla="*/ 4483 h 11189"/>
              <a:gd name="T24" fmla="*/ 374 w 10837"/>
              <a:gd name="T25" fmla="*/ 4483 h 11189"/>
              <a:gd name="T26" fmla="*/ 0 w 10837"/>
              <a:gd name="T27" fmla="*/ 4845 h 11189"/>
              <a:gd name="T28" fmla="*/ 368 w 10837"/>
              <a:gd name="T29" fmla="*/ 10809 h 11189"/>
              <a:gd name="T30" fmla="*/ 748 w 10837"/>
              <a:gd name="T31" fmla="*/ 11189 h 11189"/>
              <a:gd name="T32" fmla="*/ 2292 w 10837"/>
              <a:gd name="T33" fmla="*/ 11189 h 11189"/>
              <a:gd name="T34" fmla="*/ 2610 w 10837"/>
              <a:gd name="T35" fmla="*/ 10938 h 11189"/>
              <a:gd name="T36" fmla="*/ 2610 w 10837"/>
              <a:gd name="T37" fmla="*/ 4935 h 11189"/>
              <a:gd name="T38" fmla="*/ 2158 w 10837"/>
              <a:gd name="T39" fmla="*/ 4483 h 1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837" h="11189">
                <a:moveTo>
                  <a:pt x="10088" y="4482"/>
                </a:moveTo>
                <a:lnTo>
                  <a:pt x="7108" y="4482"/>
                </a:lnTo>
                <a:cubicBezTo>
                  <a:pt x="8263" y="218"/>
                  <a:pt x="6313" y="0"/>
                  <a:pt x="6313" y="0"/>
                </a:cubicBezTo>
                <a:cubicBezTo>
                  <a:pt x="5487" y="0"/>
                  <a:pt x="5658" y="654"/>
                  <a:pt x="5596" y="763"/>
                </a:cubicBezTo>
                <a:cubicBezTo>
                  <a:pt x="5596" y="2848"/>
                  <a:pt x="3381" y="4482"/>
                  <a:pt x="3381" y="4482"/>
                </a:cubicBezTo>
                <a:lnTo>
                  <a:pt x="3381" y="10394"/>
                </a:lnTo>
                <a:cubicBezTo>
                  <a:pt x="3381" y="10978"/>
                  <a:pt x="4176" y="11188"/>
                  <a:pt x="4488" y="11188"/>
                </a:cubicBezTo>
                <a:lnTo>
                  <a:pt x="8964" y="11188"/>
                </a:lnTo>
                <a:cubicBezTo>
                  <a:pt x="9386" y="11188"/>
                  <a:pt x="9729" y="10083"/>
                  <a:pt x="9729" y="10083"/>
                </a:cubicBezTo>
                <a:cubicBezTo>
                  <a:pt x="10837" y="6316"/>
                  <a:pt x="10837" y="5197"/>
                  <a:pt x="10837" y="5197"/>
                </a:cubicBezTo>
                <a:cubicBezTo>
                  <a:pt x="10837" y="4419"/>
                  <a:pt x="10088" y="4482"/>
                  <a:pt x="10088" y="4482"/>
                </a:cubicBezTo>
                <a:close/>
                <a:moveTo>
                  <a:pt x="2158" y="4483"/>
                </a:moveTo>
                <a:lnTo>
                  <a:pt x="374" y="4483"/>
                </a:lnTo>
                <a:cubicBezTo>
                  <a:pt x="6" y="4483"/>
                  <a:pt x="0" y="4845"/>
                  <a:pt x="0" y="4845"/>
                </a:cubicBezTo>
                <a:lnTo>
                  <a:pt x="368" y="10809"/>
                </a:lnTo>
                <a:cubicBezTo>
                  <a:pt x="368" y="11189"/>
                  <a:pt x="748" y="11189"/>
                  <a:pt x="748" y="11189"/>
                </a:cubicBezTo>
                <a:lnTo>
                  <a:pt x="2292" y="11189"/>
                </a:lnTo>
                <a:cubicBezTo>
                  <a:pt x="2613" y="11189"/>
                  <a:pt x="2610" y="10938"/>
                  <a:pt x="2610" y="10938"/>
                </a:cubicBezTo>
                <a:lnTo>
                  <a:pt x="2610" y="4935"/>
                </a:lnTo>
                <a:cubicBezTo>
                  <a:pt x="2612" y="4478"/>
                  <a:pt x="2158" y="4483"/>
                  <a:pt x="2158" y="4483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91636"/>
              </p:ext>
            </p:extLst>
          </p:nvPr>
        </p:nvGraphicFramePr>
        <p:xfrm>
          <a:off x="609704" y="2514624"/>
          <a:ext cx="8065930" cy="29312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3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3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7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双绞线类别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带  宽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线缆特点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典型应用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16MHz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/>
                        <a:t>2</a:t>
                      </a:r>
                      <a:r>
                        <a:rPr lang="zh-CN" altLang="en-US" sz="1400" dirty="0"/>
                        <a:t>对</a:t>
                      </a:r>
                      <a:r>
                        <a:rPr lang="en-US" altLang="zh-CN" sz="1400" dirty="0"/>
                        <a:t>4</a:t>
                      </a:r>
                      <a:r>
                        <a:rPr lang="zh-CN" altLang="en-US" sz="1400" dirty="0"/>
                        <a:t>芯双绞线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传统以太网</a:t>
                      </a:r>
                      <a:r>
                        <a:rPr lang="en-US" altLang="zh-CN" sz="1400" dirty="0"/>
                        <a:t>10Mb/s</a:t>
                      </a:r>
                      <a:r>
                        <a:rPr lang="zh-CN" altLang="en-US" sz="1400" dirty="0"/>
                        <a:t>；模拟电话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20MHz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/>
                        <a:t>4</a:t>
                      </a:r>
                      <a:r>
                        <a:rPr lang="zh-CN" altLang="en-US" sz="1400" dirty="0"/>
                        <a:t>对</a:t>
                      </a:r>
                      <a:r>
                        <a:rPr lang="en-US" altLang="zh-CN" sz="1400" dirty="0"/>
                        <a:t>8</a:t>
                      </a:r>
                      <a:r>
                        <a:rPr lang="zh-CN" altLang="en-US" sz="1400" dirty="0"/>
                        <a:t>芯双绞线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曾用于令牌局域网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100MHz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与</a:t>
                      </a:r>
                      <a:r>
                        <a:rPr lang="en-US" altLang="zh-CN" sz="1400" dirty="0"/>
                        <a:t>4</a:t>
                      </a:r>
                      <a:r>
                        <a:rPr lang="zh-CN" altLang="en-US" sz="1400" dirty="0"/>
                        <a:t>类相比增加了绞合度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传输速率不超过</a:t>
                      </a:r>
                      <a:r>
                        <a:rPr lang="en-US" altLang="zh-CN" sz="1400" dirty="0"/>
                        <a:t>100Mb/s</a:t>
                      </a:r>
                      <a:r>
                        <a:rPr lang="zh-CN" altLang="en-US" sz="1400" dirty="0"/>
                        <a:t>的应用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5E</a:t>
                      </a:r>
                      <a:r>
                        <a:rPr lang="zh-CN" altLang="en-US" sz="1400" dirty="0"/>
                        <a:t>（超</a:t>
                      </a:r>
                      <a:r>
                        <a:rPr lang="en-US" altLang="zh-CN" sz="1400" dirty="0"/>
                        <a:t>5</a:t>
                      </a:r>
                      <a:r>
                        <a:rPr lang="zh-CN" altLang="en-US" sz="1400" dirty="0"/>
                        <a:t>类）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125MHz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与</a:t>
                      </a:r>
                      <a:r>
                        <a:rPr lang="en-US" altLang="zh-CN" sz="1400" dirty="0"/>
                        <a:t>5</a:t>
                      </a:r>
                      <a:r>
                        <a:rPr lang="zh-CN" altLang="en-US" sz="1400" dirty="0"/>
                        <a:t>类相比衰减更小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传输速率不超过</a:t>
                      </a:r>
                      <a:r>
                        <a:rPr lang="en-US" altLang="zh-CN" sz="1400" dirty="0"/>
                        <a:t>1Gb/s</a:t>
                      </a:r>
                      <a:r>
                        <a:rPr lang="zh-CN" altLang="en-US" sz="1400" dirty="0"/>
                        <a:t>的应用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250MHz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与</a:t>
                      </a:r>
                      <a:r>
                        <a:rPr lang="en-US" altLang="zh-CN" sz="1400" dirty="0"/>
                        <a:t>5</a:t>
                      </a:r>
                      <a:r>
                        <a:rPr lang="zh-CN" altLang="en-US" sz="1400" dirty="0"/>
                        <a:t>类相比改善了串扰等性能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传输速率高于</a:t>
                      </a:r>
                      <a:r>
                        <a:rPr lang="en-US" altLang="zh-CN" sz="1400" dirty="0"/>
                        <a:t>1Gb/s</a:t>
                      </a:r>
                      <a:r>
                        <a:rPr lang="zh-CN" altLang="en-US" sz="1400" dirty="0"/>
                        <a:t>的应用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600MHz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使用屏蔽双绞线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/>
                        <a:t>传输速率高于</a:t>
                      </a:r>
                      <a:r>
                        <a:rPr lang="en-US" altLang="zh-CN" sz="1400" dirty="0"/>
                        <a:t>10Gb/s</a:t>
                      </a:r>
                      <a:r>
                        <a:rPr lang="zh-CN" altLang="en-US" sz="1400" dirty="0"/>
                        <a:t>的应用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398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网线排线</a:t>
            </a:r>
          </a:p>
        </p:txBody>
      </p:sp>
      <p:pic>
        <p:nvPicPr>
          <p:cNvPr id="20483" name="Picture 3" descr="网线排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268413"/>
            <a:ext cx="6537325" cy="2665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4" name="Text Box 4"/>
          <p:cNvSpPr txBox="1"/>
          <p:nvPr/>
        </p:nvSpPr>
        <p:spPr>
          <a:xfrm>
            <a:off x="468313" y="4076700"/>
            <a:ext cx="8567737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Arial" panose="020B0604020202020204" pitchFamily="34" charset="0"/>
              </a:rPr>
              <a:t>T568A</a:t>
            </a:r>
            <a:r>
              <a:rPr lang="zh-CN" altLang="en-US" sz="3600" b="1" dirty="0">
                <a:latin typeface="Arial" panose="020B0604020202020204" pitchFamily="34" charset="0"/>
              </a:rPr>
              <a:t>的排线顺序为：白绿、绿、白橙、蓝、白蓝、橙、白棕、棕。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F0066"/>
                </a:solidFill>
                <a:latin typeface="Arial" panose="020B0604020202020204" pitchFamily="34" charset="0"/>
              </a:rPr>
              <a:t>T568B</a:t>
            </a:r>
            <a:r>
              <a:rPr lang="zh-CN" altLang="en-US" sz="3600" b="1" dirty="0">
                <a:solidFill>
                  <a:srgbClr val="FF0066"/>
                </a:solidFill>
                <a:latin typeface="Arial" panose="020B0604020202020204" pitchFamily="34" charset="0"/>
              </a:rPr>
              <a:t>的排线顺序为：白橙、橙、白绿、蓝、白蓝、绿、白棕、棕。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idx="1"/>
          </p:nvPr>
        </p:nvSpPr>
        <p:spPr>
          <a:xfrm>
            <a:off x="1295400" y="1493838"/>
            <a:ext cx="8229600" cy="4525962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b="1" dirty="0"/>
              <a:t>课程性质：专业选修课</a:t>
            </a:r>
            <a:endParaRPr lang="en-US" altLang="zh-CN" b="1" dirty="0"/>
          </a:p>
          <a:p>
            <a:r>
              <a:rPr lang="zh-CN" altLang="en-US" b="1" dirty="0"/>
              <a:t>课时安排：</a:t>
            </a:r>
            <a:r>
              <a:rPr lang="en-US" altLang="zh-CN" b="1" dirty="0"/>
              <a:t>32</a:t>
            </a:r>
            <a:r>
              <a:rPr lang="zh-CN" altLang="en-US" b="1" dirty="0"/>
              <a:t>课时，理论</a:t>
            </a:r>
            <a:r>
              <a:rPr lang="en-US" altLang="zh-CN" b="1" dirty="0"/>
              <a:t>32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r>
              <a:rPr lang="zh-CN" altLang="en-US" b="1" dirty="0"/>
              <a:t>考核方式：闭卷考试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如何做网线</a:t>
            </a:r>
          </a:p>
        </p:txBody>
      </p:sp>
      <p:pic>
        <p:nvPicPr>
          <p:cNvPr id="21507" name="Picture 3" descr="带问号的小人"/>
          <p:cNvPicPr>
            <a:picLocks noChangeAspect="1"/>
          </p:cNvPicPr>
          <p:nvPr/>
        </p:nvPicPr>
        <p:blipFill>
          <a:blip r:embed="rId2"/>
          <a:srcRect t="3780"/>
          <a:stretch>
            <a:fillRect/>
          </a:stretch>
        </p:blipFill>
        <p:spPr>
          <a:xfrm>
            <a:off x="2000250" y="1728788"/>
            <a:ext cx="5143500" cy="4365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如何做网线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准备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44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253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" y="2420938"/>
            <a:ext cx="2333625" cy="2314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763" y="2205038"/>
            <a:ext cx="4743450" cy="2628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4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75" y="5013325"/>
            <a:ext cx="2362200" cy="1704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5" name="Text Box 7"/>
          <p:cNvSpPr txBox="1"/>
          <p:nvPr/>
        </p:nvSpPr>
        <p:spPr>
          <a:xfrm>
            <a:off x="5830888" y="1584325"/>
            <a:ext cx="2054225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latin typeface="Arial" panose="020B0604020202020204" pitchFamily="34" charset="0"/>
                <a:ea typeface="楷体_GB2312" pitchFamily="49" charset="-122"/>
              </a:rPr>
              <a:t>剥线钳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如何做网线</a:t>
            </a:r>
          </a:p>
        </p:txBody>
      </p:sp>
      <p:sp>
        <p:nvSpPr>
          <p:cNvPr id="23555" name="Text Box 3"/>
          <p:cNvSpPr txBox="1"/>
          <p:nvPr/>
        </p:nvSpPr>
        <p:spPr>
          <a:xfrm>
            <a:off x="4416425" y="3246438"/>
            <a:ext cx="311150" cy="365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23556" name="Text Box 4"/>
          <p:cNvSpPr txBox="1"/>
          <p:nvPr/>
        </p:nvSpPr>
        <p:spPr>
          <a:xfrm>
            <a:off x="4416425" y="3246438"/>
            <a:ext cx="311150" cy="365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pic>
        <p:nvPicPr>
          <p:cNvPr id="2355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8" y="1987550"/>
            <a:ext cx="3817937" cy="4424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8" name="Text Box 6"/>
          <p:cNvSpPr txBox="1"/>
          <p:nvPr/>
        </p:nvSpPr>
        <p:spPr>
          <a:xfrm>
            <a:off x="5521325" y="3230563"/>
            <a:ext cx="2146300" cy="639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latin typeface="Arial" panose="020B0604020202020204" pitchFamily="34" charset="0"/>
                <a:ea typeface="楷体_GB2312" pitchFamily="49" charset="-122"/>
              </a:rPr>
              <a:t>测试仪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如何做网线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第一步：剥线</a:t>
            </a:r>
          </a:p>
        </p:txBody>
      </p:sp>
      <p:pic>
        <p:nvPicPr>
          <p:cNvPr id="2458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420938"/>
            <a:ext cx="4537075" cy="3397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如何做网线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第二步：排线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zh-CN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60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2420938"/>
            <a:ext cx="4781550" cy="2952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如何做网线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第三步：水晶头的使用</a:t>
            </a:r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8" y="2276475"/>
            <a:ext cx="4970462" cy="4068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如何做网线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第四步：压线</a:t>
            </a:r>
          </a:p>
        </p:txBody>
      </p:sp>
      <p:pic>
        <p:nvPicPr>
          <p:cNvPr id="2765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5" y="2132013"/>
            <a:ext cx="4014788" cy="4503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如何做网线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第五步：测试</a:t>
            </a:r>
          </a:p>
        </p:txBody>
      </p:sp>
      <p:pic>
        <p:nvPicPr>
          <p:cNvPr id="28676" name="Picture 4" descr="测试仪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276475"/>
            <a:ext cx="5676900" cy="4254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测试问题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b="1" dirty="0"/>
              <a:t>如果是直通线，灯亮的顺序？</a:t>
            </a:r>
          </a:p>
          <a:p>
            <a:pPr>
              <a:buNone/>
            </a:pPr>
            <a:r>
              <a:rPr lang="zh-CN" altLang="en-US" b="1" dirty="0"/>
              <a:t>12345678-12345678</a:t>
            </a:r>
          </a:p>
          <a:p>
            <a:r>
              <a:rPr lang="zh-CN" altLang="en-US" b="1" dirty="0"/>
              <a:t>如果是交叉线，灯亮的顺序？</a:t>
            </a:r>
          </a:p>
          <a:p>
            <a:pPr>
              <a:buNone/>
            </a:pPr>
            <a:r>
              <a:rPr lang="zh-CN" altLang="en-US" b="1" dirty="0"/>
              <a:t>12345678-36145278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理论上会制作网线了吗？</a:t>
            </a:r>
          </a:p>
        </p:txBody>
      </p:sp>
      <p:pic>
        <p:nvPicPr>
          <p:cNvPr id="30723" name="Picture 3" descr="一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95425"/>
            <a:ext cx="5976938" cy="4483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lstStyle/>
          <a:p>
            <a:pPr eaLnBrk="1" hangingPunct="1"/>
            <a:r>
              <a:rPr lang="zh-CN" altLang="en-US" dirty="0"/>
              <a:t>自我介绍</a:t>
            </a:r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1200150" y="1624965"/>
            <a:ext cx="7221220" cy="4753610"/>
          </a:xfrm>
          <a:ln>
            <a:miter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600" kern="0" noProof="1">
                <a:latin typeface="+mn-lt"/>
                <a:ea typeface="+mn-ea"/>
              </a:rPr>
              <a:t>邹秀楠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rPr>
              <a:t>电话：</a:t>
            </a:r>
            <a:r>
              <a:rPr lang="en-US" altLang="zh-CN" sz="2400" kern="0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rPr>
              <a:t>19712001233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400" kern="0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rPr>
              <a:t>QQ</a:t>
            </a:r>
            <a:r>
              <a:rPr lang="zh-CN" altLang="en-US" sz="2400" kern="0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rPr>
              <a:t>：</a:t>
            </a:r>
            <a:r>
              <a:rPr lang="en-US" altLang="zh-CN" sz="2400" kern="0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rPr>
              <a:t>1149974687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rPr>
              <a:t>邮箱：</a:t>
            </a:r>
            <a:r>
              <a:rPr lang="en-US" altLang="zh-CN" sz="2400" kern="0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hlinkClick r:id="rId2"/>
              </a:rPr>
              <a:t>Parker_nan@163.com</a:t>
            </a:r>
            <a:endParaRPr lang="en-US" altLang="zh-CN" sz="2400" kern="0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rPr>
              <a:t>办公室：</a:t>
            </a:r>
            <a:r>
              <a:rPr lang="en-US" altLang="zh-CN" sz="2400" kern="0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rPr>
              <a:t>68#C303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rPr>
              <a:t>毕业院校：山东师范大学</a:t>
            </a:r>
            <a:endParaRPr lang="en-US" altLang="zh-CN" sz="2400" kern="0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rPr>
              <a:t>论文发表：</a:t>
            </a:r>
            <a:endParaRPr lang="en-US" altLang="zh-CN" sz="2400" kern="0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nl-NL" altLang="zh-CN" sz="2400" kern="0" dirty="0">
                <a:latin typeface="+mn-lt"/>
                <a:ea typeface="+mn-ea"/>
                <a:hlinkClick r:id="rId3"/>
              </a:rPr>
              <a:t>dblp: Xiunan Zou (dagstuhl.de)</a:t>
            </a:r>
            <a:endParaRPr lang="en-US" altLang="zh-CN" sz="2400" kern="0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rPr>
              <a:t>专利发表：</a:t>
            </a:r>
            <a:endParaRPr lang="en-US" altLang="zh-CN" sz="2400" kern="0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</a:endParaRPr>
          </a:p>
          <a:p>
            <a:pPr marL="457200" lvl="1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defRPr/>
            </a:pPr>
            <a:r>
              <a:rPr lang="zh-CN" altLang="en-US" sz="1600" kern="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rPr>
              <a:t>一种基于特征匹配度的创新技术推荐方法</a:t>
            </a:r>
            <a:endParaRPr lang="en-US" altLang="zh-CN" sz="1600" kern="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</a:endParaRPr>
          </a:p>
          <a:p>
            <a:pPr marL="457200" lvl="1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defRPr/>
            </a:pPr>
            <a:r>
              <a:rPr lang="zh-CN" altLang="en-US" sz="1600" kern="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rPr>
              <a:t>一种基于二维变换的时间序列相似性度量方法及系统</a:t>
            </a:r>
            <a:endParaRPr lang="en-US" altLang="zh-CN" sz="1600" kern="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</a:endParaRPr>
          </a:p>
          <a:p>
            <a:pPr marL="457200" lvl="1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defRPr/>
            </a:pPr>
            <a:r>
              <a:rPr lang="zh-CN" altLang="en-US" sz="1600" kern="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rPr>
              <a:t>融合</a:t>
            </a:r>
            <a:r>
              <a:rPr lang="en-US" altLang="zh-CN" sz="1600" kern="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rPr>
              <a:t>ERP</a:t>
            </a:r>
            <a:r>
              <a:rPr lang="zh-CN" altLang="en-US" sz="1600" kern="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rPr>
              <a:t>成分与非线性特征的意识情绪识别方法及系统</a:t>
            </a:r>
            <a:endParaRPr lang="en-US" altLang="zh-CN" sz="1600" kern="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en-US" altLang="zh-CN" sz="1600" kern="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补充知识一</a:t>
            </a:r>
          </a:p>
        </p:txBody>
      </p:sp>
      <p:sp>
        <p:nvSpPr>
          <p:cNvPr id="18435" name="Text Box 3"/>
          <p:cNvSpPr txBox="1"/>
          <p:nvPr/>
        </p:nvSpPr>
        <p:spPr>
          <a:xfrm>
            <a:off x="323850" y="1701800"/>
            <a:ext cx="8656638" cy="3505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AutoNum type="arabicPeriod"/>
            </a:pP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两个头排线相同：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直通线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（都是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56A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或都是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56B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）</a:t>
            </a:r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不同设备   路由器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-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交换机    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PC-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交换机</a:t>
            </a:r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2.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两个头排线不同：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交叉线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（一个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56A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，一个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56B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）</a:t>
            </a:r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相同设备      </a:t>
            </a: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PC 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 路由器  服务器</a:t>
            </a:r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>
                <a:latin typeface="Arial" panose="020B0604020202020204" pitchFamily="34" charset="0"/>
                <a:ea typeface="楷体_GB2312" pitchFamily="49" charset="-122"/>
              </a:rPr>
              <a:t>3.</a:t>
            </a:r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两个头排线完全相反：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反转线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配置线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endParaRPr lang="zh-CN" altLang="en-US" b="1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1843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5" y="3476625"/>
            <a:ext cx="4587875" cy="3381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网络基础知识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1219200" y="1600200"/>
            <a:ext cx="8229600" cy="4525963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、计算机网络的发展现状</a:t>
            </a:r>
            <a:endParaRPr lang="en-US" altLang="zh-CN" b="1" dirty="0"/>
          </a:p>
          <a:p>
            <a:r>
              <a:rPr lang="zh-CN" altLang="en-US" b="1" dirty="0"/>
              <a:t>三网合一</a:t>
            </a:r>
          </a:p>
          <a:p>
            <a:r>
              <a:rPr lang="zh-CN" altLang="en-US" b="1" dirty="0"/>
              <a:t>光通信</a:t>
            </a:r>
          </a:p>
          <a:p>
            <a:r>
              <a:rPr lang="en-US" altLang="zh-CN" b="1" dirty="0"/>
              <a:t>IPv6</a:t>
            </a:r>
          </a:p>
          <a:p>
            <a:r>
              <a:rPr lang="zh-CN" altLang="en-US" b="1" dirty="0"/>
              <a:t>宽带接入</a:t>
            </a:r>
          </a:p>
          <a:p>
            <a:r>
              <a:rPr lang="zh-CN" altLang="en-US" b="1" dirty="0"/>
              <a:t>移动通信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网络基础知识</a:t>
            </a: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990600" y="1600200"/>
            <a:ext cx="8229600" cy="4525963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、计算机网络功能</a:t>
            </a:r>
          </a:p>
          <a:p>
            <a:r>
              <a:rPr lang="zh-CN" altLang="en-US" b="1" dirty="0"/>
              <a:t>资源共享</a:t>
            </a:r>
          </a:p>
          <a:p>
            <a:r>
              <a:rPr lang="zh-CN" altLang="en-US" b="1" dirty="0"/>
              <a:t>数据通信</a:t>
            </a:r>
          </a:p>
          <a:p>
            <a:r>
              <a:rPr lang="zh-CN" altLang="en-US" b="1" dirty="0"/>
              <a:t>分布处理</a:t>
            </a:r>
          </a:p>
          <a:p>
            <a:r>
              <a:rPr lang="zh-CN" altLang="en-US" b="1" dirty="0"/>
              <a:t>实时控制和综合处理</a:t>
            </a:r>
          </a:p>
          <a:p>
            <a:r>
              <a:rPr lang="zh-CN" altLang="en-US" b="1" dirty="0"/>
              <a:t>其他：娱乐、办公、购物、视频会议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网络基础知识</a:t>
            </a: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、分类</a:t>
            </a:r>
          </a:p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）按照网络覆盖范围进行分类</a:t>
            </a:r>
          </a:p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）按照传输技术</a:t>
            </a:r>
          </a:p>
          <a:p>
            <a:r>
              <a:rPr lang="zh-CN" altLang="en-US" b="1" dirty="0"/>
              <a:t>共享介质：广播网络。如：以太网，令牌环网，</a:t>
            </a:r>
            <a:r>
              <a:rPr lang="en-US" altLang="zh-CN" b="1" dirty="0"/>
              <a:t>FDDI</a:t>
            </a:r>
          </a:p>
          <a:p>
            <a:r>
              <a:rPr lang="zh-CN" altLang="en-US" b="1" dirty="0"/>
              <a:t>分组交换介质：点到点网络。如：帧中继，</a:t>
            </a:r>
            <a:r>
              <a:rPr lang="en-US" altLang="zh-CN" b="1" dirty="0"/>
              <a:t>ATM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网络基础知识</a:t>
            </a: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1066800" y="1600200"/>
            <a:ext cx="8229600" cy="4525963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b="1" dirty="0"/>
              <a:t>4</a:t>
            </a:r>
            <a:r>
              <a:rPr lang="zh-CN" altLang="en-US" b="1" dirty="0"/>
              <a:t>、局域网的特点：</a:t>
            </a:r>
          </a:p>
          <a:p>
            <a:r>
              <a:rPr lang="zh-CN" altLang="en-US" b="1" dirty="0"/>
              <a:t>误码率低</a:t>
            </a:r>
          </a:p>
          <a:p>
            <a:r>
              <a:rPr lang="zh-CN" altLang="en-US" b="1" dirty="0"/>
              <a:t>延迟小</a:t>
            </a:r>
          </a:p>
          <a:p>
            <a:r>
              <a:rPr lang="zh-CN" altLang="en-US" b="1" dirty="0"/>
              <a:t>多种传输介质</a:t>
            </a:r>
          </a:p>
          <a:p>
            <a:r>
              <a:rPr lang="zh-CN" altLang="en-US" b="1" dirty="0"/>
              <a:t>易于安装、组建和维护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网络基础知识</a:t>
            </a: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b="1" dirty="0"/>
              <a:t>5</a:t>
            </a:r>
            <a:r>
              <a:rPr lang="zh-CN" altLang="en-US" b="1" dirty="0"/>
              <a:t>、局域网的组成</a:t>
            </a:r>
          </a:p>
          <a:p>
            <a:r>
              <a:rPr lang="zh-CN" altLang="en-US" b="1" dirty="0"/>
              <a:t>服务器</a:t>
            </a:r>
          </a:p>
          <a:p>
            <a:r>
              <a:rPr lang="zh-CN" altLang="en-US" b="1" dirty="0"/>
              <a:t>工作站</a:t>
            </a:r>
          </a:p>
          <a:p>
            <a:r>
              <a:rPr lang="zh-CN" altLang="en-US" b="1" dirty="0"/>
              <a:t>网络接口设备</a:t>
            </a:r>
          </a:p>
          <a:p>
            <a:r>
              <a:rPr lang="zh-CN" altLang="en-US" b="1" dirty="0"/>
              <a:t>传输介质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网络基础知识</a:t>
            </a: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457200" y="1546225"/>
            <a:ext cx="8229600" cy="4525963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b="1" dirty="0"/>
              <a:t>6</a:t>
            </a:r>
            <a:r>
              <a:rPr lang="zh-CN" altLang="en-US" b="1" dirty="0"/>
              <a:t>、局域网的拓扑结构</a:t>
            </a:r>
          </a:p>
          <a:p>
            <a:r>
              <a:rPr lang="zh-CN" altLang="en-US" b="1" dirty="0"/>
              <a:t>总线型</a:t>
            </a:r>
          </a:p>
          <a:p>
            <a:r>
              <a:rPr lang="zh-CN" altLang="en-US" b="1" dirty="0"/>
              <a:t>环型</a:t>
            </a:r>
          </a:p>
          <a:p>
            <a:r>
              <a:rPr lang="zh-CN" altLang="en-US" b="1" dirty="0"/>
              <a:t>星型</a:t>
            </a:r>
            <a:endParaRPr lang="en-US" altLang="zh-CN" b="1" dirty="0"/>
          </a:p>
          <a:p>
            <a:r>
              <a:rPr lang="zh-CN" altLang="en-US" b="1" dirty="0"/>
              <a:t>树型</a:t>
            </a:r>
            <a:endParaRPr lang="en-US" altLang="zh-CN" b="1" dirty="0"/>
          </a:p>
          <a:p>
            <a:r>
              <a:rPr lang="zh-CN" altLang="en-US" b="1" dirty="0"/>
              <a:t>网状型</a:t>
            </a:r>
          </a:p>
        </p:txBody>
      </p:sp>
      <p:pic>
        <p:nvPicPr>
          <p:cNvPr id="39940" name="图片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590800"/>
            <a:ext cx="4830763" cy="2438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网络基础知识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b="1" dirty="0"/>
              <a:t>7</a:t>
            </a:r>
            <a:r>
              <a:rPr lang="zh-CN" altLang="en-US" b="1" dirty="0"/>
              <a:t>、以太网</a:t>
            </a:r>
          </a:p>
          <a:p>
            <a:r>
              <a:rPr lang="zh-CN" altLang="en-US" b="1" dirty="0"/>
              <a:t>遵循</a:t>
            </a:r>
            <a:r>
              <a:rPr lang="en-US" altLang="zh-CN" b="1" dirty="0">
                <a:solidFill>
                  <a:srgbClr val="FFFF00"/>
                </a:solidFill>
              </a:rPr>
              <a:t>CSMA/CD</a:t>
            </a:r>
            <a:r>
              <a:rPr lang="zh-CN" altLang="en-US" b="1" dirty="0"/>
              <a:t>介质访问控制方法的</a:t>
            </a:r>
            <a:r>
              <a:rPr lang="zh-CN" altLang="en-US" b="1" dirty="0">
                <a:solidFill>
                  <a:srgbClr val="FFFF00"/>
                </a:solidFill>
              </a:rPr>
              <a:t>局域网</a:t>
            </a:r>
          </a:p>
          <a:p>
            <a:r>
              <a:rPr lang="zh-CN" altLang="en-US" b="1" dirty="0"/>
              <a:t>标准：</a:t>
            </a:r>
            <a:r>
              <a:rPr lang="en-US" altLang="zh-CN" b="1" dirty="0"/>
              <a:t>IEEE802.3</a:t>
            </a:r>
          </a:p>
          <a:p>
            <a:r>
              <a:rPr lang="zh-CN" altLang="en-US" b="1" dirty="0"/>
              <a:t>体系结构：数据链路层、物理层</a:t>
            </a:r>
          </a:p>
          <a:p>
            <a:r>
              <a:rPr lang="zh-CN" altLang="en-US" b="1" dirty="0"/>
              <a:t>分类：传统以太网、快速以太网、千兆以太网、万兆以太网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三  了解电脑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查看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网上邻居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本地连接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属性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问：除了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地址以外还有些什么？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还有别的办法可以查看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地址吗？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开始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运行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Ipconfig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其他命令：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ping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telnet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四  模拟器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Packet Tracer （</a:t>
            </a: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cisco</a:t>
            </a:r>
            <a:r>
              <a: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官方）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GNS3（更全面，但是太大）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DynamipsGUI（更真实）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b="1" dirty="0"/>
              <a:t>课程考核和成绩评定</a:t>
            </a:r>
          </a:p>
          <a:p>
            <a:pPr lvl="1">
              <a:spcBef>
                <a:spcPts val="1200"/>
              </a:spcBef>
            </a:pPr>
            <a:r>
              <a:rPr lang="zh-CN" altLang="en-US" sz="2400" b="1" dirty="0"/>
              <a:t>总成绩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平时成绩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期中考试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期末考试。</a:t>
            </a:r>
          </a:p>
          <a:p>
            <a:pPr lvl="1">
              <a:spcBef>
                <a:spcPts val="1200"/>
              </a:spcBef>
            </a:pPr>
            <a:r>
              <a:rPr lang="zh-CN" altLang="en-US" sz="2400" b="1" dirty="0"/>
              <a:t>平时成绩占总成绩的</a:t>
            </a:r>
            <a:r>
              <a:rPr lang="en-US" altLang="zh-CN" sz="2400" b="1" dirty="0"/>
              <a:t>20%</a:t>
            </a:r>
            <a:r>
              <a:rPr lang="zh-CN" altLang="en-US" sz="2400" b="1" dirty="0"/>
              <a:t>，包括签到、课堂纪律、作业、实验等。</a:t>
            </a:r>
            <a:endParaRPr lang="en-US" altLang="zh-CN" sz="2400" b="1" dirty="0"/>
          </a:p>
          <a:p>
            <a:pPr lvl="1">
              <a:spcBef>
                <a:spcPts val="1200"/>
              </a:spcBef>
            </a:pPr>
            <a:r>
              <a:rPr lang="zh-CN" altLang="en-US" sz="2400" b="1" dirty="0"/>
              <a:t>期中考试占总成绩的</a:t>
            </a:r>
            <a:r>
              <a:rPr lang="en-US" altLang="zh-CN" sz="2400" b="1" dirty="0"/>
              <a:t>10%</a:t>
            </a:r>
            <a:r>
              <a:rPr lang="zh-CN" altLang="en-US" sz="2400" b="1" dirty="0"/>
              <a:t>，采用随堂考试方式进行。</a:t>
            </a:r>
          </a:p>
          <a:p>
            <a:pPr lvl="1">
              <a:spcBef>
                <a:spcPts val="1200"/>
              </a:spcBef>
            </a:pPr>
            <a:r>
              <a:rPr lang="zh-CN" altLang="en-US" sz="2400" b="1" dirty="0"/>
              <a:t>期末成绩占总成绩</a:t>
            </a:r>
            <a:r>
              <a:rPr lang="en-US" altLang="zh-CN" sz="2400" b="1" dirty="0"/>
              <a:t>70%</a:t>
            </a:r>
            <a:r>
              <a:rPr lang="zh-CN" altLang="en-US" sz="2400" b="1" dirty="0"/>
              <a:t>，随堂考试方式，闭卷考试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Cisco Packet Tracer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版本：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如何使用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基本操作：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　　　选择设备 （不同类型，不同型号）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连线（注意配置线）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删除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配置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配置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配置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Switch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（交换机）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配置</a:t>
            </a: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Vlan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Router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（路由器）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  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路由协议等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常用模式: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用户模式  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Router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 或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Switch&gt;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特权模式  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Router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全局配置模式  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Router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(config)#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接口模式  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Router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(config-if)#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/>
          <p:nvPr/>
        </p:nvGrpSpPr>
        <p:grpSpPr>
          <a:xfrm>
            <a:off x="514350" y="304800"/>
            <a:ext cx="7794625" cy="6245225"/>
            <a:chOff x="0" y="0"/>
            <a:chExt cx="12275" cy="9835"/>
          </a:xfrm>
        </p:grpSpPr>
        <p:sp>
          <p:nvSpPr>
            <p:cNvPr id="47107" name="Rectangle 3"/>
            <p:cNvSpPr/>
            <p:nvPr/>
          </p:nvSpPr>
          <p:spPr>
            <a:xfrm>
              <a:off x="7590" y="0"/>
              <a:ext cx="3000" cy="72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 dirty="0"/>
                <a:t>用户模式</a:t>
              </a:r>
            </a:p>
          </p:txBody>
        </p:sp>
        <p:sp>
          <p:nvSpPr>
            <p:cNvPr id="47108" name="Rectangle 4"/>
            <p:cNvSpPr/>
            <p:nvPr/>
          </p:nvSpPr>
          <p:spPr>
            <a:xfrm>
              <a:off x="6990" y="3478"/>
              <a:ext cx="3000" cy="72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 dirty="0"/>
                <a:t>特权模式</a:t>
              </a:r>
            </a:p>
          </p:txBody>
        </p:sp>
        <p:sp>
          <p:nvSpPr>
            <p:cNvPr id="47109" name="Rectangle 5"/>
            <p:cNvSpPr/>
            <p:nvPr/>
          </p:nvSpPr>
          <p:spPr>
            <a:xfrm>
              <a:off x="3270" y="6360"/>
              <a:ext cx="3000" cy="72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 dirty="0"/>
                <a:t>全局配置模式</a:t>
              </a:r>
            </a:p>
          </p:txBody>
        </p:sp>
        <p:sp>
          <p:nvSpPr>
            <p:cNvPr id="47110" name="Rectangle 6"/>
            <p:cNvSpPr/>
            <p:nvPr/>
          </p:nvSpPr>
          <p:spPr>
            <a:xfrm>
              <a:off x="0" y="9115"/>
              <a:ext cx="3000" cy="72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 dirty="0"/>
                <a:t>接口模式</a:t>
              </a:r>
            </a:p>
          </p:txBody>
        </p:sp>
        <p:sp>
          <p:nvSpPr>
            <p:cNvPr id="47111" name="箭头 186"/>
            <p:cNvSpPr/>
            <p:nvPr/>
          </p:nvSpPr>
          <p:spPr>
            <a:xfrm flipH="1">
              <a:off x="8430" y="720"/>
              <a:ext cx="1560" cy="276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12" name="Rectangle 8"/>
            <p:cNvSpPr/>
            <p:nvPr/>
          </p:nvSpPr>
          <p:spPr>
            <a:xfrm>
              <a:off x="9275" y="2040"/>
              <a:ext cx="3000" cy="72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 dirty="0"/>
                <a:t>enable</a:t>
              </a:r>
            </a:p>
          </p:txBody>
        </p:sp>
        <p:sp>
          <p:nvSpPr>
            <p:cNvPr id="47113" name="箭头 190"/>
            <p:cNvSpPr/>
            <p:nvPr/>
          </p:nvSpPr>
          <p:spPr>
            <a:xfrm flipV="1">
              <a:off x="7470" y="720"/>
              <a:ext cx="1440" cy="2760"/>
            </a:xfrm>
            <a:prstGeom prst="line">
              <a:avLst/>
            </a:prstGeom>
            <a:ln w="5715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14" name="Rectangle 10"/>
            <p:cNvSpPr/>
            <p:nvPr/>
          </p:nvSpPr>
          <p:spPr>
            <a:xfrm>
              <a:off x="4803" y="1985"/>
              <a:ext cx="3000" cy="72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 dirty="0"/>
                <a:t>disable</a:t>
              </a:r>
            </a:p>
          </p:txBody>
        </p:sp>
        <p:cxnSp>
          <p:nvCxnSpPr>
            <p:cNvPr id="47115" name="AutoShape 11"/>
            <p:cNvCxnSpPr>
              <a:stCxn id="47108" idx="2"/>
            </p:cNvCxnSpPr>
            <p:nvPr/>
          </p:nvCxnSpPr>
          <p:spPr>
            <a:xfrm flipH="1">
              <a:off x="5550" y="4198"/>
              <a:ext cx="2940" cy="2162"/>
            </a:xfrm>
            <a:prstGeom prst="straightConnector1">
              <a:avLst/>
            </a:prstGeom>
            <a:ln w="9525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47116" name="Rectangle 12"/>
            <p:cNvSpPr/>
            <p:nvPr/>
          </p:nvSpPr>
          <p:spPr>
            <a:xfrm>
              <a:off x="7470" y="5280"/>
              <a:ext cx="3000" cy="72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 dirty="0"/>
                <a:t>configure terminal</a:t>
              </a:r>
            </a:p>
          </p:txBody>
        </p:sp>
        <p:sp>
          <p:nvSpPr>
            <p:cNvPr id="47117" name="箭头 197"/>
            <p:cNvSpPr/>
            <p:nvPr/>
          </p:nvSpPr>
          <p:spPr>
            <a:xfrm flipV="1">
              <a:off x="4235" y="4200"/>
              <a:ext cx="3120" cy="216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18" name="Rectangle 14"/>
            <p:cNvSpPr/>
            <p:nvPr/>
          </p:nvSpPr>
          <p:spPr>
            <a:xfrm>
              <a:off x="3750" y="4560"/>
              <a:ext cx="2040" cy="72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 dirty="0"/>
                <a:t>exit/end</a:t>
              </a:r>
            </a:p>
          </p:txBody>
        </p:sp>
        <p:cxnSp>
          <p:nvCxnSpPr>
            <p:cNvPr id="47119" name="AutoShape 15"/>
            <p:cNvCxnSpPr/>
            <p:nvPr/>
          </p:nvCxnSpPr>
          <p:spPr>
            <a:xfrm flipH="1">
              <a:off x="2123" y="7035"/>
              <a:ext cx="2940" cy="2163"/>
            </a:xfrm>
            <a:prstGeom prst="straightConnector1">
              <a:avLst/>
            </a:prstGeom>
            <a:ln w="9525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47120" name="Rectangle 16"/>
            <p:cNvSpPr/>
            <p:nvPr/>
          </p:nvSpPr>
          <p:spPr>
            <a:xfrm>
              <a:off x="4240" y="7830"/>
              <a:ext cx="5390" cy="72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 dirty="0"/>
                <a:t>interface 接口类型 接口号</a:t>
              </a:r>
            </a:p>
          </p:txBody>
        </p:sp>
        <p:sp>
          <p:nvSpPr>
            <p:cNvPr id="47121" name="Rectangle 17"/>
            <p:cNvSpPr/>
            <p:nvPr/>
          </p:nvSpPr>
          <p:spPr>
            <a:xfrm>
              <a:off x="633" y="7278"/>
              <a:ext cx="1867" cy="71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 dirty="0"/>
                <a:t>exit</a:t>
              </a:r>
            </a:p>
          </p:txBody>
        </p:sp>
        <p:sp>
          <p:nvSpPr>
            <p:cNvPr id="47122" name="箭头 197"/>
            <p:cNvSpPr/>
            <p:nvPr/>
          </p:nvSpPr>
          <p:spPr>
            <a:xfrm flipV="1">
              <a:off x="760" y="7068"/>
              <a:ext cx="3120" cy="2160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cxnSp>
          <p:nvCxnSpPr>
            <p:cNvPr id="47123" name="AutoShape 19"/>
            <p:cNvCxnSpPr>
              <a:stCxn id="47110" idx="1"/>
              <a:endCxn id="47108" idx="1"/>
            </p:cNvCxnSpPr>
            <p:nvPr/>
          </p:nvCxnSpPr>
          <p:spPr>
            <a:xfrm rot="-10800000" flipH="1">
              <a:off x="0" y="3838"/>
              <a:ext cx="6990" cy="5637"/>
            </a:xfrm>
            <a:prstGeom prst="bentConnector3">
              <a:avLst>
                <a:gd name="adj1" fmla="val -5366"/>
              </a:avLst>
            </a:prstGeom>
            <a:ln w="508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47124" name="Rectangle 20"/>
            <p:cNvSpPr/>
            <p:nvPr/>
          </p:nvSpPr>
          <p:spPr>
            <a:xfrm>
              <a:off x="2400" y="3150"/>
              <a:ext cx="2040" cy="72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="1" dirty="0"/>
                <a:t>end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25963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b="1" dirty="0"/>
              <a:t>退出命令：</a:t>
            </a:r>
          </a:p>
          <a:p>
            <a:pPr>
              <a:buNone/>
            </a:pPr>
            <a:r>
              <a:rPr lang="zh-CN" altLang="en-US" b="1" dirty="0"/>
              <a:t>exit：一次退一步</a:t>
            </a:r>
          </a:p>
          <a:p>
            <a:pPr>
              <a:buNone/>
            </a:pPr>
            <a:r>
              <a:rPr lang="zh-CN" altLang="en-US" b="1" dirty="0"/>
              <a:t>end：从任何模式退到特权模式</a:t>
            </a:r>
          </a:p>
          <a:p>
            <a:pPr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模式只能一步一步的进入，可以跨步退出。</a:t>
            </a:r>
          </a:p>
          <a:p>
            <a:pPr>
              <a:buNone/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idx="1"/>
          </p:nvPr>
        </p:nvSpPr>
        <p:spPr>
          <a:xfrm>
            <a:off x="1219200" y="1600200"/>
            <a:ext cx="8229600" cy="4525963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b="1" dirty="0"/>
              <a:t>网络接口类型：</a:t>
            </a:r>
          </a:p>
          <a:p>
            <a:r>
              <a:rPr lang="zh-CN" altLang="en-US" b="1" dirty="0"/>
              <a:t>10M ---Ethernet</a:t>
            </a:r>
          </a:p>
          <a:p>
            <a:r>
              <a:rPr lang="zh-CN" altLang="en-US" b="1" dirty="0"/>
              <a:t>100M---FastEthernet</a:t>
            </a:r>
          </a:p>
          <a:p>
            <a:r>
              <a:rPr lang="zh-CN" altLang="en-US" b="1" dirty="0"/>
              <a:t>1000M-GigabitEthernet</a:t>
            </a:r>
          </a:p>
          <a:p>
            <a:pPr>
              <a:buNone/>
            </a:pPr>
            <a:endParaRPr lang="zh-CN" altLang="en-US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b="1" dirty="0"/>
              <a:t>网络接口号：</a:t>
            </a:r>
          </a:p>
          <a:p>
            <a:pPr lvl="1"/>
            <a:r>
              <a:rPr lang="zh-CN" altLang="en-US" b="1" dirty="0"/>
              <a:t>两部分组成</a:t>
            </a:r>
          </a:p>
          <a:p>
            <a:pPr lvl="1"/>
            <a:r>
              <a:rPr lang="zh-CN" altLang="en-US" b="1" dirty="0"/>
              <a:t>模块/编号</a:t>
            </a:r>
          </a:p>
          <a:p>
            <a:pPr lvl="1"/>
            <a:r>
              <a:rPr lang="zh-CN" altLang="en-US" b="1" dirty="0"/>
              <a:t>比如：FastEthernet0/0     0/1     1/0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请大家跟我一起练习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91440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命令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&gt;enable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#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configure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terminal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config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)#interface fastethernet0/0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config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-if)#</a:t>
            </a: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ｐ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address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192.168.1.2   255.255.255.0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config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-if)#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shut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error</a:t>
            </a: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b="1" dirty="0"/>
              <a:t>如果命令打错了，符号“</a:t>
            </a:r>
            <a:r>
              <a:rPr lang="zh-CN" altLang="en-US" b="1" dirty="0">
                <a:sym typeface="Wingdings" panose="05000000000000000000" pitchFamily="2" charset="2"/>
              </a:rPr>
              <a:t>”，或者%之后的单词是invalid或者error。</a:t>
            </a:r>
          </a:p>
          <a:p>
            <a:r>
              <a:rPr lang="zh-CN" altLang="en-US" b="1" dirty="0">
                <a:sym typeface="Wingdings" panose="05000000000000000000" pitchFamily="2" charset="2"/>
              </a:rPr>
              <a:t>按照模式，重新打命令即可。</a:t>
            </a:r>
          </a:p>
          <a:p>
            <a:endParaRPr lang="zh-CN" altLang="en-US" b="1" dirty="0"/>
          </a:p>
        </p:txBody>
      </p:sp>
      <p:pic>
        <p:nvPicPr>
          <p:cNvPr id="5222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33800"/>
            <a:ext cx="8153400" cy="182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请大家自己练习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00200"/>
            <a:ext cx="8913813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选择路由器型号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为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，配置其两个接口的ＩＰ地址：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f0/0  192.168.1.1  255.255.255.0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f0/1 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192.168.2.1   255.255.255.0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22438"/>
            <a:ext cx="83058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专业任选课程、网络专业核心课程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考证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（网络管理员，网络工程师，ccna，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cna ）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就业：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网络设备安装与调试、网络管理与维护、网络工程师 等。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96875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一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、</a:t>
            </a:r>
            <a:r>
              <a:rPr kumimoji="0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了解课程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b="1" dirty="0"/>
              <a:t>OK！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pic>
        <p:nvPicPr>
          <p:cNvPr id="9219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288" y="231775"/>
            <a:ext cx="9120187" cy="659765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一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、</a:t>
            </a:r>
            <a:r>
              <a:rPr kumimoji="0" lang="zh-CN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了解课程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93838"/>
            <a:ext cx="72390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学习如何配置网络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局域网   互联网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网络中设备的配置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问：网络中设备有哪些？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本课程以实验为主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如何学习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理论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实验（模拟器）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二、认识这些设备吗？</a:t>
            </a:r>
          </a:p>
        </p:txBody>
      </p:sp>
      <p:pic>
        <p:nvPicPr>
          <p:cNvPr id="11267" name="Picture 3" descr="网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752600"/>
            <a:ext cx="4297363" cy="3395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pc"/>
          <p:cNvPicPr>
            <a:picLocks noChangeAspect="1"/>
          </p:cNvPicPr>
          <p:nvPr/>
        </p:nvPicPr>
        <p:blipFill>
          <a:blip r:embed="rId2"/>
          <a:srcRect b="4488"/>
          <a:stretch>
            <a:fillRect/>
          </a:stretch>
        </p:blipFill>
        <p:spPr>
          <a:xfrm>
            <a:off x="0" y="228600"/>
            <a:ext cx="9144000" cy="6115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FmMjA3MWI4ZGY5YmNiYTdjYTA1Yjc1YTU4NDY2Nz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4751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4751;#384545;#373984;"/>
</p:tagLst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tream">
  <a:themeElements>
    <a:clrScheme name="1_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1_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10</TotalTime>
  <Words>1143</Words>
  <Application>Microsoft Office PowerPoint</Application>
  <PresentationFormat>全屏显示(4:3)</PresentationFormat>
  <Paragraphs>236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楷体_GB2312</vt:lpstr>
      <vt:lpstr>宋体</vt:lpstr>
      <vt:lpstr>Arial</vt:lpstr>
      <vt:lpstr>Calibri</vt:lpstr>
      <vt:lpstr>Garamond</vt:lpstr>
      <vt:lpstr>Times New Roman</vt:lpstr>
      <vt:lpstr>Wingdings</vt:lpstr>
      <vt:lpstr>Stream</vt:lpstr>
      <vt:lpstr>1_Stream</vt:lpstr>
      <vt:lpstr>网络互联与路由 </vt:lpstr>
      <vt:lpstr>PowerPoint 演示文稿</vt:lpstr>
      <vt:lpstr>自我介绍</vt:lpstr>
      <vt:lpstr>PowerPoint 演示文稿</vt:lpstr>
      <vt:lpstr>一、了解课程</vt:lpstr>
      <vt:lpstr>PowerPoint 演示文稿</vt:lpstr>
      <vt:lpstr>一、了解课程</vt:lpstr>
      <vt:lpstr>二、认识这些设备吗？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网线构成</vt:lpstr>
      <vt:lpstr>PowerPoint 演示文稿</vt:lpstr>
      <vt:lpstr>PowerPoint 演示文稿</vt:lpstr>
      <vt:lpstr>网线排线</vt:lpstr>
      <vt:lpstr>如何做网线</vt:lpstr>
      <vt:lpstr>如何做网线</vt:lpstr>
      <vt:lpstr>如何做网线</vt:lpstr>
      <vt:lpstr>如何做网线</vt:lpstr>
      <vt:lpstr>如何做网线</vt:lpstr>
      <vt:lpstr>如何做网线</vt:lpstr>
      <vt:lpstr>如何做网线</vt:lpstr>
      <vt:lpstr>如何做网线</vt:lpstr>
      <vt:lpstr>测试问题</vt:lpstr>
      <vt:lpstr>理论上会制作网线了吗？</vt:lpstr>
      <vt:lpstr>补充知识一</vt:lpstr>
      <vt:lpstr>网络基础知识</vt:lpstr>
      <vt:lpstr>网络基础知识</vt:lpstr>
      <vt:lpstr>网络基础知识</vt:lpstr>
      <vt:lpstr>网络基础知识</vt:lpstr>
      <vt:lpstr>网络基础知识</vt:lpstr>
      <vt:lpstr>网络基础知识</vt:lpstr>
      <vt:lpstr>网络基础知识</vt:lpstr>
      <vt:lpstr>三  了解电脑</vt:lpstr>
      <vt:lpstr>四  模拟器</vt:lpstr>
      <vt:lpstr>Cisco Packet Tracer </vt:lpstr>
      <vt:lpstr>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请大家跟我一起练习</vt:lpstr>
      <vt:lpstr>error</vt:lpstr>
      <vt:lpstr>请大家自己练习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Paeker_nan</cp:lastModifiedBy>
  <cp:revision>147</cp:revision>
  <dcterms:created xsi:type="dcterms:W3CDTF">2014-08-22T01:05:00Z</dcterms:created>
  <dcterms:modified xsi:type="dcterms:W3CDTF">2024-08-28T01:37:02Z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2052-12.1.0.17827</vt:lpwstr>
  </property>
  <property fmtid="{D5CDD505-2E9C-101B-9397-08002B2CF9AE}" pid="4" name="ICV">
    <vt:lpwstr>0E48894A19A24505A90DB3B8B807D628_13</vt:lpwstr>
  </property>
</Properties>
</file>