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7" r:id="rId20"/>
    <p:sldId id="275" r:id="rId21"/>
    <p:sldId id="274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29DA3-CE5F-4580-BA38-EEAAA034C7C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03D56-2332-4E21-91B8-6DF8C737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1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2DB4-C537-484C-8306-DD6A7D9B9A0B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0C3C-41E7-48EC-9E08-4099A5A3C2EE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8EE5-11A9-42D3-AD71-7211A3287C8A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1EE-7408-4EFD-ACF5-5651B981D528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CAA-3F23-425E-86CB-A1A3341ACDDA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5F06-16A4-461B-899E-7C16082494FC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9ED1-7CF2-47EF-AFDE-D930CE997AB1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7099-305E-446E-BAAF-60F9C03CC044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D91D-6C0A-4854-BBB3-229A7C659DB7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4DF6-F807-4E70-BB5C-ECF9A39433FE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B9D4-3F0F-4B61-94E5-1B89256426F8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7F1E-97E2-41ED-BEB2-3A9721A43490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Parvathi Saxena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9A9B-9C4B-4C00-9D34-5E4F0E4B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Data_Structures/Hash_Tables" TargetMode="External"/><Relationship Id="rId2" Type="http://schemas.openxmlformats.org/officeDocument/2006/relationships/hyperlink" Target="https://en.wikipedia.org/wiki/Hamming_spac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33303"/>
            <a:ext cx="9144000" cy="139378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C619-2974-4A39-8973-16C89D5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61035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F4708-96ED-4822-B645-F8A75CB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87738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404949"/>
            <a:ext cx="564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Chaining: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 = x mod 7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keys: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50, 700, 76, 85, 92, 73, 101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40810"/>
              </p:ext>
            </p:extLst>
          </p:nvPr>
        </p:nvGraphicFramePr>
        <p:xfrm>
          <a:off x="757646" y="1820331"/>
          <a:ext cx="558800" cy="4749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620237726"/>
                    </a:ext>
                  </a:extLst>
                </a:gridCol>
              </a:tblGrid>
              <a:tr h="678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44205"/>
                  </a:ext>
                </a:extLst>
              </a:tr>
              <a:tr h="678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32357"/>
                  </a:ext>
                </a:extLst>
              </a:tr>
              <a:tr h="678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02139"/>
                  </a:ext>
                </a:extLst>
              </a:tr>
              <a:tr h="678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76363"/>
                  </a:ext>
                </a:extLst>
              </a:tr>
              <a:tr h="678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0651"/>
                  </a:ext>
                </a:extLst>
              </a:tr>
              <a:tr h="678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90820"/>
                  </a:ext>
                </a:extLst>
              </a:tr>
              <a:tr h="678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6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738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9733" y="1820331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9733" y="2497049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4487" y="2497048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9241" y="2497048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9733" y="3964398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4486" y="3964397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16446" y="2727880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16446" y="2064630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16445" y="4207773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51199" y="2727880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5954" y="2727878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51199" y="4207773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18400" y="2727878"/>
            <a:ext cx="4284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h(50) = 50 mod 7 = 1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h(700) = 700 mod 7 = 0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h(76) = 76 mod 7 = 6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h(85) = 85 mod 7 = 1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h(92) = 92 mod 7 = 1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h(73) = 73 mod 7 = 3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h(101) = 101 mod 7 =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9732" y="5985161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16444" y="6228536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F13029A-FC50-4C7C-9195-56653807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0281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267" y="524933"/>
            <a:ext cx="64854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never fills up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unaware of the #operations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as good as Open Addressing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 of space.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chain becomes long (i.e.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extra space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3136"/>
              </p:ext>
            </p:extLst>
          </p:nvPr>
        </p:nvGraphicFramePr>
        <p:xfrm>
          <a:off x="562671" y="4851399"/>
          <a:ext cx="558800" cy="1357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620237726"/>
                    </a:ext>
                  </a:extLst>
                </a:gridCol>
              </a:tblGrid>
              <a:tr h="678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44205"/>
                  </a:ext>
                </a:extLst>
              </a:tr>
              <a:tr h="6785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3235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4758" y="4851399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758" y="5528117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9512" y="5528116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4266" y="5528116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121471" y="5758948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21471" y="5095698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56224" y="5758948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90979" y="5758946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09020" y="5528113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25733" y="5758943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43774" y="5528110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60487" y="5758940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795241" y="5758938"/>
            <a:ext cx="78328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49999" y="287867"/>
            <a:ext cx="0" cy="45635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524933"/>
            <a:ext cx="538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#keys stored in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#slots in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= load factor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= Average keys per slot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Expected time to insert/search/delete: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O(1+)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929852F-270D-4FCF-9598-31650D4E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68370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1867" y="558800"/>
                <a:ext cx="1068493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 Addressing: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keys are stored in the table itself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of table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#keys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h(x)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specifies order of slots to probe for a key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Collision is resolved by probing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Probing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Probing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Hashing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558800"/>
                <a:ext cx="10684933" cy="3416320"/>
              </a:xfrm>
              <a:prstGeom prst="rect">
                <a:avLst/>
              </a:prstGeom>
              <a:blipFill>
                <a:blip r:embed="rId2"/>
                <a:stretch>
                  <a:fillRect l="-913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48552"/>
              </p:ext>
            </p:extLst>
          </p:nvPr>
        </p:nvGraphicFramePr>
        <p:xfrm>
          <a:off x="8500532" y="558800"/>
          <a:ext cx="711201" cy="561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159625216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48489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9371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6987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5357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6143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28099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3612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1328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61599"/>
              </p:ext>
            </p:extLst>
          </p:nvPr>
        </p:nvGraphicFramePr>
        <p:xfrm>
          <a:off x="7789331" y="558800"/>
          <a:ext cx="711201" cy="561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159625216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48489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9371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987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5357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6143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8099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3612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1328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4928-63B8-4DE1-8A26-0A5318C1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22002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558800"/>
                <a:ext cx="7213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Probing: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(Hash(X)+0)%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HashTableSize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full we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(Hash(X)+1)%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HashTableSize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full we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 on…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8800"/>
                <a:ext cx="7213600" cy="1569660"/>
              </a:xfrm>
              <a:prstGeom prst="rect">
                <a:avLst/>
              </a:prstGeom>
              <a:blipFill>
                <a:blip r:embed="rId2"/>
                <a:stretch>
                  <a:fillRect l="-1268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2667" y="2641600"/>
                <a:ext cx="5689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keys = 7, 36, 18, 62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Insert(7)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11=7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Insert(36)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=36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11=3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Insert(18)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11=7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=19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Insert(62)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11=7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=63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=64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7" y="2641600"/>
                <a:ext cx="5689600" cy="4154984"/>
              </a:xfrm>
              <a:prstGeom prst="rect">
                <a:avLst/>
              </a:prstGeom>
              <a:blipFill>
                <a:blip r:embed="rId3"/>
                <a:stretch>
                  <a:fillRect l="-1606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98959"/>
              </p:ext>
            </p:extLst>
          </p:nvPr>
        </p:nvGraphicFramePr>
        <p:xfrm>
          <a:off x="8382001" y="414863"/>
          <a:ext cx="694267" cy="5901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2971595773"/>
                    </a:ext>
                  </a:extLst>
                </a:gridCol>
              </a:tblGrid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47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99683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96772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24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0325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64618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61217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0788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30236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86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8576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34887"/>
              </p:ext>
            </p:extLst>
          </p:nvPr>
        </p:nvGraphicFramePr>
        <p:xfrm>
          <a:off x="7670800" y="414862"/>
          <a:ext cx="694267" cy="5901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2971595773"/>
                    </a:ext>
                  </a:extLst>
                </a:gridCol>
              </a:tblGrid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47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99683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6772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24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325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4618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61217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0788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30236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86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576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8C2F8-618A-49E3-9C3D-B958F06E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8766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84266"/>
              </p:ext>
            </p:extLst>
          </p:nvPr>
        </p:nvGraphicFramePr>
        <p:xfrm>
          <a:off x="948268" y="482596"/>
          <a:ext cx="694267" cy="5901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2971595773"/>
                    </a:ext>
                  </a:extLst>
                </a:gridCol>
              </a:tblGrid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47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99683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96772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24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0325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64618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61217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0788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30236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86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85761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03607"/>
              </p:ext>
            </p:extLst>
          </p:nvPr>
        </p:nvGraphicFramePr>
        <p:xfrm>
          <a:off x="237067" y="482595"/>
          <a:ext cx="694267" cy="5901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2971595773"/>
                    </a:ext>
                  </a:extLst>
                </a:gridCol>
              </a:tblGrid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47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99683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6772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24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325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4618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61217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0788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30236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86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576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32000" y="735169"/>
                <a:ext cx="85852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Search(18)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=18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11=7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Not Here so move on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=19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735169"/>
                <a:ext cx="8585200" cy="830997"/>
              </a:xfrm>
              <a:prstGeom prst="rect">
                <a:avLst/>
              </a:prstGeom>
              <a:blipFill>
                <a:blip r:embed="rId2"/>
                <a:stretch>
                  <a:fillRect l="-1065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32000" y="2602232"/>
                <a:ext cx="8585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Delete(18)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=18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11=7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Not Here so move on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=19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11=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 and keep status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2602232"/>
                <a:ext cx="8585200" cy="1200329"/>
              </a:xfrm>
              <a:prstGeom prst="rect">
                <a:avLst/>
              </a:prstGeom>
              <a:blipFill>
                <a:blip r:embed="rId3"/>
                <a:stretch>
                  <a:fillRect l="-1065" t="-4061" b="-10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88276"/>
              </p:ext>
            </p:extLst>
          </p:nvPr>
        </p:nvGraphicFramePr>
        <p:xfrm>
          <a:off x="11006665" y="482595"/>
          <a:ext cx="694267" cy="5901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2971595773"/>
                    </a:ext>
                  </a:extLst>
                </a:gridCol>
              </a:tblGrid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47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99683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96772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24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0325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64618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61217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0788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30236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86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85761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68024"/>
              </p:ext>
            </p:extLst>
          </p:nvPr>
        </p:nvGraphicFramePr>
        <p:xfrm>
          <a:off x="10295464" y="482594"/>
          <a:ext cx="694267" cy="5901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2971595773"/>
                    </a:ext>
                  </a:extLst>
                </a:gridCol>
              </a:tblGrid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47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99683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6772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24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325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4618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61217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0788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30236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86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5761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7B71-0E2B-4262-B990-8BF48E5E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402078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558800"/>
                <a:ext cx="7213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u="sng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</a:t>
                </a:r>
                <a:r>
                  <a:rPr kumimoji="0" lang="en-US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Probing: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(Hash(X)+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</a:t>
                </a:r>
                <a:r>
                  <a:rPr lang="en-US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HashTableSize</a:t>
                </a:r>
                <a:endParaRPr kumimoji="0" lang="en-US" sz="2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(x) = (Hash(X)+0)%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HashTableSize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is full we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(x) = (Hash(X)+1)% 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HashTableSize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is full we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(Hash(X)+4)% </a:t>
                </a:r>
                <a:r>
                  <a:rPr lang="en-US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HashTableSize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full we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And so on…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8800"/>
                <a:ext cx="7213600" cy="2308324"/>
              </a:xfrm>
              <a:prstGeom prst="rect">
                <a:avLst/>
              </a:prstGeom>
              <a:blipFill>
                <a:blip r:embed="rId2"/>
                <a:stretch>
                  <a:fillRect l="-1268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2667" y="2867124"/>
                <a:ext cx="5689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e.g. keys = 7, 36, 18, 62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Insert(7)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=7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11=7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Insert(36)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36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=36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11=3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Insert(18)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18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=18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11=7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18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=19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11=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8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Insert(62)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62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=62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11=7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62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=63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11=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8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62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=66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11=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7" y="2867124"/>
                <a:ext cx="5689600" cy="4154984"/>
              </a:xfrm>
              <a:prstGeom prst="rect">
                <a:avLst/>
              </a:prstGeom>
              <a:blipFill>
                <a:blip r:embed="rId3"/>
                <a:stretch>
                  <a:fillRect l="-1606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71885"/>
              </p:ext>
            </p:extLst>
          </p:nvPr>
        </p:nvGraphicFramePr>
        <p:xfrm>
          <a:off x="8382001" y="414863"/>
          <a:ext cx="694267" cy="5901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2971595773"/>
                    </a:ext>
                  </a:extLst>
                </a:gridCol>
              </a:tblGrid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47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99683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96772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24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0325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64618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61217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0788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30236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86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8576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70800" y="414862"/>
          <a:ext cx="694267" cy="5901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2971595773"/>
                    </a:ext>
                  </a:extLst>
                </a:gridCol>
              </a:tblGrid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47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99683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6772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24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3250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46185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61217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0788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30236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8631"/>
                  </a:ext>
                </a:extLst>
              </a:tr>
              <a:tr h="536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576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8C069-958B-462F-82BD-ECD6FB7B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60221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5866" y="672063"/>
                <a:ext cx="8974667" cy="305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u="sng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Hashing</a:t>
                </a:r>
                <a:r>
                  <a:rPr kumimoji="0" lang="en-US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sz="2400" noProof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another </a:t>
                </a:r>
                <a:r>
                  <a:rPr lang="en-US" sz="2400" i="1" noProof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h2(x) &amp; </a:t>
                </a:r>
                <a:r>
                  <a:rPr lang="en-US" sz="2400" noProof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 for  </a:t>
                </a:r>
                <a:r>
                  <a:rPr lang="en-US" sz="2400" i="1" noProof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noProof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*hash2(x) </a:t>
                </a:r>
                <a:r>
                  <a:rPr lang="en-US" sz="2400" noProof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  <m:r>
                          <a:rPr lang="en-US" sz="24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kumimoji="0" lang="en-US" sz="240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iteration</a:t>
                </a: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(Hash(X)+ </a:t>
                </a:r>
                <a:r>
                  <a:rPr lang="en-US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hash2(X))%</a:t>
                </a:r>
                <a:r>
                  <a:rPr lang="en-US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HashTableSize</a:t>
                </a:r>
                <a:endParaRPr lang="en-US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ctr"/>
                <a:endParaRPr kumimoji="0" lang="en-US" sz="2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(x) = (Hash(X)+0)%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HashTableSize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is full we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(x) = (Hash(X)+1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hash2(X)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)% 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HashTableSize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is full we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(Hash(X)+2* hash2(X))% </a:t>
                </a:r>
                <a:r>
                  <a:rPr lang="en-US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HashTableSize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full we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And so on…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66" y="672063"/>
                <a:ext cx="8974667" cy="3053528"/>
              </a:xfrm>
              <a:prstGeom prst="rect">
                <a:avLst/>
              </a:prstGeom>
              <a:blipFill>
                <a:blip r:embed="rId2"/>
                <a:stretch>
                  <a:fillRect l="-1087" t="-15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1333" y="3811012"/>
            <a:ext cx="9160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Open Addressing: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#keys stored in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#slots in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n/m (load factor)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Expected time to insert/search/delete: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O(1/(1-))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CA3F9-3362-4D7D-AC6C-26304B72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96596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75" y="1919605"/>
            <a:ext cx="11601994" cy="2822212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Hashing for Approximate Nearest Neighbor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on Big Data: A Survey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A47A5-B513-41E6-AC90-9F69F581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35889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868" y="4053900"/>
            <a:ext cx="114778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streams to increase hashing accuracy.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construct more efficient hash function, one stream aims at learning new quantization method subsequent to projection process, the other stream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 on re-ranking hash codes with new distances.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codes with deep learning framework.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811" y="876406"/>
            <a:ext cx="118480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hashing based methods should have several properties.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should map similar points in original space into similar binary codes in Hamming space.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ensure to preserve the similarity between the two spaces.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should be encoded into a small number of bits to increase retrieval speed and reduce memory storage.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5CE59-9026-43CF-9EA1-396A5DB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13349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366" y="2572748"/>
            <a:ext cx="8018416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33335-99B4-41F9-ABF4-0D9811A1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57465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933" y="541867"/>
            <a:ext cx="113114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Hashing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compilers to keep track of declared variables.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online spelling checking the hashing functions are used.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helps in Game playing programs to store the moves made.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browser program while caching the web pages, hashing is used.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EF9B8-8B5F-42CA-A405-95027C78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94825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866" y="626533"/>
            <a:ext cx="1132840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Cache performance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Suffers from clustering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Cache Performance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Suffers a lesser clustering than linear probing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cache performance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clustering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more computation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28791-28C7-45E3-ABE8-FE1D8A3A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798576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 Cao,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Wenrui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Kato,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Keqiu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Xiulong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“Binary Hashing for Approximate Nearest Neighbor Search on Big Data: A Survey”, DOI 10.1109/ACCESS.2017.2781360, IEEE Access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https://en.wikipedia.org/wiki/Hamming_space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https://en.wikibooks.org/wiki/Data_Structures/Hash_Tables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9C5AA-67FD-4DBE-A533-796324AA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95794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2638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C91DB-A12F-4627-AD5F-7909C541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69757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72223"/>
              </p:ext>
            </p:extLst>
          </p:nvPr>
        </p:nvGraphicFramePr>
        <p:xfrm>
          <a:off x="809897" y="267715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503785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867695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19238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5795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r>
                        <a:rPr lang="en-US" baseline="0" dirty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1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9879369722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7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9879396671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85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5394" y="613955"/>
            <a:ext cx="5904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tasks to be performed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Employee 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an Employee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 Record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9CAEE-CAA1-4C94-B494-D0AE86A1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3014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4949" y="365760"/>
                <a:ext cx="5003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of Array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of Binary Search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𝑙𝑜𝑔𝑛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9" y="365760"/>
                <a:ext cx="5003074" cy="1200329"/>
              </a:xfrm>
              <a:prstGeom prst="rect">
                <a:avLst/>
              </a:prstGeom>
              <a:blipFill>
                <a:blip r:embed="rId2"/>
                <a:stretch>
                  <a:fillRect l="-182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57258" y="365760"/>
                <a:ext cx="50030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of </a:t>
                </a:r>
                <a:r>
                  <a:rPr lang="en-US" sz="24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LinkedList</a:t>
                </a:r>
                <a:endParaRPr lang="en-US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8" y="365760"/>
                <a:ext cx="5003074" cy="830997"/>
              </a:xfrm>
              <a:prstGeom prst="rect">
                <a:avLst/>
              </a:prstGeom>
              <a:blipFill>
                <a:blip r:embed="rId3"/>
                <a:stretch>
                  <a:fillRect l="-194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13342"/>
              </p:ext>
            </p:extLst>
          </p:nvPr>
        </p:nvGraphicFramePr>
        <p:xfrm>
          <a:off x="724988" y="1785217"/>
          <a:ext cx="4545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75">
                  <a:extLst>
                    <a:ext uri="{9D8B030D-6E8A-4147-A177-3AD203B41FA5}">
                      <a16:colId xmlns:a16="http://schemas.microsoft.com/office/drawing/2014/main" val="770585862"/>
                    </a:ext>
                  </a:extLst>
                </a:gridCol>
                <a:gridCol w="909175">
                  <a:extLst>
                    <a:ext uri="{9D8B030D-6E8A-4147-A177-3AD203B41FA5}">
                      <a16:colId xmlns:a16="http://schemas.microsoft.com/office/drawing/2014/main" val="3180527443"/>
                    </a:ext>
                  </a:extLst>
                </a:gridCol>
                <a:gridCol w="909175">
                  <a:extLst>
                    <a:ext uri="{9D8B030D-6E8A-4147-A177-3AD203B41FA5}">
                      <a16:colId xmlns:a16="http://schemas.microsoft.com/office/drawing/2014/main" val="1851332525"/>
                    </a:ext>
                  </a:extLst>
                </a:gridCol>
                <a:gridCol w="909175">
                  <a:extLst>
                    <a:ext uri="{9D8B030D-6E8A-4147-A177-3AD203B41FA5}">
                      <a16:colId xmlns:a16="http://schemas.microsoft.com/office/drawing/2014/main" val="3259289397"/>
                    </a:ext>
                  </a:extLst>
                </a:gridCol>
                <a:gridCol w="909175">
                  <a:extLst>
                    <a:ext uri="{9D8B030D-6E8A-4147-A177-3AD203B41FA5}">
                      <a16:colId xmlns:a16="http://schemas.microsoft.com/office/drawing/2014/main" val="2118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2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904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7565" y="1854683"/>
            <a:ext cx="78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</a:t>
            </a:r>
          </a:p>
          <a:p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0686" y="1785217"/>
            <a:ext cx="1375953" cy="715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2"/>
          </p:cNvCxnSpPr>
          <p:nvPr/>
        </p:nvCxnSpPr>
        <p:spPr>
          <a:xfrm>
            <a:off x="6718663" y="1785217"/>
            <a:ext cx="0" cy="715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68195" y="1776468"/>
            <a:ext cx="1375953" cy="715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0"/>
            <a:endCxn id="12" idx="2"/>
          </p:cNvCxnSpPr>
          <p:nvPr/>
        </p:nvCxnSpPr>
        <p:spPr>
          <a:xfrm>
            <a:off x="8556172" y="1776468"/>
            <a:ext cx="0" cy="715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649097" y="1776063"/>
            <a:ext cx="1375953" cy="715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10337074" y="1776063"/>
            <a:ext cx="0" cy="715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5084" y="2063933"/>
            <a:ext cx="178529" cy="143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50086" y="2071269"/>
            <a:ext cx="178529" cy="143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591798" y="2084211"/>
            <a:ext cx="178529" cy="143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 flipV="1">
            <a:off x="7142115" y="2134367"/>
            <a:ext cx="726080" cy="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9060721" y="2133962"/>
            <a:ext cx="588376" cy="1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39546" y="1963884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64804" y="1949295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14561" y="1967197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90514" y="2151863"/>
            <a:ext cx="6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4949" y="3444240"/>
                <a:ext cx="500307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of Balanced Binary Search Tree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𝑙𝑜𝑔𝑛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Deletion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𝑙𝑜𝑔𝑛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9" y="3444240"/>
                <a:ext cx="5003074" cy="1938992"/>
              </a:xfrm>
              <a:prstGeom prst="rect">
                <a:avLst/>
              </a:prstGeom>
              <a:blipFill>
                <a:blip r:embed="rId4"/>
                <a:stretch>
                  <a:fillRect l="-1827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123613" y="3152166"/>
            <a:ext cx="30871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       4</a:t>
            </a:r>
          </a:p>
          <a:p>
            <a:r>
              <a:rPr lang="en-US" sz="4000" dirty="0"/>
              <a:t>    /    \</a:t>
            </a:r>
          </a:p>
          <a:p>
            <a:r>
              <a:rPr lang="en-US" sz="4000" dirty="0"/>
              <a:t>   2      6</a:t>
            </a:r>
          </a:p>
          <a:p>
            <a:r>
              <a:rPr lang="en-US" sz="4000" dirty="0"/>
              <a:t> /  \    /  \</a:t>
            </a:r>
          </a:p>
          <a:p>
            <a:r>
              <a:rPr lang="en-US" sz="4000" dirty="0"/>
              <a:t>1    3  5  7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027842-E65F-4924-8873-A970F693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35239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2697" y="235131"/>
                <a:ext cx="58390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Directed Access Table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Deletion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235131"/>
                <a:ext cx="5839097" cy="2308324"/>
              </a:xfrm>
              <a:prstGeom prst="rect">
                <a:avLst/>
              </a:prstGeom>
              <a:blipFill>
                <a:blip r:embed="rId2"/>
                <a:stretch>
                  <a:fillRect l="-1670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11018"/>
              </p:ext>
            </p:extLst>
          </p:nvPr>
        </p:nvGraphicFramePr>
        <p:xfrm>
          <a:off x="352697" y="2362199"/>
          <a:ext cx="31863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518">
                  <a:extLst>
                    <a:ext uri="{9D8B030D-6E8A-4147-A177-3AD203B41FA5}">
                      <a16:colId xmlns:a16="http://schemas.microsoft.com/office/drawing/2014/main" val="1503093845"/>
                    </a:ext>
                  </a:extLst>
                </a:gridCol>
                <a:gridCol w="1296852">
                  <a:extLst>
                    <a:ext uri="{9D8B030D-6E8A-4147-A177-3AD203B41FA5}">
                      <a16:colId xmlns:a16="http://schemas.microsoft.com/office/drawing/2014/main" val="290410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27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9879369722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9879396671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0x24…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74762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60671"/>
              </p:ext>
            </p:extLst>
          </p:nvPr>
        </p:nvGraphicFramePr>
        <p:xfrm>
          <a:off x="6101321" y="2681427"/>
          <a:ext cx="482599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666">
                  <a:extLst>
                    <a:ext uri="{9D8B030D-6E8A-4147-A177-3AD203B41FA5}">
                      <a16:colId xmlns:a16="http://schemas.microsoft.com/office/drawing/2014/main" val="4249046635"/>
                    </a:ext>
                  </a:extLst>
                </a:gridCol>
                <a:gridCol w="1608666">
                  <a:extLst>
                    <a:ext uri="{9D8B030D-6E8A-4147-A177-3AD203B41FA5}">
                      <a16:colId xmlns:a16="http://schemas.microsoft.com/office/drawing/2014/main" val="1762726000"/>
                    </a:ext>
                  </a:extLst>
                </a:gridCol>
                <a:gridCol w="1608666">
                  <a:extLst>
                    <a:ext uri="{9D8B030D-6E8A-4147-A177-3AD203B41FA5}">
                      <a16:colId xmlns:a16="http://schemas.microsoft.com/office/drawing/2014/main" val="382068324"/>
                    </a:ext>
                  </a:extLst>
                </a:gridCol>
              </a:tblGrid>
              <a:tr h="38181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2794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13754"/>
              </p:ext>
            </p:extLst>
          </p:nvPr>
        </p:nvGraphicFramePr>
        <p:xfrm>
          <a:off x="6101321" y="3276599"/>
          <a:ext cx="482599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666">
                  <a:extLst>
                    <a:ext uri="{9D8B030D-6E8A-4147-A177-3AD203B41FA5}">
                      <a16:colId xmlns:a16="http://schemas.microsoft.com/office/drawing/2014/main" val="4249046635"/>
                    </a:ext>
                  </a:extLst>
                </a:gridCol>
                <a:gridCol w="1608666">
                  <a:extLst>
                    <a:ext uri="{9D8B030D-6E8A-4147-A177-3AD203B41FA5}">
                      <a16:colId xmlns:a16="http://schemas.microsoft.com/office/drawing/2014/main" val="1762726000"/>
                    </a:ext>
                  </a:extLst>
                </a:gridCol>
                <a:gridCol w="1608666">
                  <a:extLst>
                    <a:ext uri="{9D8B030D-6E8A-4147-A177-3AD203B41FA5}">
                      <a16:colId xmlns:a16="http://schemas.microsoft.com/office/drawing/2014/main" val="382068324"/>
                    </a:ext>
                  </a:extLst>
                </a:gridCol>
              </a:tblGrid>
              <a:tr h="38181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27949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539067" y="2841041"/>
            <a:ext cx="2562254" cy="366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539067" y="3276599"/>
            <a:ext cx="2562254" cy="366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809899" y="3259733"/>
            <a:ext cx="953589" cy="1867990"/>
          </a:xfrm>
          <a:prstGeom prst="leftBrace">
            <a:avLst>
              <a:gd name="adj1" fmla="val 8333"/>
              <a:gd name="adj2" fmla="val 522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0526" y="4794068"/>
            <a:ext cx="90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2403085" y="3551405"/>
            <a:ext cx="953589" cy="1318378"/>
          </a:xfrm>
          <a:prstGeom prst="leftBrace">
            <a:avLst>
              <a:gd name="adj1" fmla="val 8333"/>
              <a:gd name="adj2" fmla="val 522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33228" y="4794068"/>
            <a:ext cx="90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569355-4735-4A33-A362-669002E5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5847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1886" y="365760"/>
                <a:ext cx="888274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Limitations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of table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where m = size of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record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n =  digits in the phone no.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 may not hold the size of digits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365760"/>
                <a:ext cx="8882743" cy="1938992"/>
              </a:xfrm>
              <a:prstGeom prst="rect">
                <a:avLst/>
              </a:prstGeom>
              <a:blipFill>
                <a:blip r:embed="rId2"/>
                <a:stretch>
                  <a:fillRect l="-1030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585" t="21161" r="48396" b="61858"/>
          <a:stretch/>
        </p:blipFill>
        <p:spPr>
          <a:xfrm>
            <a:off x="395685" y="2513758"/>
            <a:ext cx="10921400" cy="26721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DDEF5-F1DD-4239-8C92-D5EAA018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67539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Table is a data structure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for storing &amp; retrieving data more quickly.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 of data based on key-value.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on average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2458992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function is a function to implement hash table.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put, retrieve data in the hash table.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function</a:t>
                </a:r>
              </a:p>
              <a:p>
                <a:pPr marL="0" indent="0" algn="ctr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2458992"/>
              </a:xfrm>
              <a:blipFill>
                <a:blip r:embed="rId3"/>
                <a:stretch>
                  <a:fillRect l="-2118" t="-4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H="1">
            <a:off x="5891349" y="1690688"/>
            <a:ext cx="13062" cy="4762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3FF5-8404-4707-A413-B0BF6587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39066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937"/>
            <a:ext cx="10515600" cy="6220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1154"/>
                <a:ext cx="10515600" cy="5105809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Division Method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h(key) = record % table size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e.g. 54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54 % 10 =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4</a:t>
                </a:r>
              </a:p>
              <a:p>
                <a:pPr marL="0" indent="0">
                  <a:buNone/>
                </a:pP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Mid Square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311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311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9678321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783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(hash table size is 1000)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Multiplicative Hash Function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H(key) = floor(p * (fractional part of key * A))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key = 107, A = 0.61803398987 &amp; p = 50 then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H(x) = floor(50 * (107 *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0.61803398987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=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3306</a:t>
                </a:r>
              </a:p>
              <a:p>
                <a:pPr marL="0" indent="0">
                  <a:buNone/>
                </a:pP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Digit Folding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12365412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123/654/12 123+654+12 = 789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1154"/>
                <a:ext cx="10515600" cy="5105809"/>
              </a:xfrm>
              <a:blipFill>
                <a:blip r:embed="rId2"/>
                <a:stretch>
                  <a:fillRect l="-754" t="-2628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29646" y="1715828"/>
            <a:ext cx="57137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1025" y="1715828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3187" y="2773426"/>
            <a:ext cx="7107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23904" y="2773426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187" y="4246328"/>
            <a:ext cx="798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3306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1957" y="4246328"/>
            <a:ext cx="11514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240" y="5400490"/>
            <a:ext cx="7107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1957" y="5400490"/>
            <a:ext cx="163382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12365412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DC02D4F-FFD3-4F83-A6EC-2B985635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261546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494" y="1683230"/>
            <a:ext cx="5421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good hash function: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compute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#collisions should be less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which will get distributed uniformly over an array.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depend on every bit of the key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74713" y="713734"/>
                <a:ext cx="577426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7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=9879396671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=9879396671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7=4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=9879369722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=9879369722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7=4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13" y="713734"/>
                <a:ext cx="577426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77795"/>
              </p:ext>
            </p:extLst>
          </p:nvPr>
        </p:nvGraphicFramePr>
        <p:xfrm>
          <a:off x="6231467" y="3363698"/>
          <a:ext cx="69426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120888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9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9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6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6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2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97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98934" y="3702112"/>
            <a:ext cx="22182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9879396671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98934" y="4616225"/>
                <a:ext cx="221826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9879369722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34" y="4616225"/>
                <a:ext cx="221826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6925734" y="3932945"/>
            <a:ext cx="1473200" cy="114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6925734" y="4847058"/>
            <a:ext cx="147320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FBF5E2-C1A6-4027-AD1C-6065BA8F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</a:p>
        </p:txBody>
      </p:sp>
    </p:spTree>
    <p:extLst>
      <p:ext uri="{BB962C8B-B14F-4D97-AF65-F5344CB8AC3E}">
        <p14:creationId xmlns:p14="http://schemas.microsoft.com/office/powerpoint/2010/main" val="47395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1667</Words>
  <Application>Microsoft Office PowerPoint</Application>
  <PresentationFormat>Widescreen</PresentationFormat>
  <Paragraphs>367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HASHING</vt:lpstr>
      <vt:lpstr>EXISTING PROBLEM</vt:lpstr>
      <vt:lpstr>PowerPoint Presentation</vt:lpstr>
      <vt:lpstr>PowerPoint Presentation</vt:lpstr>
      <vt:lpstr>PowerPoint Presentation</vt:lpstr>
      <vt:lpstr>PowerPoint Presentation</vt:lpstr>
      <vt:lpstr>HASHING</vt:lpstr>
      <vt:lpstr>Methods of Hashing</vt:lpstr>
      <vt:lpstr>PowerPoint Presentation</vt:lpstr>
      <vt:lpstr>COLLISION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Hashing for Approximate Nearest Neighbor Search on Big Data: A Survey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OMEGA -Ultimate</dc:creator>
  <cp:lastModifiedBy>OMEGA -Ultimate</cp:lastModifiedBy>
  <cp:revision>40</cp:revision>
  <dcterms:created xsi:type="dcterms:W3CDTF">2018-01-22T20:56:01Z</dcterms:created>
  <dcterms:modified xsi:type="dcterms:W3CDTF">2022-01-11T06:01:38Z</dcterms:modified>
</cp:coreProperties>
</file>