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8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13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1CF7-8B27-4254-ABB7-76225E84E35D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18AA-E426-48D4-BD08-BCC91F516D4D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6BCB-0216-417F-8B1E-10A6A7B0E1DD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F4CE-7AC7-42C3-9C18-A9267AE99BC8}" type="datetime1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D538-548B-4CE5-B745-87EF3539CBD7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FFF6-4DFA-40EC-BFF0-0BC193AE9EE6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0FB6-9FD3-4B3B-911E-E99A7B63C0C3}" type="datetime1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DED5-F9AC-47DC-87BB-503B2B39C23E}" type="datetime1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3662-DFF3-489D-80A8-C93EA46C8681}" type="datetime1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5241-FBEF-4FCB-86CB-70F613D21DB9}" type="datetime1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E863-AFDF-4714-A00F-20EB5E19E820}" type="datetime1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51DE-F2D2-4C51-921A-80CACD34AE93}" type="datetime1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A375D0A-766A-4020-8EEC-E8C15BEFEDA9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7050" y="429235"/>
            <a:ext cx="5020491" cy="1507196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tx1"/>
                </a:solidFill>
              </a:rPr>
              <a:t>HBase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606" y="2187846"/>
            <a:ext cx="4432662" cy="3014392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A82EBB1-816A-40D1-9B1B-30592289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Accessing HBase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 Java API</a:t>
            </a:r>
          </a:p>
          <a:p>
            <a:r>
              <a:rPr lang="en-US" dirty="0"/>
              <a:t>Other Pragmatic Interfaces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REST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Thrift</a:t>
            </a:r>
          </a:p>
          <a:p>
            <a:r>
              <a:rPr lang="en-US" dirty="0"/>
              <a:t>Non-native SQL interfaces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Apache </a:t>
            </a:r>
            <a:r>
              <a:rPr lang="en-US" dirty="0" err="1"/>
              <a:t>Phoneix</a:t>
            </a:r>
            <a:endParaRPr lang="en-US" dirty="0"/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Impala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Presto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Hive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293A5-FB5D-4DC9-B9BC-C7161E96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1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597" y="2938508"/>
            <a:ext cx="90297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0D794-4F44-4B9E-938A-94EA0EB6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5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HBase?</a:t>
            </a:r>
          </a:p>
          <a:p>
            <a:r>
              <a:rPr lang="en-US" dirty="0"/>
              <a:t>Features of HBase</a:t>
            </a:r>
          </a:p>
          <a:p>
            <a:r>
              <a:rPr lang="en-US" dirty="0"/>
              <a:t>What is Column Oriented?</a:t>
            </a:r>
          </a:p>
          <a:p>
            <a:r>
              <a:rPr lang="en-US" dirty="0"/>
              <a:t>HBase Components</a:t>
            </a:r>
          </a:p>
          <a:p>
            <a:r>
              <a:rPr lang="en-US" dirty="0"/>
              <a:t>HBase Operations</a:t>
            </a:r>
          </a:p>
          <a:p>
            <a:r>
              <a:rPr lang="en-US" dirty="0"/>
              <a:t>HBase Commands</a:t>
            </a:r>
          </a:p>
          <a:p>
            <a:r>
              <a:rPr lang="en-US" dirty="0"/>
              <a:t>Accessing HBase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703B4-85B3-4715-9C06-E891AF7D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5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What is HBase?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195" y="1895774"/>
            <a:ext cx="4754880" cy="4351338"/>
          </a:xfrm>
        </p:spPr>
        <p:txBody>
          <a:bodyPr>
            <a:normAutofit/>
          </a:bodyPr>
          <a:lstStyle/>
          <a:p>
            <a:pPr algn="just"/>
            <a:r>
              <a:rPr lang="en-US" sz="3200" u="sng" dirty="0">
                <a:solidFill>
                  <a:srgbClr val="C00000"/>
                </a:solidFill>
              </a:rPr>
              <a:t>H</a:t>
            </a:r>
            <a:r>
              <a:rPr lang="en-US" sz="3200" dirty="0"/>
              <a:t>adoop Data</a:t>
            </a:r>
            <a:r>
              <a:rPr lang="en-US" sz="3200" u="sng" dirty="0">
                <a:solidFill>
                  <a:srgbClr val="C00000"/>
                </a:solidFill>
              </a:rPr>
              <a:t>base</a:t>
            </a:r>
          </a:p>
          <a:p>
            <a:pPr algn="just"/>
            <a:r>
              <a:rPr lang="en-US" sz="3200" dirty="0"/>
              <a:t>Runs on top of HDFS</a:t>
            </a:r>
          </a:p>
          <a:p>
            <a:pPr algn="just"/>
            <a:r>
              <a:rPr lang="en-US" sz="3200" dirty="0"/>
              <a:t>Column-oriented key/value data store</a:t>
            </a:r>
          </a:p>
          <a:p>
            <a:pPr algn="just"/>
            <a:r>
              <a:rPr lang="en-US" sz="3200" dirty="0"/>
              <a:t>Based on Google Big Table Paper</a:t>
            </a:r>
          </a:p>
          <a:p>
            <a:pPr algn="just"/>
            <a:r>
              <a:rPr lang="en-US" sz="3200" dirty="0"/>
              <a:t>Open source project</a:t>
            </a:r>
          </a:p>
          <a:p>
            <a:pPr algn="just"/>
            <a:r>
              <a:rPr lang="en-US" sz="3200" dirty="0"/>
              <a:t>Used by Facebook</a:t>
            </a:r>
          </a:p>
        </p:txBody>
      </p:sp>
      <p:pic>
        <p:nvPicPr>
          <p:cNvPr id="1026" name="Picture 2" descr="Image result for h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2504803"/>
            <a:ext cx="6136005" cy="156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A51F5-720C-4FEE-849E-844BBE92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7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0651" y="339635"/>
            <a:ext cx="4629714" cy="73709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Features of HBase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699" y="1371600"/>
            <a:ext cx="10095431" cy="4805363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sz="3200" dirty="0"/>
              <a:t>Horizontally Scalable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/>
              <a:t>Automatic Failover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/>
              <a:t>Integration with Map/Reduce framework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/>
              <a:t>Column family oriented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/>
              <a:t>No care for datatypes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/>
              <a:t>Doesn’t enforce relationships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3038653"/>
            <a:ext cx="4511040" cy="381934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E3BEE-5708-470D-879E-4FC1CFEB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3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71403" y="169817"/>
            <a:ext cx="9029700" cy="76322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What is Column Oriented?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321891"/>
              </p:ext>
            </p:extLst>
          </p:nvPr>
        </p:nvGraphicFramePr>
        <p:xfrm>
          <a:off x="3869963" y="1216055"/>
          <a:ext cx="523258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9037">
                  <a:extLst>
                    <a:ext uri="{9D8B030D-6E8A-4147-A177-3AD203B41FA5}">
                      <a16:colId xmlns:a16="http://schemas.microsoft.com/office/drawing/2014/main" val="289393748"/>
                    </a:ext>
                  </a:extLst>
                </a:gridCol>
                <a:gridCol w="2364378">
                  <a:extLst>
                    <a:ext uri="{9D8B030D-6E8A-4147-A177-3AD203B41FA5}">
                      <a16:colId xmlns:a16="http://schemas.microsoft.com/office/drawing/2014/main" val="2407895624"/>
                    </a:ext>
                  </a:extLst>
                </a:gridCol>
                <a:gridCol w="1489165">
                  <a:extLst>
                    <a:ext uri="{9D8B030D-6E8A-4147-A177-3AD203B41FA5}">
                      <a16:colId xmlns:a16="http://schemas.microsoft.com/office/drawing/2014/main" val="1946667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34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James Corden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1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Jane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Ohio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40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Gordon Ramsay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Surry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0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Bill Cosby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2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Lisa Kudrow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Boston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32574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6087836" y="3724108"/>
            <a:ext cx="796834" cy="10058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777182"/>
              </p:ext>
            </p:extLst>
          </p:nvPr>
        </p:nvGraphicFramePr>
        <p:xfrm>
          <a:off x="822959" y="4925906"/>
          <a:ext cx="1082911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852">
                  <a:extLst>
                    <a:ext uri="{9D8B030D-6E8A-4147-A177-3AD203B41FA5}">
                      <a16:colId xmlns:a16="http://schemas.microsoft.com/office/drawing/2014/main" val="366964674"/>
                    </a:ext>
                  </a:extLst>
                </a:gridCol>
                <a:gridCol w="1682932">
                  <a:extLst>
                    <a:ext uri="{9D8B030D-6E8A-4147-A177-3AD203B41FA5}">
                      <a16:colId xmlns:a16="http://schemas.microsoft.com/office/drawing/2014/main" val="1996250025"/>
                    </a:ext>
                  </a:extLst>
                </a:gridCol>
                <a:gridCol w="1926771">
                  <a:extLst>
                    <a:ext uri="{9D8B030D-6E8A-4147-A177-3AD203B41FA5}">
                      <a16:colId xmlns:a16="http://schemas.microsoft.com/office/drawing/2014/main" val="203977477"/>
                    </a:ext>
                  </a:extLst>
                </a:gridCol>
                <a:gridCol w="1804852">
                  <a:extLst>
                    <a:ext uri="{9D8B030D-6E8A-4147-A177-3AD203B41FA5}">
                      <a16:colId xmlns:a16="http://schemas.microsoft.com/office/drawing/2014/main" val="765112066"/>
                    </a:ext>
                  </a:extLst>
                </a:gridCol>
                <a:gridCol w="1804852">
                  <a:extLst>
                    <a:ext uri="{9D8B030D-6E8A-4147-A177-3AD203B41FA5}">
                      <a16:colId xmlns:a16="http://schemas.microsoft.com/office/drawing/2014/main" val="3555900283"/>
                    </a:ext>
                  </a:extLst>
                </a:gridCol>
                <a:gridCol w="1804852">
                  <a:extLst>
                    <a:ext uri="{9D8B030D-6E8A-4147-A177-3AD203B41FA5}">
                      <a16:colId xmlns:a16="http://schemas.microsoft.com/office/drawing/2014/main" val="1295386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EID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78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ENAME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James</a:t>
                      </a:r>
                      <a:r>
                        <a:rPr lang="en-US" baseline="0" dirty="0"/>
                        <a:t> Corden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Jane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Gordon</a:t>
                      </a:r>
                      <a:r>
                        <a:rPr lang="en-US" baseline="0" dirty="0"/>
                        <a:t> Ramsay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Bill Cosby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Lisa</a:t>
                      </a:r>
                      <a:r>
                        <a:rPr lang="en-US" baseline="0" dirty="0"/>
                        <a:t> Kudrow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3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EADD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Ohio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Boston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76197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5003B2-564B-44C8-8D91-6E96A183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9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7936056"/>
                  </p:ext>
                </p:extLst>
              </p:nvPr>
            </p:nvGraphicFramePr>
            <p:xfrm>
              <a:off x="1562100" y="431800"/>
              <a:ext cx="10063843" cy="2286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98220">
                      <a:extLst>
                        <a:ext uri="{9D8B030D-6E8A-4147-A177-3AD203B41FA5}">
                          <a16:colId xmlns:a16="http://schemas.microsoft.com/office/drawing/2014/main" val="1069977208"/>
                        </a:ext>
                      </a:extLst>
                    </a:gridCol>
                    <a:gridCol w="3056709">
                      <a:extLst>
                        <a:ext uri="{9D8B030D-6E8A-4147-A177-3AD203B41FA5}">
                          <a16:colId xmlns:a16="http://schemas.microsoft.com/office/drawing/2014/main" val="2263359393"/>
                        </a:ext>
                      </a:extLst>
                    </a:gridCol>
                    <a:gridCol w="2390502">
                      <a:extLst>
                        <a:ext uri="{9D8B030D-6E8A-4147-A177-3AD203B41FA5}">
                          <a16:colId xmlns:a16="http://schemas.microsoft.com/office/drawing/2014/main" val="3343894159"/>
                        </a:ext>
                      </a:extLst>
                    </a:gridCol>
                    <a:gridCol w="3618412">
                      <a:extLst>
                        <a:ext uri="{9D8B030D-6E8A-4147-A177-3AD203B41FA5}">
                          <a16:colId xmlns:a16="http://schemas.microsoft.com/office/drawing/2014/main" val="927187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Column = </a:t>
                          </a:r>
                          <a:r>
                            <a:rPr lang="en-US" sz="2400" dirty="0" err="1"/>
                            <a:t>cf:ENAME</a:t>
                          </a:r>
                          <a:endParaRPr lang="en-US" sz="24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1309812287166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Value = V:James Corden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9189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101</a:t>
                          </a:r>
                        </a:p>
                      </a:txBody>
                      <a:tcPr>
                        <a:lnT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Column = </a:t>
                          </a:r>
                          <a:r>
                            <a:rPr lang="en-US" sz="2400" dirty="0" err="1"/>
                            <a:t>cf:EADD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1309813948222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Value = V:London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5115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9245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Column = </a:t>
                          </a:r>
                          <a:r>
                            <a:rPr lang="en-US" sz="2400" dirty="0" err="1"/>
                            <a:t>cf:ENAME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1309812287200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Value = V:Lisa</a:t>
                          </a:r>
                          <a:r>
                            <a:rPr lang="en-US" sz="2400" baseline="0" dirty="0"/>
                            <a:t> Kudrow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28588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Column = </a:t>
                          </a:r>
                          <a:r>
                            <a:rPr lang="en-US" sz="2400" dirty="0" err="1"/>
                            <a:t>cf:EADD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1309813948256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Value = V:Boston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6228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7936056"/>
                  </p:ext>
                </p:extLst>
              </p:nvPr>
            </p:nvGraphicFramePr>
            <p:xfrm>
              <a:off x="1562100" y="431800"/>
              <a:ext cx="10063843" cy="2286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98220">
                      <a:extLst>
                        <a:ext uri="{9D8B030D-6E8A-4147-A177-3AD203B41FA5}">
                          <a16:colId xmlns:a16="http://schemas.microsoft.com/office/drawing/2014/main" val="1069977208"/>
                        </a:ext>
                      </a:extLst>
                    </a:gridCol>
                    <a:gridCol w="3056709">
                      <a:extLst>
                        <a:ext uri="{9D8B030D-6E8A-4147-A177-3AD203B41FA5}">
                          <a16:colId xmlns:a16="http://schemas.microsoft.com/office/drawing/2014/main" val="2263359393"/>
                        </a:ext>
                      </a:extLst>
                    </a:gridCol>
                    <a:gridCol w="2390502">
                      <a:extLst>
                        <a:ext uri="{9D8B030D-6E8A-4147-A177-3AD203B41FA5}">
                          <a16:colId xmlns:a16="http://schemas.microsoft.com/office/drawing/2014/main" val="3343894159"/>
                        </a:ext>
                      </a:extLst>
                    </a:gridCol>
                    <a:gridCol w="3618412">
                      <a:extLst>
                        <a:ext uri="{9D8B030D-6E8A-4147-A177-3AD203B41FA5}">
                          <a16:colId xmlns:a16="http://schemas.microsoft.com/office/drawing/2014/main" val="9271874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101</a:t>
                          </a:r>
                          <a:endParaRPr lang="en-US" sz="2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Column = </a:t>
                          </a:r>
                          <a:r>
                            <a:rPr lang="en-US" sz="2400" dirty="0" err="1" smtClean="0"/>
                            <a:t>cf:ENAME</a:t>
                          </a:r>
                          <a:endParaRPr lang="en-US" sz="24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1309812287166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smtClean="0"/>
                            <a:t>Value = V:James Corden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918979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101</a:t>
                          </a:r>
                          <a:endParaRPr lang="en-US" sz="2400" dirty="0"/>
                        </a:p>
                      </a:txBody>
                      <a:tcPr>
                        <a:lnT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Column = </a:t>
                          </a:r>
                          <a:r>
                            <a:rPr lang="en-US" sz="2400" dirty="0" err="1" smtClean="0"/>
                            <a:t>cf:EADD</a:t>
                          </a:r>
                          <a:endParaRPr 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1309813948222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smtClean="0"/>
                            <a:t>Value = V:London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51156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6579" r="-907317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669" t="-206579" r="-196414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9898" t="-206579" r="-151531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8114" t="-206579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92456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105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Column = </a:t>
                          </a:r>
                          <a:r>
                            <a:rPr lang="en-US" sz="2400" dirty="0" err="1" smtClean="0"/>
                            <a:t>cf:ENAME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1309812287200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Value = V:Lisa</a:t>
                          </a:r>
                          <a:r>
                            <a:rPr lang="en-US" sz="2400" baseline="0" dirty="0" smtClean="0"/>
                            <a:t> Kudrow</a:t>
                          </a:r>
                          <a:endParaRPr lang="en-US" sz="2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28588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105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Column = </a:t>
                          </a:r>
                          <a:r>
                            <a:rPr lang="en-US" sz="2400" dirty="0" err="1" smtClean="0"/>
                            <a:t>cf:EADD</a:t>
                          </a:r>
                          <a:endParaRPr 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1309813948256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Value = V:Boston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62280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40129" y="3731700"/>
                <a:ext cx="11107783" cy="1785104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2800" dirty="0"/>
                  <a:t>K: EID/colfam1:101/1309812287166/Put/</a:t>
                </a:r>
                <a:r>
                  <a:rPr lang="en-US" sz="2800" dirty="0" err="1"/>
                  <a:t>vlen</a:t>
                </a:r>
                <a:r>
                  <a:rPr lang="en-US" sz="2800" dirty="0"/>
                  <a:t>=2 V: James Corden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                                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  <a:p>
                <a:r>
                  <a:rPr lang="en-US" sz="2800" dirty="0"/>
                  <a:t>K: EID/colfam1:105/1309812287166/Put/</a:t>
                </a:r>
                <a:r>
                  <a:rPr lang="en-US" sz="2800" dirty="0" err="1"/>
                  <a:t>vlen</a:t>
                </a:r>
                <a:r>
                  <a:rPr lang="en-US" sz="2800" dirty="0"/>
                  <a:t>=2 V: Lisa Kudrow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129" y="3731700"/>
                <a:ext cx="11107783" cy="1785104"/>
              </a:xfrm>
              <a:prstGeom prst="rect">
                <a:avLst/>
              </a:prstGeom>
              <a:blipFill>
                <a:blip r:embed="rId3"/>
                <a:stretch>
                  <a:fillRect t="-2373" b="-9153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D25F29-6C83-4AFC-BF56-296CDB66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0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397" y="382109"/>
            <a:ext cx="9029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HBase Components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5342708"/>
            <a:ext cx="4754880" cy="1343706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HBaseMaster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HBase RegionServer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83947" y="2000187"/>
            <a:ext cx="2233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HBase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0947" y="3778902"/>
            <a:ext cx="15914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      HBase</a:t>
            </a:r>
          </a:p>
          <a:p>
            <a:r>
              <a:rPr lang="en-US" dirty="0"/>
              <a:t>RegionServer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26205" y="3777034"/>
            <a:ext cx="15914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      HBase</a:t>
            </a:r>
          </a:p>
          <a:p>
            <a:r>
              <a:rPr lang="en-US" dirty="0"/>
              <a:t>RegionServer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11462" y="3756505"/>
            <a:ext cx="14521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      HBase</a:t>
            </a:r>
          </a:p>
          <a:p>
            <a:r>
              <a:rPr lang="en-US" dirty="0"/>
              <a:t>RegionServer</a:t>
            </a:r>
          </a:p>
        </p:txBody>
      </p: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6500822" y="2369519"/>
            <a:ext cx="32657" cy="1407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 flipH="1">
            <a:off x="5036694" y="2369519"/>
            <a:ext cx="1464128" cy="1409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8" idx="0"/>
          </p:cNvCxnSpPr>
          <p:nvPr/>
        </p:nvCxnSpPr>
        <p:spPr>
          <a:xfrm>
            <a:off x="6500822" y="2369519"/>
            <a:ext cx="2036718" cy="1386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D0D2C-8F6E-4616-8D77-C84DFDFB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6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334" y="325937"/>
            <a:ext cx="90297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HBase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HBase Read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Reading requires looking up block locations</a:t>
            </a:r>
          </a:p>
          <a:p>
            <a:r>
              <a:rPr lang="en-US" b="1" dirty="0"/>
              <a:t>HBase Write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Every Write made by default goes to 2 places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dirty="0"/>
              <a:t>write-ahead log(WAL)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dirty="0"/>
              <a:t>in-memory write buffer</a:t>
            </a:r>
          </a:p>
          <a:p>
            <a:r>
              <a:rPr lang="en-US" b="1" dirty="0"/>
              <a:t>HBase MemStore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is a write buffer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00556-427E-4AD4-AD0F-63CCFCA1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6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774" y="391251"/>
            <a:ext cx="90297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HBase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Consolas" panose="020B0609020204030204" pitchFamily="49" charset="0"/>
              </a:rPr>
              <a:t>create :</a:t>
            </a:r>
            <a:r>
              <a:rPr lang="en-US" dirty="0"/>
              <a:t>Creates a new table</a:t>
            </a:r>
          </a:p>
          <a:p>
            <a:pPr marL="457200" lvl="1" indent="0">
              <a:buNone/>
            </a:pPr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</a:rPr>
              <a:t>create ‘</a:t>
            </a:r>
            <a:r>
              <a:rPr lang="en-US" dirty="0" err="1">
                <a:latin typeface="Consolas" panose="020B0609020204030204" pitchFamily="49" charset="0"/>
              </a:rPr>
              <a:t>mytbl</a:t>
            </a:r>
            <a:r>
              <a:rPr lang="en-US" dirty="0">
                <a:latin typeface="Consolas" panose="020B0609020204030204" pitchFamily="49" charset="0"/>
              </a:rPr>
              <a:t>’, ‘</a:t>
            </a:r>
            <a:r>
              <a:rPr lang="en-US" dirty="0" err="1">
                <a:latin typeface="Consolas" panose="020B0609020204030204" pitchFamily="49" charset="0"/>
              </a:rPr>
              <a:t>cofam</a:t>
            </a:r>
            <a:r>
              <a:rPr lang="en-US" dirty="0">
                <a:latin typeface="Consolas" panose="020B0609020204030204" pitchFamily="49" charset="0"/>
              </a:rPr>
              <a:t>’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Consolas" panose="020B0609020204030204" pitchFamily="49" charset="0"/>
              </a:rPr>
              <a:t>put : </a:t>
            </a:r>
            <a:r>
              <a:rPr lang="en-US" dirty="0"/>
              <a:t>Inserts a new record</a:t>
            </a:r>
          </a:p>
          <a:p>
            <a:pPr marL="457200" lvl="1" indent="0">
              <a:buNone/>
            </a:pPr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</a:rPr>
              <a:t>put ‘</a:t>
            </a:r>
            <a:r>
              <a:rPr lang="en-US" dirty="0" err="1">
                <a:latin typeface="Consolas" panose="020B0609020204030204" pitchFamily="49" charset="0"/>
              </a:rPr>
              <a:t>mytbl</a:t>
            </a:r>
            <a:r>
              <a:rPr lang="en-US" dirty="0">
                <a:latin typeface="Consolas" panose="020B0609020204030204" pitchFamily="49" charset="0"/>
              </a:rPr>
              <a:t>’, ‘name’,‘cofam:1’,‘sam’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Consolas" panose="020B0609020204030204" pitchFamily="49" charset="0"/>
              </a:rPr>
              <a:t>scan : </a:t>
            </a:r>
            <a:r>
              <a:rPr lang="en-US" dirty="0"/>
              <a:t>Display the data</a:t>
            </a:r>
          </a:p>
          <a:p>
            <a:pPr marL="457200" lvl="1" indent="0">
              <a:buNone/>
            </a:pPr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</a:rPr>
              <a:t>scan ‘</a:t>
            </a:r>
            <a:r>
              <a:rPr lang="en-US" dirty="0" err="1">
                <a:latin typeface="Consolas" panose="020B0609020204030204" pitchFamily="49" charset="0"/>
              </a:rPr>
              <a:t>mytbl</a:t>
            </a:r>
            <a:r>
              <a:rPr lang="en-US" dirty="0">
                <a:latin typeface="Consolas" panose="020B0609020204030204" pitchFamily="49" charset="0"/>
              </a:rPr>
              <a:t>’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Consolas" panose="020B0609020204030204" pitchFamily="49" charset="0"/>
              </a:rPr>
              <a:t>get : </a:t>
            </a:r>
            <a:r>
              <a:rPr lang="en-US" dirty="0"/>
              <a:t>Returns the rows matching the row identifier</a:t>
            </a:r>
          </a:p>
          <a:p>
            <a:pPr marL="457200" lvl="1" indent="0">
              <a:buNone/>
            </a:pPr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</a:rPr>
              <a:t>get ‘</a:t>
            </a:r>
            <a:r>
              <a:rPr lang="en-US" dirty="0" err="1">
                <a:latin typeface="Consolas" panose="020B0609020204030204" pitchFamily="49" charset="0"/>
              </a:rPr>
              <a:t>mytbl</a:t>
            </a:r>
            <a:r>
              <a:rPr lang="en-US" dirty="0">
                <a:latin typeface="Consolas" panose="020B0609020204030204" pitchFamily="49" charset="0"/>
              </a:rPr>
              <a:t>’,‘name’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6AF90-272D-49F0-B33C-DAE1C30B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3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a4f35948-e619-41b3-aa29-22878b09cfd2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40262f94-9f35-4ac3-9a90-690165a166b7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141</TotalTime>
  <Words>405</Words>
  <Application>Microsoft Office PowerPoint</Application>
  <PresentationFormat>Widescreen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</vt:lpstr>
      <vt:lpstr>Cambria Math</vt:lpstr>
      <vt:lpstr>Consolas</vt:lpstr>
      <vt:lpstr>Wingdings</vt:lpstr>
      <vt:lpstr>Cloud skipper design template</vt:lpstr>
      <vt:lpstr>HBase</vt:lpstr>
      <vt:lpstr>CONTENTS</vt:lpstr>
      <vt:lpstr>What is HBase?</vt:lpstr>
      <vt:lpstr>Features of HBase</vt:lpstr>
      <vt:lpstr>What is Column Oriented?</vt:lpstr>
      <vt:lpstr>PowerPoint Presentation</vt:lpstr>
      <vt:lpstr>HBase Components </vt:lpstr>
      <vt:lpstr>HBase Operations</vt:lpstr>
      <vt:lpstr>HBase Commands</vt:lpstr>
      <vt:lpstr>Accessing HBase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</dc:title>
  <dc:creator>OMEGA -Ultimate</dc:creator>
  <cp:lastModifiedBy>OMEGA -Ultimate</cp:lastModifiedBy>
  <cp:revision>30</cp:revision>
  <dcterms:created xsi:type="dcterms:W3CDTF">2017-10-04T19:32:43Z</dcterms:created>
  <dcterms:modified xsi:type="dcterms:W3CDTF">2022-01-11T06:02:52Z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