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02E1A-DFEF-4AF2-A994-44504C1377D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770404-6211-4888-A8BE-F8CA1432C2F1}">
      <dgm:prSet phldrT="[Text]"/>
      <dgm:spPr/>
      <dgm:t>
        <a:bodyPr/>
        <a:lstStyle/>
        <a:p>
          <a:r>
            <a:rPr lang="en-US" dirty="0"/>
            <a:t>Query</a:t>
          </a:r>
        </a:p>
      </dgm:t>
    </dgm:pt>
    <dgm:pt modelId="{947C13CF-5C7D-4E06-B26B-3FF19C8E3E0D}" type="parTrans" cxnId="{4AED3CD7-ED5B-4922-92E9-ECBB00FC4C4A}">
      <dgm:prSet/>
      <dgm:spPr/>
      <dgm:t>
        <a:bodyPr/>
        <a:lstStyle/>
        <a:p>
          <a:endParaRPr lang="en-US"/>
        </a:p>
      </dgm:t>
    </dgm:pt>
    <dgm:pt modelId="{30BD066A-7A90-43F3-B949-7A4957D10482}" type="sibTrans" cxnId="{4AED3CD7-ED5B-4922-92E9-ECBB00FC4C4A}">
      <dgm:prSet/>
      <dgm:spPr/>
      <dgm:t>
        <a:bodyPr/>
        <a:lstStyle/>
        <a:p>
          <a:endParaRPr lang="en-US"/>
        </a:p>
      </dgm:t>
    </dgm:pt>
    <dgm:pt modelId="{7EEF68C0-F759-4B31-98A2-922393005A92}">
      <dgm:prSet phldrT="[Text]"/>
      <dgm:spPr/>
      <dgm:t>
        <a:bodyPr/>
        <a:lstStyle/>
        <a:p>
          <a:r>
            <a:rPr lang="en-US" dirty="0"/>
            <a:t>Simple</a:t>
          </a:r>
        </a:p>
      </dgm:t>
    </dgm:pt>
    <dgm:pt modelId="{C8A64817-6226-40BA-B57E-D3D3E3678FC2}" type="parTrans" cxnId="{AB01D48E-A8B2-444C-ACE1-52A8153C3E72}">
      <dgm:prSet/>
      <dgm:spPr/>
      <dgm:t>
        <a:bodyPr/>
        <a:lstStyle/>
        <a:p>
          <a:endParaRPr lang="en-US"/>
        </a:p>
      </dgm:t>
    </dgm:pt>
    <dgm:pt modelId="{05A43717-55BE-42A2-A024-14F92B97CC42}" type="sibTrans" cxnId="{AB01D48E-A8B2-444C-ACE1-52A8153C3E72}">
      <dgm:prSet/>
      <dgm:spPr/>
      <dgm:t>
        <a:bodyPr/>
        <a:lstStyle/>
        <a:p>
          <a:endParaRPr lang="en-US"/>
        </a:p>
      </dgm:t>
    </dgm:pt>
    <dgm:pt modelId="{7E850E4D-141A-41C8-908A-F2C629544213}">
      <dgm:prSet phldrT="[Text]"/>
      <dgm:spPr/>
      <dgm:t>
        <a:bodyPr/>
        <a:lstStyle/>
        <a:p>
          <a:r>
            <a:rPr lang="en-US" dirty="0"/>
            <a:t>Complex</a:t>
          </a:r>
        </a:p>
      </dgm:t>
    </dgm:pt>
    <dgm:pt modelId="{81CFBA5D-719F-4677-B1BA-238FBE526CCA}" type="parTrans" cxnId="{ED49AE85-E1DB-4E56-B1C2-380A0E58AE94}">
      <dgm:prSet/>
      <dgm:spPr/>
      <dgm:t>
        <a:bodyPr/>
        <a:lstStyle/>
        <a:p>
          <a:endParaRPr lang="en-US"/>
        </a:p>
      </dgm:t>
    </dgm:pt>
    <dgm:pt modelId="{F358111D-6EBC-4D23-BA2B-9986CC739393}" type="sibTrans" cxnId="{ED49AE85-E1DB-4E56-B1C2-380A0E58AE94}">
      <dgm:prSet/>
      <dgm:spPr/>
      <dgm:t>
        <a:bodyPr/>
        <a:lstStyle/>
        <a:p>
          <a:endParaRPr lang="en-US"/>
        </a:p>
      </dgm:t>
    </dgm:pt>
    <dgm:pt modelId="{B5F24CF8-B4E1-41BC-93B8-31275B444AA0}" type="pres">
      <dgm:prSet presAssocID="{1E502E1A-DFEF-4AF2-A994-44504C1377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7EEC54-26B9-412E-9EF0-6D85B81FDFCF}" type="pres">
      <dgm:prSet presAssocID="{F5770404-6211-4888-A8BE-F8CA1432C2F1}" presName="hierRoot1" presStyleCnt="0">
        <dgm:presLayoutVars>
          <dgm:hierBranch val="init"/>
        </dgm:presLayoutVars>
      </dgm:prSet>
      <dgm:spPr/>
    </dgm:pt>
    <dgm:pt modelId="{E2A92073-4362-4089-9ECF-A2A516FE17B9}" type="pres">
      <dgm:prSet presAssocID="{F5770404-6211-4888-A8BE-F8CA1432C2F1}" presName="rootComposite1" presStyleCnt="0"/>
      <dgm:spPr/>
    </dgm:pt>
    <dgm:pt modelId="{B59662D0-272F-46F1-86B5-8D60D82EDEBA}" type="pres">
      <dgm:prSet presAssocID="{F5770404-6211-4888-A8BE-F8CA1432C2F1}" presName="rootText1" presStyleLbl="node0" presStyleIdx="0" presStyleCnt="1" custLinFactNeighborX="-1331" custLinFactNeighborY="2663">
        <dgm:presLayoutVars>
          <dgm:chPref val="3"/>
        </dgm:presLayoutVars>
      </dgm:prSet>
      <dgm:spPr/>
    </dgm:pt>
    <dgm:pt modelId="{C977A065-2C5F-4FDE-BC29-B31083D65187}" type="pres">
      <dgm:prSet presAssocID="{F5770404-6211-4888-A8BE-F8CA1432C2F1}" presName="rootConnector1" presStyleLbl="node1" presStyleIdx="0" presStyleCnt="0"/>
      <dgm:spPr/>
    </dgm:pt>
    <dgm:pt modelId="{EE48DEAF-35E9-46BD-8BD2-6638CF6D6056}" type="pres">
      <dgm:prSet presAssocID="{F5770404-6211-4888-A8BE-F8CA1432C2F1}" presName="hierChild2" presStyleCnt="0"/>
      <dgm:spPr/>
    </dgm:pt>
    <dgm:pt modelId="{51969F9E-6C51-4C89-8F0D-FDFCA9798858}" type="pres">
      <dgm:prSet presAssocID="{C8A64817-6226-40BA-B57E-D3D3E3678FC2}" presName="Name37" presStyleLbl="parChTrans1D2" presStyleIdx="0" presStyleCnt="2"/>
      <dgm:spPr/>
    </dgm:pt>
    <dgm:pt modelId="{82BFD654-6FD3-45C8-9DD6-30FCA6299DB8}" type="pres">
      <dgm:prSet presAssocID="{7EEF68C0-F759-4B31-98A2-922393005A92}" presName="hierRoot2" presStyleCnt="0">
        <dgm:presLayoutVars>
          <dgm:hierBranch val="init"/>
        </dgm:presLayoutVars>
      </dgm:prSet>
      <dgm:spPr/>
    </dgm:pt>
    <dgm:pt modelId="{CE94F226-1BFC-4B15-A882-2B19F70300CC}" type="pres">
      <dgm:prSet presAssocID="{7EEF68C0-F759-4B31-98A2-922393005A92}" presName="rootComposite" presStyleCnt="0"/>
      <dgm:spPr/>
    </dgm:pt>
    <dgm:pt modelId="{C7895E85-CA39-48A5-921A-A4214568AE55}" type="pres">
      <dgm:prSet presAssocID="{7EEF68C0-F759-4B31-98A2-922393005A92}" presName="rootText" presStyleLbl="node2" presStyleIdx="0" presStyleCnt="2">
        <dgm:presLayoutVars>
          <dgm:chPref val="3"/>
        </dgm:presLayoutVars>
      </dgm:prSet>
      <dgm:spPr/>
    </dgm:pt>
    <dgm:pt modelId="{BC8A999E-8784-410A-8E5B-ADB5B2858878}" type="pres">
      <dgm:prSet presAssocID="{7EEF68C0-F759-4B31-98A2-922393005A92}" presName="rootConnector" presStyleLbl="node2" presStyleIdx="0" presStyleCnt="2"/>
      <dgm:spPr/>
    </dgm:pt>
    <dgm:pt modelId="{C70D8229-ADA8-444E-AA49-A3F90CBD7079}" type="pres">
      <dgm:prSet presAssocID="{7EEF68C0-F759-4B31-98A2-922393005A92}" presName="hierChild4" presStyleCnt="0"/>
      <dgm:spPr/>
    </dgm:pt>
    <dgm:pt modelId="{B7F3D023-FA9E-48A2-B0DB-9A4268AE9424}" type="pres">
      <dgm:prSet presAssocID="{7EEF68C0-F759-4B31-98A2-922393005A92}" presName="hierChild5" presStyleCnt="0"/>
      <dgm:spPr/>
    </dgm:pt>
    <dgm:pt modelId="{9D5DBC71-1A73-4B02-85DC-01EC090C6BE9}" type="pres">
      <dgm:prSet presAssocID="{81CFBA5D-719F-4677-B1BA-238FBE526CCA}" presName="Name37" presStyleLbl="parChTrans1D2" presStyleIdx="1" presStyleCnt="2"/>
      <dgm:spPr/>
    </dgm:pt>
    <dgm:pt modelId="{59440D18-31E0-4EF0-BE79-6A1C6749560D}" type="pres">
      <dgm:prSet presAssocID="{7E850E4D-141A-41C8-908A-F2C629544213}" presName="hierRoot2" presStyleCnt="0">
        <dgm:presLayoutVars>
          <dgm:hierBranch val="init"/>
        </dgm:presLayoutVars>
      </dgm:prSet>
      <dgm:spPr/>
    </dgm:pt>
    <dgm:pt modelId="{EF400915-A78E-403B-A66C-32DFA8916408}" type="pres">
      <dgm:prSet presAssocID="{7E850E4D-141A-41C8-908A-F2C629544213}" presName="rootComposite" presStyleCnt="0"/>
      <dgm:spPr/>
    </dgm:pt>
    <dgm:pt modelId="{897D0789-4C63-4F7B-8BE0-811506932861}" type="pres">
      <dgm:prSet presAssocID="{7E850E4D-141A-41C8-908A-F2C629544213}" presName="rootText" presStyleLbl="node2" presStyleIdx="1" presStyleCnt="2">
        <dgm:presLayoutVars>
          <dgm:chPref val="3"/>
        </dgm:presLayoutVars>
      </dgm:prSet>
      <dgm:spPr/>
    </dgm:pt>
    <dgm:pt modelId="{783F3340-BD52-45C2-AC16-B40BD7229B68}" type="pres">
      <dgm:prSet presAssocID="{7E850E4D-141A-41C8-908A-F2C629544213}" presName="rootConnector" presStyleLbl="node2" presStyleIdx="1" presStyleCnt="2"/>
      <dgm:spPr/>
    </dgm:pt>
    <dgm:pt modelId="{0887F28E-52B4-4FED-B872-6BB0244A4B6F}" type="pres">
      <dgm:prSet presAssocID="{7E850E4D-141A-41C8-908A-F2C629544213}" presName="hierChild4" presStyleCnt="0"/>
      <dgm:spPr/>
    </dgm:pt>
    <dgm:pt modelId="{1B574513-5BED-4196-9294-FF179B6A439A}" type="pres">
      <dgm:prSet presAssocID="{7E850E4D-141A-41C8-908A-F2C629544213}" presName="hierChild5" presStyleCnt="0"/>
      <dgm:spPr/>
    </dgm:pt>
    <dgm:pt modelId="{CCD1AF80-5ADD-4CB4-8761-893C3736C4FE}" type="pres">
      <dgm:prSet presAssocID="{F5770404-6211-4888-A8BE-F8CA1432C2F1}" presName="hierChild3" presStyleCnt="0"/>
      <dgm:spPr/>
    </dgm:pt>
  </dgm:ptLst>
  <dgm:cxnLst>
    <dgm:cxn modelId="{ADF16400-54DF-485B-B64A-5BD94C01C38C}" type="presOf" srcId="{1E502E1A-DFEF-4AF2-A994-44504C1377DE}" destId="{B5F24CF8-B4E1-41BC-93B8-31275B444AA0}" srcOrd="0" destOrd="0" presId="urn:microsoft.com/office/officeart/2005/8/layout/orgChart1"/>
    <dgm:cxn modelId="{427B4723-01AE-43F6-8C54-B4FE847D1944}" type="presOf" srcId="{F5770404-6211-4888-A8BE-F8CA1432C2F1}" destId="{C977A065-2C5F-4FDE-BC29-B31083D65187}" srcOrd="1" destOrd="0" presId="urn:microsoft.com/office/officeart/2005/8/layout/orgChart1"/>
    <dgm:cxn modelId="{AFADBF62-0A69-45FC-9A2C-056E05FEE112}" type="presOf" srcId="{81CFBA5D-719F-4677-B1BA-238FBE526CCA}" destId="{9D5DBC71-1A73-4B02-85DC-01EC090C6BE9}" srcOrd="0" destOrd="0" presId="urn:microsoft.com/office/officeart/2005/8/layout/orgChart1"/>
    <dgm:cxn modelId="{471F067A-FA16-46E1-A098-EA2251F49455}" type="presOf" srcId="{F5770404-6211-4888-A8BE-F8CA1432C2F1}" destId="{B59662D0-272F-46F1-86B5-8D60D82EDEBA}" srcOrd="0" destOrd="0" presId="urn:microsoft.com/office/officeart/2005/8/layout/orgChart1"/>
    <dgm:cxn modelId="{ED49AE85-E1DB-4E56-B1C2-380A0E58AE94}" srcId="{F5770404-6211-4888-A8BE-F8CA1432C2F1}" destId="{7E850E4D-141A-41C8-908A-F2C629544213}" srcOrd="1" destOrd="0" parTransId="{81CFBA5D-719F-4677-B1BA-238FBE526CCA}" sibTransId="{F358111D-6EBC-4D23-BA2B-9986CC739393}"/>
    <dgm:cxn modelId="{AB01D48E-A8B2-444C-ACE1-52A8153C3E72}" srcId="{F5770404-6211-4888-A8BE-F8CA1432C2F1}" destId="{7EEF68C0-F759-4B31-98A2-922393005A92}" srcOrd="0" destOrd="0" parTransId="{C8A64817-6226-40BA-B57E-D3D3E3678FC2}" sibTransId="{05A43717-55BE-42A2-A024-14F92B97CC42}"/>
    <dgm:cxn modelId="{51F09796-7470-4E0A-AE85-AA9BE494586A}" type="presOf" srcId="{C8A64817-6226-40BA-B57E-D3D3E3678FC2}" destId="{51969F9E-6C51-4C89-8F0D-FDFCA9798858}" srcOrd="0" destOrd="0" presId="urn:microsoft.com/office/officeart/2005/8/layout/orgChart1"/>
    <dgm:cxn modelId="{3E8D7DCC-C7C9-4285-BD2F-7DC924B8003B}" type="presOf" srcId="{7E850E4D-141A-41C8-908A-F2C629544213}" destId="{783F3340-BD52-45C2-AC16-B40BD7229B68}" srcOrd="1" destOrd="0" presId="urn:microsoft.com/office/officeart/2005/8/layout/orgChart1"/>
    <dgm:cxn modelId="{4AED3CD7-ED5B-4922-92E9-ECBB00FC4C4A}" srcId="{1E502E1A-DFEF-4AF2-A994-44504C1377DE}" destId="{F5770404-6211-4888-A8BE-F8CA1432C2F1}" srcOrd="0" destOrd="0" parTransId="{947C13CF-5C7D-4E06-B26B-3FF19C8E3E0D}" sibTransId="{30BD066A-7A90-43F3-B949-7A4957D10482}"/>
    <dgm:cxn modelId="{77374ED8-7F03-41B5-AAF9-88C25B28A5B8}" type="presOf" srcId="{7EEF68C0-F759-4B31-98A2-922393005A92}" destId="{C7895E85-CA39-48A5-921A-A4214568AE55}" srcOrd="0" destOrd="0" presId="urn:microsoft.com/office/officeart/2005/8/layout/orgChart1"/>
    <dgm:cxn modelId="{4D1ED5DC-819C-4953-AF11-A880FD8A4C3D}" type="presOf" srcId="{7EEF68C0-F759-4B31-98A2-922393005A92}" destId="{BC8A999E-8784-410A-8E5B-ADB5B2858878}" srcOrd="1" destOrd="0" presId="urn:microsoft.com/office/officeart/2005/8/layout/orgChart1"/>
    <dgm:cxn modelId="{2B0F3DE5-13B8-44A0-96B7-7BAF7789B8C6}" type="presOf" srcId="{7E850E4D-141A-41C8-908A-F2C629544213}" destId="{897D0789-4C63-4F7B-8BE0-811506932861}" srcOrd="0" destOrd="0" presId="urn:microsoft.com/office/officeart/2005/8/layout/orgChart1"/>
    <dgm:cxn modelId="{976534F3-5FA0-49ED-A535-3B9D9EB07867}" type="presParOf" srcId="{B5F24CF8-B4E1-41BC-93B8-31275B444AA0}" destId="{817EEC54-26B9-412E-9EF0-6D85B81FDFCF}" srcOrd="0" destOrd="0" presId="urn:microsoft.com/office/officeart/2005/8/layout/orgChart1"/>
    <dgm:cxn modelId="{93C08FA9-9C68-49C3-A6C9-02FEA90CDA7A}" type="presParOf" srcId="{817EEC54-26B9-412E-9EF0-6D85B81FDFCF}" destId="{E2A92073-4362-4089-9ECF-A2A516FE17B9}" srcOrd="0" destOrd="0" presId="urn:microsoft.com/office/officeart/2005/8/layout/orgChart1"/>
    <dgm:cxn modelId="{A8EBEAF0-D3D9-4890-963F-C0792DC1DD0B}" type="presParOf" srcId="{E2A92073-4362-4089-9ECF-A2A516FE17B9}" destId="{B59662D0-272F-46F1-86B5-8D60D82EDEBA}" srcOrd="0" destOrd="0" presId="urn:microsoft.com/office/officeart/2005/8/layout/orgChart1"/>
    <dgm:cxn modelId="{8660A101-C56B-46BE-B92F-FEDAE2AA885E}" type="presParOf" srcId="{E2A92073-4362-4089-9ECF-A2A516FE17B9}" destId="{C977A065-2C5F-4FDE-BC29-B31083D65187}" srcOrd="1" destOrd="0" presId="urn:microsoft.com/office/officeart/2005/8/layout/orgChart1"/>
    <dgm:cxn modelId="{22103187-7D23-42C7-B3A7-803B9B7DF2A4}" type="presParOf" srcId="{817EEC54-26B9-412E-9EF0-6D85B81FDFCF}" destId="{EE48DEAF-35E9-46BD-8BD2-6638CF6D6056}" srcOrd="1" destOrd="0" presId="urn:microsoft.com/office/officeart/2005/8/layout/orgChart1"/>
    <dgm:cxn modelId="{878C02C3-2C84-46AD-BADC-3CA2EF5235EA}" type="presParOf" srcId="{EE48DEAF-35E9-46BD-8BD2-6638CF6D6056}" destId="{51969F9E-6C51-4C89-8F0D-FDFCA9798858}" srcOrd="0" destOrd="0" presId="urn:microsoft.com/office/officeart/2005/8/layout/orgChart1"/>
    <dgm:cxn modelId="{FB9ACB41-0C67-4A14-BA69-972A3B4CFB64}" type="presParOf" srcId="{EE48DEAF-35E9-46BD-8BD2-6638CF6D6056}" destId="{82BFD654-6FD3-45C8-9DD6-30FCA6299DB8}" srcOrd="1" destOrd="0" presId="urn:microsoft.com/office/officeart/2005/8/layout/orgChart1"/>
    <dgm:cxn modelId="{49A4B091-3D7B-47CD-8088-710F38EBB123}" type="presParOf" srcId="{82BFD654-6FD3-45C8-9DD6-30FCA6299DB8}" destId="{CE94F226-1BFC-4B15-A882-2B19F70300CC}" srcOrd="0" destOrd="0" presId="urn:microsoft.com/office/officeart/2005/8/layout/orgChart1"/>
    <dgm:cxn modelId="{CEE0829E-A19E-46F6-B67D-C21AE688E9DC}" type="presParOf" srcId="{CE94F226-1BFC-4B15-A882-2B19F70300CC}" destId="{C7895E85-CA39-48A5-921A-A4214568AE55}" srcOrd="0" destOrd="0" presId="urn:microsoft.com/office/officeart/2005/8/layout/orgChart1"/>
    <dgm:cxn modelId="{34CE0679-74DB-4745-AF4B-90EA8CA0BA88}" type="presParOf" srcId="{CE94F226-1BFC-4B15-A882-2B19F70300CC}" destId="{BC8A999E-8784-410A-8E5B-ADB5B2858878}" srcOrd="1" destOrd="0" presId="urn:microsoft.com/office/officeart/2005/8/layout/orgChart1"/>
    <dgm:cxn modelId="{C15BB7BD-0A04-4621-9554-5F98D4BE0B86}" type="presParOf" srcId="{82BFD654-6FD3-45C8-9DD6-30FCA6299DB8}" destId="{C70D8229-ADA8-444E-AA49-A3F90CBD7079}" srcOrd="1" destOrd="0" presId="urn:microsoft.com/office/officeart/2005/8/layout/orgChart1"/>
    <dgm:cxn modelId="{9557B534-2AB6-48B6-A635-A7A05CE4EB4A}" type="presParOf" srcId="{82BFD654-6FD3-45C8-9DD6-30FCA6299DB8}" destId="{B7F3D023-FA9E-48A2-B0DB-9A4268AE9424}" srcOrd="2" destOrd="0" presId="urn:microsoft.com/office/officeart/2005/8/layout/orgChart1"/>
    <dgm:cxn modelId="{E168EB09-028B-4470-9CC0-92F61C85A02C}" type="presParOf" srcId="{EE48DEAF-35E9-46BD-8BD2-6638CF6D6056}" destId="{9D5DBC71-1A73-4B02-85DC-01EC090C6BE9}" srcOrd="2" destOrd="0" presId="urn:microsoft.com/office/officeart/2005/8/layout/orgChart1"/>
    <dgm:cxn modelId="{5BF23BC0-D578-4447-A203-6395C58BE7DD}" type="presParOf" srcId="{EE48DEAF-35E9-46BD-8BD2-6638CF6D6056}" destId="{59440D18-31E0-4EF0-BE79-6A1C6749560D}" srcOrd="3" destOrd="0" presId="urn:microsoft.com/office/officeart/2005/8/layout/orgChart1"/>
    <dgm:cxn modelId="{A2743669-9394-424E-80AC-E93072FF2BF5}" type="presParOf" srcId="{59440D18-31E0-4EF0-BE79-6A1C6749560D}" destId="{EF400915-A78E-403B-A66C-32DFA8916408}" srcOrd="0" destOrd="0" presId="urn:microsoft.com/office/officeart/2005/8/layout/orgChart1"/>
    <dgm:cxn modelId="{443E2E6F-75A2-4695-B261-A281ACD01236}" type="presParOf" srcId="{EF400915-A78E-403B-A66C-32DFA8916408}" destId="{897D0789-4C63-4F7B-8BE0-811506932861}" srcOrd="0" destOrd="0" presId="urn:microsoft.com/office/officeart/2005/8/layout/orgChart1"/>
    <dgm:cxn modelId="{A328C37F-9C44-4EB5-97DE-1A91176439ED}" type="presParOf" srcId="{EF400915-A78E-403B-A66C-32DFA8916408}" destId="{783F3340-BD52-45C2-AC16-B40BD7229B68}" srcOrd="1" destOrd="0" presId="urn:microsoft.com/office/officeart/2005/8/layout/orgChart1"/>
    <dgm:cxn modelId="{5736C002-D0FD-4B90-B411-2AC17F3DDC82}" type="presParOf" srcId="{59440D18-31E0-4EF0-BE79-6A1C6749560D}" destId="{0887F28E-52B4-4FED-B872-6BB0244A4B6F}" srcOrd="1" destOrd="0" presId="urn:microsoft.com/office/officeart/2005/8/layout/orgChart1"/>
    <dgm:cxn modelId="{2530EF81-FFC0-4023-B09C-6C9942F16C18}" type="presParOf" srcId="{59440D18-31E0-4EF0-BE79-6A1C6749560D}" destId="{1B574513-5BED-4196-9294-FF179B6A439A}" srcOrd="2" destOrd="0" presId="urn:microsoft.com/office/officeart/2005/8/layout/orgChart1"/>
    <dgm:cxn modelId="{F001AB30-F4BB-4E57-B2F1-090D5D4CC9FE}" type="presParOf" srcId="{817EEC54-26B9-412E-9EF0-6D85B81FDFCF}" destId="{CCD1AF80-5ADD-4CB4-8761-893C3736C4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DBC71-1A73-4B02-85DC-01EC090C6BE9}">
      <dsp:nvSpPr>
        <dsp:cNvPr id="0" name=""/>
        <dsp:cNvSpPr/>
      </dsp:nvSpPr>
      <dsp:spPr>
        <a:xfrm>
          <a:off x="2143201" y="1496492"/>
          <a:ext cx="1213271" cy="38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07"/>
              </a:lnTo>
              <a:lnTo>
                <a:pt x="1213271" y="179907"/>
              </a:lnTo>
              <a:lnTo>
                <a:pt x="1213271" y="385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69F9E-6C51-4C89-8F0D-FDFCA9798858}">
      <dsp:nvSpPr>
        <dsp:cNvPr id="0" name=""/>
        <dsp:cNvSpPr/>
      </dsp:nvSpPr>
      <dsp:spPr>
        <a:xfrm>
          <a:off x="982164" y="1496492"/>
          <a:ext cx="1161036" cy="385942"/>
        </a:xfrm>
        <a:custGeom>
          <a:avLst/>
          <a:gdLst/>
          <a:ahLst/>
          <a:cxnLst/>
          <a:rect l="0" t="0" r="0" b="0"/>
          <a:pathLst>
            <a:path>
              <a:moveTo>
                <a:pt x="1161036" y="0"/>
              </a:moveTo>
              <a:lnTo>
                <a:pt x="1161036" y="179907"/>
              </a:lnTo>
              <a:lnTo>
                <a:pt x="0" y="179907"/>
              </a:lnTo>
              <a:lnTo>
                <a:pt x="0" y="385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662D0-272F-46F1-86B5-8D60D82EDEBA}">
      <dsp:nvSpPr>
        <dsp:cNvPr id="0" name=""/>
        <dsp:cNvSpPr/>
      </dsp:nvSpPr>
      <dsp:spPr>
        <a:xfrm>
          <a:off x="1162082" y="515373"/>
          <a:ext cx="1962237" cy="981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Query</a:t>
          </a:r>
        </a:p>
      </dsp:txBody>
      <dsp:txXfrm>
        <a:off x="1162082" y="515373"/>
        <a:ext cx="1962237" cy="981118"/>
      </dsp:txXfrm>
    </dsp:sp>
    <dsp:sp modelId="{C7895E85-CA39-48A5-921A-A4214568AE55}">
      <dsp:nvSpPr>
        <dsp:cNvPr id="0" name=""/>
        <dsp:cNvSpPr/>
      </dsp:nvSpPr>
      <dsp:spPr>
        <a:xfrm>
          <a:off x="1045" y="1882434"/>
          <a:ext cx="1962237" cy="981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Simple</a:t>
          </a:r>
        </a:p>
      </dsp:txBody>
      <dsp:txXfrm>
        <a:off x="1045" y="1882434"/>
        <a:ext cx="1962237" cy="981118"/>
      </dsp:txXfrm>
    </dsp:sp>
    <dsp:sp modelId="{897D0789-4C63-4F7B-8BE0-811506932861}">
      <dsp:nvSpPr>
        <dsp:cNvPr id="0" name=""/>
        <dsp:cNvSpPr/>
      </dsp:nvSpPr>
      <dsp:spPr>
        <a:xfrm>
          <a:off x="2375353" y="1882434"/>
          <a:ext cx="1962237" cy="981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Complex</a:t>
          </a:r>
        </a:p>
      </dsp:txBody>
      <dsp:txXfrm>
        <a:off x="2375353" y="1882434"/>
        <a:ext cx="1962237" cy="981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DB4C8-6D03-4C61-B119-0275D46EC3E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5BA4A-F1D5-461D-903F-6E2B36B13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6C0A-0FA6-4623-A4D9-D8865046FA14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7539-B838-41CD-ACA7-2373A56DD0DE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927F-5CD2-4449-B9AD-16F5F52BBA85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0897-CBF2-40A1-A1A0-0F5EF03DDC09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60FE-2537-4108-9165-04E6DC21FEAB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89A1-62C2-4ED1-9561-611C5622AB44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E8AA-56CA-4DBD-BE3D-9ECD37177BBD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5E89-9349-401F-B090-3C4CF2B3EA05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EDBA-2140-441C-A285-59D0F0CDAC69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DC3E-9095-46DE-AB23-1D42219908A7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69C6-1964-4D98-9482-167E699C642A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F8F1-C19F-4383-B372-8779301AB678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5303-7E5D-413A-9615-004C3D3F9E37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014C-8F00-45EA-9C80-4839DB07C6E0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481A-BC57-4238-B66C-D17D5EB0272B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AFA0-4DA0-42E5-8996-47ABF2272FEF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E6DB-C697-473A-8AEF-E5874A6E9309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815737"/>
            <a:ext cx="8915399" cy="1132844"/>
          </a:xfrm>
        </p:spPr>
        <p:txBody>
          <a:bodyPr/>
          <a:lstStyle/>
          <a:p>
            <a:r>
              <a:rPr lang="en-US" dirty="0"/>
              <a:t>QUERY OPTIMIZATION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A7139-5987-4090-AC89-B2B8F292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1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126" y="3239587"/>
            <a:ext cx="9339944" cy="875790"/>
          </a:xfrm>
        </p:spPr>
        <p:txBody>
          <a:bodyPr>
            <a:noAutofit/>
          </a:bodyPr>
          <a:lstStyle/>
          <a:p>
            <a:r>
              <a:rPr lang="en-US" sz="5400" b="1" dirty="0"/>
              <a:t>QUERY OPTIMIZATION IN RDBMS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9959A-B802-4740-857D-0DFD6F58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3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045" y="644868"/>
            <a:ext cx="9823269" cy="608729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Operator: a piece of code (building blocks) that make execution of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queries possible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Plan is represented as an Operator Tree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Representation can be transformed into as many logically equivalent representations, Say</a:t>
            </a:r>
          </a:p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Join(Join(A,B),C)=Join(Join(B,C),A)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optimization is a difficult search problem.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 is provided with: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space of plans (search space)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cost estimation technique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enumeration algorithm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Optimizer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A5011B-0DF3-4F43-B1FA-A6C07D44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835" y="2782388"/>
            <a:ext cx="8915399" cy="980293"/>
          </a:xfrm>
        </p:spPr>
        <p:txBody>
          <a:bodyPr>
            <a:normAutofit/>
          </a:bodyPr>
          <a:lstStyle/>
          <a:p>
            <a:r>
              <a:rPr lang="en-US" sz="5400" b="1" dirty="0"/>
              <a:t>SYSTEM-R OPTIMIZER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FA6F2-5510-4E31-A5FB-D8F3E922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3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692" y="876160"/>
            <a:ext cx="8915400" cy="5245016"/>
          </a:xfrm>
        </p:spPr>
        <p:txBody>
          <a:bodyPr/>
          <a:lstStyle/>
          <a:p>
            <a:r>
              <a:rPr lang="en-US" dirty="0"/>
              <a:t>significantly advanced the state of query optimization for relational </a:t>
            </a:r>
          </a:p>
          <a:p>
            <a:pPr marL="400050" lvl="1" indent="0">
              <a:buNone/>
            </a:pPr>
            <a:r>
              <a:rPr lang="en-US" dirty="0"/>
              <a:t>systems.</a:t>
            </a:r>
          </a:p>
          <a:p>
            <a:r>
              <a:rPr lang="en-US" dirty="0"/>
              <a:t>Search Space consists of operator trees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Consider, </a:t>
            </a:r>
            <a:r>
              <a:rPr lang="en-US" dirty="0">
                <a:latin typeface="Consolas" panose="020B0609020204030204" pitchFamily="49" charset="0"/>
              </a:rPr>
              <a:t>Join(Join(Join(A,B),C),D)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06437" y="3280954"/>
            <a:ext cx="1295400" cy="184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01837" y="3280954"/>
            <a:ext cx="493123" cy="43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25587" y="3944983"/>
            <a:ext cx="476250" cy="38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06487" y="4557304"/>
            <a:ext cx="4191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03168" y="5128804"/>
            <a:ext cx="40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75262" y="4884029"/>
            <a:ext cx="40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17471" y="4273837"/>
            <a:ext cx="40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14450" y="3716383"/>
            <a:ext cx="40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97832" y="4359868"/>
            <a:ext cx="117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Join(A,B)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13315" y="3660531"/>
            <a:ext cx="126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Join(B,C)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4357" y="2904972"/>
            <a:ext cx="12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Join(C,D)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05112" y="2904972"/>
            <a:ext cx="13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Join(B,C)</a:t>
            </a:r>
          </a:p>
        </p:txBody>
      </p:sp>
      <p:cxnSp>
        <p:nvCxnSpPr>
          <p:cNvPr id="28" name="Straight Connector 27"/>
          <p:cNvCxnSpPr>
            <a:stCxn id="26" idx="2"/>
          </p:cNvCxnSpPr>
          <p:nvPr/>
        </p:nvCxnSpPr>
        <p:spPr>
          <a:xfrm flipH="1">
            <a:off x="7537268" y="3274304"/>
            <a:ext cx="726254" cy="55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2"/>
          </p:cNvCxnSpPr>
          <p:nvPr/>
        </p:nvCxnSpPr>
        <p:spPr>
          <a:xfrm>
            <a:off x="8263522" y="3274304"/>
            <a:ext cx="658410" cy="55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50834" y="3835547"/>
            <a:ext cx="117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Join(A,B)</a:t>
            </a:r>
          </a:p>
        </p:txBody>
      </p:sp>
      <p:cxnSp>
        <p:nvCxnSpPr>
          <p:cNvPr id="33" name="Straight Connector 32"/>
          <p:cNvCxnSpPr>
            <a:stCxn id="31" idx="2"/>
            <a:endCxn id="36" idx="0"/>
          </p:cNvCxnSpPr>
          <p:nvPr/>
        </p:nvCxnSpPr>
        <p:spPr>
          <a:xfrm flipH="1">
            <a:off x="6950834" y="4204879"/>
            <a:ext cx="586434" cy="67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2"/>
          </p:cNvCxnSpPr>
          <p:nvPr/>
        </p:nvCxnSpPr>
        <p:spPr>
          <a:xfrm>
            <a:off x="7537268" y="4204879"/>
            <a:ext cx="520065" cy="67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22392" y="4884029"/>
            <a:ext cx="45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95260" y="4913574"/>
            <a:ext cx="45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80254" y="3845197"/>
            <a:ext cx="14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Join(C,D)</a:t>
            </a:r>
          </a:p>
        </p:txBody>
      </p:sp>
      <p:cxnSp>
        <p:nvCxnSpPr>
          <p:cNvPr id="41" name="Straight Connector 40"/>
          <p:cNvCxnSpPr>
            <a:stCxn id="39" idx="2"/>
          </p:cNvCxnSpPr>
          <p:nvPr/>
        </p:nvCxnSpPr>
        <p:spPr>
          <a:xfrm flipH="1">
            <a:off x="8710136" y="4214529"/>
            <a:ext cx="405255" cy="69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2"/>
          </p:cNvCxnSpPr>
          <p:nvPr/>
        </p:nvCxnSpPr>
        <p:spPr>
          <a:xfrm>
            <a:off x="9115391" y="4214529"/>
            <a:ext cx="470874" cy="66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553697" y="4900204"/>
            <a:ext cx="45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64962" y="4952762"/>
            <a:ext cx="38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A1D7C-B8C6-4716-9D48-B049BBCB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6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095897" y="2798240"/>
            <a:ext cx="3161212" cy="585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892629"/>
                <a:ext cx="6998925" cy="501859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Plans: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Say, </a:t>
                </a:r>
              </a:p>
              <a:p>
                <a:pPr marL="0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Join({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Join({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Join({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Join({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892629"/>
                <a:ext cx="6998925" cy="5018593"/>
              </a:xfrm>
              <a:blipFill>
                <a:blip r:embed="rId2"/>
                <a:stretch>
                  <a:fillRect l="-1394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513909" y="1476103"/>
            <a:ext cx="37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4378" y="1476103"/>
            <a:ext cx="37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2343" y="1476103"/>
            <a:ext cx="37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08" y="1476103"/>
            <a:ext cx="37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13908" y="2428908"/>
                <a:ext cx="470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908" y="2428908"/>
                <a:ext cx="47046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50874" y="2428908"/>
                <a:ext cx="470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874" y="2428908"/>
                <a:ext cx="47046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64832" y="2428908"/>
                <a:ext cx="470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832" y="2428908"/>
                <a:ext cx="47046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60479" y="2428908"/>
                <a:ext cx="470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479" y="2428908"/>
                <a:ext cx="470469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3703320" y="1845435"/>
            <a:ext cx="0" cy="58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4173789" y="1845435"/>
            <a:ext cx="0" cy="58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4681754" y="1845435"/>
            <a:ext cx="0" cy="58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1" idx="0"/>
          </p:cNvCxnSpPr>
          <p:nvPr/>
        </p:nvCxnSpPr>
        <p:spPr>
          <a:xfrm>
            <a:off x="5189719" y="1845435"/>
            <a:ext cx="5995" cy="58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6257109" y="3090760"/>
            <a:ext cx="1071154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28263" y="2906094"/>
            <a:ext cx="431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Plan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23DDBA-F938-4364-AEBA-E1266B08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9" y="624110"/>
            <a:ext cx="8911687" cy="6037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360" y="1332411"/>
            <a:ext cx="9767252" cy="517724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Assigns an estimated cost to a plan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the size of every output data stream for every operator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Query Cost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Accesses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Cycles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Time</a:t>
            </a:r>
          </a:p>
          <a:p>
            <a:pPr marL="4000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this information in bottom up manner</a:t>
            </a:r>
          </a:p>
          <a:p>
            <a:pPr marL="4000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Associates information with,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Data Stream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of Tuples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cost for operator</a:t>
            </a:r>
          </a:p>
          <a:p>
            <a:pPr marL="971550" lvl="1" indent="-45720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DF7A8-9BA7-49DA-9CA9-F9DC09E5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7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400" y="624110"/>
            <a:ext cx="8911687" cy="6299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Statistics and Cost </a:t>
            </a:r>
            <a:r>
              <a:rPr lang="en-US" sz="4000" b="1" dirty="0">
                <a:solidFill>
                  <a:schemeClr val="tx1"/>
                </a:solidFill>
              </a:rPr>
              <a:t>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72" y="1523999"/>
            <a:ext cx="9168000" cy="434367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statistical summaries of data that has been stored.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operator and the statistical summary for each of its input data streams, determine the: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summary of the output data stream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cost of executing the operation</a:t>
            </a:r>
          </a:p>
          <a:p>
            <a:pPr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 must be efficient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63E3D-B243-43BA-8AEB-BAF8CF97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6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012" y="2895600"/>
            <a:ext cx="4464731" cy="806121"/>
          </a:xfrm>
        </p:spPr>
        <p:txBody>
          <a:bodyPr>
            <a:noAutofit/>
          </a:bodyPr>
          <a:lstStyle/>
          <a:p>
            <a:r>
              <a:rPr lang="en-US" sz="5400" b="1" dirty="0"/>
              <a:t>STARBURST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BFE99-9A2C-4E7D-BFCC-41E72314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0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257" y="348344"/>
            <a:ext cx="9937069" cy="613954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at the IBM Almaden Research Center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rules in forward chaining manner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Graph Model (QGM)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query block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Labelled arcs  table references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Follows these steps: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Query Rewrite Phase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Plan Optimization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Own Language Design: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creating (as well as modifying, deleting, and grouping) rules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 of rule processing at run time.</a:t>
            </a:r>
          </a:p>
          <a:p>
            <a:pPr marL="514350" indent="-45720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Uses dynamic programming in bottom-up manner</a:t>
            </a:r>
          </a:p>
          <a:p>
            <a:pPr marL="514350" indent="-457200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AE8EA7-438F-4ABC-A928-A2A8B9F4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4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098" y="2873828"/>
            <a:ext cx="8915399" cy="936750"/>
          </a:xfrm>
        </p:spPr>
        <p:txBody>
          <a:bodyPr>
            <a:normAutofit/>
          </a:bodyPr>
          <a:lstStyle/>
          <a:p>
            <a:r>
              <a:rPr lang="en-US" sz="5400" b="1" dirty="0"/>
              <a:t>VOLCANO/CASCADES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56057-EF81-42A9-98E3-D49A17DD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9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532" y="514204"/>
            <a:ext cx="3520492" cy="620811"/>
          </a:xfrm>
        </p:spPr>
        <p:txBody>
          <a:bodyPr>
            <a:noAutofit/>
          </a:bodyPr>
          <a:lstStyle/>
          <a:p>
            <a:r>
              <a:rPr lang="en-US" sz="48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3040"/>
            <a:ext cx="8915400" cy="44481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Optimization in RDBMS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System-R optimizer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Starburst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Volcano/Cascades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students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846" y="1463040"/>
            <a:ext cx="3593263" cy="459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B35BD-2AFD-4F8B-A19F-58D14F7A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22513"/>
            <a:ext cx="9523412" cy="58913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Evolved from Exodus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rules are used: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Rules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map algebraic expression to another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Implementation Rules  map algebraic expressions to an operator tree</a:t>
            </a:r>
          </a:p>
          <a:p>
            <a:pPr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Uses dynamic programming in top-down manner</a:t>
            </a:r>
          </a:p>
          <a:p>
            <a:pPr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Differs from Starburst: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Doesn’t use 2 phases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Mapping expressions to operators need single step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Goal-driven application of rules</a:t>
            </a:r>
          </a:p>
          <a:p>
            <a:pPr marL="4000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Volcano optimizer has been used to develop optimizers for computations over scientific databases and for Texas Instruments' Open OODB project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2940E9-4762-4C5F-B9D6-7A731CAB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02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132" y="2769324"/>
            <a:ext cx="4477794" cy="914979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E4A4E-2A59-40BA-886F-1DC3C338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90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348" y="1127760"/>
            <a:ext cx="9466806" cy="51535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is much more than evaluation plans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 effective and robust optimizer is challenging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open problems remain like: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memory in cost estimation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queries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complete plans subject to availability of runtime information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A94D46-B9B5-4BFB-A97D-F4CE2B45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63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782" y="471710"/>
            <a:ext cx="8911687" cy="878119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9782" y="1349829"/>
            <a:ext cx="9564830" cy="456139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Chaudhuri, S.. Krishnamurthy. R., Potamianos. S., Shim K. “Optimizing Queries with Materialized Views”. In Proc. of IEEE Data Engineering Conference, Taipei. 1995.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Chaudhuri, S.. Krishnamurthy. R., Potamianos. S., Shim K. “Query Optimization in Relational Systems”, Microsoft Research, One Microsoft Way, Redmond. 1998.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J.Hellerstein, “Query Optimization, Readings in Database Systems”, 5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2015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G.Graefe, W.J.Mckenna, “The Volcano Optimizer Generator: Extensibility and Efficient Search”, . In Proc. of IEEE Data Engineering Conference, Boulder. 1993.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6E544-8921-423B-A843-7CCF6486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24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006" y="2834639"/>
            <a:ext cx="4595359" cy="888853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CF368-4AE3-49D8-92BB-9DF5E53C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76149" y="2398384"/>
            <a:ext cx="8915399" cy="1468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INDRODUCTION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9E281F-1AA9-4E15-B8C1-6F422657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7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461" y="519607"/>
            <a:ext cx="8911687" cy="83893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855138"/>
            <a:ext cx="3992732" cy="576262"/>
          </a:xfrm>
        </p:spPr>
        <p:txBody>
          <a:bodyPr/>
          <a:lstStyle/>
          <a:p>
            <a:r>
              <a:rPr lang="en-US" sz="3600" b="1" dirty="0"/>
              <a:t>Query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4131" y="2537612"/>
            <a:ext cx="4342893" cy="34730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Definition: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question, especially one expressing doubt or requesting information.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for information from Database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88208181"/>
              </p:ext>
            </p:extLst>
          </p:nvPr>
        </p:nvGraphicFramePr>
        <p:xfrm>
          <a:off x="7128047" y="2143269"/>
          <a:ext cx="4338637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8274" y="53612"/>
            <a:ext cx="2857500" cy="26098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B9E2-D3CA-42E3-BF8C-7BD21BD4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1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06545"/>
            <a:ext cx="8911687" cy="825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2411"/>
            <a:ext cx="8915400" cy="47548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activities performed to get the result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include: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 &amp; Translator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Engine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9406" y="4349931"/>
            <a:ext cx="11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41817" y="4183685"/>
            <a:ext cx="2991394" cy="1071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2262" y="4458005"/>
            <a:ext cx="239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 Processing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3409406" y="4719262"/>
            <a:ext cx="1332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7733211" y="4719262"/>
            <a:ext cx="12540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03028" y="4349931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F0FDF8-B9F2-475B-B7A3-55ECD653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7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7407" y="627228"/>
            <a:ext cx="4580562" cy="576262"/>
          </a:xfrm>
        </p:spPr>
        <p:txBody>
          <a:bodyPr/>
          <a:lstStyle/>
          <a:p>
            <a:r>
              <a:rPr lang="en-US" sz="3600" b="1" dirty="0"/>
              <a:t>Query Optimization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7407" y="1203490"/>
            <a:ext cx="4920197" cy="53801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of many DBMS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how to execute the query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 the Optimizer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that lead to Optimization: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passed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Expressions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9855" y="583959"/>
            <a:ext cx="1519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79856" y="1510326"/>
            <a:ext cx="15198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Parser &amp; Translator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79857" y="2926531"/>
            <a:ext cx="15198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Relational Algebra Expressions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79855" y="4636806"/>
            <a:ext cx="1519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Optimizer</a:t>
            </a:r>
          </a:p>
        </p:txBody>
      </p:sp>
      <p:cxnSp>
        <p:nvCxnSpPr>
          <p:cNvPr id="16" name="Straight Arrow Connector 15"/>
          <p:cNvCxnSpPr>
            <a:stCxn id="9" idx="2"/>
            <a:endCxn id="12" idx="0"/>
          </p:cNvCxnSpPr>
          <p:nvPr/>
        </p:nvCxnSpPr>
        <p:spPr>
          <a:xfrm>
            <a:off x="7639777" y="953291"/>
            <a:ext cx="0" cy="55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3" idx="0"/>
          </p:cNvCxnSpPr>
          <p:nvPr/>
        </p:nvCxnSpPr>
        <p:spPr>
          <a:xfrm>
            <a:off x="7639777" y="2156657"/>
            <a:ext cx="1" cy="76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14" idx="0"/>
          </p:cNvCxnSpPr>
          <p:nvPr/>
        </p:nvCxnSpPr>
        <p:spPr>
          <a:xfrm flipH="1">
            <a:off x="7639777" y="3849861"/>
            <a:ext cx="1" cy="78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n 21"/>
          <p:cNvSpPr/>
          <p:nvPr/>
        </p:nvSpPr>
        <p:spPr>
          <a:xfrm>
            <a:off x="7032353" y="5369128"/>
            <a:ext cx="1214845" cy="14859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5415" y="6038270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Statistics</a:t>
            </a:r>
          </a:p>
        </p:txBody>
      </p:sp>
      <p:cxnSp>
        <p:nvCxnSpPr>
          <p:cNvPr id="24" name="Straight Arrow Connector 23"/>
          <p:cNvCxnSpPr>
            <a:stCxn id="14" idx="2"/>
            <a:endCxn id="22" idx="1"/>
          </p:cNvCxnSpPr>
          <p:nvPr/>
        </p:nvCxnSpPr>
        <p:spPr>
          <a:xfrm flipH="1">
            <a:off x="7639776" y="5006138"/>
            <a:ext cx="1" cy="36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59618" y="4641763"/>
            <a:ext cx="21139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Execution Plan</a:t>
            </a:r>
          </a:p>
        </p:txBody>
      </p:sp>
      <p:cxnSp>
        <p:nvCxnSpPr>
          <p:cNvPr id="27" name="Straight Arrow Connector 26"/>
          <p:cNvCxnSpPr>
            <a:stCxn id="14" idx="3"/>
            <a:endCxn id="25" idx="1"/>
          </p:cNvCxnSpPr>
          <p:nvPr/>
        </p:nvCxnSpPr>
        <p:spPr>
          <a:xfrm>
            <a:off x="8399698" y="4821472"/>
            <a:ext cx="759920" cy="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59618" y="3601960"/>
            <a:ext cx="21139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Execution Engine</a:t>
            </a:r>
          </a:p>
        </p:txBody>
      </p:sp>
      <p:cxnSp>
        <p:nvCxnSpPr>
          <p:cNvPr id="33" name="Straight Arrow Connector 32"/>
          <p:cNvCxnSpPr>
            <a:stCxn id="25" idx="0"/>
            <a:endCxn id="28" idx="2"/>
          </p:cNvCxnSpPr>
          <p:nvPr/>
        </p:nvCxnSpPr>
        <p:spPr>
          <a:xfrm flipV="1">
            <a:off x="10216573" y="3971292"/>
            <a:ext cx="0" cy="67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3"/>
          </p:cNvCxnSpPr>
          <p:nvPr/>
        </p:nvCxnSpPr>
        <p:spPr>
          <a:xfrm>
            <a:off x="11273528" y="3786626"/>
            <a:ext cx="313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11587036" y="796458"/>
            <a:ext cx="26126" cy="2990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078685" y="583959"/>
            <a:ext cx="21139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Query Result</a:t>
            </a:r>
          </a:p>
        </p:txBody>
      </p:sp>
      <p:cxnSp>
        <p:nvCxnSpPr>
          <p:cNvPr id="43" name="Straight Arrow Connector 42"/>
          <p:cNvCxnSpPr>
            <a:endCxn id="40" idx="3"/>
          </p:cNvCxnSpPr>
          <p:nvPr/>
        </p:nvCxnSpPr>
        <p:spPr>
          <a:xfrm flipH="1" flipV="1">
            <a:off x="11192595" y="768625"/>
            <a:ext cx="394441" cy="2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8" idx="0"/>
          </p:cNvCxnSpPr>
          <p:nvPr/>
        </p:nvCxnSpPr>
        <p:spPr>
          <a:xfrm flipV="1">
            <a:off x="10216573" y="3134577"/>
            <a:ext cx="0" cy="46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392476" y="3160703"/>
            <a:ext cx="1593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392476" y="2416120"/>
            <a:ext cx="13063" cy="71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986145" y="2438298"/>
            <a:ext cx="0" cy="72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n 59"/>
          <p:cNvSpPr/>
          <p:nvPr/>
        </p:nvSpPr>
        <p:spPr>
          <a:xfrm rot="10800000">
            <a:off x="9078685" y="1241422"/>
            <a:ext cx="666206" cy="11746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Can 60"/>
          <p:cNvSpPr/>
          <p:nvPr/>
        </p:nvSpPr>
        <p:spPr>
          <a:xfrm rot="10800000">
            <a:off x="10620384" y="1250537"/>
            <a:ext cx="666206" cy="11746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849678" y="2491518"/>
            <a:ext cx="83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639414-4EC3-4385-B100-2F92A736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341" y="519607"/>
            <a:ext cx="8911687" cy="7213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Parser &amp; Translator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1365" y="4052869"/>
            <a:ext cx="4991685" cy="18718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Elements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salary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from emp;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ERROR 1054 (42S22): Unknown column 'salary' in 'field list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1365" y="1752778"/>
            <a:ext cx="6048101" cy="1779457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eno from emp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having </a:t>
            </a:r>
            <a:r>
              <a:rPr lang="en-US" dirty="0">
                <a:latin typeface="Consolas" panose="020B0609020204030204" pitchFamily="49" charset="0"/>
              </a:rPr>
              <a:t>enm=‘Pooja’;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ERROR 1054 (42S22): Unknown column 'enm' in 'having clause‘</a:t>
            </a:r>
            <a:endParaRPr lang="en-US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7902" y="1229237"/>
            <a:ext cx="23121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Parser &amp; Translator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7556" y="2270976"/>
            <a:ext cx="1672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23559" y="2270976"/>
            <a:ext cx="22729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Schema Elements</a:t>
            </a:r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9603965" y="1598569"/>
            <a:ext cx="0" cy="36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73578" y="1959251"/>
            <a:ext cx="258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173578" y="1959251"/>
            <a:ext cx="0" cy="31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>
            <a:off x="10760027" y="1959251"/>
            <a:ext cx="1" cy="31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5987143" y="3277555"/>
            <a:ext cx="6204857" cy="3422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+-------+-------------+------+-----+---------+-------+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| Field | Type        | Null | Key | Default | Extra 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+-------+-------------+------+-----+---------+-------+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| eno   | int(11)     | NO   | PRI | NULL    |       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| enm   | varchar(20) | YES  |     | NULL    |       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| sal   | double(9,2) | YES  |     | NULL    |       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| dno   | int(11)     | YES  | MUL | NULL    |       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| mgr   | int(11)     | YES  |     | NULL    |       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+-------+-------------+------+-----+---------+-------+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A646A-D741-4E90-B9CA-E246730C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006" y="584922"/>
            <a:ext cx="2397087" cy="7213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6222" y="1433891"/>
            <a:ext cx="5267741" cy="50714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Relational Algebra Expression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task is non-trivial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the best plan to do so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plan with minimum cost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the evaluation plan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this statement: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Select enm,sal from emp where sal&gt;50000;</a:t>
            </a:r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44936" y="1097281"/>
                <a:ext cx="5159829" cy="18549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 expressions could be: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</a:rPr>
                          <m:t>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enm,sal </a:t>
                </a:r>
                <a:r>
                  <a:rPr lang="en-US" dirty="0"/>
                  <a:t>⋈</a:t>
                </a:r>
                <a:r>
                  <a:rPr lang="en-US" dirty="0">
                    <a:latin typeface="Consolas" panose="020B0609020204030204" pitchFamily="49" charset="0"/>
                  </a:rPr>
                  <a:t> sal&gt;50000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			OR</a:t>
                </a:r>
              </a:p>
              <a:p>
                <a:pPr marL="0" indent="0">
                  <a:buNone/>
                </a:pPr>
                <a:r>
                  <a:rPr lang="en-US" dirty="0"/>
                  <a:t>⋈</a:t>
                </a:r>
                <a:r>
                  <a:rPr lang="en-US" dirty="0">
                    <a:latin typeface="Consolas" panose="020B0609020204030204" pitchFamily="49" charset="0"/>
                  </a:rPr>
                  <a:t> sal&gt;50000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</a:rPr>
                          <m:t>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𝑒𝑚𝑝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enm,sal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44936" y="1097281"/>
                <a:ext cx="5159829" cy="1854925"/>
              </a:xfrm>
              <a:blipFill>
                <a:blip r:embed="rId2"/>
                <a:stretch>
                  <a:fillRect l="-18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985787" y="6135971"/>
            <a:ext cx="7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</a:t>
            </a:r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V="1">
            <a:off x="9347679" y="5290457"/>
            <a:ext cx="0" cy="845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30338" y="4921125"/>
            <a:ext cx="16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⋈</a:t>
            </a:r>
            <a:r>
              <a:rPr lang="en-US" dirty="0">
                <a:latin typeface="Consolas" panose="020B0609020204030204" pitchFamily="49" charset="0"/>
              </a:rPr>
              <a:t> sal&gt;50000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 flipV="1">
            <a:off x="9347679" y="4245429"/>
            <a:ext cx="0" cy="67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26557" y="3706279"/>
                <a:ext cx="1442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nsolas" panose="020B0609020204030204" pitchFamily="49" charset="0"/>
                      </a:rPr>
                      <m:t>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enm,sal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557" y="3706279"/>
                <a:ext cx="1442241" cy="369332"/>
              </a:xfrm>
              <a:prstGeom prst="rect">
                <a:avLst/>
              </a:prstGeom>
              <a:blipFill>
                <a:blip r:embed="rId3"/>
                <a:stretch>
                  <a:fillRect l="-422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371909" y="370627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Algo 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71909" y="4782625"/>
            <a:ext cx="163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Index A, Algo 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557554" y="3474720"/>
            <a:ext cx="3607465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165019" y="3487783"/>
            <a:ext cx="0" cy="301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759337" y="6505303"/>
            <a:ext cx="2405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79454" y="3291840"/>
            <a:ext cx="15277" cy="339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94731" y="3291840"/>
            <a:ext cx="3725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294731" y="6688183"/>
            <a:ext cx="3209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5175" y="3085793"/>
            <a:ext cx="14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Tree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068798" y="2873829"/>
            <a:ext cx="195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 Plan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BBFCE-4427-444A-BAC2-17500E62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6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Execution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a set of physical operators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the plan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result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select enm,sal from emp where sal&lt;10000;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+-------+---------+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| enm   | sal     |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+-------+---------+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| Pooja | 1000.00 |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| Sonal | 5000.00 |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+-------+---------+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7769" y="3200400"/>
            <a:ext cx="16589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Operator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29690" y="3187337"/>
            <a:ext cx="1358537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2729690" y="3662065"/>
            <a:ext cx="1378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29690" y="4123730"/>
            <a:ext cx="1358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</p:cNvCxnSpPr>
          <p:nvPr/>
        </p:nvCxnSpPr>
        <p:spPr>
          <a:xfrm>
            <a:off x="5766752" y="3662065"/>
            <a:ext cx="1208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25529" y="3292732"/>
            <a:ext cx="9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97328" y="3338900"/>
            <a:ext cx="105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9B504-20B6-4CCB-9FAA-B3AA7138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816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1014</TotalTime>
  <Words>1119</Words>
  <Application>Microsoft Office PowerPoint</Application>
  <PresentationFormat>Widescreen</PresentationFormat>
  <Paragraphs>229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Century Gothic</vt:lpstr>
      <vt:lpstr>Consolas</vt:lpstr>
      <vt:lpstr>Times New Roman</vt:lpstr>
      <vt:lpstr>Wingdings</vt:lpstr>
      <vt:lpstr>Wingdings 3</vt:lpstr>
      <vt:lpstr>Wisp</vt:lpstr>
      <vt:lpstr>QUERY OPTIMIZATION</vt:lpstr>
      <vt:lpstr>CONTENTS</vt:lpstr>
      <vt:lpstr>INDRODUCTION</vt:lpstr>
      <vt:lpstr>WHAT IS?</vt:lpstr>
      <vt:lpstr>Query Processing</vt:lpstr>
      <vt:lpstr>PowerPoint Presentation</vt:lpstr>
      <vt:lpstr>Parser &amp; Translator</vt:lpstr>
      <vt:lpstr>Optimizer</vt:lpstr>
      <vt:lpstr>Execution Engine</vt:lpstr>
      <vt:lpstr>QUERY OPTIMIZATION IN RDBMS</vt:lpstr>
      <vt:lpstr>PowerPoint Presentation</vt:lpstr>
      <vt:lpstr>SYSTEM-R OPTIMIZER</vt:lpstr>
      <vt:lpstr>PowerPoint Presentation</vt:lpstr>
      <vt:lpstr>PowerPoint Presentation</vt:lpstr>
      <vt:lpstr>Cost Model</vt:lpstr>
      <vt:lpstr>Statistics and Cost Estimation</vt:lpstr>
      <vt:lpstr>STARBURST</vt:lpstr>
      <vt:lpstr>PowerPoint Presentation</vt:lpstr>
      <vt:lpstr>VOLCANO/CASCADES</vt:lpstr>
      <vt:lpstr>PowerPoint Presentation</vt:lpstr>
      <vt:lpstr>CONCLUSION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OPTIMIZATION</dc:title>
  <dc:creator>OMEGA -Ultimate</dc:creator>
  <cp:lastModifiedBy>OMEGA -Ultimate</cp:lastModifiedBy>
  <cp:revision>59</cp:revision>
  <dcterms:created xsi:type="dcterms:W3CDTF">2017-09-05T08:47:44Z</dcterms:created>
  <dcterms:modified xsi:type="dcterms:W3CDTF">2022-01-11T06:06:39Z</dcterms:modified>
</cp:coreProperties>
</file>