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6" r:id="rId9"/>
    <p:sldId id="265" r:id="rId10"/>
    <p:sldId id="268" r:id="rId11"/>
    <p:sldId id="269" r:id="rId12"/>
    <p:sldId id="270" r:id="rId13"/>
    <p:sldId id="271" r:id="rId14"/>
    <p:sldId id="26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56D8C-B5D1-415C-AA78-A93B85E218A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497AF-B28A-4527-A66A-2C28FCCA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68C0-AF50-403D-83C7-42CB577F0888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38D-AFEC-424A-B9CA-1E52C8272401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6F57-3CAE-4BB5-94AF-8A254BDFFD32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677A-4301-4E5C-87BF-F9F0E532A08E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CDAE-B18B-406C-9062-F825DC1AF94C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2E97-D612-4E80-8E78-2E323108BDE8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6B57-5C19-421D-9367-22B08CB6F112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9B28-665E-466C-86FD-084FE2107B39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F806-C78B-4849-ACF2-8A8D0768C03A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3D1-0EA9-440E-AE6D-F59A942CE1FE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6CBD-938E-4B69-A4E4-E07C47606B0A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06B9-7340-4A7E-A586-BE75822962B2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4F8D-55EF-4E69-A96D-6F7FAA17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9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43" y="640080"/>
            <a:ext cx="10907486" cy="286988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Neural Network Based Approaches to implement Modern Chatbots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387" y="3997234"/>
            <a:ext cx="3483614" cy="286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F6623-9D9E-4331-9977-BDA13F02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94977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89" y="914400"/>
            <a:ext cx="10515600" cy="40102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question word by word &amp; outputs a vector using GRU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episodic memory for both fact and question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from hippocampus of the human brain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2 nested GRUs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function outputs score between 0 and 1 which allows the GRU to ignore irrelevant fact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episode help the model to learn what part of the sentence it should pay attention to after realizing in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passes allows the model to gather increasingly relevant information.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BE4BA-B992-4B95-BDA5-4304A4D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21254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" y="2625000"/>
            <a:ext cx="4215947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64" y="410796"/>
            <a:ext cx="7577636" cy="60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14484-7D50-4009-90F2-468863F8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03915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RNNs FAILS?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825624"/>
            <a:ext cx="11573692" cy="46404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Exploding / Vanishing Gradients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propagating back from initial layer over several timesteps, values shrink exponentially until they vanish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Vanishing Gradient Problem)p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values grow bigger then they eventually blow up and crash the model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Exploding Gradient Problem)</a:t>
            </a:r>
          </a:p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Exploding Gradients</a:t>
            </a:r>
          </a:p>
          <a:p>
            <a:pPr lvl="1"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Clipping: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 predefined threshold to prevent the gradients from getting too large</a:t>
            </a:r>
          </a:p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Vanishing Gradients</a:t>
            </a: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the network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 to the identity function</a:t>
            </a: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LSTM: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capture long-term dependencies in sequence data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699F-6AD5-4D77-A34E-C79B8EC3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32600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algorithm developed by Stanford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count-based approach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large co-occurrence matrix of words by context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 (i.e. word), it will count how frequently it sees it in the same column (i.e. context)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will have a feature representation for each 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trains faster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embeddings show interesting linear substructures of the word in vector space.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3082C-DD38-4589-9AB0-204ADD34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48262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Vinyals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Le. "A neural conversational model."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arXiv:1506.05869 (2015).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Jingzhou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learning for extreme multi-label text classification." Proceedings of the 40th International ACM SIGIR Conference on Research and Development in Information Retrieval. ACM, 2017.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Anything, Ask Me. "Dynamic memory networks for natural language processing." Kumar et al.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Pre-Print (2015).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Bhagwat, Vyas Ajay. "Deep Learning for Chatbots." (2018).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https://nlp.stanford.edu/projects/glove/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D4E9-934E-4A59-86B0-F7241C6C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84147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 you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3988" b="23617"/>
          <a:stretch/>
        </p:blipFill>
        <p:spPr bwMode="auto">
          <a:xfrm>
            <a:off x="1624421" y="696686"/>
            <a:ext cx="9145180" cy="50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F6524F-9F74-4F75-9962-99E45BC1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67227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474" y="185759"/>
            <a:ext cx="823177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45474" y="1511322"/>
            <a:ext cx="7735388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2054" name="Picture 6" descr="Image result for reading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775" y="1511322"/>
            <a:ext cx="3015344" cy="534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FB1F15-CBC2-40FC-A570-E39C02BD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74563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242"/>
            <a:ext cx="10515600" cy="24198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can accept sequences as an input.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promise of adding more cells together will allow the model to explicitly learn and exploit context in sequence prediction models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algorithm for sequential data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Apple Siri and Google Voice Search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mage result for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6241"/>
            <a:ext cx="1219200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99F6D-A5DB-4539-9E9E-818AC674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59523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7367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3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71109"/>
            <a:ext cx="12192000" cy="276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95A42-A801-4B1C-BB09-54396E73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401644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3658" y="4948944"/>
            <a:ext cx="11364684" cy="1672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helpdesk troubleshooting dataset &amp; Movie transcript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RNNs – (1)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state of Encoder(i.e.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fed to Decoder first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49124"/>
              </p:ext>
            </p:extLst>
          </p:nvPr>
        </p:nvGraphicFramePr>
        <p:xfrm>
          <a:off x="413658" y="135044"/>
          <a:ext cx="11364684" cy="9995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14513">
                  <a:extLst>
                    <a:ext uri="{9D8B030D-6E8A-4147-A177-3AD203B41FA5}">
                      <a16:colId xmlns:a16="http://schemas.microsoft.com/office/drawing/2014/main" val="335799126"/>
                    </a:ext>
                  </a:extLst>
                </a:gridCol>
                <a:gridCol w="7953590">
                  <a:extLst>
                    <a:ext uri="{9D8B030D-6E8A-4147-A177-3AD203B41FA5}">
                      <a16:colId xmlns:a16="http://schemas.microsoft.com/office/drawing/2014/main" val="1296394141"/>
                    </a:ext>
                  </a:extLst>
                </a:gridCol>
                <a:gridCol w="753059">
                  <a:extLst>
                    <a:ext uri="{9D8B030D-6E8A-4147-A177-3AD203B41FA5}">
                      <a16:colId xmlns:a16="http://schemas.microsoft.com/office/drawing/2014/main" val="3875668838"/>
                    </a:ext>
                  </a:extLst>
                </a:gridCol>
                <a:gridCol w="643522">
                  <a:extLst>
                    <a:ext uri="{9D8B030D-6E8A-4147-A177-3AD203B41FA5}">
                      <a16:colId xmlns:a16="http://schemas.microsoft.com/office/drawing/2014/main" val="997156200"/>
                    </a:ext>
                  </a:extLst>
                </a:gridCol>
              </a:tblGrid>
              <a:tr h="4125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Name:</a:t>
                      </a:r>
                      <a:endParaRPr lang="en-US" sz="1800" b="1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neural conversational model</a:t>
                      </a:r>
                      <a:endParaRPr lang="en-US" sz="1800" b="0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3250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</a:t>
                      </a:r>
                      <a:endParaRPr lang="en-US" sz="1800" b="1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Vinyals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Oriol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</a:t>
                      </a:r>
                    </a:p>
                  </a:txBody>
                  <a:tcPr marL="7175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7083"/>
                  </a:ext>
                </a:extLst>
              </a:tr>
              <a:tr h="2998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</a:t>
                      </a:r>
                      <a:endParaRPr lang="en-US" sz="1800" b="1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arXiv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</a:t>
                      </a: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149609600"/>
                  </a:ext>
                </a:extLst>
              </a:tr>
            </a:tbl>
          </a:graphicData>
        </a:graphic>
      </p:graphicFrame>
      <p:pic>
        <p:nvPicPr>
          <p:cNvPr id="60" name="Content Placeholder 5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975" t="23405" r="18109" b="33549"/>
          <a:stretch/>
        </p:blipFill>
        <p:spPr>
          <a:xfrm>
            <a:off x="2869475" y="1389962"/>
            <a:ext cx="7173976" cy="32629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DF523-F6D6-427F-9A53-9CD7777D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84741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3880" y="431074"/>
            <a:ext cx="10515600" cy="59026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consumes a correct sequence with the last token(&lt;EOS&gt;) removed.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training is to maximize the probability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Correct_Next_Word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each timestep.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SpeakerIDs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utterance to judge an answer by not just depending on encoder state or speaker embedding.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Responses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Responses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selective models instead of meeting the probability of a certain reply given certain context, they learn a similarity function where a reply is one of the elements in a pre-defined pool of possible answers. It will return the confidence of how appropriate the word is.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C5F9C6-BD82-4F6A-B40E-C97F7D8B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05892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997" t="26246" r="10340" b="28095"/>
          <a:stretch/>
        </p:blipFill>
        <p:spPr>
          <a:xfrm>
            <a:off x="273917" y="3265715"/>
            <a:ext cx="11619467" cy="32004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73496"/>
              </p:ext>
            </p:extLst>
          </p:nvPr>
        </p:nvGraphicFramePr>
        <p:xfrm>
          <a:off x="413658" y="135044"/>
          <a:ext cx="11364684" cy="12546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14513">
                  <a:extLst>
                    <a:ext uri="{9D8B030D-6E8A-4147-A177-3AD203B41FA5}">
                      <a16:colId xmlns:a16="http://schemas.microsoft.com/office/drawing/2014/main" val="335799126"/>
                    </a:ext>
                  </a:extLst>
                </a:gridCol>
                <a:gridCol w="7953590">
                  <a:extLst>
                    <a:ext uri="{9D8B030D-6E8A-4147-A177-3AD203B41FA5}">
                      <a16:colId xmlns:a16="http://schemas.microsoft.com/office/drawing/2014/main" val="1296394141"/>
                    </a:ext>
                  </a:extLst>
                </a:gridCol>
                <a:gridCol w="753059">
                  <a:extLst>
                    <a:ext uri="{9D8B030D-6E8A-4147-A177-3AD203B41FA5}">
                      <a16:colId xmlns:a16="http://schemas.microsoft.com/office/drawing/2014/main" val="3875668838"/>
                    </a:ext>
                  </a:extLst>
                </a:gridCol>
                <a:gridCol w="643522">
                  <a:extLst>
                    <a:ext uri="{9D8B030D-6E8A-4147-A177-3AD203B41FA5}">
                      <a16:colId xmlns:a16="http://schemas.microsoft.com/office/drawing/2014/main" val="997156200"/>
                    </a:ext>
                  </a:extLst>
                </a:gridCol>
              </a:tblGrid>
              <a:tr h="4125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Name:</a:t>
                      </a:r>
                      <a:endParaRPr lang="en-US" sz="1800" b="1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0" kern="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Learning for Extreme Multi-label Text Classification</a:t>
                      </a:r>
                    </a:p>
                  </a:txBody>
                  <a:tcPr marL="7175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3250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</a:t>
                      </a:r>
                      <a:endParaRPr lang="en-US" sz="1800" b="1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Jingzhou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Liu, Wei-Cheng Chang,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Yuexin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Wu and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Yiming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</a:t>
                      </a:r>
                    </a:p>
                  </a:txBody>
                  <a:tcPr marL="7175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7083"/>
                  </a:ext>
                </a:extLst>
              </a:tr>
              <a:tr h="2998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</a:t>
                      </a:r>
                      <a:endParaRPr lang="en-US" sz="1800" b="1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40th International ACM SIGIR Conference on Research and Development in Information Retrieval</a:t>
                      </a: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</a:t>
                      </a: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149609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10938" y="2063931"/>
            <a:ext cx="18679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document with word embeddings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4035" y="2077326"/>
            <a:ext cx="18679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Embedding-wise convolution layer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3247" y="2068396"/>
            <a:ext cx="16023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Max pooling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96847" y="2076993"/>
            <a:ext cx="23338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3378926" y="2525596"/>
            <a:ext cx="1685109" cy="1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32023" y="2538991"/>
            <a:ext cx="531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065623" y="2517330"/>
            <a:ext cx="531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BFECE8-06C3-411B-857A-FA298944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76252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8823"/>
                <a:ext cx="10515600" cy="5798140"/>
              </a:xfrm>
            </p:spPr>
            <p:txBody>
              <a:bodyPr/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Slide through the convolution filter by the word embedding dimension.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Motivation is that each filter is capturing more global information given the whole sequence.</a:t>
                </a:r>
              </a:p>
              <a:p>
                <a:pPr lvl="1" algn="just"/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each document its most relevant subset of labels from an extremely large space of categories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∈{0,1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where,</a:t>
                </a:r>
              </a:p>
              <a:p>
                <a:pPr marL="457200" lvl="1" indent="0" algn="just"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8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Number of documents</a:t>
                </a:r>
              </a:p>
              <a:p>
                <a:pPr marL="457200" lvl="1" indent="0" algn="just"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Number of features</a:t>
                </a:r>
              </a:p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Adaptive Max pooling is done in the feature map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8823"/>
                <a:ext cx="10515600" cy="5798140"/>
              </a:xfrm>
              <a:blipFill>
                <a:blip r:embed="rId2"/>
                <a:stretch>
                  <a:fillRect l="-1333" t="-1788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4A0B4B-464E-48D7-BF48-3A9B645C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153083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444241" y="1708059"/>
                <a:ext cx="5575663" cy="181891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𝐺𝑅𝑈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444241" y="1708059"/>
                <a:ext cx="5575663" cy="1818912"/>
              </a:xfrm>
              <a:blipFill>
                <a:blip r:embed="rId2"/>
                <a:stretch>
                  <a:fillRect r="-437" b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1703" y="3526971"/>
            <a:ext cx="10805160" cy="26499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GRU cell i.e. fed a sequence of word vectors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hidden states after every sentence, called facts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gate learns to ignore the past timesteps when necessary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gate learns to ignore the current timestep entirely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48197"/>
              </p:ext>
            </p:extLst>
          </p:nvPr>
        </p:nvGraphicFramePr>
        <p:xfrm>
          <a:off x="413658" y="135044"/>
          <a:ext cx="11364684" cy="12609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14513">
                  <a:extLst>
                    <a:ext uri="{9D8B030D-6E8A-4147-A177-3AD203B41FA5}">
                      <a16:colId xmlns:a16="http://schemas.microsoft.com/office/drawing/2014/main" val="335799126"/>
                    </a:ext>
                  </a:extLst>
                </a:gridCol>
                <a:gridCol w="7953590">
                  <a:extLst>
                    <a:ext uri="{9D8B030D-6E8A-4147-A177-3AD203B41FA5}">
                      <a16:colId xmlns:a16="http://schemas.microsoft.com/office/drawing/2014/main" val="1296394141"/>
                    </a:ext>
                  </a:extLst>
                </a:gridCol>
                <a:gridCol w="753059">
                  <a:extLst>
                    <a:ext uri="{9D8B030D-6E8A-4147-A177-3AD203B41FA5}">
                      <a16:colId xmlns:a16="http://schemas.microsoft.com/office/drawing/2014/main" val="3875668838"/>
                    </a:ext>
                  </a:extLst>
                </a:gridCol>
                <a:gridCol w="643522">
                  <a:extLst>
                    <a:ext uri="{9D8B030D-6E8A-4147-A177-3AD203B41FA5}">
                      <a16:colId xmlns:a16="http://schemas.microsoft.com/office/drawing/2014/main" val="997156200"/>
                    </a:ext>
                  </a:extLst>
                </a:gridCol>
              </a:tblGrid>
              <a:tr h="4125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Name:</a:t>
                      </a:r>
                      <a:endParaRPr lang="en-US" sz="1800" b="1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memory networks for natural language processing</a:t>
                      </a:r>
                      <a:endParaRPr lang="en-US" sz="1800" b="0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3250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</a:t>
                      </a:r>
                      <a:endParaRPr lang="en-US" sz="1800" b="1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 Kumar,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Irsoy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Peter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Ondruska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Mohit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Iyyer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James Bradbury, Ishaan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Gulrajani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Romain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Paulus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Richard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Socher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7083"/>
                  </a:ext>
                </a:extLst>
              </a:tr>
              <a:tr h="2998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</a:t>
                      </a:r>
                      <a:endParaRPr lang="en-US" sz="1800" b="1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arXiv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</a:t>
                      </a:r>
                    </a:p>
                  </a:txBody>
                  <a:tcPr marL="71755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149609600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942DA5-E6D0-4324-9744-38E4145D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192970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940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Study of Neural Network Based Approaches to implement Modern Chatbots</vt:lpstr>
      <vt:lpstr>TABLE OF CONTENTS</vt:lpstr>
      <vt:lpstr>INTRODUCTION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WORK</vt:lpstr>
      <vt:lpstr>WHY RNNs FAILS? </vt:lpstr>
      <vt:lpstr>GloVe: Global Vectors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Neural Network Based Approaches to implement Modern Chatbots</dc:title>
  <dc:creator>OMEGA -Ultimate</dc:creator>
  <cp:lastModifiedBy>OMEGA -Ultimate</cp:lastModifiedBy>
  <cp:revision>38</cp:revision>
  <dcterms:created xsi:type="dcterms:W3CDTF">2019-03-19T19:44:31Z</dcterms:created>
  <dcterms:modified xsi:type="dcterms:W3CDTF">2022-01-11T06:04:42Z</dcterms:modified>
</cp:coreProperties>
</file>