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81" r:id="rId3"/>
    <p:sldId id="282" r:id="rId4"/>
    <p:sldId id="257" r:id="rId5"/>
    <p:sldId id="258" r:id="rId6"/>
    <p:sldId id="259" r:id="rId7"/>
    <p:sldId id="260" r:id="rId8"/>
    <p:sldId id="261" r:id="rId9"/>
    <p:sldId id="262" r:id="rId10"/>
    <p:sldId id="283" r:id="rId11"/>
    <p:sldId id="263" r:id="rId12"/>
    <p:sldId id="264" r:id="rId13"/>
    <p:sldId id="265" r:id="rId14"/>
    <p:sldId id="284" r:id="rId15"/>
    <p:sldId id="268" r:id="rId16"/>
    <p:sldId id="286" r:id="rId17"/>
    <p:sldId id="269" r:id="rId18"/>
    <p:sldId id="270" r:id="rId19"/>
    <p:sldId id="271" r:id="rId20"/>
    <p:sldId id="285" r:id="rId21"/>
    <p:sldId id="274" r:id="rId22"/>
    <p:sldId id="280" r:id="rId23"/>
    <p:sldId id="273" r:id="rId24"/>
    <p:sldId id="275" r:id="rId25"/>
    <p:sldId id="276" r:id="rId26"/>
    <p:sldId id="288" r:id="rId27"/>
    <p:sldId id="277" r:id="rId28"/>
    <p:sldId id="279" r:id="rId29"/>
    <p:sldId id="287" r:id="rId30"/>
    <p:sldId id="278" r:id="rId31"/>
    <p:sldId id="290" r:id="rId32"/>
    <p:sldId id="289" r:id="rId33"/>
    <p:sldId id="292" r:id="rId34"/>
    <p:sldId id="293" r:id="rId35"/>
    <p:sldId id="291" r:id="rId36"/>
    <p:sldId id="295" r:id="rId37"/>
    <p:sldId id="297" r:id="rId38"/>
    <p:sldId id="298" r:id="rId39"/>
    <p:sldId id="299" r:id="rId40"/>
    <p:sldId id="296" r:id="rId41"/>
    <p:sldId id="301" r:id="rId42"/>
    <p:sldId id="294" r:id="rId43"/>
    <p:sldId id="300"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1" d="100"/>
          <a:sy n="101" d="100"/>
        </p:scale>
        <p:origin x="12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EFAE496-7383-4489-95C6-CE3DEE0A5C92}" type="datetimeFigureOut">
              <a:rPr lang="en-US" smtClean="0"/>
              <a:t>5/3/2024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41435720-9E09-40A2-BB52-145EBDEE91C7}" type="slidenum">
              <a:rPr lang="en-US" smtClean="0"/>
              <a:t>‹#›</a:t>
            </a:fld>
            <a:endParaRPr lang="en-US"/>
          </a:p>
        </p:txBody>
      </p:sp>
    </p:spTree>
    <p:extLst>
      <p:ext uri="{BB962C8B-B14F-4D97-AF65-F5344CB8AC3E}">
        <p14:creationId xmlns:p14="http://schemas.microsoft.com/office/powerpoint/2010/main" val="4200058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FAE496-7383-4489-95C6-CE3DEE0A5C92}"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35720-9E09-40A2-BB52-145EBDEE91C7}" type="slidenum">
              <a:rPr lang="en-US" smtClean="0"/>
              <a:t>‹#›</a:t>
            </a:fld>
            <a:endParaRPr lang="en-US"/>
          </a:p>
        </p:txBody>
      </p:sp>
    </p:spTree>
    <p:extLst>
      <p:ext uri="{BB962C8B-B14F-4D97-AF65-F5344CB8AC3E}">
        <p14:creationId xmlns:p14="http://schemas.microsoft.com/office/powerpoint/2010/main" val="1845491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FAE496-7383-4489-95C6-CE3DEE0A5C92}"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35720-9E09-40A2-BB52-145EBDEE91C7}" type="slidenum">
              <a:rPr lang="en-US" smtClean="0"/>
              <a:t>‹#›</a:t>
            </a:fld>
            <a:endParaRPr lang="en-US"/>
          </a:p>
        </p:txBody>
      </p:sp>
    </p:spTree>
    <p:extLst>
      <p:ext uri="{BB962C8B-B14F-4D97-AF65-F5344CB8AC3E}">
        <p14:creationId xmlns:p14="http://schemas.microsoft.com/office/powerpoint/2010/main" val="61818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FAE496-7383-4489-95C6-CE3DEE0A5C92}"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35720-9E09-40A2-BB52-145EBDEE91C7}"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74947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FAE496-7383-4489-95C6-CE3DEE0A5C92}"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35720-9E09-40A2-BB52-145EBDEE91C7}" type="slidenum">
              <a:rPr lang="en-US" smtClean="0"/>
              <a:t>‹#›</a:t>
            </a:fld>
            <a:endParaRPr lang="en-US"/>
          </a:p>
        </p:txBody>
      </p:sp>
    </p:spTree>
    <p:extLst>
      <p:ext uri="{BB962C8B-B14F-4D97-AF65-F5344CB8AC3E}">
        <p14:creationId xmlns:p14="http://schemas.microsoft.com/office/powerpoint/2010/main" val="3592471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EFAE496-7383-4489-95C6-CE3DEE0A5C92}" type="datetimeFigureOut">
              <a:rPr lang="en-US" smtClean="0"/>
              <a:t>5/3/2024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435720-9E09-40A2-BB52-145EBDEE91C7}" type="slidenum">
              <a:rPr lang="en-US" smtClean="0"/>
              <a:t>‹#›</a:t>
            </a:fld>
            <a:endParaRPr lang="en-US"/>
          </a:p>
        </p:txBody>
      </p:sp>
    </p:spTree>
    <p:extLst>
      <p:ext uri="{BB962C8B-B14F-4D97-AF65-F5344CB8AC3E}">
        <p14:creationId xmlns:p14="http://schemas.microsoft.com/office/powerpoint/2010/main" val="3343372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EFAE496-7383-4489-95C6-CE3DEE0A5C92}" type="datetimeFigureOut">
              <a:rPr lang="en-US" smtClean="0"/>
              <a:t>5/3/2024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435720-9E09-40A2-BB52-145EBDEE91C7}" type="slidenum">
              <a:rPr lang="en-US" smtClean="0"/>
              <a:t>‹#›</a:t>
            </a:fld>
            <a:endParaRPr lang="en-US"/>
          </a:p>
        </p:txBody>
      </p:sp>
    </p:spTree>
    <p:extLst>
      <p:ext uri="{BB962C8B-B14F-4D97-AF65-F5344CB8AC3E}">
        <p14:creationId xmlns:p14="http://schemas.microsoft.com/office/powerpoint/2010/main" val="287763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FAE496-7383-4489-95C6-CE3DEE0A5C92}"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35720-9E09-40A2-BB52-145EBDEE91C7}" type="slidenum">
              <a:rPr lang="en-US" smtClean="0"/>
              <a:t>‹#›</a:t>
            </a:fld>
            <a:endParaRPr lang="en-US"/>
          </a:p>
        </p:txBody>
      </p:sp>
    </p:spTree>
    <p:extLst>
      <p:ext uri="{BB962C8B-B14F-4D97-AF65-F5344CB8AC3E}">
        <p14:creationId xmlns:p14="http://schemas.microsoft.com/office/powerpoint/2010/main" val="5316358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FAE496-7383-4489-95C6-CE3DEE0A5C92}"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35720-9E09-40A2-BB52-145EBDEE91C7}" type="slidenum">
              <a:rPr lang="en-US" smtClean="0"/>
              <a:t>‹#›</a:t>
            </a:fld>
            <a:endParaRPr lang="en-US"/>
          </a:p>
        </p:txBody>
      </p:sp>
    </p:spTree>
    <p:extLst>
      <p:ext uri="{BB962C8B-B14F-4D97-AF65-F5344CB8AC3E}">
        <p14:creationId xmlns:p14="http://schemas.microsoft.com/office/powerpoint/2010/main" val="3135690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FAE496-7383-4489-95C6-CE3DEE0A5C92}"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35720-9E09-40A2-BB52-145EBDEE91C7}" type="slidenum">
              <a:rPr lang="en-US" smtClean="0"/>
              <a:t>‹#›</a:t>
            </a:fld>
            <a:endParaRPr lang="en-US"/>
          </a:p>
        </p:txBody>
      </p:sp>
    </p:spTree>
    <p:extLst>
      <p:ext uri="{BB962C8B-B14F-4D97-AF65-F5344CB8AC3E}">
        <p14:creationId xmlns:p14="http://schemas.microsoft.com/office/powerpoint/2010/main" val="3606191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FAE496-7383-4489-95C6-CE3DEE0A5C92}"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35720-9E09-40A2-BB52-145EBDEE91C7}" type="slidenum">
              <a:rPr lang="en-US" smtClean="0"/>
              <a:t>‹#›</a:t>
            </a:fld>
            <a:endParaRPr lang="en-US"/>
          </a:p>
        </p:txBody>
      </p:sp>
    </p:spTree>
    <p:extLst>
      <p:ext uri="{BB962C8B-B14F-4D97-AF65-F5344CB8AC3E}">
        <p14:creationId xmlns:p14="http://schemas.microsoft.com/office/powerpoint/2010/main" val="3610554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FAE496-7383-4489-95C6-CE3DEE0A5C92}"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35720-9E09-40A2-BB52-145EBDEE91C7}" type="slidenum">
              <a:rPr lang="en-US" smtClean="0"/>
              <a:t>‹#›</a:t>
            </a:fld>
            <a:endParaRPr lang="en-US"/>
          </a:p>
        </p:txBody>
      </p:sp>
    </p:spTree>
    <p:extLst>
      <p:ext uri="{BB962C8B-B14F-4D97-AF65-F5344CB8AC3E}">
        <p14:creationId xmlns:p14="http://schemas.microsoft.com/office/powerpoint/2010/main" val="2214562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FAE496-7383-4489-95C6-CE3DEE0A5C92}" type="datetimeFigureOut">
              <a:rPr lang="en-US" smtClean="0"/>
              <a:t>5/3/2024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435720-9E09-40A2-BB52-145EBDEE91C7}" type="slidenum">
              <a:rPr lang="en-US" smtClean="0"/>
              <a:t>‹#›</a:t>
            </a:fld>
            <a:endParaRPr lang="en-US"/>
          </a:p>
        </p:txBody>
      </p:sp>
    </p:spTree>
    <p:extLst>
      <p:ext uri="{BB962C8B-B14F-4D97-AF65-F5344CB8AC3E}">
        <p14:creationId xmlns:p14="http://schemas.microsoft.com/office/powerpoint/2010/main" val="529610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FAE496-7383-4489-95C6-CE3DEE0A5C92}" type="datetimeFigureOut">
              <a:rPr lang="en-US" smtClean="0"/>
              <a:t>5/3/2024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435720-9E09-40A2-BB52-145EBDEE91C7}" type="slidenum">
              <a:rPr lang="en-US" smtClean="0"/>
              <a:t>‹#›</a:t>
            </a:fld>
            <a:endParaRPr lang="en-US"/>
          </a:p>
        </p:txBody>
      </p:sp>
    </p:spTree>
    <p:extLst>
      <p:ext uri="{BB962C8B-B14F-4D97-AF65-F5344CB8AC3E}">
        <p14:creationId xmlns:p14="http://schemas.microsoft.com/office/powerpoint/2010/main" val="1262668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FAE496-7383-4489-95C6-CE3DEE0A5C92}" type="datetimeFigureOut">
              <a:rPr lang="en-US" smtClean="0"/>
              <a:t>5/3/2024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435720-9E09-40A2-BB52-145EBDEE91C7}" type="slidenum">
              <a:rPr lang="en-US" smtClean="0"/>
              <a:t>‹#›</a:t>
            </a:fld>
            <a:endParaRPr lang="en-US"/>
          </a:p>
        </p:txBody>
      </p:sp>
    </p:spTree>
    <p:extLst>
      <p:ext uri="{BB962C8B-B14F-4D97-AF65-F5344CB8AC3E}">
        <p14:creationId xmlns:p14="http://schemas.microsoft.com/office/powerpoint/2010/main" val="1870642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FAE496-7383-4489-95C6-CE3DEE0A5C92}"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35720-9E09-40A2-BB52-145EBDEE91C7}" type="slidenum">
              <a:rPr lang="en-US" smtClean="0"/>
              <a:t>‹#›</a:t>
            </a:fld>
            <a:endParaRPr lang="en-US"/>
          </a:p>
        </p:txBody>
      </p:sp>
    </p:spTree>
    <p:extLst>
      <p:ext uri="{BB962C8B-B14F-4D97-AF65-F5344CB8AC3E}">
        <p14:creationId xmlns:p14="http://schemas.microsoft.com/office/powerpoint/2010/main" val="290684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FAE496-7383-4489-95C6-CE3DEE0A5C92}"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35720-9E09-40A2-BB52-145EBDEE91C7}" type="slidenum">
              <a:rPr lang="en-US" smtClean="0"/>
              <a:t>‹#›</a:t>
            </a:fld>
            <a:endParaRPr lang="en-US"/>
          </a:p>
        </p:txBody>
      </p:sp>
    </p:spTree>
    <p:extLst>
      <p:ext uri="{BB962C8B-B14F-4D97-AF65-F5344CB8AC3E}">
        <p14:creationId xmlns:p14="http://schemas.microsoft.com/office/powerpoint/2010/main" val="3062779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EFAE496-7383-4489-95C6-CE3DEE0A5C92}" type="datetimeFigureOut">
              <a:rPr lang="en-US" smtClean="0"/>
              <a:t>5/3/2024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1435720-9E09-40A2-BB52-145EBDEE91C7}" type="slidenum">
              <a:rPr lang="en-US" smtClean="0"/>
              <a:t>‹#›</a:t>
            </a:fld>
            <a:endParaRPr lang="en-US"/>
          </a:p>
        </p:txBody>
      </p:sp>
    </p:spTree>
    <p:extLst>
      <p:ext uri="{BB962C8B-B14F-4D97-AF65-F5344CB8AC3E}">
        <p14:creationId xmlns:p14="http://schemas.microsoft.com/office/powerpoint/2010/main" val="94851744"/>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C1BB9-7C39-EC33-3C0B-87917E2090D6}"/>
              </a:ext>
            </a:extLst>
          </p:cNvPr>
          <p:cNvSpPr>
            <a:spLocks noGrp="1"/>
          </p:cNvSpPr>
          <p:nvPr>
            <p:ph type="ctrTitle"/>
          </p:nvPr>
        </p:nvSpPr>
        <p:spPr/>
        <p:txBody>
          <a:bodyPr/>
          <a:lstStyle/>
          <a:p>
            <a:r>
              <a:rPr lang="en-US" dirty="0"/>
              <a:t>Parameter Capturing in</a:t>
            </a:r>
            <a:br>
              <a:rPr lang="en-US" dirty="0"/>
            </a:br>
            <a:r>
              <a:rPr lang="en-US" dirty="0"/>
              <a:t>NX Custom Reporting</a:t>
            </a:r>
          </a:p>
        </p:txBody>
      </p:sp>
      <p:sp>
        <p:nvSpPr>
          <p:cNvPr id="3" name="Subtitle 2">
            <a:extLst>
              <a:ext uri="{FF2B5EF4-FFF2-40B4-BE49-F238E27FC236}">
                <a16:creationId xmlns:a16="http://schemas.microsoft.com/office/drawing/2014/main" id="{ACAEA10A-4D23-DCE4-DC8A-54CEE689B86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49435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8A95A3-C1C7-59E2-4493-BA5D78A95BED}"/>
              </a:ext>
            </a:extLst>
          </p:cNvPr>
          <p:cNvSpPr>
            <a:spLocks noGrp="1"/>
          </p:cNvSpPr>
          <p:nvPr>
            <p:ph type="title"/>
          </p:nvPr>
        </p:nvSpPr>
        <p:spPr/>
        <p:txBody>
          <a:bodyPr/>
          <a:lstStyle/>
          <a:p>
            <a:r>
              <a:rPr lang="en-US" dirty="0"/>
              <a:t>2. Creating custom inputs</a:t>
            </a:r>
          </a:p>
        </p:txBody>
      </p:sp>
      <p:sp>
        <p:nvSpPr>
          <p:cNvPr id="7" name="Text Placeholder 6">
            <a:extLst>
              <a:ext uri="{FF2B5EF4-FFF2-40B4-BE49-F238E27FC236}">
                <a16:creationId xmlns:a16="http://schemas.microsoft.com/office/drawing/2014/main" id="{849E6BD9-1A8F-8921-9E5F-A1E03F60BAA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81270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42638-5EAC-88E5-0D02-06E8CC67776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02252B-3B84-EFB2-BEEC-2485DF565DE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E2DD3E3-77D0-5B98-497C-F29E77DBAF23}"/>
              </a:ext>
            </a:extLst>
          </p:cNvPr>
          <p:cNvPicPr>
            <a:picLocks noChangeAspect="1"/>
          </p:cNvPicPr>
          <p:nvPr/>
        </p:nvPicPr>
        <p:blipFill>
          <a:blip r:embed="rId2"/>
          <a:stretch>
            <a:fillRect/>
          </a:stretch>
        </p:blipFill>
        <p:spPr>
          <a:xfrm>
            <a:off x="0" y="509675"/>
            <a:ext cx="12192000" cy="5838649"/>
          </a:xfrm>
          <a:prstGeom prst="rect">
            <a:avLst/>
          </a:prstGeom>
        </p:spPr>
      </p:pic>
      <p:sp>
        <p:nvSpPr>
          <p:cNvPr id="6" name="TextBox 5">
            <a:extLst>
              <a:ext uri="{FF2B5EF4-FFF2-40B4-BE49-F238E27FC236}">
                <a16:creationId xmlns:a16="http://schemas.microsoft.com/office/drawing/2014/main" id="{D86AC65A-5D09-5D99-47C1-526BBE40AF95}"/>
              </a:ext>
            </a:extLst>
          </p:cNvPr>
          <p:cNvSpPr txBox="1"/>
          <p:nvPr/>
        </p:nvSpPr>
        <p:spPr>
          <a:xfrm>
            <a:off x="0" y="6211669"/>
            <a:ext cx="9771017" cy="646331"/>
          </a:xfrm>
          <a:prstGeom prst="rect">
            <a:avLst/>
          </a:prstGeom>
          <a:solidFill>
            <a:schemeClr val="tx1">
              <a:lumMod val="85000"/>
            </a:schemeClr>
          </a:solidFill>
        </p:spPr>
        <p:txBody>
          <a:bodyPr wrap="square" rtlCol="0">
            <a:spAutoFit/>
          </a:bodyPr>
          <a:lstStyle/>
          <a:p>
            <a:r>
              <a:rPr lang="en-US" dirty="0">
                <a:solidFill>
                  <a:schemeClr val="bg1"/>
                </a:solidFill>
              </a:rPr>
              <a:t>The </a:t>
            </a:r>
            <a:r>
              <a:rPr lang="en-US" dirty="0" err="1">
                <a:solidFill>
                  <a:schemeClr val="bg1"/>
                </a:solidFill>
              </a:rPr>
              <a:t>new_input</a:t>
            </a:r>
            <a:r>
              <a:rPr lang="en-US" dirty="0">
                <a:solidFill>
                  <a:schemeClr val="bg1"/>
                </a:solidFill>
              </a:rPr>
              <a:t> calculated column is defined first. At the moment, there is not a @p1 parameter, but we will have one before we run the report.</a:t>
            </a:r>
          </a:p>
        </p:txBody>
      </p:sp>
    </p:spTree>
    <p:extLst>
      <p:ext uri="{BB962C8B-B14F-4D97-AF65-F5344CB8AC3E}">
        <p14:creationId xmlns:p14="http://schemas.microsoft.com/office/powerpoint/2010/main" val="3589027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E29C5-A4AA-3C2E-4871-4C0DE2980A7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A0A5AA-51E6-5D50-CE38-1049355B985D}"/>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343468F3-C10F-1066-0116-F504E909858F}"/>
              </a:ext>
            </a:extLst>
          </p:cNvPr>
          <p:cNvPicPr>
            <a:picLocks noChangeAspect="1"/>
          </p:cNvPicPr>
          <p:nvPr/>
        </p:nvPicPr>
        <p:blipFill>
          <a:blip r:embed="rId2"/>
          <a:stretch>
            <a:fillRect/>
          </a:stretch>
        </p:blipFill>
        <p:spPr>
          <a:xfrm>
            <a:off x="0" y="974416"/>
            <a:ext cx="12192000" cy="4909168"/>
          </a:xfrm>
          <a:prstGeom prst="rect">
            <a:avLst/>
          </a:prstGeom>
        </p:spPr>
      </p:pic>
      <p:sp>
        <p:nvSpPr>
          <p:cNvPr id="8" name="TextBox 7">
            <a:extLst>
              <a:ext uri="{FF2B5EF4-FFF2-40B4-BE49-F238E27FC236}">
                <a16:creationId xmlns:a16="http://schemas.microsoft.com/office/drawing/2014/main" id="{699A1BAB-B026-CA3D-67EE-2DABAFD3F1A1}"/>
              </a:ext>
            </a:extLst>
          </p:cNvPr>
          <p:cNvSpPr txBox="1"/>
          <p:nvPr/>
        </p:nvSpPr>
        <p:spPr>
          <a:xfrm>
            <a:off x="0" y="5943600"/>
            <a:ext cx="9771017" cy="923330"/>
          </a:xfrm>
          <a:prstGeom prst="rect">
            <a:avLst/>
          </a:prstGeom>
          <a:solidFill>
            <a:schemeClr val="tx1">
              <a:lumMod val="85000"/>
            </a:schemeClr>
          </a:solidFill>
        </p:spPr>
        <p:txBody>
          <a:bodyPr wrap="square" rtlCol="0">
            <a:spAutoFit/>
          </a:bodyPr>
          <a:lstStyle/>
          <a:p>
            <a:r>
              <a:rPr lang="en-US" dirty="0">
                <a:solidFill>
                  <a:schemeClr val="bg1"/>
                </a:solidFill>
              </a:rPr>
              <a:t>Under Manage Parameters, we mark the </a:t>
            </a:r>
            <a:r>
              <a:rPr lang="en-US" dirty="0" err="1">
                <a:solidFill>
                  <a:schemeClr val="bg1"/>
                </a:solidFill>
              </a:rPr>
              <a:t>new_input</a:t>
            </a:r>
            <a:r>
              <a:rPr lang="en-US" dirty="0">
                <a:solidFill>
                  <a:schemeClr val="bg1"/>
                </a:solidFill>
              </a:rPr>
              <a:t> field as used for filtering. Filter type should follow the type of input we want to take (string, date, number, Boolean, etc.). We will make the input visible and modifiable so we can put a value in the field next.</a:t>
            </a:r>
          </a:p>
        </p:txBody>
      </p:sp>
    </p:spTree>
    <p:extLst>
      <p:ext uri="{BB962C8B-B14F-4D97-AF65-F5344CB8AC3E}">
        <p14:creationId xmlns:p14="http://schemas.microsoft.com/office/powerpoint/2010/main" val="2506531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73F31-A871-CA4A-4CDB-E0F2FD76962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756DB1-AAF7-E17A-29C7-0C7D2786F18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AC19EA0-8EB9-22EC-40C7-25EE5956F587}"/>
              </a:ext>
            </a:extLst>
          </p:cNvPr>
          <p:cNvPicPr>
            <a:picLocks noChangeAspect="1"/>
          </p:cNvPicPr>
          <p:nvPr/>
        </p:nvPicPr>
        <p:blipFill>
          <a:blip r:embed="rId2"/>
          <a:stretch>
            <a:fillRect/>
          </a:stretch>
        </p:blipFill>
        <p:spPr>
          <a:xfrm>
            <a:off x="0" y="1621118"/>
            <a:ext cx="12192000" cy="3615764"/>
          </a:xfrm>
          <a:prstGeom prst="rect">
            <a:avLst/>
          </a:prstGeom>
        </p:spPr>
      </p:pic>
      <p:sp>
        <p:nvSpPr>
          <p:cNvPr id="6" name="TextBox 5">
            <a:extLst>
              <a:ext uri="{FF2B5EF4-FFF2-40B4-BE49-F238E27FC236}">
                <a16:creationId xmlns:a16="http://schemas.microsoft.com/office/drawing/2014/main" id="{1C450FE9-4905-C092-3211-797E4AD309D3}"/>
              </a:ext>
            </a:extLst>
          </p:cNvPr>
          <p:cNvSpPr txBox="1"/>
          <p:nvPr/>
        </p:nvSpPr>
        <p:spPr>
          <a:xfrm>
            <a:off x="0" y="6211669"/>
            <a:ext cx="9771017" cy="646331"/>
          </a:xfrm>
          <a:prstGeom prst="rect">
            <a:avLst/>
          </a:prstGeom>
          <a:solidFill>
            <a:schemeClr val="tx1">
              <a:lumMod val="85000"/>
            </a:schemeClr>
          </a:solidFill>
        </p:spPr>
        <p:txBody>
          <a:bodyPr wrap="square" rtlCol="0">
            <a:spAutoFit/>
          </a:bodyPr>
          <a:lstStyle/>
          <a:p>
            <a:r>
              <a:rPr lang="en-US" dirty="0">
                <a:solidFill>
                  <a:schemeClr val="bg1"/>
                </a:solidFill>
              </a:rPr>
              <a:t>Searching for </a:t>
            </a:r>
            <a:r>
              <a:rPr lang="en-US" dirty="0" err="1">
                <a:solidFill>
                  <a:schemeClr val="bg1"/>
                </a:solidFill>
              </a:rPr>
              <a:t>program_name</a:t>
            </a:r>
            <a:r>
              <a:rPr lang="en-US" dirty="0">
                <a:solidFill>
                  <a:schemeClr val="bg1"/>
                </a:solidFill>
              </a:rPr>
              <a:t> like '%' gives us all programs. At the moment, the </a:t>
            </a:r>
            <a:r>
              <a:rPr lang="en-US" dirty="0" err="1">
                <a:solidFill>
                  <a:schemeClr val="bg1"/>
                </a:solidFill>
              </a:rPr>
              <a:t>new_input</a:t>
            </a:r>
            <a:r>
              <a:rPr lang="en-US" dirty="0">
                <a:solidFill>
                  <a:schemeClr val="bg1"/>
                </a:solidFill>
              </a:rPr>
              <a:t> is not used for filtering, but the contents are visible in the results table.</a:t>
            </a:r>
          </a:p>
        </p:txBody>
      </p:sp>
    </p:spTree>
    <p:extLst>
      <p:ext uri="{BB962C8B-B14F-4D97-AF65-F5344CB8AC3E}">
        <p14:creationId xmlns:p14="http://schemas.microsoft.com/office/powerpoint/2010/main" val="1119526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B6A687-B0EC-08A7-B7A6-2792304AB261}"/>
              </a:ext>
            </a:extLst>
          </p:cNvPr>
          <p:cNvSpPr>
            <a:spLocks noGrp="1"/>
          </p:cNvSpPr>
          <p:nvPr>
            <p:ph type="title"/>
          </p:nvPr>
        </p:nvSpPr>
        <p:spPr/>
        <p:txBody>
          <a:bodyPr/>
          <a:lstStyle/>
          <a:p>
            <a:r>
              <a:rPr lang="en-US" dirty="0"/>
              <a:t>3. Filtering based on a custom input</a:t>
            </a:r>
          </a:p>
        </p:txBody>
      </p:sp>
      <p:sp>
        <p:nvSpPr>
          <p:cNvPr id="5" name="Text Placeholder 4">
            <a:extLst>
              <a:ext uri="{FF2B5EF4-FFF2-40B4-BE49-F238E27FC236}">
                <a16:creationId xmlns:a16="http://schemas.microsoft.com/office/drawing/2014/main" id="{1A0B5482-076C-5BDB-2D43-8E051A1141D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47491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A6935-0E31-09FA-1B34-7FFCFA3E68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2DAA04-5AB2-8512-0BF7-CA5C2BE4610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0D11F24-E6D8-BEC0-CC11-D98771AE4848}"/>
              </a:ext>
            </a:extLst>
          </p:cNvPr>
          <p:cNvPicPr>
            <a:picLocks noChangeAspect="1"/>
          </p:cNvPicPr>
          <p:nvPr/>
        </p:nvPicPr>
        <p:blipFill>
          <a:blip r:embed="rId2"/>
          <a:stretch>
            <a:fillRect/>
          </a:stretch>
        </p:blipFill>
        <p:spPr>
          <a:xfrm>
            <a:off x="0" y="487629"/>
            <a:ext cx="12192000" cy="5882741"/>
          </a:xfrm>
          <a:prstGeom prst="rect">
            <a:avLst/>
          </a:prstGeom>
        </p:spPr>
      </p:pic>
      <p:sp>
        <p:nvSpPr>
          <p:cNvPr id="6" name="TextBox 5">
            <a:extLst>
              <a:ext uri="{FF2B5EF4-FFF2-40B4-BE49-F238E27FC236}">
                <a16:creationId xmlns:a16="http://schemas.microsoft.com/office/drawing/2014/main" id="{9CE2FC78-57A9-821C-CC22-F71E9002086E}"/>
              </a:ext>
            </a:extLst>
          </p:cNvPr>
          <p:cNvSpPr txBox="1"/>
          <p:nvPr/>
        </p:nvSpPr>
        <p:spPr>
          <a:xfrm>
            <a:off x="0" y="6211669"/>
            <a:ext cx="9771017" cy="646331"/>
          </a:xfrm>
          <a:prstGeom prst="rect">
            <a:avLst/>
          </a:prstGeom>
          <a:solidFill>
            <a:schemeClr val="tx1">
              <a:lumMod val="85000"/>
            </a:schemeClr>
          </a:solidFill>
        </p:spPr>
        <p:txBody>
          <a:bodyPr wrap="square" rtlCol="0">
            <a:spAutoFit/>
          </a:bodyPr>
          <a:lstStyle/>
          <a:p>
            <a:r>
              <a:rPr lang="en-US" dirty="0">
                <a:solidFill>
                  <a:schemeClr val="bg1"/>
                </a:solidFill>
              </a:rPr>
              <a:t>To filter based on an input parameter, we can make a new calculated column based on the input. The easiest method is to calculate a 1 if the record should be included in the result, and a 0 otherwise.</a:t>
            </a:r>
          </a:p>
        </p:txBody>
      </p:sp>
    </p:spTree>
    <p:extLst>
      <p:ext uri="{BB962C8B-B14F-4D97-AF65-F5344CB8AC3E}">
        <p14:creationId xmlns:p14="http://schemas.microsoft.com/office/powerpoint/2010/main" val="3981351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A6935-0E31-09FA-1B34-7FFCFA3E68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2DAA04-5AB2-8512-0BF7-CA5C2BE46109}"/>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DEDCB1AB-F631-E907-762A-A3FF10A54098}"/>
              </a:ext>
            </a:extLst>
          </p:cNvPr>
          <p:cNvPicPr>
            <a:picLocks noChangeAspect="1"/>
          </p:cNvPicPr>
          <p:nvPr/>
        </p:nvPicPr>
        <p:blipFill>
          <a:blip r:embed="rId2"/>
          <a:stretch>
            <a:fillRect/>
          </a:stretch>
        </p:blipFill>
        <p:spPr>
          <a:xfrm>
            <a:off x="0" y="487680"/>
            <a:ext cx="12192000" cy="5882640"/>
          </a:xfrm>
          <a:prstGeom prst="rect">
            <a:avLst/>
          </a:prstGeom>
        </p:spPr>
      </p:pic>
      <p:sp>
        <p:nvSpPr>
          <p:cNvPr id="7" name="TextBox 6">
            <a:extLst>
              <a:ext uri="{FF2B5EF4-FFF2-40B4-BE49-F238E27FC236}">
                <a16:creationId xmlns:a16="http://schemas.microsoft.com/office/drawing/2014/main" id="{7F1AA743-A22B-3D8D-9287-A0B7C0C324FA}"/>
              </a:ext>
            </a:extLst>
          </p:cNvPr>
          <p:cNvSpPr txBox="1"/>
          <p:nvPr/>
        </p:nvSpPr>
        <p:spPr>
          <a:xfrm>
            <a:off x="0" y="6211669"/>
            <a:ext cx="12192000" cy="646331"/>
          </a:xfrm>
          <a:prstGeom prst="rect">
            <a:avLst/>
          </a:prstGeom>
          <a:solidFill>
            <a:schemeClr val="tx1">
              <a:lumMod val="85000"/>
            </a:schemeClr>
          </a:solidFill>
        </p:spPr>
        <p:txBody>
          <a:bodyPr wrap="square" rtlCol="0">
            <a:spAutoFit/>
          </a:bodyPr>
          <a:lstStyle/>
          <a:p>
            <a:r>
              <a:rPr lang="en-US" dirty="0">
                <a:solidFill>
                  <a:schemeClr val="bg1"/>
                </a:solidFill>
              </a:rPr>
              <a:t>Note that we need to create an input space for the custom parameter first, then reference it in another calculated column. Also note that the calculated column must not include line breaks in order to be used for filtering.</a:t>
            </a:r>
          </a:p>
        </p:txBody>
      </p:sp>
    </p:spTree>
    <p:extLst>
      <p:ext uri="{BB962C8B-B14F-4D97-AF65-F5344CB8AC3E}">
        <p14:creationId xmlns:p14="http://schemas.microsoft.com/office/powerpoint/2010/main" val="3184398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4FF3C-5EE3-AB21-ADC0-748B5DD568B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B2393F-0152-7AA0-1852-53D4C2199ED4}"/>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D3EF3DD9-5607-B6CE-74AA-B1303220B8A2}"/>
              </a:ext>
            </a:extLst>
          </p:cNvPr>
          <p:cNvPicPr>
            <a:picLocks noChangeAspect="1"/>
          </p:cNvPicPr>
          <p:nvPr/>
        </p:nvPicPr>
        <p:blipFill>
          <a:blip r:embed="rId2"/>
          <a:stretch>
            <a:fillRect/>
          </a:stretch>
        </p:blipFill>
        <p:spPr>
          <a:xfrm>
            <a:off x="0" y="960204"/>
            <a:ext cx="12192000" cy="4937591"/>
          </a:xfrm>
          <a:prstGeom prst="rect">
            <a:avLst/>
          </a:prstGeom>
        </p:spPr>
      </p:pic>
      <p:sp>
        <p:nvSpPr>
          <p:cNvPr id="10" name="TextBox 9">
            <a:extLst>
              <a:ext uri="{FF2B5EF4-FFF2-40B4-BE49-F238E27FC236}">
                <a16:creationId xmlns:a16="http://schemas.microsoft.com/office/drawing/2014/main" id="{711878D8-CCED-3DE2-19E2-54F7158A4974}"/>
              </a:ext>
            </a:extLst>
          </p:cNvPr>
          <p:cNvSpPr txBox="1"/>
          <p:nvPr/>
        </p:nvSpPr>
        <p:spPr>
          <a:xfrm>
            <a:off x="0" y="5943600"/>
            <a:ext cx="12192000" cy="923330"/>
          </a:xfrm>
          <a:prstGeom prst="rect">
            <a:avLst/>
          </a:prstGeom>
          <a:solidFill>
            <a:schemeClr val="tx1">
              <a:lumMod val="85000"/>
            </a:schemeClr>
          </a:solidFill>
        </p:spPr>
        <p:txBody>
          <a:bodyPr wrap="square" rtlCol="0">
            <a:spAutoFit/>
          </a:bodyPr>
          <a:lstStyle/>
          <a:p>
            <a:r>
              <a:rPr lang="en-US" dirty="0">
                <a:solidFill>
                  <a:schemeClr val="bg1"/>
                </a:solidFill>
              </a:rPr>
              <a:t>Under Manage Parameters, we now filter the results based on the result of our new </a:t>
            </a:r>
            <a:r>
              <a:rPr lang="en-US" dirty="0" err="1">
                <a:solidFill>
                  <a:schemeClr val="bg1"/>
                </a:solidFill>
              </a:rPr>
              <a:t>is_selected</a:t>
            </a:r>
            <a:r>
              <a:rPr lang="en-US" dirty="0">
                <a:solidFill>
                  <a:schemeClr val="bg1"/>
                </a:solidFill>
              </a:rPr>
              <a:t> column. Any row with a 1 will be included in the result. The current user is a pre-defined parameter, but is only available in this menu. To reference the current user, we need to make a new input space for the </a:t>
            </a:r>
            <a:r>
              <a:rPr lang="en-US" dirty="0" err="1">
                <a:solidFill>
                  <a:schemeClr val="bg1"/>
                </a:solidFill>
              </a:rPr>
              <a:t>staff_id</a:t>
            </a:r>
            <a:r>
              <a:rPr lang="en-US" dirty="0">
                <a:solidFill>
                  <a:schemeClr val="bg1"/>
                </a:solidFill>
              </a:rPr>
              <a:t>, then define the default value under Manage Parameters like this.</a:t>
            </a:r>
          </a:p>
        </p:txBody>
      </p:sp>
    </p:spTree>
    <p:extLst>
      <p:ext uri="{BB962C8B-B14F-4D97-AF65-F5344CB8AC3E}">
        <p14:creationId xmlns:p14="http://schemas.microsoft.com/office/powerpoint/2010/main" val="1035423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95A9-8970-33B9-6C2E-7978BEA5B9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B60D388-F0F6-E72B-BD1D-D761147D640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25F38B2-221C-07E0-153B-DBBCED67197D}"/>
              </a:ext>
            </a:extLst>
          </p:cNvPr>
          <p:cNvPicPr>
            <a:picLocks noChangeAspect="1"/>
          </p:cNvPicPr>
          <p:nvPr/>
        </p:nvPicPr>
        <p:blipFill>
          <a:blip r:embed="rId2"/>
          <a:stretch>
            <a:fillRect/>
          </a:stretch>
        </p:blipFill>
        <p:spPr>
          <a:xfrm>
            <a:off x="565966" y="2123893"/>
            <a:ext cx="11060068" cy="2610214"/>
          </a:xfrm>
          <a:prstGeom prst="rect">
            <a:avLst/>
          </a:prstGeom>
        </p:spPr>
      </p:pic>
      <p:sp>
        <p:nvSpPr>
          <p:cNvPr id="6" name="TextBox 5">
            <a:extLst>
              <a:ext uri="{FF2B5EF4-FFF2-40B4-BE49-F238E27FC236}">
                <a16:creationId xmlns:a16="http://schemas.microsoft.com/office/drawing/2014/main" id="{E825D26E-03E8-DEC7-7398-3CD51E816A35}"/>
              </a:ext>
            </a:extLst>
          </p:cNvPr>
          <p:cNvSpPr txBox="1"/>
          <p:nvPr/>
        </p:nvSpPr>
        <p:spPr>
          <a:xfrm>
            <a:off x="0" y="6488668"/>
            <a:ext cx="9771017" cy="369332"/>
          </a:xfrm>
          <a:prstGeom prst="rect">
            <a:avLst/>
          </a:prstGeom>
          <a:solidFill>
            <a:schemeClr val="tx1">
              <a:lumMod val="85000"/>
            </a:schemeClr>
          </a:solidFill>
        </p:spPr>
        <p:txBody>
          <a:bodyPr wrap="square" rtlCol="0">
            <a:spAutoFit/>
          </a:bodyPr>
          <a:lstStyle/>
          <a:p>
            <a:r>
              <a:rPr lang="en-US" dirty="0">
                <a:solidFill>
                  <a:schemeClr val="bg1"/>
                </a:solidFill>
              </a:rPr>
              <a:t>These new parameters do not have to be visible in the report to be used for filtering.</a:t>
            </a:r>
          </a:p>
        </p:txBody>
      </p:sp>
    </p:spTree>
    <p:extLst>
      <p:ext uri="{BB962C8B-B14F-4D97-AF65-F5344CB8AC3E}">
        <p14:creationId xmlns:p14="http://schemas.microsoft.com/office/powerpoint/2010/main" val="779341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F892C84-7C3F-2BB4-643A-990D6D42510A}"/>
              </a:ext>
            </a:extLst>
          </p:cNvPr>
          <p:cNvSpPr>
            <a:spLocks noGrp="1"/>
          </p:cNvSpPr>
          <p:nvPr>
            <p:ph type="title"/>
          </p:nvPr>
        </p:nvSpPr>
        <p:spPr/>
        <p:txBody>
          <a:bodyPr/>
          <a:lstStyle/>
          <a:p>
            <a:endParaRPr lang="en-US"/>
          </a:p>
        </p:txBody>
      </p:sp>
      <p:sp>
        <p:nvSpPr>
          <p:cNvPr id="9" name="Content Placeholder 8">
            <a:extLst>
              <a:ext uri="{FF2B5EF4-FFF2-40B4-BE49-F238E27FC236}">
                <a16:creationId xmlns:a16="http://schemas.microsoft.com/office/drawing/2014/main" id="{C27A3360-9187-FA29-E062-0C6BBB6F1B9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4F9CA10-4A9A-1349-88D3-98419BAC57D1}"/>
              </a:ext>
            </a:extLst>
          </p:cNvPr>
          <p:cNvPicPr>
            <a:picLocks noChangeAspect="1"/>
          </p:cNvPicPr>
          <p:nvPr/>
        </p:nvPicPr>
        <p:blipFill>
          <a:blip r:embed="rId2"/>
          <a:stretch>
            <a:fillRect/>
          </a:stretch>
        </p:blipFill>
        <p:spPr>
          <a:xfrm>
            <a:off x="151570" y="2009577"/>
            <a:ext cx="11888859" cy="2838846"/>
          </a:xfrm>
          <a:prstGeom prst="rect">
            <a:avLst/>
          </a:prstGeom>
        </p:spPr>
      </p:pic>
      <p:sp>
        <p:nvSpPr>
          <p:cNvPr id="10" name="TextBox 9">
            <a:extLst>
              <a:ext uri="{FF2B5EF4-FFF2-40B4-BE49-F238E27FC236}">
                <a16:creationId xmlns:a16="http://schemas.microsoft.com/office/drawing/2014/main" id="{670A743A-0576-9E58-42A4-5E7C11E6A0AA}"/>
              </a:ext>
            </a:extLst>
          </p:cNvPr>
          <p:cNvSpPr txBox="1"/>
          <p:nvPr/>
        </p:nvSpPr>
        <p:spPr>
          <a:xfrm>
            <a:off x="0" y="6211669"/>
            <a:ext cx="9771017" cy="646331"/>
          </a:xfrm>
          <a:prstGeom prst="rect">
            <a:avLst/>
          </a:prstGeom>
          <a:solidFill>
            <a:schemeClr val="tx1">
              <a:lumMod val="85000"/>
            </a:schemeClr>
          </a:solidFill>
        </p:spPr>
        <p:txBody>
          <a:bodyPr wrap="square" rtlCol="0">
            <a:spAutoFit/>
          </a:bodyPr>
          <a:lstStyle/>
          <a:p>
            <a:r>
              <a:rPr lang="en-US" dirty="0">
                <a:solidFill>
                  <a:schemeClr val="bg1"/>
                </a:solidFill>
              </a:rPr>
              <a:t>Now the report will filter results according to our custom input parameter. Also note that we can capture the </a:t>
            </a:r>
            <a:r>
              <a:rPr lang="en-US" dirty="0" err="1">
                <a:solidFill>
                  <a:schemeClr val="bg1"/>
                </a:solidFill>
              </a:rPr>
              <a:t>staff_id</a:t>
            </a:r>
            <a:r>
              <a:rPr lang="en-US" dirty="0">
                <a:solidFill>
                  <a:schemeClr val="bg1"/>
                </a:solidFill>
              </a:rPr>
              <a:t> of the user who ran the report.</a:t>
            </a:r>
          </a:p>
        </p:txBody>
      </p:sp>
    </p:spTree>
    <p:extLst>
      <p:ext uri="{BB962C8B-B14F-4D97-AF65-F5344CB8AC3E}">
        <p14:creationId xmlns:p14="http://schemas.microsoft.com/office/powerpoint/2010/main" val="4267057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0DCE7-499E-21CD-2BE0-E57F12C4A25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A4E6ECF6-3C94-F932-7793-D8CE79B1DDA8}"/>
              </a:ext>
            </a:extLst>
          </p:cNvPr>
          <p:cNvSpPr>
            <a:spLocks noGrp="1"/>
          </p:cNvSpPr>
          <p:nvPr>
            <p:ph idx="1"/>
          </p:nvPr>
        </p:nvSpPr>
        <p:spPr/>
        <p:txBody>
          <a:bodyPr/>
          <a:lstStyle/>
          <a:p>
            <a:r>
              <a:rPr lang="en-US" dirty="0"/>
              <a:t>Filtering conditions in NX Custom reports can be used in calculated columns</a:t>
            </a:r>
          </a:p>
          <a:p>
            <a:r>
              <a:rPr lang="en-US" dirty="0"/>
              <a:t>Calculated columns can be used to create spaces for custom user inputs to reports</a:t>
            </a:r>
          </a:p>
          <a:p>
            <a:r>
              <a:rPr lang="en-US" dirty="0"/>
              <a:t>Custom inputs can greatly increase the flexibility and speed of custom reports</a:t>
            </a:r>
          </a:p>
        </p:txBody>
      </p:sp>
    </p:spTree>
    <p:extLst>
      <p:ext uri="{BB962C8B-B14F-4D97-AF65-F5344CB8AC3E}">
        <p14:creationId xmlns:p14="http://schemas.microsoft.com/office/powerpoint/2010/main" val="3330865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227CD5-1FBB-E7ED-5E98-0ED268F42AE9}"/>
              </a:ext>
            </a:extLst>
          </p:cNvPr>
          <p:cNvSpPr>
            <a:spLocks noGrp="1"/>
          </p:cNvSpPr>
          <p:nvPr>
            <p:ph type="title"/>
          </p:nvPr>
        </p:nvSpPr>
        <p:spPr/>
        <p:txBody>
          <a:bodyPr/>
          <a:lstStyle/>
          <a:p>
            <a:r>
              <a:rPr lang="en-US" dirty="0"/>
              <a:t>4. Subqueries based on an input</a:t>
            </a:r>
          </a:p>
        </p:txBody>
      </p:sp>
      <p:sp>
        <p:nvSpPr>
          <p:cNvPr id="5" name="Text Placeholder 4">
            <a:extLst>
              <a:ext uri="{FF2B5EF4-FFF2-40B4-BE49-F238E27FC236}">
                <a16:creationId xmlns:a16="http://schemas.microsoft.com/office/drawing/2014/main" id="{B0714B65-B874-1D50-8E73-5C7A55FEC9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919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A4395-BC73-DFD1-DA58-C6508AB6CBB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38AF92-3E28-CBA0-17E1-2C3E4D89A14C}"/>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329458E6-FE75-B064-9E9B-A146148D7524}"/>
              </a:ext>
            </a:extLst>
          </p:cNvPr>
          <p:cNvPicPr>
            <a:picLocks noChangeAspect="1"/>
          </p:cNvPicPr>
          <p:nvPr/>
        </p:nvPicPr>
        <p:blipFill>
          <a:blip r:embed="rId2"/>
          <a:stretch>
            <a:fillRect/>
          </a:stretch>
        </p:blipFill>
        <p:spPr>
          <a:xfrm>
            <a:off x="0" y="444832"/>
            <a:ext cx="12192000" cy="5968335"/>
          </a:xfrm>
          <a:prstGeom prst="rect">
            <a:avLst/>
          </a:prstGeom>
        </p:spPr>
      </p:pic>
      <p:sp>
        <p:nvSpPr>
          <p:cNvPr id="10" name="TextBox 9">
            <a:extLst>
              <a:ext uri="{FF2B5EF4-FFF2-40B4-BE49-F238E27FC236}">
                <a16:creationId xmlns:a16="http://schemas.microsoft.com/office/drawing/2014/main" id="{F1F2F86F-2A66-C927-7603-125078D16362}"/>
              </a:ext>
            </a:extLst>
          </p:cNvPr>
          <p:cNvSpPr txBox="1"/>
          <p:nvPr/>
        </p:nvSpPr>
        <p:spPr>
          <a:xfrm>
            <a:off x="0" y="6211669"/>
            <a:ext cx="9771017" cy="646331"/>
          </a:xfrm>
          <a:prstGeom prst="rect">
            <a:avLst/>
          </a:prstGeom>
          <a:solidFill>
            <a:schemeClr val="tx1">
              <a:lumMod val="85000"/>
            </a:schemeClr>
          </a:solidFill>
        </p:spPr>
        <p:txBody>
          <a:bodyPr wrap="square" rtlCol="0">
            <a:spAutoFit/>
          </a:bodyPr>
          <a:lstStyle/>
          <a:p>
            <a:r>
              <a:rPr lang="en-US" dirty="0">
                <a:solidFill>
                  <a:schemeClr val="bg1"/>
                </a:solidFill>
              </a:rPr>
              <a:t>Here we added two new parameters, defining the start and end of a time interval. We then use those parameters in a subquery to count how many program enrollments overlapped that interval.</a:t>
            </a:r>
          </a:p>
        </p:txBody>
      </p:sp>
    </p:spTree>
    <p:extLst>
      <p:ext uri="{BB962C8B-B14F-4D97-AF65-F5344CB8AC3E}">
        <p14:creationId xmlns:p14="http://schemas.microsoft.com/office/powerpoint/2010/main" val="2549105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A4395-BC73-DFD1-DA58-C6508AB6CBB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38AF92-3E28-CBA0-17E1-2C3E4D89A14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2EBAE5A-3022-68F1-E1F0-63B3EBAA43F2}"/>
              </a:ext>
            </a:extLst>
          </p:cNvPr>
          <p:cNvPicPr>
            <a:picLocks noChangeAspect="1"/>
          </p:cNvPicPr>
          <p:nvPr/>
        </p:nvPicPr>
        <p:blipFill>
          <a:blip r:embed="rId2"/>
          <a:stretch>
            <a:fillRect/>
          </a:stretch>
        </p:blipFill>
        <p:spPr>
          <a:xfrm>
            <a:off x="0" y="445008"/>
            <a:ext cx="12192000" cy="5967984"/>
          </a:xfrm>
          <a:prstGeom prst="rect">
            <a:avLst/>
          </a:prstGeom>
        </p:spPr>
      </p:pic>
      <p:sp>
        <p:nvSpPr>
          <p:cNvPr id="6" name="TextBox 5">
            <a:extLst>
              <a:ext uri="{FF2B5EF4-FFF2-40B4-BE49-F238E27FC236}">
                <a16:creationId xmlns:a16="http://schemas.microsoft.com/office/drawing/2014/main" id="{45024847-E0C3-B307-2685-A92A9EC79A63}"/>
              </a:ext>
            </a:extLst>
          </p:cNvPr>
          <p:cNvSpPr txBox="1"/>
          <p:nvPr/>
        </p:nvSpPr>
        <p:spPr>
          <a:xfrm>
            <a:off x="0" y="6211669"/>
            <a:ext cx="9771017" cy="646331"/>
          </a:xfrm>
          <a:prstGeom prst="rect">
            <a:avLst/>
          </a:prstGeom>
          <a:solidFill>
            <a:schemeClr val="tx1">
              <a:lumMod val="85000"/>
            </a:schemeClr>
          </a:solidFill>
        </p:spPr>
        <p:txBody>
          <a:bodyPr wrap="square" rtlCol="0">
            <a:spAutoFit/>
          </a:bodyPr>
          <a:lstStyle/>
          <a:p>
            <a:r>
              <a:rPr lang="en-US" dirty="0">
                <a:solidFill>
                  <a:schemeClr val="bg1"/>
                </a:solidFill>
              </a:rPr>
              <a:t>With this approach, we can generate counts of clients/enrollments/events that occurred over whatever period the user wants to see.</a:t>
            </a:r>
          </a:p>
        </p:txBody>
      </p:sp>
    </p:spTree>
    <p:extLst>
      <p:ext uri="{BB962C8B-B14F-4D97-AF65-F5344CB8AC3E}">
        <p14:creationId xmlns:p14="http://schemas.microsoft.com/office/powerpoint/2010/main" val="1694119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853E4-09D7-A24C-2421-9317C2546F0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82372F-77A7-57A8-9BE1-87B09CF6946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5D2DCD9-3598-EE81-30DA-E313D1C28E21}"/>
              </a:ext>
            </a:extLst>
          </p:cNvPr>
          <p:cNvPicPr>
            <a:picLocks noChangeAspect="1"/>
          </p:cNvPicPr>
          <p:nvPr/>
        </p:nvPicPr>
        <p:blipFill>
          <a:blip r:embed="rId2"/>
          <a:stretch>
            <a:fillRect/>
          </a:stretch>
        </p:blipFill>
        <p:spPr>
          <a:xfrm>
            <a:off x="0" y="972302"/>
            <a:ext cx="12192000" cy="4913396"/>
          </a:xfrm>
          <a:prstGeom prst="rect">
            <a:avLst/>
          </a:prstGeom>
        </p:spPr>
      </p:pic>
      <p:sp>
        <p:nvSpPr>
          <p:cNvPr id="6" name="TextBox 5">
            <a:extLst>
              <a:ext uri="{FF2B5EF4-FFF2-40B4-BE49-F238E27FC236}">
                <a16:creationId xmlns:a16="http://schemas.microsoft.com/office/drawing/2014/main" id="{633A87CB-D4DC-B95A-58EE-7CEF17EEA750}"/>
              </a:ext>
            </a:extLst>
          </p:cNvPr>
          <p:cNvSpPr txBox="1"/>
          <p:nvPr/>
        </p:nvSpPr>
        <p:spPr>
          <a:xfrm>
            <a:off x="-1589" y="5943600"/>
            <a:ext cx="12192000" cy="923330"/>
          </a:xfrm>
          <a:prstGeom prst="rect">
            <a:avLst/>
          </a:prstGeom>
          <a:solidFill>
            <a:schemeClr val="tx1">
              <a:lumMod val="85000"/>
            </a:schemeClr>
          </a:solidFill>
        </p:spPr>
        <p:txBody>
          <a:bodyPr wrap="square" rtlCol="0">
            <a:spAutoFit/>
          </a:bodyPr>
          <a:lstStyle/>
          <a:p>
            <a:r>
              <a:rPr lang="en-US" dirty="0">
                <a:solidFill>
                  <a:schemeClr val="bg1"/>
                </a:solidFill>
              </a:rPr>
              <a:t>Using Between as the comparison operator actually generates two parameters, one for the start date and one for the end date. The subquery does not actually depend on the </a:t>
            </a:r>
            <a:r>
              <a:rPr lang="en-US" dirty="0" err="1">
                <a:solidFill>
                  <a:schemeClr val="bg1"/>
                </a:solidFill>
              </a:rPr>
              <a:t>interval_start</a:t>
            </a:r>
            <a:r>
              <a:rPr lang="en-US" dirty="0">
                <a:solidFill>
                  <a:schemeClr val="bg1"/>
                </a:solidFill>
              </a:rPr>
              <a:t> being between the start and end dates, but this does not matter because the real calculation happens inside the subquery. </a:t>
            </a:r>
          </a:p>
        </p:txBody>
      </p:sp>
    </p:spTree>
    <p:extLst>
      <p:ext uri="{BB962C8B-B14F-4D97-AF65-F5344CB8AC3E}">
        <p14:creationId xmlns:p14="http://schemas.microsoft.com/office/powerpoint/2010/main" val="3264448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21B43-91D7-7E38-C864-C6F242B12F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74FDBD-77AB-F901-C85E-66B45B72195D}"/>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8D029D99-FEAF-44B4-11F7-C66D739D161F}"/>
              </a:ext>
            </a:extLst>
          </p:cNvPr>
          <p:cNvPicPr>
            <a:picLocks noChangeAspect="1"/>
          </p:cNvPicPr>
          <p:nvPr/>
        </p:nvPicPr>
        <p:blipFill>
          <a:blip r:embed="rId2"/>
          <a:stretch>
            <a:fillRect/>
          </a:stretch>
        </p:blipFill>
        <p:spPr>
          <a:xfrm>
            <a:off x="237307" y="1733313"/>
            <a:ext cx="11717385" cy="3391373"/>
          </a:xfrm>
          <a:prstGeom prst="rect">
            <a:avLst/>
          </a:prstGeom>
        </p:spPr>
      </p:pic>
    </p:spTree>
    <p:extLst>
      <p:ext uri="{BB962C8B-B14F-4D97-AF65-F5344CB8AC3E}">
        <p14:creationId xmlns:p14="http://schemas.microsoft.com/office/powerpoint/2010/main" val="3097209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4D8C2-17EB-D36C-8923-9A09DE9B50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5E759B-F450-8C40-A192-4A7346C500D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0F34B7F-820E-59FA-0C4E-171D2DA7343C}"/>
              </a:ext>
            </a:extLst>
          </p:cNvPr>
          <p:cNvPicPr>
            <a:picLocks noChangeAspect="1"/>
          </p:cNvPicPr>
          <p:nvPr/>
        </p:nvPicPr>
        <p:blipFill>
          <a:blip r:embed="rId2"/>
          <a:stretch>
            <a:fillRect/>
          </a:stretch>
        </p:blipFill>
        <p:spPr>
          <a:xfrm>
            <a:off x="0" y="2359048"/>
            <a:ext cx="12192000" cy="2139904"/>
          </a:xfrm>
          <a:prstGeom prst="rect">
            <a:avLst/>
          </a:prstGeom>
        </p:spPr>
      </p:pic>
      <p:sp>
        <p:nvSpPr>
          <p:cNvPr id="6" name="TextBox 5">
            <a:extLst>
              <a:ext uri="{FF2B5EF4-FFF2-40B4-BE49-F238E27FC236}">
                <a16:creationId xmlns:a16="http://schemas.microsoft.com/office/drawing/2014/main" id="{1216BB56-48BF-2E8A-04C7-271A3AF1A454}"/>
              </a:ext>
            </a:extLst>
          </p:cNvPr>
          <p:cNvSpPr txBox="1"/>
          <p:nvPr/>
        </p:nvSpPr>
        <p:spPr>
          <a:xfrm>
            <a:off x="0" y="6211669"/>
            <a:ext cx="9771017" cy="646331"/>
          </a:xfrm>
          <a:prstGeom prst="rect">
            <a:avLst/>
          </a:prstGeom>
          <a:solidFill>
            <a:schemeClr val="tx1">
              <a:lumMod val="85000"/>
            </a:schemeClr>
          </a:solidFill>
        </p:spPr>
        <p:txBody>
          <a:bodyPr wrap="square" rtlCol="0">
            <a:spAutoFit/>
          </a:bodyPr>
          <a:lstStyle/>
          <a:p>
            <a:r>
              <a:rPr lang="en-US" dirty="0">
                <a:solidFill>
                  <a:schemeClr val="bg1"/>
                </a:solidFill>
              </a:rPr>
              <a:t>Running the report shows the count of active enrollments between January 1, 2023 and December 31, 2023. The user can specify a new date range and re-run this report as needed.</a:t>
            </a:r>
          </a:p>
        </p:txBody>
      </p:sp>
    </p:spTree>
    <p:extLst>
      <p:ext uri="{BB962C8B-B14F-4D97-AF65-F5344CB8AC3E}">
        <p14:creationId xmlns:p14="http://schemas.microsoft.com/office/powerpoint/2010/main" val="3144923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227CD5-1FBB-E7ED-5E98-0ED268F42AE9}"/>
              </a:ext>
            </a:extLst>
          </p:cNvPr>
          <p:cNvSpPr>
            <a:spLocks noGrp="1"/>
          </p:cNvSpPr>
          <p:nvPr>
            <p:ph type="title"/>
          </p:nvPr>
        </p:nvSpPr>
        <p:spPr/>
        <p:txBody>
          <a:bodyPr/>
          <a:lstStyle/>
          <a:p>
            <a:r>
              <a:rPr lang="en-US" dirty="0"/>
              <a:t>5. Calculations based on subqueries based on input</a:t>
            </a:r>
          </a:p>
        </p:txBody>
      </p:sp>
      <p:sp>
        <p:nvSpPr>
          <p:cNvPr id="5" name="Text Placeholder 4">
            <a:extLst>
              <a:ext uri="{FF2B5EF4-FFF2-40B4-BE49-F238E27FC236}">
                <a16:creationId xmlns:a16="http://schemas.microsoft.com/office/drawing/2014/main" id="{B0714B65-B874-1D50-8E73-5C7A55FEC9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8636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4A94F-E930-E4C7-DE20-44FCDEBAFBA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47DF71-50B3-6374-09C8-28DB8AD42273}"/>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705EC9C7-FBDE-EBE4-13B1-638F11476160}"/>
              </a:ext>
            </a:extLst>
          </p:cNvPr>
          <p:cNvPicPr>
            <a:picLocks noChangeAspect="1"/>
          </p:cNvPicPr>
          <p:nvPr/>
        </p:nvPicPr>
        <p:blipFill>
          <a:blip r:embed="rId2"/>
          <a:stretch>
            <a:fillRect/>
          </a:stretch>
        </p:blipFill>
        <p:spPr>
          <a:xfrm>
            <a:off x="0" y="429126"/>
            <a:ext cx="12192000" cy="5999747"/>
          </a:xfrm>
          <a:prstGeom prst="rect">
            <a:avLst/>
          </a:prstGeom>
        </p:spPr>
      </p:pic>
      <p:sp>
        <p:nvSpPr>
          <p:cNvPr id="8" name="TextBox 7">
            <a:extLst>
              <a:ext uri="{FF2B5EF4-FFF2-40B4-BE49-F238E27FC236}">
                <a16:creationId xmlns:a16="http://schemas.microsoft.com/office/drawing/2014/main" id="{923E01A1-B43B-3671-E882-006B8B97D09D}"/>
              </a:ext>
            </a:extLst>
          </p:cNvPr>
          <p:cNvSpPr txBox="1"/>
          <p:nvPr/>
        </p:nvSpPr>
        <p:spPr>
          <a:xfrm>
            <a:off x="0" y="6211669"/>
            <a:ext cx="9771017" cy="646331"/>
          </a:xfrm>
          <a:prstGeom prst="rect">
            <a:avLst/>
          </a:prstGeom>
          <a:solidFill>
            <a:schemeClr val="tx1">
              <a:lumMod val="85000"/>
            </a:schemeClr>
          </a:solidFill>
        </p:spPr>
        <p:txBody>
          <a:bodyPr wrap="square" rtlCol="0">
            <a:spAutoFit/>
          </a:bodyPr>
          <a:lstStyle/>
          <a:p>
            <a:r>
              <a:rPr lang="en-US" dirty="0">
                <a:solidFill>
                  <a:schemeClr val="bg1"/>
                </a:solidFill>
              </a:rPr>
              <a:t>Here we modified the Number of Enrollments column to print out a sentence with the name of the program, the date range, and the count all included.</a:t>
            </a:r>
          </a:p>
        </p:txBody>
      </p:sp>
    </p:spTree>
    <p:extLst>
      <p:ext uri="{BB962C8B-B14F-4D97-AF65-F5344CB8AC3E}">
        <p14:creationId xmlns:p14="http://schemas.microsoft.com/office/powerpoint/2010/main" val="2159269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912D-7EAA-5FCB-A4D3-703482F33395}"/>
              </a:ext>
            </a:extLst>
          </p:cNvPr>
          <p:cNvSpPr>
            <a:spLocks noGrp="1"/>
          </p:cNvSpPr>
          <p:nvPr>
            <p:ph type="title"/>
          </p:nvPr>
        </p:nvSpPr>
        <p:spPr/>
        <p:txBody>
          <a:bodyPr/>
          <a:lstStyle/>
          <a:p>
            <a:r>
              <a:rPr lang="en-US" dirty="0"/>
              <a:t>Summary of Enrollments over Time Period</a:t>
            </a:r>
          </a:p>
        </p:txBody>
      </p:sp>
      <p:sp>
        <p:nvSpPr>
          <p:cNvPr id="3" name="Content Placeholder 2">
            <a:extLst>
              <a:ext uri="{FF2B5EF4-FFF2-40B4-BE49-F238E27FC236}">
                <a16:creationId xmlns:a16="http://schemas.microsoft.com/office/drawing/2014/main" id="{EABA20E3-ABB5-5901-ED22-7A6D2662E8CE}"/>
              </a:ext>
            </a:extLst>
          </p:cNvPr>
          <p:cNvSpPr>
            <a:spLocks noGrp="1"/>
          </p:cNvSpPr>
          <p:nvPr>
            <p:ph idx="1"/>
          </p:nvPr>
        </p:nvSpPr>
        <p:spPr>
          <a:xfrm>
            <a:off x="838200" y="1825625"/>
            <a:ext cx="11075126" cy="4351338"/>
          </a:xfrm>
        </p:spPr>
        <p:txBody>
          <a:bodyPr>
            <a:normAutofit fontScale="70000" lnSpcReduction="20000"/>
          </a:bodyPr>
          <a:lstStyle/>
          <a:p>
            <a:pPr marL="0" indent="0">
              <a:buNone/>
            </a:pPr>
            <a:r>
              <a:rPr lang="en-US" dirty="0">
                <a:solidFill>
                  <a:schemeClr val="accent1">
                    <a:lumMod val="75000"/>
                  </a:schemeClr>
                </a:solidFill>
                <a:latin typeface="Consolas" panose="020B0609020204030204" pitchFamily="49" charset="0"/>
              </a:rPr>
              <a:t>program_info0.program_name </a:t>
            </a:r>
            <a:r>
              <a:rPr lang="en-US" dirty="0">
                <a:latin typeface="Consolas" panose="020B0609020204030204" pitchFamily="49" charset="0"/>
              </a:rPr>
              <a:t>+ </a:t>
            </a:r>
            <a:br>
              <a:rPr lang="en-US" dirty="0">
                <a:latin typeface="Consolas" panose="020B0609020204030204" pitchFamily="49" charset="0"/>
              </a:rPr>
            </a:br>
            <a:r>
              <a:rPr lang="en-US" dirty="0">
                <a:solidFill>
                  <a:schemeClr val="accent3">
                    <a:lumMod val="60000"/>
                    <a:lumOff val="40000"/>
                  </a:schemeClr>
                </a:solidFill>
                <a:latin typeface="Consolas" panose="020B0609020204030204" pitchFamily="49" charset="0"/>
              </a:rPr>
              <a:t>' had ' </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cast(</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select count(*) </a:t>
            </a:r>
            <a:br>
              <a:rPr lang="en-US" dirty="0">
                <a:latin typeface="Consolas" panose="020B0609020204030204" pitchFamily="49" charset="0"/>
              </a:rPr>
            </a:br>
            <a:r>
              <a:rPr lang="en-US" dirty="0">
                <a:latin typeface="Consolas" panose="020B0609020204030204" pitchFamily="49" charset="0"/>
              </a:rPr>
              <a:t>    from </a:t>
            </a:r>
            <a:r>
              <a:rPr lang="en-US" dirty="0" err="1">
                <a:latin typeface="Consolas" panose="020B0609020204030204" pitchFamily="49" charset="0"/>
              </a:rPr>
              <a:t>program_enrollment</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where </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program_enrollment.program_info_id</a:t>
            </a:r>
            <a:r>
              <a:rPr lang="en-US" dirty="0">
                <a:latin typeface="Consolas" panose="020B0609020204030204" pitchFamily="49" charset="0"/>
              </a:rPr>
              <a:t> = </a:t>
            </a:r>
            <a:r>
              <a:rPr lang="en-US" dirty="0">
                <a:solidFill>
                  <a:schemeClr val="accent1">
                    <a:lumMod val="75000"/>
                  </a:schemeClr>
                </a:solidFill>
                <a:latin typeface="Consolas" panose="020B0609020204030204" pitchFamily="49" charset="0"/>
              </a:rPr>
              <a:t>program_info0.program_info_id </a:t>
            </a:r>
            <a:br>
              <a:rPr lang="en-US" dirty="0">
                <a:latin typeface="Consolas" panose="020B0609020204030204" pitchFamily="49" charset="0"/>
              </a:rPr>
            </a:br>
            <a:r>
              <a:rPr lang="en-US" dirty="0">
                <a:latin typeface="Consolas" panose="020B0609020204030204" pitchFamily="49" charset="0"/>
              </a:rPr>
              <a:t>    and </a:t>
            </a:r>
            <a:r>
              <a:rPr lang="en-US" dirty="0" err="1">
                <a:latin typeface="Consolas" panose="020B0609020204030204" pitchFamily="49" charset="0"/>
              </a:rPr>
              <a:t>isnull</a:t>
            </a:r>
            <a:r>
              <a:rPr lang="en-US" dirty="0">
                <a:latin typeface="Consolas" panose="020B0609020204030204" pitchFamily="49" charset="0"/>
              </a:rPr>
              <a:t>(</a:t>
            </a:r>
            <a:r>
              <a:rPr lang="en-US" dirty="0" err="1">
                <a:latin typeface="Consolas" panose="020B0609020204030204" pitchFamily="49" charset="0"/>
              </a:rPr>
              <a:t>program_enrollment.pe_end_date</a:t>
            </a:r>
            <a:r>
              <a:rPr lang="en-US" dirty="0">
                <a:latin typeface="Consolas" panose="020B0609020204030204" pitchFamily="49" charset="0"/>
              </a:rPr>
              <a:t>, '9999-12-31') &gt;= </a:t>
            </a:r>
            <a:r>
              <a:rPr lang="en-US" dirty="0">
                <a:solidFill>
                  <a:schemeClr val="accent4">
                    <a:lumMod val="40000"/>
                    <a:lumOff val="60000"/>
                  </a:schemeClr>
                </a:solidFill>
                <a:latin typeface="Consolas" panose="020B0609020204030204" pitchFamily="49" charset="0"/>
              </a:rPr>
              <a:t>@p2 </a:t>
            </a:r>
            <a:br>
              <a:rPr lang="en-US" dirty="0">
                <a:latin typeface="Consolas" panose="020B0609020204030204" pitchFamily="49" charset="0"/>
              </a:rPr>
            </a:br>
            <a:r>
              <a:rPr lang="en-US" dirty="0">
                <a:latin typeface="Consolas" panose="020B0609020204030204" pitchFamily="49" charset="0"/>
              </a:rPr>
              <a:t>    and </a:t>
            </a:r>
            <a:r>
              <a:rPr lang="en-US" dirty="0" err="1">
                <a:latin typeface="Consolas" panose="020B0609020204030204" pitchFamily="49" charset="0"/>
              </a:rPr>
              <a:t>program_enrollment.pe_actual_date</a:t>
            </a:r>
            <a:r>
              <a:rPr lang="en-US" dirty="0">
                <a:latin typeface="Consolas" panose="020B0609020204030204" pitchFamily="49" charset="0"/>
              </a:rPr>
              <a:t> &lt;= </a:t>
            </a:r>
            <a:r>
              <a:rPr lang="en-US" dirty="0">
                <a:solidFill>
                  <a:schemeClr val="accent4">
                    <a:lumMod val="40000"/>
                    <a:lumOff val="60000"/>
                  </a:schemeClr>
                </a:solidFill>
                <a:latin typeface="Consolas" panose="020B0609020204030204" pitchFamily="49" charset="0"/>
              </a:rPr>
              <a:t>@p3</a:t>
            </a:r>
            <a:br>
              <a:rPr lang="en-US" dirty="0">
                <a:latin typeface="Consolas" panose="020B0609020204030204" pitchFamily="49" charset="0"/>
              </a:rPr>
            </a:br>
            <a:r>
              <a:rPr lang="en-US" dirty="0">
                <a:latin typeface="Consolas" panose="020B0609020204030204" pitchFamily="49" charset="0"/>
              </a:rPr>
              <a:t>  ) as varchar</a:t>
            </a:r>
            <a:br>
              <a:rPr lang="en-US" dirty="0">
                <a:latin typeface="Consolas" panose="020B0609020204030204" pitchFamily="49" charset="0"/>
              </a:rPr>
            </a:br>
            <a:r>
              <a:rPr lang="en-US" dirty="0">
                <a:latin typeface="Consolas" panose="020B0609020204030204" pitchFamily="49" charset="0"/>
              </a:rPr>
              <a:t>) + </a:t>
            </a:r>
            <a:br>
              <a:rPr lang="en-US" dirty="0">
                <a:latin typeface="Consolas" panose="020B0609020204030204" pitchFamily="49" charset="0"/>
              </a:rPr>
            </a:br>
            <a:r>
              <a:rPr lang="en-US" dirty="0">
                <a:solidFill>
                  <a:schemeClr val="accent3">
                    <a:lumMod val="60000"/>
                    <a:lumOff val="40000"/>
                  </a:schemeClr>
                </a:solidFill>
                <a:latin typeface="Consolas" panose="020B0609020204030204" pitchFamily="49" charset="0"/>
              </a:rPr>
              <a:t>' enrollments between ' </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cast(</a:t>
            </a:r>
            <a:r>
              <a:rPr lang="en-US" dirty="0">
                <a:solidFill>
                  <a:schemeClr val="accent4">
                    <a:lumMod val="40000"/>
                    <a:lumOff val="60000"/>
                  </a:schemeClr>
                </a:solidFill>
                <a:latin typeface="Consolas" panose="020B0609020204030204" pitchFamily="49" charset="0"/>
              </a:rPr>
              <a:t>@p2 </a:t>
            </a:r>
            <a:r>
              <a:rPr lang="en-US" dirty="0">
                <a:latin typeface="Consolas" panose="020B0609020204030204" pitchFamily="49" charset="0"/>
              </a:rPr>
              <a:t>as varchar) + </a:t>
            </a:r>
            <a:br>
              <a:rPr lang="en-US" dirty="0">
                <a:latin typeface="Consolas" panose="020B0609020204030204" pitchFamily="49" charset="0"/>
              </a:rPr>
            </a:br>
            <a:r>
              <a:rPr lang="en-US" dirty="0">
                <a:solidFill>
                  <a:schemeClr val="accent3">
                    <a:lumMod val="60000"/>
                    <a:lumOff val="40000"/>
                  </a:schemeClr>
                </a:solidFill>
                <a:latin typeface="Consolas" panose="020B0609020204030204" pitchFamily="49" charset="0"/>
              </a:rPr>
              <a:t>' and ' </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cast(</a:t>
            </a:r>
            <a:r>
              <a:rPr lang="en-US" dirty="0">
                <a:solidFill>
                  <a:schemeClr val="accent4">
                    <a:lumMod val="40000"/>
                    <a:lumOff val="60000"/>
                  </a:schemeClr>
                </a:solidFill>
                <a:latin typeface="Consolas" panose="020B0609020204030204" pitchFamily="49" charset="0"/>
              </a:rPr>
              <a:t>@p3 </a:t>
            </a:r>
            <a:r>
              <a:rPr lang="en-US" dirty="0">
                <a:latin typeface="Consolas" panose="020B0609020204030204" pitchFamily="49" charset="0"/>
              </a:rPr>
              <a:t>as varchar)</a:t>
            </a:r>
          </a:p>
        </p:txBody>
      </p:sp>
      <p:sp>
        <p:nvSpPr>
          <p:cNvPr id="4" name="TextBox 3">
            <a:extLst>
              <a:ext uri="{FF2B5EF4-FFF2-40B4-BE49-F238E27FC236}">
                <a16:creationId xmlns:a16="http://schemas.microsoft.com/office/drawing/2014/main" id="{8C275332-B00D-2D30-E371-C67A14DFEE1A}"/>
              </a:ext>
            </a:extLst>
          </p:cNvPr>
          <p:cNvSpPr txBox="1"/>
          <p:nvPr/>
        </p:nvSpPr>
        <p:spPr>
          <a:xfrm>
            <a:off x="0" y="6435634"/>
            <a:ext cx="10119360" cy="369332"/>
          </a:xfrm>
          <a:prstGeom prst="rect">
            <a:avLst/>
          </a:prstGeom>
          <a:solidFill>
            <a:schemeClr val="tx1">
              <a:lumMod val="85000"/>
            </a:schemeClr>
          </a:solidFill>
        </p:spPr>
        <p:txBody>
          <a:bodyPr wrap="square" rtlCol="0">
            <a:spAutoFit/>
          </a:bodyPr>
          <a:lstStyle/>
          <a:p>
            <a:r>
              <a:rPr lang="en-US" dirty="0">
                <a:solidFill>
                  <a:schemeClr val="bg1"/>
                </a:solidFill>
              </a:rPr>
              <a:t>Remember to condense this definition into a single line if you want to use it in the Manage Parameters menu!</a:t>
            </a:r>
          </a:p>
        </p:txBody>
      </p:sp>
    </p:spTree>
    <p:extLst>
      <p:ext uri="{BB962C8B-B14F-4D97-AF65-F5344CB8AC3E}">
        <p14:creationId xmlns:p14="http://schemas.microsoft.com/office/powerpoint/2010/main" val="2528518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53C5E-6007-D66A-6263-758F59976E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81A818-3B17-8B2C-9C4C-96C9DF85F96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38A1896-7D42-736C-63DA-6BD1E5B09110}"/>
              </a:ext>
            </a:extLst>
          </p:cNvPr>
          <p:cNvPicPr>
            <a:picLocks noChangeAspect="1"/>
          </p:cNvPicPr>
          <p:nvPr/>
        </p:nvPicPr>
        <p:blipFill>
          <a:blip r:embed="rId2"/>
          <a:stretch>
            <a:fillRect/>
          </a:stretch>
        </p:blipFill>
        <p:spPr>
          <a:xfrm>
            <a:off x="218254" y="1719024"/>
            <a:ext cx="11755491" cy="3419952"/>
          </a:xfrm>
          <a:prstGeom prst="rect">
            <a:avLst/>
          </a:prstGeom>
        </p:spPr>
      </p:pic>
    </p:spTree>
    <p:extLst>
      <p:ext uri="{BB962C8B-B14F-4D97-AF65-F5344CB8AC3E}">
        <p14:creationId xmlns:p14="http://schemas.microsoft.com/office/powerpoint/2010/main" val="1029142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80D95A-5C9F-B1BA-EE2E-95D1C18AFC2B}"/>
              </a:ext>
            </a:extLst>
          </p:cNvPr>
          <p:cNvSpPr>
            <a:spLocks noGrp="1"/>
          </p:cNvSpPr>
          <p:nvPr>
            <p:ph type="title"/>
          </p:nvPr>
        </p:nvSpPr>
        <p:spPr/>
        <p:txBody>
          <a:bodyPr/>
          <a:lstStyle/>
          <a:p>
            <a:r>
              <a:rPr lang="en-US" dirty="0"/>
              <a:t>1. Capturing an input parameter</a:t>
            </a:r>
          </a:p>
        </p:txBody>
      </p:sp>
      <p:sp>
        <p:nvSpPr>
          <p:cNvPr id="5" name="Text Placeholder 4">
            <a:extLst>
              <a:ext uri="{FF2B5EF4-FFF2-40B4-BE49-F238E27FC236}">
                <a16:creationId xmlns:a16="http://schemas.microsoft.com/office/drawing/2014/main" id="{8C0922F3-0187-9827-3EFF-4A78D4D9187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050729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8DAC1-FEB7-D415-239F-794387F078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A14EA5E-B281-F6A0-BBB9-2640FB405CD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F0D7235-72F9-A23A-BB14-E3B3D784FEF8}"/>
              </a:ext>
            </a:extLst>
          </p:cNvPr>
          <p:cNvPicPr>
            <a:picLocks noChangeAspect="1"/>
          </p:cNvPicPr>
          <p:nvPr/>
        </p:nvPicPr>
        <p:blipFill>
          <a:blip r:embed="rId2"/>
          <a:stretch>
            <a:fillRect/>
          </a:stretch>
        </p:blipFill>
        <p:spPr>
          <a:xfrm>
            <a:off x="0" y="1839373"/>
            <a:ext cx="12192000" cy="3179254"/>
          </a:xfrm>
          <a:prstGeom prst="rect">
            <a:avLst/>
          </a:prstGeom>
        </p:spPr>
      </p:pic>
      <p:sp>
        <p:nvSpPr>
          <p:cNvPr id="6" name="TextBox 5">
            <a:extLst>
              <a:ext uri="{FF2B5EF4-FFF2-40B4-BE49-F238E27FC236}">
                <a16:creationId xmlns:a16="http://schemas.microsoft.com/office/drawing/2014/main" id="{8D29F31E-3BFF-471B-4E5B-B8CE955973DF}"/>
              </a:ext>
            </a:extLst>
          </p:cNvPr>
          <p:cNvSpPr txBox="1"/>
          <p:nvPr/>
        </p:nvSpPr>
        <p:spPr>
          <a:xfrm>
            <a:off x="0" y="6211669"/>
            <a:ext cx="9771017" cy="646331"/>
          </a:xfrm>
          <a:prstGeom prst="rect">
            <a:avLst/>
          </a:prstGeom>
          <a:solidFill>
            <a:schemeClr val="tx1">
              <a:lumMod val="85000"/>
            </a:schemeClr>
          </a:solidFill>
        </p:spPr>
        <p:txBody>
          <a:bodyPr wrap="square" rtlCol="0">
            <a:spAutoFit/>
          </a:bodyPr>
          <a:lstStyle/>
          <a:p>
            <a:r>
              <a:rPr lang="en-US" dirty="0">
                <a:solidFill>
                  <a:schemeClr val="bg1"/>
                </a:solidFill>
              </a:rPr>
              <a:t>This approach combines the flexibility of choosing our own desired date range and inputs, while also showing what was requested to help validate the numbers returned.</a:t>
            </a:r>
          </a:p>
        </p:txBody>
      </p:sp>
    </p:spTree>
    <p:extLst>
      <p:ext uri="{BB962C8B-B14F-4D97-AF65-F5344CB8AC3E}">
        <p14:creationId xmlns:p14="http://schemas.microsoft.com/office/powerpoint/2010/main" val="18104838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227CD5-1FBB-E7ED-5E98-0ED268F42AE9}"/>
              </a:ext>
            </a:extLst>
          </p:cNvPr>
          <p:cNvSpPr>
            <a:spLocks noGrp="1"/>
          </p:cNvSpPr>
          <p:nvPr>
            <p:ph type="title"/>
          </p:nvPr>
        </p:nvSpPr>
        <p:spPr/>
        <p:txBody>
          <a:bodyPr/>
          <a:lstStyle/>
          <a:p>
            <a:r>
              <a:rPr lang="en-US" dirty="0"/>
              <a:t>6. Securing a Report</a:t>
            </a:r>
          </a:p>
        </p:txBody>
      </p:sp>
      <p:sp>
        <p:nvSpPr>
          <p:cNvPr id="5" name="Text Placeholder 4">
            <a:extLst>
              <a:ext uri="{FF2B5EF4-FFF2-40B4-BE49-F238E27FC236}">
                <a16:creationId xmlns:a16="http://schemas.microsoft.com/office/drawing/2014/main" id="{B0714B65-B874-1D50-8E73-5C7A55FEC9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968058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7D2FE-D061-D0CA-853A-871E0320A8C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EE73C5-D88C-52CB-9D3E-A2D1567FD99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6974148-51AD-B430-5C23-875DCC05E8E7}"/>
              </a:ext>
            </a:extLst>
          </p:cNvPr>
          <p:cNvPicPr>
            <a:picLocks noChangeAspect="1"/>
          </p:cNvPicPr>
          <p:nvPr/>
        </p:nvPicPr>
        <p:blipFill>
          <a:blip r:embed="rId2"/>
          <a:stretch>
            <a:fillRect/>
          </a:stretch>
        </p:blipFill>
        <p:spPr>
          <a:xfrm>
            <a:off x="0" y="855161"/>
            <a:ext cx="12192000" cy="2239013"/>
          </a:xfrm>
          <a:prstGeom prst="rect">
            <a:avLst/>
          </a:prstGeom>
        </p:spPr>
      </p:pic>
      <p:pic>
        <p:nvPicPr>
          <p:cNvPr id="7" name="Picture 6">
            <a:extLst>
              <a:ext uri="{FF2B5EF4-FFF2-40B4-BE49-F238E27FC236}">
                <a16:creationId xmlns:a16="http://schemas.microsoft.com/office/drawing/2014/main" id="{E25215EF-D6FC-091D-0B38-7A13233012CB}"/>
              </a:ext>
            </a:extLst>
          </p:cNvPr>
          <p:cNvPicPr>
            <a:picLocks noChangeAspect="1"/>
          </p:cNvPicPr>
          <p:nvPr/>
        </p:nvPicPr>
        <p:blipFill>
          <a:blip r:embed="rId3"/>
          <a:stretch>
            <a:fillRect/>
          </a:stretch>
        </p:blipFill>
        <p:spPr>
          <a:xfrm>
            <a:off x="0" y="2886515"/>
            <a:ext cx="12192000" cy="1084969"/>
          </a:xfrm>
          <a:prstGeom prst="rect">
            <a:avLst/>
          </a:prstGeom>
        </p:spPr>
      </p:pic>
      <p:sp>
        <p:nvSpPr>
          <p:cNvPr id="8" name="TextBox 7">
            <a:extLst>
              <a:ext uri="{FF2B5EF4-FFF2-40B4-BE49-F238E27FC236}">
                <a16:creationId xmlns:a16="http://schemas.microsoft.com/office/drawing/2014/main" id="{ECA7A8EB-DB24-6667-2928-12EFBDDCE6C0}"/>
              </a:ext>
            </a:extLst>
          </p:cNvPr>
          <p:cNvSpPr txBox="1"/>
          <p:nvPr/>
        </p:nvSpPr>
        <p:spPr>
          <a:xfrm>
            <a:off x="0" y="6211669"/>
            <a:ext cx="9771017" cy="646331"/>
          </a:xfrm>
          <a:prstGeom prst="rect">
            <a:avLst/>
          </a:prstGeom>
          <a:solidFill>
            <a:schemeClr val="tx1">
              <a:lumMod val="85000"/>
            </a:schemeClr>
          </a:solidFill>
        </p:spPr>
        <p:txBody>
          <a:bodyPr wrap="square" rtlCol="0">
            <a:spAutoFit/>
          </a:bodyPr>
          <a:lstStyle/>
          <a:p>
            <a:r>
              <a:rPr lang="en-US" dirty="0">
                <a:solidFill>
                  <a:schemeClr val="bg1"/>
                </a:solidFill>
              </a:rPr>
              <a:t>Compared to joining </a:t>
            </a:r>
            <a:r>
              <a:rPr lang="en-US" dirty="0" err="1">
                <a:solidFill>
                  <a:schemeClr val="bg1"/>
                </a:solidFill>
              </a:rPr>
              <a:t>all_clients_secured_view</a:t>
            </a:r>
            <a:r>
              <a:rPr lang="en-US" dirty="0">
                <a:solidFill>
                  <a:schemeClr val="bg1"/>
                </a:solidFill>
              </a:rPr>
              <a:t> to </a:t>
            </a:r>
            <a:r>
              <a:rPr lang="en-US" dirty="0" err="1">
                <a:solidFill>
                  <a:schemeClr val="bg1"/>
                </a:solidFill>
              </a:rPr>
              <a:t>program_enrollment_expanded</a:t>
            </a:r>
            <a:r>
              <a:rPr lang="en-US" dirty="0">
                <a:solidFill>
                  <a:schemeClr val="bg1"/>
                </a:solidFill>
              </a:rPr>
              <a:t> view and filtering the results by @staff_id, parameter capturing can return the same results almost twice as quickly.</a:t>
            </a:r>
          </a:p>
        </p:txBody>
      </p:sp>
    </p:spTree>
    <p:extLst>
      <p:ext uri="{BB962C8B-B14F-4D97-AF65-F5344CB8AC3E}">
        <p14:creationId xmlns:p14="http://schemas.microsoft.com/office/powerpoint/2010/main" val="19397912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227CD5-1FBB-E7ED-5E98-0ED268F42AE9}"/>
              </a:ext>
            </a:extLst>
          </p:cNvPr>
          <p:cNvSpPr>
            <a:spLocks noGrp="1"/>
          </p:cNvSpPr>
          <p:nvPr>
            <p:ph type="title"/>
          </p:nvPr>
        </p:nvSpPr>
        <p:spPr/>
        <p:txBody>
          <a:bodyPr/>
          <a:lstStyle/>
          <a:p>
            <a:r>
              <a:rPr lang="en-US" dirty="0"/>
              <a:t>8. Finding the last Follow-up before a deadline</a:t>
            </a:r>
          </a:p>
        </p:txBody>
      </p:sp>
      <p:sp>
        <p:nvSpPr>
          <p:cNvPr id="5" name="Text Placeholder 4">
            <a:extLst>
              <a:ext uri="{FF2B5EF4-FFF2-40B4-BE49-F238E27FC236}">
                <a16:creationId xmlns:a16="http://schemas.microsoft.com/office/drawing/2014/main" id="{B0714B65-B874-1D50-8E73-5C7A55FEC9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642917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63489-951F-1109-21FC-54DD4C7DEAA6}"/>
              </a:ext>
            </a:extLst>
          </p:cNvPr>
          <p:cNvSpPr>
            <a:spLocks noGrp="1"/>
          </p:cNvSpPr>
          <p:nvPr>
            <p:ph type="title"/>
          </p:nvPr>
        </p:nvSpPr>
        <p:spPr/>
        <p:txBody>
          <a:bodyPr/>
          <a:lstStyle/>
          <a:p>
            <a:r>
              <a:rPr lang="en-US" dirty="0"/>
              <a:t>The Query</a:t>
            </a:r>
          </a:p>
        </p:txBody>
      </p:sp>
      <p:sp>
        <p:nvSpPr>
          <p:cNvPr id="3" name="Content Placeholder 2">
            <a:extLst>
              <a:ext uri="{FF2B5EF4-FFF2-40B4-BE49-F238E27FC236}">
                <a16:creationId xmlns:a16="http://schemas.microsoft.com/office/drawing/2014/main" id="{79DE97EA-6416-3AC5-1F50-A77C691F2F8B}"/>
              </a:ext>
            </a:extLst>
          </p:cNvPr>
          <p:cNvSpPr>
            <a:spLocks noGrp="1"/>
          </p:cNvSpPr>
          <p:nvPr>
            <p:ph idx="1"/>
          </p:nvPr>
        </p:nvSpPr>
        <p:spPr/>
        <p:txBody>
          <a:bodyPr>
            <a:normAutofit lnSpcReduction="10000"/>
          </a:bodyPr>
          <a:lstStyle/>
          <a:p>
            <a:r>
              <a:rPr lang="en-US" dirty="0"/>
              <a:t>Collects the first DLA-20 assessment per a program enrollment (</a:t>
            </a:r>
            <a:r>
              <a:rPr lang="en-US" dirty="0" err="1"/>
              <a:t>first_event</a:t>
            </a:r>
            <a:r>
              <a:rPr lang="en-US" dirty="0"/>
              <a:t>)</a:t>
            </a:r>
          </a:p>
          <a:p>
            <a:r>
              <a:rPr lang="en-US" dirty="0"/>
              <a:t>Collects all subsequent DLA-20 assessments for the same enrollment (</a:t>
            </a:r>
            <a:r>
              <a:rPr lang="en-US" dirty="0" err="1"/>
              <a:t>second_event</a:t>
            </a:r>
            <a:r>
              <a:rPr lang="en-US" dirty="0"/>
              <a:t>)</a:t>
            </a:r>
          </a:p>
          <a:p>
            <a:pPr lvl="1"/>
            <a:r>
              <a:rPr lang="en-US" dirty="0"/>
              <a:t>Assessments in same enrollment, but later dates</a:t>
            </a:r>
          </a:p>
          <a:p>
            <a:r>
              <a:rPr lang="en-US" dirty="0"/>
              <a:t>Finds the date of the </a:t>
            </a:r>
            <a:r>
              <a:rPr lang="en-US" i="1" dirty="0"/>
              <a:t>next</a:t>
            </a:r>
            <a:r>
              <a:rPr lang="en-US" dirty="0"/>
              <a:t> DLA-20 assessment after each </a:t>
            </a:r>
            <a:r>
              <a:rPr lang="en-US" dirty="0" err="1"/>
              <a:t>second_event</a:t>
            </a:r>
            <a:endParaRPr lang="en-US" dirty="0"/>
          </a:p>
          <a:p>
            <a:pPr lvl="1"/>
            <a:r>
              <a:rPr lang="en-US" dirty="0"/>
              <a:t>Subquery to get minimum actual date for a DLA-20 in the same enrollment, taking place after </a:t>
            </a:r>
            <a:r>
              <a:rPr lang="en-US" dirty="0" err="1"/>
              <a:t>second_event</a:t>
            </a:r>
            <a:endParaRPr lang="en-US" dirty="0"/>
          </a:p>
          <a:p>
            <a:pPr lvl="1"/>
            <a:r>
              <a:rPr lang="en-US" dirty="0"/>
              <a:t>Will be null if </a:t>
            </a:r>
            <a:r>
              <a:rPr lang="en-US" dirty="0" err="1"/>
              <a:t>second_event</a:t>
            </a:r>
            <a:r>
              <a:rPr lang="en-US" dirty="0"/>
              <a:t> is the last in the enrollment</a:t>
            </a:r>
          </a:p>
        </p:txBody>
      </p:sp>
    </p:spTree>
    <p:extLst>
      <p:ext uri="{BB962C8B-B14F-4D97-AF65-F5344CB8AC3E}">
        <p14:creationId xmlns:p14="http://schemas.microsoft.com/office/powerpoint/2010/main" val="27135207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DACDE-25A3-2270-EB56-D9BD0D8663C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8594D3D-2500-F9D4-BFD7-8B5122A7137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A9E5BB5-B8AF-0123-705C-3607FCBF5EF9}"/>
              </a:ext>
            </a:extLst>
          </p:cNvPr>
          <p:cNvPicPr>
            <a:picLocks noChangeAspect="1"/>
          </p:cNvPicPr>
          <p:nvPr/>
        </p:nvPicPr>
        <p:blipFill>
          <a:blip r:embed="rId2"/>
          <a:stretch>
            <a:fillRect/>
          </a:stretch>
        </p:blipFill>
        <p:spPr>
          <a:xfrm>
            <a:off x="0" y="1764994"/>
            <a:ext cx="12192000" cy="3747541"/>
          </a:xfrm>
          <a:prstGeom prst="rect">
            <a:avLst/>
          </a:prstGeom>
        </p:spPr>
      </p:pic>
      <p:pic>
        <p:nvPicPr>
          <p:cNvPr id="7" name="Picture 6">
            <a:extLst>
              <a:ext uri="{FF2B5EF4-FFF2-40B4-BE49-F238E27FC236}">
                <a16:creationId xmlns:a16="http://schemas.microsoft.com/office/drawing/2014/main" id="{016524AF-51D4-6828-880C-2F83259818CC}"/>
              </a:ext>
            </a:extLst>
          </p:cNvPr>
          <p:cNvPicPr>
            <a:picLocks noChangeAspect="1"/>
          </p:cNvPicPr>
          <p:nvPr/>
        </p:nvPicPr>
        <p:blipFill>
          <a:blip r:embed="rId3"/>
          <a:stretch>
            <a:fillRect/>
          </a:stretch>
        </p:blipFill>
        <p:spPr>
          <a:xfrm>
            <a:off x="-1589" y="5588735"/>
            <a:ext cx="12192000" cy="1269265"/>
          </a:xfrm>
          <a:prstGeom prst="rect">
            <a:avLst/>
          </a:prstGeom>
        </p:spPr>
      </p:pic>
      <p:sp>
        <p:nvSpPr>
          <p:cNvPr id="10" name="TextBox 9">
            <a:extLst>
              <a:ext uri="{FF2B5EF4-FFF2-40B4-BE49-F238E27FC236}">
                <a16:creationId xmlns:a16="http://schemas.microsoft.com/office/drawing/2014/main" id="{E47548EE-F253-1FAA-1EE1-76A16344CD18}"/>
              </a:ext>
            </a:extLst>
          </p:cNvPr>
          <p:cNvSpPr txBox="1"/>
          <p:nvPr/>
        </p:nvSpPr>
        <p:spPr>
          <a:xfrm>
            <a:off x="6773333" y="249566"/>
            <a:ext cx="5266751" cy="1477328"/>
          </a:xfrm>
          <a:prstGeom prst="rect">
            <a:avLst/>
          </a:prstGeom>
          <a:solidFill>
            <a:schemeClr val="tx1">
              <a:lumMod val="85000"/>
            </a:schemeClr>
          </a:solidFill>
        </p:spPr>
        <p:txBody>
          <a:bodyPr wrap="square" rtlCol="0">
            <a:spAutoFit/>
          </a:bodyPr>
          <a:lstStyle/>
          <a:p>
            <a:r>
              <a:rPr lang="en-US" dirty="0" err="1">
                <a:solidFill>
                  <a:schemeClr val="bg1"/>
                </a:solidFill>
              </a:rPr>
              <a:t>Is_in_cutoff</a:t>
            </a:r>
            <a:r>
              <a:rPr lang="en-US" dirty="0">
                <a:solidFill>
                  <a:schemeClr val="bg1"/>
                </a:solidFill>
              </a:rPr>
              <a:t> calculates a deadline based on user input (using </a:t>
            </a:r>
            <a:r>
              <a:rPr lang="en-US" dirty="0" err="1">
                <a:solidFill>
                  <a:schemeClr val="bg1"/>
                </a:solidFill>
              </a:rPr>
              <a:t>dateadd</a:t>
            </a:r>
            <a:r>
              <a:rPr lang="en-US" dirty="0">
                <a:solidFill>
                  <a:schemeClr val="bg1"/>
                </a:solidFill>
              </a:rPr>
              <a:t>) then determines whether that deadline falls between any pair of follow-up event and next event. If yes, then this is the last record before the deadline, and this row is selected using the Parameters. </a:t>
            </a:r>
          </a:p>
        </p:txBody>
      </p:sp>
    </p:spTree>
    <p:extLst>
      <p:ext uri="{BB962C8B-B14F-4D97-AF65-F5344CB8AC3E}">
        <p14:creationId xmlns:p14="http://schemas.microsoft.com/office/powerpoint/2010/main" val="30258336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227CD5-1FBB-E7ED-5E98-0ED268F42AE9}"/>
              </a:ext>
            </a:extLst>
          </p:cNvPr>
          <p:cNvSpPr>
            <a:spLocks noGrp="1"/>
          </p:cNvSpPr>
          <p:nvPr>
            <p:ph type="title"/>
          </p:nvPr>
        </p:nvSpPr>
        <p:spPr/>
        <p:txBody>
          <a:bodyPr/>
          <a:lstStyle/>
          <a:p>
            <a:r>
              <a:rPr lang="en-US" dirty="0"/>
              <a:t>9. Advanced Text Search</a:t>
            </a:r>
          </a:p>
        </p:txBody>
      </p:sp>
      <p:sp>
        <p:nvSpPr>
          <p:cNvPr id="5" name="Text Placeholder 4">
            <a:extLst>
              <a:ext uri="{FF2B5EF4-FFF2-40B4-BE49-F238E27FC236}">
                <a16:creationId xmlns:a16="http://schemas.microsoft.com/office/drawing/2014/main" id="{B0714B65-B874-1D50-8E73-5C7A55FEC9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383008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F8457-33EF-B40E-D74A-87DDC13D8E3D}"/>
              </a:ext>
            </a:extLst>
          </p:cNvPr>
          <p:cNvSpPr>
            <a:spLocks noGrp="1"/>
          </p:cNvSpPr>
          <p:nvPr>
            <p:ph type="title"/>
          </p:nvPr>
        </p:nvSpPr>
        <p:spPr/>
        <p:txBody>
          <a:bodyPr/>
          <a:lstStyle/>
          <a:p>
            <a:r>
              <a:rPr lang="en-US" dirty="0"/>
              <a:t>Condensed Diagnosis List (at Time of Event)</a:t>
            </a:r>
          </a:p>
        </p:txBody>
      </p:sp>
      <p:sp>
        <p:nvSpPr>
          <p:cNvPr id="3" name="Content Placeholder 2">
            <a:extLst>
              <a:ext uri="{FF2B5EF4-FFF2-40B4-BE49-F238E27FC236}">
                <a16:creationId xmlns:a16="http://schemas.microsoft.com/office/drawing/2014/main" id="{250188EA-3DBA-BD53-892A-10F0F874C032}"/>
              </a:ext>
            </a:extLst>
          </p:cNvPr>
          <p:cNvSpPr>
            <a:spLocks noGrp="1"/>
          </p:cNvSpPr>
          <p:nvPr>
            <p:ph idx="1"/>
          </p:nvPr>
        </p:nvSpPr>
        <p:spPr>
          <a:xfrm>
            <a:off x="1141412" y="2249486"/>
            <a:ext cx="9905999" cy="4227513"/>
          </a:xfrm>
        </p:spPr>
        <p:txBody>
          <a:bodyPr>
            <a:normAutofit fontScale="62500" lnSpcReduction="20000"/>
          </a:bodyPr>
          <a:lstStyle/>
          <a:p>
            <a:pPr marL="0" indent="0">
              <a:spcBef>
                <a:spcPts val="0"/>
              </a:spcBef>
              <a:buNone/>
            </a:pPr>
            <a:r>
              <a:rPr lang="en-US" dirty="0"/>
              <a:t>SELECT</a:t>
            </a:r>
          </a:p>
          <a:p>
            <a:pPr marL="0" indent="0">
              <a:spcBef>
                <a:spcPts val="0"/>
              </a:spcBef>
              <a:buNone/>
            </a:pPr>
            <a:r>
              <a:rPr lang="en-US" dirty="0" err="1"/>
              <a:t>event_log.event_log_id</a:t>
            </a:r>
            <a:r>
              <a:rPr lang="en-US" dirty="0"/>
              <a:t>,</a:t>
            </a:r>
          </a:p>
          <a:p>
            <a:pPr marL="0" indent="0">
              <a:spcBef>
                <a:spcPts val="0"/>
              </a:spcBef>
              <a:buNone/>
            </a:pPr>
            <a:r>
              <a:rPr lang="en-US" dirty="0"/>
              <a:t>STUFF(</a:t>
            </a:r>
          </a:p>
          <a:p>
            <a:pPr marL="0" indent="0">
              <a:spcBef>
                <a:spcPts val="0"/>
              </a:spcBef>
              <a:buNone/>
            </a:pPr>
            <a:r>
              <a:rPr lang="en-US" dirty="0"/>
              <a:t>  (select distinct</a:t>
            </a:r>
          </a:p>
          <a:p>
            <a:pPr marL="0" indent="0">
              <a:spcBef>
                <a:spcPts val="0"/>
              </a:spcBef>
              <a:buNone/>
            </a:pPr>
            <a:r>
              <a:rPr lang="en-US" dirty="0"/>
              <a:t>', ' + replace(icd10_code, ' ', '')</a:t>
            </a:r>
          </a:p>
          <a:p>
            <a:pPr marL="0" indent="0">
              <a:spcBef>
                <a:spcPts val="0"/>
              </a:spcBef>
              <a:buNone/>
            </a:pPr>
            <a:r>
              <a:rPr lang="en-US" dirty="0"/>
              <a:t>from </a:t>
            </a:r>
            <a:r>
              <a:rPr lang="en-US" dirty="0" err="1"/>
              <a:t>event_log</a:t>
            </a:r>
            <a:r>
              <a:rPr lang="en-US" dirty="0"/>
              <a:t> as DXEL</a:t>
            </a:r>
          </a:p>
          <a:p>
            <a:pPr marL="0" indent="0">
              <a:spcBef>
                <a:spcPts val="0"/>
              </a:spcBef>
              <a:buNone/>
            </a:pPr>
            <a:r>
              <a:rPr lang="en-US" dirty="0"/>
              <a:t>inner join </a:t>
            </a:r>
            <a:r>
              <a:rPr lang="en-US" dirty="0" err="1"/>
              <a:t>diagnosis_data</a:t>
            </a:r>
            <a:r>
              <a:rPr lang="en-US" dirty="0"/>
              <a:t> on </a:t>
            </a:r>
            <a:r>
              <a:rPr lang="en-US" dirty="0" err="1"/>
              <a:t>DXEL.event_log_id</a:t>
            </a:r>
            <a:r>
              <a:rPr lang="en-US" dirty="0"/>
              <a:t> = </a:t>
            </a:r>
            <a:r>
              <a:rPr lang="en-US" dirty="0" err="1"/>
              <a:t>diagnosis_data.event_log_id</a:t>
            </a:r>
            <a:endParaRPr lang="en-US" dirty="0"/>
          </a:p>
          <a:p>
            <a:pPr marL="0" indent="0">
              <a:spcBef>
                <a:spcPts val="0"/>
              </a:spcBef>
              <a:buNone/>
            </a:pPr>
            <a:r>
              <a:rPr lang="en-US" dirty="0"/>
              <a:t>inner join diagnoses on </a:t>
            </a:r>
            <a:r>
              <a:rPr lang="en-US" dirty="0" err="1"/>
              <a:t>diagnosis_data.diagnoses_id</a:t>
            </a:r>
            <a:r>
              <a:rPr lang="en-US" dirty="0"/>
              <a:t> = </a:t>
            </a:r>
            <a:r>
              <a:rPr lang="en-US" dirty="0" err="1"/>
              <a:t>diagnoses.diagnoses_id</a:t>
            </a:r>
            <a:endParaRPr lang="en-US" dirty="0"/>
          </a:p>
          <a:p>
            <a:pPr marL="0" indent="0">
              <a:spcBef>
                <a:spcPts val="0"/>
              </a:spcBef>
              <a:buNone/>
            </a:pPr>
            <a:r>
              <a:rPr lang="en-US" dirty="0"/>
              <a:t>where </a:t>
            </a:r>
            <a:r>
              <a:rPr lang="en-US" dirty="0" err="1"/>
              <a:t>DXEL.people_id</a:t>
            </a:r>
            <a:r>
              <a:rPr lang="en-US" dirty="0"/>
              <a:t> = </a:t>
            </a:r>
            <a:r>
              <a:rPr lang="en-US" dirty="0" err="1"/>
              <a:t>event_log.people_id</a:t>
            </a:r>
            <a:endParaRPr lang="en-US" dirty="0"/>
          </a:p>
          <a:p>
            <a:pPr marL="0" indent="0">
              <a:spcBef>
                <a:spcPts val="0"/>
              </a:spcBef>
              <a:buNone/>
            </a:pPr>
            <a:r>
              <a:rPr lang="en-US" dirty="0"/>
              <a:t>and </a:t>
            </a:r>
            <a:r>
              <a:rPr lang="en-US" dirty="0" err="1"/>
              <a:t>isnull</a:t>
            </a:r>
            <a:r>
              <a:rPr lang="en-US" dirty="0"/>
              <a:t>(</a:t>
            </a:r>
            <a:r>
              <a:rPr lang="en-US" dirty="0" err="1"/>
              <a:t>DXEL.actual_date</a:t>
            </a:r>
            <a:r>
              <a:rPr lang="en-US" dirty="0"/>
              <a:t>, '1753-01-01') &lt;= </a:t>
            </a:r>
            <a:r>
              <a:rPr lang="en-US" dirty="0" err="1"/>
              <a:t>isnull</a:t>
            </a:r>
            <a:r>
              <a:rPr lang="en-US" dirty="0"/>
              <a:t>(</a:t>
            </a:r>
            <a:r>
              <a:rPr lang="en-US" dirty="0" err="1"/>
              <a:t>event_log.end_date</a:t>
            </a:r>
            <a:r>
              <a:rPr lang="en-US" dirty="0"/>
              <a:t>, '9999-12-31')</a:t>
            </a:r>
          </a:p>
          <a:p>
            <a:pPr marL="0" indent="0">
              <a:spcBef>
                <a:spcPts val="0"/>
              </a:spcBef>
              <a:buNone/>
            </a:pPr>
            <a:r>
              <a:rPr lang="en-US" dirty="0"/>
              <a:t>and </a:t>
            </a:r>
            <a:r>
              <a:rPr lang="en-US" dirty="0" err="1"/>
              <a:t>isnull</a:t>
            </a:r>
            <a:r>
              <a:rPr lang="en-US" dirty="0"/>
              <a:t>(</a:t>
            </a:r>
            <a:r>
              <a:rPr lang="en-US" dirty="0" err="1"/>
              <a:t>DXEL.end_date</a:t>
            </a:r>
            <a:r>
              <a:rPr lang="en-US" dirty="0"/>
              <a:t>, '9999-12-31') &gt;= </a:t>
            </a:r>
            <a:r>
              <a:rPr lang="en-US" dirty="0" err="1"/>
              <a:t>isnull</a:t>
            </a:r>
            <a:r>
              <a:rPr lang="en-US" dirty="0"/>
              <a:t>(</a:t>
            </a:r>
            <a:r>
              <a:rPr lang="en-US" dirty="0" err="1"/>
              <a:t>event_log.actual_date</a:t>
            </a:r>
            <a:r>
              <a:rPr lang="en-US" dirty="0"/>
              <a:t>, '1753-01-01')</a:t>
            </a:r>
          </a:p>
          <a:p>
            <a:pPr marL="0" indent="0">
              <a:spcBef>
                <a:spcPts val="0"/>
              </a:spcBef>
              <a:buNone/>
            </a:pPr>
            <a:r>
              <a:rPr lang="en-US" dirty="0"/>
              <a:t>and </a:t>
            </a:r>
            <a:r>
              <a:rPr lang="en-US" dirty="0" err="1"/>
              <a:t>dxel.event_definition_id</a:t>
            </a:r>
            <a:r>
              <a:rPr lang="en-US" dirty="0"/>
              <a:t> = '526899D1-E158-41A0-BEE7-3AB814489ADB'</a:t>
            </a:r>
          </a:p>
          <a:p>
            <a:pPr marL="0" indent="0">
              <a:spcBef>
                <a:spcPts val="0"/>
              </a:spcBef>
              <a:buNone/>
            </a:pPr>
            <a:r>
              <a:rPr lang="en-US" dirty="0"/>
              <a:t>order by ', ' + replace(icd10_code, ' ', '') </a:t>
            </a:r>
            <a:r>
              <a:rPr lang="en-US" dirty="0" err="1"/>
              <a:t>asc</a:t>
            </a:r>
            <a:endParaRPr lang="en-US" dirty="0"/>
          </a:p>
          <a:p>
            <a:pPr marL="0" indent="0">
              <a:spcBef>
                <a:spcPts val="0"/>
              </a:spcBef>
              <a:buNone/>
            </a:pPr>
            <a:r>
              <a:rPr lang="en-US" dirty="0"/>
              <a:t>FOR XML PATH('')</a:t>
            </a:r>
          </a:p>
          <a:p>
            <a:pPr marL="0" indent="0">
              <a:spcBef>
                <a:spcPts val="0"/>
              </a:spcBef>
              <a:buNone/>
            </a:pPr>
            <a:r>
              <a:rPr lang="en-US" dirty="0"/>
              <a:t>  ), 1, 2, '') AS </a:t>
            </a:r>
            <a:r>
              <a:rPr lang="en-US" dirty="0" err="1"/>
              <a:t>current_diagnoses</a:t>
            </a:r>
            <a:endParaRPr lang="en-US" dirty="0"/>
          </a:p>
          <a:p>
            <a:pPr marL="0" indent="0">
              <a:spcBef>
                <a:spcPts val="0"/>
              </a:spcBef>
              <a:buNone/>
            </a:pPr>
            <a:r>
              <a:rPr lang="en-US" dirty="0"/>
              <a:t>FROM </a:t>
            </a:r>
            <a:r>
              <a:rPr lang="en-US" dirty="0" err="1"/>
              <a:t>event_log</a:t>
            </a:r>
            <a:endParaRPr lang="en-US" dirty="0"/>
          </a:p>
        </p:txBody>
      </p:sp>
      <p:sp>
        <p:nvSpPr>
          <p:cNvPr id="4" name="TextBox 3">
            <a:extLst>
              <a:ext uri="{FF2B5EF4-FFF2-40B4-BE49-F238E27FC236}">
                <a16:creationId xmlns:a16="http://schemas.microsoft.com/office/drawing/2014/main" id="{80B57BE4-B479-309F-1B34-DEE84632BC63}"/>
              </a:ext>
            </a:extLst>
          </p:cNvPr>
          <p:cNvSpPr txBox="1"/>
          <p:nvPr/>
        </p:nvSpPr>
        <p:spPr>
          <a:xfrm>
            <a:off x="6798733" y="5270299"/>
            <a:ext cx="5266751" cy="923330"/>
          </a:xfrm>
          <a:prstGeom prst="rect">
            <a:avLst/>
          </a:prstGeom>
          <a:solidFill>
            <a:schemeClr val="tx1">
              <a:lumMod val="85000"/>
            </a:schemeClr>
          </a:solidFill>
        </p:spPr>
        <p:txBody>
          <a:bodyPr wrap="square" rtlCol="0">
            <a:spAutoFit/>
          </a:bodyPr>
          <a:lstStyle/>
          <a:p>
            <a:r>
              <a:rPr lang="en-US" dirty="0">
                <a:solidFill>
                  <a:schemeClr val="bg1"/>
                </a:solidFill>
              </a:rPr>
              <a:t>The resulting </a:t>
            </a:r>
            <a:r>
              <a:rPr lang="en-US" dirty="0" err="1">
                <a:solidFill>
                  <a:schemeClr val="bg1"/>
                </a:solidFill>
              </a:rPr>
              <a:t>current_diagnoses</a:t>
            </a:r>
            <a:r>
              <a:rPr lang="en-US" dirty="0">
                <a:solidFill>
                  <a:schemeClr val="bg1"/>
                </a:solidFill>
              </a:rPr>
              <a:t> column looks like</a:t>
            </a:r>
            <a:br>
              <a:rPr lang="en-US" dirty="0">
                <a:solidFill>
                  <a:schemeClr val="bg1"/>
                </a:solidFill>
              </a:rPr>
            </a:br>
            <a:br>
              <a:rPr lang="en-US" dirty="0">
                <a:solidFill>
                  <a:schemeClr val="bg1"/>
                </a:solidFill>
              </a:rPr>
            </a:br>
            <a:r>
              <a:rPr lang="en-US" dirty="0">
                <a:solidFill>
                  <a:schemeClr val="bg1"/>
                </a:solidFill>
              </a:rPr>
              <a:t>"F10.20, F32.2, F43.10"</a:t>
            </a:r>
          </a:p>
        </p:txBody>
      </p:sp>
    </p:spTree>
    <p:extLst>
      <p:ext uri="{BB962C8B-B14F-4D97-AF65-F5344CB8AC3E}">
        <p14:creationId xmlns:p14="http://schemas.microsoft.com/office/powerpoint/2010/main" val="37588656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41184-74E0-2AD8-B4DD-FEB275DC07C7}"/>
              </a:ext>
            </a:extLst>
          </p:cNvPr>
          <p:cNvSpPr>
            <a:spLocks noGrp="1"/>
          </p:cNvSpPr>
          <p:nvPr>
            <p:ph type="title"/>
          </p:nvPr>
        </p:nvSpPr>
        <p:spPr/>
        <p:txBody>
          <a:bodyPr/>
          <a:lstStyle/>
          <a:p>
            <a:r>
              <a:rPr lang="en-US" dirty="0" err="1"/>
              <a:t>Dbo.fnSplit</a:t>
            </a:r>
            <a:endParaRPr lang="en-US" dirty="0"/>
          </a:p>
        </p:txBody>
      </p:sp>
      <p:sp>
        <p:nvSpPr>
          <p:cNvPr id="3" name="Content Placeholder 2">
            <a:extLst>
              <a:ext uri="{FF2B5EF4-FFF2-40B4-BE49-F238E27FC236}">
                <a16:creationId xmlns:a16="http://schemas.microsoft.com/office/drawing/2014/main" id="{ED077BAA-6A92-8407-BDCA-DF8BF609B22F}"/>
              </a:ext>
            </a:extLst>
          </p:cNvPr>
          <p:cNvSpPr>
            <a:spLocks noGrp="1"/>
          </p:cNvSpPr>
          <p:nvPr>
            <p:ph idx="1"/>
          </p:nvPr>
        </p:nvSpPr>
        <p:spPr/>
        <p:txBody>
          <a:bodyPr/>
          <a:lstStyle/>
          <a:p>
            <a:r>
              <a:rPr lang="en-US" dirty="0"/>
              <a:t>Function that splits a delimited string into a table</a:t>
            </a:r>
            <a:br>
              <a:rPr lang="en-US" dirty="0"/>
            </a:br>
            <a:r>
              <a:rPr lang="en-US" dirty="0"/>
              <a:t>e.g., </a:t>
            </a:r>
            <a:r>
              <a:rPr lang="en-US" dirty="0" err="1">
                <a:latin typeface="Consolas" panose="020B0609020204030204" pitchFamily="49" charset="0"/>
                <a:cs typeface="Courier New" panose="02070309020205020404" pitchFamily="49" charset="0"/>
              </a:rPr>
              <a:t>dbo.fnSplit</a:t>
            </a:r>
            <a:r>
              <a:rPr lang="en-US" dirty="0">
                <a:latin typeface="Consolas" panose="020B0609020204030204" pitchFamily="49" charset="0"/>
                <a:cs typeface="Courier New" panose="02070309020205020404" pitchFamily="49" charset="0"/>
              </a:rPr>
              <a:t>('F10.20, F32.2, F43.10', ', '</a:t>
            </a:r>
            <a:r>
              <a:rPr lang="en-US" dirty="0"/>
              <a:t>) yields:</a:t>
            </a:r>
            <a:br>
              <a:rPr lang="en-US" dirty="0"/>
            </a:br>
            <a:endParaRPr lang="en-US" dirty="0"/>
          </a:p>
          <a:p>
            <a:endParaRPr lang="en-US" dirty="0"/>
          </a:p>
          <a:p>
            <a:r>
              <a:rPr lang="en-US" dirty="0"/>
              <a:t>We can then use this like another table in a (sub)query to check whether any current diagnosis for a client is LIKE some target string.</a:t>
            </a:r>
          </a:p>
        </p:txBody>
      </p:sp>
      <p:graphicFrame>
        <p:nvGraphicFramePr>
          <p:cNvPr id="4" name="Table 4">
            <a:extLst>
              <a:ext uri="{FF2B5EF4-FFF2-40B4-BE49-F238E27FC236}">
                <a16:creationId xmlns:a16="http://schemas.microsoft.com/office/drawing/2014/main" id="{8CF87D7D-483B-6D66-A71E-88D61D805A2E}"/>
              </a:ext>
            </a:extLst>
          </p:cNvPr>
          <p:cNvGraphicFramePr>
            <a:graphicFrameLocks noGrp="1"/>
          </p:cNvGraphicFramePr>
          <p:nvPr>
            <p:extLst>
              <p:ext uri="{D42A27DB-BD31-4B8C-83A1-F6EECF244321}">
                <p14:modId xmlns:p14="http://schemas.microsoft.com/office/powerpoint/2010/main" val="183659349"/>
              </p:ext>
            </p:extLst>
          </p:nvPr>
        </p:nvGraphicFramePr>
        <p:xfrm>
          <a:off x="10083799" y="2536984"/>
          <a:ext cx="1371600" cy="148336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474648202"/>
                    </a:ext>
                  </a:extLst>
                </a:gridCol>
              </a:tblGrid>
              <a:tr h="370840">
                <a:tc>
                  <a:txBody>
                    <a:bodyPr/>
                    <a:lstStyle/>
                    <a:p>
                      <a:r>
                        <a:rPr lang="en-US" dirty="0"/>
                        <a:t>Item</a:t>
                      </a:r>
                    </a:p>
                  </a:txBody>
                  <a:tcPr/>
                </a:tc>
                <a:extLst>
                  <a:ext uri="{0D108BD9-81ED-4DB2-BD59-A6C34878D82A}">
                    <a16:rowId xmlns:a16="http://schemas.microsoft.com/office/drawing/2014/main" val="217512611"/>
                  </a:ext>
                </a:extLst>
              </a:tr>
              <a:tr h="370840">
                <a:tc>
                  <a:txBody>
                    <a:bodyPr/>
                    <a:lstStyle/>
                    <a:p>
                      <a:r>
                        <a:rPr lang="en-US" dirty="0"/>
                        <a:t>F10.20</a:t>
                      </a:r>
                    </a:p>
                  </a:txBody>
                  <a:tcPr/>
                </a:tc>
                <a:extLst>
                  <a:ext uri="{0D108BD9-81ED-4DB2-BD59-A6C34878D82A}">
                    <a16:rowId xmlns:a16="http://schemas.microsoft.com/office/drawing/2014/main" val="1373417728"/>
                  </a:ext>
                </a:extLst>
              </a:tr>
              <a:tr h="370840">
                <a:tc>
                  <a:txBody>
                    <a:bodyPr/>
                    <a:lstStyle/>
                    <a:p>
                      <a:r>
                        <a:rPr lang="en-US" dirty="0"/>
                        <a:t>F32.2</a:t>
                      </a:r>
                    </a:p>
                  </a:txBody>
                  <a:tcPr/>
                </a:tc>
                <a:extLst>
                  <a:ext uri="{0D108BD9-81ED-4DB2-BD59-A6C34878D82A}">
                    <a16:rowId xmlns:a16="http://schemas.microsoft.com/office/drawing/2014/main" val="4244395409"/>
                  </a:ext>
                </a:extLst>
              </a:tr>
              <a:tr h="370840">
                <a:tc>
                  <a:txBody>
                    <a:bodyPr/>
                    <a:lstStyle/>
                    <a:p>
                      <a:r>
                        <a:rPr lang="en-US" dirty="0"/>
                        <a:t>F24.10</a:t>
                      </a:r>
                    </a:p>
                  </a:txBody>
                  <a:tcPr/>
                </a:tc>
                <a:extLst>
                  <a:ext uri="{0D108BD9-81ED-4DB2-BD59-A6C34878D82A}">
                    <a16:rowId xmlns:a16="http://schemas.microsoft.com/office/drawing/2014/main" val="2134131629"/>
                  </a:ext>
                </a:extLst>
              </a:tr>
            </a:tbl>
          </a:graphicData>
        </a:graphic>
      </p:graphicFrame>
    </p:spTree>
    <p:extLst>
      <p:ext uri="{BB962C8B-B14F-4D97-AF65-F5344CB8AC3E}">
        <p14:creationId xmlns:p14="http://schemas.microsoft.com/office/powerpoint/2010/main" val="25632890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18EBE-1A3C-6A70-0CF7-95F3DD81EABD}"/>
              </a:ext>
            </a:extLst>
          </p:cNvPr>
          <p:cNvSpPr>
            <a:spLocks noGrp="1"/>
          </p:cNvSpPr>
          <p:nvPr>
            <p:ph type="title"/>
          </p:nvPr>
        </p:nvSpPr>
        <p:spPr/>
        <p:txBody>
          <a:bodyPr/>
          <a:lstStyle/>
          <a:p>
            <a:r>
              <a:rPr lang="en-US" dirty="0" err="1"/>
              <a:t>Dbo.fnSplit</a:t>
            </a:r>
            <a:endParaRPr lang="en-US" dirty="0"/>
          </a:p>
        </p:txBody>
      </p:sp>
      <p:sp>
        <p:nvSpPr>
          <p:cNvPr id="3" name="Content Placeholder 2">
            <a:extLst>
              <a:ext uri="{FF2B5EF4-FFF2-40B4-BE49-F238E27FC236}">
                <a16:creationId xmlns:a16="http://schemas.microsoft.com/office/drawing/2014/main" id="{5C7FDA51-BFB3-0BA8-E61A-37196756A3DC}"/>
              </a:ext>
            </a:extLst>
          </p:cNvPr>
          <p:cNvSpPr>
            <a:spLocks noGrp="1"/>
          </p:cNvSpPr>
          <p:nvPr>
            <p:ph idx="1"/>
          </p:nvPr>
        </p:nvSpPr>
        <p:spPr>
          <a:xfrm>
            <a:off x="277813" y="2173286"/>
            <a:ext cx="10651444" cy="4481513"/>
          </a:xfrm>
        </p:spPr>
        <p:txBody>
          <a:bodyPr>
            <a:normAutofit fontScale="92500" lnSpcReduction="10000"/>
          </a:bodyPr>
          <a:lstStyle/>
          <a:p>
            <a:pPr marL="0" indent="0">
              <a:spcBef>
                <a:spcPts val="0"/>
              </a:spcBef>
              <a:buNone/>
            </a:pPr>
            <a:r>
              <a:rPr lang="en-US" dirty="0">
                <a:latin typeface="Consolas" panose="020B0609020204030204" pitchFamily="49" charset="0"/>
              </a:rPr>
              <a:t>select top 1 </a:t>
            </a:r>
            <a:r>
              <a:rPr lang="en-US" dirty="0" err="1">
                <a:latin typeface="Consolas" panose="020B0609020204030204" pitchFamily="49" charset="0"/>
              </a:rPr>
              <a:t>people_id</a:t>
            </a:r>
            <a:r>
              <a:rPr lang="en-US" dirty="0">
                <a:latin typeface="Consolas" panose="020B0609020204030204" pitchFamily="49" charset="0"/>
              </a:rPr>
              <a:t> </a:t>
            </a:r>
          </a:p>
          <a:p>
            <a:pPr marL="0" indent="0">
              <a:spcBef>
                <a:spcPts val="0"/>
              </a:spcBef>
              <a:buNone/>
            </a:pPr>
            <a:r>
              <a:rPr lang="en-US" dirty="0">
                <a:latin typeface="Consolas" panose="020B0609020204030204" pitchFamily="49" charset="0"/>
              </a:rPr>
              <a:t>  from </a:t>
            </a:r>
            <a:r>
              <a:rPr lang="en-US" dirty="0" err="1">
                <a:latin typeface="Consolas" panose="020B0609020204030204" pitchFamily="49" charset="0"/>
              </a:rPr>
              <a:t>udr.vv_Condensed_Diagnosis_List</a:t>
            </a:r>
            <a:r>
              <a:rPr lang="en-US" dirty="0">
                <a:latin typeface="Consolas" panose="020B0609020204030204" pitchFamily="49" charset="0"/>
              </a:rPr>
              <a:t> as dx, </a:t>
            </a:r>
          </a:p>
          <a:p>
            <a:pPr marL="0" indent="0">
              <a:spcBef>
                <a:spcPts val="0"/>
              </a:spcBef>
              <a:buNone/>
            </a:pPr>
            <a:r>
              <a:rPr lang="en-US" dirty="0">
                <a:latin typeface="Consolas" panose="020B0609020204030204" pitchFamily="49" charset="0"/>
              </a:rPr>
              <a:t>  </a:t>
            </a:r>
            <a:r>
              <a:rPr lang="en-US" dirty="0" err="1">
                <a:latin typeface="Consolas" panose="020B0609020204030204" pitchFamily="49" charset="0"/>
              </a:rPr>
              <a:t>dbo.fnSplit</a:t>
            </a:r>
            <a:r>
              <a:rPr lang="en-US" dirty="0">
                <a:latin typeface="Consolas" panose="020B0609020204030204" pitchFamily="49" charset="0"/>
              </a:rPr>
              <a:t>(replace(replace('F10|F20', '&amp;', '%'), ' ', ''), '|') </a:t>
            </a:r>
          </a:p>
          <a:p>
            <a:pPr marL="0" indent="0">
              <a:spcBef>
                <a:spcPts val="0"/>
              </a:spcBef>
              <a:buNone/>
            </a:pPr>
            <a:r>
              <a:rPr lang="en-US" dirty="0">
                <a:latin typeface="Consolas" panose="020B0609020204030204" pitchFamily="49" charset="0"/>
              </a:rPr>
              <a:t>  where </a:t>
            </a:r>
            <a:r>
              <a:rPr lang="en-US" dirty="0" err="1">
                <a:latin typeface="Consolas" panose="020B0609020204030204" pitchFamily="49" charset="0"/>
              </a:rPr>
              <a:t>current_diagnoses</a:t>
            </a:r>
            <a:r>
              <a:rPr lang="en-US" dirty="0">
                <a:latin typeface="Consolas" panose="020B0609020204030204" pitchFamily="49" charset="0"/>
              </a:rPr>
              <a:t> like('%' + item + '%') </a:t>
            </a:r>
          </a:p>
          <a:p>
            <a:pPr marL="0" indent="0">
              <a:spcBef>
                <a:spcPts val="0"/>
              </a:spcBef>
              <a:buNone/>
            </a:pPr>
            <a:endParaRPr lang="en-US" dirty="0"/>
          </a:p>
          <a:p>
            <a:pPr marL="0" indent="0">
              <a:spcBef>
                <a:spcPts val="0"/>
              </a:spcBef>
              <a:buNone/>
            </a:pPr>
            <a:r>
              <a:rPr lang="en-US" dirty="0"/>
              <a:t>The comma in the FROM clause produces a Cartesian product (all possible combinations of rows). We then select just the rows where the </a:t>
            </a:r>
            <a:r>
              <a:rPr lang="en-US" dirty="0" err="1"/>
              <a:t>current_diagnoses</a:t>
            </a:r>
            <a:r>
              <a:rPr lang="en-US" dirty="0"/>
              <a:t> list contains the corresponding Item as a substring. </a:t>
            </a:r>
            <a:br>
              <a:rPr lang="en-US" dirty="0"/>
            </a:br>
            <a:br>
              <a:rPr lang="en-US" dirty="0"/>
            </a:br>
            <a:r>
              <a:rPr lang="en-US" dirty="0"/>
              <a:t>We use replace to define a custom grammar: </a:t>
            </a:r>
            <a:br>
              <a:rPr lang="en-US" dirty="0"/>
            </a:br>
            <a:r>
              <a:rPr lang="en-US" dirty="0"/>
              <a:t>| means 'or' and &amp; means 'and'</a:t>
            </a:r>
          </a:p>
        </p:txBody>
      </p:sp>
      <p:graphicFrame>
        <p:nvGraphicFramePr>
          <p:cNvPr id="4" name="Table 4">
            <a:extLst>
              <a:ext uri="{FF2B5EF4-FFF2-40B4-BE49-F238E27FC236}">
                <a16:creationId xmlns:a16="http://schemas.microsoft.com/office/drawing/2014/main" id="{1FB31FE4-B617-71DD-9D84-D45672546496}"/>
              </a:ext>
            </a:extLst>
          </p:cNvPr>
          <p:cNvGraphicFramePr>
            <a:graphicFrameLocks noGrp="1"/>
          </p:cNvGraphicFramePr>
          <p:nvPr>
            <p:extLst>
              <p:ext uri="{D42A27DB-BD31-4B8C-83A1-F6EECF244321}">
                <p14:modId xmlns:p14="http://schemas.microsoft.com/office/powerpoint/2010/main" val="1635985616"/>
              </p:ext>
            </p:extLst>
          </p:nvPr>
        </p:nvGraphicFramePr>
        <p:xfrm>
          <a:off x="7823684" y="5079997"/>
          <a:ext cx="4157133" cy="1651000"/>
        </p:xfrm>
        <a:graphic>
          <a:graphicData uri="http://schemas.openxmlformats.org/drawingml/2006/table">
            <a:tbl>
              <a:tblPr firstRow="1" bandRow="1">
                <a:tableStyleId>{5C22544A-7EE6-4342-B048-85BDC9FD1C3A}</a:tableStyleId>
              </a:tblPr>
              <a:tblGrid>
                <a:gridCol w="1385711">
                  <a:extLst>
                    <a:ext uri="{9D8B030D-6E8A-4147-A177-3AD203B41FA5}">
                      <a16:colId xmlns:a16="http://schemas.microsoft.com/office/drawing/2014/main" val="2474648202"/>
                    </a:ext>
                  </a:extLst>
                </a:gridCol>
                <a:gridCol w="2017889">
                  <a:extLst>
                    <a:ext uri="{9D8B030D-6E8A-4147-A177-3AD203B41FA5}">
                      <a16:colId xmlns:a16="http://schemas.microsoft.com/office/drawing/2014/main" val="3983693031"/>
                    </a:ext>
                  </a:extLst>
                </a:gridCol>
                <a:gridCol w="753533">
                  <a:extLst>
                    <a:ext uri="{9D8B030D-6E8A-4147-A177-3AD203B41FA5}">
                      <a16:colId xmlns:a16="http://schemas.microsoft.com/office/drawing/2014/main" val="1757919953"/>
                    </a:ext>
                  </a:extLst>
                </a:gridCol>
              </a:tblGrid>
              <a:tr h="370840">
                <a:tc>
                  <a:txBody>
                    <a:bodyPr/>
                    <a:lstStyle/>
                    <a:p>
                      <a:r>
                        <a:rPr lang="en-US" dirty="0" err="1"/>
                        <a:t>people_id</a:t>
                      </a:r>
                      <a:endParaRPr lang="en-US" dirty="0"/>
                    </a:p>
                  </a:txBody>
                  <a:tcPr/>
                </a:tc>
                <a:tc>
                  <a:txBody>
                    <a:bodyPr/>
                    <a:lstStyle/>
                    <a:p>
                      <a:r>
                        <a:rPr lang="en-US" dirty="0" err="1"/>
                        <a:t>current_diagnoses</a:t>
                      </a:r>
                      <a:endParaRPr lang="en-US" dirty="0"/>
                    </a:p>
                  </a:txBody>
                  <a:tcPr/>
                </a:tc>
                <a:tc>
                  <a:txBody>
                    <a:bodyPr/>
                    <a:lstStyle/>
                    <a:p>
                      <a:r>
                        <a:rPr lang="en-US" dirty="0"/>
                        <a:t>Item</a:t>
                      </a:r>
                    </a:p>
                  </a:txBody>
                  <a:tcPr/>
                </a:tc>
                <a:extLst>
                  <a:ext uri="{0D108BD9-81ED-4DB2-BD59-A6C34878D82A}">
                    <a16:rowId xmlns:a16="http://schemas.microsoft.com/office/drawing/2014/main" val="217512611"/>
                  </a:ext>
                </a:extLst>
              </a:tr>
              <a:tr h="370840">
                <a:tc>
                  <a:txBody>
                    <a:bodyPr/>
                    <a:lstStyle/>
                    <a:p>
                      <a:r>
                        <a:rPr lang="en-US" dirty="0">
                          <a:highlight>
                            <a:srgbClr val="FFFF00"/>
                          </a:highlight>
                        </a:rPr>
                        <a:t>1</a:t>
                      </a:r>
                    </a:p>
                  </a:txBody>
                  <a:tcPr/>
                </a:tc>
                <a:tc>
                  <a:txBody>
                    <a:bodyPr/>
                    <a:lstStyle/>
                    <a:p>
                      <a:r>
                        <a:rPr lang="en-US" dirty="0">
                          <a:highlight>
                            <a:srgbClr val="FFFF00"/>
                          </a:highlight>
                        </a:rPr>
                        <a:t>'F10.20, F32.2, F43.10'</a:t>
                      </a:r>
                    </a:p>
                  </a:txBody>
                  <a:tcPr/>
                </a:tc>
                <a:tc>
                  <a:txBody>
                    <a:bodyPr/>
                    <a:lstStyle/>
                    <a:p>
                      <a:r>
                        <a:rPr kumimoji="0" lang="en-US" sz="1800" b="0" i="0" u="none" strike="noStrike" kern="1200" cap="none" spc="0" normalizeH="0" baseline="0" noProof="0" dirty="0">
                          <a:ln>
                            <a:noFill/>
                          </a:ln>
                          <a:solidFill>
                            <a:prstClr val="black"/>
                          </a:solidFill>
                          <a:effectLst/>
                          <a:highlight>
                            <a:srgbClr val="FFFF00"/>
                          </a:highlight>
                          <a:uLnTx/>
                          <a:uFillTx/>
                          <a:latin typeface="Tw Cen MT" panose="020B0602020104020603"/>
                          <a:ea typeface="+mn-ea"/>
                          <a:cs typeface="+mn-cs"/>
                        </a:rPr>
                        <a:t>F10</a:t>
                      </a:r>
                      <a:endParaRPr lang="en-US" dirty="0">
                        <a:highlight>
                          <a:srgbClr val="FFFF00"/>
                        </a:highlight>
                      </a:endParaRPr>
                    </a:p>
                  </a:txBody>
                  <a:tcPr/>
                </a:tc>
                <a:extLst>
                  <a:ext uri="{0D108BD9-81ED-4DB2-BD59-A6C34878D82A}">
                    <a16:rowId xmlns:a16="http://schemas.microsoft.com/office/drawing/2014/main" val="1373417728"/>
                  </a:ext>
                </a:extLst>
              </a:tr>
              <a:tr h="370840">
                <a:tc>
                  <a:txBody>
                    <a:bodyPr/>
                    <a:lstStyle/>
                    <a:p>
                      <a:r>
                        <a:rPr lang="en-US" dirty="0">
                          <a:solidFill>
                            <a:schemeClr val="tx1">
                              <a:lumMod val="65000"/>
                            </a:schemeClr>
                          </a:solidFill>
                        </a:rPr>
                        <a:t>1</a:t>
                      </a:r>
                    </a:p>
                  </a:txBody>
                  <a:tcPr/>
                </a:tc>
                <a:tc>
                  <a:txBody>
                    <a:bodyPr/>
                    <a:lstStyle/>
                    <a:p>
                      <a:r>
                        <a:rPr lang="en-US" dirty="0">
                          <a:solidFill>
                            <a:schemeClr val="tx1">
                              <a:lumMod val="65000"/>
                            </a:schemeClr>
                          </a:solidFill>
                        </a:rPr>
                        <a:t>'F10.20, F32.2, F43.10'</a:t>
                      </a:r>
                    </a:p>
                  </a:txBody>
                  <a:tcPr/>
                </a:tc>
                <a:tc>
                  <a:txBody>
                    <a:bodyPr/>
                    <a:lstStyle/>
                    <a:p>
                      <a:r>
                        <a:rPr kumimoji="0" lang="en-US" sz="1800" b="0" i="0" u="none" strike="noStrike" kern="1200" cap="none" spc="0" normalizeH="0" baseline="0" noProof="0" dirty="0">
                          <a:ln>
                            <a:noFill/>
                          </a:ln>
                          <a:solidFill>
                            <a:schemeClr val="tx1">
                              <a:lumMod val="65000"/>
                            </a:schemeClr>
                          </a:solidFill>
                          <a:effectLst/>
                          <a:uLnTx/>
                          <a:uFillTx/>
                          <a:latin typeface="Tw Cen MT" panose="020B0602020104020603"/>
                          <a:ea typeface="+mn-ea"/>
                          <a:cs typeface="+mn-cs"/>
                        </a:rPr>
                        <a:t>F20</a:t>
                      </a:r>
                      <a:endParaRPr lang="en-US" dirty="0">
                        <a:solidFill>
                          <a:schemeClr val="tx1">
                            <a:lumMod val="65000"/>
                          </a:schemeClr>
                        </a:solidFill>
                      </a:endParaRPr>
                    </a:p>
                  </a:txBody>
                  <a:tcPr/>
                </a:tc>
                <a:extLst>
                  <a:ext uri="{0D108BD9-81ED-4DB2-BD59-A6C34878D82A}">
                    <a16:rowId xmlns:a16="http://schemas.microsoft.com/office/drawing/2014/main" val="4244395409"/>
                  </a:ext>
                </a:extLst>
              </a:tr>
            </a:tbl>
          </a:graphicData>
        </a:graphic>
      </p:graphicFrame>
    </p:spTree>
    <p:extLst>
      <p:ext uri="{BB962C8B-B14F-4D97-AF65-F5344CB8AC3E}">
        <p14:creationId xmlns:p14="http://schemas.microsoft.com/office/powerpoint/2010/main" val="1433239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2DD4C-3C52-BF0E-F2E6-A68ADFC374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1C7BD3A-090D-3470-A710-B1184BC869DB}"/>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E592FB15-A905-9437-3109-E04A8A1386DC}"/>
              </a:ext>
            </a:extLst>
          </p:cNvPr>
          <p:cNvPicPr>
            <a:picLocks noChangeAspect="1"/>
          </p:cNvPicPr>
          <p:nvPr/>
        </p:nvPicPr>
        <p:blipFill>
          <a:blip r:embed="rId2"/>
          <a:stretch>
            <a:fillRect/>
          </a:stretch>
        </p:blipFill>
        <p:spPr>
          <a:xfrm>
            <a:off x="0" y="544356"/>
            <a:ext cx="12192000" cy="5769287"/>
          </a:xfrm>
          <a:prstGeom prst="rect">
            <a:avLst/>
          </a:prstGeom>
        </p:spPr>
      </p:pic>
      <p:sp>
        <p:nvSpPr>
          <p:cNvPr id="6" name="TextBox 5">
            <a:extLst>
              <a:ext uri="{FF2B5EF4-FFF2-40B4-BE49-F238E27FC236}">
                <a16:creationId xmlns:a16="http://schemas.microsoft.com/office/drawing/2014/main" id="{A69CBC07-7EE0-A61C-4CF7-A43884484BFA}"/>
              </a:ext>
            </a:extLst>
          </p:cNvPr>
          <p:cNvSpPr txBox="1"/>
          <p:nvPr/>
        </p:nvSpPr>
        <p:spPr>
          <a:xfrm>
            <a:off x="0" y="6211669"/>
            <a:ext cx="9771017" cy="646331"/>
          </a:xfrm>
          <a:prstGeom prst="rect">
            <a:avLst/>
          </a:prstGeom>
          <a:solidFill>
            <a:schemeClr val="tx1">
              <a:lumMod val="85000"/>
            </a:schemeClr>
          </a:solidFill>
        </p:spPr>
        <p:txBody>
          <a:bodyPr wrap="square" rtlCol="0">
            <a:spAutoFit/>
          </a:bodyPr>
          <a:lstStyle/>
          <a:p>
            <a:r>
              <a:rPr lang="en-US" dirty="0">
                <a:solidFill>
                  <a:schemeClr val="bg1"/>
                </a:solidFill>
              </a:rPr>
              <a:t>For this example, we will make a new custom report based on the </a:t>
            </a:r>
            <a:r>
              <a:rPr lang="en-US" dirty="0" err="1">
                <a:solidFill>
                  <a:schemeClr val="bg1"/>
                </a:solidFill>
              </a:rPr>
              <a:t>program_info</a:t>
            </a:r>
            <a:r>
              <a:rPr lang="en-US" dirty="0">
                <a:solidFill>
                  <a:schemeClr val="bg1"/>
                </a:solidFill>
              </a:rPr>
              <a:t> table. The </a:t>
            </a:r>
            <a:r>
              <a:rPr lang="en-US" dirty="0" err="1">
                <a:solidFill>
                  <a:schemeClr val="bg1"/>
                </a:solidFill>
              </a:rPr>
              <a:t>program_info_id</a:t>
            </a:r>
            <a:r>
              <a:rPr lang="en-US" dirty="0">
                <a:solidFill>
                  <a:schemeClr val="bg1"/>
                </a:solidFill>
              </a:rPr>
              <a:t> and </a:t>
            </a:r>
            <a:r>
              <a:rPr lang="en-US" dirty="0" err="1">
                <a:solidFill>
                  <a:schemeClr val="bg1"/>
                </a:solidFill>
              </a:rPr>
              <a:t>program_name</a:t>
            </a:r>
            <a:r>
              <a:rPr lang="en-US" dirty="0">
                <a:solidFill>
                  <a:schemeClr val="bg1"/>
                </a:solidFill>
              </a:rPr>
              <a:t> columns will be used in the report.</a:t>
            </a:r>
          </a:p>
        </p:txBody>
      </p:sp>
    </p:spTree>
    <p:extLst>
      <p:ext uri="{BB962C8B-B14F-4D97-AF65-F5344CB8AC3E}">
        <p14:creationId xmlns:p14="http://schemas.microsoft.com/office/powerpoint/2010/main" val="30589908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5D98-813A-FB08-CAB0-6609EEB4E7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23366C-68A7-BB71-AE6E-C3AD88D3B2E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DBE85D0-AC9F-55DA-D06D-57F3A09E1055}"/>
              </a:ext>
            </a:extLst>
          </p:cNvPr>
          <p:cNvPicPr>
            <a:picLocks noChangeAspect="1"/>
          </p:cNvPicPr>
          <p:nvPr/>
        </p:nvPicPr>
        <p:blipFill>
          <a:blip r:embed="rId2"/>
          <a:stretch>
            <a:fillRect/>
          </a:stretch>
        </p:blipFill>
        <p:spPr>
          <a:xfrm>
            <a:off x="0" y="1834538"/>
            <a:ext cx="12192000" cy="3188924"/>
          </a:xfrm>
          <a:prstGeom prst="rect">
            <a:avLst/>
          </a:prstGeom>
        </p:spPr>
      </p:pic>
    </p:spTree>
    <p:extLst>
      <p:ext uri="{BB962C8B-B14F-4D97-AF65-F5344CB8AC3E}">
        <p14:creationId xmlns:p14="http://schemas.microsoft.com/office/powerpoint/2010/main" val="39916481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A1FD6-BFC8-C5E9-7AD1-EEB3A6B338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6F3D22-4777-1E0F-50C3-6D37D351BFD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CB53384-B7E5-1539-4CC5-338E60F0DE44}"/>
              </a:ext>
            </a:extLst>
          </p:cNvPr>
          <p:cNvPicPr>
            <a:picLocks noChangeAspect="1"/>
          </p:cNvPicPr>
          <p:nvPr/>
        </p:nvPicPr>
        <p:blipFill>
          <a:blip r:embed="rId2"/>
          <a:stretch>
            <a:fillRect/>
          </a:stretch>
        </p:blipFill>
        <p:spPr>
          <a:xfrm>
            <a:off x="0" y="2371679"/>
            <a:ext cx="12192000" cy="2114641"/>
          </a:xfrm>
          <a:prstGeom prst="rect">
            <a:avLst/>
          </a:prstGeom>
        </p:spPr>
      </p:pic>
    </p:spTree>
    <p:extLst>
      <p:ext uri="{BB962C8B-B14F-4D97-AF65-F5344CB8AC3E}">
        <p14:creationId xmlns:p14="http://schemas.microsoft.com/office/powerpoint/2010/main" val="1021121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AE565-A290-71D1-BC8D-B9FE43609A92}"/>
              </a:ext>
            </a:extLst>
          </p:cNvPr>
          <p:cNvSpPr>
            <a:spLocks noGrp="1"/>
          </p:cNvSpPr>
          <p:nvPr>
            <p:ph type="title"/>
          </p:nvPr>
        </p:nvSpPr>
        <p:spPr/>
        <p:txBody>
          <a:bodyPr/>
          <a:lstStyle/>
          <a:p>
            <a:r>
              <a:rPr lang="en-US" dirty="0" err="1"/>
              <a:t>DX_Included</a:t>
            </a:r>
            <a:endParaRPr lang="en-US" dirty="0"/>
          </a:p>
        </p:txBody>
      </p:sp>
      <p:sp>
        <p:nvSpPr>
          <p:cNvPr id="3" name="Content Placeholder 2">
            <a:extLst>
              <a:ext uri="{FF2B5EF4-FFF2-40B4-BE49-F238E27FC236}">
                <a16:creationId xmlns:a16="http://schemas.microsoft.com/office/drawing/2014/main" id="{260B4427-135B-4946-CE9B-02BA129278D9}"/>
              </a:ext>
            </a:extLst>
          </p:cNvPr>
          <p:cNvSpPr>
            <a:spLocks noGrp="1"/>
          </p:cNvSpPr>
          <p:nvPr>
            <p:ph idx="1"/>
          </p:nvPr>
        </p:nvSpPr>
        <p:spPr>
          <a:xfrm>
            <a:off x="1141412" y="2249487"/>
            <a:ext cx="9905999" cy="4312180"/>
          </a:xfrm>
        </p:spPr>
        <p:txBody>
          <a:bodyPr>
            <a:normAutofit fontScale="92500" lnSpcReduction="10000"/>
          </a:bodyPr>
          <a:lstStyle/>
          <a:p>
            <a:pPr marL="0" indent="0">
              <a:spcBef>
                <a:spcPts val="0"/>
              </a:spcBef>
              <a:buNone/>
            </a:pPr>
            <a:r>
              <a:rPr lang="en-US" dirty="0"/>
              <a:t>case </a:t>
            </a:r>
          </a:p>
          <a:p>
            <a:pPr marL="0" indent="0">
              <a:spcBef>
                <a:spcPts val="0"/>
              </a:spcBef>
              <a:buNone/>
            </a:pPr>
            <a:r>
              <a:rPr lang="en-US" dirty="0"/>
              <a:t>when report_logi_client_info10.people_id = (</a:t>
            </a:r>
          </a:p>
          <a:p>
            <a:pPr marL="0" indent="0">
              <a:spcBef>
                <a:spcPts val="0"/>
              </a:spcBef>
              <a:buNone/>
            </a:pPr>
            <a:r>
              <a:rPr lang="en-US" dirty="0"/>
              <a:t>  select top 1 </a:t>
            </a:r>
          </a:p>
          <a:p>
            <a:pPr marL="0" indent="0">
              <a:spcBef>
                <a:spcPts val="0"/>
              </a:spcBef>
              <a:buNone/>
            </a:pPr>
            <a:r>
              <a:rPr lang="en-US" dirty="0"/>
              <a:t>  </a:t>
            </a:r>
            <a:r>
              <a:rPr lang="en-US" dirty="0" err="1"/>
              <a:t>people_id</a:t>
            </a:r>
            <a:r>
              <a:rPr lang="en-US" dirty="0"/>
              <a:t> </a:t>
            </a:r>
          </a:p>
          <a:p>
            <a:pPr marL="0" indent="0">
              <a:spcBef>
                <a:spcPts val="0"/>
              </a:spcBef>
              <a:buNone/>
            </a:pPr>
            <a:r>
              <a:rPr lang="en-US" dirty="0"/>
              <a:t>  from </a:t>
            </a:r>
            <a:r>
              <a:rPr lang="en-US" dirty="0" err="1"/>
              <a:t>udr.vv_Condensed_Diagnosis_List</a:t>
            </a:r>
            <a:r>
              <a:rPr lang="en-US" dirty="0"/>
              <a:t> as dx, </a:t>
            </a:r>
          </a:p>
          <a:p>
            <a:pPr marL="0" indent="0">
              <a:spcBef>
                <a:spcPts val="0"/>
              </a:spcBef>
              <a:buNone/>
            </a:pPr>
            <a:r>
              <a:rPr lang="en-US" dirty="0"/>
              <a:t>  </a:t>
            </a:r>
            <a:r>
              <a:rPr lang="en-US" dirty="0" err="1"/>
              <a:t>dbo.fnSplit</a:t>
            </a:r>
            <a:r>
              <a:rPr lang="en-US" dirty="0"/>
              <a:t>(replace(replace(@p0, '&amp;', '%'), ' ', ''), '|') </a:t>
            </a:r>
          </a:p>
          <a:p>
            <a:pPr marL="0" indent="0">
              <a:spcBef>
                <a:spcPts val="0"/>
              </a:spcBef>
              <a:buNone/>
            </a:pPr>
            <a:r>
              <a:rPr lang="en-US" dirty="0"/>
              <a:t>  where </a:t>
            </a:r>
            <a:r>
              <a:rPr lang="en-US" dirty="0" err="1"/>
              <a:t>current_diagnoses</a:t>
            </a:r>
            <a:r>
              <a:rPr lang="en-US" dirty="0"/>
              <a:t> like('%' + item + '%') </a:t>
            </a:r>
          </a:p>
          <a:p>
            <a:pPr marL="0" indent="0">
              <a:spcBef>
                <a:spcPts val="0"/>
              </a:spcBef>
              <a:buNone/>
            </a:pPr>
            <a:r>
              <a:rPr lang="en-US" dirty="0"/>
              <a:t>  and </a:t>
            </a:r>
            <a:r>
              <a:rPr lang="en-US" dirty="0" err="1"/>
              <a:t>dx.event_log_id</a:t>
            </a:r>
            <a:r>
              <a:rPr lang="en-US" dirty="0"/>
              <a:t> = report_logi_client_info10.program_enrollment_event_id</a:t>
            </a:r>
          </a:p>
          <a:p>
            <a:pPr marL="0" indent="0">
              <a:spcBef>
                <a:spcPts val="0"/>
              </a:spcBef>
              <a:buNone/>
            </a:pPr>
            <a:r>
              <a:rPr lang="en-US" dirty="0"/>
              <a:t>) then 1 </a:t>
            </a:r>
          </a:p>
          <a:p>
            <a:pPr marL="0" indent="0">
              <a:spcBef>
                <a:spcPts val="0"/>
              </a:spcBef>
              <a:buNone/>
            </a:pPr>
            <a:r>
              <a:rPr lang="en-US" dirty="0"/>
              <a:t>else 0</a:t>
            </a:r>
          </a:p>
          <a:p>
            <a:pPr marL="0" indent="0">
              <a:spcBef>
                <a:spcPts val="0"/>
              </a:spcBef>
              <a:buNone/>
            </a:pPr>
            <a:r>
              <a:rPr lang="en-US" dirty="0"/>
              <a:t>end</a:t>
            </a:r>
          </a:p>
        </p:txBody>
      </p:sp>
      <p:sp>
        <p:nvSpPr>
          <p:cNvPr id="4" name="TextBox 3">
            <a:extLst>
              <a:ext uri="{FF2B5EF4-FFF2-40B4-BE49-F238E27FC236}">
                <a16:creationId xmlns:a16="http://schemas.microsoft.com/office/drawing/2014/main" id="{56831326-E43E-FF87-EFA0-17B727C831E4}"/>
              </a:ext>
            </a:extLst>
          </p:cNvPr>
          <p:cNvSpPr txBox="1"/>
          <p:nvPr/>
        </p:nvSpPr>
        <p:spPr>
          <a:xfrm>
            <a:off x="0" y="6488668"/>
            <a:ext cx="10119360" cy="369332"/>
          </a:xfrm>
          <a:prstGeom prst="rect">
            <a:avLst/>
          </a:prstGeom>
          <a:solidFill>
            <a:schemeClr val="tx1">
              <a:lumMod val="85000"/>
            </a:schemeClr>
          </a:solidFill>
        </p:spPr>
        <p:txBody>
          <a:bodyPr wrap="square" rtlCol="0">
            <a:spAutoFit/>
          </a:bodyPr>
          <a:lstStyle/>
          <a:p>
            <a:r>
              <a:rPr lang="en-US" dirty="0">
                <a:solidFill>
                  <a:schemeClr val="bg1"/>
                </a:solidFill>
              </a:rPr>
              <a:t>Remember to condense this definition into a single line if you want to use it in the Manage Parameters menu!</a:t>
            </a:r>
          </a:p>
        </p:txBody>
      </p:sp>
    </p:spTree>
    <p:extLst>
      <p:ext uri="{BB962C8B-B14F-4D97-AF65-F5344CB8AC3E}">
        <p14:creationId xmlns:p14="http://schemas.microsoft.com/office/powerpoint/2010/main" val="2451810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428AB-44BA-5D01-3068-6627F2652FB9}"/>
              </a:ext>
            </a:extLst>
          </p:cNvPr>
          <p:cNvSpPr>
            <a:spLocks noGrp="1"/>
          </p:cNvSpPr>
          <p:nvPr>
            <p:ph type="title"/>
          </p:nvPr>
        </p:nvSpPr>
        <p:spPr/>
        <p:txBody>
          <a:bodyPr/>
          <a:lstStyle/>
          <a:p>
            <a:r>
              <a:rPr lang="en-US" dirty="0"/>
              <a:t>Example Search Strings</a:t>
            </a:r>
          </a:p>
        </p:txBody>
      </p:sp>
      <p:sp>
        <p:nvSpPr>
          <p:cNvPr id="3" name="Content Placeholder 2">
            <a:extLst>
              <a:ext uri="{FF2B5EF4-FFF2-40B4-BE49-F238E27FC236}">
                <a16:creationId xmlns:a16="http://schemas.microsoft.com/office/drawing/2014/main" id="{603B40B3-223E-A97A-DF33-B4DBA2EA1942}"/>
              </a:ext>
            </a:extLst>
          </p:cNvPr>
          <p:cNvSpPr>
            <a:spLocks noGrp="1"/>
          </p:cNvSpPr>
          <p:nvPr>
            <p:ph idx="1"/>
          </p:nvPr>
        </p:nvSpPr>
        <p:spPr>
          <a:xfrm>
            <a:off x="1141412" y="2249487"/>
            <a:ext cx="9905999" cy="4464580"/>
          </a:xfrm>
        </p:spPr>
        <p:txBody>
          <a:bodyPr>
            <a:normAutofit fontScale="92500" lnSpcReduction="10000"/>
          </a:bodyPr>
          <a:lstStyle/>
          <a:p>
            <a:r>
              <a:rPr lang="en-US" dirty="0"/>
              <a:t>Partial Matches:</a:t>
            </a:r>
          </a:p>
          <a:p>
            <a:pPr lvl="1"/>
            <a:r>
              <a:rPr lang="en-US" dirty="0"/>
              <a:t>F – </a:t>
            </a:r>
            <a:r>
              <a:rPr lang="en-US" i="1" dirty="0"/>
              <a:t>any Behavioral Health Diagnosis</a:t>
            </a:r>
          </a:p>
          <a:p>
            <a:pPr lvl="1"/>
            <a:r>
              <a:rPr lang="en-US" dirty="0"/>
              <a:t>F1 – </a:t>
            </a:r>
            <a:r>
              <a:rPr lang="en-US" i="1" dirty="0"/>
              <a:t>any Substance Use Diagnosis</a:t>
            </a:r>
          </a:p>
          <a:p>
            <a:r>
              <a:rPr lang="en-US" dirty="0"/>
              <a:t>Ranges</a:t>
            </a:r>
          </a:p>
          <a:p>
            <a:pPr lvl="1"/>
            <a:r>
              <a:rPr lang="en-US" sz="1800" dirty="0">
                <a:effectLst/>
                <a:latin typeface="Calibri" panose="020F0502020204030204" pitchFamily="34" charset="0"/>
                <a:ea typeface="Calibri" panose="020F0502020204030204" pitchFamily="34" charset="0"/>
              </a:rPr>
              <a:t>F1[1-3]</a:t>
            </a:r>
          </a:p>
          <a:p>
            <a:pPr lvl="1"/>
            <a:r>
              <a:rPr lang="en-US" sz="1800" dirty="0">
                <a:effectLst/>
                <a:latin typeface="Calibri" panose="020F0502020204030204" pitchFamily="34" charset="0"/>
                <a:ea typeface="Calibri" panose="020F0502020204030204" pitchFamily="34" charset="0"/>
              </a:rPr>
              <a:t>F1[123] – </a:t>
            </a:r>
            <a:r>
              <a:rPr lang="en-US" sz="1800" i="1" dirty="0">
                <a:effectLst/>
                <a:latin typeface="Calibri" panose="020F0502020204030204" pitchFamily="34" charset="0"/>
                <a:ea typeface="Calibri" panose="020F0502020204030204" pitchFamily="34" charset="0"/>
              </a:rPr>
              <a:t>both return diagnoses fro</a:t>
            </a:r>
            <a:r>
              <a:rPr lang="en-US" sz="1800" i="1" dirty="0">
                <a:latin typeface="Calibri" panose="020F0502020204030204" pitchFamily="34" charset="0"/>
                <a:ea typeface="Calibri" panose="020F0502020204030204" pitchFamily="34" charset="0"/>
              </a:rPr>
              <a:t>m F11 through F13</a:t>
            </a:r>
          </a:p>
          <a:p>
            <a:r>
              <a:rPr lang="en-US" sz="2200" dirty="0">
                <a:latin typeface="Calibri" panose="020F0502020204030204" pitchFamily="34" charset="0"/>
                <a:ea typeface="Calibri" panose="020F0502020204030204" pitchFamily="34" charset="0"/>
              </a:rPr>
              <a:t>Alternative Diagnoses</a:t>
            </a:r>
          </a:p>
          <a:p>
            <a:pPr lvl="1"/>
            <a:r>
              <a:rPr lang="en-US" sz="1800" dirty="0">
                <a:effectLst/>
                <a:latin typeface="Calibri" panose="020F0502020204030204" pitchFamily="34" charset="0"/>
                <a:ea typeface="Calibri" panose="020F0502020204030204" pitchFamily="34" charset="0"/>
              </a:rPr>
              <a:t>F17|Z72 –</a:t>
            </a:r>
            <a:r>
              <a:rPr lang="en-US" sz="1800" i="1" dirty="0">
                <a:effectLst/>
                <a:latin typeface="Calibri" panose="020F0502020204030204" pitchFamily="34" charset="0"/>
                <a:ea typeface="Calibri" panose="020F0502020204030204" pitchFamily="34" charset="0"/>
              </a:rPr>
              <a:t> Nicotine Dependence or Tobacco Use</a:t>
            </a:r>
            <a:endParaRPr lang="en-US" sz="1800" dirty="0">
              <a:latin typeface="Calibri" panose="020F0502020204030204" pitchFamily="34" charset="0"/>
              <a:ea typeface="Calibri" panose="020F0502020204030204" pitchFamily="34" charset="0"/>
            </a:endParaRPr>
          </a:p>
          <a:p>
            <a:r>
              <a:rPr lang="en-US" dirty="0">
                <a:latin typeface="Calibri" panose="020F0502020204030204" pitchFamily="34" charset="0"/>
              </a:rPr>
              <a:t>Co-Occurring Diagnoses</a:t>
            </a:r>
          </a:p>
          <a:p>
            <a:pPr lvl="1"/>
            <a:r>
              <a:rPr lang="en-US" sz="1800" dirty="0">
                <a:effectLst/>
                <a:latin typeface="Calibri" panose="020F0502020204030204" pitchFamily="34" charset="0"/>
                <a:ea typeface="Calibri" panose="020F0502020204030204" pitchFamily="34" charset="0"/>
              </a:rPr>
              <a:t>F0&amp;F1|F1&amp;F[2-9] – </a:t>
            </a:r>
            <a:r>
              <a:rPr lang="en-US" sz="1800" i="1" dirty="0">
                <a:effectLst/>
                <a:latin typeface="Calibri" panose="020F0502020204030204" pitchFamily="34" charset="0"/>
                <a:ea typeface="Calibri" panose="020F0502020204030204" pitchFamily="34" charset="0"/>
              </a:rPr>
              <a:t>Clients with both a non-Substanc</a:t>
            </a:r>
            <a:r>
              <a:rPr lang="en-US" sz="1800" i="1" dirty="0">
                <a:latin typeface="Calibri" panose="020F0502020204030204" pitchFamily="34" charset="0"/>
                <a:ea typeface="Calibri" panose="020F0502020204030204" pitchFamily="34" charset="0"/>
              </a:rPr>
              <a:t>e Use Behavioral Health Diagnosis and an SU Diagnosis</a:t>
            </a:r>
            <a:endParaRPr lang="en-US" dirty="0"/>
          </a:p>
        </p:txBody>
      </p:sp>
    </p:spTree>
    <p:extLst>
      <p:ext uri="{BB962C8B-B14F-4D97-AF65-F5344CB8AC3E}">
        <p14:creationId xmlns:p14="http://schemas.microsoft.com/office/powerpoint/2010/main" val="410825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44763-E9C6-0B65-AD08-54881675A7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A603BE-92E2-7000-46E6-D2ACF46FD57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BAFCEBD-9DFE-7082-F441-32C8009158AA}"/>
              </a:ext>
            </a:extLst>
          </p:cNvPr>
          <p:cNvPicPr>
            <a:picLocks noChangeAspect="1"/>
          </p:cNvPicPr>
          <p:nvPr/>
        </p:nvPicPr>
        <p:blipFill>
          <a:blip r:embed="rId2"/>
          <a:stretch>
            <a:fillRect/>
          </a:stretch>
        </p:blipFill>
        <p:spPr>
          <a:xfrm>
            <a:off x="0" y="965018"/>
            <a:ext cx="12192000" cy="4927964"/>
          </a:xfrm>
          <a:prstGeom prst="rect">
            <a:avLst/>
          </a:prstGeom>
        </p:spPr>
      </p:pic>
      <p:sp>
        <p:nvSpPr>
          <p:cNvPr id="6" name="TextBox 5">
            <a:extLst>
              <a:ext uri="{FF2B5EF4-FFF2-40B4-BE49-F238E27FC236}">
                <a16:creationId xmlns:a16="http://schemas.microsoft.com/office/drawing/2014/main" id="{76E64C2A-AC72-C25B-0251-5E6F3A9FB4BB}"/>
              </a:ext>
            </a:extLst>
          </p:cNvPr>
          <p:cNvSpPr txBox="1"/>
          <p:nvPr/>
        </p:nvSpPr>
        <p:spPr>
          <a:xfrm>
            <a:off x="0" y="6211669"/>
            <a:ext cx="9771017" cy="646331"/>
          </a:xfrm>
          <a:prstGeom prst="rect">
            <a:avLst/>
          </a:prstGeom>
          <a:solidFill>
            <a:schemeClr val="tx1">
              <a:lumMod val="85000"/>
            </a:schemeClr>
          </a:solidFill>
        </p:spPr>
        <p:txBody>
          <a:bodyPr wrap="square" rtlCol="0">
            <a:spAutoFit/>
          </a:bodyPr>
          <a:lstStyle/>
          <a:p>
            <a:r>
              <a:rPr lang="en-US" dirty="0">
                <a:solidFill>
                  <a:schemeClr val="bg1"/>
                </a:solidFill>
              </a:rPr>
              <a:t>Normally, if we wanted to filter the results by </a:t>
            </a:r>
            <a:r>
              <a:rPr lang="en-US" dirty="0" err="1">
                <a:solidFill>
                  <a:schemeClr val="bg1"/>
                </a:solidFill>
              </a:rPr>
              <a:t>program_name</a:t>
            </a:r>
            <a:r>
              <a:rPr lang="en-US" dirty="0">
                <a:solidFill>
                  <a:schemeClr val="bg1"/>
                </a:solidFill>
              </a:rPr>
              <a:t>, we would open the Manage Parameters menu and specify </a:t>
            </a:r>
            <a:r>
              <a:rPr lang="en-US" dirty="0" err="1">
                <a:solidFill>
                  <a:schemeClr val="bg1"/>
                </a:solidFill>
              </a:rPr>
              <a:t>program_name</a:t>
            </a:r>
            <a:r>
              <a:rPr lang="en-US" dirty="0">
                <a:solidFill>
                  <a:schemeClr val="bg1"/>
                </a:solidFill>
              </a:rPr>
              <a:t> like this.</a:t>
            </a:r>
          </a:p>
        </p:txBody>
      </p:sp>
    </p:spTree>
    <p:extLst>
      <p:ext uri="{BB962C8B-B14F-4D97-AF65-F5344CB8AC3E}">
        <p14:creationId xmlns:p14="http://schemas.microsoft.com/office/powerpoint/2010/main" val="1529781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F58F4-6FAC-3A30-6CA8-E3D5AD746D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318D158-3B8B-1404-C0AF-139A6DE1F50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FCB8503-FB8F-4155-AE6C-CC238791B331}"/>
              </a:ext>
            </a:extLst>
          </p:cNvPr>
          <p:cNvPicPr>
            <a:picLocks noChangeAspect="1"/>
          </p:cNvPicPr>
          <p:nvPr/>
        </p:nvPicPr>
        <p:blipFill>
          <a:blip r:embed="rId2"/>
          <a:stretch>
            <a:fillRect/>
          </a:stretch>
        </p:blipFill>
        <p:spPr>
          <a:xfrm>
            <a:off x="118228" y="1933366"/>
            <a:ext cx="11955543" cy="2991267"/>
          </a:xfrm>
          <a:prstGeom prst="rect">
            <a:avLst/>
          </a:prstGeom>
        </p:spPr>
      </p:pic>
      <p:sp>
        <p:nvSpPr>
          <p:cNvPr id="6" name="TextBox 5">
            <a:extLst>
              <a:ext uri="{FF2B5EF4-FFF2-40B4-BE49-F238E27FC236}">
                <a16:creationId xmlns:a16="http://schemas.microsoft.com/office/drawing/2014/main" id="{A568BE5F-2347-4BD5-4CA8-E6A88169F859}"/>
              </a:ext>
            </a:extLst>
          </p:cNvPr>
          <p:cNvSpPr txBox="1"/>
          <p:nvPr/>
        </p:nvSpPr>
        <p:spPr>
          <a:xfrm>
            <a:off x="0" y="6211669"/>
            <a:ext cx="9771017" cy="646331"/>
          </a:xfrm>
          <a:prstGeom prst="rect">
            <a:avLst/>
          </a:prstGeom>
          <a:solidFill>
            <a:schemeClr val="tx1">
              <a:lumMod val="85000"/>
            </a:schemeClr>
          </a:solidFill>
        </p:spPr>
        <p:txBody>
          <a:bodyPr wrap="square" rtlCol="0">
            <a:spAutoFit/>
          </a:bodyPr>
          <a:lstStyle/>
          <a:p>
            <a:r>
              <a:rPr lang="en-US" dirty="0">
                <a:solidFill>
                  <a:schemeClr val="bg1"/>
                </a:solidFill>
              </a:rPr>
              <a:t>When launching the report, specifying Mental Health in the input box gives us the result where </a:t>
            </a:r>
            <a:r>
              <a:rPr lang="en-US" dirty="0" err="1">
                <a:solidFill>
                  <a:schemeClr val="bg1"/>
                </a:solidFill>
              </a:rPr>
              <a:t>program_name</a:t>
            </a:r>
            <a:r>
              <a:rPr lang="en-US" dirty="0">
                <a:solidFill>
                  <a:schemeClr val="bg1"/>
                </a:solidFill>
              </a:rPr>
              <a:t> = 'Mental  Health'</a:t>
            </a:r>
          </a:p>
        </p:txBody>
      </p:sp>
    </p:spTree>
    <p:extLst>
      <p:ext uri="{BB962C8B-B14F-4D97-AF65-F5344CB8AC3E}">
        <p14:creationId xmlns:p14="http://schemas.microsoft.com/office/powerpoint/2010/main" val="1183918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E56B-2A32-5372-1D18-383AE54629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AC91E5-72C3-DB18-A50F-E9A08C4603E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F872409-1560-01B7-B96A-9585CD946DEB}"/>
              </a:ext>
            </a:extLst>
          </p:cNvPr>
          <p:cNvPicPr>
            <a:picLocks noChangeAspect="1"/>
          </p:cNvPicPr>
          <p:nvPr/>
        </p:nvPicPr>
        <p:blipFill>
          <a:blip r:embed="rId2"/>
          <a:stretch>
            <a:fillRect/>
          </a:stretch>
        </p:blipFill>
        <p:spPr>
          <a:xfrm>
            <a:off x="0" y="499701"/>
            <a:ext cx="12192000" cy="5858598"/>
          </a:xfrm>
          <a:prstGeom prst="rect">
            <a:avLst/>
          </a:prstGeom>
        </p:spPr>
      </p:pic>
      <p:sp>
        <p:nvSpPr>
          <p:cNvPr id="6" name="TextBox 5">
            <a:extLst>
              <a:ext uri="{FF2B5EF4-FFF2-40B4-BE49-F238E27FC236}">
                <a16:creationId xmlns:a16="http://schemas.microsoft.com/office/drawing/2014/main" id="{86FA1E1A-13AA-EFCD-B866-A35B096A4236}"/>
              </a:ext>
            </a:extLst>
          </p:cNvPr>
          <p:cNvSpPr txBox="1"/>
          <p:nvPr/>
        </p:nvSpPr>
        <p:spPr>
          <a:xfrm>
            <a:off x="0" y="5934670"/>
            <a:ext cx="9771017" cy="923330"/>
          </a:xfrm>
          <a:prstGeom prst="rect">
            <a:avLst/>
          </a:prstGeom>
          <a:solidFill>
            <a:schemeClr val="tx1">
              <a:lumMod val="85000"/>
            </a:schemeClr>
          </a:solidFill>
        </p:spPr>
        <p:txBody>
          <a:bodyPr wrap="square" rtlCol="0">
            <a:spAutoFit/>
          </a:bodyPr>
          <a:lstStyle/>
          <a:p>
            <a:r>
              <a:rPr lang="en-US" dirty="0">
                <a:solidFill>
                  <a:schemeClr val="bg1"/>
                </a:solidFill>
              </a:rPr>
              <a:t>The Custom Reporting engine uses inputs by automatically creating parameters for each input field. Parameters are indicated with an @ prefix and are numbered from @p0 to @p1 and so on.</a:t>
            </a:r>
          </a:p>
          <a:p>
            <a:r>
              <a:rPr lang="en-US" dirty="0">
                <a:solidFill>
                  <a:schemeClr val="bg1"/>
                </a:solidFill>
              </a:rPr>
              <a:t>Once created by selections under Manage Parameters, calculated columns can reference parameters.</a:t>
            </a:r>
          </a:p>
        </p:txBody>
      </p:sp>
    </p:spTree>
    <p:extLst>
      <p:ext uri="{BB962C8B-B14F-4D97-AF65-F5344CB8AC3E}">
        <p14:creationId xmlns:p14="http://schemas.microsoft.com/office/powerpoint/2010/main" val="2585463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3D077-1581-892D-DA4B-7BF79DE2C32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5EF7F1-429C-DD0F-CFF3-843981306D5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CB0AE38-07DF-A42A-C7F1-43817EDD68FB}"/>
              </a:ext>
            </a:extLst>
          </p:cNvPr>
          <p:cNvPicPr>
            <a:picLocks noChangeAspect="1"/>
          </p:cNvPicPr>
          <p:nvPr/>
        </p:nvPicPr>
        <p:blipFill>
          <a:blip r:embed="rId2"/>
          <a:stretch>
            <a:fillRect/>
          </a:stretch>
        </p:blipFill>
        <p:spPr>
          <a:xfrm>
            <a:off x="513571" y="2381104"/>
            <a:ext cx="11164858" cy="2095792"/>
          </a:xfrm>
          <a:prstGeom prst="rect">
            <a:avLst/>
          </a:prstGeom>
        </p:spPr>
      </p:pic>
      <p:sp>
        <p:nvSpPr>
          <p:cNvPr id="6" name="TextBox 5">
            <a:extLst>
              <a:ext uri="{FF2B5EF4-FFF2-40B4-BE49-F238E27FC236}">
                <a16:creationId xmlns:a16="http://schemas.microsoft.com/office/drawing/2014/main" id="{A7B184D1-824B-A49D-A97F-5E0916AC7706}"/>
              </a:ext>
            </a:extLst>
          </p:cNvPr>
          <p:cNvSpPr txBox="1"/>
          <p:nvPr/>
        </p:nvSpPr>
        <p:spPr>
          <a:xfrm>
            <a:off x="0" y="6211669"/>
            <a:ext cx="9771017" cy="646331"/>
          </a:xfrm>
          <a:prstGeom prst="rect">
            <a:avLst/>
          </a:prstGeom>
          <a:solidFill>
            <a:schemeClr val="tx1">
              <a:lumMod val="85000"/>
            </a:schemeClr>
          </a:solidFill>
        </p:spPr>
        <p:txBody>
          <a:bodyPr wrap="square" rtlCol="0">
            <a:spAutoFit/>
          </a:bodyPr>
          <a:lstStyle/>
          <a:p>
            <a:r>
              <a:rPr lang="en-US" dirty="0">
                <a:solidFill>
                  <a:schemeClr val="bg1"/>
                </a:solidFill>
              </a:rPr>
              <a:t>Calculated columns based on input parameters can be displayed in Tables. In the simplest usage, we can capture an input and show what the user put into the input fields when running the report.</a:t>
            </a:r>
          </a:p>
        </p:txBody>
      </p:sp>
    </p:spTree>
    <p:extLst>
      <p:ext uri="{BB962C8B-B14F-4D97-AF65-F5344CB8AC3E}">
        <p14:creationId xmlns:p14="http://schemas.microsoft.com/office/powerpoint/2010/main" val="3299093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44F63-01AF-FDC4-024F-C19501FC41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65426D-5CB0-7555-9ABA-AFE91750425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D323E80-01A2-5FC1-AB2E-9F53C4B20C78}"/>
              </a:ext>
            </a:extLst>
          </p:cNvPr>
          <p:cNvPicPr>
            <a:picLocks noChangeAspect="1"/>
          </p:cNvPicPr>
          <p:nvPr/>
        </p:nvPicPr>
        <p:blipFill>
          <a:blip r:embed="rId2"/>
          <a:stretch>
            <a:fillRect/>
          </a:stretch>
        </p:blipFill>
        <p:spPr>
          <a:xfrm>
            <a:off x="194439" y="2004813"/>
            <a:ext cx="11803122" cy="2848373"/>
          </a:xfrm>
          <a:prstGeom prst="rect">
            <a:avLst/>
          </a:prstGeom>
        </p:spPr>
      </p:pic>
      <p:sp>
        <p:nvSpPr>
          <p:cNvPr id="6" name="TextBox 5">
            <a:extLst>
              <a:ext uri="{FF2B5EF4-FFF2-40B4-BE49-F238E27FC236}">
                <a16:creationId xmlns:a16="http://schemas.microsoft.com/office/drawing/2014/main" id="{C9DBEEF8-D058-CC00-AFF6-481E29BFC527}"/>
              </a:ext>
            </a:extLst>
          </p:cNvPr>
          <p:cNvSpPr txBox="1"/>
          <p:nvPr/>
        </p:nvSpPr>
        <p:spPr>
          <a:xfrm>
            <a:off x="0" y="6211669"/>
            <a:ext cx="9771017" cy="646331"/>
          </a:xfrm>
          <a:prstGeom prst="rect">
            <a:avLst/>
          </a:prstGeom>
          <a:solidFill>
            <a:schemeClr val="tx1">
              <a:lumMod val="85000"/>
            </a:schemeClr>
          </a:solidFill>
        </p:spPr>
        <p:txBody>
          <a:bodyPr wrap="square" rtlCol="0">
            <a:spAutoFit/>
          </a:bodyPr>
          <a:lstStyle/>
          <a:p>
            <a:r>
              <a:rPr lang="en-US" dirty="0">
                <a:solidFill>
                  <a:schemeClr val="bg1"/>
                </a:solidFill>
              </a:rPr>
              <a:t>The input field at the top filtered the result set to the row(s) for Mental Health. The </a:t>
            </a:r>
            <a:r>
              <a:rPr lang="en-US" dirty="0" err="1">
                <a:solidFill>
                  <a:schemeClr val="bg1"/>
                </a:solidFill>
              </a:rPr>
              <a:t>program_input</a:t>
            </a:r>
            <a:r>
              <a:rPr lang="en-US" dirty="0">
                <a:solidFill>
                  <a:schemeClr val="bg1"/>
                </a:solidFill>
              </a:rPr>
              <a:t> column restates what the user put into the input control.</a:t>
            </a:r>
          </a:p>
        </p:txBody>
      </p:sp>
    </p:spTree>
    <p:extLst>
      <p:ext uri="{BB962C8B-B14F-4D97-AF65-F5344CB8AC3E}">
        <p14:creationId xmlns:p14="http://schemas.microsoft.com/office/powerpoint/2010/main" val="3561247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9">
      <a:dk1>
        <a:sysClr val="windowText" lastClr="000000"/>
      </a:dk1>
      <a:lt1>
        <a:sysClr val="window" lastClr="FFFFFF"/>
      </a:lt1>
      <a:dk2>
        <a:srgbClr val="000000"/>
      </a:dk2>
      <a:lt2>
        <a:srgbClr val="EEECE1"/>
      </a:lt2>
      <a:accent1>
        <a:srgbClr val="92CDDC"/>
      </a:accent1>
      <a:accent2>
        <a:srgbClr val="E36C09"/>
      </a:accent2>
      <a:accent3>
        <a:srgbClr val="9BBB59"/>
      </a:accent3>
      <a:accent4>
        <a:srgbClr val="8064A2"/>
      </a:accent4>
      <a:accent5>
        <a:srgbClr val="4BACC6"/>
      </a:accent5>
      <a:accent6>
        <a:srgbClr val="F79646"/>
      </a:accent6>
      <a:hlink>
        <a:srgbClr val="0000FF"/>
      </a:hlink>
      <a:folHlink>
        <a:srgbClr val="80008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7216</TotalTime>
  <Words>1783</Words>
  <Application>Microsoft Office PowerPoint</Application>
  <PresentationFormat>Widescreen</PresentationFormat>
  <Paragraphs>112</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Consolas</vt:lpstr>
      <vt:lpstr>Tw Cen MT</vt:lpstr>
      <vt:lpstr>Circuit</vt:lpstr>
      <vt:lpstr>Parameter Capturing in NX Custom Reporting</vt:lpstr>
      <vt:lpstr>Overview</vt:lpstr>
      <vt:lpstr>1. Capturing an input parameter</vt:lpstr>
      <vt:lpstr>PowerPoint Presentation</vt:lpstr>
      <vt:lpstr>PowerPoint Presentation</vt:lpstr>
      <vt:lpstr>PowerPoint Presentation</vt:lpstr>
      <vt:lpstr>PowerPoint Presentation</vt:lpstr>
      <vt:lpstr>PowerPoint Presentation</vt:lpstr>
      <vt:lpstr>PowerPoint Presentation</vt:lpstr>
      <vt:lpstr>2. Creating custom inputs</vt:lpstr>
      <vt:lpstr>PowerPoint Presentation</vt:lpstr>
      <vt:lpstr>PowerPoint Presentation</vt:lpstr>
      <vt:lpstr>PowerPoint Presentation</vt:lpstr>
      <vt:lpstr>3. Filtering based on a custom input</vt:lpstr>
      <vt:lpstr>PowerPoint Presentation</vt:lpstr>
      <vt:lpstr>PowerPoint Presentation</vt:lpstr>
      <vt:lpstr>PowerPoint Presentation</vt:lpstr>
      <vt:lpstr>PowerPoint Presentation</vt:lpstr>
      <vt:lpstr>PowerPoint Presentation</vt:lpstr>
      <vt:lpstr>4. Subqueries based on an input</vt:lpstr>
      <vt:lpstr>PowerPoint Presentation</vt:lpstr>
      <vt:lpstr>PowerPoint Presentation</vt:lpstr>
      <vt:lpstr>PowerPoint Presentation</vt:lpstr>
      <vt:lpstr>PowerPoint Presentation</vt:lpstr>
      <vt:lpstr>PowerPoint Presentation</vt:lpstr>
      <vt:lpstr>5. Calculations based on subqueries based on input</vt:lpstr>
      <vt:lpstr>PowerPoint Presentation</vt:lpstr>
      <vt:lpstr>Summary of Enrollments over Time Period</vt:lpstr>
      <vt:lpstr>PowerPoint Presentation</vt:lpstr>
      <vt:lpstr>PowerPoint Presentation</vt:lpstr>
      <vt:lpstr>6. Securing a Report</vt:lpstr>
      <vt:lpstr>PowerPoint Presentation</vt:lpstr>
      <vt:lpstr>8. Finding the last Follow-up before a deadline</vt:lpstr>
      <vt:lpstr>The Query</vt:lpstr>
      <vt:lpstr>PowerPoint Presentation</vt:lpstr>
      <vt:lpstr>9. Advanced Text Search</vt:lpstr>
      <vt:lpstr>Condensed Diagnosis List (at Time of Event)</vt:lpstr>
      <vt:lpstr>Dbo.fnSplit</vt:lpstr>
      <vt:lpstr>Dbo.fnSplit</vt:lpstr>
      <vt:lpstr>PowerPoint Presentation</vt:lpstr>
      <vt:lpstr>PowerPoint Presentation</vt:lpstr>
      <vt:lpstr>DX_Included</vt:lpstr>
      <vt:lpstr>Example Search Strings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Clayton Juarez</dc:creator>
  <cp:lastModifiedBy>Clayton Juarez</cp:lastModifiedBy>
  <cp:revision>8</cp:revision>
  <dcterms:created xsi:type="dcterms:W3CDTF">2024-05-03T18:25:51Z</dcterms:created>
  <dcterms:modified xsi:type="dcterms:W3CDTF">2024-05-08T18:42:26Z</dcterms:modified>
</cp:coreProperties>
</file>