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1"/>
  </p:notesMasterIdLst>
  <p:handoutMasterIdLst>
    <p:handoutMasterId r:id="rId42"/>
  </p:handoutMasterIdLst>
  <p:sldIdLst>
    <p:sldId id="257" r:id="rId2"/>
    <p:sldId id="258" r:id="rId3"/>
    <p:sldId id="259" r:id="rId4"/>
    <p:sldId id="260" r:id="rId5"/>
    <p:sldId id="261" r:id="rId6"/>
    <p:sldId id="262" r:id="rId7"/>
    <p:sldId id="263" r:id="rId8"/>
    <p:sldId id="264" r:id="rId9"/>
    <p:sldId id="271" r:id="rId10"/>
    <p:sldId id="30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97" r:id="rId29"/>
    <p:sldId id="298" r:id="rId30"/>
    <p:sldId id="299" r:id="rId31"/>
    <p:sldId id="289" r:id="rId32"/>
    <p:sldId id="290" r:id="rId33"/>
    <p:sldId id="291" r:id="rId34"/>
    <p:sldId id="292" r:id="rId35"/>
    <p:sldId id="293" r:id="rId36"/>
    <p:sldId id="294" r:id="rId37"/>
    <p:sldId id="295" r:id="rId38"/>
    <p:sldId id="296" r:id="rId39"/>
    <p:sldId id="30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9489A7A-BACA-4EAC-9246-3FC9F1F4B1E6}">
          <p14:sldIdLst>
            <p14:sldId id="257"/>
          </p14:sldIdLst>
        </p14:section>
        <p14:section name="OutLine" id="{21796A24-B9F8-4884-A122-602A83D2062E}">
          <p14:sldIdLst>
            <p14:sldId id="258"/>
            <p14:sldId id="259"/>
          </p14:sldIdLst>
        </p14:section>
        <p14:section name="Reference" id="{97DB5A7C-C537-480F-9909-1A19AEF9134B}">
          <p14:sldIdLst>
            <p14:sldId id="260"/>
            <p14:sldId id="261"/>
          </p14:sldIdLst>
        </p14:section>
        <p14:section name="JavaScript functions and variables" id="{CD16FE0C-34E9-40DD-A9B0-CC9EC1D4EAFE}">
          <p14:sldIdLst>
            <p14:sldId id="262"/>
            <p14:sldId id="263"/>
            <p14:sldId id="264"/>
            <p14:sldId id="271"/>
            <p14:sldId id="301"/>
          </p14:sldIdLst>
        </p14:section>
        <p14:section name="Basic" id="{991F215D-6B61-443A-8E97-B2F7DF9788D6}">
          <p14:sldIdLst>
            <p14:sldId id="272"/>
          </p14:sldIdLst>
        </p14:section>
        <p14:section name="Classic to NX" id="{8F617124-E774-4B06-B971-DA84C0760BBA}">
          <p14:sldIdLst>
            <p14:sldId id="273"/>
            <p14:sldId id="274"/>
          </p14:sldIdLst>
        </p14:section>
        <p14:section name="Find JavaScript codes" id="{8E33EFAC-C0AA-48D6-807C-BEA98E84D87B}">
          <p14:sldIdLst>
            <p14:sldId id="275"/>
            <p14:sldId id="276"/>
            <p14:sldId id="277"/>
            <p14:sldId id="278"/>
            <p14:sldId id="279"/>
            <p14:sldId id="280"/>
          </p14:sldIdLst>
        </p14:section>
        <p14:section name="How to protect Form Data" id="{DECE59B2-74D4-46EF-8BA6-49EB753892FD}">
          <p14:sldIdLst>
            <p14:sldId id="281"/>
            <p14:sldId id="282"/>
            <p14:sldId id="283"/>
          </p14:sldIdLst>
        </p14:section>
        <p14:section name="How to manipulate SubReport ?" id="{B0D89411-5C26-4D8B-92C1-3AC078256972}">
          <p14:sldIdLst>
            <p14:sldId id="284"/>
            <p14:sldId id="285"/>
            <p14:sldId id="286"/>
            <p14:sldId id="287"/>
            <p14:sldId id="288"/>
          </p14:sldIdLst>
        </p14:section>
        <p14:section name="How to manipulate SubForm ?" id="{F572911B-B39E-4E0B-8BE1-2A43A4FB2A55}">
          <p14:sldIdLst>
            <p14:sldId id="297"/>
            <p14:sldId id="298"/>
            <p14:sldId id="299"/>
          </p14:sldIdLst>
        </p14:section>
        <p14:section name="How to create a dynamic form ?" id="{8E443C03-C3C9-47E5-A690-463290E44D6F}">
          <p14:sldIdLst>
            <p14:sldId id="289"/>
            <p14:sldId id="290"/>
            <p14:sldId id="291"/>
            <p14:sldId id="292"/>
          </p14:sldIdLst>
        </p14:section>
        <p14:section name="How to copy info from other place ?" id="{49587DAD-E396-4773-BBBC-7D2D7A86C2D0}">
          <p14:sldIdLst>
            <p14:sldId id="293"/>
            <p14:sldId id="294"/>
            <p14:sldId id="295"/>
            <p14:sldId id="296"/>
            <p14:sldId id="30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6" autoAdjust="0"/>
    <p:restoredTop sz="91994" autoAdjust="0"/>
  </p:normalViewPr>
  <p:slideViewPr>
    <p:cSldViewPr snapToGrid="0">
      <p:cViewPr varScale="1">
        <p:scale>
          <a:sx n="113" d="100"/>
          <a:sy n="113" d="100"/>
        </p:scale>
        <p:origin x="264" y="108"/>
      </p:cViewPr>
      <p:guideLst>
        <p:guide orient="horz" pos="2160"/>
        <p:guide pos="3840"/>
        <p:guide pos="7296"/>
        <p:guide orient="horz" pos="412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6662"/>
    </p:cViewPr>
  </p:sorterViewPr>
  <p:notesViewPr>
    <p:cSldViewPr snapToGrid="0" showGuides="1">
      <p:cViewPr varScale="1">
        <p:scale>
          <a:sx n="88" d="100"/>
          <a:sy n="88" d="100"/>
        </p:scale>
        <p:origin x="26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6/17/2020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6/17/2020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12</a:t>
            </a:fld>
            <a:endParaRPr lang="en-US" dirty="0"/>
          </a:p>
        </p:txBody>
      </p:sp>
    </p:spTree>
    <p:extLst>
      <p:ext uri="{BB962C8B-B14F-4D97-AF65-F5344CB8AC3E}">
        <p14:creationId xmlns:p14="http://schemas.microsoft.com/office/powerpoint/2010/main" val="3293023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000" dirty="0" smtClean="0"/>
              <a:t>Classic</a:t>
            </a:r>
            <a:r>
              <a:rPr lang="en-US" sz="1000" baseline="0" dirty="0" smtClean="0"/>
              <a:t> to NX</a:t>
            </a:r>
            <a:endParaRPr lang="en-US" sz="1000" dirty="0" smtClean="0"/>
          </a:p>
          <a:p>
            <a:pPr marL="285750" indent="-285750">
              <a:buFont typeface="Arial" panose="020B0604020202020204" pitchFamily="34" charset="0"/>
              <a:buChar char="•"/>
            </a:pPr>
            <a:r>
              <a:rPr lang="en-US" sz="1000" dirty="0" smtClean="0"/>
              <a:t>need to replace &amp;</a:t>
            </a:r>
            <a:r>
              <a:rPr lang="en-US" sz="1000" dirty="0" err="1" smtClean="0"/>
              <a:t>lt</a:t>
            </a:r>
            <a:r>
              <a:rPr lang="en-US" sz="1000" dirty="0" smtClean="0"/>
              <a:t>;  to &lt;  and &amp;</a:t>
            </a:r>
            <a:r>
              <a:rPr lang="en-US" sz="1000" dirty="0" err="1" smtClean="0"/>
              <a:t>gt</a:t>
            </a:r>
            <a:r>
              <a:rPr lang="en-US" sz="1000" dirty="0" smtClean="0"/>
              <a:t>;  to &gt;. </a:t>
            </a:r>
          </a:p>
          <a:p>
            <a:pPr marL="285750" indent="-285750">
              <a:buFont typeface="Arial" panose="020B0604020202020204" pitchFamily="34" charset="0"/>
              <a:buChar char="•"/>
            </a:pPr>
            <a:r>
              <a:rPr lang="en-US" sz="1000" dirty="0" smtClean="0"/>
              <a:t>need to replace &amp;</a:t>
            </a:r>
            <a:r>
              <a:rPr lang="en-US" sz="1000" dirty="0" err="1" smtClean="0"/>
              <a:t>quot</a:t>
            </a:r>
            <a:r>
              <a:rPr lang="en-US" sz="1000" dirty="0" smtClean="0"/>
              <a:t>; to "</a:t>
            </a:r>
          </a:p>
          <a:p>
            <a:pPr marL="285750" indent="-285750">
              <a:buFont typeface="Arial" panose="020B0604020202020204" pitchFamily="34" charset="0"/>
              <a:buChar char="•"/>
            </a:pPr>
            <a:r>
              <a:rPr lang="en-US" sz="1000" dirty="0" smtClean="0"/>
              <a:t>need to replace &amp;amp;&amp;amp; to &amp;&amp;</a:t>
            </a:r>
          </a:p>
          <a:p>
            <a:pPr marL="285750" indent="-285750">
              <a:buFont typeface="Arial" panose="020B0604020202020204" pitchFamily="34" charset="0"/>
              <a:buChar char="•"/>
            </a:pPr>
            <a:r>
              <a:rPr lang="en-US" sz="1000" dirty="0" smtClean="0"/>
              <a:t>disable rule still</a:t>
            </a:r>
            <a:r>
              <a:rPr lang="en-US" sz="1000" baseline="0" dirty="0" smtClean="0"/>
              <a:t> </a:t>
            </a:r>
            <a:r>
              <a:rPr lang="en-US" sz="1000" dirty="0" smtClean="0"/>
              <a:t>allow use &amp;amp;&amp;amp; &amp;</a:t>
            </a:r>
            <a:r>
              <a:rPr lang="en-US" sz="1000" dirty="0" err="1" smtClean="0"/>
              <a:t>lt</a:t>
            </a:r>
            <a:r>
              <a:rPr lang="en-US" sz="1000" dirty="0" smtClean="0"/>
              <a:t>; &amp;</a:t>
            </a:r>
            <a:r>
              <a:rPr lang="en-US" sz="1000" dirty="0" err="1" smtClean="0"/>
              <a:t>gt</a:t>
            </a:r>
            <a:r>
              <a:rPr lang="en-US" sz="1000" dirty="0" smtClean="0"/>
              <a:t>;  in NX</a:t>
            </a:r>
          </a:p>
          <a:p>
            <a:pPr marL="285750" indent="-285750">
              <a:buFont typeface="Arial" panose="020B0604020202020204" pitchFamily="34" charset="0"/>
              <a:buChar char="•"/>
            </a:pPr>
            <a:r>
              <a:rPr lang="en-US" sz="1000" dirty="0" smtClean="0"/>
              <a:t>need to change getDataValue function if you have complex comparison</a:t>
            </a:r>
          </a:p>
          <a:p>
            <a:pPr marL="285750" indent="-285750">
              <a:buFont typeface="Arial" panose="020B0604020202020204" pitchFamily="34" charset="0"/>
              <a:buChar char="•"/>
            </a:pPr>
            <a:r>
              <a:rPr lang="en-US" sz="1000" dirty="0" smtClean="0"/>
              <a:t>need to change 'true' to 'True', 'false' to 'False' in bit comparison</a:t>
            </a:r>
          </a:p>
          <a:p>
            <a:pPr marL="285750" indent="-285750">
              <a:buFont typeface="Arial" panose="020B0604020202020204" pitchFamily="34" charset="0"/>
              <a:buChar char="•"/>
            </a:pPr>
            <a:r>
              <a:rPr lang="en-US" sz="1000" dirty="0" smtClean="0"/>
              <a:t>You can replace the escape character ' with " </a:t>
            </a:r>
            <a:r>
              <a:rPr lang="en-US" sz="1000" baseline="0" dirty="0" smtClean="0"/>
              <a:t> -- </a:t>
            </a:r>
            <a:r>
              <a:rPr lang="en-US" sz="1000" dirty="0" smtClean="0"/>
              <a:t>old one is  '</a:t>
            </a:r>
            <a:r>
              <a:rPr lang="en-US" sz="1000" dirty="0" err="1" smtClean="0"/>
              <a:t>people_id</a:t>
            </a:r>
            <a:r>
              <a:rPr lang="en-US" sz="1000" dirty="0" smtClean="0"/>
              <a:t> =\'\''+ </a:t>
            </a:r>
            <a:r>
              <a:rPr lang="en-US" sz="1000" dirty="0" err="1" smtClean="0"/>
              <a:t>pid</a:t>
            </a:r>
            <a:r>
              <a:rPr lang="en-US" sz="1000" dirty="0" smtClean="0"/>
              <a:t>+'\'\''  change to "</a:t>
            </a:r>
            <a:r>
              <a:rPr lang="en-US" sz="1000" dirty="0" err="1" smtClean="0"/>
              <a:t>people_id</a:t>
            </a:r>
            <a:r>
              <a:rPr lang="en-US" sz="1000" dirty="0" smtClean="0"/>
              <a:t> ='"+ </a:t>
            </a:r>
            <a:r>
              <a:rPr lang="en-US" sz="1000" dirty="0" err="1" smtClean="0"/>
              <a:t>pid</a:t>
            </a:r>
            <a:r>
              <a:rPr lang="en-US" sz="1000" dirty="0" smtClean="0"/>
              <a:t>+"'" ,   you don't need to change and  the program will still work.</a:t>
            </a:r>
            <a:endParaRPr lang="en-US" sz="1000" dirty="0" smtClean="0">
              <a:solidFill>
                <a:srgbClr val="FFFF00"/>
              </a:solidFill>
            </a:endParaRPr>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13</a:t>
            </a:fld>
            <a:endParaRPr lang="en-US" dirty="0"/>
          </a:p>
        </p:txBody>
      </p:sp>
    </p:spTree>
    <p:extLst>
      <p:ext uri="{BB962C8B-B14F-4D97-AF65-F5344CB8AC3E}">
        <p14:creationId xmlns:p14="http://schemas.microsoft.com/office/powerpoint/2010/main" val="616605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14</a:t>
            </a:fld>
            <a:endParaRPr lang="en-US" dirty="0"/>
          </a:p>
        </p:txBody>
      </p:sp>
    </p:spTree>
    <p:extLst>
      <p:ext uri="{BB962C8B-B14F-4D97-AF65-F5344CB8AC3E}">
        <p14:creationId xmlns:p14="http://schemas.microsoft.com/office/powerpoint/2010/main" val="295800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15</a:t>
            </a:fld>
            <a:endParaRPr lang="en-US" dirty="0"/>
          </a:p>
        </p:txBody>
      </p:sp>
    </p:spTree>
    <p:extLst>
      <p:ext uri="{BB962C8B-B14F-4D97-AF65-F5344CB8AC3E}">
        <p14:creationId xmlns:p14="http://schemas.microsoft.com/office/powerpoint/2010/main" val="3207610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16</a:t>
            </a:fld>
            <a:endParaRPr lang="en-US" dirty="0"/>
          </a:p>
        </p:txBody>
      </p:sp>
    </p:spTree>
    <p:extLst>
      <p:ext uri="{BB962C8B-B14F-4D97-AF65-F5344CB8AC3E}">
        <p14:creationId xmlns:p14="http://schemas.microsoft.com/office/powerpoint/2010/main" val="3760910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17</a:t>
            </a:fld>
            <a:endParaRPr lang="en-US" dirty="0"/>
          </a:p>
        </p:txBody>
      </p:sp>
    </p:spTree>
    <p:extLst>
      <p:ext uri="{BB962C8B-B14F-4D97-AF65-F5344CB8AC3E}">
        <p14:creationId xmlns:p14="http://schemas.microsoft.com/office/powerpoint/2010/main" val="4065103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18</a:t>
            </a:fld>
            <a:endParaRPr lang="en-US" dirty="0"/>
          </a:p>
        </p:txBody>
      </p:sp>
    </p:spTree>
    <p:extLst>
      <p:ext uri="{BB962C8B-B14F-4D97-AF65-F5344CB8AC3E}">
        <p14:creationId xmlns:p14="http://schemas.microsoft.com/office/powerpoint/2010/main" val="3662728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19</a:t>
            </a:fld>
            <a:endParaRPr lang="en-US" dirty="0"/>
          </a:p>
        </p:txBody>
      </p:sp>
    </p:spTree>
    <p:extLst>
      <p:ext uri="{BB962C8B-B14F-4D97-AF65-F5344CB8AC3E}">
        <p14:creationId xmlns:p14="http://schemas.microsoft.com/office/powerpoint/2010/main" val="1114328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20</a:t>
            </a:fld>
            <a:endParaRPr lang="en-US" dirty="0"/>
          </a:p>
        </p:txBody>
      </p:sp>
    </p:spTree>
    <p:extLst>
      <p:ext uri="{BB962C8B-B14F-4D97-AF65-F5344CB8AC3E}">
        <p14:creationId xmlns:p14="http://schemas.microsoft.com/office/powerpoint/2010/main" val="2855167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21</a:t>
            </a:fld>
            <a:endParaRPr lang="en-US" dirty="0"/>
          </a:p>
        </p:txBody>
      </p:sp>
    </p:spTree>
    <p:extLst>
      <p:ext uri="{BB962C8B-B14F-4D97-AF65-F5344CB8AC3E}">
        <p14:creationId xmlns:p14="http://schemas.microsoft.com/office/powerpoint/2010/main" val="560962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put those code</a:t>
            </a:r>
            <a:r>
              <a:rPr lang="en-US" baseline="0" dirty="0" smtClean="0"/>
              <a:t> in ‘After Load Code’ , this code will only lock the form if some special signature is sign</a:t>
            </a:r>
            <a:endParaRPr lang="en-US" dirty="0" smtClean="0"/>
          </a:p>
          <a:p>
            <a:endParaRPr lang="en-US" dirty="0" smtClean="0"/>
          </a:p>
          <a:p>
            <a:r>
              <a:rPr lang="en-US" dirty="0" err="1" smtClean="0"/>
              <a:t>chkLabel</a:t>
            </a:r>
            <a:r>
              <a:rPr lang="en-US" dirty="0" smtClean="0"/>
              <a:t> = function (status) {</a:t>
            </a:r>
          </a:p>
          <a:p>
            <a:r>
              <a:rPr lang="en-US" dirty="0" smtClean="0"/>
              <a:t>		for (</a:t>
            </a:r>
            <a:r>
              <a:rPr lang="en-US" dirty="0" err="1" smtClean="0"/>
              <a:t>var</a:t>
            </a:r>
            <a:r>
              <a:rPr lang="en-US" dirty="0" smtClean="0"/>
              <a:t> </a:t>
            </a:r>
            <a:r>
              <a:rPr lang="en-US" dirty="0" err="1" smtClean="0"/>
              <a:t>i</a:t>
            </a:r>
            <a:r>
              <a:rPr lang="en-US" dirty="0" smtClean="0"/>
              <a:t> = 0; </a:t>
            </a:r>
            <a:r>
              <a:rPr lang="en-US" dirty="0" err="1" smtClean="0"/>
              <a:t>i</a:t>
            </a:r>
            <a:r>
              <a:rPr lang="en-US" dirty="0" smtClean="0"/>
              <a:t> &lt; </a:t>
            </a:r>
            <a:r>
              <a:rPr lang="en-US" dirty="0" err="1" smtClean="0"/>
              <a:t>Form.formObject.FormLines.length</a:t>
            </a:r>
            <a:r>
              <a:rPr lang="en-US" dirty="0" smtClean="0"/>
              <a:t>; </a:t>
            </a:r>
            <a:r>
              <a:rPr lang="en-US" dirty="0" err="1" smtClean="0"/>
              <a:t>i</a:t>
            </a:r>
            <a:r>
              <a:rPr lang="en-US" dirty="0" smtClean="0"/>
              <a:t>++) {</a:t>
            </a:r>
          </a:p>
          <a:p>
            <a:r>
              <a:rPr lang="en-US" dirty="0" smtClean="0"/>
              <a:t>		</a:t>
            </a:r>
            <a:r>
              <a:rPr lang="en-US" dirty="0" err="1" smtClean="0"/>
              <a:t>var</a:t>
            </a:r>
            <a:r>
              <a:rPr lang="en-US" dirty="0" smtClean="0"/>
              <a:t> </a:t>
            </a:r>
            <a:r>
              <a:rPr lang="en-US" dirty="0" err="1" smtClean="0"/>
              <a:t>formLine</a:t>
            </a:r>
            <a:r>
              <a:rPr lang="en-US" dirty="0" smtClean="0"/>
              <a:t> = </a:t>
            </a:r>
            <a:r>
              <a:rPr lang="en-US" dirty="0" err="1" smtClean="0"/>
              <a:t>Form.formObject.FormLines</a:t>
            </a:r>
            <a:r>
              <a:rPr lang="en-US" dirty="0" smtClean="0"/>
              <a:t>[</a:t>
            </a:r>
            <a:r>
              <a:rPr lang="en-US" dirty="0" err="1" smtClean="0"/>
              <a:t>i</a:t>
            </a:r>
            <a:r>
              <a:rPr lang="en-US" dirty="0" smtClean="0"/>
              <a:t>];</a:t>
            </a:r>
          </a:p>
          <a:p>
            <a:r>
              <a:rPr lang="en-US" dirty="0" smtClean="0"/>
              <a:t>		if ( </a:t>
            </a:r>
            <a:r>
              <a:rPr lang="en-US" dirty="0" err="1" smtClean="0"/>
              <a:t>formLine.typeCode</a:t>
            </a:r>
            <a:r>
              <a:rPr lang="en-US" dirty="0" smtClean="0"/>
              <a:t>=='LABEL' ) </a:t>
            </a:r>
          </a:p>
          <a:p>
            <a:r>
              <a:rPr lang="en-US" dirty="0" smtClean="0"/>
              <a:t>		{ </a:t>
            </a:r>
          </a:p>
          <a:p>
            <a:r>
              <a:rPr lang="en-US" dirty="0" smtClean="0"/>
              <a:t>			$("div[</a:t>
            </a:r>
            <a:r>
              <a:rPr lang="en-US" dirty="0" err="1" smtClean="0"/>
              <a:t>form_line_id</a:t>
            </a:r>
            <a:r>
              <a:rPr lang="en-US" dirty="0" smtClean="0"/>
              <a:t>='" + </a:t>
            </a:r>
            <a:r>
              <a:rPr lang="en-US" dirty="0" err="1" smtClean="0"/>
              <a:t>Form.formObject.FormLines</a:t>
            </a:r>
            <a:r>
              <a:rPr lang="en-US" dirty="0" smtClean="0"/>
              <a:t>[</a:t>
            </a:r>
            <a:r>
              <a:rPr lang="en-US" dirty="0" err="1" smtClean="0"/>
              <a:t>i</a:t>
            </a:r>
            <a:r>
              <a:rPr lang="en-US" dirty="0" smtClean="0"/>
              <a:t>].</a:t>
            </a:r>
            <a:r>
              <a:rPr lang="en-US" dirty="0" err="1" smtClean="0"/>
              <a:t>formLinesId</a:t>
            </a:r>
            <a:r>
              <a:rPr lang="en-US" dirty="0" smtClean="0"/>
              <a:t> + "'] u").each(function (index) </a:t>
            </a:r>
          </a:p>
          <a:p>
            <a:r>
              <a:rPr lang="en-US" dirty="0" smtClean="0"/>
              <a:t>				{ $(this).</a:t>
            </a:r>
            <a:r>
              <a:rPr lang="en-US" dirty="0" err="1" smtClean="0"/>
              <a:t>attr</a:t>
            </a:r>
            <a:r>
              <a:rPr lang="en-US" dirty="0" smtClean="0"/>
              <a:t>('</a:t>
            </a:r>
            <a:r>
              <a:rPr lang="en-US" dirty="0" err="1" smtClean="0"/>
              <a:t>contentEditable</a:t>
            </a:r>
            <a:r>
              <a:rPr lang="en-US" dirty="0" smtClean="0"/>
              <a:t>', status);} )</a:t>
            </a:r>
          </a:p>
          <a:p>
            <a:r>
              <a:rPr lang="en-US" dirty="0" smtClean="0"/>
              <a:t>		}</a:t>
            </a:r>
          </a:p>
          <a:p>
            <a:r>
              <a:rPr lang="en-US" dirty="0" smtClean="0"/>
              <a:t>	} </a:t>
            </a:r>
          </a:p>
          <a:p>
            <a:r>
              <a:rPr lang="en-US" dirty="0" smtClean="0"/>
              <a:t>}</a:t>
            </a:r>
          </a:p>
          <a:p>
            <a:endParaRPr lang="en-US" dirty="0" smtClean="0"/>
          </a:p>
          <a:p>
            <a:r>
              <a:rPr lang="en-US" dirty="0" smtClean="0"/>
              <a:t>if ( </a:t>
            </a:r>
            <a:r>
              <a:rPr lang="en-US" dirty="0" err="1" smtClean="0"/>
              <a:t>formMode</a:t>
            </a:r>
            <a:r>
              <a:rPr lang="en-US" dirty="0" smtClean="0"/>
              <a:t> != 'VIEW' ) </a:t>
            </a:r>
          </a:p>
          <a:p>
            <a:r>
              <a:rPr lang="en-US" dirty="0" smtClean="0"/>
              <a:t>{</a:t>
            </a:r>
          </a:p>
          <a:p>
            <a:r>
              <a:rPr lang="en-US" dirty="0" smtClean="0"/>
              <a:t>	// Toggle label field editable or not by signature field change by attach an event to the signature fields</a:t>
            </a:r>
          </a:p>
          <a:p>
            <a:r>
              <a:rPr lang="en-US" dirty="0" smtClean="0"/>
              <a:t>	$("body").on('</a:t>
            </a:r>
            <a:r>
              <a:rPr lang="en-US" dirty="0" err="1" smtClean="0"/>
              <a:t>DOMSubtreeModified</a:t>
            </a:r>
            <a:r>
              <a:rPr lang="en-US" dirty="0" smtClean="0"/>
              <a:t>', '[</a:t>
            </a:r>
            <a:r>
              <a:rPr lang="en-US" dirty="0" err="1" smtClean="0"/>
              <a:t>evolv</a:t>
            </a:r>
            <a:r>
              <a:rPr lang="en-US" dirty="0" smtClean="0"/>
              <a:t>-id="esignature_1"]', function() {</a:t>
            </a:r>
          </a:p>
          <a:p>
            <a:r>
              <a:rPr lang="en-US" dirty="0" smtClean="0"/>
              <a:t>			</a:t>
            </a:r>
            <a:r>
              <a:rPr lang="en-US" dirty="0" err="1" smtClean="0"/>
              <a:t>var</a:t>
            </a:r>
            <a:r>
              <a:rPr lang="en-US" dirty="0" smtClean="0"/>
              <a:t> </a:t>
            </a:r>
            <a:r>
              <a:rPr lang="en-US" dirty="0" err="1" smtClean="0"/>
              <a:t>st</a:t>
            </a:r>
            <a:r>
              <a:rPr lang="en-US" dirty="0" smtClean="0"/>
              <a:t> = 0;		</a:t>
            </a:r>
          </a:p>
          <a:p>
            <a:r>
              <a:rPr lang="en-US" dirty="0" smtClean="0"/>
              <a:t>			</a:t>
            </a:r>
            <a:r>
              <a:rPr lang="en-US" dirty="0" err="1" smtClean="0"/>
              <a:t>attr</a:t>
            </a:r>
            <a:r>
              <a:rPr lang="en-US" dirty="0" smtClean="0"/>
              <a:t> = $(this).</a:t>
            </a:r>
            <a:r>
              <a:rPr lang="en-US" dirty="0" err="1" smtClean="0"/>
              <a:t>attr</a:t>
            </a:r>
            <a:r>
              <a:rPr lang="en-US" dirty="0" smtClean="0"/>
              <a:t>("picture-id"); </a:t>
            </a:r>
          </a:p>
          <a:p>
            <a:r>
              <a:rPr lang="en-US" dirty="0" smtClean="0"/>
              <a:t>			if ( </a:t>
            </a:r>
            <a:r>
              <a:rPr lang="en-US" dirty="0" err="1" smtClean="0"/>
              <a:t>attr</a:t>
            </a:r>
            <a:r>
              <a:rPr lang="en-US" dirty="0" smtClean="0"/>
              <a:t> !="" &amp;&amp; </a:t>
            </a:r>
            <a:r>
              <a:rPr lang="en-US" dirty="0" err="1" smtClean="0"/>
              <a:t>typeof</a:t>
            </a:r>
            <a:r>
              <a:rPr lang="en-US" dirty="0" smtClean="0"/>
              <a:t> </a:t>
            </a:r>
            <a:r>
              <a:rPr lang="en-US" dirty="0" err="1" smtClean="0"/>
              <a:t>attr</a:t>
            </a:r>
            <a:r>
              <a:rPr lang="en-US" dirty="0" smtClean="0"/>
              <a:t> !== "undefined") 	{ </a:t>
            </a:r>
            <a:r>
              <a:rPr lang="en-US" dirty="0" err="1" smtClean="0"/>
              <a:t>st</a:t>
            </a:r>
            <a:r>
              <a:rPr lang="en-US" dirty="0" smtClean="0"/>
              <a:t> = 1;		}	</a:t>
            </a:r>
          </a:p>
          <a:p>
            <a:r>
              <a:rPr lang="en-US" dirty="0" smtClean="0"/>
              <a:t>			if (</a:t>
            </a:r>
            <a:r>
              <a:rPr lang="en-US" dirty="0" err="1" smtClean="0"/>
              <a:t>st</a:t>
            </a:r>
            <a:r>
              <a:rPr lang="en-US" dirty="0" smtClean="0"/>
              <a:t> == 1) { </a:t>
            </a:r>
            <a:r>
              <a:rPr lang="en-US" dirty="0" err="1" smtClean="0"/>
              <a:t>chkLabel</a:t>
            </a:r>
            <a:r>
              <a:rPr lang="en-US" dirty="0" smtClean="0"/>
              <a:t>('false');	}</a:t>
            </a:r>
          </a:p>
          <a:p>
            <a:r>
              <a:rPr lang="en-US" dirty="0" smtClean="0"/>
              <a:t>			else	{ </a:t>
            </a:r>
          </a:p>
          <a:p>
            <a:r>
              <a:rPr lang="en-US" dirty="0" smtClean="0"/>
              <a:t>				</a:t>
            </a:r>
            <a:r>
              <a:rPr lang="en-US" dirty="0" err="1" smtClean="0"/>
              <a:t>chkLabel</a:t>
            </a:r>
            <a:r>
              <a:rPr lang="en-US" dirty="0" smtClean="0"/>
              <a:t>('true');			</a:t>
            </a:r>
          </a:p>
          <a:p>
            <a:r>
              <a:rPr lang="en-US" dirty="0" smtClean="0"/>
              <a:t>				// Enable all the radio button, checkbox and remark field</a:t>
            </a:r>
          </a:p>
          <a:p>
            <a:r>
              <a:rPr lang="en-US" dirty="0" smtClean="0"/>
              <a:t>				$("</a:t>
            </a:r>
            <a:r>
              <a:rPr lang="en-US" dirty="0" err="1" smtClean="0"/>
              <a:t>input:checkbox</a:t>
            </a:r>
            <a:r>
              <a:rPr lang="en-US" dirty="0" smtClean="0"/>
              <a:t>").</a:t>
            </a:r>
            <a:r>
              <a:rPr lang="en-US" dirty="0" err="1" smtClean="0"/>
              <a:t>removeAttr</a:t>
            </a:r>
            <a:r>
              <a:rPr lang="en-US" dirty="0" smtClean="0"/>
              <a:t>("disabled");</a:t>
            </a:r>
          </a:p>
          <a:p>
            <a:r>
              <a:rPr lang="en-US" dirty="0" smtClean="0"/>
              <a:t>				$("</a:t>
            </a:r>
            <a:r>
              <a:rPr lang="en-US" dirty="0" err="1" smtClean="0"/>
              <a:t>input:radio</a:t>
            </a:r>
            <a:r>
              <a:rPr lang="en-US" dirty="0" smtClean="0"/>
              <a:t>").</a:t>
            </a:r>
            <a:r>
              <a:rPr lang="en-US" dirty="0" err="1" smtClean="0"/>
              <a:t>removeAttr</a:t>
            </a:r>
            <a:r>
              <a:rPr lang="en-US" dirty="0" smtClean="0"/>
              <a:t>("disabled");</a:t>
            </a:r>
          </a:p>
          <a:p>
            <a:r>
              <a:rPr lang="en-US" dirty="0" smtClean="0"/>
              <a:t>				$("</a:t>
            </a:r>
            <a:r>
              <a:rPr lang="en-US" dirty="0" err="1" smtClean="0"/>
              <a:t>textarea</a:t>
            </a:r>
            <a:r>
              <a:rPr lang="en-US" dirty="0" smtClean="0"/>
              <a:t>").</a:t>
            </a:r>
            <a:r>
              <a:rPr lang="en-US" dirty="0" err="1" smtClean="0"/>
              <a:t>removeAttr</a:t>
            </a:r>
            <a:r>
              <a:rPr lang="en-US" dirty="0" smtClean="0"/>
              <a:t>("disabled");</a:t>
            </a:r>
          </a:p>
          <a:p>
            <a:r>
              <a:rPr lang="en-US" dirty="0" smtClean="0"/>
              <a:t>			}		</a:t>
            </a:r>
          </a:p>
          <a:p>
            <a:r>
              <a:rPr lang="en-US" dirty="0" smtClean="0"/>
              <a:t>	});</a:t>
            </a:r>
          </a:p>
          <a:p>
            <a:r>
              <a:rPr lang="en-US" dirty="0" smtClean="0"/>
              <a:t>	//Assign the disable rule, use \ to escape single quote</a:t>
            </a:r>
          </a:p>
          <a:p>
            <a:r>
              <a:rPr lang="en-US" dirty="0" smtClean="0"/>
              <a:t>	</a:t>
            </a:r>
            <a:r>
              <a:rPr lang="en-US" dirty="0" err="1" smtClean="0"/>
              <a:t>var</a:t>
            </a:r>
            <a:r>
              <a:rPr lang="en-US" dirty="0" smtClean="0"/>
              <a:t> </a:t>
            </a:r>
            <a:r>
              <a:rPr lang="en-US" dirty="0" err="1" smtClean="0"/>
              <a:t>drule</a:t>
            </a:r>
            <a:r>
              <a:rPr lang="en-US" dirty="0" smtClean="0"/>
              <a:t> = '</a:t>
            </a:r>
            <a:r>
              <a:rPr lang="en-US" dirty="0" err="1" smtClean="0"/>
              <a:t>var</a:t>
            </a:r>
            <a:r>
              <a:rPr lang="en-US" dirty="0" smtClean="0"/>
              <a:t> lock; $(\'[</a:t>
            </a:r>
            <a:r>
              <a:rPr lang="en-US" dirty="0" err="1" smtClean="0"/>
              <a:t>evolv</a:t>
            </a:r>
            <a:r>
              <a:rPr lang="en-US" dirty="0" smtClean="0"/>
              <a:t>-id="esignature_1"]\').each(function (index) { </a:t>
            </a:r>
            <a:r>
              <a:rPr lang="en-US" dirty="0" err="1" smtClean="0"/>
              <a:t>attr</a:t>
            </a:r>
            <a:r>
              <a:rPr lang="en-US" dirty="0" smtClean="0"/>
              <a:t> = $(this).</a:t>
            </a:r>
            <a:r>
              <a:rPr lang="en-US" dirty="0" err="1" smtClean="0"/>
              <a:t>attr</a:t>
            </a:r>
            <a:r>
              <a:rPr lang="en-US" dirty="0" smtClean="0"/>
              <a:t>("picture-id"); if ( </a:t>
            </a:r>
            <a:r>
              <a:rPr lang="en-US" dirty="0" err="1" smtClean="0"/>
              <a:t>attr</a:t>
            </a:r>
            <a:r>
              <a:rPr lang="en-US" dirty="0" smtClean="0"/>
              <a:t> !="" &amp;&amp; </a:t>
            </a:r>
            <a:r>
              <a:rPr lang="en-US" dirty="0" err="1" smtClean="0"/>
              <a:t>typeof</a:t>
            </a:r>
            <a:r>
              <a:rPr lang="en-US" dirty="0" smtClean="0"/>
              <a:t> </a:t>
            </a:r>
            <a:r>
              <a:rPr lang="en-US" dirty="0" err="1" smtClean="0"/>
              <a:t>attr</a:t>
            </a:r>
            <a:r>
              <a:rPr lang="en-US" dirty="0" smtClean="0"/>
              <a:t> !== "undefined") { lock = "true"; }}); lock'</a:t>
            </a:r>
          </a:p>
          <a:p>
            <a:r>
              <a:rPr lang="en-US" dirty="0" smtClean="0"/>
              <a:t>	//Loop through the whole form</a:t>
            </a:r>
          </a:p>
          <a:p>
            <a:r>
              <a:rPr lang="en-US" dirty="0" smtClean="0"/>
              <a:t>	for (</a:t>
            </a:r>
            <a:r>
              <a:rPr lang="en-US" dirty="0" err="1" smtClean="0"/>
              <a:t>var</a:t>
            </a:r>
            <a:r>
              <a:rPr lang="en-US" dirty="0" smtClean="0"/>
              <a:t> </a:t>
            </a:r>
            <a:r>
              <a:rPr lang="en-US" dirty="0" err="1" smtClean="0"/>
              <a:t>i</a:t>
            </a:r>
            <a:r>
              <a:rPr lang="en-US" dirty="0" smtClean="0"/>
              <a:t> = 0; </a:t>
            </a:r>
            <a:r>
              <a:rPr lang="en-US" dirty="0" err="1" smtClean="0"/>
              <a:t>i</a:t>
            </a:r>
            <a:r>
              <a:rPr lang="en-US" dirty="0" smtClean="0"/>
              <a:t> &lt; </a:t>
            </a:r>
            <a:r>
              <a:rPr lang="en-US" dirty="0" err="1" smtClean="0"/>
              <a:t>Form.formObject.FormLines.length</a:t>
            </a:r>
            <a:r>
              <a:rPr lang="en-US" dirty="0" smtClean="0"/>
              <a:t>; </a:t>
            </a:r>
            <a:r>
              <a:rPr lang="en-US" dirty="0" err="1" smtClean="0"/>
              <a:t>i</a:t>
            </a:r>
            <a:r>
              <a:rPr lang="en-US" dirty="0" smtClean="0"/>
              <a:t>++) {</a:t>
            </a:r>
          </a:p>
          <a:p>
            <a:r>
              <a:rPr lang="en-US" dirty="0" smtClean="0"/>
              <a:t>		</a:t>
            </a:r>
            <a:r>
              <a:rPr lang="en-US" dirty="0" err="1" smtClean="0"/>
              <a:t>var</a:t>
            </a:r>
            <a:r>
              <a:rPr lang="en-US" dirty="0" smtClean="0"/>
              <a:t> </a:t>
            </a:r>
            <a:r>
              <a:rPr lang="en-US" dirty="0" err="1" smtClean="0"/>
              <a:t>formLine</a:t>
            </a:r>
            <a:r>
              <a:rPr lang="en-US" dirty="0" smtClean="0"/>
              <a:t> = </a:t>
            </a:r>
            <a:r>
              <a:rPr lang="en-US" dirty="0" err="1" smtClean="0"/>
              <a:t>Form.formObject.FormLines</a:t>
            </a:r>
            <a:r>
              <a:rPr lang="en-US" dirty="0" smtClean="0"/>
              <a:t>[</a:t>
            </a:r>
            <a:r>
              <a:rPr lang="en-US" dirty="0" err="1" smtClean="0"/>
              <a:t>i</a:t>
            </a:r>
            <a:r>
              <a:rPr lang="en-US" dirty="0" smtClean="0"/>
              <a:t>];</a:t>
            </a:r>
          </a:p>
          <a:p>
            <a:r>
              <a:rPr lang="en-US" dirty="0" smtClean="0"/>
              <a:t>		// Assign the disable rule unless it's a ESIGN or </a:t>
            </a:r>
            <a:r>
              <a:rPr lang="en-US" dirty="0" err="1" smtClean="0"/>
              <a:t>specal</a:t>
            </a:r>
            <a:r>
              <a:rPr lang="en-US" dirty="0" smtClean="0"/>
              <a:t> field</a:t>
            </a:r>
          </a:p>
          <a:p>
            <a:r>
              <a:rPr lang="en-US" dirty="0" smtClean="0"/>
              <a:t>		if ( </a:t>
            </a:r>
            <a:r>
              <a:rPr lang="en-US" dirty="0" err="1" smtClean="0"/>
              <a:t>formLine.typeCode</a:t>
            </a:r>
            <a:r>
              <a:rPr lang="en-US" dirty="0" smtClean="0"/>
              <a:t>!='ESIGN' &amp;&amp; </a:t>
            </a:r>
            <a:r>
              <a:rPr lang="en-US" dirty="0" err="1" smtClean="0"/>
              <a:t>formLine.typeCode</a:t>
            </a:r>
            <a:r>
              <a:rPr lang="en-US" dirty="0" smtClean="0"/>
              <a:t>!='LABEL' &amp;&amp; </a:t>
            </a:r>
            <a:r>
              <a:rPr lang="en-US" dirty="0" err="1" smtClean="0"/>
              <a:t>formLine.isVisible</a:t>
            </a:r>
            <a:r>
              <a:rPr lang="en-US" dirty="0" smtClean="0"/>
              <a:t> == true &amp;&amp; </a:t>
            </a:r>
            <a:r>
              <a:rPr lang="en-US" dirty="0" err="1" smtClean="0"/>
              <a:t>formLine.caption</a:t>
            </a:r>
            <a:r>
              <a:rPr lang="en-US" dirty="0" smtClean="0"/>
              <a:t> != 'Staff Sign' ) </a:t>
            </a:r>
          </a:p>
          <a:p>
            <a:r>
              <a:rPr lang="en-US" dirty="0" smtClean="0"/>
              <a:t>		{ //append the disable rule if there already have one.</a:t>
            </a:r>
          </a:p>
          <a:p>
            <a:r>
              <a:rPr lang="en-US" dirty="0" smtClean="0"/>
              <a:t>			if ( </a:t>
            </a:r>
            <a:r>
              <a:rPr lang="en-US" dirty="0" err="1" smtClean="0"/>
              <a:t>formLine.disableRule</a:t>
            </a:r>
            <a:r>
              <a:rPr lang="en-US" dirty="0" smtClean="0"/>
              <a:t> != '' )  {</a:t>
            </a:r>
            <a:r>
              <a:rPr lang="en-US" dirty="0" err="1" smtClean="0"/>
              <a:t>formLine.disableRule</a:t>
            </a:r>
            <a:r>
              <a:rPr lang="en-US" dirty="0" smtClean="0"/>
              <a:t> = </a:t>
            </a:r>
            <a:r>
              <a:rPr lang="en-US" dirty="0" err="1" smtClean="0"/>
              <a:t>drule</a:t>
            </a:r>
            <a:r>
              <a:rPr lang="en-US" dirty="0" smtClean="0"/>
              <a:t> + ' || ' + </a:t>
            </a:r>
            <a:r>
              <a:rPr lang="en-US" dirty="0" err="1" smtClean="0"/>
              <a:t>formLine.disableRule</a:t>
            </a:r>
            <a:r>
              <a:rPr lang="en-US" dirty="0" smtClean="0"/>
              <a:t>  }</a:t>
            </a:r>
          </a:p>
          <a:p>
            <a:r>
              <a:rPr lang="en-US" dirty="0" smtClean="0"/>
              <a:t>			else  {</a:t>
            </a:r>
            <a:r>
              <a:rPr lang="en-US" dirty="0" err="1" smtClean="0"/>
              <a:t>formLine.disableRule</a:t>
            </a:r>
            <a:r>
              <a:rPr lang="en-US" dirty="0" smtClean="0"/>
              <a:t> = </a:t>
            </a:r>
            <a:r>
              <a:rPr lang="en-US" dirty="0" err="1" smtClean="0"/>
              <a:t>drule</a:t>
            </a:r>
            <a:r>
              <a:rPr lang="en-US" dirty="0" smtClean="0"/>
              <a:t>;}</a:t>
            </a:r>
          </a:p>
          <a:p>
            <a:r>
              <a:rPr lang="en-US" dirty="0" smtClean="0"/>
              <a:t>			</a:t>
            </a:r>
            <a:r>
              <a:rPr lang="en-US" dirty="0" err="1" smtClean="0"/>
              <a:t>Form.setDisableRules</a:t>
            </a:r>
            <a:r>
              <a:rPr lang="en-US" dirty="0" smtClean="0"/>
              <a:t>(</a:t>
            </a:r>
            <a:r>
              <a:rPr lang="en-US" dirty="0" err="1" smtClean="0"/>
              <a:t>formLine.columnName</a:t>
            </a:r>
            <a:r>
              <a:rPr lang="en-US" dirty="0" smtClean="0"/>
              <a:t>);</a:t>
            </a:r>
          </a:p>
          <a:p>
            <a:r>
              <a:rPr lang="en-US" dirty="0" smtClean="0"/>
              <a:t>		}</a:t>
            </a:r>
          </a:p>
          <a:p>
            <a:r>
              <a:rPr lang="en-US" dirty="0" smtClean="0"/>
              <a:t>	}	</a:t>
            </a:r>
          </a:p>
          <a:p>
            <a:r>
              <a:rPr lang="en-US" dirty="0" smtClean="0"/>
              <a:t>}</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22</a:t>
            </a:fld>
            <a:endParaRPr lang="en-US" dirty="0"/>
          </a:p>
        </p:txBody>
      </p:sp>
    </p:spTree>
    <p:extLst>
      <p:ext uri="{BB962C8B-B14F-4D97-AF65-F5344CB8AC3E}">
        <p14:creationId xmlns:p14="http://schemas.microsoft.com/office/powerpoint/2010/main" val="3608751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  </a:t>
            </a:r>
            <a:r>
              <a:rPr lang="en-US" dirty="0" err="1" smtClean="0"/>
              <a:t>report_caption</a:t>
            </a:r>
            <a:r>
              <a:rPr lang="en-US" dirty="0" smtClean="0"/>
              <a:t>, remarks, </a:t>
            </a:r>
            <a:r>
              <a:rPr lang="en-US" dirty="0" err="1" smtClean="0"/>
              <a:t>data_source_name</a:t>
            </a:r>
            <a:r>
              <a:rPr lang="en-US" dirty="0" smtClean="0"/>
              <a:t>, caption, </a:t>
            </a:r>
            <a:r>
              <a:rPr lang="en-US" dirty="0" err="1" smtClean="0"/>
              <a:t>column_name</a:t>
            </a:r>
            <a:r>
              <a:rPr lang="en-US" dirty="0" smtClean="0"/>
              <a:t>, </a:t>
            </a:r>
            <a:r>
              <a:rPr lang="en-US" dirty="0" err="1" smtClean="0"/>
              <a:t>line_order</a:t>
            </a:r>
            <a:r>
              <a:rPr lang="en-US" dirty="0" smtClean="0"/>
              <a:t>, </a:t>
            </a:r>
            <a:r>
              <a:rPr lang="en-US" dirty="0" err="1" smtClean="0"/>
              <a:t>is_join_field</a:t>
            </a:r>
            <a:r>
              <a:rPr lang="en-US" dirty="0" smtClean="0"/>
              <a:t>, </a:t>
            </a:r>
            <a:r>
              <a:rPr lang="en-US" dirty="0" err="1" smtClean="0"/>
              <a:t>is_visible</a:t>
            </a:r>
            <a:endParaRPr lang="en-US" dirty="0" smtClean="0"/>
          </a:p>
          <a:p>
            <a:r>
              <a:rPr lang="en-US" dirty="0" smtClean="0"/>
              <a:t>, </a:t>
            </a:r>
            <a:r>
              <a:rPr lang="en-US" dirty="0" err="1" smtClean="0"/>
              <a:t>is_udf</a:t>
            </a:r>
            <a:r>
              <a:rPr lang="en-US" dirty="0" smtClean="0"/>
              <a:t>, </a:t>
            </a:r>
            <a:r>
              <a:rPr lang="en-US" dirty="0" err="1" smtClean="0"/>
              <a:t>is_system</a:t>
            </a:r>
            <a:r>
              <a:rPr lang="en-US" dirty="0" smtClean="0"/>
              <a:t>, </a:t>
            </a:r>
            <a:r>
              <a:rPr lang="en-US" dirty="0" err="1" smtClean="0"/>
              <a:t>form_field</a:t>
            </a:r>
            <a:r>
              <a:rPr lang="en-US" dirty="0" smtClean="0"/>
              <a:t>, </a:t>
            </a:r>
            <a:r>
              <a:rPr lang="en-US" dirty="0" err="1" smtClean="0"/>
              <a:t>comparison_operator</a:t>
            </a:r>
            <a:r>
              <a:rPr lang="en-US" dirty="0" smtClean="0"/>
              <a:t>, </a:t>
            </a:r>
            <a:r>
              <a:rPr lang="en-US" dirty="0" err="1" smtClean="0"/>
              <a:t>is_sorted</a:t>
            </a:r>
            <a:r>
              <a:rPr lang="en-US" dirty="0" smtClean="0"/>
              <a:t>, </a:t>
            </a:r>
            <a:r>
              <a:rPr lang="en-US" dirty="0" err="1" smtClean="0"/>
              <a:t>report_sql</a:t>
            </a:r>
            <a:endParaRPr lang="en-US" dirty="0" smtClean="0"/>
          </a:p>
          <a:p>
            <a:r>
              <a:rPr lang="en-US" dirty="0" smtClean="0"/>
              <a:t>from  </a:t>
            </a:r>
            <a:r>
              <a:rPr lang="en-US" dirty="0" err="1" smtClean="0"/>
              <a:t>report_view</a:t>
            </a:r>
            <a:endParaRPr lang="en-US" dirty="0" smtClean="0"/>
          </a:p>
          <a:p>
            <a:endParaRPr lang="en-US" dirty="0" smtClean="0"/>
          </a:p>
          <a:p>
            <a:r>
              <a:rPr lang="en-US" dirty="0" smtClean="0"/>
              <a:t>-- as 10.1.0150 there are 452 data source</a:t>
            </a:r>
          </a:p>
          <a:p>
            <a:r>
              <a:rPr lang="en-US" dirty="0" smtClean="0"/>
              <a:t>select distinct </a:t>
            </a:r>
            <a:r>
              <a:rPr lang="en-US" dirty="0" err="1" smtClean="0"/>
              <a:t>data_source_name</a:t>
            </a:r>
            <a:r>
              <a:rPr lang="en-US" dirty="0" smtClean="0"/>
              <a:t> from  </a:t>
            </a:r>
            <a:r>
              <a:rPr lang="en-US" dirty="0" err="1" smtClean="0"/>
              <a:t>report_view</a:t>
            </a:r>
            <a:endParaRPr lang="en-US" dirty="0" smtClean="0"/>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23</a:t>
            </a:fld>
            <a:endParaRPr lang="en-US" dirty="0"/>
          </a:p>
        </p:txBody>
      </p:sp>
    </p:spTree>
    <p:extLst>
      <p:ext uri="{BB962C8B-B14F-4D97-AF65-F5344CB8AC3E}">
        <p14:creationId xmlns:p14="http://schemas.microsoft.com/office/powerpoint/2010/main" val="26123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Put into the 'After Load Code'</a:t>
            </a:r>
          </a:p>
          <a:p>
            <a:r>
              <a:rPr lang="en-US" dirty="0" err="1" smtClean="0"/>
              <a:t>window.waitRpt</a:t>
            </a:r>
            <a:r>
              <a:rPr lang="en-US" dirty="0" smtClean="0"/>
              <a:t> = function (selector,  time) {</a:t>
            </a:r>
          </a:p>
          <a:p>
            <a:r>
              <a:rPr lang="en-US" dirty="0" smtClean="0"/>
              <a:t>	</a:t>
            </a:r>
            <a:r>
              <a:rPr lang="en-US" dirty="0" err="1" smtClean="0"/>
              <a:t>a_date</a:t>
            </a:r>
            <a:r>
              <a:rPr lang="en-US" dirty="0" smtClean="0"/>
              <a:t> = getFormElement('</a:t>
            </a:r>
            <a:r>
              <a:rPr lang="en-US" dirty="0" err="1" smtClean="0"/>
              <a:t>actual_date</a:t>
            </a:r>
            <a:r>
              <a:rPr lang="en-US" dirty="0" smtClean="0"/>
              <a:t>')</a:t>
            </a:r>
          </a:p>
          <a:p>
            <a:endParaRPr lang="en-US" dirty="0" smtClean="0"/>
          </a:p>
          <a:p>
            <a:r>
              <a:rPr lang="en-US" dirty="0" smtClean="0"/>
              <a:t>	</a:t>
            </a:r>
            <a:r>
              <a:rPr lang="en-US" dirty="0" err="1" smtClean="0"/>
              <a:t>var</a:t>
            </a:r>
            <a:r>
              <a:rPr lang="en-US" dirty="0" smtClean="0"/>
              <a:t> b = new Date(</a:t>
            </a:r>
            <a:r>
              <a:rPr lang="en-US" dirty="0" err="1" smtClean="0"/>
              <a:t>a_date</a:t>
            </a:r>
            <a:r>
              <a:rPr lang="en-US" dirty="0" smtClean="0"/>
              <a:t>),</a:t>
            </a:r>
          </a:p>
          <a:p>
            <a:r>
              <a:rPr lang="en-US" dirty="0" smtClean="0"/>
              <a:t>			m = '' + (</a:t>
            </a:r>
            <a:r>
              <a:rPr lang="en-US" dirty="0" err="1" smtClean="0"/>
              <a:t>b.getMonth</a:t>
            </a:r>
            <a:r>
              <a:rPr lang="en-US" dirty="0" smtClean="0"/>
              <a:t>() + 1),</a:t>
            </a:r>
          </a:p>
          <a:p>
            <a:r>
              <a:rPr lang="en-US" dirty="0" smtClean="0"/>
              <a:t>			d = '' + </a:t>
            </a:r>
            <a:r>
              <a:rPr lang="en-US" dirty="0" err="1" smtClean="0"/>
              <a:t>b.getDate</a:t>
            </a:r>
            <a:r>
              <a:rPr lang="en-US" dirty="0" smtClean="0"/>
              <a:t>(),</a:t>
            </a:r>
          </a:p>
          <a:p>
            <a:r>
              <a:rPr lang="en-US" dirty="0" smtClean="0"/>
              <a:t>			y = </a:t>
            </a:r>
            <a:r>
              <a:rPr lang="en-US" dirty="0" err="1" smtClean="0"/>
              <a:t>b.getFullYear</a:t>
            </a:r>
            <a:r>
              <a:rPr lang="en-US" dirty="0" smtClean="0"/>
              <a:t>();</a:t>
            </a:r>
          </a:p>
          <a:p>
            <a:r>
              <a:rPr lang="en-US" dirty="0" smtClean="0"/>
              <a:t>		</a:t>
            </a:r>
          </a:p>
          <a:p>
            <a:r>
              <a:rPr lang="en-US" dirty="0" smtClean="0"/>
              <a:t>	if (</a:t>
            </a:r>
            <a:r>
              <a:rPr lang="en-US" dirty="0" err="1" smtClean="0"/>
              <a:t>m.length</a:t>
            </a:r>
            <a:r>
              <a:rPr lang="en-US" dirty="0" smtClean="0"/>
              <a:t> &lt; 2) { m = '0' + m; }</a:t>
            </a:r>
          </a:p>
          <a:p>
            <a:r>
              <a:rPr lang="en-US" dirty="0" smtClean="0"/>
              <a:t>	if (</a:t>
            </a:r>
            <a:r>
              <a:rPr lang="en-US" dirty="0" err="1" smtClean="0"/>
              <a:t>d.length</a:t>
            </a:r>
            <a:r>
              <a:rPr lang="en-US" dirty="0" smtClean="0"/>
              <a:t> &lt; 2) { d = '0' + d; }</a:t>
            </a:r>
          </a:p>
          <a:p>
            <a:r>
              <a:rPr lang="en-US" dirty="0" smtClean="0"/>
              <a:t>	</a:t>
            </a:r>
            <a:r>
              <a:rPr lang="en-US" dirty="0" err="1" smtClean="0"/>
              <a:t>var</a:t>
            </a:r>
            <a:r>
              <a:rPr lang="en-US" dirty="0" smtClean="0"/>
              <a:t> </a:t>
            </a:r>
            <a:r>
              <a:rPr lang="en-US" dirty="0" err="1" smtClean="0"/>
              <a:t>dd</a:t>
            </a:r>
            <a:r>
              <a:rPr lang="en-US" dirty="0" smtClean="0"/>
              <a:t> = </a:t>
            </a:r>
            <a:r>
              <a:rPr lang="en-US" dirty="0" err="1" smtClean="0"/>
              <a:t>y+m+d</a:t>
            </a:r>
            <a:r>
              <a:rPr lang="en-US" dirty="0" smtClean="0"/>
              <a:t>;</a:t>
            </a:r>
          </a:p>
          <a:p>
            <a:r>
              <a:rPr lang="en-US" dirty="0" smtClean="0"/>
              <a:t>//wait the report table get loaded</a:t>
            </a:r>
          </a:p>
          <a:p>
            <a:r>
              <a:rPr lang="en-US" dirty="0" smtClean="0"/>
              <a:t>	content = $("div[</a:t>
            </a:r>
            <a:r>
              <a:rPr lang="en-US" dirty="0" err="1" smtClean="0"/>
              <a:t>form_line_id</a:t>
            </a:r>
            <a:r>
              <a:rPr lang="en-US" dirty="0" smtClean="0"/>
              <a:t>='" + selector + "']").contents();		</a:t>
            </a:r>
          </a:p>
          <a:p>
            <a:r>
              <a:rPr lang="en-US" dirty="0" smtClean="0"/>
              <a:t>	if($(content).find('</a:t>
            </a:r>
            <a:r>
              <a:rPr lang="en-US" dirty="0" err="1" smtClean="0"/>
              <a:t>tbody</a:t>
            </a:r>
            <a:r>
              <a:rPr lang="en-US" dirty="0" smtClean="0"/>
              <a:t>').length == 1) {</a:t>
            </a:r>
          </a:p>
          <a:p>
            <a:r>
              <a:rPr lang="en-US" dirty="0" smtClean="0"/>
              <a:t>		$("div[</a:t>
            </a:r>
            <a:r>
              <a:rPr lang="en-US" dirty="0" err="1" smtClean="0"/>
              <a:t>form_line_id</a:t>
            </a:r>
            <a:r>
              <a:rPr lang="en-US" dirty="0" smtClean="0"/>
              <a:t>='" + selector + "'] </a:t>
            </a:r>
            <a:r>
              <a:rPr lang="en-US" dirty="0" err="1" smtClean="0"/>
              <a:t>tbody</a:t>
            </a:r>
            <a:r>
              <a:rPr lang="en-US" dirty="0" smtClean="0"/>
              <a:t> </a:t>
            </a:r>
            <a:r>
              <a:rPr lang="en-US" dirty="0" err="1" smtClean="0"/>
              <a:t>tr</a:t>
            </a:r>
            <a:r>
              <a:rPr lang="en-US" dirty="0" smtClean="0"/>
              <a:t>").each(function (index) {</a:t>
            </a:r>
          </a:p>
          <a:p>
            <a:r>
              <a:rPr lang="en-US" dirty="0" smtClean="0"/>
              <a:t>			  </a:t>
            </a:r>
            <a:r>
              <a:rPr lang="en-US" dirty="0" err="1" smtClean="0"/>
              <a:t>var</a:t>
            </a:r>
            <a:r>
              <a:rPr lang="en-US" dirty="0" smtClean="0"/>
              <a:t> col = $(this);</a:t>
            </a:r>
          </a:p>
          <a:p>
            <a:r>
              <a:rPr lang="en-US" dirty="0" smtClean="0"/>
              <a:t>			  </a:t>
            </a:r>
            <a:r>
              <a:rPr lang="en-US" dirty="0" err="1" smtClean="0"/>
              <a:t>var</a:t>
            </a:r>
            <a:r>
              <a:rPr lang="en-US" dirty="0" smtClean="0"/>
              <a:t> </a:t>
            </a:r>
            <a:r>
              <a:rPr lang="en-US" dirty="0" err="1" smtClean="0"/>
              <a:t>adate</a:t>
            </a:r>
            <a:r>
              <a:rPr lang="en-US" dirty="0" smtClean="0"/>
              <a:t> = $(this).find('</a:t>
            </a:r>
            <a:r>
              <a:rPr lang="en-US" dirty="0" err="1" smtClean="0"/>
              <a:t>td:nth-child</a:t>
            </a:r>
            <a:r>
              <a:rPr lang="en-US" dirty="0" smtClean="0"/>
              <a:t>(2)').text();</a:t>
            </a:r>
          </a:p>
          <a:p>
            <a:r>
              <a:rPr lang="en-US" dirty="0" smtClean="0"/>
              <a:t>			  if ( </a:t>
            </a:r>
            <a:r>
              <a:rPr lang="en-US" dirty="0" err="1" smtClean="0"/>
              <a:t>adate</a:t>
            </a:r>
            <a:r>
              <a:rPr lang="en-US" dirty="0" smtClean="0"/>
              <a:t> != '')</a:t>
            </a:r>
          </a:p>
          <a:p>
            <a:r>
              <a:rPr lang="en-US" dirty="0" smtClean="0"/>
              <a:t>			  {</a:t>
            </a:r>
          </a:p>
          <a:p>
            <a:r>
              <a:rPr lang="en-US" dirty="0" smtClean="0"/>
              <a:t>				  </a:t>
            </a:r>
            <a:r>
              <a:rPr lang="en-US" dirty="0" err="1" smtClean="0"/>
              <a:t>var</a:t>
            </a:r>
            <a:r>
              <a:rPr lang="en-US" dirty="0" smtClean="0"/>
              <a:t> d = </a:t>
            </a:r>
            <a:r>
              <a:rPr lang="en-US" dirty="0" err="1" smtClean="0"/>
              <a:t>adate.split</a:t>
            </a:r>
            <a:r>
              <a:rPr lang="en-US" dirty="0" smtClean="0"/>
              <a:t>('/'); 			  </a:t>
            </a:r>
          </a:p>
          <a:p>
            <a:r>
              <a:rPr lang="en-US" dirty="0" smtClean="0"/>
              <a:t>				  if (d[0].length &lt; 2) { d[0] = '0' + d[0]; }</a:t>
            </a:r>
          </a:p>
          <a:p>
            <a:r>
              <a:rPr lang="en-US" dirty="0" smtClean="0"/>
              <a:t>				  if (d[1].length &lt; 2) { d[1] = '0' + d[1]; }</a:t>
            </a:r>
          </a:p>
          <a:p>
            <a:r>
              <a:rPr lang="en-US" dirty="0" smtClean="0"/>
              <a:t>				  </a:t>
            </a:r>
            <a:r>
              <a:rPr lang="en-US" dirty="0" err="1" smtClean="0"/>
              <a:t>ddd</a:t>
            </a:r>
            <a:r>
              <a:rPr lang="en-US" dirty="0" smtClean="0"/>
              <a:t> = d[2]+d[0]+d[1];  </a:t>
            </a:r>
          </a:p>
          <a:p>
            <a:r>
              <a:rPr lang="en-US" dirty="0" smtClean="0"/>
              <a:t>				  // if the </a:t>
            </a:r>
            <a:r>
              <a:rPr lang="en-US" dirty="0" err="1" smtClean="0"/>
              <a:t>end_date</a:t>
            </a:r>
            <a:r>
              <a:rPr lang="en-US" dirty="0" smtClean="0"/>
              <a:t> is less than actual_date, hide the record</a:t>
            </a:r>
          </a:p>
          <a:p>
            <a:r>
              <a:rPr lang="en-US" dirty="0" smtClean="0"/>
              <a:t>				  if ( </a:t>
            </a:r>
            <a:r>
              <a:rPr lang="en-US" dirty="0" err="1" smtClean="0"/>
              <a:t>ddd</a:t>
            </a:r>
            <a:r>
              <a:rPr lang="en-US" dirty="0" smtClean="0"/>
              <a:t> &lt; </a:t>
            </a:r>
            <a:r>
              <a:rPr lang="en-US" dirty="0" err="1" smtClean="0"/>
              <a:t>dd</a:t>
            </a:r>
            <a:r>
              <a:rPr lang="en-US" dirty="0" smtClean="0"/>
              <a:t> ) { </a:t>
            </a:r>
            <a:r>
              <a:rPr lang="en-US" dirty="0" err="1" smtClean="0"/>
              <a:t>col.hide</a:t>
            </a:r>
            <a:r>
              <a:rPr lang="en-US" dirty="0" smtClean="0"/>
              <a:t>(); }</a:t>
            </a:r>
          </a:p>
          <a:p>
            <a:r>
              <a:rPr lang="en-US" dirty="0" smtClean="0"/>
              <a:t>			  }		</a:t>
            </a:r>
          </a:p>
          <a:p>
            <a:r>
              <a:rPr lang="en-US" dirty="0" smtClean="0"/>
              <a:t>		})	}</a:t>
            </a:r>
          </a:p>
          <a:p>
            <a:r>
              <a:rPr lang="en-US" dirty="0" smtClean="0"/>
              <a:t>    else { 	</a:t>
            </a:r>
          </a:p>
          <a:p>
            <a:r>
              <a:rPr lang="en-US" dirty="0" smtClean="0"/>
              <a:t>        </a:t>
            </a:r>
            <a:r>
              <a:rPr lang="en-US" dirty="0" err="1" smtClean="0"/>
              <a:t>setTimeout</a:t>
            </a:r>
            <a:r>
              <a:rPr lang="en-US" dirty="0" smtClean="0"/>
              <a:t>(function() {</a:t>
            </a:r>
            <a:r>
              <a:rPr lang="en-US" dirty="0" err="1" smtClean="0"/>
              <a:t>waitRpt</a:t>
            </a:r>
            <a:r>
              <a:rPr lang="en-US" dirty="0" smtClean="0"/>
              <a:t> (selector, time);}, time);</a:t>
            </a:r>
          </a:p>
          <a:p>
            <a:r>
              <a:rPr lang="en-US" dirty="0" smtClean="0"/>
              <a:t>    }</a:t>
            </a:r>
          </a:p>
          <a:p>
            <a:r>
              <a:rPr lang="en-US" dirty="0" smtClean="0"/>
              <a:t>}</a:t>
            </a:r>
          </a:p>
          <a:p>
            <a:r>
              <a:rPr lang="en-US" dirty="0" smtClean="0"/>
              <a:t>if ( </a:t>
            </a:r>
            <a:r>
              <a:rPr lang="en-US" dirty="0" err="1" smtClean="0"/>
              <a:t>formMode</a:t>
            </a:r>
            <a:r>
              <a:rPr lang="en-US" dirty="0" smtClean="0"/>
              <a:t> != 'ADD' ) {</a:t>
            </a:r>
          </a:p>
          <a:p>
            <a:r>
              <a:rPr lang="en-US" dirty="0" smtClean="0"/>
              <a:t>	</a:t>
            </a:r>
            <a:r>
              <a:rPr lang="en-US" dirty="0" err="1" smtClean="0"/>
              <a:t>var</a:t>
            </a:r>
            <a:r>
              <a:rPr lang="en-US" dirty="0" smtClean="0"/>
              <a:t> </a:t>
            </a:r>
            <a:r>
              <a:rPr lang="en-US" dirty="0" err="1" smtClean="0"/>
              <a:t>formLine</a:t>
            </a:r>
            <a:r>
              <a:rPr lang="en-US" dirty="0" smtClean="0"/>
              <a:t> = </a:t>
            </a:r>
            <a:r>
              <a:rPr lang="en-US" dirty="0" err="1" smtClean="0"/>
              <a:t>Form.getFormLineByCaption</a:t>
            </a:r>
            <a:r>
              <a:rPr lang="en-US" dirty="0" smtClean="0"/>
              <a:t>('Current Diagnosis(sync with event date)');</a:t>
            </a:r>
          </a:p>
          <a:p>
            <a:r>
              <a:rPr lang="en-US" dirty="0" smtClean="0"/>
              <a:t>	</a:t>
            </a:r>
            <a:r>
              <a:rPr lang="en-US" dirty="0" err="1" smtClean="0"/>
              <a:t>waitRpt</a:t>
            </a:r>
            <a:r>
              <a:rPr lang="en-US" dirty="0" smtClean="0"/>
              <a:t>(</a:t>
            </a:r>
            <a:r>
              <a:rPr lang="en-US" dirty="0" err="1" smtClean="0"/>
              <a:t>formLine.formLinesId</a:t>
            </a:r>
            <a:r>
              <a:rPr lang="en-US" dirty="0" smtClean="0"/>
              <a:t>, 100);</a:t>
            </a:r>
          </a:p>
          <a:p>
            <a:r>
              <a:rPr lang="en-US" dirty="0" smtClean="0"/>
              <a:t>}</a:t>
            </a:r>
          </a:p>
          <a:p>
            <a:endParaRPr lang="en-US" dirty="0" smtClean="0"/>
          </a:p>
          <a:p>
            <a:r>
              <a:rPr lang="en-US" dirty="0" smtClean="0"/>
              <a:t>//Put into the 'On Change Code' for actual_date</a:t>
            </a:r>
          </a:p>
          <a:p>
            <a:r>
              <a:rPr lang="en-US" dirty="0" err="1" smtClean="0"/>
              <a:t>var</a:t>
            </a:r>
            <a:r>
              <a:rPr lang="en-US" dirty="0" smtClean="0"/>
              <a:t> </a:t>
            </a:r>
            <a:r>
              <a:rPr lang="en-US" dirty="0" err="1" smtClean="0"/>
              <a:t>formLine</a:t>
            </a:r>
            <a:r>
              <a:rPr lang="en-US" dirty="0" smtClean="0"/>
              <a:t> = </a:t>
            </a:r>
            <a:r>
              <a:rPr lang="en-US" dirty="0" err="1" smtClean="0"/>
              <a:t>Form.getFormLineByCaption</a:t>
            </a:r>
            <a:r>
              <a:rPr lang="en-US" dirty="0" smtClean="0"/>
              <a:t>('Current Diagnosis(sync with event date)');</a:t>
            </a:r>
          </a:p>
          <a:p>
            <a:r>
              <a:rPr lang="en-US" dirty="0" smtClean="0"/>
              <a:t>//Clean the subreport data</a:t>
            </a:r>
          </a:p>
          <a:p>
            <a:r>
              <a:rPr lang="en-US" dirty="0" err="1" smtClean="0"/>
              <a:t>var</a:t>
            </a:r>
            <a:r>
              <a:rPr lang="en-US" dirty="0" smtClean="0"/>
              <a:t> </a:t>
            </a:r>
            <a:r>
              <a:rPr lang="en-US" dirty="0" err="1" smtClean="0"/>
              <a:t>reportheaderid</a:t>
            </a:r>
            <a:r>
              <a:rPr lang="en-US" dirty="0" smtClean="0"/>
              <a:t> = $("[</a:t>
            </a:r>
            <a:r>
              <a:rPr lang="en-US" dirty="0" err="1" smtClean="0"/>
              <a:t>subreportlinesid</a:t>
            </a:r>
            <a:r>
              <a:rPr lang="en-US" dirty="0" smtClean="0"/>
              <a:t>='" + </a:t>
            </a:r>
            <a:r>
              <a:rPr lang="en-US" dirty="0" err="1" smtClean="0"/>
              <a:t>formLine.formLinesId</a:t>
            </a:r>
            <a:r>
              <a:rPr lang="en-US" dirty="0" smtClean="0"/>
              <a:t> + "'] ").</a:t>
            </a:r>
            <a:r>
              <a:rPr lang="en-US" dirty="0" err="1" smtClean="0"/>
              <a:t>attr</a:t>
            </a:r>
            <a:r>
              <a:rPr lang="en-US" dirty="0" smtClean="0"/>
              <a:t>('</a:t>
            </a:r>
            <a:r>
              <a:rPr lang="en-US" dirty="0" err="1" smtClean="0"/>
              <a:t>subreportheaderid</a:t>
            </a:r>
            <a:r>
              <a:rPr lang="en-US" dirty="0" smtClean="0"/>
              <a:t>');</a:t>
            </a:r>
          </a:p>
          <a:p>
            <a:r>
              <a:rPr lang="en-US" dirty="0" smtClean="0"/>
              <a:t>$("div[</a:t>
            </a:r>
            <a:r>
              <a:rPr lang="en-US" dirty="0" err="1" smtClean="0"/>
              <a:t>form_line_id</a:t>
            </a:r>
            <a:r>
              <a:rPr lang="en-US" dirty="0" smtClean="0"/>
              <a:t>='" + </a:t>
            </a:r>
            <a:r>
              <a:rPr lang="en-US" dirty="0" err="1" smtClean="0"/>
              <a:t>formLine.formLinesId</a:t>
            </a:r>
            <a:r>
              <a:rPr lang="en-US" dirty="0" smtClean="0"/>
              <a:t> + "'] table").html('');</a:t>
            </a:r>
          </a:p>
          <a:p>
            <a:r>
              <a:rPr lang="en-US" dirty="0" smtClean="0"/>
              <a:t>//Reset the subreport to default</a:t>
            </a:r>
          </a:p>
          <a:p>
            <a:r>
              <a:rPr lang="en-US" dirty="0" err="1" smtClean="0"/>
              <a:t>Form.RefreshSubreport</a:t>
            </a:r>
            <a:r>
              <a:rPr lang="en-US" dirty="0" smtClean="0"/>
              <a:t>(</a:t>
            </a:r>
            <a:r>
              <a:rPr lang="en-US" dirty="0" err="1" smtClean="0"/>
              <a:t>formLine.formLinesId</a:t>
            </a:r>
            <a:r>
              <a:rPr lang="en-US" dirty="0" smtClean="0"/>
              <a:t>, </a:t>
            </a:r>
            <a:r>
              <a:rPr lang="en-US" dirty="0" err="1" smtClean="0"/>
              <a:t>reportheaderid</a:t>
            </a:r>
            <a:r>
              <a:rPr lang="en-US" dirty="0" smtClean="0"/>
              <a:t>);</a:t>
            </a:r>
          </a:p>
          <a:p>
            <a:r>
              <a:rPr lang="en-US" dirty="0" err="1" smtClean="0"/>
              <a:t>waitRpt</a:t>
            </a:r>
            <a:r>
              <a:rPr lang="en-US" dirty="0" smtClean="0"/>
              <a:t> (</a:t>
            </a:r>
            <a:r>
              <a:rPr lang="en-US" dirty="0" err="1" smtClean="0"/>
              <a:t>formLine.formLinesId</a:t>
            </a:r>
            <a:r>
              <a:rPr lang="en-US" dirty="0" smtClean="0"/>
              <a:t>, 100);</a:t>
            </a:r>
          </a:p>
        </p:txBody>
      </p:sp>
      <p:sp>
        <p:nvSpPr>
          <p:cNvPr id="4" name="Slide Number Placeholder 3"/>
          <p:cNvSpPr>
            <a:spLocks noGrp="1"/>
          </p:cNvSpPr>
          <p:nvPr>
            <p:ph type="sldNum" sz="quarter" idx="10"/>
          </p:nvPr>
        </p:nvSpPr>
        <p:spPr/>
        <p:txBody>
          <a:bodyPr/>
          <a:lstStyle/>
          <a:p>
            <a:fld id="{32674CE4-FBD8-4481-AEFB-CA53E599A745}" type="slidenum">
              <a:rPr lang="en-US" smtClean="0"/>
              <a:t>24</a:t>
            </a:fld>
            <a:endParaRPr lang="en-US" dirty="0"/>
          </a:p>
        </p:txBody>
      </p:sp>
    </p:spTree>
    <p:extLst>
      <p:ext uri="{BB962C8B-B14F-4D97-AF65-F5344CB8AC3E}">
        <p14:creationId xmlns:p14="http://schemas.microsoft.com/office/powerpoint/2010/main" val="22488403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put in after load code' , so it will load the hidden subreport data</a:t>
            </a:r>
          </a:p>
          <a:p>
            <a:r>
              <a:rPr lang="en-US" dirty="0" err="1" smtClean="0"/>
              <a:t>window.waitRpt</a:t>
            </a:r>
            <a:r>
              <a:rPr lang="en-US" dirty="0" smtClean="0"/>
              <a:t> = function (selector, label, </a:t>
            </a:r>
            <a:r>
              <a:rPr lang="en-US" dirty="0" err="1" smtClean="0"/>
              <a:t>rpt</a:t>
            </a:r>
            <a:r>
              <a:rPr lang="en-US" dirty="0" smtClean="0"/>
              <a:t>, title, time) {</a:t>
            </a:r>
          </a:p>
          <a:p>
            <a:r>
              <a:rPr lang="en-US" dirty="0" smtClean="0"/>
              <a:t>	//wait the report table get loaded</a:t>
            </a:r>
          </a:p>
          <a:p>
            <a:r>
              <a:rPr lang="en-US" dirty="0" smtClean="0"/>
              <a:t>	if($("div[</a:t>
            </a:r>
            <a:r>
              <a:rPr lang="en-US" dirty="0" err="1" smtClean="0"/>
              <a:t>form_line_id</a:t>
            </a:r>
            <a:r>
              <a:rPr lang="en-US" dirty="0" smtClean="0"/>
              <a:t>='" + selector + "'] table").length == 1) {</a:t>
            </a:r>
          </a:p>
          <a:p>
            <a:r>
              <a:rPr lang="en-US" dirty="0" smtClean="0"/>
              <a:t>	</a:t>
            </a:r>
            <a:r>
              <a:rPr lang="en-US" dirty="0" err="1" smtClean="0"/>
              <a:t>var</a:t>
            </a:r>
            <a:r>
              <a:rPr lang="en-US" dirty="0" smtClean="0"/>
              <a:t> content = $("div[</a:t>
            </a:r>
            <a:r>
              <a:rPr lang="en-US" dirty="0" err="1" smtClean="0"/>
              <a:t>form_line_id</a:t>
            </a:r>
            <a:r>
              <a:rPr lang="en-US" dirty="0" smtClean="0"/>
              <a:t>='" + selector + "']").html();</a:t>
            </a:r>
          </a:p>
          <a:p>
            <a:r>
              <a:rPr lang="en-US" dirty="0" smtClean="0"/>
              <a:t>	//we only want the data inside the table, we don't want refresh button</a:t>
            </a:r>
          </a:p>
          <a:p>
            <a:r>
              <a:rPr lang="en-US" dirty="0" smtClean="0"/>
              <a:t>	pos1 = </a:t>
            </a:r>
            <a:r>
              <a:rPr lang="en-US" dirty="0" err="1" smtClean="0"/>
              <a:t>content.indexOf</a:t>
            </a:r>
            <a:r>
              <a:rPr lang="en-US" dirty="0" smtClean="0"/>
              <a:t>("table ");</a:t>
            </a:r>
          </a:p>
          <a:p>
            <a:r>
              <a:rPr lang="en-US" dirty="0" smtClean="0"/>
              <a:t>	pos2 = </a:t>
            </a:r>
            <a:r>
              <a:rPr lang="en-US" dirty="0" err="1" smtClean="0"/>
              <a:t>content.indexOf</a:t>
            </a:r>
            <a:r>
              <a:rPr lang="en-US" dirty="0" smtClean="0"/>
              <a:t>("/table");</a:t>
            </a:r>
          </a:p>
          <a:p>
            <a:r>
              <a:rPr lang="en-US" dirty="0" smtClean="0"/>
              <a:t>	content = '&lt;STRONG&gt;' + title + '&lt;/STRONG&gt;&lt;BR&gt;' + </a:t>
            </a:r>
            <a:r>
              <a:rPr lang="en-US" dirty="0" err="1" smtClean="0"/>
              <a:t>content.substr</a:t>
            </a:r>
            <a:r>
              <a:rPr lang="en-US" dirty="0" smtClean="0"/>
              <a:t>(pos1-1, pos2-pos1);</a:t>
            </a:r>
          </a:p>
          <a:p>
            <a:r>
              <a:rPr lang="en-US" dirty="0" smtClean="0"/>
              <a:t>	</a:t>
            </a:r>
            <a:r>
              <a:rPr lang="en-US" dirty="0" err="1" smtClean="0"/>
              <a:t>setFormElement</a:t>
            </a:r>
            <a:r>
              <a:rPr lang="en-US" dirty="0" smtClean="0"/>
              <a:t>(</a:t>
            </a:r>
            <a:r>
              <a:rPr lang="en-US" dirty="0" err="1" smtClean="0"/>
              <a:t>rpt</a:t>
            </a:r>
            <a:r>
              <a:rPr lang="en-US" dirty="0" smtClean="0"/>
              <a:t>, content); </a:t>
            </a:r>
          </a:p>
          <a:p>
            <a:r>
              <a:rPr lang="en-US" dirty="0" smtClean="0"/>
              <a:t>	$("[</a:t>
            </a:r>
            <a:r>
              <a:rPr lang="en-US" dirty="0" err="1" smtClean="0"/>
              <a:t>form_line_id</a:t>
            </a:r>
            <a:r>
              <a:rPr lang="en-US" dirty="0" smtClean="0"/>
              <a:t>=" + label + "] ").html(content);</a:t>
            </a:r>
          </a:p>
          <a:p>
            <a:r>
              <a:rPr lang="en-US" dirty="0" smtClean="0"/>
              <a:t>	}</a:t>
            </a:r>
          </a:p>
          <a:p>
            <a:r>
              <a:rPr lang="en-US" dirty="0" smtClean="0"/>
              <a:t>	else {</a:t>
            </a:r>
          </a:p>
          <a:p>
            <a:r>
              <a:rPr lang="en-US" dirty="0" smtClean="0"/>
              <a:t>		</a:t>
            </a:r>
            <a:r>
              <a:rPr lang="en-US" dirty="0" err="1" smtClean="0"/>
              <a:t>setTimeout</a:t>
            </a:r>
            <a:r>
              <a:rPr lang="en-US" dirty="0" smtClean="0"/>
              <a:t>(function() {</a:t>
            </a:r>
            <a:r>
              <a:rPr lang="en-US" dirty="0" err="1" smtClean="0"/>
              <a:t>waitRpt</a:t>
            </a:r>
            <a:r>
              <a:rPr lang="en-US" dirty="0" smtClean="0"/>
              <a:t> (selector, label, </a:t>
            </a:r>
            <a:r>
              <a:rPr lang="en-US" dirty="0" err="1" smtClean="0"/>
              <a:t>rpt</a:t>
            </a:r>
            <a:r>
              <a:rPr lang="en-US" dirty="0" smtClean="0"/>
              <a:t>, title, time);}, time);</a:t>
            </a:r>
          </a:p>
          <a:p>
            <a:r>
              <a:rPr lang="en-US" dirty="0" smtClean="0"/>
              <a:t>	}</a:t>
            </a:r>
          </a:p>
          <a:p>
            <a:r>
              <a:rPr lang="en-US" dirty="0" smtClean="0"/>
              <a:t>}</a:t>
            </a:r>
          </a:p>
          <a:p>
            <a:r>
              <a:rPr lang="en-US" dirty="0" smtClean="0"/>
              <a:t>// we create three fields, 'MST Goals </a:t>
            </a:r>
            <a:r>
              <a:rPr lang="en-US" dirty="0" err="1" smtClean="0"/>
              <a:t>OverArching</a:t>
            </a:r>
            <a:r>
              <a:rPr lang="en-US" dirty="0" smtClean="0"/>
              <a:t>' is the caption for the subreport</a:t>
            </a:r>
          </a:p>
          <a:p>
            <a:r>
              <a:rPr lang="en-US" dirty="0" smtClean="0"/>
              <a:t>// label1 is the caption for Label field it will be the report that we show people</a:t>
            </a:r>
          </a:p>
          <a:p>
            <a:r>
              <a:rPr lang="en-US" dirty="0" smtClean="0"/>
              <a:t>// MY_Temp1 is the user_defined column- type as remark to store the static subreport, make it invisible </a:t>
            </a:r>
          </a:p>
          <a:p>
            <a:r>
              <a:rPr lang="en-US" dirty="0" err="1" smtClean="0"/>
              <a:t>var</a:t>
            </a:r>
            <a:r>
              <a:rPr lang="en-US" dirty="0" smtClean="0"/>
              <a:t> formLine1 = </a:t>
            </a:r>
            <a:r>
              <a:rPr lang="en-US" dirty="0" err="1" smtClean="0"/>
              <a:t>Form.getFormLineByCaption</a:t>
            </a:r>
            <a:r>
              <a:rPr lang="en-US" dirty="0" smtClean="0"/>
              <a:t>('label1'); </a:t>
            </a:r>
          </a:p>
          <a:p>
            <a:r>
              <a:rPr lang="en-US" dirty="0" err="1" smtClean="0"/>
              <a:t>var</a:t>
            </a:r>
            <a:r>
              <a:rPr lang="en-US" dirty="0" smtClean="0"/>
              <a:t> formLine2 = </a:t>
            </a:r>
            <a:r>
              <a:rPr lang="en-US" dirty="0" err="1" smtClean="0"/>
              <a:t>Form.getFormLineByCaption</a:t>
            </a:r>
            <a:r>
              <a:rPr lang="en-US" dirty="0" smtClean="0"/>
              <a:t>('MST Goals </a:t>
            </a:r>
            <a:r>
              <a:rPr lang="en-US" dirty="0" err="1" smtClean="0"/>
              <a:t>OverArching</a:t>
            </a:r>
            <a:r>
              <a:rPr lang="en-US" dirty="0" smtClean="0"/>
              <a:t>');</a:t>
            </a:r>
          </a:p>
          <a:p>
            <a:endParaRPr lang="en-US" dirty="0" smtClean="0"/>
          </a:p>
          <a:p>
            <a:r>
              <a:rPr lang="en-US" dirty="0" smtClean="0"/>
              <a:t>//Hide the subreport </a:t>
            </a:r>
          </a:p>
          <a:p>
            <a:r>
              <a:rPr lang="en-US" dirty="0" smtClean="0"/>
              <a:t>$("div[</a:t>
            </a:r>
            <a:r>
              <a:rPr lang="en-US" dirty="0" err="1" smtClean="0"/>
              <a:t>form_line_id</a:t>
            </a:r>
            <a:r>
              <a:rPr lang="en-US" dirty="0" smtClean="0"/>
              <a:t>='" + formLine2.formLinesId + "']").children().</a:t>
            </a:r>
            <a:r>
              <a:rPr lang="en-US" dirty="0" err="1" smtClean="0"/>
              <a:t>addClass</a:t>
            </a:r>
            <a:r>
              <a:rPr lang="en-US" dirty="0" smtClean="0"/>
              <a:t>("hidden");</a:t>
            </a:r>
          </a:p>
          <a:p>
            <a:endParaRPr lang="en-US" dirty="0" smtClean="0"/>
          </a:p>
          <a:p>
            <a:r>
              <a:rPr lang="en-US" dirty="0" smtClean="0"/>
              <a:t>if ( </a:t>
            </a:r>
            <a:r>
              <a:rPr lang="en-US" dirty="0" err="1" smtClean="0"/>
              <a:t>formAction</a:t>
            </a:r>
            <a:r>
              <a:rPr lang="en-US" dirty="0" smtClean="0"/>
              <a:t> == 'ADD' )</a:t>
            </a:r>
          </a:p>
          <a:p>
            <a:r>
              <a:rPr lang="en-US" dirty="0" smtClean="0"/>
              <a:t>{</a:t>
            </a:r>
          </a:p>
          <a:p>
            <a:r>
              <a:rPr lang="en-US" dirty="0" smtClean="0"/>
              <a:t>	</a:t>
            </a:r>
            <a:r>
              <a:rPr lang="en-US" dirty="0" err="1" smtClean="0"/>
              <a:t>waitRpt</a:t>
            </a:r>
            <a:r>
              <a:rPr lang="en-US" dirty="0" smtClean="0"/>
              <a:t>(formLine2.formLinesId, formLine1.formLinesId, 'MY_Temp1', 'Subreport', 100);</a:t>
            </a:r>
          </a:p>
          <a:p>
            <a:r>
              <a:rPr lang="en-US" dirty="0" smtClean="0"/>
              <a:t>}</a:t>
            </a:r>
          </a:p>
          <a:p>
            <a:r>
              <a:rPr lang="en-US" dirty="0" smtClean="0"/>
              <a:t>else</a:t>
            </a:r>
          </a:p>
          <a:p>
            <a:r>
              <a:rPr lang="en-US" dirty="0" smtClean="0"/>
              <a:t>{</a:t>
            </a:r>
          </a:p>
          <a:p>
            <a:r>
              <a:rPr lang="en-US" dirty="0" smtClean="0"/>
              <a:t>	$("[</a:t>
            </a:r>
            <a:r>
              <a:rPr lang="en-US" dirty="0" err="1" smtClean="0"/>
              <a:t>form_line_id</a:t>
            </a:r>
            <a:r>
              <a:rPr lang="en-US" dirty="0" smtClean="0"/>
              <a:t>=" + formLine1.formLinesId + "] ").html(</a:t>
            </a:r>
            <a:r>
              <a:rPr lang="en-US" dirty="0" err="1" smtClean="0"/>
              <a:t>getFormElement</a:t>
            </a:r>
            <a:r>
              <a:rPr lang="en-US" dirty="0" smtClean="0"/>
              <a:t>('MY_Temp1'));</a:t>
            </a:r>
          </a:p>
          <a:p>
            <a:r>
              <a:rPr lang="en-US" dirty="0" smtClean="0"/>
              <a:t>}</a:t>
            </a:r>
          </a:p>
          <a:p>
            <a:endParaRPr lang="en-US" dirty="0" smtClean="0"/>
          </a:p>
          <a:p>
            <a:endParaRPr lang="en-US" dirty="0" smtClean="0"/>
          </a:p>
          <a:p>
            <a:r>
              <a:rPr lang="en-US" dirty="0" smtClean="0"/>
              <a:t>//Put into the 'On Change Code' for actual_date</a:t>
            </a:r>
          </a:p>
          <a:p>
            <a:r>
              <a:rPr lang="en-US" dirty="0" err="1" smtClean="0"/>
              <a:t>var</a:t>
            </a:r>
            <a:r>
              <a:rPr lang="en-US" dirty="0" smtClean="0"/>
              <a:t> formLine1 = </a:t>
            </a:r>
            <a:r>
              <a:rPr lang="en-US" dirty="0" err="1" smtClean="0"/>
              <a:t>Form.getFormLineByCaption</a:t>
            </a:r>
            <a:r>
              <a:rPr lang="en-US" dirty="0" smtClean="0"/>
              <a:t>('label1'); </a:t>
            </a:r>
          </a:p>
          <a:p>
            <a:r>
              <a:rPr lang="en-US" dirty="0" err="1" smtClean="0"/>
              <a:t>var</a:t>
            </a:r>
            <a:r>
              <a:rPr lang="en-US" dirty="0" smtClean="0"/>
              <a:t> formLine2 = </a:t>
            </a:r>
            <a:r>
              <a:rPr lang="en-US" dirty="0" err="1" smtClean="0"/>
              <a:t>Form.getFormLineByCaption</a:t>
            </a:r>
            <a:r>
              <a:rPr lang="en-US" dirty="0" smtClean="0"/>
              <a:t>('MST Goals </a:t>
            </a:r>
            <a:r>
              <a:rPr lang="en-US" dirty="0" err="1" smtClean="0"/>
              <a:t>OverArching</a:t>
            </a:r>
            <a:r>
              <a:rPr lang="en-US" dirty="0" smtClean="0"/>
              <a:t>');</a:t>
            </a:r>
          </a:p>
          <a:p>
            <a:endParaRPr lang="en-US" dirty="0" smtClean="0"/>
          </a:p>
          <a:p>
            <a:r>
              <a:rPr lang="en-US" dirty="0" smtClean="0"/>
              <a:t>//Clean the subreport data</a:t>
            </a:r>
          </a:p>
          <a:p>
            <a:r>
              <a:rPr lang="en-US" dirty="0" err="1" smtClean="0"/>
              <a:t>var</a:t>
            </a:r>
            <a:r>
              <a:rPr lang="en-US" dirty="0" smtClean="0"/>
              <a:t> </a:t>
            </a:r>
            <a:r>
              <a:rPr lang="en-US" dirty="0" err="1" smtClean="0"/>
              <a:t>reportheaderid</a:t>
            </a:r>
            <a:r>
              <a:rPr lang="en-US" dirty="0" smtClean="0"/>
              <a:t> = $("[</a:t>
            </a:r>
            <a:r>
              <a:rPr lang="en-US" dirty="0" err="1" smtClean="0"/>
              <a:t>subreportlinesid</a:t>
            </a:r>
            <a:r>
              <a:rPr lang="en-US" dirty="0" smtClean="0"/>
              <a:t>='" + </a:t>
            </a:r>
            <a:r>
              <a:rPr lang="en-US" dirty="0" err="1" smtClean="0"/>
              <a:t>formLine.formLinesId</a:t>
            </a:r>
            <a:r>
              <a:rPr lang="en-US" dirty="0" smtClean="0"/>
              <a:t> + "'] ").</a:t>
            </a:r>
            <a:r>
              <a:rPr lang="en-US" dirty="0" err="1" smtClean="0"/>
              <a:t>attr</a:t>
            </a:r>
            <a:r>
              <a:rPr lang="en-US" dirty="0" smtClean="0"/>
              <a:t>('</a:t>
            </a:r>
            <a:r>
              <a:rPr lang="en-US" dirty="0" err="1" smtClean="0"/>
              <a:t>subreportheaderid</a:t>
            </a:r>
            <a:r>
              <a:rPr lang="en-US" dirty="0" smtClean="0"/>
              <a:t>');</a:t>
            </a:r>
          </a:p>
          <a:p>
            <a:r>
              <a:rPr lang="en-US" dirty="0" smtClean="0"/>
              <a:t>$("div[</a:t>
            </a:r>
            <a:r>
              <a:rPr lang="en-US" dirty="0" err="1" smtClean="0"/>
              <a:t>form_line_id</a:t>
            </a:r>
            <a:r>
              <a:rPr lang="en-US" dirty="0" smtClean="0"/>
              <a:t>='" + </a:t>
            </a:r>
            <a:r>
              <a:rPr lang="en-US" dirty="0" err="1" smtClean="0"/>
              <a:t>formLine.formLinesId</a:t>
            </a:r>
            <a:r>
              <a:rPr lang="en-US" dirty="0" smtClean="0"/>
              <a:t> + "'] table").html('');</a:t>
            </a:r>
          </a:p>
          <a:p>
            <a:endParaRPr lang="en-US" dirty="0" smtClean="0"/>
          </a:p>
          <a:p>
            <a:r>
              <a:rPr lang="en-US" dirty="0" smtClean="0"/>
              <a:t>//Reset the subreport to default and clean the Label and the memo field</a:t>
            </a:r>
          </a:p>
          <a:p>
            <a:r>
              <a:rPr lang="en-US" dirty="0" err="1" smtClean="0"/>
              <a:t>Form.RefreshSubreport</a:t>
            </a:r>
            <a:r>
              <a:rPr lang="en-US" dirty="0" smtClean="0"/>
              <a:t>(</a:t>
            </a:r>
            <a:r>
              <a:rPr lang="en-US" dirty="0" err="1" smtClean="0"/>
              <a:t>formLine.formLinesId</a:t>
            </a:r>
            <a:r>
              <a:rPr lang="en-US" dirty="0" smtClean="0"/>
              <a:t>, </a:t>
            </a:r>
            <a:r>
              <a:rPr lang="en-US" dirty="0" err="1" smtClean="0"/>
              <a:t>reportheaderid</a:t>
            </a:r>
            <a:r>
              <a:rPr lang="en-US" dirty="0" smtClean="0"/>
              <a:t>);</a:t>
            </a:r>
          </a:p>
          <a:p>
            <a:r>
              <a:rPr lang="en-US" dirty="0" smtClean="0"/>
              <a:t>setFormElement('label1', ''); </a:t>
            </a:r>
          </a:p>
          <a:p>
            <a:r>
              <a:rPr lang="en-US" dirty="0" smtClean="0"/>
              <a:t>setFormElement('MY_Temp1', ''); </a:t>
            </a:r>
          </a:p>
          <a:p>
            <a:r>
              <a:rPr lang="en-US" dirty="0" err="1" smtClean="0"/>
              <a:t>waitRpt</a:t>
            </a:r>
            <a:r>
              <a:rPr lang="en-US" dirty="0" smtClean="0"/>
              <a:t>(formLine2.formLinesId, formLine1.formLinesId, 'MY_Temp1', 'Subreport', 100);</a:t>
            </a:r>
          </a:p>
        </p:txBody>
      </p:sp>
      <p:sp>
        <p:nvSpPr>
          <p:cNvPr id="4" name="Slide Number Placeholder 3"/>
          <p:cNvSpPr>
            <a:spLocks noGrp="1"/>
          </p:cNvSpPr>
          <p:nvPr>
            <p:ph type="sldNum" sz="quarter" idx="10"/>
          </p:nvPr>
        </p:nvSpPr>
        <p:spPr/>
        <p:txBody>
          <a:bodyPr/>
          <a:lstStyle/>
          <a:p>
            <a:fld id="{32674CE4-FBD8-4481-AEFB-CA53E599A745}" type="slidenum">
              <a:rPr lang="en-US" smtClean="0"/>
              <a:t>25</a:t>
            </a:fld>
            <a:endParaRPr lang="en-US" dirty="0"/>
          </a:p>
        </p:txBody>
      </p:sp>
    </p:spTree>
    <p:extLst>
      <p:ext uri="{BB962C8B-B14F-4D97-AF65-F5344CB8AC3E}">
        <p14:creationId xmlns:p14="http://schemas.microsoft.com/office/powerpoint/2010/main" val="38256335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put in after load code' , so it will load the hidden subreport data</a:t>
            </a:r>
          </a:p>
          <a:p>
            <a:r>
              <a:rPr lang="en-US" dirty="0" err="1" smtClean="0"/>
              <a:t>window.waitRpt</a:t>
            </a:r>
            <a:r>
              <a:rPr lang="en-US" dirty="0" smtClean="0"/>
              <a:t> = function (selector, time) {</a:t>
            </a:r>
          </a:p>
          <a:p>
            <a:r>
              <a:rPr lang="en-US" dirty="0" err="1" smtClean="0"/>
              <a:t>var</a:t>
            </a:r>
            <a:r>
              <a:rPr lang="en-US" dirty="0" smtClean="0"/>
              <a:t> </a:t>
            </a:r>
            <a:r>
              <a:rPr lang="en-US" dirty="0" err="1" smtClean="0"/>
              <a:t>k_id</a:t>
            </a:r>
            <a:r>
              <a:rPr lang="en-US" dirty="0" smtClean="0"/>
              <a:t>, </a:t>
            </a:r>
            <a:r>
              <a:rPr lang="en-US" dirty="0" err="1" smtClean="0"/>
              <a:t>h_id</a:t>
            </a:r>
            <a:r>
              <a:rPr lang="en-US" dirty="0" smtClean="0"/>
              <a:t>, </a:t>
            </a:r>
            <a:r>
              <a:rPr lang="en-US" dirty="0" err="1" smtClean="0"/>
              <a:t>form_program</a:t>
            </a:r>
            <a:r>
              <a:rPr lang="en-US" dirty="0" smtClean="0"/>
              <a:t>;</a:t>
            </a:r>
          </a:p>
          <a:p>
            <a:r>
              <a:rPr lang="en-US" dirty="0" err="1" smtClean="0"/>
              <a:t>var</a:t>
            </a:r>
            <a:r>
              <a:rPr lang="en-US" dirty="0" smtClean="0"/>
              <a:t> </a:t>
            </a:r>
            <a:r>
              <a:rPr lang="en-US" dirty="0" err="1" smtClean="0"/>
              <a:t>url</a:t>
            </a:r>
            <a:r>
              <a:rPr lang="en-US" dirty="0" smtClean="0"/>
              <a:t> = "";</a:t>
            </a:r>
          </a:p>
          <a:p>
            <a:r>
              <a:rPr lang="en-US" dirty="0" smtClean="0"/>
              <a:t>//wait the report table get loaded</a:t>
            </a:r>
          </a:p>
          <a:p>
            <a:r>
              <a:rPr lang="en-US" dirty="0" smtClean="0"/>
              <a:t>if ($("div[</a:t>
            </a:r>
            <a:r>
              <a:rPr lang="en-US" dirty="0" err="1" smtClean="0"/>
              <a:t>form_line_id</a:t>
            </a:r>
            <a:r>
              <a:rPr lang="en-US" dirty="0" smtClean="0"/>
              <a:t>='" + selector + "'] table </a:t>
            </a:r>
            <a:r>
              <a:rPr lang="en-US" dirty="0" err="1" smtClean="0"/>
              <a:t>tbody</a:t>
            </a:r>
            <a:r>
              <a:rPr lang="en-US" dirty="0" smtClean="0"/>
              <a:t> </a:t>
            </a:r>
            <a:r>
              <a:rPr lang="en-US" dirty="0" err="1" smtClean="0"/>
              <a:t>tr</a:t>
            </a:r>
            <a:r>
              <a:rPr lang="en-US" dirty="0" smtClean="0"/>
              <a:t> td").</a:t>
            </a:r>
            <a:r>
              <a:rPr lang="en-US" dirty="0" err="1" smtClean="0"/>
              <a:t>attr</a:t>
            </a:r>
            <a:r>
              <a:rPr lang="en-US" dirty="0" smtClean="0"/>
              <a:t>('data-column-name')=='event_log_id') {</a:t>
            </a:r>
          </a:p>
          <a:p>
            <a:r>
              <a:rPr lang="en-US" dirty="0" smtClean="0"/>
              <a:t>//	if($("div[</a:t>
            </a:r>
            <a:r>
              <a:rPr lang="en-US" dirty="0" err="1" smtClean="0"/>
              <a:t>form_line_id</a:t>
            </a:r>
            <a:r>
              <a:rPr lang="en-US" dirty="0" smtClean="0"/>
              <a:t>='" + selector + "'] table").length == 1) {</a:t>
            </a:r>
          </a:p>
          <a:p>
            <a:r>
              <a:rPr lang="en-US" dirty="0" smtClean="0"/>
              <a:t>	//skip this report since there is no record.</a:t>
            </a:r>
          </a:p>
          <a:p>
            <a:r>
              <a:rPr lang="en-US" dirty="0" smtClean="0"/>
              <a:t>		if( $("div[</a:t>
            </a:r>
            <a:r>
              <a:rPr lang="en-US" dirty="0" err="1" smtClean="0"/>
              <a:t>form_line_id</a:t>
            </a:r>
            <a:r>
              <a:rPr lang="en-US" dirty="0" smtClean="0"/>
              <a:t>='" + selector + "'] table </a:t>
            </a:r>
            <a:r>
              <a:rPr lang="en-US" dirty="0" err="1" smtClean="0"/>
              <a:t>tbody</a:t>
            </a:r>
            <a:r>
              <a:rPr lang="en-US" dirty="0" smtClean="0"/>
              <a:t> </a:t>
            </a:r>
            <a:r>
              <a:rPr lang="en-US" dirty="0" err="1" smtClean="0"/>
              <a:t>tr</a:t>
            </a:r>
            <a:r>
              <a:rPr lang="en-US" dirty="0" smtClean="0"/>
              <a:t>").length == 0 ) {return;}</a:t>
            </a:r>
          </a:p>
          <a:p>
            <a:r>
              <a:rPr lang="en-US" dirty="0" smtClean="0"/>
              <a:t>		else 	</a:t>
            </a:r>
          </a:p>
          <a:p>
            <a:r>
              <a:rPr lang="en-US" dirty="0" smtClean="0"/>
              <a:t>		{		</a:t>
            </a:r>
          </a:p>
          <a:p>
            <a:r>
              <a:rPr lang="en-US" dirty="0" smtClean="0"/>
              <a:t>		//append command to the refresh button, so it will reformat to the format we want</a:t>
            </a:r>
          </a:p>
          <a:p>
            <a:r>
              <a:rPr lang="en-US" dirty="0" smtClean="0"/>
              <a:t>			</a:t>
            </a:r>
            <a:r>
              <a:rPr lang="en-US" dirty="0" err="1" smtClean="0"/>
              <a:t>cmd</a:t>
            </a:r>
            <a:r>
              <a:rPr lang="en-US" dirty="0" smtClean="0"/>
              <a:t> = $("div[</a:t>
            </a:r>
            <a:r>
              <a:rPr lang="en-US" dirty="0" err="1" smtClean="0"/>
              <a:t>form_line_id</a:t>
            </a:r>
            <a:r>
              <a:rPr lang="en-US" dirty="0" smtClean="0"/>
              <a:t>='" + selector + "']").find("a").</a:t>
            </a:r>
            <a:r>
              <a:rPr lang="en-US" dirty="0" err="1" smtClean="0"/>
              <a:t>attr</a:t>
            </a:r>
            <a:r>
              <a:rPr lang="en-US" dirty="0" smtClean="0"/>
              <a:t>('</a:t>
            </a:r>
            <a:r>
              <a:rPr lang="en-US" dirty="0" err="1" smtClean="0"/>
              <a:t>on'+'click</a:t>
            </a:r>
            <a:r>
              <a:rPr lang="en-US" dirty="0" smtClean="0"/>
              <a:t>') + "</a:t>
            </a:r>
            <a:r>
              <a:rPr lang="en-US" dirty="0" err="1" smtClean="0"/>
              <a:t>waitRpt</a:t>
            </a:r>
            <a:r>
              <a:rPr lang="en-US" dirty="0" smtClean="0"/>
              <a:t>('"+ selector +"', 100);";		</a:t>
            </a:r>
          </a:p>
          <a:p>
            <a:r>
              <a:rPr lang="en-US" dirty="0" smtClean="0"/>
              <a:t>			$("div[</a:t>
            </a:r>
            <a:r>
              <a:rPr lang="en-US" dirty="0" err="1" smtClean="0"/>
              <a:t>form_line_id</a:t>
            </a:r>
            <a:r>
              <a:rPr lang="en-US" dirty="0" smtClean="0"/>
              <a:t>='" + selector + "']").find("a").</a:t>
            </a:r>
            <a:r>
              <a:rPr lang="en-US" dirty="0" err="1" smtClean="0"/>
              <a:t>attr</a:t>
            </a:r>
            <a:r>
              <a:rPr lang="en-US" dirty="0" smtClean="0"/>
              <a:t>('</a:t>
            </a:r>
            <a:r>
              <a:rPr lang="en-US" dirty="0" err="1" smtClean="0"/>
              <a:t>on'+'click</a:t>
            </a:r>
            <a:r>
              <a:rPr lang="en-US" dirty="0" smtClean="0"/>
              <a:t>', </a:t>
            </a:r>
            <a:r>
              <a:rPr lang="en-US" dirty="0" err="1" smtClean="0"/>
              <a:t>cmd</a:t>
            </a:r>
            <a:r>
              <a:rPr lang="en-US" dirty="0" smtClean="0"/>
              <a:t> );		</a:t>
            </a:r>
          </a:p>
          <a:p>
            <a:r>
              <a:rPr lang="en-US" dirty="0" smtClean="0"/>
              <a:t>			$("div[</a:t>
            </a:r>
            <a:r>
              <a:rPr lang="en-US" dirty="0" err="1" smtClean="0"/>
              <a:t>form_line_id</a:t>
            </a:r>
            <a:r>
              <a:rPr lang="en-US" dirty="0" smtClean="0"/>
              <a:t>='" + selector + "'] table").each(function (index) {</a:t>
            </a:r>
          </a:p>
          <a:p>
            <a:r>
              <a:rPr lang="en-US" dirty="0" smtClean="0"/>
              <a:t>				</a:t>
            </a:r>
            <a:r>
              <a:rPr lang="en-US" dirty="0" err="1" smtClean="0"/>
              <a:t>url</a:t>
            </a:r>
            <a:r>
              <a:rPr lang="en-US" dirty="0" smtClean="0"/>
              <a:t> ='';</a:t>
            </a:r>
          </a:p>
          <a:p>
            <a:r>
              <a:rPr lang="en-US" dirty="0" smtClean="0"/>
              <a:t>				$(this).find('</a:t>
            </a:r>
            <a:r>
              <a:rPr lang="en-US" dirty="0" err="1" smtClean="0"/>
              <a:t>tbody</a:t>
            </a:r>
            <a:r>
              <a:rPr lang="en-US" dirty="0" smtClean="0"/>
              <a:t> </a:t>
            </a:r>
            <a:r>
              <a:rPr lang="en-US" dirty="0" err="1" smtClean="0"/>
              <a:t>tr</a:t>
            </a:r>
            <a:r>
              <a:rPr lang="en-US" dirty="0" smtClean="0"/>
              <a:t>').each(function () {			</a:t>
            </a:r>
          </a:p>
          <a:p>
            <a:r>
              <a:rPr lang="en-US" dirty="0" smtClean="0"/>
              <a:t>								</a:t>
            </a:r>
            <a:r>
              <a:rPr lang="en-US" dirty="0" err="1" smtClean="0"/>
              <a:t>k_id</a:t>
            </a:r>
            <a:r>
              <a:rPr lang="en-US" dirty="0" smtClean="0"/>
              <a:t> = $(this).find('</a:t>
            </a:r>
            <a:r>
              <a:rPr lang="en-US" dirty="0" err="1" smtClean="0"/>
              <a:t>td:nth-child</a:t>
            </a:r>
            <a:r>
              <a:rPr lang="en-US" dirty="0" smtClean="0"/>
              <a:t>(1)').text();						</a:t>
            </a:r>
          </a:p>
          <a:p>
            <a:r>
              <a:rPr lang="en-US" dirty="0" smtClean="0"/>
              <a:t>								</a:t>
            </a:r>
            <a:r>
              <a:rPr lang="en-US" dirty="0" err="1" smtClean="0"/>
              <a:t>h_id</a:t>
            </a:r>
            <a:r>
              <a:rPr lang="en-US" dirty="0" smtClean="0"/>
              <a:t> = getDataValue('</a:t>
            </a:r>
            <a:r>
              <a:rPr lang="en-US" dirty="0" err="1" smtClean="0"/>
              <a:t>event_log</a:t>
            </a:r>
            <a:r>
              <a:rPr lang="en-US" dirty="0" smtClean="0"/>
              <a:t>', 'event_log_id', </a:t>
            </a:r>
            <a:r>
              <a:rPr lang="en-US" dirty="0" err="1" smtClean="0"/>
              <a:t>k_id</a:t>
            </a:r>
            <a:r>
              <a:rPr lang="en-US" dirty="0" smtClean="0"/>
              <a:t>, '</a:t>
            </a:r>
            <a:r>
              <a:rPr lang="en-US" dirty="0" err="1" smtClean="0"/>
              <a:t>form_header_id</a:t>
            </a:r>
            <a:r>
              <a:rPr lang="en-US" dirty="0" smtClean="0"/>
              <a:t>');	</a:t>
            </a:r>
          </a:p>
          <a:p>
            <a:r>
              <a:rPr lang="en-US" dirty="0" smtClean="0"/>
              <a:t>								</a:t>
            </a:r>
            <a:r>
              <a:rPr lang="en-US" dirty="0" err="1" smtClean="0"/>
              <a:t>e_id</a:t>
            </a:r>
            <a:r>
              <a:rPr lang="en-US" dirty="0" smtClean="0"/>
              <a:t> = getDataValue('</a:t>
            </a:r>
            <a:r>
              <a:rPr lang="en-US" dirty="0" err="1" smtClean="0"/>
              <a:t>event_log</a:t>
            </a:r>
            <a:r>
              <a:rPr lang="en-US" dirty="0" smtClean="0"/>
              <a:t>', 'event_log_id', </a:t>
            </a:r>
            <a:r>
              <a:rPr lang="en-US" dirty="0" err="1" smtClean="0"/>
              <a:t>k_id</a:t>
            </a:r>
            <a:r>
              <a:rPr lang="en-US" dirty="0" smtClean="0"/>
              <a:t>, '</a:t>
            </a:r>
            <a:r>
              <a:rPr lang="en-US" dirty="0" err="1" smtClean="0"/>
              <a:t>event_definition_id</a:t>
            </a:r>
            <a:r>
              <a:rPr lang="en-US" dirty="0" smtClean="0"/>
              <a:t>');</a:t>
            </a:r>
          </a:p>
          <a:p>
            <a:r>
              <a:rPr lang="en-US" dirty="0" smtClean="0"/>
              <a:t>								//get the event security for this worker</a:t>
            </a:r>
          </a:p>
          <a:p>
            <a:r>
              <a:rPr lang="en-US" dirty="0" smtClean="0"/>
              <a:t>								</a:t>
            </a:r>
            <a:r>
              <a:rPr lang="en-US" dirty="0" err="1" smtClean="0"/>
              <a:t>sqlwhere</a:t>
            </a:r>
            <a:r>
              <a:rPr lang="en-US" dirty="0" smtClean="0"/>
              <a:t> = "</a:t>
            </a:r>
            <a:r>
              <a:rPr lang="en-US" dirty="0" err="1" smtClean="0"/>
              <a:t>staff_id</a:t>
            </a:r>
            <a:r>
              <a:rPr lang="en-US" dirty="0" smtClean="0"/>
              <a:t>='" + </a:t>
            </a:r>
            <a:r>
              <a:rPr lang="en-US" dirty="0" err="1" smtClean="0"/>
              <a:t>workerID</a:t>
            </a:r>
            <a:r>
              <a:rPr lang="en-US" dirty="0" smtClean="0"/>
              <a:t> +"' and </a:t>
            </a:r>
            <a:r>
              <a:rPr lang="en-US" dirty="0" err="1" smtClean="0"/>
              <a:t>people_id</a:t>
            </a:r>
            <a:r>
              <a:rPr lang="en-US" dirty="0" smtClean="0"/>
              <a:t> ='"+ </a:t>
            </a:r>
            <a:r>
              <a:rPr lang="en-US" dirty="0" err="1" smtClean="0"/>
              <a:t>parentValue</a:t>
            </a:r>
            <a:r>
              <a:rPr lang="en-US" dirty="0" smtClean="0"/>
              <a:t> +"'";</a:t>
            </a:r>
          </a:p>
          <a:p>
            <a:r>
              <a:rPr lang="en-US" dirty="0" smtClean="0"/>
              <a:t>								ass = </a:t>
            </a:r>
            <a:r>
              <a:rPr lang="en-US" dirty="0" err="1" smtClean="0"/>
              <a:t>getDValue</a:t>
            </a:r>
            <a:r>
              <a:rPr lang="en-US" dirty="0" smtClean="0"/>
              <a:t>('</a:t>
            </a:r>
            <a:r>
              <a:rPr lang="en-US" dirty="0" err="1" smtClean="0"/>
              <a:t>security_clients_events_view</a:t>
            </a:r>
            <a:r>
              <a:rPr lang="en-US" dirty="0" smtClean="0"/>
              <a:t>', '</a:t>
            </a:r>
            <a:r>
              <a:rPr lang="en-US" dirty="0" err="1" smtClean="0"/>
              <a:t>event_definition_id</a:t>
            </a:r>
            <a:r>
              <a:rPr lang="en-US" dirty="0" smtClean="0"/>
              <a:t>', </a:t>
            </a:r>
            <a:r>
              <a:rPr lang="en-US" dirty="0" err="1" smtClean="0"/>
              <a:t>e_id</a:t>
            </a:r>
            <a:r>
              <a:rPr lang="en-US" dirty="0" smtClean="0"/>
              <a:t>, '</a:t>
            </a:r>
            <a:r>
              <a:rPr lang="en-US" dirty="0" err="1" smtClean="0"/>
              <a:t>has_access</a:t>
            </a:r>
            <a:r>
              <a:rPr lang="en-US" dirty="0" smtClean="0"/>
              <a:t>', </a:t>
            </a:r>
            <a:r>
              <a:rPr lang="en-US" dirty="0" err="1" smtClean="0"/>
              <a:t>sqlwhere</a:t>
            </a:r>
            <a:r>
              <a:rPr lang="en-US" dirty="0" smtClean="0"/>
              <a:t>);							</a:t>
            </a:r>
          </a:p>
          <a:p>
            <a:r>
              <a:rPr lang="en-US" dirty="0" smtClean="0"/>
              <a:t>								if ( ass != 'True' ) {$(this).remove();}							</a:t>
            </a:r>
          </a:p>
          <a:p>
            <a:r>
              <a:rPr lang="en-US" dirty="0" smtClean="0"/>
              <a:t>								else {							</a:t>
            </a:r>
          </a:p>
          <a:p>
            <a:r>
              <a:rPr lang="en-US" dirty="0" smtClean="0"/>
              <a:t>									</a:t>
            </a:r>
            <a:r>
              <a:rPr lang="en-US" dirty="0" err="1" smtClean="0"/>
              <a:t>ed</a:t>
            </a:r>
            <a:r>
              <a:rPr lang="en-US" dirty="0" smtClean="0"/>
              <a:t> = </a:t>
            </a:r>
            <a:r>
              <a:rPr lang="en-US" dirty="0" err="1" smtClean="0"/>
              <a:t>getDValue</a:t>
            </a:r>
            <a:r>
              <a:rPr lang="en-US" dirty="0" smtClean="0"/>
              <a:t>('</a:t>
            </a:r>
            <a:r>
              <a:rPr lang="en-US" dirty="0" err="1" smtClean="0"/>
              <a:t>security_clients_events_view</a:t>
            </a:r>
            <a:r>
              <a:rPr lang="en-US" dirty="0" smtClean="0"/>
              <a:t>', '</a:t>
            </a:r>
            <a:r>
              <a:rPr lang="en-US" dirty="0" err="1" smtClean="0"/>
              <a:t>event_definition_id</a:t>
            </a:r>
            <a:r>
              <a:rPr lang="en-US" dirty="0" smtClean="0"/>
              <a:t>', </a:t>
            </a:r>
            <a:r>
              <a:rPr lang="en-US" dirty="0" err="1" smtClean="0"/>
              <a:t>e_id</a:t>
            </a:r>
            <a:r>
              <a:rPr lang="en-US" dirty="0" smtClean="0"/>
              <a:t>, '</a:t>
            </a:r>
            <a:r>
              <a:rPr lang="en-US" dirty="0" err="1" smtClean="0"/>
              <a:t>is_edit_allowed</a:t>
            </a:r>
            <a:r>
              <a:rPr lang="en-US" dirty="0" smtClean="0"/>
              <a:t>', </a:t>
            </a:r>
            <a:r>
              <a:rPr lang="en-US" dirty="0" err="1" smtClean="0"/>
              <a:t>sqlwhere</a:t>
            </a:r>
            <a:r>
              <a:rPr lang="en-US" dirty="0" smtClean="0"/>
              <a:t>);</a:t>
            </a:r>
          </a:p>
          <a:p>
            <a:r>
              <a:rPr lang="en-US" dirty="0" smtClean="0"/>
              <a:t>									</a:t>
            </a:r>
            <a:r>
              <a:rPr lang="en-US" dirty="0" err="1" smtClean="0"/>
              <a:t>form_program</a:t>
            </a:r>
            <a:r>
              <a:rPr lang="en-US" dirty="0" smtClean="0"/>
              <a:t> = getDataValue('</a:t>
            </a:r>
            <a:r>
              <a:rPr lang="en-US" dirty="0" err="1" smtClean="0"/>
              <a:t>form_header</a:t>
            </a:r>
            <a:r>
              <a:rPr lang="en-US" dirty="0" smtClean="0"/>
              <a:t>', '</a:t>
            </a:r>
            <a:r>
              <a:rPr lang="en-US" dirty="0" err="1" smtClean="0"/>
              <a:t>form_header_id</a:t>
            </a:r>
            <a:r>
              <a:rPr lang="en-US" dirty="0" smtClean="0"/>
              <a:t>', </a:t>
            </a:r>
            <a:r>
              <a:rPr lang="en-US" dirty="0" err="1" smtClean="0"/>
              <a:t>h_id</a:t>
            </a:r>
            <a:r>
              <a:rPr lang="en-US" dirty="0" smtClean="0"/>
              <a:t> , '</a:t>
            </a:r>
            <a:r>
              <a:rPr lang="en-US" dirty="0" err="1" smtClean="0"/>
              <a:t>form_program_xb</a:t>
            </a:r>
            <a:r>
              <a:rPr lang="en-US" dirty="0" smtClean="0"/>
              <a:t>');		</a:t>
            </a:r>
          </a:p>
          <a:p>
            <a:r>
              <a:rPr lang="en-US" dirty="0" smtClean="0"/>
              <a:t>									</a:t>
            </a:r>
            <a:r>
              <a:rPr lang="en-US" dirty="0" err="1" smtClean="0"/>
              <a:t>url</a:t>
            </a:r>
            <a:r>
              <a:rPr lang="en-US" dirty="0" smtClean="0"/>
              <a:t> = </a:t>
            </a:r>
            <a:r>
              <a:rPr lang="en-US" dirty="0" err="1" smtClean="0"/>
              <a:t>form_program</a:t>
            </a:r>
            <a:r>
              <a:rPr lang="en-US" dirty="0" smtClean="0"/>
              <a:t>;</a:t>
            </a:r>
          </a:p>
          <a:p>
            <a:r>
              <a:rPr lang="en-US" dirty="0" smtClean="0"/>
              <a:t>									</a:t>
            </a:r>
            <a:r>
              <a:rPr lang="en-US" dirty="0" err="1" smtClean="0"/>
              <a:t>url</a:t>
            </a:r>
            <a:r>
              <a:rPr lang="en-US" dirty="0" smtClean="0"/>
              <a:t> += "?form_header_id=" + </a:t>
            </a:r>
            <a:r>
              <a:rPr lang="en-US" dirty="0" err="1" smtClean="0"/>
              <a:t>h_id</a:t>
            </a:r>
            <a:r>
              <a:rPr lang="en-US" dirty="0" smtClean="0"/>
              <a:t>;  </a:t>
            </a:r>
          </a:p>
          <a:p>
            <a:r>
              <a:rPr lang="en-US" dirty="0" smtClean="0"/>
              <a:t>									</a:t>
            </a:r>
            <a:r>
              <a:rPr lang="en-US" dirty="0" err="1" smtClean="0"/>
              <a:t>url</a:t>
            </a:r>
            <a:r>
              <a:rPr lang="en-US" dirty="0" smtClean="0"/>
              <a:t> += "&amp;</a:t>
            </a:r>
            <a:r>
              <a:rPr lang="en-US" dirty="0" err="1" smtClean="0"/>
              <a:t>key_value</a:t>
            </a:r>
            <a:r>
              <a:rPr lang="en-US" dirty="0" smtClean="0"/>
              <a:t>=" + </a:t>
            </a:r>
            <a:r>
              <a:rPr lang="en-US" dirty="0" err="1" smtClean="0"/>
              <a:t>k_id</a:t>
            </a:r>
            <a:r>
              <a:rPr lang="en-US" dirty="0" smtClean="0"/>
              <a:t>; </a:t>
            </a:r>
          </a:p>
          <a:p>
            <a:r>
              <a:rPr lang="en-US" dirty="0" smtClean="0"/>
              <a:t>									</a:t>
            </a:r>
            <a:r>
              <a:rPr lang="en-US" dirty="0" err="1" smtClean="0"/>
              <a:t>url</a:t>
            </a:r>
            <a:r>
              <a:rPr lang="en-US" dirty="0" smtClean="0"/>
              <a:t> += "&amp;</a:t>
            </a:r>
            <a:r>
              <a:rPr lang="en-US" dirty="0" err="1" smtClean="0"/>
              <a:t>parentValue</a:t>
            </a:r>
            <a:r>
              <a:rPr lang="en-US" dirty="0" smtClean="0"/>
              <a:t>=" + </a:t>
            </a:r>
            <a:r>
              <a:rPr lang="en-US" dirty="0" err="1" smtClean="0"/>
              <a:t>parentValue</a:t>
            </a:r>
            <a:r>
              <a:rPr lang="en-US" dirty="0" smtClean="0"/>
              <a:t>;		</a:t>
            </a:r>
          </a:p>
          <a:p>
            <a:r>
              <a:rPr lang="en-US" dirty="0" smtClean="0"/>
              <a:t>									//Remove the record from the subreport</a:t>
            </a:r>
          </a:p>
          <a:p>
            <a:r>
              <a:rPr lang="en-US" dirty="0" smtClean="0"/>
              <a:t>									if (</a:t>
            </a:r>
            <a:r>
              <a:rPr lang="en-US" dirty="0" err="1" smtClean="0"/>
              <a:t>ed</a:t>
            </a:r>
            <a:r>
              <a:rPr lang="en-US" dirty="0" smtClean="0"/>
              <a:t> == 'True') {</a:t>
            </a:r>
            <a:r>
              <a:rPr lang="en-US" dirty="0" err="1" smtClean="0"/>
              <a:t>url</a:t>
            </a:r>
            <a:r>
              <a:rPr lang="en-US" dirty="0" smtClean="0"/>
              <a:t> += "}&amp;</a:t>
            </a:r>
            <a:r>
              <a:rPr lang="en-US" dirty="0" err="1" smtClean="0"/>
              <a:t>useEventLog</a:t>
            </a:r>
            <a:r>
              <a:rPr lang="en-US" dirty="0" smtClean="0"/>
              <a:t>=</a:t>
            </a:r>
            <a:r>
              <a:rPr lang="en-US" dirty="0" err="1" smtClean="0"/>
              <a:t>true&amp;mode</a:t>
            </a:r>
            <a:r>
              <a:rPr lang="en-US" dirty="0" smtClean="0"/>
              <a:t>=</a:t>
            </a:r>
            <a:r>
              <a:rPr lang="en-US" dirty="0" err="1" smtClean="0"/>
              <a:t>EDIT&amp;editAllowed</a:t>
            </a:r>
            <a:r>
              <a:rPr lang="en-US" dirty="0" smtClean="0"/>
              <a:t>=true";}</a:t>
            </a:r>
          </a:p>
          <a:p>
            <a:r>
              <a:rPr lang="en-US" dirty="0" smtClean="0"/>
              <a:t>									else {</a:t>
            </a:r>
            <a:r>
              <a:rPr lang="en-US" dirty="0" err="1" smtClean="0"/>
              <a:t>url</a:t>
            </a:r>
            <a:r>
              <a:rPr lang="en-US" dirty="0" smtClean="0"/>
              <a:t> += "&amp;mode=VIEW";}								</a:t>
            </a:r>
          </a:p>
          <a:p>
            <a:r>
              <a:rPr lang="en-US" dirty="0" smtClean="0"/>
              <a:t>									$(this).</a:t>
            </a:r>
            <a:r>
              <a:rPr lang="en-US" dirty="0" err="1" smtClean="0"/>
              <a:t>attr</a:t>
            </a:r>
            <a:r>
              <a:rPr lang="en-US" dirty="0" smtClean="0"/>
              <a:t>('</a:t>
            </a:r>
            <a:r>
              <a:rPr lang="en-US" dirty="0" err="1" smtClean="0"/>
              <a:t>on'+'click</a:t>
            </a:r>
            <a:r>
              <a:rPr lang="en-US" dirty="0" smtClean="0"/>
              <a:t>', "</a:t>
            </a:r>
            <a:r>
              <a:rPr lang="en-US" dirty="0" err="1" smtClean="0"/>
              <a:t>openRadWindow</a:t>
            </a:r>
            <a:r>
              <a:rPr lang="en-US" dirty="0" smtClean="0"/>
              <a:t>('','"+</a:t>
            </a:r>
            <a:r>
              <a:rPr lang="en-US" dirty="0" err="1" smtClean="0"/>
              <a:t>url</a:t>
            </a:r>
            <a:r>
              <a:rPr lang="en-US" dirty="0" smtClean="0"/>
              <a:t>+"')")</a:t>
            </a:r>
          </a:p>
          <a:p>
            <a:r>
              <a:rPr lang="en-US" dirty="0" smtClean="0"/>
              <a:t>								}						</a:t>
            </a:r>
          </a:p>
          <a:p>
            <a:r>
              <a:rPr lang="en-US" dirty="0" smtClean="0"/>
              <a:t>				});</a:t>
            </a:r>
          </a:p>
          <a:p>
            <a:r>
              <a:rPr lang="en-US" dirty="0" smtClean="0"/>
              <a:t>				//remove column one -- event_log_id field</a:t>
            </a:r>
          </a:p>
          <a:p>
            <a:r>
              <a:rPr lang="en-US" dirty="0" smtClean="0"/>
              <a:t>				$(this).find('</a:t>
            </a:r>
            <a:r>
              <a:rPr lang="en-US" dirty="0" err="1" smtClean="0"/>
              <a:t>td:nth-child</a:t>
            </a:r>
            <a:r>
              <a:rPr lang="en-US" dirty="0" smtClean="0"/>
              <a:t>(1),</a:t>
            </a:r>
            <a:r>
              <a:rPr lang="en-US" dirty="0" err="1" smtClean="0"/>
              <a:t>th:nth-child</a:t>
            </a:r>
            <a:r>
              <a:rPr lang="en-US" dirty="0" smtClean="0"/>
              <a:t>(1)').remove();			</a:t>
            </a:r>
          </a:p>
          <a:p>
            <a:r>
              <a:rPr lang="en-US" dirty="0" smtClean="0"/>
              <a:t>			});</a:t>
            </a:r>
          </a:p>
          <a:p>
            <a:r>
              <a:rPr lang="en-US" dirty="0" smtClean="0"/>
              <a:t>			//Show the subreport </a:t>
            </a:r>
          </a:p>
          <a:p>
            <a:r>
              <a:rPr lang="en-US" dirty="0" smtClean="0"/>
              <a:t>			$("div[</a:t>
            </a:r>
            <a:r>
              <a:rPr lang="en-US" dirty="0" err="1" smtClean="0"/>
              <a:t>form_line_id</a:t>
            </a:r>
            <a:r>
              <a:rPr lang="en-US" dirty="0" smtClean="0"/>
              <a:t>='" + selector + "']").children().</a:t>
            </a:r>
            <a:r>
              <a:rPr lang="en-US" dirty="0" err="1" smtClean="0"/>
              <a:t>removeClass</a:t>
            </a:r>
            <a:r>
              <a:rPr lang="en-US" dirty="0" smtClean="0"/>
              <a:t>("hidden");		</a:t>
            </a:r>
          </a:p>
          <a:p>
            <a:r>
              <a:rPr lang="en-US" dirty="0" smtClean="0"/>
              <a:t>			return;</a:t>
            </a:r>
          </a:p>
          <a:p>
            <a:r>
              <a:rPr lang="en-US" dirty="0" smtClean="0"/>
              <a:t>		}</a:t>
            </a:r>
          </a:p>
          <a:p>
            <a:r>
              <a:rPr lang="en-US" dirty="0" smtClean="0"/>
              <a:t>	}</a:t>
            </a:r>
          </a:p>
          <a:p>
            <a:r>
              <a:rPr lang="en-US" dirty="0" smtClean="0"/>
              <a:t>    else { 	</a:t>
            </a:r>
          </a:p>
          <a:p>
            <a:r>
              <a:rPr lang="en-US" dirty="0" smtClean="0"/>
              <a:t>        </a:t>
            </a:r>
            <a:r>
              <a:rPr lang="en-US" dirty="0" err="1" smtClean="0"/>
              <a:t>setTimeout</a:t>
            </a:r>
            <a:r>
              <a:rPr lang="en-US" dirty="0" smtClean="0"/>
              <a:t>(function() {</a:t>
            </a:r>
            <a:r>
              <a:rPr lang="en-US" dirty="0" err="1" smtClean="0"/>
              <a:t>waitRpt</a:t>
            </a:r>
            <a:r>
              <a:rPr lang="en-US" dirty="0" smtClean="0"/>
              <a:t> (selector, time);}, time);</a:t>
            </a:r>
          </a:p>
          <a:p>
            <a:r>
              <a:rPr lang="en-US" dirty="0" smtClean="0"/>
              <a:t>    }</a:t>
            </a:r>
          </a:p>
          <a:p>
            <a:r>
              <a:rPr lang="en-US" dirty="0" smtClean="0"/>
              <a:t>}</a:t>
            </a:r>
          </a:p>
          <a:p>
            <a:endParaRPr lang="en-US" dirty="0" smtClean="0"/>
          </a:p>
          <a:p>
            <a:r>
              <a:rPr lang="en-US" dirty="0" smtClean="0"/>
              <a:t>//Loop through all the </a:t>
            </a:r>
            <a:r>
              <a:rPr lang="en-US" dirty="0" err="1" smtClean="0"/>
              <a:t>subreports</a:t>
            </a:r>
            <a:endParaRPr lang="en-US" dirty="0" smtClean="0"/>
          </a:p>
          <a:p>
            <a:r>
              <a:rPr lang="en-US" dirty="0" smtClean="0"/>
              <a:t>$.each(</a:t>
            </a:r>
            <a:r>
              <a:rPr lang="en-US" dirty="0" err="1" smtClean="0"/>
              <a:t>Form.formObject.FormLines</a:t>
            </a:r>
            <a:r>
              <a:rPr lang="en-US" dirty="0" smtClean="0"/>
              <a:t>, function () {</a:t>
            </a:r>
          </a:p>
          <a:p>
            <a:r>
              <a:rPr lang="en-US" dirty="0" smtClean="0"/>
              <a:t>	if (</a:t>
            </a:r>
            <a:r>
              <a:rPr lang="en-US" dirty="0" err="1" smtClean="0"/>
              <a:t>this.typeCode</a:t>
            </a:r>
            <a:r>
              <a:rPr lang="en-US" dirty="0" smtClean="0"/>
              <a:t> == "RSF") </a:t>
            </a:r>
          </a:p>
          <a:p>
            <a:r>
              <a:rPr lang="en-US" dirty="0" smtClean="0"/>
              <a:t>	{ 	</a:t>
            </a:r>
          </a:p>
          <a:p>
            <a:r>
              <a:rPr lang="en-US" dirty="0" smtClean="0"/>
              <a:t>		//Hide the subreport </a:t>
            </a:r>
          </a:p>
          <a:p>
            <a:r>
              <a:rPr lang="en-US" dirty="0" smtClean="0"/>
              <a:t>		$("div[</a:t>
            </a:r>
            <a:r>
              <a:rPr lang="en-US" dirty="0" err="1" smtClean="0"/>
              <a:t>form_line_id</a:t>
            </a:r>
            <a:r>
              <a:rPr lang="en-US" dirty="0" smtClean="0"/>
              <a:t>='" + </a:t>
            </a:r>
            <a:r>
              <a:rPr lang="en-US" dirty="0" err="1" smtClean="0"/>
              <a:t>this.formLinesId</a:t>
            </a:r>
            <a:r>
              <a:rPr lang="en-US" dirty="0" smtClean="0"/>
              <a:t> + "']").children().</a:t>
            </a:r>
            <a:r>
              <a:rPr lang="en-US" dirty="0" err="1" smtClean="0"/>
              <a:t>addClass</a:t>
            </a:r>
            <a:r>
              <a:rPr lang="en-US" dirty="0" smtClean="0"/>
              <a:t>("hidden");	</a:t>
            </a:r>
          </a:p>
          <a:p>
            <a:r>
              <a:rPr lang="en-US" dirty="0" smtClean="0"/>
              <a:t>		</a:t>
            </a:r>
            <a:r>
              <a:rPr lang="en-US" dirty="0" err="1" smtClean="0"/>
              <a:t>waitRpt</a:t>
            </a:r>
            <a:r>
              <a:rPr lang="en-US" dirty="0" smtClean="0"/>
              <a:t>(</a:t>
            </a:r>
            <a:r>
              <a:rPr lang="en-US" dirty="0" err="1" smtClean="0"/>
              <a:t>this.formLinesId</a:t>
            </a:r>
            <a:r>
              <a:rPr lang="en-US" dirty="0" smtClean="0"/>
              <a:t>, 100);		</a:t>
            </a:r>
          </a:p>
          <a:p>
            <a:r>
              <a:rPr lang="en-US" dirty="0" smtClean="0"/>
              <a:t>	}</a:t>
            </a:r>
          </a:p>
          <a:p>
            <a:r>
              <a:rPr lang="en-US" dirty="0" smtClean="0"/>
              <a:t>})</a:t>
            </a:r>
          </a:p>
          <a:p>
            <a:endParaRPr lang="en-US" dirty="0" smtClean="0"/>
          </a:p>
          <a:p>
            <a:r>
              <a:rPr lang="en-US" dirty="0" smtClean="0"/>
              <a:t>//Put into the 'On Change Code' for actual_date</a:t>
            </a:r>
          </a:p>
          <a:p>
            <a:r>
              <a:rPr lang="en-US" dirty="0" smtClean="0"/>
              <a:t>$.each(</a:t>
            </a:r>
            <a:r>
              <a:rPr lang="en-US" dirty="0" err="1" smtClean="0"/>
              <a:t>Form.formObject.FormLines</a:t>
            </a:r>
            <a:r>
              <a:rPr lang="en-US" dirty="0" smtClean="0"/>
              <a:t>, function () {</a:t>
            </a:r>
          </a:p>
          <a:p>
            <a:r>
              <a:rPr lang="en-US" dirty="0" smtClean="0"/>
              <a:t>	if (</a:t>
            </a:r>
            <a:r>
              <a:rPr lang="en-US" dirty="0" err="1" smtClean="0"/>
              <a:t>this.typeCode</a:t>
            </a:r>
            <a:r>
              <a:rPr lang="en-US" dirty="0" smtClean="0"/>
              <a:t> == "RSF") </a:t>
            </a:r>
          </a:p>
          <a:p>
            <a:r>
              <a:rPr lang="en-US" dirty="0" smtClean="0"/>
              <a:t>	{ 	</a:t>
            </a:r>
          </a:p>
          <a:p>
            <a:r>
              <a:rPr lang="en-US" dirty="0" smtClean="0"/>
              <a:t>		//Hide the subreport </a:t>
            </a:r>
          </a:p>
          <a:p>
            <a:r>
              <a:rPr lang="en-US" dirty="0" smtClean="0"/>
              <a:t>		$("div[</a:t>
            </a:r>
            <a:r>
              <a:rPr lang="en-US" dirty="0" err="1" smtClean="0"/>
              <a:t>form_line_id</a:t>
            </a:r>
            <a:r>
              <a:rPr lang="en-US" dirty="0" smtClean="0"/>
              <a:t>='" + </a:t>
            </a:r>
            <a:r>
              <a:rPr lang="en-US" dirty="0" err="1" smtClean="0"/>
              <a:t>this.formLinesId</a:t>
            </a:r>
            <a:r>
              <a:rPr lang="en-US" dirty="0" smtClean="0"/>
              <a:t> + "']").children().</a:t>
            </a:r>
            <a:r>
              <a:rPr lang="en-US" dirty="0" err="1" smtClean="0"/>
              <a:t>addClass</a:t>
            </a:r>
            <a:r>
              <a:rPr lang="en-US" dirty="0" smtClean="0"/>
              <a:t>("hidden");	</a:t>
            </a:r>
          </a:p>
          <a:p>
            <a:r>
              <a:rPr lang="en-US" dirty="0" smtClean="0"/>
              <a:t>		//Clean the subreport data</a:t>
            </a:r>
          </a:p>
          <a:p>
            <a:r>
              <a:rPr lang="en-US" dirty="0" smtClean="0"/>
              <a:t>		</a:t>
            </a:r>
            <a:r>
              <a:rPr lang="en-US" dirty="0" err="1" smtClean="0"/>
              <a:t>var</a:t>
            </a:r>
            <a:r>
              <a:rPr lang="en-US" dirty="0" smtClean="0"/>
              <a:t> </a:t>
            </a:r>
            <a:r>
              <a:rPr lang="en-US" dirty="0" err="1" smtClean="0"/>
              <a:t>reportheaderid</a:t>
            </a:r>
            <a:r>
              <a:rPr lang="en-US" dirty="0" smtClean="0"/>
              <a:t> = $("[</a:t>
            </a:r>
            <a:r>
              <a:rPr lang="en-US" dirty="0" err="1" smtClean="0"/>
              <a:t>subreportlinesid</a:t>
            </a:r>
            <a:r>
              <a:rPr lang="en-US" dirty="0" smtClean="0"/>
              <a:t>='" + </a:t>
            </a:r>
            <a:r>
              <a:rPr lang="en-US" dirty="0" err="1" smtClean="0"/>
              <a:t>this.formLinesId</a:t>
            </a:r>
            <a:r>
              <a:rPr lang="en-US" dirty="0" smtClean="0"/>
              <a:t> + "'] ").</a:t>
            </a:r>
            <a:r>
              <a:rPr lang="en-US" dirty="0" err="1" smtClean="0"/>
              <a:t>attr</a:t>
            </a:r>
            <a:r>
              <a:rPr lang="en-US" dirty="0" smtClean="0"/>
              <a:t>('</a:t>
            </a:r>
            <a:r>
              <a:rPr lang="en-US" dirty="0" err="1" smtClean="0"/>
              <a:t>subreportheaderid</a:t>
            </a:r>
            <a:r>
              <a:rPr lang="en-US" dirty="0" smtClean="0"/>
              <a:t>');</a:t>
            </a:r>
          </a:p>
          <a:p>
            <a:r>
              <a:rPr lang="en-US" dirty="0" smtClean="0"/>
              <a:t>		$("div[</a:t>
            </a:r>
            <a:r>
              <a:rPr lang="en-US" dirty="0" err="1" smtClean="0"/>
              <a:t>form_line_id</a:t>
            </a:r>
            <a:r>
              <a:rPr lang="en-US" dirty="0" smtClean="0"/>
              <a:t>='" + </a:t>
            </a:r>
            <a:r>
              <a:rPr lang="en-US" dirty="0" err="1" smtClean="0"/>
              <a:t>this.formLinesId</a:t>
            </a:r>
            <a:r>
              <a:rPr lang="en-US" dirty="0" smtClean="0"/>
              <a:t> + "'] table").html('');</a:t>
            </a:r>
          </a:p>
          <a:p>
            <a:endParaRPr lang="en-US" dirty="0" smtClean="0"/>
          </a:p>
          <a:p>
            <a:r>
              <a:rPr lang="en-US" dirty="0" smtClean="0"/>
              <a:t>		//Reset the subreport to default</a:t>
            </a:r>
          </a:p>
          <a:p>
            <a:r>
              <a:rPr lang="en-US" dirty="0" smtClean="0"/>
              <a:t>		</a:t>
            </a:r>
            <a:r>
              <a:rPr lang="en-US" dirty="0" err="1" smtClean="0"/>
              <a:t>Form.RefreshSubreport</a:t>
            </a:r>
            <a:r>
              <a:rPr lang="en-US" dirty="0" smtClean="0"/>
              <a:t>(</a:t>
            </a:r>
            <a:r>
              <a:rPr lang="en-US" dirty="0" err="1" smtClean="0"/>
              <a:t>this.formLinesId</a:t>
            </a:r>
            <a:r>
              <a:rPr lang="en-US" dirty="0" smtClean="0"/>
              <a:t>, </a:t>
            </a:r>
            <a:r>
              <a:rPr lang="en-US" dirty="0" err="1" smtClean="0"/>
              <a:t>reportheaderid</a:t>
            </a:r>
            <a:r>
              <a:rPr lang="en-US" dirty="0" smtClean="0"/>
              <a:t>);		</a:t>
            </a:r>
          </a:p>
          <a:p>
            <a:r>
              <a:rPr lang="en-US" dirty="0" smtClean="0"/>
              <a:t>		</a:t>
            </a:r>
            <a:r>
              <a:rPr lang="en-US" dirty="0" err="1" smtClean="0"/>
              <a:t>waitRpt</a:t>
            </a:r>
            <a:r>
              <a:rPr lang="en-US" dirty="0" smtClean="0"/>
              <a:t>(</a:t>
            </a:r>
            <a:r>
              <a:rPr lang="en-US" dirty="0" err="1" smtClean="0"/>
              <a:t>this.formLinesId</a:t>
            </a:r>
            <a:r>
              <a:rPr lang="en-US" dirty="0" smtClean="0"/>
              <a:t>, 100);		</a:t>
            </a:r>
          </a:p>
          <a:p>
            <a:r>
              <a:rPr lang="en-US" dirty="0" smtClean="0"/>
              <a:t>	}</a:t>
            </a:r>
          </a:p>
          <a:p>
            <a:r>
              <a:rPr lang="en-US" dirty="0" smtClean="0"/>
              <a:t>})</a:t>
            </a:r>
          </a:p>
        </p:txBody>
      </p:sp>
      <p:sp>
        <p:nvSpPr>
          <p:cNvPr id="4" name="Slide Number Placeholder 3"/>
          <p:cNvSpPr>
            <a:spLocks noGrp="1"/>
          </p:cNvSpPr>
          <p:nvPr>
            <p:ph type="sldNum" sz="quarter" idx="10"/>
          </p:nvPr>
        </p:nvSpPr>
        <p:spPr/>
        <p:txBody>
          <a:bodyPr/>
          <a:lstStyle/>
          <a:p>
            <a:fld id="{32674CE4-FBD8-4481-AEFB-CA53E599A745}" type="slidenum">
              <a:rPr lang="en-US" smtClean="0"/>
              <a:t>26</a:t>
            </a:fld>
            <a:endParaRPr lang="en-US" dirty="0"/>
          </a:p>
        </p:txBody>
      </p:sp>
    </p:spTree>
    <p:extLst>
      <p:ext uri="{BB962C8B-B14F-4D97-AF65-F5344CB8AC3E}">
        <p14:creationId xmlns:p14="http://schemas.microsoft.com/office/powerpoint/2010/main" val="37693742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window.getDValue</a:t>
            </a:r>
            <a:r>
              <a:rPr lang="en-US" dirty="0" smtClean="0"/>
              <a:t> = function(</a:t>
            </a:r>
            <a:r>
              <a:rPr lang="en-US" dirty="0" err="1" smtClean="0"/>
              <a:t>tableFrom</a:t>
            </a:r>
            <a:r>
              <a:rPr lang="en-US" dirty="0" smtClean="0"/>
              <a:t>, </a:t>
            </a:r>
            <a:r>
              <a:rPr lang="en-US" dirty="0" err="1" smtClean="0"/>
              <a:t>codeField</a:t>
            </a:r>
            <a:r>
              <a:rPr lang="en-US" dirty="0" smtClean="0"/>
              <a:t>, </a:t>
            </a:r>
            <a:r>
              <a:rPr lang="en-US" dirty="0" err="1" smtClean="0"/>
              <a:t>codeValue</a:t>
            </a:r>
            <a:r>
              <a:rPr lang="en-US" dirty="0" smtClean="0"/>
              <a:t>, </a:t>
            </a:r>
            <a:r>
              <a:rPr lang="en-US" dirty="0" err="1" smtClean="0"/>
              <a:t>returnField</a:t>
            </a:r>
            <a:r>
              <a:rPr lang="en-US" dirty="0" smtClean="0"/>
              <a:t>, </a:t>
            </a:r>
            <a:r>
              <a:rPr lang="en-US" dirty="0" err="1" smtClean="0"/>
              <a:t>conditionExpr</a:t>
            </a:r>
            <a:r>
              <a:rPr lang="en-US" dirty="0" smtClean="0"/>
              <a:t>, </a:t>
            </a:r>
            <a:r>
              <a:rPr lang="en-US" dirty="0" err="1" smtClean="0"/>
              <a:t>orderBy</a:t>
            </a:r>
            <a:r>
              <a:rPr lang="en-US" dirty="0" smtClean="0"/>
              <a:t>)</a:t>
            </a:r>
          </a:p>
          <a:p>
            <a:r>
              <a:rPr lang="en-US" dirty="0" smtClean="0"/>
              <a:t>{</a:t>
            </a:r>
          </a:p>
          <a:p>
            <a:r>
              <a:rPr lang="en-US" dirty="0" smtClean="0"/>
              <a:t>	</a:t>
            </a:r>
            <a:r>
              <a:rPr lang="en-US" dirty="0" err="1" smtClean="0"/>
              <a:t>var</a:t>
            </a:r>
            <a:r>
              <a:rPr lang="en-US" dirty="0" smtClean="0"/>
              <a:t> </a:t>
            </a:r>
            <a:r>
              <a:rPr lang="en-US" dirty="0" err="1" smtClean="0"/>
              <a:t>json</a:t>
            </a:r>
            <a:r>
              <a:rPr lang="en-US" dirty="0" smtClean="0"/>
              <a:t> = </a:t>
            </a:r>
            <a:r>
              <a:rPr lang="en-US" dirty="0" err="1" smtClean="0"/>
              <a:t>JSON.stringify</a:t>
            </a:r>
            <a:r>
              <a:rPr lang="en-US" dirty="0" smtClean="0"/>
              <a:t>({ </a:t>
            </a:r>
            <a:r>
              <a:rPr lang="en-US" dirty="0" err="1" smtClean="0"/>
              <a:t>table_from</a:t>
            </a:r>
            <a:r>
              <a:rPr lang="en-US" dirty="0" smtClean="0"/>
              <a:t>: </a:t>
            </a:r>
            <a:r>
              <a:rPr lang="en-US" dirty="0" err="1" smtClean="0"/>
              <a:t>tableFrom</a:t>
            </a:r>
            <a:r>
              <a:rPr lang="en-US" dirty="0" smtClean="0"/>
              <a:t>, </a:t>
            </a:r>
            <a:r>
              <a:rPr lang="en-US" dirty="0" err="1" smtClean="0"/>
              <a:t>code_field</a:t>
            </a:r>
            <a:r>
              <a:rPr lang="en-US" dirty="0" smtClean="0"/>
              <a:t>: </a:t>
            </a:r>
            <a:r>
              <a:rPr lang="en-US" dirty="0" err="1" smtClean="0"/>
              <a:t>codeField</a:t>
            </a:r>
            <a:r>
              <a:rPr lang="en-US" dirty="0" smtClean="0"/>
              <a:t>, </a:t>
            </a:r>
            <a:r>
              <a:rPr lang="en-US" dirty="0" err="1" smtClean="0"/>
              <a:t>code_value</a:t>
            </a:r>
            <a:r>
              <a:rPr lang="en-US" dirty="0" smtClean="0"/>
              <a:t>: </a:t>
            </a:r>
            <a:r>
              <a:rPr lang="en-US" dirty="0" err="1" smtClean="0"/>
              <a:t>codeValue</a:t>
            </a:r>
            <a:r>
              <a:rPr lang="en-US" dirty="0" smtClean="0"/>
              <a:t>, </a:t>
            </a:r>
            <a:r>
              <a:rPr lang="en-US" dirty="0" err="1" smtClean="0"/>
              <a:t>return_field</a:t>
            </a:r>
            <a:r>
              <a:rPr lang="en-US" dirty="0" smtClean="0"/>
              <a:t>: </a:t>
            </a:r>
            <a:r>
              <a:rPr lang="en-US" dirty="0" err="1" smtClean="0"/>
              <a:t>returnField</a:t>
            </a:r>
            <a:r>
              <a:rPr lang="en-US" dirty="0" smtClean="0"/>
              <a:t>, </a:t>
            </a:r>
            <a:r>
              <a:rPr lang="en-US" dirty="0" err="1" smtClean="0"/>
              <a:t>condition_expression</a:t>
            </a:r>
            <a:r>
              <a:rPr lang="en-US" dirty="0" smtClean="0"/>
              <a:t>: </a:t>
            </a:r>
            <a:r>
              <a:rPr lang="en-US" dirty="0" err="1" smtClean="0"/>
              <a:t>conditionExpr</a:t>
            </a:r>
            <a:r>
              <a:rPr lang="en-US" dirty="0" smtClean="0"/>
              <a:t>, </a:t>
            </a:r>
            <a:r>
              <a:rPr lang="en-US" dirty="0" err="1" smtClean="0"/>
              <a:t>order_expression</a:t>
            </a:r>
            <a:r>
              <a:rPr lang="en-US" dirty="0" smtClean="0"/>
              <a:t>: </a:t>
            </a:r>
            <a:r>
              <a:rPr lang="en-US" dirty="0" err="1" smtClean="0"/>
              <a:t>orderBy</a:t>
            </a:r>
            <a:r>
              <a:rPr lang="en-US" dirty="0" smtClean="0"/>
              <a:t>});</a:t>
            </a:r>
          </a:p>
          <a:p>
            <a:r>
              <a:rPr lang="en-US" dirty="0" smtClean="0"/>
              <a:t>    $.ajax({</a:t>
            </a:r>
          </a:p>
          <a:p>
            <a:r>
              <a:rPr lang="en-US" dirty="0" smtClean="0"/>
              <a:t>        type: "POST", </a:t>
            </a:r>
          </a:p>
          <a:p>
            <a:r>
              <a:rPr lang="en-US" dirty="0" smtClean="0"/>
              <a:t>        method: "POST",</a:t>
            </a:r>
          </a:p>
          <a:p>
            <a:r>
              <a:rPr lang="en-US" dirty="0" smtClean="0"/>
              <a:t>        </a:t>
            </a:r>
            <a:r>
              <a:rPr lang="en-US" dirty="0" err="1" smtClean="0"/>
              <a:t>dataType</a:t>
            </a:r>
            <a:r>
              <a:rPr lang="en-US" dirty="0" smtClean="0"/>
              <a:t>: "</a:t>
            </a:r>
            <a:r>
              <a:rPr lang="en-US" dirty="0" err="1" smtClean="0"/>
              <a:t>json</a:t>
            </a:r>
            <a:r>
              <a:rPr lang="en-US" dirty="0" smtClean="0"/>
              <a:t>",</a:t>
            </a:r>
          </a:p>
          <a:p>
            <a:r>
              <a:rPr lang="en-US" dirty="0" smtClean="0"/>
              <a:t>        </a:t>
            </a:r>
            <a:r>
              <a:rPr lang="en-US" dirty="0" err="1" smtClean="0"/>
              <a:t>contentType</a:t>
            </a:r>
            <a:r>
              <a:rPr lang="en-US" dirty="0" smtClean="0"/>
              <a:t>: "application/</a:t>
            </a:r>
            <a:r>
              <a:rPr lang="en-US" dirty="0" err="1" smtClean="0"/>
              <a:t>json</a:t>
            </a:r>
            <a:r>
              <a:rPr lang="en-US" dirty="0" smtClean="0"/>
              <a:t>; charset=utf-8",</a:t>
            </a:r>
          </a:p>
          <a:p>
            <a:r>
              <a:rPr lang="en-US" dirty="0" smtClean="0"/>
              <a:t>        url: "</a:t>
            </a:r>
            <a:r>
              <a:rPr lang="en-US" dirty="0" err="1" smtClean="0"/>
              <a:t>webservices</a:t>
            </a:r>
            <a:r>
              <a:rPr lang="en-US" dirty="0" smtClean="0"/>
              <a:t>/</a:t>
            </a:r>
            <a:r>
              <a:rPr lang="en-US" dirty="0" err="1" smtClean="0"/>
              <a:t>DataValueService.svc</a:t>
            </a:r>
            <a:r>
              <a:rPr lang="en-US" dirty="0" smtClean="0"/>
              <a:t>/</a:t>
            </a:r>
            <a:r>
              <a:rPr lang="en-US" dirty="0" err="1" smtClean="0"/>
              <a:t>GetDataValue</a:t>
            </a:r>
            <a:r>
              <a:rPr lang="en-US" dirty="0" smtClean="0"/>
              <a:t>",</a:t>
            </a:r>
          </a:p>
          <a:p>
            <a:r>
              <a:rPr lang="en-US" dirty="0" smtClean="0"/>
              <a:t>        </a:t>
            </a:r>
            <a:r>
              <a:rPr lang="en-US" dirty="0" err="1" smtClean="0"/>
              <a:t>async</a:t>
            </a:r>
            <a:r>
              <a:rPr lang="en-US" dirty="0" smtClean="0"/>
              <a:t>: false,</a:t>
            </a:r>
          </a:p>
          <a:p>
            <a:r>
              <a:rPr lang="en-US" dirty="0" smtClean="0"/>
              <a:t>        data: </a:t>
            </a:r>
            <a:r>
              <a:rPr lang="en-US" dirty="0" err="1" smtClean="0"/>
              <a:t>json</a:t>
            </a:r>
            <a:r>
              <a:rPr lang="en-US" dirty="0" smtClean="0"/>
              <a:t>,</a:t>
            </a:r>
          </a:p>
          <a:p>
            <a:endParaRPr lang="en-US" dirty="0" smtClean="0"/>
          </a:p>
          <a:p>
            <a:r>
              <a:rPr lang="en-US" dirty="0" smtClean="0"/>
              <a:t>        success: function (data, </a:t>
            </a:r>
            <a:r>
              <a:rPr lang="en-US" dirty="0" err="1" smtClean="0"/>
              <a:t>textStatus</a:t>
            </a:r>
            <a:r>
              <a:rPr lang="en-US" dirty="0" smtClean="0"/>
              <a:t>, </a:t>
            </a:r>
            <a:r>
              <a:rPr lang="en-US" dirty="0" err="1" smtClean="0"/>
              <a:t>jqXHR</a:t>
            </a:r>
            <a:r>
              <a:rPr lang="en-US" dirty="0" smtClean="0"/>
              <a:t>) {</a:t>
            </a:r>
          </a:p>
          <a:p>
            <a:r>
              <a:rPr lang="en-US" dirty="0" smtClean="0"/>
              <a:t>            </a:t>
            </a:r>
            <a:r>
              <a:rPr lang="en-US" dirty="0" err="1" smtClean="0"/>
              <a:t>returnData</a:t>
            </a:r>
            <a:r>
              <a:rPr lang="en-US" dirty="0" smtClean="0"/>
              <a:t> = data;		</a:t>
            </a:r>
          </a:p>
          <a:p>
            <a:r>
              <a:rPr lang="en-US" dirty="0" smtClean="0"/>
              <a:t>        },</a:t>
            </a:r>
          </a:p>
          <a:p>
            <a:endParaRPr lang="en-US" dirty="0" smtClean="0"/>
          </a:p>
          <a:p>
            <a:r>
              <a:rPr lang="en-US" dirty="0" smtClean="0"/>
              <a:t>        error: function (</a:t>
            </a:r>
            <a:r>
              <a:rPr lang="en-US" dirty="0" err="1" smtClean="0"/>
              <a:t>jqXHR</a:t>
            </a:r>
            <a:r>
              <a:rPr lang="en-US" dirty="0" smtClean="0"/>
              <a:t>, </a:t>
            </a:r>
            <a:r>
              <a:rPr lang="en-US" dirty="0" err="1" smtClean="0"/>
              <a:t>textStatus</a:t>
            </a:r>
            <a:r>
              <a:rPr lang="en-US" dirty="0" smtClean="0"/>
              <a:t>, </a:t>
            </a:r>
            <a:r>
              <a:rPr lang="en-US" dirty="0" err="1" smtClean="0"/>
              <a:t>errorThrown</a:t>
            </a:r>
            <a:r>
              <a:rPr lang="en-US" dirty="0" smtClean="0"/>
              <a:t>) {</a:t>
            </a:r>
          </a:p>
          <a:p>
            <a:r>
              <a:rPr lang="en-US" dirty="0" smtClean="0"/>
              <a:t>            alert("Error trying to execute getDataValue: " + </a:t>
            </a:r>
            <a:r>
              <a:rPr lang="en-US" dirty="0" err="1" smtClean="0"/>
              <a:t>errorThrown</a:t>
            </a:r>
            <a:r>
              <a:rPr lang="en-US" dirty="0" smtClean="0"/>
              <a:t> + "\n\n" + </a:t>
            </a:r>
            <a:r>
              <a:rPr lang="en-US" dirty="0" err="1" smtClean="0"/>
              <a:t>jqXHR.responseText</a:t>
            </a:r>
            <a:r>
              <a:rPr lang="en-US" dirty="0" smtClean="0"/>
              <a:t>);</a:t>
            </a:r>
          </a:p>
          <a:p>
            <a:r>
              <a:rPr lang="en-US" dirty="0" smtClean="0"/>
              <a:t>        }</a:t>
            </a:r>
          </a:p>
          <a:p>
            <a:r>
              <a:rPr lang="en-US" dirty="0" smtClean="0"/>
              <a:t>    });</a:t>
            </a:r>
          </a:p>
          <a:p>
            <a:r>
              <a:rPr lang="en-US" dirty="0" smtClean="0"/>
              <a:t>    return </a:t>
            </a:r>
            <a:r>
              <a:rPr lang="en-US" dirty="0" err="1" smtClean="0"/>
              <a:t>returnData</a:t>
            </a:r>
            <a:r>
              <a:rPr lang="en-US" dirty="0" smtClean="0"/>
              <a:t>;</a:t>
            </a:r>
          </a:p>
          <a:p>
            <a:r>
              <a:rPr lang="en-US" dirty="0" smtClean="0"/>
              <a:t>}</a:t>
            </a:r>
          </a:p>
          <a:p>
            <a:endParaRPr lang="en-US" dirty="0" smtClean="0"/>
          </a:p>
          <a:p>
            <a:r>
              <a:rPr lang="en-US" dirty="0" err="1" smtClean="0"/>
              <a:t>var</a:t>
            </a:r>
            <a:r>
              <a:rPr lang="en-US" dirty="0" smtClean="0"/>
              <a:t> </a:t>
            </a:r>
            <a:r>
              <a:rPr lang="en-US" dirty="0" err="1" smtClean="0"/>
              <a:t>a_date</a:t>
            </a:r>
            <a:r>
              <a:rPr lang="en-US" dirty="0" smtClean="0"/>
              <a:t>=</a:t>
            </a:r>
            <a:r>
              <a:rPr lang="en-US" dirty="0" err="1" smtClean="0"/>
              <a:t>getFormElement</a:t>
            </a:r>
            <a:r>
              <a:rPr lang="en-US" dirty="0" smtClean="0"/>
              <a:t>('</a:t>
            </a:r>
            <a:r>
              <a:rPr lang="en-US" dirty="0" err="1" smtClean="0"/>
              <a:t>actual_date</a:t>
            </a:r>
            <a:r>
              <a:rPr lang="en-US" dirty="0" smtClean="0"/>
              <a:t>');</a:t>
            </a:r>
          </a:p>
          <a:p>
            <a:endParaRPr lang="en-US" dirty="0" smtClean="0"/>
          </a:p>
          <a:p>
            <a:r>
              <a:rPr lang="en-US" dirty="0" err="1" smtClean="0"/>
              <a:t>var</a:t>
            </a:r>
            <a:r>
              <a:rPr lang="en-US" dirty="0" smtClean="0"/>
              <a:t> name='MVA Placement History';</a:t>
            </a:r>
          </a:p>
          <a:p>
            <a:r>
              <a:rPr lang="en-US" dirty="0" err="1" smtClean="0"/>
              <a:t>var</a:t>
            </a:r>
            <a:r>
              <a:rPr lang="en-US" dirty="0" smtClean="0"/>
              <a:t> </a:t>
            </a:r>
            <a:r>
              <a:rPr lang="en-US" dirty="0" err="1" smtClean="0"/>
              <a:t>sqlwhere,i,rowCount,returnData</a:t>
            </a:r>
            <a:r>
              <a:rPr lang="en-US" dirty="0" smtClean="0"/>
              <a:t>;</a:t>
            </a:r>
          </a:p>
          <a:p>
            <a:r>
              <a:rPr lang="en-US" dirty="0" err="1" smtClean="0"/>
              <a:t>var</a:t>
            </a:r>
            <a:r>
              <a:rPr lang="en-US" dirty="0" smtClean="0"/>
              <a:t> </a:t>
            </a:r>
            <a:r>
              <a:rPr lang="en-US" dirty="0" err="1" smtClean="0"/>
              <a:t>log_arr</a:t>
            </a:r>
            <a:r>
              <a:rPr lang="en-US" dirty="0" smtClean="0"/>
              <a:t>=[];</a:t>
            </a:r>
          </a:p>
          <a:p>
            <a:r>
              <a:rPr lang="en-US" dirty="0" smtClean="0"/>
              <a:t>for ( </a:t>
            </a:r>
            <a:r>
              <a:rPr lang="en-US" dirty="0" err="1" smtClean="0"/>
              <a:t>i</a:t>
            </a:r>
            <a:r>
              <a:rPr lang="en-US" dirty="0" smtClean="0"/>
              <a:t>=1; </a:t>
            </a:r>
            <a:r>
              <a:rPr lang="en-US" dirty="0" err="1" smtClean="0"/>
              <a:t>i</a:t>
            </a:r>
            <a:r>
              <a:rPr lang="en-US" dirty="0" smtClean="0"/>
              <a:t> &lt; 100; </a:t>
            </a:r>
            <a:r>
              <a:rPr lang="en-US" dirty="0" err="1" smtClean="0"/>
              <a:t>i</a:t>
            </a:r>
            <a:r>
              <a:rPr lang="en-US" dirty="0" smtClean="0"/>
              <a:t>++ ){</a:t>
            </a:r>
          </a:p>
          <a:p>
            <a:r>
              <a:rPr lang="en-US" dirty="0" smtClean="0"/>
              <a:t> </a:t>
            </a:r>
            <a:r>
              <a:rPr lang="en-US" dirty="0" err="1" smtClean="0"/>
              <a:t>sqlwhere</a:t>
            </a:r>
            <a:r>
              <a:rPr lang="en-US" dirty="0" smtClean="0"/>
              <a:t>="event_log_id in ( select event_log_id FROM  (SELECT ROW_NUMBER () OVER (ORDER BY actual_date </a:t>
            </a:r>
            <a:r>
              <a:rPr lang="en-US" dirty="0" err="1" smtClean="0"/>
              <a:t>asc</a:t>
            </a:r>
            <a:r>
              <a:rPr lang="en-US" dirty="0" smtClean="0"/>
              <a:t>) AS </a:t>
            </a:r>
            <a:r>
              <a:rPr lang="en-US" dirty="0" err="1" smtClean="0"/>
              <a:t>RowNum</a:t>
            </a:r>
            <a:r>
              <a:rPr lang="en-US" dirty="0" smtClean="0"/>
              <a:t>,* FROM </a:t>
            </a:r>
            <a:r>
              <a:rPr lang="en-US" dirty="0" err="1" smtClean="0"/>
              <a:t>event_view</a:t>
            </a:r>
            <a:r>
              <a:rPr lang="en-US" dirty="0" smtClean="0"/>
              <a:t> where </a:t>
            </a:r>
            <a:r>
              <a:rPr lang="en-US" dirty="0" err="1" smtClean="0"/>
              <a:t>event_name</a:t>
            </a:r>
            <a:r>
              <a:rPr lang="en-US" dirty="0" smtClean="0"/>
              <a:t>='"+name+"' and </a:t>
            </a:r>
            <a:r>
              <a:rPr lang="en-US" dirty="0" err="1" smtClean="0"/>
              <a:t>people_id</a:t>
            </a:r>
            <a:r>
              <a:rPr lang="en-US" dirty="0" smtClean="0"/>
              <a:t>='"+</a:t>
            </a:r>
            <a:r>
              <a:rPr lang="en-US" dirty="0" err="1" smtClean="0"/>
              <a:t>parentValue</a:t>
            </a:r>
            <a:r>
              <a:rPr lang="en-US" dirty="0" smtClean="0"/>
              <a:t>+"' and actual_date &lt; '"+</a:t>
            </a:r>
            <a:r>
              <a:rPr lang="en-US" dirty="0" err="1" smtClean="0"/>
              <a:t>a_date</a:t>
            </a:r>
            <a:r>
              <a:rPr lang="en-US" dirty="0" smtClean="0"/>
              <a:t>+ "' ) s WHERE </a:t>
            </a:r>
            <a:r>
              <a:rPr lang="en-US" dirty="0" err="1" smtClean="0"/>
              <a:t>RowNum</a:t>
            </a:r>
            <a:r>
              <a:rPr lang="en-US" dirty="0" smtClean="0"/>
              <a:t>='"+</a:t>
            </a:r>
            <a:r>
              <a:rPr lang="en-US" dirty="0" err="1" smtClean="0"/>
              <a:t>i</a:t>
            </a:r>
            <a:r>
              <a:rPr lang="en-US" dirty="0" smtClean="0"/>
              <a:t>+"')";</a:t>
            </a:r>
          </a:p>
          <a:p>
            <a:r>
              <a:rPr lang="en-US" dirty="0" smtClean="0"/>
              <a:t> </a:t>
            </a:r>
            <a:r>
              <a:rPr lang="en-US" dirty="0" err="1" smtClean="0"/>
              <a:t>returnData</a:t>
            </a:r>
            <a:r>
              <a:rPr lang="en-US" dirty="0" smtClean="0"/>
              <a:t>=</a:t>
            </a:r>
            <a:r>
              <a:rPr lang="en-US" dirty="0" err="1" smtClean="0"/>
              <a:t>getDValue</a:t>
            </a:r>
            <a:r>
              <a:rPr lang="en-US" dirty="0" smtClean="0"/>
              <a:t>('event_view','people_id',</a:t>
            </a:r>
            <a:r>
              <a:rPr lang="en-US" dirty="0" err="1" smtClean="0"/>
              <a:t>parentValue</a:t>
            </a:r>
            <a:r>
              <a:rPr lang="en-US" dirty="0" smtClean="0"/>
              <a:t>,'event_log_id',</a:t>
            </a:r>
            <a:r>
              <a:rPr lang="en-US" dirty="0" err="1" smtClean="0"/>
              <a:t>sqlwhere</a:t>
            </a:r>
            <a:r>
              <a:rPr lang="en-US" dirty="0" smtClean="0"/>
              <a:t>);</a:t>
            </a:r>
          </a:p>
          <a:p>
            <a:r>
              <a:rPr lang="en-US" dirty="0" smtClean="0"/>
              <a:t> if ( </a:t>
            </a:r>
            <a:r>
              <a:rPr lang="en-US" dirty="0" err="1" smtClean="0"/>
              <a:t>returnData.length</a:t>
            </a:r>
            <a:r>
              <a:rPr lang="en-US" dirty="0" smtClean="0"/>
              <a:t> == 0 ) { break; }</a:t>
            </a:r>
          </a:p>
          <a:p>
            <a:r>
              <a:rPr lang="en-US" dirty="0" smtClean="0"/>
              <a:t> </a:t>
            </a:r>
            <a:r>
              <a:rPr lang="en-US" dirty="0" err="1" smtClean="0"/>
              <a:t>log_arr.push</a:t>
            </a:r>
            <a:r>
              <a:rPr lang="en-US" dirty="0" smtClean="0"/>
              <a:t>([</a:t>
            </a:r>
            <a:r>
              <a:rPr lang="en-US" dirty="0" err="1" smtClean="0"/>
              <a:t>returnData</a:t>
            </a:r>
            <a:r>
              <a:rPr lang="en-US" dirty="0" smtClean="0"/>
              <a:t>]);  </a:t>
            </a:r>
          </a:p>
          <a:p>
            <a:r>
              <a:rPr lang="en-US" dirty="0" smtClean="0"/>
              <a:t>}</a:t>
            </a:r>
          </a:p>
          <a:p>
            <a:r>
              <a:rPr lang="en-US" dirty="0" err="1" smtClean="0"/>
              <a:t>var</a:t>
            </a:r>
            <a:r>
              <a:rPr lang="en-US" dirty="0" smtClean="0"/>
              <a:t> </a:t>
            </a:r>
            <a:r>
              <a:rPr lang="en-US" dirty="0" err="1" smtClean="0"/>
              <a:t>rowCount</a:t>
            </a:r>
            <a:r>
              <a:rPr lang="en-US" dirty="0" smtClean="0"/>
              <a:t>;</a:t>
            </a:r>
          </a:p>
          <a:p>
            <a:r>
              <a:rPr lang="en-US" dirty="0" err="1" smtClean="0"/>
              <a:t>rowCount</a:t>
            </a:r>
            <a:r>
              <a:rPr lang="en-US" dirty="0" smtClean="0"/>
              <a:t>=i-1; </a:t>
            </a:r>
          </a:p>
          <a:p>
            <a:r>
              <a:rPr lang="en-US" dirty="0" err="1" smtClean="0"/>
              <a:t>var</a:t>
            </a:r>
            <a:r>
              <a:rPr lang="en-US" dirty="0" smtClean="0"/>
              <a:t> </a:t>
            </a:r>
            <a:r>
              <a:rPr lang="en-US" dirty="0" err="1" smtClean="0"/>
              <a:t>fieldCount</a:t>
            </a:r>
            <a:r>
              <a:rPr lang="en-US" dirty="0" smtClean="0"/>
              <a:t>=4;</a:t>
            </a:r>
          </a:p>
          <a:p>
            <a:r>
              <a:rPr lang="en-US" dirty="0" smtClean="0"/>
              <a:t>if ( </a:t>
            </a:r>
            <a:r>
              <a:rPr lang="en-US" dirty="0" err="1" smtClean="0"/>
              <a:t>rowCount</a:t>
            </a:r>
            <a:r>
              <a:rPr lang="en-US" dirty="0" smtClean="0"/>
              <a:t> &gt; 0 ) {</a:t>
            </a:r>
          </a:p>
          <a:p>
            <a:r>
              <a:rPr lang="en-US" dirty="0" smtClean="0"/>
              <a:t>    </a:t>
            </a:r>
            <a:r>
              <a:rPr lang="en-US" dirty="0" err="1" smtClean="0"/>
              <a:t>var</a:t>
            </a:r>
            <a:r>
              <a:rPr lang="en-US" dirty="0" smtClean="0"/>
              <a:t> </a:t>
            </a:r>
            <a:r>
              <a:rPr lang="en-US" dirty="0" err="1" smtClean="0"/>
              <a:t>ary</a:t>
            </a:r>
            <a:r>
              <a:rPr lang="en-US" dirty="0" smtClean="0"/>
              <a:t>=new Array();</a:t>
            </a:r>
          </a:p>
          <a:p>
            <a:r>
              <a:rPr lang="en-US" dirty="0" smtClean="0"/>
              <a:t>    //Initialize the Array</a:t>
            </a:r>
          </a:p>
          <a:p>
            <a:r>
              <a:rPr lang="en-US" dirty="0" smtClean="0"/>
              <a:t>    for (</a:t>
            </a:r>
            <a:r>
              <a:rPr lang="en-US" dirty="0" err="1" smtClean="0"/>
              <a:t>i</a:t>
            </a:r>
            <a:r>
              <a:rPr lang="en-US" dirty="0" smtClean="0"/>
              <a:t>=0;i &lt; </a:t>
            </a:r>
            <a:r>
              <a:rPr lang="en-US" dirty="0" err="1" smtClean="0"/>
              <a:t>rowCount;i</a:t>
            </a:r>
            <a:r>
              <a:rPr lang="en-US" dirty="0" smtClean="0"/>
              <a:t>++) {</a:t>
            </a:r>
          </a:p>
          <a:p>
            <a:r>
              <a:rPr lang="en-US" dirty="0" smtClean="0"/>
              <a:t>        </a:t>
            </a:r>
            <a:r>
              <a:rPr lang="en-US" dirty="0" err="1" smtClean="0"/>
              <a:t>ary</a:t>
            </a:r>
            <a:r>
              <a:rPr lang="en-US" dirty="0" smtClean="0"/>
              <a:t>[</a:t>
            </a:r>
            <a:r>
              <a:rPr lang="en-US" dirty="0" err="1" smtClean="0"/>
              <a:t>i</a:t>
            </a:r>
            <a:r>
              <a:rPr lang="en-US" dirty="0" smtClean="0"/>
              <a:t>]=new Array();</a:t>
            </a:r>
          </a:p>
          <a:p>
            <a:r>
              <a:rPr lang="en-US" dirty="0" smtClean="0"/>
              <a:t>        for (j=0;j &lt; </a:t>
            </a:r>
            <a:r>
              <a:rPr lang="en-US" dirty="0" err="1" smtClean="0"/>
              <a:t>fieldCount;j</a:t>
            </a:r>
            <a:r>
              <a:rPr lang="en-US" dirty="0" smtClean="0"/>
              <a:t>++) {</a:t>
            </a:r>
          </a:p>
          <a:p>
            <a:r>
              <a:rPr lang="en-US" dirty="0" smtClean="0"/>
              <a:t>            </a:t>
            </a:r>
            <a:r>
              <a:rPr lang="en-US" dirty="0" err="1" smtClean="0"/>
              <a:t>ary</a:t>
            </a:r>
            <a:r>
              <a:rPr lang="en-US" dirty="0" smtClean="0"/>
              <a:t>[</a:t>
            </a:r>
            <a:r>
              <a:rPr lang="en-US" dirty="0" err="1" smtClean="0"/>
              <a:t>i</a:t>
            </a:r>
            <a:r>
              <a:rPr lang="en-US" dirty="0" smtClean="0"/>
              <a:t>][j]='';</a:t>
            </a:r>
          </a:p>
          <a:p>
            <a:r>
              <a:rPr lang="en-US" dirty="0" smtClean="0"/>
              <a:t>        }</a:t>
            </a:r>
          </a:p>
          <a:p>
            <a:r>
              <a:rPr lang="en-US" dirty="0" smtClean="0"/>
              <a:t>    }</a:t>
            </a:r>
          </a:p>
          <a:p>
            <a:r>
              <a:rPr lang="en-US" dirty="0" smtClean="0"/>
              <a:t>    for (</a:t>
            </a:r>
            <a:r>
              <a:rPr lang="en-US" dirty="0" err="1" smtClean="0"/>
              <a:t>i</a:t>
            </a:r>
            <a:r>
              <a:rPr lang="en-US" dirty="0" smtClean="0"/>
              <a:t>=0; </a:t>
            </a:r>
            <a:r>
              <a:rPr lang="en-US" dirty="0" err="1" smtClean="0"/>
              <a:t>i</a:t>
            </a:r>
            <a:r>
              <a:rPr lang="en-US" dirty="0" smtClean="0"/>
              <a:t> &lt; </a:t>
            </a:r>
            <a:r>
              <a:rPr lang="en-US" dirty="0" err="1" smtClean="0"/>
              <a:t>rowCount</a:t>
            </a:r>
            <a:r>
              <a:rPr lang="en-US" dirty="0" smtClean="0"/>
              <a:t> ; </a:t>
            </a:r>
            <a:r>
              <a:rPr lang="en-US" dirty="0" err="1" smtClean="0"/>
              <a:t>i</a:t>
            </a:r>
            <a:r>
              <a:rPr lang="en-US" dirty="0" smtClean="0"/>
              <a:t>++) { </a:t>
            </a:r>
          </a:p>
          <a:p>
            <a:r>
              <a:rPr lang="en-US" dirty="0" smtClean="0"/>
              <a:t>	</a:t>
            </a:r>
            <a:r>
              <a:rPr lang="en-US" dirty="0" err="1" smtClean="0"/>
              <a:t>pl_id</a:t>
            </a:r>
            <a:r>
              <a:rPr lang="en-US" dirty="0" smtClean="0"/>
              <a:t>=</a:t>
            </a:r>
            <a:r>
              <a:rPr lang="en-US" dirty="0" err="1" smtClean="0"/>
              <a:t>getDataValue</a:t>
            </a:r>
            <a:r>
              <a:rPr lang="en-US" dirty="0" smtClean="0"/>
              <a:t>('gp_requirements_x','gp_requirements_id',</a:t>
            </a:r>
            <a:r>
              <a:rPr lang="en-US" dirty="0" err="1" smtClean="0"/>
              <a:t>log_arr</a:t>
            </a:r>
            <a:r>
              <a:rPr lang="en-US" dirty="0" smtClean="0"/>
              <a:t>[</a:t>
            </a:r>
            <a:r>
              <a:rPr lang="en-US" dirty="0" err="1" smtClean="0"/>
              <a:t>i</a:t>
            </a:r>
            <a:r>
              <a:rPr lang="en-US" dirty="0" smtClean="0"/>
              <a:t>].</a:t>
            </a:r>
            <a:r>
              <a:rPr lang="en-US" dirty="0" err="1" smtClean="0"/>
              <a:t>toString</a:t>
            </a:r>
            <a:r>
              <a:rPr lang="en-US" dirty="0" smtClean="0"/>
              <a:t>(),'Placement');  </a:t>
            </a:r>
          </a:p>
          <a:p>
            <a:r>
              <a:rPr lang="en-US" dirty="0" smtClean="0"/>
              <a:t>        </a:t>
            </a:r>
            <a:r>
              <a:rPr lang="en-US" dirty="0" err="1" smtClean="0"/>
              <a:t>ary</a:t>
            </a:r>
            <a:r>
              <a:rPr lang="en-US" dirty="0" smtClean="0"/>
              <a:t>[</a:t>
            </a:r>
            <a:r>
              <a:rPr lang="en-US" dirty="0" err="1" smtClean="0"/>
              <a:t>i</a:t>
            </a:r>
            <a:r>
              <a:rPr lang="en-US" dirty="0" smtClean="0"/>
              <a:t>][0]=(getDataValue('event_view','event_log_id',</a:t>
            </a:r>
            <a:r>
              <a:rPr lang="en-US" dirty="0" err="1" smtClean="0"/>
              <a:t>log_arr</a:t>
            </a:r>
            <a:r>
              <a:rPr lang="en-US" dirty="0" smtClean="0"/>
              <a:t>[</a:t>
            </a:r>
            <a:r>
              <a:rPr lang="en-US" dirty="0" err="1" smtClean="0"/>
              <a:t>i</a:t>
            </a:r>
            <a:r>
              <a:rPr lang="en-US" dirty="0" smtClean="0"/>
              <a:t>].</a:t>
            </a:r>
            <a:r>
              <a:rPr lang="en-US" dirty="0" err="1" smtClean="0"/>
              <a:t>toString</a:t>
            </a:r>
            <a:r>
              <a:rPr lang="en-US" dirty="0" smtClean="0"/>
              <a:t>(),'</a:t>
            </a:r>
            <a:r>
              <a:rPr lang="en-US" dirty="0" err="1" smtClean="0"/>
              <a:t>date_entered</a:t>
            </a:r>
            <a:r>
              <a:rPr lang="en-US" dirty="0" smtClean="0"/>
              <a:t>').split(' '))[0]</a:t>
            </a:r>
          </a:p>
          <a:p>
            <a:r>
              <a:rPr lang="en-US" dirty="0" smtClean="0"/>
              <a:t>        </a:t>
            </a:r>
            <a:r>
              <a:rPr lang="en-US" dirty="0" err="1" smtClean="0"/>
              <a:t>ary</a:t>
            </a:r>
            <a:r>
              <a:rPr lang="en-US" dirty="0" smtClean="0"/>
              <a:t>[</a:t>
            </a:r>
            <a:r>
              <a:rPr lang="en-US" dirty="0" err="1" smtClean="0"/>
              <a:t>i</a:t>
            </a:r>
            <a:r>
              <a:rPr lang="en-US" dirty="0" smtClean="0"/>
              <a:t>][1]=(getDataValue('event_view','event_log_id',</a:t>
            </a:r>
            <a:r>
              <a:rPr lang="en-US" dirty="0" err="1" smtClean="0"/>
              <a:t>log_arr</a:t>
            </a:r>
            <a:r>
              <a:rPr lang="en-US" dirty="0" smtClean="0"/>
              <a:t>[</a:t>
            </a:r>
            <a:r>
              <a:rPr lang="en-US" dirty="0" err="1" smtClean="0"/>
              <a:t>i</a:t>
            </a:r>
            <a:r>
              <a:rPr lang="en-US" dirty="0" smtClean="0"/>
              <a:t>].</a:t>
            </a:r>
            <a:r>
              <a:rPr lang="en-US" dirty="0" err="1" smtClean="0"/>
              <a:t>toString</a:t>
            </a:r>
            <a:r>
              <a:rPr lang="en-US" dirty="0" smtClean="0"/>
              <a:t>(),'</a:t>
            </a:r>
            <a:r>
              <a:rPr lang="en-US" dirty="0" err="1" smtClean="0"/>
              <a:t>expiration_date</a:t>
            </a:r>
            <a:r>
              <a:rPr lang="en-US" dirty="0" smtClean="0"/>
              <a:t>').split(' '))[0]</a:t>
            </a:r>
          </a:p>
          <a:p>
            <a:r>
              <a:rPr lang="en-US" dirty="0" smtClean="0"/>
              <a:t>        </a:t>
            </a:r>
            <a:r>
              <a:rPr lang="en-US" dirty="0" err="1" smtClean="0"/>
              <a:t>ary</a:t>
            </a:r>
            <a:r>
              <a:rPr lang="en-US" dirty="0" smtClean="0"/>
              <a:t>[</a:t>
            </a:r>
            <a:r>
              <a:rPr lang="en-US" dirty="0" err="1" smtClean="0"/>
              <a:t>i</a:t>
            </a:r>
            <a:r>
              <a:rPr lang="en-US" dirty="0" smtClean="0"/>
              <a:t>][2]=getDataValue('user_defined_</a:t>
            </a:r>
            <a:r>
              <a:rPr lang="en-US" dirty="0" err="1" smtClean="0"/>
              <a:t>lut</a:t>
            </a:r>
            <a:r>
              <a:rPr lang="en-US" dirty="0" smtClean="0"/>
              <a:t>','</a:t>
            </a:r>
            <a:r>
              <a:rPr lang="en-US" dirty="0" err="1" smtClean="0"/>
              <a:t>user_defined_lut_id',pl_id,'description</a:t>
            </a:r>
            <a:r>
              <a:rPr lang="en-US" dirty="0" smtClean="0"/>
              <a:t>');</a:t>
            </a:r>
          </a:p>
          <a:p>
            <a:r>
              <a:rPr lang="en-US" dirty="0" smtClean="0"/>
              <a:t>        </a:t>
            </a:r>
            <a:r>
              <a:rPr lang="en-US" dirty="0" err="1" smtClean="0"/>
              <a:t>ary</a:t>
            </a:r>
            <a:r>
              <a:rPr lang="en-US" dirty="0" smtClean="0"/>
              <a:t>[</a:t>
            </a:r>
            <a:r>
              <a:rPr lang="en-US" dirty="0" err="1" smtClean="0"/>
              <a:t>i</a:t>
            </a:r>
            <a:r>
              <a:rPr lang="en-US" dirty="0" smtClean="0"/>
              <a:t>][3]=getDataValue('gp_requirements_x','gp_requirements_id',</a:t>
            </a:r>
            <a:r>
              <a:rPr lang="en-US" dirty="0" err="1" smtClean="0"/>
              <a:t>log_arr</a:t>
            </a:r>
            <a:r>
              <a:rPr lang="en-US" dirty="0" smtClean="0"/>
              <a:t>[</a:t>
            </a:r>
            <a:r>
              <a:rPr lang="en-US" dirty="0" err="1" smtClean="0"/>
              <a:t>i</a:t>
            </a:r>
            <a:r>
              <a:rPr lang="en-US" dirty="0" smtClean="0"/>
              <a:t>].</a:t>
            </a:r>
            <a:r>
              <a:rPr lang="en-US" dirty="0" err="1" smtClean="0"/>
              <a:t>toString</a:t>
            </a:r>
            <a:r>
              <a:rPr lang="en-US" dirty="0" smtClean="0"/>
              <a:t>(),'</a:t>
            </a:r>
            <a:r>
              <a:rPr lang="en-US" dirty="0" err="1" smtClean="0"/>
              <a:t>DischargeReason</a:t>
            </a:r>
            <a:r>
              <a:rPr lang="en-US" dirty="0" smtClean="0"/>
              <a:t>');</a:t>
            </a:r>
          </a:p>
          <a:p>
            <a:r>
              <a:rPr lang="en-US" dirty="0" smtClean="0"/>
              <a:t>    }</a:t>
            </a:r>
          </a:p>
          <a:p>
            <a:r>
              <a:rPr lang="en-US" dirty="0" smtClean="0"/>
              <a:t>	</a:t>
            </a:r>
            <a:r>
              <a:rPr lang="en-US" dirty="0" err="1" smtClean="0"/>
              <a:t>tbl</a:t>
            </a:r>
            <a:r>
              <a:rPr lang="en-US" dirty="0" smtClean="0"/>
              <a:t>="&lt;h4&gt;Number of Previous Placements : "+</a:t>
            </a:r>
            <a:r>
              <a:rPr lang="en-US" dirty="0" err="1" smtClean="0"/>
              <a:t>rowCount</a:t>
            </a:r>
            <a:r>
              <a:rPr lang="en-US" dirty="0" smtClean="0"/>
              <a:t>+"&lt;/FONT&gt;&lt;</a:t>
            </a:r>
            <a:r>
              <a:rPr lang="en-US" dirty="0" err="1" smtClean="0"/>
              <a:t>br</a:t>
            </a:r>
            <a:r>
              <a:rPr lang="en-US" dirty="0" smtClean="0"/>
              <a:t>&gt;";</a:t>
            </a:r>
          </a:p>
          <a:p>
            <a:r>
              <a:rPr lang="en-US" dirty="0" smtClean="0"/>
              <a:t> </a:t>
            </a:r>
          </a:p>
          <a:p>
            <a:r>
              <a:rPr lang="en-US" dirty="0" smtClean="0"/>
              <a:t>	head=['Date </a:t>
            </a:r>
            <a:r>
              <a:rPr lang="en-US" dirty="0" err="1" smtClean="0"/>
              <a:t>From','Date</a:t>
            </a:r>
            <a:r>
              <a:rPr lang="en-US" dirty="0" smtClean="0"/>
              <a:t> </a:t>
            </a:r>
            <a:r>
              <a:rPr lang="en-US" dirty="0" err="1" smtClean="0"/>
              <a:t>To','Placement</a:t>
            </a:r>
            <a:r>
              <a:rPr lang="en-US" dirty="0" smtClean="0"/>
              <a:t>/</a:t>
            </a:r>
            <a:r>
              <a:rPr lang="en-US" dirty="0" err="1" smtClean="0"/>
              <a:t>Agency','Reason</a:t>
            </a:r>
            <a:r>
              <a:rPr lang="en-US" dirty="0" smtClean="0"/>
              <a:t> for Discharge'];</a:t>
            </a:r>
          </a:p>
          <a:p>
            <a:r>
              <a:rPr lang="en-US" dirty="0" smtClean="0"/>
              <a:t>    </a:t>
            </a:r>
            <a:r>
              <a:rPr lang="en-US" dirty="0" err="1" smtClean="0"/>
              <a:t>tbl</a:t>
            </a:r>
            <a:r>
              <a:rPr lang="en-US" dirty="0" smtClean="0"/>
              <a:t>+="&lt;table width=100% border=1&gt;&lt;</a:t>
            </a:r>
            <a:r>
              <a:rPr lang="en-US" dirty="0" err="1" smtClean="0"/>
              <a:t>tbody</a:t>
            </a:r>
            <a:r>
              <a:rPr lang="en-US" dirty="0" smtClean="0"/>
              <a:t>&gt;&lt;</a:t>
            </a:r>
            <a:r>
              <a:rPr lang="en-US" dirty="0" err="1" smtClean="0"/>
              <a:t>tr</a:t>
            </a:r>
            <a:r>
              <a:rPr lang="en-US" dirty="0" smtClean="0"/>
              <a:t>&gt;";</a:t>
            </a:r>
          </a:p>
          <a:p>
            <a:endParaRPr lang="en-US" dirty="0" smtClean="0"/>
          </a:p>
          <a:p>
            <a:r>
              <a:rPr lang="en-US" dirty="0" smtClean="0"/>
              <a:t>    for (</a:t>
            </a:r>
            <a:r>
              <a:rPr lang="en-US" dirty="0" err="1" smtClean="0"/>
              <a:t>var</a:t>
            </a:r>
            <a:r>
              <a:rPr lang="en-US" dirty="0" smtClean="0"/>
              <a:t> </a:t>
            </a:r>
            <a:r>
              <a:rPr lang="en-US" dirty="0" err="1" smtClean="0"/>
              <a:t>i</a:t>
            </a:r>
            <a:r>
              <a:rPr lang="en-US" dirty="0" smtClean="0"/>
              <a:t>=0; </a:t>
            </a:r>
            <a:r>
              <a:rPr lang="en-US" dirty="0" err="1" smtClean="0"/>
              <a:t>i</a:t>
            </a:r>
            <a:r>
              <a:rPr lang="en-US" dirty="0" smtClean="0"/>
              <a:t> &lt; </a:t>
            </a:r>
            <a:r>
              <a:rPr lang="en-US" dirty="0" err="1" smtClean="0"/>
              <a:t>fieldCount</a:t>
            </a:r>
            <a:r>
              <a:rPr lang="en-US" dirty="0" smtClean="0"/>
              <a:t>; </a:t>
            </a:r>
            <a:r>
              <a:rPr lang="en-US" dirty="0" err="1" smtClean="0"/>
              <a:t>i</a:t>
            </a:r>
            <a:r>
              <a:rPr lang="en-US" dirty="0" smtClean="0"/>
              <a:t>++) {</a:t>
            </a:r>
          </a:p>
          <a:p>
            <a:r>
              <a:rPr lang="en-US" dirty="0" smtClean="0"/>
              <a:t>        </a:t>
            </a:r>
            <a:r>
              <a:rPr lang="en-US" dirty="0" err="1" smtClean="0"/>
              <a:t>tbl</a:t>
            </a:r>
            <a:r>
              <a:rPr lang="en-US" dirty="0" smtClean="0"/>
              <a:t>+="&lt;</a:t>
            </a:r>
            <a:r>
              <a:rPr lang="en-US" dirty="0" err="1" smtClean="0"/>
              <a:t>th</a:t>
            </a:r>
            <a:r>
              <a:rPr lang="en-US" dirty="0" smtClean="0"/>
              <a:t>&gt;&lt;FONT size=2&gt;"+head[</a:t>
            </a:r>
            <a:r>
              <a:rPr lang="en-US" dirty="0" err="1" smtClean="0"/>
              <a:t>i</a:t>
            </a:r>
            <a:r>
              <a:rPr lang="en-US" dirty="0" smtClean="0"/>
              <a:t>]+"&lt;/FONT&gt;&lt;/</a:t>
            </a:r>
            <a:r>
              <a:rPr lang="en-US" dirty="0" err="1" smtClean="0"/>
              <a:t>th</a:t>
            </a:r>
            <a:r>
              <a:rPr lang="en-US" dirty="0" smtClean="0"/>
              <a:t>&gt;";	</a:t>
            </a:r>
          </a:p>
          <a:p>
            <a:r>
              <a:rPr lang="en-US" dirty="0" smtClean="0"/>
              <a:t>    }</a:t>
            </a:r>
          </a:p>
          <a:p>
            <a:r>
              <a:rPr lang="en-US" dirty="0" smtClean="0"/>
              <a:t>  </a:t>
            </a:r>
          </a:p>
          <a:p>
            <a:r>
              <a:rPr lang="en-US" dirty="0" smtClean="0"/>
              <a:t>    </a:t>
            </a:r>
            <a:r>
              <a:rPr lang="en-US" dirty="0" err="1" smtClean="0"/>
              <a:t>tbl</a:t>
            </a:r>
            <a:r>
              <a:rPr lang="en-US" dirty="0" smtClean="0"/>
              <a:t>+="&lt;/</a:t>
            </a:r>
            <a:r>
              <a:rPr lang="en-US" dirty="0" err="1" smtClean="0"/>
              <a:t>tr</a:t>
            </a:r>
            <a:r>
              <a:rPr lang="en-US" dirty="0" smtClean="0"/>
              <a:t>&gt;&lt;/FONT&gt;";</a:t>
            </a:r>
          </a:p>
          <a:p>
            <a:r>
              <a:rPr lang="en-US" dirty="0" smtClean="0"/>
              <a:t>    //Fill in the table cell</a:t>
            </a:r>
          </a:p>
          <a:p>
            <a:r>
              <a:rPr lang="en-US" dirty="0" smtClean="0"/>
              <a:t>    for (</a:t>
            </a:r>
            <a:r>
              <a:rPr lang="en-US" dirty="0" err="1" smtClean="0"/>
              <a:t>var</a:t>
            </a:r>
            <a:r>
              <a:rPr lang="en-US" dirty="0" smtClean="0"/>
              <a:t> </a:t>
            </a:r>
            <a:r>
              <a:rPr lang="en-US" dirty="0" err="1" smtClean="0"/>
              <a:t>i</a:t>
            </a:r>
            <a:r>
              <a:rPr lang="en-US" dirty="0" smtClean="0"/>
              <a:t>=0; </a:t>
            </a:r>
            <a:r>
              <a:rPr lang="en-US" dirty="0" err="1" smtClean="0"/>
              <a:t>i</a:t>
            </a:r>
            <a:r>
              <a:rPr lang="en-US" dirty="0" smtClean="0"/>
              <a:t> &lt; </a:t>
            </a:r>
            <a:r>
              <a:rPr lang="en-US" dirty="0" err="1" smtClean="0"/>
              <a:t>rowCount</a:t>
            </a:r>
            <a:r>
              <a:rPr lang="en-US" dirty="0" smtClean="0"/>
              <a:t> ; </a:t>
            </a:r>
            <a:r>
              <a:rPr lang="en-US" dirty="0" err="1" smtClean="0"/>
              <a:t>i</a:t>
            </a:r>
            <a:r>
              <a:rPr lang="en-US" dirty="0" smtClean="0"/>
              <a:t>++) {</a:t>
            </a:r>
          </a:p>
          <a:p>
            <a:r>
              <a:rPr lang="en-US" dirty="0" smtClean="0"/>
              <a:t>        </a:t>
            </a:r>
            <a:r>
              <a:rPr lang="en-US" dirty="0" err="1" smtClean="0"/>
              <a:t>tbl</a:t>
            </a:r>
            <a:r>
              <a:rPr lang="en-US" dirty="0" smtClean="0"/>
              <a:t>+="&lt;</a:t>
            </a:r>
            <a:r>
              <a:rPr lang="en-US" dirty="0" err="1" smtClean="0"/>
              <a:t>tr</a:t>
            </a:r>
            <a:r>
              <a:rPr lang="en-US" dirty="0" smtClean="0"/>
              <a:t>&gt;";</a:t>
            </a:r>
          </a:p>
          <a:p>
            <a:r>
              <a:rPr lang="en-US" dirty="0" smtClean="0"/>
              <a:t>        for (</a:t>
            </a:r>
            <a:r>
              <a:rPr lang="en-US" dirty="0" err="1" smtClean="0"/>
              <a:t>var</a:t>
            </a:r>
            <a:r>
              <a:rPr lang="en-US" dirty="0" smtClean="0"/>
              <a:t> j=0; j &lt; </a:t>
            </a:r>
            <a:r>
              <a:rPr lang="en-US" dirty="0" err="1" smtClean="0"/>
              <a:t>fieldCount</a:t>
            </a:r>
            <a:r>
              <a:rPr lang="en-US" dirty="0" smtClean="0"/>
              <a:t>; </a:t>
            </a:r>
            <a:r>
              <a:rPr lang="en-US" dirty="0" err="1" smtClean="0"/>
              <a:t>j++</a:t>
            </a:r>
            <a:r>
              <a:rPr lang="en-US" dirty="0" smtClean="0"/>
              <a:t>) {</a:t>
            </a:r>
          </a:p>
          <a:p>
            <a:r>
              <a:rPr lang="en-US" dirty="0" smtClean="0"/>
              <a:t>            </a:t>
            </a:r>
            <a:r>
              <a:rPr lang="en-US" dirty="0" err="1" smtClean="0"/>
              <a:t>tbl</a:t>
            </a:r>
            <a:r>
              <a:rPr lang="en-US" dirty="0" smtClean="0"/>
              <a:t>+="&lt;td&gt;&lt;FONT size=1&gt;"+</a:t>
            </a:r>
            <a:r>
              <a:rPr lang="en-US" dirty="0" err="1" smtClean="0"/>
              <a:t>ary</a:t>
            </a:r>
            <a:r>
              <a:rPr lang="en-US" dirty="0" smtClean="0"/>
              <a:t>[</a:t>
            </a:r>
            <a:r>
              <a:rPr lang="en-US" dirty="0" err="1" smtClean="0"/>
              <a:t>i</a:t>
            </a:r>
            <a:r>
              <a:rPr lang="en-US" dirty="0" smtClean="0"/>
              <a:t>][j]+"&lt;/FONT&gt;&lt;/td&gt;";</a:t>
            </a:r>
          </a:p>
          <a:p>
            <a:r>
              <a:rPr lang="en-US" dirty="0" smtClean="0"/>
              <a:t>        }</a:t>
            </a:r>
          </a:p>
          <a:p>
            <a:r>
              <a:rPr lang="en-US" dirty="0" smtClean="0"/>
              <a:t>        </a:t>
            </a:r>
            <a:r>
              <a:rPr lang="en-US" dirty="0" err="1" smtClean="0"/>
              <a:t>tbl</a:t>
            </a:r>
            <a:r>
              <a:rPr lang="en-US" dirty="0" smtClean="0"/>
              <a:t>+="&lt;/</a:t>
            </a:r>
            <a:r>
              <a:rPr lang="en-US" dirty="0" err="1" smtClean="0"/>
              <a:t>tr</a:t>
            </a:r>
            <a:r>
              <a:rPr lang="en-US" dirty="0" smtClean="0"/>
              <a:t>&gt;";	</a:t>
            </a:r>
          </a:p>
          <a:p>
            <a:r>
              <a:rPr lang="en-US" dirty="0" smtClean="0"/>
              <a:t>    }</a:t>
            </a:r>
          </a:p>
          <a:p>
            <a:r>
              <a:rPr lang="en-US" dirty="0" smtClean="0"/>
              <a:t>    </a:t>
            </a:r>
            <a:r>
              <a:rPr lang="en-US" dirty="0" err="1" smtClean="0"/>
              <a:t>tbl</a:t>
            </a:r>
            <a:r>
              <a:rPr lang="en-US" dirty="0" smtClean="0"/>
              <a:t>+="&lt;/</a:t>
            </a:r>
            <a:r>
              <a:rPr lang="en-US" dirty="0" err="1" smtClean="0"/>
              <a:t>tbody</a:t>
            </a:r>
            <a:r>
              <a:rPr lang="en-US" dirty="0" smtClean="0"/>
              <a:t>&gt;&lt;/table&gt;";</a:t>
            </a:r>
          </a:p>
          <a:p>
            <a:r>
              <a:rPr lang="en-US" dirty="0" smtClean="0"/>
              <a:t>}</a:t>
            </a:r>
          </a:p>
          <a:p>
            <a:r>
              <a:rPr lang="en-US" dirty="0" smtClean="0"/>
              <a:t>else { alert('No Placement History record find'); }</a:t>
            </a:r>
          </a:p>
          <a:p>
            <a:endParaRPr lang="en-US" dirty="0" smtClean="0"/>
          </a:p>
          <a:p>
            <a:endParaRPr lang="en-US" dirty="0" smtClean="0"/>
          </a:p>
          <a:p>
            <a:r>
              <a:rPr lang="en-US" dirty="0" smtClean="0"/>
              <a:t>setFormElement('MY_Rem1',tbl);</a:t>
            </a:r>
          </a:p>
          <a:p>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27</a:t>
            </a:fld>
            <a:endParaRPr lang="en-US" dirty="0"/>
          </a:p>
        </p:txBody>
      </p:sp>
    </p:spTree>
    <p:extLst>
      <p:ext uri="{BB962C8B-B14F-4D97-AF65-F5344CB8AC3E}">
        <p14:creationId xmlns:p14="http://schemas.microsoft.com/office/powerpoint/2010/main" val="1145094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28</a:t>
            </a:fld>
            <a:endParaRPr lang="en-US" dirty="0"/>
          </a:p>
        </p:txBody>
      </p:sp>
    </p:spTree>
    <p:extLst>
      <p:ext uri="{BB962C8B-B14F-4D97-AF65-F5344CB8AC3E}">
        <p14:creationId xmlns:p14="http://schemas.microsoft.com/office/powerpoint/2010/main" val="30079840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remark field</a:t>
            </a:r>
            <a:r>
              <a:rPr lang="en-US" baseline="0" dirty="0" smtClean="0"/>
              <a:t> will not show the text unless you expand the form</a:t>
            </a:r>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29</a:t>
            </a:fld>
            <a:endParaRPr lang="en-US" dirty="0"/>
          </a:p>
        </p:txBody>
      </p:sp>
    </p:spTree>
    <p:extLst>
      <p:ext uri="{BB962C8B-B14F-4D97-AF65-F5344CB8AC3E}">
        <p14:creationId xmlns:p14="http://schemas.microsoft.com/office/powerpoint/2010/main" val="27361919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30</a:t>
            </a:fld>
            <a:endParaRPr lang="en-US" dirty="0"/>
          </a:p>
        </p:txBody>
      </p:sp>
    </p:spTree>
    <p:extLst>
      <p:ext uri="{BB962C8B-B14F-4D97-AF65-F5344CB8AC3E}">
        <p14:creationId xmlns:p14="http://schemas.microsoft.com/office/powerpoint/2010/main" val="2004190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31</a:t>
            </a:fld>
            <a:endParaRPr lang="en-US" dirty="0"/>
          </a:p>
        </p:txBody>
      </p:sp>
    </p:spTree>
    <p:extLst>
      <p:ext uri="{BB962C8B-B14F-4D97-AF65-F5344CB8AC3E}">
        <p14:creationId xmlns:p14="http://schemas.microsoft.com/office/powerpoint/2010/main" val="3051572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32</a:t>
            </a:fld>
            <a:endParaRPr lang="en-US" dirty="0"/>
          </a:p>
        </p:txBody>
      </p:sp>
    </p:spTree>
    <p:extLst>
      <p:ext uri="{BB962C8B-B14F-4D97-AF65-F5344CB8AC3E}">
        <p14:creationId xmlns:p14="http://schemas.microsoft.com/office/powerpoint/2010/main" val="32524127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 This is what it look like for one of the label field</a:t>
            </a:r>
          </a:p>
          <a:p>
            <a:r>
              <a:rPr lang="en-US" dirty="0" smtClean="0">
                <a:effectLst/>
              </a:rPr>
              <a:t>&lt;DIV id=page1&gt;</a:t>
            </a:r>
            <a:br>
              <a:rPr lang="en-US" dirty="0" smtClean="0">
                <a:effectLst/>
              </a:rPr>
            </a:br>
            <a:r>
              <a:rPr lang="en-US" dirty="0" smtClean="0">
                <a:effectLst/>
              </a:rPr>
              <a:t>&lt;P&gt;&lt;STRONG&gt;&lt;FONT size=4&gt;Illinois Medicaid Comprehensive Assessment of Needs and Strengths (IM+CANS)&lt;/FONT&gt;&lt;/STRONG&gt;&lt;/P&gt;</a:t>
            </a:r>
            <a:br>
              <a:rPr lang="en-US" dirty="0" smtClean="0">
                <a:effectLst/>
              </a:rPr>
            </a:br>
            <a:r>
              <a:rPr lang="en-US" dirty="0" smtClean="0">
                <a:effectLst/>
              </a:rPr>
              <a:t>&lt;TABLE width="90%" border=4&gt;</a:t>
            </a:r>
            <a:br>
              <a:rPr lang="en-US" dirty="0" smtClean="0">
                <a:effectLst/>
              </a:rPr>
            </a:br>
            <a:r>
              <a:rPr lang="en-US" dirty="0" smtClean="0">
                <a:effectLst/>
              </a:rPr>
              <a:t>&lt;TBODY&gt;</a:t>
            </a:r>
            <a:br>
              <a:rPr lang="en-US" dirty="0" smtClean="0">
                <a:effectLst/>
              </a:rPr>
            </a:br>
            <a:r>
              <a:rPr lang="en-US" dirty="0" smtClean="0">
                <a:effectLst/>
              </a:rPr>
              <a:t>&lt;TR style="BACKGROUND-COLOR: #999999"&gt;</a:t>
            </a:r>
            <a:br>
              <a:rPr lang="en-US" dirty="0" smtClean="0">
                <a:effectLst/>
              </a:rPr>
            </a:br>
            <a:r>
              <a:rPr lang="en-US" dirty="0" smtClean="0">
                <a:effectLst/>
              </a:rPr>
              <a:t>&lt;TD </a:t>
            </a:r>
            <a:r>
              <a:rPr lang="en-US" dirty="0" err="1" smtClean="0">
                <a:effectLst/>
              </a:rPr>
              <a:t>colSpan</a:t>
            </a:r>
            <a:r>
              <a:rPr lang="en-US" dirty="0" smtClean="0">
                <a:effectLst/>
              </a:rPr>
              <a:t>=7&gt;&lt;FONT size=4&gt;&lt;STRONG&gt;1. General Information&lt;/STRONG&gt;&lt;/FONT&gt;&lt;/TD&gt;&lt;/TR&gt;</a:t>
            </a:r>
            <a:br>
              <a:rPr lang="en-US" dirty="0" smtClean="0">
                <a:effectLst/>
              </a:rPr>
            </a:br>
            <a:r>
              <a:rPr lang="en-US" dirty="0" smtClean="0">
                <a:effectLst/>
              </a:rPr>
              <a:t>&lt;TR&gt;</a:t>
            </a:r>
            <a:br>
              <a:rPr lang="en-US" dirty="0" smtClean="0">
                <a:effectLst/>
              </a:rPr>
            </a:br>
            <a:r>
              <a:rPr lang="en-US" dirty="0" smtClean="0">
                <a:effectLst/>
              </a:rPr>
              <a:t>&lt;TD&gt;&lt;STRONG&gt;Client First and Last Name :&lt;/STRONG&gt;&lt;BR&gt;{{</a:t>
            </a:r>
            <a:r>
              <a:rPr lang="en-US" dirty="0" err="1" smtClean="0">
                <a:effectLst/>
              </a:rPr>
              <a:t>FullName</a:t>
            </a:r>
            <a:r>
              <a:rPr lang="en-US" dirty="0" smtClean="0">
                <a:effectLst/>
              </a:rPr>
              <a:t>}}&lt;/TD&gt;</a:t>
            </a:r>
            <a:br>
              <a:rPr lang="en-US" dirty="0" smtClean="0">
                <a:effectLst/>
              </a:rPr>
            </a:br>
            <a:r>
              <a:rPr lang="en-US" dirty="0" smtClean="0">
                <a:effectLst/>
              </a:rPr>
              <a:t>&lt;TD&gt;&lt;STRONG&gt;Date of Birth:&lt;/STRONG&gt;&lt;BR&gt;{{DOB}}&lt;/TD&gt;</a:t>
            </a:r>
            <a:br>
              <a:rPr lang="en-US" dirty="0" smtClean="0">
                <a:effectLst/>
              </a:rPr>
            </a:br>
            <a:r>
              <a:rPr lang="en-US" dirty="0" smtClean="0">
                <a:effectLst/>
              </a:rPr>
              <a:t>&lt;TD&gt;&lt;STRONG&gt;RIN:&lt;/STRONG&gt;&lt;BR&gt;&lt;U id=RIM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 &lt;/U&gt;&lt;/TD&gt;</a:t>
            </a:r>
            <a:br>
              <a:rPr lang="en-US" dirty="0" smtClean="0">
                <a:effectLst/>
              </a:rPr>
            </a:br>
            <a:r>
              <a:rPr lang="en-US" dirty="0" smtClean="0">
                <a:effectLst/>
              </a:rPr>
              <a:t>&lt;TD&gt;&lt;STRONG&gt;Gender:&lt;/STRONG&gt;&lt;BR&gt;{{Gender}}&lt;/TD&gt;</a:t>
            </a:r>
            <a:br>
              <a:rPr lang="en-US" dirty="0" smtClean="0">
                <a:effectLst/>
              </a:rPr>
            </a:br>
            <a:r>
              <a:rPr lang="en-US" dirty="0" smtClean="0">
                <a:effectLst/>
              </a:rPr>
              <a:t>&lt;TD&gt;&lt;STRONG&gt;Referral Source:&lt;/STRONG&gt;&lt;BR&gt;&lt;U id=</a:t>
            </a:r>
            <a:r>
              <a:rPr lang="en-US" dirty="0" err="1" smtClean="0">
                <a:effectLst/>
              </a:rPr>
              <a:t>ReferralSource</a:t>
            </a:r>
            <a:r>
              <a:rPr lang="en-US" dirty="0" smtClean="0">
                <a:effectLst/>
              </a:rPr>
              <a:t>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 &lt;/U&gt;&lt;/TD&gt;</a:t>
            </a:r>
            <a:br>
              <a:rPr lang="en-US" dirty="0" smtClean="0">
                <a:effectLst/>
              </a:rPr>
            </a:br>
            <a:r>
              <a:rPr lang="en-US" dirty="0" smtClean="0">
                <a:effectLst/>
              </a:rPr>
              <a:t>&lt;TD&gt;&lt;STRONG&gt;Date First Contact:&lt;/STRONG&gt;&lt;BR&gt;&lt;U id=</a:t>
            </a:r>
            <a:r>
              <a:rPr lang="en-US" dirty="0" err="1" smtClean="0">
                <a:effectLst/>
              </a:rPr>
              <a:t>DateFirst</a:t>
            </a:r>
            <a:r>
              <a:rPr lang="en-US" dirty="0" smtClean="0">
                <a:effectLst/>
              </a:rPr>
              <a:t>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 &lt;/U&gt;&lt;/TD&gt;&lt;/TR&gt;</a:t>
            </a:r>
            <a:br>
              <a:rPr lang="en-US" dirty="0" smtClean="0">
                <a:effectLst/>
              </a:rPr>
            </a:br>
            <a:r>
              <a:rPr lang="en-US" dirty="0" smtClean="0">
                <a:effectLst/>
              </a:rPr>
              <a:t>&lt;TR&gt;</a:t>
            </a:r>
            <a:br>
              <a:rPr lang="en-US" dirty="0" smtClean="0">
                <a:effectLst/>
              </a:rPr>
            </a:br>
            <a:r>
              <a:rPr lang="en-US" dirty="0" smtClean="0">
                <a:effectLst/>
              </a:rPr>
              <a:t>&lt;TD&gt;&lt;STRONG&gt;Phone Number:&lt;/STRONG&gt;&lt;BR&gt;&lt;U id=</a:t>
            </a:r>
            <a:r>
              <a:rPr lang="en-US" dirty="0" err="1" smtClean="0">
                <a:effectLst/>
              </a:rPr>
              <a:t>PhoneNumber</a:t>
            </a:r>
            <a:r>
              <a:rPr lang="en-US" dirty="0" smtClean="0">
                <a:effectLst/>
              </a:rPr>
              <a:t> contentEditable=true style="COLOR: red"&gt;{{</a:t>
            </a:r>
            <a:r>
              <a:rPr lang="en-US" dirty="0" err="1" smtClean="0">
                <a:effectLst/>
              </a:rPr>
              <a:t>DayPhone</a:t>
            </a:r>
            <a:r>
              <a:rPr lang="en-US" dirty="0" smtClean="0">
                <a:effectLst/>
              </a:rPr>
              <a:t>}}&lt;/U&gt;&lt;/TD&gt;</a:t>
            </a:r>
            <a:br>
              <a:rPr lang="en-US" dirty="0" smtClean="0">
                <a:effectLst/>
              </a:rPr>
            </a:br>
            <a:r>
              <a:rPr lang="en-US" dirty="0" smtClean="0">
                <a:effectLst/>
              </a:rPr>
              <a:t>&lt;TD&gt;&lt;STRONG&gt;Primary Language:&lt;/STRONG&gt;&lt;BR&gt;&lt;U id=</a:t>
            </a:r>
            <a:r>
              <a:rPr lang="en-US" dirty="0" err="1" smtClean="0">
                <a:effectLst/>
              </a:rPr>
              <a:t>PrimaryLanguage</a:t>
            </a:r>
            <a:r>
              <a:rPr lang="en-US" dirty="0" smtClean="0">
                <a:effectLst/>
              </a:rPr>
              <a:t>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 &lt;/U&gt;&lt;/TD&gt;</a:t>
            </a:r>
            <a:br>
              <a:rPr lang="en-US" dirty="0" smtClean="0">
                <a:effectLst/>
              </a:rPr>
            </a:br>
            <a:r>
              <a:rPr lang="en-US" dirty="0" smtClean="0">
                <a:effectLst/>
              </a:rPr>
              <a:t>&lt;TD </a:t>
            </a:r>
            <a:r>
              <a:rPr lang="en-US" dirty="0" err="1" smtClean="0">
                <a:effectLst/>
              </a:rPr>
              <a:t>colSpan</a:t>
            </a:r>
            <a:r>
              <a:rPr lang="en-US" dirty="0" smtClean="0">
                <a:effectLst/>
              </a:rPr>
              <a:t>=4&gt;</a:t>
            </a:r>
            <a:br>
              <a:rPr lang="en-US" dirty="0" smtClean="0">
                <a:effectLst/>
              </a:rPr>
            </a:br>
            <a:r>
              <a:rPr lang="en-US" dirty="0" smtClean="0">
                <a:effectLst/>
              </a:rPr>
              <a:t>&lt;TABLE width="99%"&gt;</a:t>
            </a:r>
            <a:br>
              <a:rPr lang="en-US" dirty="0" smtClean="0">
                <a:effectLst/>
              </a:rPr>
            </a:br>
            <a:r>
              <a:rPr lang="en-US" dirty="0" smtClean="0">
                <a:effectLst/>
              </a:rPr>
              <a:t>&lt;TBODY&gt;</a:t>
            </a:r>
            <a:br>
              <a:rPr lang="en-US" dirty="0" smtClean="0">
                <a:effectLst/>
              </a:rPr>
            </a:br>
            <a:r>
              <a:rPr lang="en-US" dirty="0" smtClean="0">
                <a:effectLst/>
              </a:rPr>
              <a:t>&lt;TR&gt;</a:t>
            </a:r>
            <a:br>
              <a:rPr lang="en-US" dirty="0" smtClean="0">
                <a:effectLst/>
              </a:rPr>
            </a:br>
            <a:r>
              <a:rPr lang="en-US" dirty="0" smtClean="0">
                <a:effectLst/>
              </a:rPr>
              <a:t>&lt;TD style="VERTICAL-ALIGN: middle" </a:t>
            </a:r>
            <a:r>
              <a:rPr lang="en-US" dirty="0" err="1" smtClean="0">
                <a:effectLst/>
              </a:rPr>
              <a:t>rowSpan</a:t>
            </a:r>
            <a:r>
              <a:rPr lang="en-US" dirty="0" smtClean="0">
                <a:effectLst/>
              </a:rPr>
              <a:t>=3&gt;&lt;STRONG&gt;Interpreter Service:&lt;/STRONG&gt; </a:t>
            </a:r>
            <a:br>
              <a:rPr lang="en-US" dirty="0" smtClean="0">
                <a:effectLst/>
              </a:rPr>
            </a:br>
            <a:r>
              <a:rPr lang="en-US" dirty="0" smtClean="0">
                <a:effectLst/>
              </a:rPr>
              <a:t>&lt;TR&gt;</a:t>
            </a:r>
            <a:br>
              <a:rPr lang="en-US" dirty="0" smtClean="0">
                <a:effectLst/>
              </a:rPr>
            </a:br>
            <a:r>
              <a:rPr lang="en-US" dirty="0" smtClean="0">
                <a:effectLst/>
              </a:rPr>
              <a:t>&lt;TD&gt;&lt;INPUT id=</a:t>
            </a:r>
            <a:r>
              <a:rPr lang="en-US" dirty="0" err="1" smtClean="0">
                <a:effectLst/>
              </a:rPr>
              <a:t>Nonerequired</a:t>
            </a:r>
            <a:r>
              <a:rPr lang="en-US" dirty="0" smtClean="0">
                <a:effectLst/>
              </a:rPr>
              <a:t> type=checkbox name=Interpreter&gt;None required&lt;/TD&gt;</a:t>
            </a:r>
            <a:br>
              <a:rPr lang="en-US" dirty="0" smtClean="0">
                <a:effectLst/>
              </a:rPr>
            </a:br>
            <a:r>
              <a:rPr lang="en-US" dirty="0" smtClean="0">
                <a:effectLst/>
              </a:rPr>
              <a:t>&lt;TD&gt;&lt;INPUT id=TDD/TYY type=checkbox name=Interpreter&gt;TDD/TYY&lt;/TD&gt;</a:t>
            </a:r>
            <a:br>
              <a:rPr lang="en-US" dirty="0" smtClean="0">
                <a:effectLst/>
              </a:rPr>
            </a:br>
            <a:r>
              <a:rPr lang="en-US" dirty="0" smtClean="0">
                <a:effectLst/>
              </a:rPr>
              <a:t>&lt;TD&gt;&lt;INPUT id=</a:t>
            </a:r>
            <a:r>
              <a:rPr lang="en-US" dirty="0" err="1" smtClean="0">
                <a:effectLst/>
              </a:rPr>
              <a:t>SpokenLanguage</a:t>
            </a:r>
            <a:r>
              <a:rPr lang="en-US" dirty="0" smtClean="0">
                <a:effectLst/>
              </a:rPr>
              <a:t> type=checkbox name=Interpreter&gt;Spoken Language&lt;U id=</a:t>
            </a:r>
            <a:r>
              <a:rPr lang="en-US" dirty="0" err="1" smtClean="0">
                <a:effectLst/>
              </a:rPr>
              <a:t>SpokenLanguage</a:t>
            </a:r>
            <a:r>
              <a:rPr lang="en-US" dirty="0" smtClean="0">
                <a:effectLst/>
              </a:rPr>
              <a:t>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&lt;TR&gt;</a:t>
            </a:r>
            <a:br>
              <a:rPr lang="en-US" dirty="0" smtClean="0">
                <a:effectLst/>
              </a:rPr>
            </a:br>
            <a:r>
              <a:rPr lang="en-US" dirty="0" smtClean="0">
                <a:effectLst/>
              </a:rPr>
              <a:t>&lt;TD&gt;&lt;INPUT id=</a:t>
            </a:r>
            <a:r>
              <a:rPr lang="en-US" dirty="0" err="1" smtClean="0">
                <a:effectLst/>
              </a:rPr>
              <a:t>AmericanSignLanguage</a:t>
            </a:r>
            <a:r>
              <a:rPr lang="en-US" dirty="0" smtClean="0">
                <a:effectLst/>
              </a:rPr>
              <a:t> type=checkbox name=Interpreter&gt;American Sign Language&lt;/TD&gt;</a:t>
            </a:r>
            <a:br>
              <a:rPr lang="en-US" dirty="0" smtClean="0">
                <a:effectLst/>
              </a:rPr>
            </a:br>
            <a:r>
              <a:rPr lang="en-US" dirty="0" smtClean="0">
                <a:effectLst/>
              </a:rPr>
              <a:t>&lt;TD </a:t>
            </a:r>
            <a:r>
              <a:rPr lang="en-US" dirty="0" err="1" smtClean="0">
                <a:effectLst/>
              </a:rPr>
              <a:t>colSpan</a:t>
            </a:r>
            <a:r>
              <a:rPr lang="en-US" dirty="0" smtClean="0">
                <a:effectLst/>
              </a:rPr>
              <a:t>=2&gt;&lt;INPUT id=</a:t>
            </a:r>
            <a:r>
              <a:rPr lang="en-US" dirty="0" err="1" smtClean="0">
                <a:effectLst/>
              </a:rPr>
              <a:t>InterpreterOther</a:t>
            </a:r>
            <a:r>
              <a:rPr lang="en-US" dirty="0" smtClean="0">
                <a:effectLst/>
              </a:rPr>
              <a:t> type=checkbox name=Interpreter&gt;Other&lt;U id=</a:t>
            </a:r>
            <a:r>
              <a:rPr lang="en-US" dirty="0" err="1" smtClean="0">
                <a:effectLst/>
              </a:rPr>
              <a:t>InterpretOther</a:t>
            </a:r>
            <a:r>
              <a:rPr lang="en-US" dirty="0" smtClean="0">
                <a:effectLst/>
              </a:rPr>
              <a:t>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 &lt;/TD&gt;&lt;/TR&gt;&lt;/TBODY&gt;&lt;/TABLE&gt;&lt;/TD&gt;&lt;/TR&gt;</a:t>
            </a:r>
            <a:br>
              <a:rPr lang="en-US" dirty="0" smtClean="0">
                <a:effectLst/>
              </a:rPr>
            </a:br>
            <a:r>
              <a:rPr lang="en-US" dirty="0" smtClean="0">
                <a:effectLst/>
              </a:rPr>
              <a:t>&lt;TR&gt;</a:t>
            </a:r>
            <a:br>
              <a:rPr lang="en-US" dirty="0" smtClean="0">
                <a:effectLst/>
              </a:rPr>
            </a:br>
            <a:r>
              <a:rPr lang="en-US" dirty="0" smtClean="0">
                <a:effectLst/>
              </a:rPr>
              <a:t>&lt;TD </a:t>
            </a:r>
            <a:r>
              <a:rPr lang="en-US" dirty="0" err="1" smtClean="0">
                <a:effectLst/>
              </a:rPr>
              <a:t>colSpan</a:t>
            </a:r>
            <a:r>
              <a:rPr lang="en-US" dirty="0" smtClean="0">
                <a:effectLst/>
              </a:rPr>
              <a:t>=2&gt;&lt;STRONG&gt;Address:&lt;/STRONG&gt;&lt;BR&gt;&lt;U id=Address contentEditable=true style="COLOR: red"&gt;{{</a:t>
            </a:r>
            <a:r>
              <a:rPr lang="en-US" dirty="0" err="1" smtClean="0">
                <a:effectLst/>
              </a:rPr>
              <a:t>StreetAddress</a:t>
            </a:r>
            <a:r>
              <a:rPr lang="en-US" dirty="0" smtClean="0">
                <a:effectLst/>
              </a:rPr>
              <a:t>}}&lt;/U&gt;&lt;/TD&gt;</a:t>
            </a:r>
            <a:br>
              <a:rPr lang="en-US" dirty="0" smtClean="0">
                <a:effectLst/>
              </a:rPr>
            </a:br>
            <a:r>
              <a:rPr lang="en-US" dirty="0" smtClean="0">
                <a:effectLst/>
              </a:rPr>
              <a:t>&lt;TD&gt;&lt;STRONG&gt;City:&lt;/STRONG&gt;&lt;BR&gt;&lt;U id=City contentEditable=true style="COLOR: red"&gt;{{</a:t>
            </a:r>
            <a:r>
              <a:rPr lang="en-US" dirty="0" err="1" smtClean="0">
                <a:effectLst/>
              </a:rPr>
              <a:t>CityAddress</a:t>
            </a:r>
            <a:r>
              <a:rPr lang="en-US" dirty="0" smtClean="0">
                <a:effectLst/>
              </a:rPr>
              <a:t>}}&lt;/U&gt;&lt;/TD&gt;</a:t>
            </a:r>
            <a:br>
              <a:rPr lang="en-US" dirty="0" smtClean="0">
                <a:effectLst/>
              </a:rPr>
            </a:br>
            <a:r>
              <a:rPr lang="en-US" dirty="0" smtClean="0">
                <a:effectLst/>
              </a:rPr>
              <a:t>&lt;TD&gt;&lt;STRONG&gt;State:&lt;/STRONG&gt;&lt;BR&gt;&lt;U id=State contentEditable=true style="COLOR: red"&gt;{{</a:t>
            </a:r>
            <a:r>
              <a:rPr lang="en-US" dirty="0" err="1" smtClean="0">
                <a:effectLst/>
              </a:rPr>
              <a:t>StateAddress</a:t>
            </a:r>
            <a:r>
              <a:rPr lang="en-US" dirty="0" smtClean="0">
                <a:effectLst/>
              </a:rPr>
              <a:t>}}&lt;/U&gt;&lt;/TD&gt;</a:t>
            </a:r>
            <a:br>
              <a:rPr lang="en-US" dirty="0" smtClean="0">
                <a:effectLst/>
              </a:rPr>
            </a:br>
            <a:r>
              <a:rPr lang="en-US" dirty="0" smtClean="0">
                <a:effectLst/>
              </a:rPr>
              <a:t>&lt;TD&gt;&lt;STRONG&gt;Zip Code:&lt;/STRONG&gt;&lt;BR&gt;&lt;U id=</a:t>
            </a:r>
            <a:r>
              <a:rPr lang="en-US" dirty="0" err="1" smtClean="0">
                <a:effectLst/>
              </a:rPr>
              <a:t>ZipCode</a:t>
            </a:r>
            <a:r>
              <a:rPr lang="en-US" dirty="0" smtClean="0">
                <a:effectLst/>
              </a:rPr>
              <a:t> contentEditable=true style="COLOR: red"&gt;{{</a:t>
            </a:r>
            <a:r>
              <a:rPr lang="en-US" dirty="0" err="1" smtClean="0">
                <a:effectLst/>
              </a:rPr>
              <a:t>ZipCode</a:t>
            </a:r>
            <a:r>
              <a:rPr lang="en-US" dirty="0" smtClean="0">
                <a:effectLst/>
              </a:rPr>
              <a:t>}}&lt;/U&gt;&lt;/TD&gt;</a:t>
            </a:r>
            <a:br>
              <a:rPr lang="en-US" dirty="0" smtClean="0">
                <a:effectLst/>
              </a:rPr>
            </a:br>
            <a:r>
              <a:rPr lang="en-US" dirty="0" smtClean="0">
                <a:effectLst/>
              </a:rPr>
              <a:t>&lt;TD&gt;&lt;STRONG&gt;County:&lt;/STRONG&gt;&lt;BR&gt;&lt;U id=County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;&lt;/U&gt;&lt;/TD&gt;&lt;/TR&gt;</a:t>
            </a:r>
            <a:br>
              <a:rPr lang="en-US" dirty="0" smtClean="0">
                <a:effectLst/>
              </a:rPr>
            </a:br>
            <a:r>
              <a:rPr lang="en-US" dirty="0" smtClean="0">
                <a:effectLst/>
              </a:rPr>
              <a:t>&lt;TR&gt;</a:t>
            </a:r>
            <a:br>
              <a:rPr lang="en-US" dirty="0" smtClean="0">
                <a:effectLst/>
              </a:rPr>
            </a:br>
            <a:r>
              <a:rPr lang="en-US" dirty="0" smtClean="0">
                <a:effectLst/>
              </a:rPr>
              <a:t>&lt;TD&gt;&lt;STRONG&gt;US Citizen:&lt;/STRONG&gt;&lt;BR&gt;&lt;INPUT id=</a:t>
            </a:r>
            <a:r>
              <a:rPr lang="en-US" dirty="0" err="1" smtClean="0">
                <a:effectLst/>
              </a:rPr>
              <a:t>CitizenYes</a:t>
            </a:r>
            <a:r>
              <a:rPr lang="en-US" dirty="0" smtClean="0">
                <a:effectLst/>
              </a:rPr>
              <a:t> type=radio name=Citizen&gt;Yes&lt;BR&gt;&lt;INPUT id=</a:t>
            </a:r>
            <a:r>
              <a:rPr lang="en-US" dirty="0" err="1" smtClean="0">
                <a:effectLst/>
              </a:rPr>
              <a:t>CitizenNo</a:t>
            </a:r>
            <a:r>
              <a:rPr lang="en-US" dirty="0" smtClean="0">
                <a:effectLst/>
              </a:rPr>
              <a:t> type=radio name=Citizen&gt;No&lt;/TD&gt;</a:t>
            </a:r>
            <a:br>
              <a:rPr lang="en-US" dirty="0" smtClean="0">
                <a:effectLst/>
              </a:rPr>
            </a:br>
            <a:r>
              <a:rPr lang="en-US" dirty="0" smtClean="0">
                <a:effectLst/>
              </a:rPr>
              <a:t>&lt;TD </a:t>
            </a:r>
            <a:r>
              <a:rPr lang="en-US" dirty="0" err="1" smtClean="0">
                <a:effectLst/>
              </a:rPr>
              <a:t>colSpan</a:t>
            </a:r>
            <a:r>
              <a:rPr lang="en-US" dirty="0" smtClean="0">
                <a:effectLst/>
              </a:rPr>
              <a:t>=4&gt;</a:t>
            </a:r>
            <a:br>
              <a:rPr lang="en-US" dirty="0" smtClean="0">
                <a:effectLst/>
              </a:rPr>
            </a:br>
            <a:r>
              <a:rPr lang="en-US" dirty="0" smtClean="0">
                <a:effectLst/>
              </a:rPr>
              <a:t>&lt;TABLE width="99%"&gt;</a:t>
            </a:r>
            <a:br>
              <a:rPr lang="en-US" dirty="0" smtClean="0">
                <a:effectLst/>
              </a:rPr>
            </a:br>
            <a:r>
              <a:rPr lang="en-US" dirty="0" smtClean="0">
                <a:effectLst/>
              </a:rPr>
              <a:t>&lt;TBODY&gt;</a:t>
            </a:r>
            <a:br>
              <a:rPr lang="en-US" dirty="0" smtClean="0">
                <a:effectLst/>
              </a:rPr>
            </a:br>
            <a:r>
              <a:rPr lang="en-US" dirty="0" smtClean="0">
                <a:effectLst/>
              </a:rPr>
              <a:t>&lt;TR&gt;</a:t>
            </a:r>
            <a:br>
              <a:rPr lang="en-US" dirty="0" smtClean="0">
                <a:effectLst/>
              </a:rPr>
            </a:br>
            <a:r>
              <a:rPr lang="en-US" dirty="0" smtClean="0">
                <a:effectLst/>
              </a:rPr>
              <a:t>&lt;TD style="VERTICAL-ALIGN: middle" </a:t>
            </a:r>
            <a:r>
              <a:rPr lang="en-US" dirty="0" err="1" smtClean="0">
                <a:effectLst/>
              </a:rPr>
              <a:t>rowSpan</a:t>
            </a:r>
            <a:r>
              <a:rPr lang="en-US" dirty="0" smtClean="0">
                <a:effectLst/>
              </a:rPr>
              <a:t>=4&gt;&lt;STRONG&gt;Race:&lt;/STRONG&gt; </a:t>
            </a:r>
            <a:br>
              <a:rPr lang="en-US" dirty="0" smtClean="0">
                <a:effectLst/>
              </a:rPr>
            </a:br>
            <a:r>
              <a:rPr lang="en-US" dirty="0" smtClean="0">
                <a:effectLst/>
              </a:rPr>
              <a:t>&lt;TR&gt;</a:t>
            </a:r>
            <a:br>
              <a:rPr lang="en-US" dirty="0" smtClean="0">
                <a:effectLst/>
              </a:rPr>
            </a:br>
            <a:r>
              <a:rPr lang="en-US" dirty="0" smtClean="0">
                <a:effectLst/>
              </a:rPr>
              <a:t>&lt;TD&gt;&lt;INPUT id=</a:t>
            </a:r>
            <a:r>
              <a:rPr lang="en-US" dirty="0" err="1" smtClean="0">
                <a:effectLst/>
              </a:rPr>
              <a:t>AmericanIndian</a:t>
            </a:r>
            <a:r>
              <a:rPr lang="en-US" dirty="0" smtClean="0">
                <a:effectLst/>
              </a:rPr>
              <a:t> type=radio name=Race&gt;American Indian/Alaska Native&lt;/TD&gt;</a:t>
            </a:r>
            <a:br>
              <a:rPr lang="en-US" dirty="0" smtClean="0">
                <a:effectLst/>
              </a:rPr>
            </a:br>
            <a:r>
              <a:rPr lang="en-US" dirty="0" smtClean="0">
                <a:effectLst/>
              </a:rPr>
              <a:t>&lt;TD&gt;&lt;INPUT id=</a:t>
            </a:r>
            <a:r>
              <a:rPr lang="en-US" dirty="0" err="1" smtClean="0">
                <a:effectLst/>
              </a:rPr>
              <a:t>RaceHispanic</a:t>
            </a:r>
            <a:r>
              <a:rPr lang="en-US" dirty="0" smtClean="0">
                <a:effectLst/>
              </a:rPr>
              <a:t> type=radio name=Race&gt;Hispanic&lt;/TD&gt;</a:t>
            </a:r>
            <a:br>
              <a:rPr lang="en-US" dirty="0" smtClean="0">
                <a:effectLst/>
              </a:rPr>
            </a:br>
            <a:r>
              <a:rPr lang="en-US" dirty="0" smtClean="0">
                <a:effectLst/>
              </a:rPr>
              <a:t>&lt;TD&gt;&lt;INPUT id=</a:t>
            </a:r>
            <a:r>
              <a:rPr lang="en-US" dirty="0" err="1" smtClean="0">
                <a:effectLst/>
              </a:rPr>
              <a:t>RaceWhite</a:t>
            </a:r>
            <a:r>
              <a:rPr lang="en-US" dirty="0" smtClean="0">
                <a:effectLst/>
              </a:rPr>
              <a:t> type=radio name=Race&gt;White&lt;/TD&gt;</a:t>
            </a:r>
            <a:br>
              <a:rPr lang="en-US" dirty="0" smtClean="0">
                <a:effectLst/>
              </a:rPr>
            </a:br>
            <a:r>
              <a:rPr lang="en-US" dirty="0" smtClean="0">
                <a:effectLst/>
              </a:rPr>
              <a:t>&lt;TR&gt;</a:t>
            </a:r>
            <a:br>
              <a:rPr lang="en-US" dirty="0" smtClean="0">
                <a:effectLst/>
              </a:rPr>
            </a:br>
            <a:r>
              <a:rPr lang="en-US" dirty="0" smtClean="0">
                <a:effectLst/>
              </a:rPr>
              <a:t>&lt;TD&gt;&lt;INPUT id=</a:t>
            </a:r>
            <a:r>
              <a:rPr lang="en-US" dirty="0" err="1" smtClean="0">
                <a:effectLst/>
              </a:rPr>
              <a:t>RaceAsian</a:t>
            </a:r>
            <a:r>
              <a:rPr lang="en-US" dirty="0" smtClean="0">
                <a:effectLst/>
              </a:rPr>
              <a:t> type=radio name=Race&gt;Asian&lt;/TD&gt;</a:t>
            </a:r>
            <a:br>
              <a:rPr lang="en-US" dirty="0" smtClean="0">
                <a:effectLst/>
              </a:rPr>
            </a:br>
            <a:r>
              <a:rPr lang="en-US" dirty="0" smtClean="0">
                <a:effectLst/>
              </a:rPr>
              <a:t>&lt;TD&gt;&lt;INPUT id=</a:t>
            </a:r>
            <a:r>
              <a:rPr lang="en-US" dirty="0" err="1" smtClean="0">
                <a:effectLst/>
              </a:rPr>
              <a:t>HawaiianNative</a:t>
            </a:r>
            <a:r>
              <a:rPr lang="en-US" dirty="0" smtClean="0">
                <a:effectLst/>
              </a:rPr>
              <a:t> type=radio name=Race&gt;Hawaiian Native/Other Pacific Islander&lt;/TD&gt;</a:t>
            </a:r>
            <a:br>
              <a:rPr lang="en-US" dirty="0" smtClean="0">
                <a:effectLst/>
              </a:rPr>
            </a:br>
            <a:r>
              <a:rPr lang="en-US" dirty="0" smtClean="0">
                <a:effectLst/>
              </a:rPr>
              <a:t>&lt;TD </a:t>
            </a:r>
            <a:r>
              <a:rPr lang="en-US" dirty="0" err="1" smtClean="0">
                <a:effectLst/>
              </a:rPr>
              <a:t>colSpan</a:t>
            </a:r>
            <a:r>
              <a:rPr lang="en-US" dirty="0" smtClean="0">
                <a:effectLst/>
              </a:rPr>
              <a:t>=2&gt;&lt;INPUT id=</a:t>
            </a:r>
            <a:r>
              <a:rPr lang="en-US" dirty="0" err="1" smtClean="0">
                <a:effectLst/>
              </a:rPr>
              <a:t>RaceOther</a:t>
            </a:r>
            <a:r>
              <a:rPr lang="en-US" dirty="0" smtClean="0">
                <a:effectLst/>
              </a:rPr>
              <a:t> type=radio name=Race&gt;Other&lt;U id=</a:t>
            </a:r>
            <a:r>
              <a:rPr lang="en-US" dirty="0" err="1" smtClean="0">
                <a:effectLst/>
              </a:rPr>
              <a:t>ROther</a:t>
            </a:r>
            <a:r>
              <a:rPr lang="en-US" dirty="0" smtClean="0">
                <a:effectLst/>
              </a:rPr>
              <a:t>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 &lt;/TD&gt;&lt;/TR&gt;</a:t>
            </a:r>
            <a:br>
              <a:rPr lang="en-US" dirty="0" smtClean="0">
                <a:effectLst/>
              </a:rPr>
            </a:br>
            <a:r>
              <a:rPr lang="en-US" dirty="0" smtClean="0">
                <a:effectLst/>
              </a:rPr>
              <a:t>&lt;TR&gt;</a:t>
            </a:r>
            <a:br>
              <a:rPr lang="en-US" dirty="0" smtClean="0">
                <a:effectLst/>
              </a:rPr>
            </a:br>
            <a:r>
              <a:rPr lang="en-US" dirty="0" smtClean="0">
                <a:effectLst/>
              </a:rPr>
              <a:t>&lt;TD&gt;&lt;INPUT id=</a:t>
            </a:r>
            <a:r>
              <a:rPr lang="en-US" dirty="0" err="1" smtClean="0">
                <a:effectLst/>
              </a:rPr>
              <a:t>RaceBlack</a:t>
            </a:r>
            <a:r>
              <a:rPr lang="en-US" dirty="0" smtClean="0">
                <a:effectLst/>
              </a:rPr>
              <a:t> type=radio name=Race&gt;Black/African American&lt;/TD&gt;</a:t>
            </a:r>
            <a:br>
              <a:rPr lang="en-US" dirty="0" smtClean="0">
                <a:effectLst/>
              </a:rPr>
            </a:br>
            <a:r>
              <a:rPr lang="en-US" dirty="0" smtClean="0">
                <a:effectLst/>
              </a:rPr>
              <a:t>&lt;TD&gt;&lt;INPUT id=Multi-Race type=radio name=Race&gt;Multi-Race&lt;/TD&gt;&lt;/TR&gt;&lt;/TBODY&gt;&lt;/TABLE&gt;&lt;/TD&gt;</a:t>
            </a:r>
            <a:br>
              <a:rPr lang="en-US" dirty="0" smtClean="0">
                <a:effectLst/>
              </a:rPr>
            </a:br>
            <a:r>
              <a:rPr lang="en-US" dirty="0" smtClean="0">
                <a:effectLst/>
              </a:rPr>
              <a:t>&lt;TD&gt;&lt;STRONG&gt;Ethnicity:&lt;/STRONG&gt;&lt;BR&gt;&lt;INPUT id=</a:t>
            </a:r>
            <a:r>
              <a:rPr lang="en-US" dirty="0" err="1" smtClean="0">
                <a:effectLst/>
              </a:rPr>
              <a:t>EthnicityHispanic</a:t>
            </a:r>
            <a:r>
              <a:rPr lang="en-US" dirty="0" smtClean="0">
                <a:effectLst/>
              </a:rPr>
              <a:t> type=radio name=Ethnicity&gt;Hispanic&lt;BR&gt;&lt;INPUT id=</a:t>
            </a:r>
            <a:r>
              <a:rPr lang="en-US" dirty="0" err="1" smtClean="0">
                <a:effectLst/>
              </a:rPr>
              <a:t>EthnicityNon</a:t>
            </a:r>
            <a:r>
              <a:rPr lang="en-US" dirty="0" smtClean="0">
                <a:effectLst/>
              </a:rPr>
              <a:t> type=radio name=Ethnicity&gt;Non-Hispanic&lt;/TD&gt;&lt;/TR&gt;</a:t>
            </a:r>
            <a:br>
              <a:rPr lang="en-US" dirty="0" smtClean="0">
                <a:effectLst/>
              </a:rPr>
            </a:br>
            <a:r>
              <a:rPr lang="en-US" dirty="0" smtClean="0">
                <a:effectLst/>
              </a:rPr>
              <a:t>&lt;TR&gt;</a:t>
            </a:r>
            <a:br>
              <a:rPr lang="en-US" dirty="0" smtClean="0">
                <a:effectLst/>
              </a:rPr>
            </a:br>
            <a:r>
              <a:rPr lang="en-US" dirty="0" smtClean="0">
                <a:effectLst/>
              </a:rPr>
              <a:t>&lt;TD&gt;&lt;STRONG&gt;Insurance Coverage and Company:&lt;/STRONG&gt;&lt;INPUT id=</a:t>
            </a:r>
            <a:r>
              <a:rPr lang="en-US" dirty="0" err="1" smtClean="0">
                <a:effectLst/>
              </a:rPr>
              <a:t>Insurancena</a:t>
            </a:r>
            <a:r>
              <a:rPr lang="en-US" dirty="0" smtClean="0">
                <a:effectLst/>
              </a:rPr>
              <a:t> type=radio name=Insurance&gt;N/A&lt;BR&gt;&lt;U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&lt;TD&gt;&lt;STRONG&gt;Household Size:&lt;/STRONG&gt;&lt;BR&gt;&lt;U id=</a:t>
            </a:r>
            <a:r>
              <a:rPr lang="en-US" dirty="0" err="1" smtClean="0">
                <a:effectLst/>
              </a:rPr>
              <a:t>HouseholdSize</a:t>
            </a:r>
            <a:r>
              <a:rPr lang="en-US" dirty="0" smtClean="0">
                <a:effectLst/>
              </a:rPr>
              <a:t>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&lt;TD&gt;&lt;STRONG&gt;Household Income:&lt;/STRONG&gt;&lt;BR&gt;&lt;U id=</a:t>
            </a:r>
            <a:r>
              <a:rPr lang="en-US" dirty="0" err="1" smtClean="0">
                <a:effectLst/>
              </a:rPr>
              <a:t>HouseholdIncome</a:t>
            </a:r>
            <a:r>
              <a:rPr lang="en-US" dirty="0" smtClean="0">
                <a:effectLst/>
              </a:rPr>
              <a:t>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 &lt;/U&gt;&lt;/TD&gt;</a:t>
            </a:r>
            <a:br>
              <a:rPr lang="en-US" dirty="0" smtClean="0">
                <a:effectLst/>
              </a:rPr>
            </a:br>
            <a:r>
              <a:rPr lang="en-US" dirty="0" smtClean="0">
                <a:effectLst/>
              </a:rPr>
              <a:t>&lt;TD </a:t>
            </a:r>
            <a:r>
              <a:rPr lang="en-US" dirty="0" err="1" smtClean="0">
                <a:effectLst/>
              </a:rPr>
              <a:t>colSpan</a:t>
            </a:r>
            <a:r>
              <a:rPr lang="en-US" dirty="0" smtClean="0">
                <a:effectLst/>
              </a:rPr>
              <a:t>=4&gt;</a:t>
            </a:r>
            <a:br>
              <a:rPr lang="en-US" dirty="0" smtClean="0">
                <a:effectLst/>
              </a:rPr>
            </a:br>
            <a:r>
              <a:rPr lang="en-US" dirty="0" smtClean="0">
                <a:effectLst/>
              </a:rPr>
              <a:t>&lt;TABLE width="99%"&gt;</a:t>
            </a:r>
            <a:br>
              <a:rPr lang="en-US" dirty="0" smtClean="0">
                <a:effectLst/>
              </a:rPr>
            </a:br>
            <a:r>
              <a:rPr lang="en-US" dirty="0" smtClean="0">
                <a:effectLst/>
              </a:rPr>
              <a:t>&lt;TBODY&gt;</a:t>
            </a:r>
            <a:br>
              <a:rPr lang="en-US" dirty="0" smtClean="0">
                <a:effectLst/>
              </a:rPr>
            </a:br>
            <a:r>
              <a:rPr lang="en-US" dirty="0" smtClean="0">
                <a:effectLst/>
              </a:rPr>
              <a:t>&lt;TR&gt;</a:t>
            </a:r>
            <a:br>
              <a:rPr lang="en-US" dirty="0" smtClean="0">
                <a:effectLst/>
              </a:rPr>
            </a:br>
            <a:r>
              <a:rPr lang="en-US" dirty="0" smtClean="0">
                <a:effectLst/>
              </a:rPr>
              <a:t>&lt;TD style="VERTICAL-ALIGN: middle" </a:t>
            </a:r>
            <a:r>
              <a:rPr lang="en-US" dirty="0" err="1" smtClean="0">
                <a:effectLst/>
              </a:rPr>
              <a:t>rowSpan</a:t>
            </a:r>
            <a:r>
              <a:rPr lang="en-US" dirty="0" smtClean="0">
                <a:effectLst/>
              </a:rPr>
              <a:t>=3&gt;&lt;STRONG&gt;Marital Status:&lt;/STRONG&gt; </a:t>
            </a:r>
            <a:br>
              <a:rPr lang="en-US" dirty="0" smtClean="0">
                <a:effectLst/>
              </a:rPr>
            </a:br>
            <a:r>
              <a:rPr lang="en-US" dirty="0" smtClean="0">
                <a:effectLst/>
              </a:rPr>
              <a:t>&lt;TR&gt;</a:t>
            </a:r>
            <a:br>
              <a:rPr lang="en-US" dirty="0" smtClean="0">
                <a:effectLst/>
              </a:rPr>
            </a:br>
            <a:r>
              <a:rPr lang="en-US" dirty="0" smtClean="0">
                <a:effectLst/>
              </a:rPr>
              <a:t>&lt;TD&gt;&lt;INPUT id=</a:t>
            </a:r>
            <a:r>
              <a:rPr lang="en-US" dirty="0" err="1" smtClean="0">
                <a:effectLst/>
              </a:rPr>
              <a:t>MaritalSingle</a:t>
            </a:r>
            <a:r>
              <a:rPr lang="en-US" dirty="0" smtClean="0">
                <a:effectLst/>
              </a:rPr>
              <a:t> type=radio name=Marital&gt;Single&lt;/TD&gt;</a:t>
            </a:r>
            <a:br>
              <a:rPr lang="en-US" dirty="0" smtClean="0">
                <a:effectLst/>
              </a:rPr>
            </a:br>
            <a:r>
              <a:rPr lang="en-US" dirty="0" smtClean="0">
                <a:effectLst/>
              </a:rPr>
              <a:t>&lt;TD&gt;&lt;INPUT id=</a:t>
            </a:r>
            <a:r>
              <a:rPr lang="en-US" dirty="0" err="1" smtClean="0">
                <a:effectLst/>
              </a:rPr>
              <a:t>MaritalDivorced</a:t>
            </a:r>
            <a:r>
              <a:rPr lang="en-US" dirty="0" smtClean="0">
                <a:effectLst/>
              </a:rPr>
              <a:t> type=radio name=Marital&gt;Divorced&lt;/TD&gt;</a:t>
            </a:r>
            <a:br>
              <a:rPr lang="en-US" dirty="0" smtClean="0">
                <a:effectLst/>
              </a:rPr>
            </a:br>
            <a:r>
              <a:rPr lang="en-US" dirty="0" smtClean="0">
                <a:effectLst/>
              </a:rPr>
              <a:t>&lt;TD&gt;&lt;INPUT id=</a:t>
            </a:r>
            <a:r>
              <a:rPr lang="en-US" dirty="0" err="1" smtClean="0">
                <a:effectLst/>
              </a:rPr>
              <a:t>MaritalWidowed</a:t>
            </a:r>
            <a:r>
              <a:rPr lang="en-US" dirty="0" smtClean="0">
                <a:effectLst/>
              </a:rPr>
              <a:t> type=radio name=Marital&gt;Widowed&lt;/TD&gt;</a:t>
            </a:r>
            <a:br>
              <a:rPr lang="en-US" dirty="0" smtClean="0">
                <a:effectLst/>
              </a:rPr>
            </a:br>
            <a:r>
              <a:rPr lang="en-US" dirty="0" smtClean="0">
                <a:effectLst/>
              </a:rPr>
              <a:t>&lt;TR&gt;</a:t>
            </a:r>
            <a:br>
              <a:rPr lang="en-US" dirty="0" smtClean="0">
                <a:effectLst/>
              </a:rPr>
            </a:br>
            <a:r>
              <a:rPr lang="en-US" dirty="0" smtClean="0">
                <a:effectLst/>
              </a:rPr>
              <a:t>&lt;TD&gt;&lt;INPUT id=</a:t>
            </a:r>
            <a:r>
              <a:rPr lang="en-US" dirty="0" err="1" smtClean="0">
                <a:effectLst/>
              </a:rPr>
              <a:t>MaritalMarried</a:t>
            </a:r>
            <a:r>
              <a:rPr lang="en-US" dirty="0" smtClean="0">
                <a:effectLst/>
              </a:rPr>
              <a:t> type=radio name=Marital&gt;Married&lt;/TD&gt;</a:t>
            </a:r>
            <a:br>
              <a:rPr lang="en-US" dirty="0" smtClean="0">
                <a:effectLst/>
              </a:rPr>
            </a:br>
            <a:r>
              <a:rPr lang="en-US" dirty="0" smtClean="0">
                <a:effectLst/>
              </a:rPr>
              <a:t>&lt;TD </a:t>
            </a:r>
            <a:r>
              <a:rPr lang="en-US" dirty="0" err="1" smtClean="0">
                <a:effectLst/>
              </a:rPr>
              <a:t>colSpan</a:t>
            </a:r>
            <a:r>
              <a:rPr lang="en-US" dirty="0" smtClean="0">
                <a:effectLst/>
              </a:rPr>
              <a:t>=2&gt;&lt;INPUT id=</a:t>
            </a:r>
            <a:r>
              <a:rPr lang="en-US" dirty="0" err="1" smtClean="0">
                <a:effectLst/>
              </a:rPr>
              <a:t>MaritalDomestic</a:t>
            </a:r>
            <a:r>
              <a:rPr lang="en-US" dirty="0" smtClean="0">
                <a:effectLst/>
              </a:rPr>
              <a:t> type=radio name=Marital&gt;Domestic Partnership &lt;/TD&gt;&lt;/TR&gt;&lt;/TBODY&gt;&lt;/TABLE&gt;&lt;/TD&gt;</a:t>
            </a:r>
            <a:br>
              <a:rPr lang="en-US" dirty="0" smtClean="0">
                <a:effectLst/>
              </a:rPr>
            </a:br>
            <a:r>
              <a:rPr lang="en-US" dirty="0" smtClean="0">
                <a:effectLst/>
              </a:rPr>
              <a:t>&lt;TR&gt;</a:t>
            </a:r>
            <a:br>
              <a:rPr lang="en-US" dirty="0" smtClean="0">
                <a:effectLst/>
              </a:rPr>
            </a:br>
            <a:r>
              <a:rPr lang="en-US" dirty="0" smtClean="0">
                <a:effectLst/>
              </a:rPr>
              <a:t>&lt;TD </a:t>
            </a:r>
            <a:r>
              <a:rPr lang="en-US" dirty="0" err="1" smtClean="0">
                <a:effectLst/>
              </a:rPr>
              <a:t>colSpan</a:t>
            </a:r>
            <a:r>
              <a:rPr lang="en-US" dirty="0" smtClean="0">
                <a:effectLst/>
              </a:rPr>
              <a:t>=4&gt;</a:t>
            </a:r>
            <a:br>
              <a:rPr lang="en-US" dirty="0" smtClean="0">
                <a:effectLst/>
              </a:rPr>
            </a:br>
            <a:r>
              <a:rPr lang="en-US" dirty="0" smtClean="0">
                <a:effectLst/>
              </a:rPr>
              <a:t>&lt;TABLE width="99%"&gt;</a:t>
            </a:r>
            <a:br>
              <a:rPr lang="en-US" dirty="0" smtClean="0">
                <a:effectLst/>
              </a:rPr>
            </a:br>
            <a:r>
              <a:rPr lang="en-US" dirty="0" smtClean="0">
                <a:effectLst/>
              </a:rPr>
              <a:t>&lt;TBODY&gt;</a:t>
            </a:r>
            <a:br>
              <a:rPr lang="en-US" dirty="0" smtClean="0">
                <a:effectLst/>
              </a:rPr>
            </a:br>
            <a:r>
              <a:rPr lang="en-US" dirty="0" smtClean="0">
                <a:effectLst/>
              </a:rPr>
              <a:t>&lt;TR&gt;</a:t>
            </a:r>
            <a:br>
              <a:rPr lang="en-US" dirty="0" smtClean="0">
                <a:effectLst/>
              </a:rPr>
            </a:br>
            <a:r>
              <a:rPr lang="en-US" dirty="0" smtClean="0">
                <a:effectLst/>
              </a:rPr>
              <a:t>&lt;TD style="VERTICAL-ALIGN: middle" </a:t>
            </a:r>
            <a:r>
              <a:rPr lang="en-US" dirty="0" err="1" smtClean="0">
                <a:effectLst/>
              </a:rPr>
              <a:t>rowSpan</a:t>
            </a:r>
            <a:r>
              <a:rPr lang="en-US" dirty="0" smtClean="0">
                <a:effectLst/>
              </a:rPr>
              <a:t>=4&gt;&lt;STRONG&gt;Guardianship Status:&lt;/STRONG&gt; &lt;/TD&gt;</a:t>
            </a:r>
            <a:br>
              <a:rPr lang="en-US" dirty="0" smtClean="0">
                <a:effectLst/>
              </a:rPr>
            </a:br>
            <a:r>
              <a:rPr lang="en-US" dirty="0" smtClean="0">
                <a:effectLst/>
              </a:rPr>
              <a:t>&lt;TR&gt;</a:t>
            </a:r>
            <a:br>
              <a:rPr lang="en-US" dirty="0" smtClean="0">
                <a:effectLst/>
              </a:rPr>
            </a:br>
            <a:r>
              <a:rPr lang="en-US" dirty="0" smtClean="0">
                <a:effectLst/>
              </a:rPr>
              <a:t>&lt;TD&gt;&lt;INPUT id=</a:t>
            </a:r>
            <a:r>
              <a:rPr lang="en-US" dirty="0" err="1" smtClean="0">
                <a:effectLst/>
              </a:rPr>
              <a:t>GuardianshipOwn</a:t>
            </a:r>
            <a:r>
              <a:rPr lang="en-US" dirty="0" smtClean="0">
                <a:effectLst/>
              </a:rPr>
              <a:t> type=radio name=Guardianship&gt;Own guardian&lt;/TD&gt;</a:t>
            </a:r>
            <a:br>
              <a:rPr lang="en-US" dirty="0" smtClean="0">
                <a:effectLst/>
              </a:rPr>
            </a:br>
            <a:r>
              <a:rPr lang="en-US" dirty="0" smtClean="0">
                <a:effectLst/>
              </a:rPr>
              <a:t>&lt;TD&gt;&lt;INPUT id=</a:t>
            </a:r>
            <a:r>
              <a:rPr lang="en-US" dirty="0" err="1" smtClean="0">
                <a:effectLst/>
              </a:rPr>
              <a:t>GuardianshipYouth</a:t>
            </a:r>
            <a:r>
              <a:rPr lang="en-US" dirty="0" smtClean="0">
                <a:effectLst/>
              </a:rPr>
              <a:t> type=radio name=Guardianship&gt;Youth in Care&lt;/TD&gt;&lt;/TR&gt;</a:t>
            </a:r>
            <a:br>
              <a:rPr lang="en-US" dirty="0" smtClean="0">
                <a:effectLst/>
              </a:rPr>
            </a:br>
            <a:r>
              <a:rPr lang="en-US" dirty="0" smtClean="0">
                <a:effectLst/>
              </a:rPr>
              <a:t>&lt;TR&gt;</a:t>
            </a:r>
            <a:br>
              <a:rPr lang="en-US" dirty="0" smtClean="0">
                <a:effectLst/>
              </a:rPr>
            </a:br>
            <a:r>
              <a:rPr lang="en-US" dirty="0" smtClean="0">
                <a:effectLst/>
              </a:rPr>
              <a:t>&lt;TD&gt;&lt;INPUT id=</a:t>
            </a:r>
            <a:r>
              <a:rPr lang="en-US" dirty="0" err="1" smtClean="0">
                <a:effectLst/>
              </a:rPr>
              <a:t>GuardianshipBiological</a:t>
            </a:r>
            <a:r>
              <a:rPr lang="en-US" dirty="0" smtClean="0">
                <a:effectLst/>
              </a:rPr>
              <a:t> type=radio name=Guardianship&gt;Biological Parent&lt;/TD&gt;</a:t>
            </a:r>
            <a:br>
              <a:rPr lang="en-US" dirty="0" smtClean="0">
                <a:effectLst/>
              </a:rPr>
            </a:br>
            <a:r>
              <a:rPr lang="en-US" dirty="0" smtClean="0">
                <a:effectLst/>
              </a:rPr>
              <a:t>&lt;TD&gt;&lt;INPUT id=</a:t>
            </a:r>
            <a:r>
              <a:rPr lang="en-US" dirty="0" err="1" smtClean="0">
                <a:effectLst/>
              </a:rPr>
              <a:t>GuardianshipOther</a:t>
            </a:r>
            <a:r>
              <a:rPr lang="en-US" dirty="0" smtClean="0">
                <a:effectLst/>
              </a:rPr>
              <a:t> type=radio name=Guardianship&gt;Other court appointed&lt;/TD&gt;&lt;/TR&gt;</a:t>
            </a:r>
            <a:br>
              <a:rPr lang="en-US" dirty="0" smtClean="0">
                <a:effectLst/>
              </a:rPr>
            </a:br>
            <a:r>
              <a:rPr lang="en-US" dirty="0" smtClean="0">
                <a:effectLst/>
              </a:rPr>
              <a:t>&lt;TR&gt;</a:t>
            </a:r>
            <a:br>
              <a:rPr lang="en-US" dirty="0" smtClean="0">
                <a:effectLst/>
              </a:rPr>
            </a:br>
            <a:r>
              <a:rPr lang="en-US" dirty="0" smtClean="0">
                <a:effectLst/>
              </a:rPr>
              <a:t>&lt;TD&gt;&lt;INPUT id=</a:t>
            </a:r>
            <a:r>
              <a:rPr lang="en-US" dirty="0" err="1" smtClean="0">
                <a:effectLst/>
              </a:rPr>
              <a:t>GuardianshipAdoptive</a:t>
            </a:r>
            <a:r>
              <a:rPr lang="en-US" dirty="0" smtClean="0">
                <a:effectLst/>
              </a:rPr>
              <a:t> type=radio name=Guardianship&gt;Adoptive Parent&lt;/TD&gt;</a:t>
            </a:r>
            <a:br>
              <a:rPr lang="en-US" dirty="0" smtClean="0">
                <a:effectLst/>
              </a:rPr>
            </a:br>
            <a:r>
              <a:rPr lang="en-US" dirty="0" smtClean="0">
                <a:effectLst/>
              </a:rPr>
              <a:t>&lt;TD&gt;&lt;INPUT id=</a:t>
            </a:r>
            <a:r>
              <a:rPr lang="en-US" dirty="0" err="1" smtClean="0">
                <a:effectLst/>
              </a:rPr>
              <a:t>GuardianshipOther</a:t>
            </a:r>
            <a:r>
              <a:rPr lang="en-US" dirty="0" smtClean="0">
                <a:effectLst/>
              </a:rPr>
              <a:t> type=radio name=Guardianship&gt;Other&lt;U id=</a:t>
            </a:r>
            <a:r>
              <a:rPr lang="en-US" dirty="0" err="1" smtClean="0">
                <a:effectLst/>
              </a:rPr>
              <a:t>GuardianOther</a:t>
            </a:r>
            <a:r>
              <a:rPr lang="en-US" dirty="0" smtClean="0">
                <a:effectLst/>
              </a:rPr>
              <a:t>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;&lt;/U&gt;&lt;/TD&gt;&lt;/TR&gt;&lt;/TBODY&gt;&lt;/TABLE&gt;</a:t>
            </a:r>
            <a:br>
              <a:rPr lang="en-US" dirty="0" smtClean="0">
                <a:effectLst/>
              </a:rPr>
            </a:br>
            <a:r>
              <a:rPr lang="en-US" dirty="0" smtClean="0">
                <a:effectLst/>
              </a:rPr>
              <a:t>&lt;TD </a:t>
            </a:r>
            <a:r>
              <a:rPr lang="en-US" dirty="0" err="1" smtClean="0">
                <a:effectLst/>
              </a:rPr>
              <a:t>colSpan</a:t>
            </a:r>
            <a:r>
              <a:rPr lang="en-US" dirty="0" smtClean="0">
                <a:effectLst/>
              </a:rPr>
              <a:t>=4&gt;</a:t>
            </a:r>
            <a:br>
              <a:rPr lang="en-US" dirty="0" smtClean="0">
                <a:effectLst/>
              </a:rPr>
            </a:br>
            <a:r>
              <a:rPr lang="en-US" dirty="0" smtClean="0">
                <a:effectLst/>
              </a:rPr>
              <a:t>&lt;TABLE width="99%"&gt;</a:t>
            </a:r>
            <a:br>
              <a:rPr lang="en-US" dirty="0" smtClean="0">
                <a:effectLst/>
              </a:rPr>
            </a:br>
            <a:r>
              <a:rPr lang="en-US" dirty="0" smtClean="0">
                <a:effectLst/>
              </a:rPr>
              <a:t>&lt;TBODY&gt;</a:t>
            </a:r>
            <a:br>
              <a:rPr lang="en-US" dirty="0" smtClean="0">
                <a:effectLst/>
              </a:rPr>
            </a:br>
            <a:r>
              <a:rPr lang="en-US" dirty="0" smtClean="0">
                <a:effectLst/>
              </a:rPr>
              <a:t>&lt;TR&gt;</a:t>
            </a:r>
            <a:br>
              <a:rPr lang="en-US" dirty="0" smtClean="0">
                <a:effectLst/>
              </a:rPr>
            </a:br>
            <a:r>
              <a:rPr lang="en-US" dirty="0" smtClean="0">
                <a:effectLst/>
              </a:rPr>
              <a:t>&lt;TD style="VERTICAL-ALIGN: middle" </a:t>
            </a:r>
            <a:r>
              <a:rPr lang="en-US" dirty="0" err="1" smtClean="0">
                <a:effectLst/>
              </a:rPr>
              <a:t>rowSpan</a:t>
            </a:r>
            <a:r>
              <a:rPr lang="en-US" dirty="0" smtClean="0">
                <a:effectLst/>
              </a:rPr>
              <a:t>=4&gt;&lt;STRONG&gt;Employment Status:&lt;/STRONG&gt;&lt;/TD&gt;</a:t>
            </a:r>
            <a:br>
              <a:rPr lang="en-US" dirty="0" smtClean="0">
                <a:effectLst/>
              </a:rPr>
            </a:br>
            <a:r>
              <a:rPr lang="en-US" dirty="0" smtClean="0">
                <a:effectLst/>
              </a:rPr>
              <a:t>&lt;TR&gt;</a:t>
            </a:r>
            <a:br>
              <a:rPr lang="en-US" dirty="0" smtClean="0">
                <a:effectLst/>
              </a:rPr>
            </a:br>
            <a:r>
              <a:rPr lang="en-US" dirty="0" smtClean="0">
                <a:effectLst/>
              </a:rPr>
              <a:t>&lt;TD&gt;&lt;INPUT id=</a:t>
            </a:r>
            <a:r>
              <a:rPr lang="en-US" dirty="0" err="1" smtClean="0">
                <a:effectLst/>
              </a:rPr>
              <a:t>EmploymentSelf</a:t>
            </a:r>
            <a:r>
              <a:rPr lang="en-US" dirty="0" smtClean="0">
                <a:effectLst/>
              </a:rPr>
              <a:t> type=radio name=Employment&gt;Self-employed&lt;/TD&gt;</a:t>
            </a:r>
            <a:br>
              <a:rPr lang="en-US" dirty="0" smtClean="0">
                <a:effectLst/>
              </a:rPr>
            </a:br>
            <a:r>
              <a:rPr lang="en-US" dirty="0" smtClean="0">
                <a:effectLst/>
              </a:rPr>
              <a:t>&lt;TD&gt;&lt;INPUT id=</a:t>
            </a:r>
            <a:r>
              <a:rPr lang="en-US" dirty="0" err="1" smtClean="0">
                <a:effectLst/>
              </a:rPr>
              <a:t>EmploymentMilitary</a:t>
            </a:r>
            <a:r>
              <a:rPr lang="en-US" dirty="0" smtClean="0">
                <a:effectLst/>
              </a:rPr>
              <a:t> type=radio name=Employment&gt;Military&lt;/TD&gt;</a:t>
            </a:r>
            <a:br>
              <a:rPr lang="en-US" dirty="0" smtClean="0">
                <a:effectLst/>
              </a:rPr>
            </a:br>
            <a:r>
              <a:rPr lang="en-US" dirty="0" smtClean="0">
                <a:effectLst/>
              </a:rPr>
              <a:t>&lt;TD&gt;&lt;INPUT id=</a:t>
            </a:r>
            <a:r>
              <a:rPr lang="en-US" dirty="0" err="1" smtClean="0">
                <a:effectLst/>
              </a:rPr>
              <a:t>Employmentfull</a:t>
            </a:r>
            <a:r>
              <a:rPr lang="en-US" dirty="0" smtClean="0">
                <a:effectLst/>
              </a:rPr>
              <a:t> type=radio name=Employment&gt;Employed full-time&lt;/TD&gt;&lt;/TR&gt;</a:t>
            </a:r>
            <a:br>
              <a:rPr lang="en-US" dirty="0" smtClean="0">
                <a:effectLst/>
              </a:rPr>
            </a:br>
            <a:r>
              <a:rPr lang="en-US" dirty="0" smtClean="0">
                <a:effectLst/>
              </a:rPr>
              <a:t>&lt;TR&gt;</a:t>
            </a:r>
            <a:br>
              <a:rPr lang="en-US" dirty="0" smtClean="0">
                <a:effectLst/>
              </a:rPr>
            </a:br>
            <a:r>
              <a:rPr lang="en-US" dirty="0" smtClean="0">
                <a:effectLst/>
              </a:rPr>
              <a:t>&lt;TD&gt;&lt;INPUT id=</a:t>
            </a:r>
            <a:r>
              <a:rPr lang="en-US" dirty="0" err="1" smtClean="0">
                <a:effectLst/>
              </a:rPr>
              <a:t>EmploymentStudent</a:t>
            </a:r>
            <a:r>
              <a:rPr lang="en-US" dirty="0" smtClean="0">
                <a:effectLst/>
              </a:rPr>
              <a:t> type=radio name=Employment&gt;Student&lt;/TD&gt;</a:t>
            </a:r>
            <a:br>
              <a:rPr lang="en-US" dirty="0" smtClean="0">
                <a:effectLst/>
              </a:rPr>
            </a:br>
            <a:r>
              <a:rPr lang="en-US" dirty="0" smtClean="0">
                <a:effectLst/>
              </a:rPr>
              <a:t>&lt;TD&gt;&lt;INPUT id=</a:t>
            </a:r>
            <a:r>
              <a:rPr lang="en-US" dirty="0" err="1" smtClean="0">
                <a:effectLst/>
              </a:rPr>
              <a:t>EmploymentRetired</a:t>
            </a:r>
            <a:r>
              <a:rPr lang="en-US" dirty="0" smtClean="0">
                <a:effectLst/>
              </a:rPr>
              <a:t> type=radio name=Employment&gt;Retired&lt;/TD&gt;</a:t>
            </a:r>
            <a:br>
              <a:rPr lang="en-US" dirty="0" smtClean="0">
                <a:effectLst/>
              </a:rPr>
            </a:br>
            <a:r>
              <a:rPr lang="en-US" dirty="0" smtClean="0">
                <a:effectLst/>
              </a:rPr>
              <a:t>&lt;TD&gt;&lt;INPUT id=</a:t>
            </a:r>
            <a:r>
              <a:rPr lang="en-US" dirty="0" err="1" smtClean="0">
                <a:effectLst/>
              </a:rPr>
              <a:t>Employmentpart</a:t>
            </a:r>
            <a:r>
              <a:rPr lang="en-US" dirty="0" smtClean="0">
                <a:effectLst/>
              </a:rPr>
              <a:t> type=radio name=Employment&gt;Employed part-time&lt;/TD&gt;&lt;/TR&gt;</a:t>
            </a:r>
            <a:br>
              <a:rPr lang="en-US" dirty="0" smtClean="0">
                <a:effectLst/>
              </a:rPr>
            </a:br>
            <a:r>
              <a:rPr lang="en-US" dirty="0" smtClean="0">
                <a:effectLst/>
              </a:rPr>
              <a:t>&lt;TR&gt;</a:t>
            </a:r>
            <a:br>
              <a:rPr lang="en-US" dirty="0" smtClean="0">
                <a:effectLst/>
              </a:rPr>
            </a:br>
            <a:r>
              <a:rPr lang="en-US" dirty="0" smtClean="0">
                <a:effectLst/>
              </a:rPr>
              <a:t>&lt;TD&gt;&lt;INPUT id=</a:t>
            </a:r>
            <a:r>
              <a:rPr lang="en-US" dirty="0" err="1" smtClean="0">
                <a:effectLst/>
              </a:rPr>
              <a:t>EmploymentHomemaker</a:t>
            </a:r>
            <a:r>
              <a:rPr lang="en-US" dirty="0" smtClean="0">
                <a:effectLst/>
              </a:rPr>
              <a:t> type=radio name=Employment&gt;Homemaker&lt;/TD&gt;</a:t>
            </a:r>
            <a:br>
              <a:rPr lang="en-US" dirty="0" smtClean="0">
                <a:effectLst/>
              </a:rPr>
            </a:br>
            <a:r>
              <a:rPr lang="en-US" dirty="0" smtClean="0">
                <a:effectLst/>
              </a:rPr>
              <a:t>&lt;TD&gt;&lt;INPUT id=</a:t>
            </a:r>
            <a:r>
              <a:rPr lang="en-US" dirty="0" err="1" smtClean="0">
                <a:effectLst/>
              </a:rPr>
              <a:t>EmploymentUnable</a:t>
            </a:r>
            <a:r>
              <a:rPr lang="en-US" dirty="0" smtClean="0">
                <a:effectLst/>
              </a:rPr>
              <a:t> type=radio name=Employment&gt;Unable to work&lt;/TD&gt;</a:t>
            </a:r>
            <a:br>
              <a:rPr lang="en-US" dirty="0" smtClean="0">
                <a:effectLst/>
              </a:rPr>
            </a:br>
            <a:r>
              <a:rPr lang="en-US" dirty="0" smtClean="0">
                <a:effectLst/>
              </a:rPr>
              <a:t>&lt;TD&gt;&lt;INPUT id=</a:t>
            </a:r>
            <a:r>
              <a:rPr lang="en-US" dirty="0" err="1" smtClean="0">
                <a:effectLst/>
              </a:rPr>
              <a:t>EmploymentUn</a:t>
            </a:r>
            <a:r>
              <a:rPr lang="en-US" dirty="0" smtClean="0">
                <a:effectLst/>
              </a:rPr>
              <a:t> type=radio name=Employment&gt;Unemployed&lt;/TD&gt;&lt;/TR&gt;&lt;/TBODY&gt;&lt;/TABLE&gt;&lt;/TD&gt;&lt;/TR&gt;</a:t>
            </a:r>
            <a:br>
              <a:rPr lang="en-US" dirty="0" smtClean="0">
                <a:effectLst/>
              </a:rPr>
            </a:br>
            <a:r>
              <a:rPr lang="en-US" dirty="0" smtClean="0">
                <a:effectLst/>
              </a:rPr>
              <a:t>&lt;TR&gt;</a:t>
            </a:r>
            <a:br>
              <a:rPr lang="en-US" dirty="0" smtClean="0">
                <a:effectLst/>
              </a:rPr>
            </a:br>
            <a:r>
              <a:rPr lang="en-US" dirty="0" smtClean="0">
                <a:effectLst/>
              </a:rPr>
              <a:t>&lt;TD </a:t>
            </a:r>
            <a:r>
              <a:rPr lang="en-US" dirty="0" err="1" smtClean="0">
                <a:effectLst/>
              </a:rPr>
              <a:t>colSpan</a:t>
            </a:r>
            <a:r>
              <a:rPr lang="en-US" dirty="0" smtClean="0">
                <a:effectLst/>
              </a:rPr>
              <a:t>=6&gt;</a:t>
            </a:r>
            <a:br>
              <a:rPr lang="en-US" dirty="0" smtClean="0">
                <a:effectLst/>
              </a:rPr>
            </a:br>
            <a:r>
              <a:rPr lang="en-US" dirty="0" smtClean="0">
                <a:effectLst/>
              </a:rPr>
              <a:t>&lt;TABLE width="99%"&gt;</a:t>
            </a:r>
            <a:br>
              <a:rPr lang="en-US" dirty="0" smtClean="0">
                <a:effectLst/>
              </a:rPr>
            </a:br>
            <a:r>
              <a:rPr lang="en-US" dirty="0" smtClean="0">
                <a:effectLst/>
              </a:rPr>
              <a:t>&lt;TBODY&gt;</a:t>
            </a:r>
            <a:br>
              <a:rPr lang="en-US" dirty="0" smtClean="0">
                <a:effectLst/>
              </a:rPr>
            </a:br>
            <a:r>
              <a:rPr lang="en-US" dirty="0" smtClean="0">
                <a:effectLst/>
              </a:rPr>
              <a:t>&lt;TR&gt;</a:t>
            </a:r>
            <a:br>
              <a:rPr lang="en-US" dirty="0" smtClean="0">
                <a:effectLst/>
              </a:rPr>
            </a:br>
            <a:r>
              <a:rPr lang="en-US" dirty="0" smtClean="0">
                <a:effectLst/>
              </a:rPr>
              <a:t>&lt;TD style="VERTICAL-ALIGN: middle" </a:t>
            </a:r>
            <a:r>
              <a:rPr lang="en-US" dirty="0" err="1" smtClean="0">
                <a:effectLst/>
              </a:rPr>
              <a:t>rowSpan</a:t>
            </a:r>
            <a:r>
              <a:rPr lang="en-US" dirty="0" smtClean="0">
                <a:effectLst/>
              </a:rPr>
              <a:t>=6&gt;&lt;STRONG&gt;Living Arrangement:&lt;/STRONG&gt; &lt;/TD&gt;</a:t>
            </a:r>
            <a:br>
              <a:rPr lang="en-US" dirty="0" smtClean="0">
                <a:effectLst/>
              </a:rPr>
            </a:br>
            <a:r>
              <a:rPr lang="en-US" dirty="0" smtClean="0">
                <a:effectLst/>
              </a:rPr>
              <a:t>&lt;TR&gt;</a:t>
            </a:r>
            <a:br>
              <a:rPr lang="en-US" dirty="0" smtClean="0">
                <a:effectLst/>
              </a:rPr>
            </a:br>
            <a:r>
              <a:rPr lang="en-US" dirty="0" smtClean="0">
                <a:effectLst/>
              </a:rPr>
              <a:t>&lt;TD&gt;&lt;INPUT id=</a:t>
            </a:r>
            <a:r>
              <a:rPr lang="en-US" dirty="0" err="1" smtClean="0">
                <a:effectLst/>
              </a:rPr>
              <a:t>Livingalone</a:t>
            </a:r>
            <a:r>
              <a:rPr lang="en-US" dirty="0" smtClean="0">
                <a:effectLst/>
              </a:rPr>
              <a:t> type=radio name=Living&gt;Live alone&lt;/TD&gt;</a:t>
            </a:r>
            <a:br>
              <a:rPr lang="en-US" dirty="0" smtClean="0">
                <a:effectLst/>
              </a:rPr>
            </a:br>
            <a:r>
              <a:rPr lang="en-US" dirty="0" smtClean="0">
                <a:effectLst/>
              </a:rPr>
              <a:t>&lt;TD&gt;&lt;INPUT id=</a:t>
            </a:r>
            <a:r>
              <a:rPr lang="en-US" dirty="0" err="1" smtClean="0">
                <a:effectLst/>
              </a:rPr>
              <a:t>LivingRes</a:t>
            </a:r>
            <a:r>
              <a:rPr lang="en-US" dirty="0" smtClean="0">
                <a:effectLst/>
              </a:rPr>
              <a:t> type=radio name=Living&gt;Residential/Institutional Setting (residential, nursing home, shelter)&lt;/TD&gt;&lt;/TR&gt;</a:t>
            </a:r>
            <a:br>
              <a:rPr lang="en-US" dirty="0" smtClean="0">
                <a:effectLst/>
              </a:rPr>
            </a:br>
            <a:r>
              <a:rPr lang="en-US" dirty="0" smtClean="0">
                <a:effectLst/>
              </a:rPr>
              <a:t>&lt;TR&gt;</a:t>
            </a:r>
            <a:br>
              <a:rPr lang="en-US" dirty="0" smtClean="0">
                <a:effectLst/>
              </a:rPr>
            </a:br>
            <a:r>
              <a:rPr lang="en-US" dirty="0" smtClean="0">
                <a:effectLst/>
              </a:rPr>
              <a:t>&lt;TD&gt;&lt;INPUT id=</a:t>
            </a:r>
            <a:r>
              <a:rPr lang="en-US" dirty="0" err="1" smtClean="0">
                <a:effectLst/>
              </a:rPr>
              <a:t>LivingInd</a:t>
            </a:r>
            <a:r>
              <a:rPr lang="en-US" dirty="0" smtClean="0">
                <a:effectLst/>
              </a:rPr>
              <a:t> type=radio name=Living&gt;Independent Living&lt;/TD&gt;</a:t>
            </a:r>
            <a:br>
              <a:rPr lang="en-US" dirty="0" smtClean="0">
                <a:effectLst/>
              </a:rPr>
            </a:br>
            <a:r>
              <a:rPr lang="en-US" dirty="0" smtClean="0">
                <a:effectLst/>
              </a:rPr>
              <a:t>&lt;TD&gt;&lt;INPUT id=</a:t>
            </a:r>
            <a:r>
              <a:rPr lang="en-US" dirty="0" err="1" smtClean="0">
                <a:effectLst/>
              </a:rPr>
              <a:t>LivingComm</a:t>
            </a:r>
            <a:r>
              <a:rPr lang="en-US" dirty="0" smtClean="0">
                <a:effectLst/>
              </a:rPr>
              <a:t> type=radio name=Living&gt;Community integrated living arrangement (CILA)&lt;/TD&gt;&lt;/TR&gt;</a:t>
            </a:r>
            <a:br>
              <a:rPr lang="en-US" dirty="0" smtClean="0">
                <a:effectLst/>
              </a:rPr>
            </a:br>
            <a:r>
              <a:rPr lang="en-US" dirty="0" smtClean="0">
                <a:effectLst/>
              </a:rPr>
              <a:t>&lt;TR&gt;</a:t>
            </a:r>
            <a:br>
              <a:rPr lang="en-US" dirty="0" smtClean="0">
                <a:effectLst/>
              </a:rPr>
            </a:br>
            <a:r>
              <a:rPr lang="en-US" dirty="0" smtClean="0">
                <a:effectLst/>
              </a:rPr>
              <a:t>&lt;TD&gt;&lt;INPUT id=</a:t>
            </a:r>
            <a:r>
              <a:rPr lang="en-US" dirty="0" err="1" smtClean="0">
                <a:effectLst/>
              </a:rPr>
              <a:t>LivingPar</a:t>
            </a:r>
            <a:r>
              <a:rPr lang="en-US" dirty="0" smtClean="0">
                <a:effectLst/>
              </a:rPr>
              <a:t> type=radio name=Living&gt;Lives with parent(s), relative(s), or guardian(s)&lt;/TD&gt;</a:t>
            </a:r>
            <a:br>
              <a:rPr lang="en-US" dirty="0" smtClean="0">
                <a:effectLst/>
              </a:rPr>
            </a:br>
            <a:r>
              <a:rPr lang="en-US" dirty="0" smtClean="0">
                <a:effectLst/>
              </a:rPr>
              <a:t>&lt;TD&gt;&lt;INPUT id=</a:t>
            </a:r>
            <a:r>
              <a:rPr lang="en-US" dirty="0" err="1" smtClean="0">
                <a:effectLst/>
              </a:rPr>
              <a:t>LivingFoster</a:t>
            </a:r>
            <a:r>
              <a:rPr lang="en-US" dirty="0" smtClean="0">
                <a:effectLst/>
              </a:rPr>
              <a:t> type=radio name=Living&gt;Foster Care&lt;/TD&gt;&lt;/TR&gt;</a:t>
            </a:r>
            <a:br>
              <a:rPr lang="en-US" dirty="0" smtClean="0">
                <a:effectLst/>
              </a:rPr>
            </a:br>
            <a:r>
              <a:rPr lang="en-US" dirty="0" smtClean="0">
                <a:effectLst/>
              </a:rPr>
              <a:t>&lt;TR&gt;</a:t>
            </a:r>
            <a:br>
              <a:rPr lang="en-US" dirty="0" smtClean="0">
                <a:effectLst/>
              </a:rPr>
            </a:br>
            <a:r>
              <a:rPr lang="en-US" dirty="0" smtClean="0">
                <a:effectLst/>
              </a:rPr>
              <a:t>&lt;TD&gt;&lt;INPUT id=</a:t>
            </a:r>
            <a:r>
              <a:rPr lang="en-US" dirty="0" err="1" smtClean="0">
                <a:effectLst/>
              </a:rPr>
              <a:t>LivingState</a:t>
            </a:r>
            <a:r>
              <a:rPr lang="en-US" dirty="0" smtClean="0">
                <a:effectLst/>
              </a:rPr>
              <a:t> type=radio name=Living&gt;State operated facility (mental health/dev. disability)&lt;/TD&gt;</a:t>
            </a:r>
            <a:br>
              <a:rPr lang="en-US" dirty="0" smtClean="0">
                <a:effectLst/>
              </a:rPr>
            </a:br>
            <a:r>
              <a:rPr lang="en-US" dirty="0" smtClean="0">
                <a:effectLst/>
              </a:rPr>
              <a:t>&lt;TD&gt;&lt;INPUT id=</a:t>
            </a:r>
            <a:r>
              <a:rPr lang="en-US" dirty="0" err="1" smtClean="0">
                <a:effectLst/>
              </a:rPr>
              <a:t>LivingHomeless</a:t>
            </a:r>
            <a:r>
              <a:rPr lang="en-US" dirty="0" smtClean="0">
                <a:effectLst/>
              </a:rPr>
              <a:t> type=radio name=Living&gt;Homeless&lt;/TD&gt;&lt;/TR&gt;</a:t>
            </a:r>
            <a:br>
              <a:rPr lang="en-US" dirty="0" smtClean="0">
                <a:effectLst/>
              </a:rPr>
            </a:br>
            <a:r>
              <a:rPr lang="en-US" dirty="0" smtClean="0">
                <a:effectLst/>
              </a:rPr>
              <a:t>&lt;TR&gt;</a:t>
            </a:r>
            <a:br>
              <a:rPr lang="en-US" dirty="0" smtClean="0">
                <a:effectLst/>
              </a:rPr>
            </a:br>
            <a:r>
              <a:rPr lang="en-US" dirty="0" smtClean="0">
                <a:effectLst/>
              </a:rPr>
              <a:t>&lt;TD&gt;&lt;INPUT id=</a:t>
            </a:r>
            <a:r>
              <a:rPr lang="en-US" dirty="0" err="1" smtClean="0">
                <a:effectLst/>
              </a:rPr>
              <a:t>LivingJail</a:t>
            </a:r>
            <a:r>
              <a:rPr lang="en-US" dirty="0" smtClean="0">
                <a:effectLst/>
              </a:rPr>
              <a:t> type=radio name=Living&gt;Jail or correctional facility&lt;/TD&gt;</a:t>
            </a:r>
            <a:br>
              <a:rPr lang="en-US" dirty="0" smtClean="0">
                <a:effectLst/>
              </a:rPr>
            </a:br>
            <a:r>
              <a:rPr lang="en-US" dirty="0" smtClean="0">
                <a:effectLst/>
              </a:rPr>
              <a:t>&lt;TD&gt;&lt;INPUT id=</a:t>
            </a:r>
            <a:r>
              <a:rPr lang="en-US" dirty="0" err="1" smtClean="0">
                <a:effectLst/>
              </a:rPr>
              <a:t>LivingOther</a:t>
            </a:r>
            <a:r>
              <a:rPr lang="en-US" dirty="0" smtClean="0">
                <a:effectLst/>
              </a:rPr>
              <a:t> type=radio name=Living&gt;Other&lt;U id=</a:t>
            </a:r>
            <a:r>
              <a:rPr lang="en-US" dirty="0" err="1" smtClean="0">
                <a:effectLst/>
              </a:rPr>
              <a:t>LivOther</a:t>
            </a:r>
            <a:r>
              <a:rPr lang="en-US" dirty="0" smtClean="0">
                <a:effectLst/>
              </a:rPr>
              <a:t>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;&lt;/U&gt;&lt;/TD&gt;&lt;/TR&gt;&lt;/TBODY&gt;&lt;/TABLE&gt;&lt;/TD&gt;&lt;/TR&gt;</a:t>
            </a:r>
            <a:br>
              <a:rPr lang="en-US" dirty="0" smtClean="0">
                <a:effectLst/>
              </a:rPr>
            </a:br>
            <a:r>
              <a:rPr lang="en-US" dirty="0" smtClean="0">
                <a:effectLst/>
              </a:rPr>
              <a:t>&lt;TR&gt;</a:t>
            </a:r>
            <a:br>
              <a:rPr lang="en-US" dirty="0" smtClean="0">
                <a:effectLst/>
              </a:rPr>
            </a:br>
            <a:r>
              <a:rPr lang="en-US" dirty="0" smtClean="0">
                <a:effectLst/>
              </a:rPr>
              <a:t>&lt;TD </a:t>
            </a:r>
            <a:r>
              <a:rPr lang="en-US" dirty="0" err="1" smtClean="0">
                <a:effectLst/>
              </a:rPr>
              <a:t>colSpan</a:t>
            </a:r>
            <a:r>
              <a:rPr lang="en-US" dirty="0" smtClean="0">
                <a:effectLst/>
              </a:rPr>
              <a:t>=6&gt;</a:t>
            </a:r>
            <a:br>
              <a:rPr lang="en-US" dirty="0" smtClean="0">
                <a:effectLst/>
              </a:rPr>
            </a:br>
            <a:r>
              <a:rPr lang="en-US" dirty="0" smtClean="0">
                <a:effectLst/>
              </a:rPr>
              <a:t>&lt;TABLE width="99%"&gt;</a:t>
            </a:r>
            <a:br>
              <a:rPr lang="en-US" dirty="0" smtClean="0">
                <a:effectLst/>
              </a:rPr>
            </a:br>
            <a:r>
              <a:rPr lang="en-US" dirty="0" smtClean="0">
                <a:effectLst/>
              </a:rPr>
              <a:t>&lt;TBODY&gt;</a:t>
            </a:r>
            <a:br>
              <a:rPr lang="en-US" dirty="0" smtClean="0">
                <a:effectLst/>
              </a:rPr>
            </a:br>
            <a:r>
              <a:rPr lang="en-US" dirty="0" smtClean="0">
                <a:effectLst/>
              </a:rPr>
              <a:t>&lt;TR&gt;</a:t>
            </a:r>
            <a:br>
              <a:rPr lang="en-US" dirty="0" smtClean="0">
                <a:effectLst/>
              </a:rPr>
            </a:br>
            <a:r>
              <a:rPr lang="en-US" dirty="0" smtClean="0">
                <a:effectLst/>
              </a:rPr>
              <a:t>&lt;TD style="VERTICAL-ALIGN: middle" </a:t>
            </a:r>
            <a:r>
              <a:rPr lang="en-US" dirty="0" err="1" smtClean="0">
                <a:effectLst/>
              </a:rPr>
              <a:t>rowSpan</a:t>
            </a:r>
            <a:r>
              <a:rPr lang="en-US" dirty="0" smtClean="0">
                <a:effectLst/>
              </a:rPr>
              <a:t>=4&gt;&lt;STRONG&gt;Education Level:&lt;/STRONG&gt;(Last completed)&lt;/TD&gt;</a:t>
            </a:r>
            <a:br>
              <a:rPr lang="en-US" dirty="0" smtClean="0">
                <a:effectLst/>
              </a:rPr>
            </a:br>
            <a:r>
              <a:rPr lang="en-US" dirty="0" smtClean="0">
                <a:effectLst/>
              </a:rPr>
              <a:t>&lt;TR&gt;</a:t>
            </a:r>
            <a:br>
              <a:rPr lang="en-US" dirty="0" smtClean="0">
                <a:effectLst/>
              </a:rPr>
            </a:br>
            <a:r>
              <a:rPr lang="en-US" dirty="0" smtClean="0">
                <a:effectLst/>
              </a:rPr>
              <a:t>&lt;TD&gt;&lt;INPUT id=</a:t>
            </a:r>
            <a:r>
              <a:rPr lang="en-US" dirty="0" err="1" smtClean="0">
                <a:effectLst/>
              </a:rPr>
              <a:t>EducationNever</a:t>
            </a:r>
            <a:r>
              <a:rPr lang="en-US" dirty="0" smtClean="0">
                <a:effectLst/>
              </a:rPr>
              <a:t> type=radio name=Education&gt;Never attended&lt;/TD&gt;</a:t>
            </a:r>
            <a:br>
              <a:rPr lang="en-US" dirty="0" smtClean="0">
                <a:effectLst/>
              </a:rPr>
            </a:br>
            <a:r>
              <a:rPr lang="en-US" dirty="0" smtClean="0">
                <a:effectLst/>
              </a:rPr>
              <a:t>&lt;TD&gt;&lt;INPUT id=Education4 type=radio name=Education&gt;Grade 4 - 5&lt;/TD&gt;</a:t>
            </a:r>
            <a:br>
              <a:rPr lang="en-US" dirty="0" smtClean="0">
                <a:effectLst/>
              </a:rPr>
            </a:br>
            <a:r>
              <a:rPr lang="en-US" dirty="0" smtClean="0">
                <a:effectLst/>
              </a:rPr>
              <a:t>&lt;TD&gt;&lt;INPUT id=</a:t>
            </a:r>
            <a:r>
              <a:rPr lang="en-US" dirty="0" err="1" smtClean="0">
                <a:effectLst/>
              </a:rPr>
              <a:t>EducationHS</a:t>
            </a:r>
            <a:r>
              <a:rPr lang="en-US" dirty="0" smtClean="0">
                <a:effectLst/>
              </a:rPr>
              <a:t> type=radio name=Education&gt;H.S. diploma/GED&lt;/TD&gt;</a:t>
            </a:r>
            <a:br>
              <a:rPr lang="en-US" dirty="0" smtClean="0">
                <a:effectLst/>
              </a:rPr>
            </a:br>
            <a:r>
              <a:rPr lang="en-US" dirty="0" smtClean="0">
                <a:effectLst/>
              </a:rPr>
              <a:t>&lt;TD&gt;&lt;INPUT id=</a:t>
            </a:r>
            <a:r>
              <a:rPr lang="en-US" dirty="0" err="1" smtClean="0">
                <a:effectLst/>
              </a:rPr>
              <a:t>EducationTrade</a:t>
            </a:r>
            <a:r>
              <a:rPr lang="en-US" dirty="0" smtClean="0">
                <a:effectLst/>
              </a:rPr>
              <a:t> type=radio name=Education&gt;Trade/technical training&lt;/TD&gt;</a:t>
            </a:r>
            <a:br>
              <a:rPr lang="en-US" dirty="0" smtClean="0">
                <a:effectLst/>
              </a:rPr>
            </a:br>
            <a:r>
              <a:rPr lang="en-US" dirty="0" smtClean="0">
                <a:effectLst/>
              </a:rPr>
              <a:t>&lt;TD&gt;&lt;INPUT id=Education type=radio name=Education Master&gt;Master's/Doctoral degree&lt;/TD&gt;&lt;/TR&gt;</a:t>
            </a:r>
            <a:br>
              <a:rPr lang="en-US" dirty="0" smtClean="0">
                <a:effectLst/>
              </a:rPr>
            </a:br>
            <a:r>
              <a:rPr lang="en-US" dirty="0" smtClean="0">
                <a:effectLst/>
              </a:rPr>
              <a:t>&lt;TR&gt;</a:t>
            </a:r>
            <a:br>
              <a:rPr lang="en-US" dirty="0" smtClean="0">
                <a:effectLst/>
              </a:rPr>
            </a:br>
            <a:r>
              <a:rPr lang="en-US" dirty="0" smtClean="0">
                <a:effectLst/>
              </a:rPr>
              <a:t>&lt;TD&gt;&lt;INPUT id=</a:t>
            </a:r>
            <a:r>
              <a:rPr lang="en-US" dirty="0" err="1" smtClean="0">
                <a:effectLst/>
              </a:rPr>
              <a:t>EducationPre</a:t>
            </a:r>
            <a:r>
              <a:rPr lang="en-US" dirty="0" smtClean="0">
                <a:effectLst/>
              </a:rPr>
              <a:t> type=radio name=Education&gt;Pre-K/</a:t>
            </a:r>
            <a:r>
              <a:rPr lang="en-US" dirty="0" err="1" smtClean="0">
                <a:effectLst/>
              </a:rPr>
              <a:t>Kindergaten</a:t>
            </a:r>
            <a:r>
              <a:rPr lang="en-US" dirty="0" smtClean="0">
                <a:effectLst/>
              </a:rPr>
              <a:t>&lt;/TD&gt;</a:t>
            </a:r>
            <a:br>
              <a:rPr lang="en-US" dirty="0" smtClean="0">
                <a:effectLst/>
              </a:rPr>
            </a:br>
            <a:r>
              <a:rPr lang="en-US" dirty="0" smtClean="0">
                <a:effectLst/>
              </a:rPr>
              <a:t>&lt;TD&gt;&lt;INPUT id=Education6 type=radio name=Education&gt;Grade 6 - 8&lt;/TD&gt;</a:t>
            </a:r>
            <a:br>
              <a:rPr lang="en-US" dirty="0" smtClean="0">
                <a:effectLst/>
              </a:rPr>
            </a:br>
            <a:r>
              <a:rPr lang="en-US" dirty="0" smtClean="0">
                <a:effectLst/>
              </a:rPr>
              <a:t>&lt;TD&gt;&lt;INPUT id=</a:t>
            </a:r>
            <a:r>
              <a:rPr lang="en-US" dirty="0" err="1" smtClean="0">
                <a:effectLst/>
              </a:rPr>
              <a:t>Educationcoll</a:t>
            </a:r>
            <a:r>
              <a:rPr lang="en-US" dirty="0" smtClean="0">
                <a:effectLst/>
              </a:rPr>
              <a:t> type=radio name=Education&gt;Some college&lt;/TD&gt;</a:t>
            </a:r>
            <a:br>
              <a:rPr lang="en-US" dirty="0" smtClean="0">
                <a:effectLst/>
              </a:rPr>
            </a:br>
            <a:r>
              <a:rPr lang="en-US" dirty="0" smtClean="0">
                <a:effectLst/>
              </a:rPr>
              <a:t>&lt;TD&gt;&lt;INPUT type=radio name=Education&gt;Professional certificate&lt;/TD&gt;&lt;/TR&gt;</a:t>
            </a:r>
            <a:br>
              <a:rPr lang="en-US" dirty="0" smtClean="0">
                <a:effectLst/>
              </a:rPr>
            </a:br>
            <a:r>
              <a:rPr lang="en-US" dirty="0" smtClean="0">
                <a:effectLst/>
              </a:rPr>
              <a:t>&lt;TR&gt;</a:t>
            </a:r>
            <a:br>
              <a:rPr lang="en-US" dirty="0" smtClean="0">
                <a:effectLst/>
              </a:rPr>
            </a:br>
            <a:r>
              <a:rPr lang="en-US" dirty="0" smtClean="0">
                <a:effectLst/>
              </a:rPr>
              <a:t>&lt;TD&gt;&lt;INPUT id=Education1 type=radio name=Education&gt;Grade 1 - 3&lt;/TD&gt;</a:t>
            </a:r>
            <a:br>
              <a:rPr lang="en-US" dirty="0" smtClean="0">
                <a:effectLst/>
              </a:rPr>
            </a:br>
            <a:r>
              <a:rPr lang="en-US" dirty="0" smtClean="0">
                <a:effectLst/>
              </a:rPr>
              <a:t>&lt;TD&gt;&lt;INPUT id=Education9 type=radio name=Education&gt;Grade 9 - 12&lt;/TD&gt;</a:t>
            </a:r>
            <a:br>
              <a:rPr lang="en-US" dirty="0" smtClean="0">
                <a:effectLst/>
              </a:rPr>
            </a:br>
            <a:r>
              <a:rPr lang="en-US" dirty="0" smtClean="0">
                <a:effectLst/>
              </a:rPr>
              <a:t>&lt;TD&gt;&lt;INPUT id=</a:t>
            </a:r>
            <a:r>
              <a:rPr lang="en-US" dirty="0" err="1" smtClean="0">
                <a:effectLst/>
              </a:rPr>
              <a:t>EducationAssociate</a:t>
            </a:r>
            <a:r>
              <a:rPr lang="en-US" dirty="0" smtClean="0">
                <a:effectLst/>
              </a:rPr>
              <a:t> type=radio name=Education&gt;Associate's degree&lt;/TD&gt;</a:t>
            </a:r>
            <a:br>
              <a:rPr lang="en-US" dirty="0" smtClean="0">
                <a:effectLst/>
              </a:rPr>
            </a:br>
            <a:r>
              <a:rPr lang="en-US" dirty="0" smtClean="0">
                <a:effectLst/>
              </a:rPr>
              <a:t>&lt;TD&gt;&lt;INPUT id=</a:t>
            </a:r>
            <a:r>
              <a:rPr lang="en-US" dirty="0" err="1" smtClean="0">
                <a:effectLst/>
              </a:rPr>
              <a:t>EducationBachelor</a:t>
            </a:r>
            <a:r>
              <a:rPr lang="en-US" dirty="0" smtClean="0">
                <a:effectLst/>
              </a:rPr>
              <a:t> type=radio name=Education&gt;Bachelor's degree&lt;/TD&gt;&lt;/TR&gt;&lt;/TBODY&gt;&lt;/TABLE&gt;&lt;/TD&gt;&lt;/TR&gt;</a:t>
            </a:r>
            <a:br>
              <a:rPr lang="en-US" dirty="0" smtClean="0">
                <a:effectLst/>
              </a:rPr>
            </a:br>
            <a:r>
              <a:rPr lang="en-US" dirty="0" smtClean="0">
                <a:effectLst/>
              </a:rPr>
              <a:t>&lt;TR&gt;</a:t>
            </a:r>
            <a:br>
              <a:rPr lang="en-US" dirty="0" smtClean="0">
                <a:effectLst/>
              </a:rPr>
            </a:br>
            <a:r>
              <a:rPr lang="en-US" dirty="0" smtClean="0">
                <a:effectLst/>
              </a:rPr>
              <a:t>&lt;TD style="VERTICAL-ALIGN: middle" </a:t>
            </a:r>
            <a:r>
              <a:rPr lang="en-US" dirty="0" err="1" smtClean="0">
                <a:effectLst/>
              </a:rPr>
              <a:t>rowSpan</a:t>
            </a:r>
            <a:r>
              <a:rPr lang="en-US" dirty="0" smtClean="0">
                <a:effectLst/>
              </a:rPr>
              <a:t>=2&gt;&lt;STRONG&gt;Parent, Guardian or Significant Other Info:&lt;/STRONG&gt; </a:t>
            </a:r>
            <a:br>
              <a:rPr lang="en-US" dirty="0" smtClean="0">
                <a:effectLst/>
              </a:rPr>
            </a:br>
            <a:r>
              <a:rPr lang="en-US" dirty="0" smtClean="0">
                <a:effectLst/>
              </a:rPr>
              <a:t>&lt;TD </a:t>
            </a:r>
            <a:r>
              <a:rPr lang="en-US" dirty="0" err="1" smtClean="0">
                <a:effectLst/>
              </a:rPr>
              <a:t>colSpan</a:t>
            </a:r>
            <a:r>
              <a:rPr lang="en-US" dirty="0" smtClean="0">
                <a:effectLst/>
              </a:rPr>
              <a:t>=2&gt;&lt;STRONG&gt;First and Last Name :&lt;/STRONG&gt;&lt;BR&gt;&lt;U id=</a:t>
            </a:r>
            <a:r>
              <a:rPr lang="en-US" dirty="0" err="1" smtClean="0">
                <a:effectLst/>
              </a:rPr>
              <a:t>parentName</a:t>
            </a:r>
            <a:r>
              <a:rPr lang="en-US" dirty="0" smtClean="0">
                <a:effectLst/>
              </a:rPr>
              <a:t>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 </a:t>
            </a:r>
            <a:r>
              <a:rPr lang="en-US" dirty="0" err="1" smtClean="0">
                <a:effectLst/>
              </a:rPr>
              <a:t>colSpan</a:t>
            </a:r>
            <a:r>
              <a:rPr lang="en-US" dirty="0" smtClean="0">
                <a:effectLst/>
              </a:rPr>
              <a:t>=2&gt;&lt;STRONG&gt;Relationship to Client:&lt;/STRONG&gt;&lt;BR&gt;&lt;INPUT id=</a:t>
            </a:r>
            <a:r>
              <a:rPr lang="en-US" dirty="0" err="1" smtClean="0">
                <a:effectLst/>
              </a:rPr>
              <a:t>ParentGuardianP</a:t>
            </a:r>
            <a:r>
              <a:rPr lang="en-US" dirty="0" smtClean="0">
                <a:effectLst/>
              </a:rPr>
              <a:t> type=radio name=</a:t>
            </a:r>
            <a:r>
              <a:rPr lang="en-US" dirty="0" err="1" smtClean="0">
                <a:effectLst/>
              </a:rPr>
              <a:t>ParentGuardian</a:t>
            </a:r>
            <a:r>
              <a:rPr lang="en-US" dirty="0" smtClean="0">
                <a:effectLst/>
              </a:rPr>
              <a:t>&gt;Parent&lt;INPUT id=</a:t>
            </a:r>
            <a:r>
              <a:rPr lang="en-US" dirty="0" err="1" smtClean="0">
                <a:effectLst/>
              </a:rPr>
              <a:t>ParentGuardianG</a:t>
            </a:r>
            <a:r>
              <a:rPr lang="en-US" dirty="0" smtClean="0">
                <a:effectLst/>
              </a:rPr>
              <a:t> type=radio name=</a:t>
            </a:r>
            <a:r>
              <a:rPr lang="en-US" dirty="0" err="1" smtClean="0">
                <a:effectLst/>
              </a:rPr>
              <a:t>ParentGuardian</a:t>
            </a:r>
            <a:r>
              <a:rPr lang="en-US" dirty="0" smtClean="0">
                <a:effectLst/>
              </a:rPr>
              <a:t>&gt;Guardian&lt;INPUT id=</a:t>
            </a:r>
            <a:r>
              <a:rPr lang="en-US" dirty="0" err="1" smtClean="0">
                <a:effectLst/>
              </a:rPr>
              <a:t>ParentGuardianO</a:t>
            </a:r>
            <a:r>
              <a:rPr lang="en-US" dirty="0" smtClean="0">
                <a:effectLst/>
              </a:rPr>
              <a:t> type=radio name=</a:t>
            </a:r>
            <a:r>
              <a:rPr lang="en-US" dirty="0" err="1" smtClean="0">
                <a:effectLst/>
              </a:rPr>
              <a:t>ParentGuardian</a:t>
            </a:r>
            <a:r>
              <a:rPr lang="en-US" dirty="0" smtClean="0">
                <a:effectLst/>
              </a:rPr>
              <a:t>&gt;Significant Other&lt;/TD&gt;</a:t>
            </a:r>
            <a:br>
              <a:rPr lang="en-US" dirty="0" smtClean="0">
                <a:effectLst/>
              </a:rPr>
            </a:br>
            <a:r>
              <a:rPr lang="en-US" dirty="0" smtClean="0">
                <a:effectLst/>
              </a:rPr>
              <a:t>&lt;TD&gt;&lt;STRONG&gt;Phone Number:&lt;/STRONG&gt;&lt;BR&gt;&lt;U id=</a:t>
            </a:r>
            <a:r>
              <a:rPr lang="en-US" dirty="0" err="1" smtClean="0">
                <a:effectLst/>
              </a:rPr>
              <a:t>parentPhone</a:t>
            </a:r>
            <a:r>
              <a:rPr lang="en-US" dirty="0" smtClean="0">
                <a:effectLst/>
              </a:rPr>
              <a:t>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;&lt;/U&gt;&lt;/TD&gt;&lt;/TR&gt;</a:t>
            </a:r>
            <a:br>
              <a:rPr lang="en-US" dirty="0" smtClean="0">
                <a:effectLst/>
              </a:rPr>
            </a:br>
            <a:r>
              <a:rPr lang="en-US" dirty="0" smtClean="0">
                <a:effectLst/>
              </a:rPr>
              <a:t>&lt;TR&gt;</a:t>
            </a:r>
            <a:br>
              <a:rPr lang="en-US" dirty="0" smtClean="0">
                <a:effectLst/>
              </a:rPr>
            </a:br>
            <a:r>
              <a:rPr lang="en-US" dirty="0" smtClean="0">
                <a:effectLst/>
              </a:rPr>
              <a:t>&lt;TD&gt;&lt;STRONG&gt;Address:&lt;/STRONG&gt;&lt;BR&gt;&lt;U id=</a:t>
            </a:r>
            <a:r>
              <a:rPr lang="en-US" dirty="0" err="1" smtClean="0">
                <a:effectLst/>
              </a:rPr>
              <a:t>parentAddress</a:t>
            </a:r>
            <a:r>
              <a:rPr lang="en-US" dirty="0" smtClean="0">
                <a:effectLst/>
              </a:rPr>
              <a:t>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&lt;TD&gt;&lt;STRONG&gt;City:&lt;/STRONG&gt;&lt;BR&gt;&lt;U id=</a:t>
            </a:r>
            <a:r>
              <a:rPr lang="en-US" dirty="0" err="1" smtClean="0">
                <a:effectLst/>
              </a:rPr>
              <a:t>parentCity</a:t>
            </a:r>
            <a:r>
              <a:rPr lang="en-US" dirty="0" smtClean="0">
                <a:effectLst/>
              </a:rPr>
              <a:t>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&lt;TD&gt;&lt;STRONG&gt;State:&lt;/STRONG&gt;&lt;BR&gt;&lt;U id=</a:t>
            </a:r>
            <a:r>
              <a:rPr lang="en-US" dirty="0" err="1" smtClean="0">
                <a:effectLst/>
              </a:rPr>
              <a:t>parentState</a:t>
            </a:r>
            <a:r>
              <a:rPr lang="en-US" dirty="0" smtClean="0">
                <a:effectLst/>
              </a:rPr>
              <a:t>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&lt;TD&gt;&lt;STRONG&gt;Zip Code:&lt;/STRONG&gt;&lt;BR&gt;&lt;U id=</a:t>
            </a:r>
            <a:r>
              <a:rPr lang="en-US" dirty="0" err="1" smtClean="0">
                <a:effectLst/>
              </a:rPr>
              <a:t>parentZip</a:t>
            </a:r>
            <a:r>
              <a:rPr lang="en-US" dirty="0" smtClean="0">
                <a:effectLst/>
              </a:rPr>
              <a:t>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&lt;TD&gt;&lt;STRONG&gt;County:&lt;/STRONG&gt;&lt;BR&gt;&lt;U id=</a:t>
            </a:r>
            <a:r>
              <a:rPr lang="en-US" dirty="0" err="1" smtClean="0">
                <a:effectLst/>
              </a:rPr>
              <a:t>parentCOunty</a:t>
            </a:r>
            <a:r>
              <a:rPr lang="en-US" dirty="0" smtClean="0">
                <a:effectLst/>
              </a:rPr>
              <a:t>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;&lt;/U&gt;&lt;/TD&gt;&lt;/TR&gt;</a:t>
            </a:r>
            <a:br>
              <a:rPr lang="en-US" dirty="0" smtClean="0">
                <a:effectLst/>
              </a:rPr>
            </a:br>
            <a:r>
              <a:rPr lang="en-US" dirty="0" smtClean="0">
                <a:effectLst/>
              </a:rPr>
              <a:t>&lt;TR&gt;</a:t>
            </a:r>
            <a:br>
              <a:rPr lang="en-US" dirty="0" smtClean="0">
                <a:effectLst/>
              </a:rPr>
            </a:br>
            <a:r>
              <a:rPr lang="en-US" dirty="0" smtClean="0">
                <a:effectLst/>
              </a:rPr>
              <a:t>&lt;TD style="VERTICAL-ALIGN: middle" </a:t>
            </a:r>
            <a:r>
              <a:rPr lang="en-US" dirty="0" err="1" smtClean="0">
                <a:effectLst/>
              </a:rPr>
              <a:t>rowSpan</a:t>
            </a:r>
            <a:r>
              <a:rPr lang="en-US" dirty="0" smtClean="0">
                <a:effectLst/>
              </a:rPr>
              <a:t>=2&gt;&lt;STRONG&gt;Emergency Contact Info:&lt;/STRONG&gt; </a:t>
            </a:r>
            <a:br>
              <a:rPr lang="en-US" dirty="0" smtClean="0">
                <a:effectLst/>
              </a:rPr>
            </a:br>
            <a:r>
              <a:rPr lang="en-US" dirty="0" smtClean="0">
                <a:effectLst/>
              </a:rPr>
              <a:t>&lt;TD </a:t>
            </a:r>
            <a:r>
              <a:rPr lang="en-US" dirty="0" err="1" smtClean="0">
                <a:effectLst/>
              </a:rPr>
              <a:t>colSpan</a:t>
            </a:r>
            <a:r>
              <a:rPr lang="en-US" dirty="0" smtClean="0">
                <a:effectLst/>
              </a:rPr>
              <a:t>=2&gt;&lt;STRONG&gt;First and Last Name :&lt;/STRONG&gt;&lt;BR&gt;&lt;U id=</a:t>
            </a:r>
            <a:r>
              <a:rPr lang="en-US" dirty="0" err="1" smtClean="0">
                <a:effectLst/>
              </a:rPr>
              <a:t>contactname</a:t>
            </a:r>
            <a:r>
              <a:rPr lang="en-US" dirty="0" smtClean="0">
                <a:effectLst/>
              </a:rPr>
              <a:t>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 </a:t>
            </a:r>
            <a:r>
              <a:rPr lang="en-US" dirty="0" err="1" smtClean="0">
                <a:effectLst/>
              </a:rPr>
              <a:t>colSpan</a:t>
            </a:r>
            <a:r>
              <a:rPr lang="en-US" dirty="0" smtClean="0">
                <a:effectLst/>
              </a:rPr>
              <a:t>=2&gt;&lt;STRONG&gt;Relationship to Client:&lt;/STRONG&gt;&lt;BR&gt;&lt;U id=</a:t>
            </a:r>
            <a:r>
              <a:rPr lang="en-US" dirty="0" err="1" smtClean="0">
                <a:effectLst/>
              </a:rPr>
              <a:t>contactrelation</a:t>
            </a:r>
            <a:r>
              <a:rPr lang="en-US" dirty="0" smtClean="0">
                <a:effectLst/>
              </a:rPr>
              <a:t>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 </a:t>
            </a:r>
            <a:br>
              <a:rPr lang="en-US" dirty="0" smtClean="0">
                <a:effectLst/>
              </a:rPr>
            </a:br>
            <a:r>
              <a:rPr lang="en-US" dirty="0" smtClean="0">
                <a:effectLst/>
              </a:rPr>
              <a:t>&lt;TD&gt;&lt;STRONG&gt;Phone Number:&lt;/STRONG&gt;&lt;BR&gt;&lt;U id=</a:t>
            </a:r>
            <a:r>
              <a:rPr lang="en-US" dirty="0" err="1" smtClean="0">
                <a:effectLst/>
              </a:rPr>
              <a:t>contactphone</a:t>
            </a:r>
            <a:r>
              <a:rPr lang="en-US" dirty="0" smtClean="0">
                <a:effectLst/>
              </a:rPr>
              <a:t>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;&lt;/U&gt;&lt;/TD&gt;&lt;/TR&gt;</a:t>
            </a:r>
            <a:br>
              <a:rPr lang="en-US" dirty="0" smtClean="0">
                <a:effectLst/>
              </a:rPr>
            </a:br>
            <a:r>
              <a:rPr lang="en-US" dirty="0" smtClean="0">
                <a:effectLst/>
              </a:rPr>
              <a:t>&lt;TR&gt;</a:t>
            </a:r>
            <a:br>
              <a:rPr lang="en-US" dirty="0" smtClean="0">
                <a:effectLst/>
              </a:rPr>
            </a:br>
            <a:r>
              <a:rPr lang="en-US" dirty="0" smtClean="0">
                <a:effectLst/>
              </a:rPr>
              <a:t>&lt;TD&gt;&lt;STRONG&gt;Address:&lt;/STRONG&gt;&lt;BR&gt;&lt;U id=</a:t>
            </a:r>
            <a:r>
              <a:rPr lang="en-US" dirty="0" err="1" smtClean="0">
                <a:effectLst/>
              </a:rPr>
              <a:t>contactAddress</a:t>
            </a:r>
            <a:r>
              <a:rPr lang="en-US" dirty="0" smtClean="0">
                <a:effectLst/>
              </a:rPr>
              <a:t>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&lt;TD&gt;&lt;STRONG&gt;City:&lt;/STRONG&gt;&lt;BR&gt;&lt;U id=</a:t>
            </a:r>
            <a:r>
              <a:rPr lang="en-US" dirty="0" err="1" smtClean="0">
                <a:effectLst/>
              </a:rPr>
              <a:t>contactCity</a:t>
            </a:r>
            <a:r>
              <a:rPr lang="en-US" dirty="0" smtClean="0">
                <a:effectLst/>
              </a:rPr>
              <a:t>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&lt;TD&gt;&lt;STRONG&gt;State:&lt;/STRONG&gt;&lt;BR&gt;&lt;U id=</a:t>
            </a:r>
            <a:r>
              <a:rPr lang="en-US" dirty="0" err="1" smtClean="0">
                <a:effectLst/>
              </a:rPr>
              <a:t>contactState</a:t>
            </a:r>
            <a:r>
              <a:rPr lang="en-US" dirty="0" smtClean="0">
                <a:effectLst/>
              </a:rPr>
              <a:t>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&lt;TD&gt;&lt;STRONG&gt;Zip Code:&lt;/STRONG&gt;&lt;BR&gt;&lt;U id=</a:t>
            </a:r>
            <a:r>
              <a:rPr lang="en-US" dirty="0" err="1" smtClean="0">
                <a:effectLst/>
              </a:rPr>
              <a:t>contactZip</a:t>
            </a:r>
            <a:r>
              <a:rPr lang="en-US" dirty="0" smtClean="0">
                <a:effectLst/>
              </a:rPr>
              <a:t>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&lt;TD&gt;&lt;STRONG&gt;County:&lt;/STRONG&gt;&lt;BR&gt;&lt;U id=</a:t>
            </a:r>
            <a:r>
              <a:rPr lang="en-US" dirty="0" err="1" smtClean="0">
                <a:effectLst/>
              </a:rPr>
              <a:t>contactCounty</a:t>
            </a:r>
            <a:r>
              <a:rPr lang="en-US" dirty="0" smtClean="0">
                <a:effectLst/>
              </a:rPr>
              <a:t>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;&lt;/U&gt;&lt;/TD&gt;&lt;/TR&gt;</a:t>
            </a:r>
            <a:br>
              <a:rPr lang="en-US" dirty="0" smtClean="0">
                <a:effectLst/>
              </a:rPr>
            </a:br>
            <a:r>
              <a:rPr lang="en-US" dirty="0" smtClean="0">
                <a:effectLst/>
              </a:rPr>
              <a:t>&lt;TR&gt;</a:t>
            </a:r>
            <a:br>
              <a:rPr lang="en-US" dirty="0" smtClean="0">
                <a:effectLst/>
              </a:rPr>
            </a:br>
            <a:r>
              <a:rPr lang="en-US" dirty="0" smtClean="0">
                <a:effectLst/>
              </a:rPr>
              <a:t>&lt;TD style="VERTICAL-ALIGN: middle"&gt;&lt;STRONG&gt;Members of Family Constellation:&lt;/STRONG&gt; </a:t>
            </a:r>
            <a:br>
              <a:rPr lang="en-US" dirty="0" smtClean="0">
                <a:effectLst/>
              </a:rPr>
            </a:br>
            <a:r>
              <a:rPr lang="en-US" dirty="0" smtClean="0">
                <a:effectLst/>
              </a:rPr>
              <a:t>&lt;TD </a:t>
            </a:r>
            <a:r>
              <a:rPr lang="en-US" dirty="0" err="1" smtClean="0">
                <a:effectLst/>
              </a:rPr>
              <a:t>colSpan</a:t>
            </a:r>
            <a:r>
              <a:rPr lang="en-US" dirty="0" smtClean="0">
                <a:effectLst/>
              </a:rPr>
              <a:t>=5&gt;</a:t>
            </a:r>
            <a:br>
              <a:rPr lang="en-US" dirty="0" smtClean="0">
                <a:effectLst/>
              </a:rPr>
            </a:br>
            <a:r>
              <a:rPr lang="en-US" dirty="0" smtClean="0">
                <a:effectLst/>
              </a:rPr>
              <a:t>&lt;TABLE width="99%" border=1&gt;</a:t>
            </a:r>
            <a:br>
              <a:rPr lang="en-US" dirty="0" smtClean="0">
                <a:effectLst/>
              </a:rPr>
            </a:br>
            <a:r>
              <a:rPr lang="en-US" dirty="0" smtClean="0">
                <a:effectLst/>
              </a:rPr>
              <a:t>&lt;TBODY&gt;</a:t>
            </a:r>
            <a:br>
              <a:rPr lang="en-US" dirty="0" smtClean="0">
                <a:effectLst/>
              </a:rPr>
            </a:br>
            <a:r>
              <a:rPr lang="en-US" dirty="0" smtClean="0">
                <a:effectLst/>
              </a:rPr>
              <a:t>&lt;TR style="BACKGROUND-COLOR: #999999"&gt;</a:t>
            </a:r>
            <a:br>
              <a:rPr lang="en-US" dirty="0" smtClean="0">
                <a:effectLst/>
              </a:rPr>
            </a:br>
            <a:r>
              <a:rPr lang="en-US" dirty="0" smtClean="0">
                <a:effectLst/>
              </a:rPr>
              <a:t>&lt;TD&gt;&lt;STRONG&gt;Name&lt;/STRONG&gt;&lt;/TD&gt;</a:t>
            </a:r>
            <a:br>
              <a:rPr lang="en-US" dirty="0" smtClean="0">
                <a:effectLst/>
              </a:rPr>
            </a:br>
            <a:r>
              <a:rPr lang="en-US" dirty="0" smtClean="0">
                <a:effectLst/>
              </a:rPr>
              <a:t>&lt;TD&gt;&lt;STRONG&gt;Age&lt;/STRONG&gt;&lt;/TD&gt;</a:t>
            </a:r>
            <a:br>
              <a:rPr lang="en-US" dirty="0" smtClean="0">
                <a:effectLst/>
              </a:rPr>
            </a:br>
            <a:r>
              <a:rPr lang="en-US" dirty="0" smtClean="0">
                <a:effectLst/>
              </a:rPr>
              <a:t>&lt;TD&gt;&lt;STRONG&gt;Relation to Client&lt;/STRONG&gt;&lt;/TD&gt;</a:t>
            </a:r>
            <a:br>
              <a:rPr lang="en-US" dirty="0" smtClean="0">
                <a:effectLst/>
              </a:rPr>
            </a:br>
            <a:r>
              <a:rPr lang="en-US" dirty="0" smtClean="0">
                <a:effectLst/>
              </a:rPr>
              <a:t>&lt;TD&gt;&lt;STRONG&gt;Living in Home&lt;/STRONG&gt;&lt;/TD&gt;&lt;/TR&gt;</a:t>
            </a:r>
            <a:br>
              <a:rPr lang="en-US" dirty="0" smtClean="0">
                <a:effectLst/>
              </a:rPr>
            </a:br>
            <a:r>
              <a:rPr lang="en-US" dirty="0" smtClean="0">
                <a:effectLst/>
              </a:rPr>
              <a:t>&lt;TR&gt;</a:t>
            </a:r>
            <a:br>
              <a:rPr lang="en-US" dirty="0" smtClean="0">
                <a:effectLst/>
              </a:rPr>
            </a:br>
            <a:r>
              <a:rPr lang="en-US" dirty="0" smtClean="0">
                <a:effectLst/>
              </a:rPr>
              <a:t>&lt;TD&gt;&lt;U id=ConstellationN1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id=ConstellationA1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id=ConstellationR1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&lt;TD&gt;&lt;INPUT id=Member1Y type=radio name=Member1&gt;Yes&lt;INPUT id=Member1N type=radio name=Member1&gt;No&lt;/TD&gt;&lt;/TR&gt;</a:t>
            </a:r>
            <a:br>
              <a:rPr lang="en-US" dirty="0" smtClean="0">
                <a:effectLst/>
              </a:rPr>
            </a:br>
            <a:r>
              <a:rPr lang="en-US" dirty="0" smtClean="0">
                <a:effectLst/>
              </a:rPr>
              <a:t>&lt;TR&gt;</a:t>
            </a:r>
            <a:br>
              <a:rPr lang="en-US" dirty="0" smtClean="0">
                <a:effectLst/>
              </a:rPr>
            </a:br>
            <a:r>
              <a:rPr lang="en-US" dirty="0" smtClean="0">
                <a:effectLst/>
              </a:rPr>
              <a:t>&lt;TD&gt;&lt;U id=ConstellationN2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id=ConstellationA2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id=ConstellationR2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&lt;TD&gt;&lt;INPUT id=Member2Y type=radio name=Member2&gt;Yes&lt;INPUT id=Member2N type=radio name=Member2&gt;No&lt;/TD&gt;&lt;/TR&gt;</a:t>
            </a:r>
            <a:br>
              <a:rPr lang="en-US" dirty="0" smtClean="0">
                <a:effectLst/>
              </a:rPr>
            </a:br>
            <a:r>
              <a:rPr lang="en-US" dirty="0" smtClean="0">
                <a:effectLst/>
              </a:rPr>
              <a:t>&lt;TR&gt;</a:t>
            </a:r>
            <a:br>
              <a:rPr lang="en-US" dirty="0" smtClean="0">
                <a:effectLst/>
              </a:rPr>
            </a:br>
            <a:r>
              <a:rPr lang="en-US" dirty="0" smtClean="0">
                <a:effectLst/>
              </a:rPr>
              <a:t>&lt;TD&gt;&lt;U id=ConstellationN3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id=ConstellationA3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id=ConstellationR3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&lt;TD&gt;&lt;INPUT id=Member3Y type=radio name=Member3&gt;Yes&lt;INPUT id=Member3N type=radio name=Member3&gt;No&lt;/TD&gt;&lt;/TR&gt;</a:t>
            </a:r>
            <a:br>
              <a:rPr lang="en-US" dirty="0" smtClean="0">
                <a:effectLst/>
              </a:rPr>
            </a:br>
            <a:r>
              <a:rPr lang="en-US" dirty="0" smtClean="0">
                <a:effectLst/>
              </a:rPr>
              <a:t>&lt;TR&gt;</a:t>
            </a:r>
            <a:br>
              <a:rPr lang="en-US" dirty="0" smtClean="0">
                <a:effectLst/>
              </a:rPr>
            </a:br>
            <a:r>
              <a:rPr lang="en-US" dirty="0" smtClean="0">
                <a:effectLst/>
              </a:rPr>
              <a:t>&lt;TD&gt;&lt;U id=ConstellationN4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id=ConstellationA4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id=ConstellationR4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&lt;TD&gt;&lt;INPUT id=Member4Y type=radio name=Member4&gt;Yes&lt;INPUT id=Member4N type=radio name=Member4&gt;No&lt;/TD&gt;&lt;/TR&gt;</a:t>
            </a:r>
            <a:br>
              <a:rPr lang="en-US" dirty="0" smtClean="0">
                <a:effectLst/>
              </a:rPr>
            </a:br>
            <a:r>
              <a:rPr lang="en-US" dirty="0" smtClean="0">
                <a:effectLst/>
              </a:rPr>
              <a:t>&lt;TR&gt;</a:t>
            </a:r>
            <a:br>
              <a:rPr lang="en-US" dirty="0" smtClean="0">
                <a:effectLst/>
              </a:rPr>
            </a:br>
            <a:r>
              <a:rPr lang="en-US" dirty="0" smtClean="0">
                <a:effectLst/>
              </a:rPr>
              <a:t>&lt;TD&gt;&lt;U id=ConstellationN5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id=ConstellationA5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a:t>
            </a:r>
            <a:r>
              <a:rPr lang="en-US" dirty="0" err="1" smtClean="0">
                <a:effectLst/>
              </a:rPr>
              <a:t>ConstellationR</a:t>
            </a:r>
            <a:r>
              <a:rPr lang="en-US" dirty="0" smtClean="0">
                <a:effectLst/>
              </a:rPr>
              <a:t>%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&lt;TD&gt;&lt;INPUT id=Member5Y type=radio name=Member5&gt;Yes&lt;INPUT id=Member5N type=radio name=Member5&gt;No&lt;/TD&gt;&lt;/TR&gt;</a:t>
            </a:r>
            <a:br>
              <a:rPr lang="en-US" dirty="0" smtClean="0">
                <a:effectLst/>
              </a:rPr>
            </a:br>
            <a:r>
              <a:rPr lang="en-US" dirty="0" smtClean="0">
                <a:effectLst/>
              </a:rPr>
              <a:t>&lt;TR&gt;</a:t>
            </a:r>
            <a:br>
              <a:rPr lang="en-US" dirty="0" smtClean="0">
                <a:effectLst/>
              </a:rPr>
            </a:br>
            <a:r>
              <a:rPr lang="en-US" dirty="0" smtClean="0">
                <a:effectLst/>
              </a:rPr>
              <a:t>&lt;TD&gt;&lt;U id=ConstellationN6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id=ConstellationA6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id=ConstellationR6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&lt;TD&gt;&lt;INPUT id=Member6Y type=radio name=Member6&gt;Yes&lt;INPUT id=Member6N type=radio name=Member6&gt;No&lt;/TD&gt;&lt;/TR&gt;</a:t>
            </a:r>
            <a:br>
              <a:rPr lang="en-US" dirty="0" smtClean="0">
                <a:effectLst/>
              </a:rPr>
            </a:br>
            <a:r>
              <a:rPr lang="en-US" dirty="0" smtClean="0">
                <a:effectLst/>
              </a:rPr>
              <a:t>&lt;TR&gt;</a:t>
            </a:r>
            <a:br>
              <a:rPr lang="en-US" dirty="0" smtClean="0">
                <a:effectLst/>
              </a:rPr>
            </a:br>
            <a:r>
              <a:rPr lang="en-US" dirty="0" smtClean="0">
                <a:effectLst/>
              </a:rPr>
              <a:t>&lt;TD&gt;&lt;U id=ConstellationN7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id=ConstellationA7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id=ConstellationR7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&lt;TD&gt;&lt;INPUT id=Member7Y type=radio name=Member7&gt;Yes&lt;INPUT id=Member7N type=radio name=Member7&gt;No&lt;/TD&gt;&lt;/TR&gt;</a:t>
            </a:r>
            <a:br>
              <a:rPr lang="en-US" dirty="0" smtClean="0">
                <a:effectLst/>
              </a:rPr>
            </a:br>
            <a:r>
              <a:rPr lang="en-US" dirty="0" smtClean="0">
                <a:effectLst/>
              </a:rPr>
              <a:t>&lt;TR&gt;</a:t>
            </a:r>
            <a:br>
              <a:rPr lang="en-US" dirty="0" smtClean="0">
                <a:effectLst/>
              </a:rPr>
            </a:br>
            <a:r>
              <a:rPr lang="en-US" dirty="0" smtClean="0">
                <a:effectLst/>
              </a:rPr>
              <a:t>&lt;TD&gt;&lt;U id=ConstellationN8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id=ConstellationA8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id=ConstellationR8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&lt;TD&gt;&lt;INPUT id=Member8Y type=radio name=Member8&gt;Yes&lt;INPUT id=Member8N type=radio name=Member8&gt;No&lt;/TD&gt;&lt;/TR&gt;</a:t>
            </a:r>
            <a:br>
              <a:rPr lang="en-US" dirty="0" smtClean="0">
                <a:effectLst/>
              </a:rPr>
            </a:br>
            <a:r>
              <a:rPr lang="en-US" dirty="0" smtClean="0">
                <a:effectLst/>
              </a:rPr>
              <a:t>&lt;TR&gt;</a:t>
            </a:r>
            <a:br>
              <a:rPr lang="en-US" dirty="0" smtClean="0">
                <a:effectLst/>
              </a:rPr>
            </a:br>
            <a:r>
              <a:rPr lang="en-US" dirty="0" smtClean="0">
                <a:effectLst/>
              </a:rPr>
              <a:t>&lt;TD&gt;&lt;U id=ConstellationN9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id=ConstellationA9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id=ConstellationR9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&lt;TD&gt;&lt;INPUT id=Member9Y type=radio name=Member9&gt;Yes&lt;INPUT id=Member9N type=radio name=Member9&gt;No&lt;/TD&gt;&lt;/TR&gt;&lt;/TBODY&gt;&lt;/TABLE&gt;&lt;/TD&gt;&lt;/TR&gt;</a:t>
            </a:r>
            <a:br>
              <a:rPr lang="en-US" dirty="0" smtClean="0">
                <a:effectLst/>
              </a:rPr>
            </a:br>
            <a:r>
              <a:rPr lang="en-US" dirty="0" smtClean="0">
                <a:effectLst/>
              </a:rPr>
              <a:t>&lt;TR style="BACKGROUND-COLOR: #999999"&gt;</a:t>
            </a:r>
            <a:br>
              <a:rPr lang="en-US" dirty="0" smtClean="0">
                <a:effectLst/>
              </a:rPr>
            </a:br>
            <a:r>
              <a:rPr lang="en-US" dirty="0" smtClean="0">
                <a:effectLst/>
              </a:rPr>
              <a:t>&lt;TD </a:t>
            </a:r>
            <a:r>
              <a:rPr lang="en-US" dirty="0" err="1" smtClean="0">
                <a:effectLst/>
              </a:rPr>
              <a:t>colSpan</a:t>
            </a:r>
            <a:r>
              <a:rPr lang="en-US" dirty="0" smtClean="0">
                <a:effectLst/>
              </a:rPr>
              <a:t>=2&gt;&lt;STRONG&gt;Established Supports&lt;/STRONG&gt;&lt;/TD&gt;</a:t>
            </a:r>
            <a:br>
              <a:rPr lang="en-US" dirty="0" smtClean="0">
                <a:effectLst/>
              </a:rPr>
            </a:br>
            <a:r>
              <a:rPr lang="en-US" dirty="0" smtClean="0">
                <a:effectLst/>
              </a:rPr>
              <a:t>&lt;TD&gt;&lt;STRONG&gt;Agency&lt;/STRONG&gt;&lt;/TD&gt;</a:t>
            </a:r>
            <a:br>
              <a:rPr lang="en-US" dirty="0" smtClean="0">
                <a:effectLst/>
              </a:rPr>
            </a:br>
            <a:r>
              <a:rPr lang="en-US" dirty="0" smtClean="0">
                <a:effectLst/>
              </a:rPr>
              <a:t>&lt;TD&gt;&lt;STRONG&gt;Contact Name&lt;/STRONG&gt;&lt;/TD&gt;</a:t>
            </a:r>
            <a:br>
              <a:rPr lang="en-US" dirty="0" smtClean="0">
                <a:effectLst/>
              </a:rPr>
            </a:br>
            <a:r>
              <a:rPr lang="en-US" dirty="0" smtClean="0">
                <a:effectLst/>
              </a:rPr>
              <a:t>&lt;TD&gt;&lt;STRONG&gt;Phone&lt;/STRONG&gt;&lt;/TD&gt;</a:t>
            </a:r>
            <a:br>
              <a:rPr lang="en-US" dirty="0" smtClean="0">
                <a:effectLst/>
              </a:rPr>
            </a:br>
            <a:r>
              <a:rPr lang="en-US" dirty="0" smtClean="0">
                <a:effectLst/>
              </a:rPr>
              <a:t>&lt;TD&gt;&lt;STRONG&gt;Email&lt;/STRONG&gt;&lt;/TD&gt;&lt;/TR&gt;</a:t>
            </a:r>
            <a:br>
              <a:rPr lang="en-US" dirty="0" smtClean="0">
                <a:effectLst/>
              </a:rPr>
            </a:br>
            <a:r>
              <a:rPr lang="en-US" dirty="0" smtClean="0">
                <a:effectLst/>
              </a:rPr>
              <a:t>&lt;TR&gt;</a:t>
            </a:r>
            <a:br>
              <a:rPr lang="en-US" dirty="0" smtClean="0">
                <a:effectLst/>
              </a:rPr>
            </a:br>
            <a:r>
              <a:rPr lang="en-US" dirty="0" smtClean="0">
                <a:effectLst/>
              </a:rPr>
              <a:t>&lt;TD </a:t>
            </a:r>
            <a:r>
              <a:rPr lang="en-US" dirty="0" err="1" smtClean="0">
                <a:effectLst/>
              </a:rPr>
              <a:t>colSpan</a:t>
            </a:r>
            <a:r>
              <a:rPr lang="en-US" dirty="0" smtClean="0">
                <a:effectLst/>
              </a:rPr>
              <a:t>=2&gt;&lt;STRONG&gt;Physician&lt;/STRONG&gt;&lt;/TD&gt;</a:t>
            </a:r>
            <a:br>
              <a:rPr lang="en-US" dirty="0" smtClean="0">
                <a:effectLst/>
              </a:rPr>
            </a:br>
            <a:r>
              <a:rPr lang="en-US" dirty="0" smtClean="0">
                <a:effectLst/>
              </a:rPr>
              <a:t>&lt;TD&gt;&lt;U id=EstablishedA1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id=EstablishedC1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id=EstablishedP1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id=EstablishedE1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;&lt;/U&gt;&lt;/TD&gt;&lt;/TR&gt;</a:t>
            </a:r>
            <a:br>
              <a:rPr lang="en-US" dirty="0" smtClean="0">
                <a:effectLst/>
              </a:rPr>
            </a:br>
            <a:r>
              <a:rPr lang="en-US" dirty="0" smtClean="0">
                <a:effectLst/>
              </a:rPr>
              <a:t>&lt;TR&gt;</a:t>
            </a:r>
            <a:br>
              <a:rPr lang="en-US" dirty="0" smtClean="0">
                <a:effectLst/>
              </a:rPr>
            </a:br>
            <a:r>
              <a:rPr lang="en-US" dirty="0" smtClean="0">
                <a:effectLst/>
              </a:rPr>
              <a:t>&lt;TD </a:t>
            </a:r>
            <a:r>
              <a:rPr lang="en-US" dirty="0" err="1" smtClean="0">
                <a:effectLst/>
              </a:rPr>
              <a:t>colSpan</a:t>
            </a:r>
            <a:r>
              <a:rPr lang="en-US" dirty="0" smtClean="0">
                <a:effectLst/>
              </a:rPr>
              <a:t>=2&gt;&lt;STRONG&gt;School/Daycare&lt;/STRONG&gt;&lt;/TD&gt;</a:t>
            </a:r>
            <a:br>
              <a:rPr lang="en-US" dirty="0" smtClean="0">
                <a:effectLst/>
              </a:rPr>
            </a:br>
            <a:r>
              <a:rPr lang="en-US" dirty="0" smtClean="0">
                <a:effectLst/>
              </a:rPr>
              <a:t>&lt;TD&gt;&lt;U id=EstablishedA2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id=EstablishedC2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id=EstablishedP2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id=EstablishedE2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;&lt;/U&gt;&lt;/TD&gt;&lt;/TR&gt;</a:t>
            </a:r>
            <a:br>
              <a:rPr lang="en-US" dirty="0" smtClean="0">
                <a:effectLst/>
              </a:rPr>
            </a:br>
            <a:r>
              <a:rPr lang="en-US" dirty="0" smtClean="0">
                <a:effectLst/>
              </a:rPr>
              <a:t>&lt;TR&gt;</a:t>
            </a:r>
            <a:br>
              <a:rPr lang="en-US" dirty="0" smtClean="0">
                <a:effectLst/>
              </a:rPr>
            </a:br>
            <a:r>
              <a:rPr lang="en-US" dirty="0" smtClean="0">
                <a:effectLst/>
              </a:rPr>
              <a:t>&lt;TD </a:t>
            </a:r>
            <a:r>
              <a:rPr lang="en-US" dirty="0" err="1" smtClean="0">
                <a:effectLst/>
              </a:rPr>
              <a:t>colSpan</a:t>
            </a:r>
            <a:r>
              <a:rPr lang="en-US" dirty="0" smtClean="0">
                <a:effectLst/>
              </a:rPr>
              <a:t>=2&gt;&lt;STRONG&gt;Counselor/Therapist&lt;/STRONG&gt;&lt;/TD&gt;</a:t>
            </a:r>
            <a:br>
              <a:rPr lang="en-US" dirty="0" smtClean="0">
                <a:effectLst/>
              </a:rPr>
            </a:br>
            <a:r>
              <a:rPr lang="en-US" dirty="0" smtClean="0">
                <a:effectLst/>
              </a:rPr>
              <a:t>&lt;TD&gt;&lt;U id=EstablishedA3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id=EstablishedC3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id=EstablishedP3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id=EstablishedE3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;&lt;/U&gt;&lt;/TD&gt;&lt;/TR&gt;</a:t>
            </a:r>
            <a:br>
              <a:rPr lang="en-US" dirty="0" smtClean="0">
                <a:effectLst/>
              </a:rPr>
            </a:br>
            <a:r>
              <a:rPr lang="en-US" dirty="0" smtClean="0">
                <a:effectLst/>
              </a:rPr>
              <a:t>&lt;TR&gt;</a:t>
            </a:r>
            <a:br>
              <a:rPr lang="en-US" dirty="0" smtClean="0">
                <a:effectLst/>
              </a:rPr>
            </a:br>
            <a:r>
              <a:rPr lang="en-US" dirty="0" smtClean="0">
                <a:effectLst/>
              </a:rPr>
              <a:t>&lt;TD </a:t>
            </a:r>
            <a:r>
              <a:rPr lang="en-US" dirty="0" err="1" smtClean="0">
                <a:effectLst/>
              </a:rPr>
              <a:t>colSpan</a:t>
            </a:r>
            <a:r>
              <a:rPr lang="en-US" dirty="0" smtClean="0">
                <a:effectLst/>
              </a:rPr>
              <a:t>=2&gt;&lt;STRONG&gt;Child Welfare Worker&lt;/STRONG&gt;&lt;/TD&gt;</a:t>
            </a:r>
            <a:br>
              <a:rPr lang="en-US" dirty="0" smtClean="0">
                <a:effectLst/>
              </a:rPr>
            </a:br>
            <a:r>
              <a:rPr lang="en-US" dirty="0" smtClean="0">
                <a:effectLst/>
              </a:rPr>
              <a:t>&lt;TD&gt;&lt;U id=EstablishedA4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id=EstablishedC4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id=EstablishedP4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id=EstablishedE4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;&lt;/U&gt;&lt;/TD&gt;&lt;/TR&gt;</a:t>
            </a:r>
            <a:br>
              <a:rPr lang="en-US" dirty="0" smtClean="0">
                <a:effectLst/>
              </a:rPr>
            </a:br>
            <a:r>
              <a:rPr lang="en-US" dirty="0" smtClean="0">
                <a:effectLst/>
              </a:rPr>
              <a:t>&lt;TR&gt;</a:t>
            </a:r>
            <a:br>
              <a:rPr lang="en-US" dirty="0" smtClean="0">
                <a:effectLst/>
              </a:rPr>
            </a:br>
            <a:r>
              <a:rPr lang="en-US" dirty="0" smtClean="0">
                <a:effectLst/>
              </a:rPr>
              <a:t>&lt;TD </a:t>
            </a:r>
            <a:r>
              <a:rPr lang="en-US" dirty="0" err="1" smtClean="0">
                <a:effectLst/>
              </a:rPr>
              <a:t>colSpan</a:t>
            </a:r>
            <a:r>
              <a:rPr lang="en-US" dirty="0" smtClean="0">
                <a:effectLst/>
              </a:rPr>
              <a:t>=2&gt;&lt;STRONG&gt;ISC/PAS Agent&lt;/STRONG&gt;&lt;/TD&gt;</a:t>
            </a:r>
            <a:br>
              <a:rPr lang="en-US" dirty="0" smtClean="0">
                <a:effectLst/>
              </a:rPr>
            </a:br>
            <a:r>
              <a:rPr lang="en-US" dirty="0" smtClean="0">
                <a:effectLst/>
              </a:rPr>
              <a:t>&lt;TD&gt;&lt;U id=EstablishedA5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id=EstablishedC5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id=EstablishedP5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id=EstablishedE5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;&lt;/U&gt;&lt;/TD&gt;&lt;/TR&gt;</a:t>
            </a:r>
            <a:br>
              <a:rPr lang="en-US" dirty="0" smtClean="0">
                <a:effectLst/>
              </a:rPr>
            </a:br>
            <a:r>
              <a:rPr lang="en-US" dirty="0" smtClean="0">
                <a:effectLst/>
              </a:rPr>
              <a:t>&lt;TR&gt;</a:t>
            </a:r>
            <a:br>
              <a:rPr lang="en-US" dirty="0" smtClean="0">
                <a:effectLst/>
              </a:rPr>
            </a:br>
            <a:r>
              <a:rPr lang="en-US" dirty="0" smtClean="0">
                <a:effectLst/>
              </a:rPr>
              <a:t>&lt;TD </a:t>
            </a:r>
            <a:r>
              <a:rPr lang="en-US" dirty="0" err="1" smtClean="0">
                <a:effectLst/>
              </a:rPr>
              <a:t>colSpan</a:t>
            </a:r>
            <a:r>
              <a:rPr lang="en-US" dirty="0" smtClean="0">
                <a:effectLst/>
              </a:rPr>
              <a:t>=2&gt;&lt;STRONG&gt;Probation Officer&lt;/STRONG&gt;&lt;/TD&gt;</a:t>
            </a:r>
            <a:br>
              <a:rPr lang="en-US" dirty="0" smtClean="0">
                <a:effectLst/>
              </a:rPr>
            </a:br>
            <a:r>
              <a:rPr lang="en-US" dirty="0" smtClean="0">
                <a:effectLst/>
              </a:rPr>
              <a:t>&lt;TD&gt;&lt;U id=EstablishedA6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id=EstablishedC6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id=EstablishedP6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id=EstablishedE6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;&lt;/U&gt;&lt;/TD&gt;&lt;/TR&gt;</a:t>
            </a:r>
            <a:br>
              <a:rPr lang="en-US" dirty="0" smtClean="0">
                <a:effectLst/>
              </a:rPr>
            </a:br>
            <a:r>
              <a:rPr lang="en-US" dirty="0" smtClean="0">
                <a:effectLst/>
              </a:rPr>
              <a:t>&lt;TR&gt;</a:t>
            </a:r>
            <a:br>
              <a:rPr lang="en-US" dirty="0" smtClean="0">
                <a:effectLst/>
              </a:rPr>
            </a:br>
            <a:r>
              <a:rPr lang="en-US" dirty="0" smtClean="0">
                <a:effectLst/>
              </a:rPr>
              <a:t>&lt;TD </a:t>
            </a:r>
            <a:r>
              <a:rPr lang="en-US" dirty="0" err="1" smtClean="0">
                <a:effectLst/>
              </a:rPr>
              <a:t>colSpan</a:t>
            </a:r>
            <a:r>
              <a:rPr lang="en-US" dirty="0" smtClean="0">
                <a:effectLst/>
              </a:rPr>
              <a:t>=2&gt;&lt;STRONG&gt;Other:&lt;U id=EstablishedOther1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;&lt;/U&gt;&lt;/STRONG&gt;&lt;/TD&gt;</a:t>
            </a:r>
            <a:br>
              <a:rPr lang="en-US" dirty="0" smtClean="0">
                <a:effectLst/>
              </a:rPr>
            </a:br>
            <a:r>
              <a:rPr lang="en-US" dirty="0" smtClean="0">
                <a:effectLst/>
              </a:rPr>
              <a:t>&lt;TD&gt;&lt;U id=EstablishedA7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id=EstablishedC7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id=EstablishedP7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id=EstablishedE7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;&lt;/U&gt;&lt;/TD&gt;&lt;/TR&gt;</a:t>
            </a:r>
            <a:br>
              <a:rPr lang="en-US" dirty="0" smtClean="0">
                <a:effectLst/>
              </a:rPr>
            </a:br>
            <a:r>
              <a:rPr lang="en-US" dirty="0" smtClean="0">
                <a:effectLst/>
              </a:rPr>
              <a:t>&lt;TR&gt;</a:t>
            </a:r>
            <a:br>
              <a:rPr lang="en-US" dirty="0" smtClean="0">
                <a:effectLst/>
              </a:rPr>
            </a:br>
            <a:r>
              <a:rPr lang="en-US" dirty="0" smtClean="0">
                <a:effectLst/>
              </a:rPr>
              <a:t>&lt;TD </a:t>
            </a:r>
            <a:r>
              <a:rPr lang="en-US" dirty="0" err="1" smtClean="0">
                <a:effectLst/>
              </a:rPr>
              <a:t>colSpan</a:t>
            </a:r>
            <a:r>
              <a:rPr lang="en-US" dirty="0" smtClean="0">
                <a:effectLst/>
              </a:rPr>
              <a:t>=2&gt;&lt;STRONG&gt;Other:&lt;U id=EstablishedOther2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;&lt;/U&gt;&lt;/STRONG&gt;&lt;/TD&gt;</a:t>
            </a:r>
            <a:br>
              <a:rPr lang="en-US" dirty="0" smtClean="0">
                <a:effectLst/>
              </a:rPr>
            </a:br>
            <a:r>
              <a:rPr lang="en-US" dirty="0" smtClean="0">
                <a:effectLst/>
              </a:rPr>
              <a:t>&lt;TD&gt;&lt;U id=EstablishedA8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id=EstablishedC8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id=EstablishedP8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id=EstablishedE8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;&lt;/U&gt;&lt;/TD&gt;&lt;/TR&gt;</a:t>
            </a:r>
            <a:br>
              <a:rPr lang="en-US" dirty="0" smtClean="0">
                <a:effectLst/>
              </a:rPr>
            </a:br>
            <a:r>
              <a:rPr lang="en-US" dirty="0" smtClean="0">
                <a:effectLst/>
              </a:rPr>
              <a:t>&lt;TR&gt;</a:t>
            </a:r>
            <a:br>
              <a:rPr lang="en-US" dirty="0" smtClean="0">
                <a:effectLst/>
              </a:rPr>
            </a:br>
            <a:r>
              <a:rPr lang="en-US" dirty="0" smtClean="0">
                <a:effectLst/>
              </a:rPr>
              <a:t>&lt;TD </a:t>
            </a:r>
            <a:r>
              <a:rPr lang="en-US" dirty="0" err="1" smtClean="0">
                <a:effectLst/>
              </a:rPr>
              <a:t>colSpan</a:t>
            </a:r>
            <a:r>
              <a:rPr lang="en-US" dirty="0" smtClean="0">
                <a:effectLst/>
              </a:rPr>
              <a:t>=2&gt;&lt;STRONG&gt;Other:&lt;U id=EstablishedOther3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;&lt;/U&gt;&lt;/STRONG&gt;&lt;/TD&gt;</a:t>
            </a:r>
            <a:br>
              <a:rPr lang="en-US" dirty="0" smtClean="0">
                <a:effectLst/>
              </a:rPr>
            </a:br>
            <a:r>
              <a:rPr lang="en-US" dirty="0" smtClean="0">
                <a:effectLst/>
              </a:rPr>
              <a:t>&lt;TD&gt;&lt;U id=EstablishedA9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id=EstablishedC9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id=EstablishedP9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a:t>
            </a:r>
            <a:br>
              <a:rPr lang="en-US" dirty="0" smtClean="0">
                <a:effectLst/>
              </a:rPr>
            </a:br>
            <a:r>
              <a:rPr lang="en-US" dirty="0" smtClean="0">
                <a:effectLst/>
              </a:rPr>
              <a:t>&lt;TD&gt;&lt;U id=EstablishedE9 contentEditable=true style="COLOR: red"&gt;&amp;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;&amp;</a:t>
            </a:r>
            <a:r>
              <a:rPr lang="en-US" dirty="0" err="1" smtClean="0">
                <a:effectLst/>
              </a:rPr>
              <a:t>nbsp</a:t>
            </a:r>
            <a:r>
              <a:rPr lang="en-US" dirty="0" smtClean="0">
                <a:effectLst/>
              </a:rPr>
              <a:t>;&lt;/U&gt;&lt;/TD&gt;&lt;/TR&gt;&lt;/TBODY&gt;&lt;/TABLE&gt;&lt;/DIV&gt;IM+CANS- P1</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33</a:t>
            </a:fld>
            <a:endParaRPr lang="en-US" dirty="0"/>
          </a:p>
        </p:txBody>
      </p:sp>
    </p:spTree>
    <p:extLst>
      <p:ext uri="{BB962C8B-B14F-4D97-AF65-F5344CB8AC3E}">
        <p14:creationId xmlns:p14="http://schemas.microsoft.com/office/powerpoint/2010/main" val="4192499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Before Save code</a:t>
            </a:r>
          </a:p>
          <a:p>
            <a:r>
              <a:rPr lang="en-US" dirty="0" err="1" smtClean="0"/>
              <a:t>var</a:t>
            </a:r>
            <a:r>
              <a:rPr lang="en-US" dirty="0" smtClean="0"/>
              <a:t> </a:t>
            </a:r>
            <a:r>
              <a:rPr lang="en-US" dirty="0" err="1" smtClean="0"/>
              <a:t>formLine</a:t>
            </a:r>
            <a:r>
              <a:rPr lang="en-US" dirty="0" smtClean="0"/>
              <a:t> = </a:t>
            </a:r>
            <a:r>
              <a:rPr lang="en-US" dirty="0" err="1" smtClean="0"/>
              <a:t>Form.getFormLineByColumnName</a:t>
            </a:r>
            <a:r>
              <a:rPr lang="en-US" dirty="0" smtClean="0"/>
              <a:t>('</a:t>
            </a:r>
            <a:r>
              <a:rPr lang="en-US" dirty="0" err="1" smtClean="0"/>
              <a:t>generic_remarks</a:t>
            </a:r>
            <a:r>
              <a:rPr lang="en-US" dirty="0" smtClean="0"/>
              <a:t>');</a:t>
            </a:r>
          </a:p>
          <a:p>
            <a:r>
              <a:rPr lang="en-US" dirty="0" err="1" smtClean="0"/>
              <a:t>var</a:t>
            </a:r>
            <a:r>
              <a:rPr lang="en-US" dirty="0" smtClean="0"/>
              <a:t> </a:t>
            </a:r>
            <a:r>
              <a:rPr lang="en-US" dirty="0" err="1" smtClean="0"/>
              <a:t>chk</a:t>
            </a:r>
            <a:r>
              <a:rPr lang="en-US" dirty="0" smtClean="0"/>
              <a:t>='';</a:t>
            </a:r>
          </a:p>
          <a:p>
            <a:r>
              <a:rPr lang="en-US" dirty="0" smtClean="0"/>
              <a:t>//get all the radio button check</a:t>
            </a:r>
          </a:p>
          <a:p>
            <a:r>
              <a:rPr lang="en-US" dirty="0" smtClean="0"/>
              <a:t>$("[</a:t>
            </a:r>
            <a:r>
              <a:rPr lang="en-US" dirty="0" err="1" smtClean="0"/>
              <a:t>form_line_id</a:t>
            </a:r>
            <a:r>
              <a:rPr lang="en-US" dirty="0" smtClean="0"/>
              <a:t>=" + </a:t>
            </a:r>
            <a:r>
              <a:rPr lang="en-US" dirty="0" err="1" smtClean="0"/>
              <a:t>formLine.formLinesId</a:t>
            </a:r>
            <a:r>
              <a:rPr lang="en-US" dirty="0" smtClean="0"/>
              <a:t> + "] </a:t>
            </a:r>
            <a:r>
              <a:rPr lang="en-US" dirty="0" err="1" smtClean="0"/>
              <a:t>input:checked</a:t>
            </a:r>
            <a:r>
              <a:rPr lang="en-US" dirty="0" smtClean="0"/>
              <a:t>").each(function() {</a:t>
            </a:r>
          </a:p>
          <a:p>
            <a:r>
              <a:rPr lang="en-US" dirty="0" err="1" smtClean="0"/>
              <a:t>chk</a:t>
            </a:r>
            <a:r>
              <a:rPr lang="en-US" dirty="0" smtClean="0"/>
              <a:t> += '~~'+ $(this).</a:t>
            </a:r>
            <a:r>
              <a:rPr lang="en-US" dirty="0" err="1" smtClean="0"/>
              <a:t>attr</a:t>
            </a:r>
            <a:r>
              <a:rPr lang="en-US" dirty="0" smtClean="0"/>
              <a:t>('id')</a:t>
            </a:r>
          </a:p>
          <a:p>
            <a:r>
              <a:rPr lang="en-US" dirty="0" smtClean="0"/>
              <a:t>});</a:t>
            </a:r>
          </a:p>
          <a:p>
            <a:r>
              <a:rPr lang="en-US" dirty="0" smtClean="0"/>
              <a:t>setFormElement('clinical_instructions',</a:t>
            </a:r>
            <a:r>
              <a:rPr lang="en-US" dirty="0" err="1" smtClean="0"/>
              <a:t>chk</a:t>
            </a:r>
            <a:r>
              <a:rPr lang="en-US" dirty="0" smtClean="0"/>
              <a:t>);</a:t>
            </a:r>
          </a:p>
          <a:p>
            <a:r>
              <a:rPr lang="en-US" dirty="0" smtClean="0"/>
              <a:t>// let the system know this invisible field get change so it will save it</a:t>
            </a:r>
          </a:p>
          <a:p>
            <a:r>
              <a:rPr lang="en-US" dirty="0" err="1" smtClean="0"/>
              <a:t>formLine.isDirty</a:t>
            </a:r>
            <a:r>
              <a:rPr lang="en-US" dirty="0" smtClean="0"/>
              <a:t> = true;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After</a:t>
            </a:r>
            <a:r>
              <a:rPr lang="en-US" baseline="0" dirty="0" smtClean="0"/>
              <a:t> Load</a:t>
            </a:r>
            <a:r>
              <a:rPr lang="en-US" dirty="0" smtClean="0"/>
              <a:t> code</a:t>
            </a:r>
          </a:p>
          <a:p>
            <a:r>
              <a:rPr lang="en-US" dirty="0" err="1" smtClean="0"/>
              <a:t>chkcontenteditable</a:t>
            </a:r>
            <a:r>
              <a:rPr lang="en-US" dirty="0" smtClean="0"/>
              <a:t> = function (status) {</a:t>
            </a:r>
          </a:p>
          <a:p>
            <a:r>
              <a:rPr lang="en-US" dirty="0" smtClean="0"/>
              <a:t>	for (</a:t>
            </a:r>
            <a:r>
              <a:rPr lang="en-US" dirty="0" err="1" smtClean="0"/>
              <a:t>var</a:t>
            </a:r>
            <a:r>
              <a:rPr lang="en-US" dirty="0" smtClean="0"/>
              <a:t> </a:t>
            </a:r>
            <a:r>
              <a:rPr lang="en-US" dirty="0" err="1" smtClean="0"/>
              <a:t>i</a:t>
            </a:r>
            <a:r>
              <a:rPr lang="en-US" dirty="0" smtClean="0"/>
              <a:t> = 0; </a:t>
            </a:r>
            <a:r>
              <a:rPr lang="en-US" dirty="0" err="1" smtClean="0"/>
              <a:t>i</a:t>
            </a:r>
            <a:r>
              <a:rPr lang="en-US" dirty="0" smtClean="0"/>
              <a:t> &lt; </a:t>
            </a:r>
            <a:r>
              <a:rPr lang="en-US" dirty="0" err="1" smtClean="0"/>
              <a:t>Form.formObject.FormLines.length</a:t>
            </a:r>
            <a:r>
              <a:rPr lang="en-US" dirty="0" smtClean="0"/>
              <a:t>; </a:t>
            </a:r>
            <a:r>
              <a:rPr lang="en-US" dirty="0" err="1" smtClean="0"/>
              <a:t>i</a:t>
            </a:r>
            <a:r>
              <a:rPr lang="en-US" dirty="0" smtClean="0"/>
              <a:t>++) {</a:t>
            </a:r>
          </a:p>
          <a:p>
            <a:r>
              <a:rPr lang="en-US" dirty="0" smtClean="0"/>
              <a:t>		</a:t>
            </a:r>
            <a:r>
              <a:rPr lang="en-US" dirty="0" err="1" smtClean="0"/>
              <a:t>var</a:t>
            </a:r>
            <a:r>
              <a:rPr lang="en-US" dirty="0" smtClean="0"/>
              <a:t> </a:t>
            </a:r>
            <a:r>
              <a:rPr lang="en-US" dirty="0" err="1" smtClean="0"/>
              <a:t>formLine</a:t>
            </a:r>
            <a:r>
              <a:rPr lang="en-US" dirty="0" smtClean="0"/>
              <a:t> = </a:t>
            </a:r>
            <a:r>
              <a:rPr lang="en-US" dirty="0" err="1" smtClean="0"/>
              <a:t>Form.formObject.FormLines</a:t>
            </a:r>
            <a:r>
              <a:rPr lang="en-US" dirty="0" smtClean="0"/>
              <a:t>[</a:t>
            </a:r>
            <a:r>
              <a:rPr lang="en-US" dirty="0" err="1" smtClean="0"/>
              <a:t>i</a:t>
            </a:r>
            <a:r>
              <a:rPr lang="en-US" dirty="0" smtClean="0"/>
              <a:t>];</a:t>
            </a:r>
          </a:p>
          <a:p>
            <a:r>
              <a:rPr lang="en-US" dirty="0" smtClean="0"/>
              <a:t>		if ( </a:t>
            </a:r>
            <a:r>
              <a:rPr lang="en-US" dirty="0" err="1" smtClean="0"/>
              <a:t>formLine.typeCode</a:t>
            </a:r>
            <a:r>
              <a:rPr lang="en-US" dirty="0" smtClean="0"/>
              <a:t>=='M' ) </a:t>
            </a:r>
          </a:p>
          <a:p>
            <a:r>
              <a:rPr lang="en-US" dirty="0" smtClean="0"/>
              <a:t>		{ </a:t>
            </a:r>
          </a:p>
          <a:p>
            <a:r>
              <a:rPr lang="en-US" dirty="0" smtClean="0"/>
              <a:t>			$("div[</a:t>
            </a:r>
            <a:r>
              <a:rPr lang="en-US" dirty="0" err="1" smtClean="0"/>
              <a:t>form_line_id</a:t>
            </a:r>
            <a:r>
              <a:rPr lang="en-US" dirty="0" smtClean="0"/>
              <a:t>='" + </a:t>
            </a:r>
            <a:r>
              <a:rPr lang="en-US" dirty="0" err="1" smtClean="0"/>
              <a:t>Form.formObject.FormLines</a:t>
            </a:r>
            <a:r>
              <a:rPr lang="en-US" dirty="0" smtClean="0"/>
              <a:t>[</a:t>
            </a:r>
            <a:r>
              <a:rPr lang="en-US" dirty="0" err="1" smtClean="0"/>
              <a:t>i</a:t>
            </a:r>
            <a:r>
              <a:rPr lang="en-US" dirty="0" smtClean="0"/>
              <a:t>].</a:t>
            </a:r>
            <a:r>
              <a:rPr lang="en-US" dirty="0" err="1" smtClean="0"/>
              <a:t>formLinesId</a:t>
            </a:r>
            <a:r>
              <a:rPr lang="en-US" dirty="0" smtClean="0"/>
              <a:t> + "'] u").each(function (index) </a:t>
            </a:r>
          </a:p>
          <a:p>
            <a:r>
              <a:rPr lang="en-US" dirty="0" smtClean="0"/>
              <a:t>				{ 	$(this).</a:t>
            </a:r>
            <a:r>
              <a:rPr lang="en-US" dirty="0" err="1" smtClean="0"/>
              <a:t>attr</a:t>
            </a:r>
            <a:r>
              <a:rPr lang="en-US" dirty="0" smtClean="0"/>
              <a:t>('contentEditable', status);	})</a:t>
            </a:r>
          </a:p>
          <a:p>
            <a:r>
              <a:rPr lang="en-US" dirty="0" smtClean="0"/>
              <a:t>		}</a:t>
            </a:r>
          </a:p>
          <a:p>
            <a:r>
              <a:rPr lang="en-US" dirty="0" smtClean="0"/>
              <a:t>	} </a:t>
            </a:r>
          </a:p>
          <a:p>
            <a:r>
              <a:rPr lang="en-US" dirty="0" smtClean="0"/>
              <a:t>}</a:t>
            </a:r>
          </a:p>
          <a:p>
            <a:r>
              <a:rPr lang="en-US" dirty="0" smtClean="0"/>
              <a:t>// get the reference point </a:t>
            </a:r>
          </a:p>
          <a:p>
            <a:r>
              <a:rPr lang="en-US" dirty="0" err="1" smtClean="0"/>
              <a:t>var</a:t>
            </a:r>
            <a:r>
              <a:rPr lang="en-US" dirty="0" smtClean="0"/>
              <a:t> </a:t>
            </a:r>
            <a:r>
              <a:rPr lang="en-US" dirty="0" err="1" smtClean="0"/>
              <a:t>formLine</a:t>
            </a:r>
            <a:r>
              <a:rPr lang="en-US" dirty="0" smtClean="0"/>
              <a:t> = </a:t>
            </a:r>
            <a:r>
              <a:rPr lang="en-US" dirty="0" err="1" smtClean="0"/>
              <a:t>Form.getFormLineByColumnName</a:t>
            </a:r>
            <a:r>
              <a:rPr lang="en-US" dirty="0" smtClean="0"/>
              <a:t>('</a:t>
            </a:r>
            <a:r>
              <a:rPr lang="en-US" dirty="0" err="1" smtClean="0"/>
              <a:t>generic_remarks</a:t>
            </a:r>
            <a:r>
              <a:rPr lang="en-US" dirty="0" smtClean="0"/>
              <a:t>');</a:t>
            </a:r>
          </a:p>
          <a:p>
            <a:r>
              <a:rPr lang="en-US" dirty="0" err="1" smtClean="0"/>
              <a:t>var</a:t>
            </a:r>
            <a:r>
              <a:rPr lang="en-US" dirty="0" smtClean="0"/>
              <a:t> formLine1 = </a:t>
            </a:r>
            <a:r>
              <a:rPr lang="en-US" dirty="0" err="1" smtClean="0"/>
              <a:t>Form.getFormLineByCaption</a:t>
            </a:r>
            <a:r>
              <a:rPr lang="en-US" dirty="0" smtClean="0"/>
              <a:t>('Page1'); </a:t>
            </a:r>
          </a:p>
          <a:p>
            <a:r>
              <a:rPr lang="en-US" dirty="0" err="1" smtClean="0"/>
              <a:t>var</a:t>
            </a:r>
            <a:r>
              <a:rPr lang="en-US" dirty="0" smtClean="0"/>
              <a:t> formLine2 = </a:t>
            </a:r>
            <a:r>
              <a:rPr lang="en-US" dirty="0" err="1" smtClean="0"/>
              <a:t>Form.getFormLineByCaption</a:t>
            </a:r>
            <a:r>
              <a:rPr lang="en-US" dirty="0" smtClean="0"/>
              <a:t>('Page2'); </a:t>
            </a:r>
          </a:p>
          <a:p>
            <a:r>
              <a:rPr lang="en-US" dirty="0" err="1" smtClean="0"/>
              <a:t>var</a:t>
            </a:r>
            <a:r>
              <a:rPr lang="en-US" dirty="0" smtClean="0"/>
              <a:t> formLine3 = </a:t>
            </a:r>
            <a:r>
              <a:rPr lang="en-US" dirty="0" err="1" smtClean="0"/>
              <a:t>Form.getFormLineByCaption</a:t>
            </a:r>
            <a:r>
              <a:rPr lang="en-US" dirty="0" smtClean="0"/>
              <a:t>('Page3'); </a:t>
            </a:r>
          </a:p>
          <a:p>
            <a:r>
              <a:rPr lang="en-US" dirty="0" err="1" smtClean="0"/>
              <a:t>var</a:t>
            </a:r>
            <a:r>
              <a:rPr lang="en-US" dirty="0" smtClean="0"/>
              <a:t> formLine4 = </a:t>
            </a:r>
            <a:r>
              <a:rPr lang="en-US" dirty="0" err="1" smtClean="0"/>
              <a:t>Form.getFormLineByCaption</a:t>
            </a:r>
            <a:r>
              <a:rPr lang="en-US" dirty="0" smtClean="0"/>
              <a:t>('Page4'); </a:t>
            </a:r>
          </a:p>
          <a:p>
            <a:r>
              <a:rPr lang="en-US" dirty="0" err="1" smtClean="0"/>
              <a:t>var</a:t>
            </a:r>
            <a:r>
              <a:rPr lang="en-US" dirty="0" smtClean="0"/>
              <a:t> formLine5 = </a:t>
            </a:r>
            <a:r>
              <a:rPr lang="en-US" dirty="0" err="1" smtClean="0"/>
              <a:t>Form.getFormLineByCaption</a:t>
            </a:r>
            <a:r>
              <a:rPr lang="en-US" dirty="0" smtClean="0"/>
              <a:t>('Page5'); </a:t>
            </a:r>
          </a:p>
          <a:p>
            <a:r>
              <a:rPr lang="en-US" dirty="0" err="1" smtClean="0"/>
              <a:t>var</a:t>
            </a:r>
            <a:r>
              <a:rPr lang="en-US" dirty="0" smtClean="0"/>
              <a:t> formLine6 = </a:t>
            </a:r>
            <a:r>
              <a:rPr lang="en-US" dirty="0" err="1" smtClean="0"/>
              <a:t>Form.getFormLineByCaption</a:t>
            </a:r>
            <a:r>
              <a:rPr lang="en-US" dirty="0" smtClean="0"/>
              <a:t>('Page6'); </a:t>
            </a:r>
          </a:p>
          <a:p>
            <a:r>
              <a:rPr lang="en-US" dirty="0" err="1" smtClean="0"/>
              <a:t>var</a:t>
            </a:r>
            <a:r>
              <a:rPr lang="en-US" dirty="0" smtClean="0"/>
              <a:t> formLine7 = </a:t>
            </a:r>
            <a:r>
              <a:rPr lang="en-US" dirty="0" err="1" smtClean="0"/>
              <a:t>Form.getFormLineByCaption</a:t>
            </a:r>
            <a:r>
              <a:rPr lang="en-US" dirty="0" smtClean="0"/>
              <a:t>('Page7'); </a:t>
            </a:r>
          </a:p>
          <a:p>
            <a:r>
              <a:rPr lang="en-US" dirty="0" err="1" smtClean="0"/>
              <a:t>var</a:t>
            </a:r>
            <a:r>
              <a:rPr lang="en-US" dirty="0" smtClean="0"/>
              <a:t> formLine8 = </a:t>
            </a:r>
            <a:r>
              <a:rPr lang="en-US" dirty="0" err="1" smtClean="0"/>
              <a:t>Form.getFormLineByCaption</a:t>
            </a:r>
            <a:r>
              <a:rPr lang="en-US" dirty="0" smtClean="0"/>
              <a:t>('Page8'); </a:t>
            </a:r>
          </a:p>
          <a:p>
            <a:r>
              <a:rPr lang="en-US" dirty="0" err="1" smtClean="0"/>
              <a:t>var</a:t>
            </a:r>
            <a:r>
              <a:rPr lang="en-US" dirty="0" smtClean="0"/>
              <a:t> formLine9 = </a:t>
            </a:r>
            <a:r>
              <a:rPr lang="en-US" dirty="0" err="1" smtClean="0"/>
              <a:t>Form.getFormLineByCaption</a:t>
            </a:r>
            <a:r>
              <a:rPr lang="en-US" dirty="0" smtClean="0"/>
              <a:t>('Page9'); </a:t>
            </a:r>
          </a:p>
          <a:p>
            <a:r>
              <a:rPr lang="en-US" dirty="0" err="1" smtClean="0"/>
              <a:t>var</a:t>
            </a:r>
            <a:r>
              <a:rPr lang="en-US" dirty="0" smtClean="0"/>
              <a:t> formLine10 = </a:t>
            </a:r>
            <a:r>
              <a:rPr lang="en-US" dirty="0" err="1" smtClean="0"/>
              <a:t>Form.getFormLineByCaption</a:t>
            </a:r>
            <a:r>
              <a:rPr lang="en-US" dirty="0" smtClean="0"/>
              <a:t>('Page10'); </a:t>
            </a:r>
          </a:p>
          <a:p>
            <a:r>
              <a:rPr lang="en-US" dirty="0" smtClean="0"/>
              <a:t>//copy the all the label fields as template to the '</a:t>
            </a:r>
            <a:r>
              <a:rPr lang="en-US" dirty="0" err="1" smtClean="0"/>
              <a:t>generic_remarks</a:t>
            </a:r>
            <a:r>
              <a:rPr lang="en-US" dirty="0" smtClean="0"/>
              <a:t>' when form is in ADD mode</a:t>
            </a:r>
          </a:p>
          <a:p>
            <a:r>
              <a:rPr lang="en-US" dirty="0" smtClean="0"/>
              <a:t>if ( </a:t>
            </a:r>
            <a:r>
              <a:rPr lang="en-US" dirty="0" err="1" smtClean="0"/>
              <a:t>formMode</a:t>
            </a:r>
            <a:r>
              <a:rPr lang="en-US" dirty="0" smtClean="0"/>
              <a:t> == 'ADD' ) </a:t>
            </a:r>
          </a:p>
          <a:p>
            <a:r>
              <a:rPr lang="en-US" dirty="0" smtClean="0"/>
              <a:t>{ </a:t>
            </a:r>
          </a:p>
          <a:p>
            <a:r>
              <a:rPr lang="en-US" dirty="0" smtClean="0"/>
              <a:t>	// Take out all the 'value' attribute since it will duplicate the whole label</a:t>
            </a:r>
          </a:p>
          <a:p>
            <a:r>
              <a:rPr lang="en-US" dirty="0" smtClean="0"/>
              <a:t>	$("[</a:t>
            </a:r>
            <a:r>
              <a:rPr lang="en-US" dirty="0" err="1" smtClean="0"/>
              <a:t>form_line_id</a:t>
            </a:r>
            <a:r>
              <a:rPr lang="en-US" dirty="0" smtClean="0"/>
              <a:t>=" + formLine1.formLinesId + "] input").</a:t>
            </a:r>
            <a:r>
              <a:rPr lang="en-US" dirty="0" err="1" smtClean="0"/>
              <a:t>attr</a:t>
            </a:r>
            <a:r>
              <a:rPr lang="en-US" dirty="0" smtClean="0"/>
              <a:t>('value', '');</a:t>
            </a:r>
          </a:p>
          <a:p>
            <a:r>
              <a:rPr lang="en-US" dirty="0" smtClean="0"/>
              <a:t>	$("[</a:t>
            </a:r>
            <a:r>
              <a:rPr lang="en-US" dirty="0" err="1" smtClean="0"/>
              <a:t>form_line_id</a:t>
            </a:r>
            <a:r>
              <a:rPr lang="en-US" dirty="0" smtClean="0"/>
              <a:t>=" + formLine2.formLinesId + "] input").</a:t>
            </a:r>
            <a:r>
              <a:rPr lang="en-US" dirty="0" err="1" smtClean="0"/>
              <a:t>attr</a:t>
            </a:r>
            <a:r>
              <a:rPr lang="en-US" dirty="0" smtClean="0"/>
              <a:t>('value', '');</a:t>
            </a:r>
          </a:p>
          <a:p>
            <a:r>
              <a:rPr lang="en-US" dirty="0" smtClean="0"/>
              <a:t>	$("[</a:t>
            </a:r>
            <a:r>
              <a:rPr lang="en-US" dirty="0" err="1" smtClean="0"/>
              <a:t>form_line_id</a:t>
            </a:r>
            <a:r>
              <a:rPr lang="en-US" dirty="0" smtClean="0"/>
              <a:t>=" + formLine3.formLinesId + "] input").</a:t>
            </a:r>
            <a:r>
              <a:rPr lang="en-US" dirty="0" err="1" smtClean="0"/>
              <a:t>attr</a:t>
            </a:r>
            <a:r>
              <a:rPr lang="en-US" dirty="0" smtClean="0"/>
              <a:t>('value', '');</a:t>
            </a:r>
          </a:p>
          <a:p>
            <a:r>
              <a:rPr lang="en-US" dirty="0" smtClean="0"/>
              <a:t>	$("[</a:t>
            </a:r>
            <a:r>
              <a:rPr lang="en-US" dirty="0" err="1" smtClean="0"/>
              <a:t>form_line_id</a:t>
            </a:r>
            <a:r>
              <a:rPr lang="en-US" dirty="0" smtClean="0"/>
              <a:t>=" + formLine4.formLinesId + "] input").</a:t>
            </a:r>
            <a:r>
              <a:rPr lang="en-US" dirty="0" err="1" smtClean="0"/>
              <a:t>attr</a:t>
            </a:r>
            <a:r>
              <a:rPr lang="en-US" dirty="0" smtClean="0"/>
              <a:t>('value', '');</a:t>
            </a:r>
          </a:p>
          <a:p>
            <a:r>
              <a:rPr lang="en-US" dirty="0" smtClean="0"/>
              <a:t>	$("[</a:t>
            </a:r>
            <a:r>
              <a:rPr lang="en-US" dirty="0" err="1" smtClean="0"/>
              <a:t>form_line_id</a:t>
            </a:r>
            <a:r>
              <a:rPr lang="en-US" dirty="0" smtClean="0"/>
              <a:t>=" + formLine5.formLinesId + "] input").</a:t>
            </a:r>
            <a:r>
              <a:rPr lang="en-US" dirty="0" err="1" smtClean="0"/>
              <a:t>attr</a:t>
            </a:r>
            <a:r>
              <a:rPr lang="en-US" dirty="0" smtClean="0"/>
              <a:t>('value', '');</a:t>
            </a:r>
          </a:p>
          <a:p>
            <a:r>
              <a:rPr lang="en-US" dirty="0" smtClean="0"/>
              <a:t>	$("[</a:t>
            </a:r>
            <a:r>
              <a:rPr lang="en-US" dirty="0" err="1" smtClean="0"/>
              <a:t>form_line_id</a:t>
            </a:r>
            <a:r>
              <a:rPr lang="en-US" dirty="0" smtClean="0"/>
              <a:t>=" + formLine6.formLinesId + "] input").</a:t>
            </a:r>
            <a:r>
              <a:rPr lang="en-US" dirty="0" err="1" smtClean="0"/>
              <a:t>attr</a:t>
            </a:r>
            <a:r>
              <a:rPr lang="en-US" dirty="0" smtClean="0"/>
              <a:t>('value', '');</a:t>
            </a:r>
          </a:p>
          <a:p>
            <a:r>
              <a:rPr lang="en-US" dirty="0" smtClean="0"/>
              <a:t>	$("[</a:t>
            </a:r>
            <a:r>
              <a:rPr lang="en-US" dirty="0" err="1" smtClean="0"/>
              <a:t>form_line_id</a:t>
            </a:r>
            <a:r>
              <a:rPr lang="en-US" dirty="0" smtClean="0"/>
              <a:t>=" + formLine7.formLinesId + "] input").</a:t>
            </a:r>
            <a:r>
              <a:rPr lang="en-US" dirty="0" err="1" smtClean="0"/>
              <a:t>attr</a:t>
            </a:r>
            <a:r>
              <a:rPr lang="en-US" dirty="0" smtClean="0"/>
              <a:t>('value', '');</a:t>
            </a:r>
          </a:p>
          <a:p>
            <a:r>
              <a:rPr lang="en-US" dirty="0" smtClean="0"/>
              <a:t>	$("[</a:t>
            </a:r>
            <a:r>
              <a:rPr lang="en-US" dirty="0" err="1" smtClean="0"/>
              <a:t>form_line_id</a:t>
            </a:r>
            <a:r>
              <a:rPr lang="en-US" dirty="0" smtClean="0"/>
              <a:t>=" + formLine8.formLinesId + "] input").</a:t>
            </a:r>
            <a:r>
              <a:rPr lang="en-US" dirty="0" err="1" smtClean="0"/>
              <a:t>attr</a:t>
            </a:r>
            <a:r>
              <a:rPr lang="en-US" dirty="0" smtClean="0"/>
              <a:t>('value', '');</a:t>
            </a:r>
          </a:p>
          <a:p>
            <a:r>
              <a:rPr lang="en-US" dirty="0" smtClean="0"/>
              <a:t>	$("[</a:t>
            </a:r>
            <a:r>
              <a:rPr lang="en-US" dirty="0" err="1" smtClean="0"/>
              <a:t>form_line_id</a:t>
            </a:r>
            <a:r>
              <a:rPr lang="en-US" dirty="0" smtClean="0"/>
              <a:t>=" + formLine9.formLinesId + "] input").</a:t>
            </a:r>
            <a:r>
              <a:rPr lang="en-US" dirty="0" err="1" smtClean="0"/>
              <a:t>attr</a:t>
            </a:r>
            <a:r>
              <a:rPr lang="en-US" dirty="0" smtClean="0"/>
              <a:t>('value', '');</a:t>
            </a:r>
          </a:p>
          <a:p>
            <a:r>
              <a:rPr lang="en-US" dirty="0" smtClean="0"/>
              <a:t>	$("[</a:t>
            </a:r>
            <a:r>
              <a:rPr lang="en-US" dirty="0" err="1" smtClean="0"/>
              <a:t>form_line_id</a:t>
            </a:r>
            <a:r>
              <a:rPr lang="en-US" dirty="0" smtClean="0"/>
              <a:t>=" + formLine10.formLinesId + "] input").</a:t>
            </a:r>
            <a:r>
              <a:rPr lang="en-US" dirty="0" err="1" smtClean="0"/>
              <a:t>attr</a:t>
            </a:r>
            <a:r>
              <a:rPr lang="en-US" dirty="0" smtClean="0"/>
              <a:t>('value', '');</a:t>
            </a:r>
          </a:p>
          <a:p>
            <a:r>
              <a:rPr lang="en-US" dirty="0" smtClean="0"/>
              <a:t>	</a:t>
            </a:r>
            <a:r>
              <a:rPr lang="en-US" dirty="0" err="1" smtClean="0"/>
              <a:t>var</a:t>
            </a:r>
            <a:r>
              <a:rPr lang="en-US" dirty="0" smtClean="0"/>
              <a:t> content='';</a:t>
            </a:r>
          </a:p>
          <a:p>
            <a:r>
              <a:rPr lang="en-US" dirty="0" smtClean="0"/>
              <a:t>	content += $("[</a:t>
            </a:r>
            <a:r>
              <a:rPr lang="en-US" dirty="0" err="1" smtClean="0"/>
              <a:t>form_line_id</a:t>
            </a:r>
            <a:r>
              <a:rPr lang="en-US" dirty="0" smtClean="0"/>
              <a:t>=" + formLine1.formLinesId + "] ").html(); </a:t>
            </a:r>
          </a:p>
          <a:p>
            <a:r>
              <a:rPr lang="en-US" dirty="0" smtClean="0"/>
              <a:t>	content += $("[</a:t>
            </a:r>
            <a:r>
              <a:rPr lang="en-US" dirty="0" err="1" smtClean="0"/>
              <a:t>form_line_id</a:t>
            </a:r>
            <a:r>
              <a:rPr lang="en-US" dirty="0" smtClean="0"/>
              <a:t>=" + formLine2.formLinesId + "] ").html(); </a:t>
            </a:r>
          </a:p>
          <a:p>
            <a:r>
              <a:rPr lang="en-US" dirty="0" smtClean="0"/>
              <a:t>	content += $("[</a:t>
            </a:r>
            <a:r>
              <a:rPr lang="en-US" dirty="0" err="1" smtClean="0"/>
              <a:t>form_line_id</a:t>
            </a:r>
            <a:r>
              <a:rPr lang="en-US" dirty="0" smtClean="0"/>
              <a:t>=" + formLine3.formLinesId + "] ").html();</a:t>
            </a:r>
          </a:p>
          <a:p>
            <a:r>
              <a:rPr lang="en-US" dirty="0" smtClean="0"/>
              <a:t>	content += $("[</a:t>
            </a:r>
            <a:r>
              <a:rPr lang="en-US" dirty="0" err="1" smtClean="0"/>
              <a:t>form_line_id</a:t>
            </a:r>
            <a:r>
              <a:rPr lang="en-US" dirty="0" smtClean="0"/>
              <a:t>=" + formLine4.formLinesId + "] ").html(); </a:t>
            </a:r>
          </a:p>
          <a:p>
            <a:r>
              <a:rPr lang="en-US" dirty="0" smtClean="0"/>
              <a:t>	content += $("[</a:t>
            </a:r>
            <a:r>
              <a:rPr lang="en-US" dirty="0" err="1" smtClean="0"/>
              <a:t>form_line_id</a:t>
            </a:r>
            <a:r>
              <a:rPr lang="en-US" dirty="0" smtClean="0"/>
              <a:t>=" + formLine5.formLinesId + "] ").html(); </a:t>
            </a:r>
          </a:p>
          <a:p>
            <a:r>
              <a:rPr lang="en-US" dirty="0" smtClean="0"/>
              <a:t>	content += $("[</a:t>
            </a:r>
            <a:r>
              <a:rPr lang="en-US" dirty="0" err="1" smtClean="0"/>
              <a:t>form_line_id</a:t>
            </a:r>
            <a:r>
              <a:rPr lang="en-US" dirty="0" smtClean="0"/>
              <a:t>=" + formLine6.formLinesId + "] ").html(); </a:t>
            </a:r>
          </a:p>
          <a:p>
            <a:r>
              <a:rPr lang="en-US" dirty="0" smtClean="0"/>
              <a:t>	content += $("[</a:t>
            </a:r>
            <a:r>
              <a:rPr lang="en-US" dirty="0" err="1" smtClean="0"/>
              <a:t>form_line_id</a:t>
            </a:r>
            <a:r>
              <a:rPr lang="en-US" dirty="0" smtClean="0"/>
              <a:t>=" + formLine7.formLinesId + "] ").html(); </a:t>
            </a:r>
          </a:p>
          <a:p>
            <a:r>
              <a:rPr lang="en-US" dirty="0" smtClean="0"/>
              <a:t>	content += $("[</a:t>
            </a:r>
            <a:r>
              <a:rPr lang="en-US" dirty="0" err="1" smtClean="0"/>
              <a:t>form_line_id</a:t>
            </a:r>
            <a:r>
              <a:rPr lang="en-US" dirty="0" smtClean="0"/>
              <a:t>=" + formLine8.formLinesId + "] ").html(); </a:t>
            </a:r>
          </a:p>
          <a:p>
            <a:r>
              <a:rPr lang="en-US" dirty="0" smtClean="0"/>
              <a:t>	content += $("[</a:t>
            </a:r>
            <a:r>
              <a:rPr lang="en-US" dirty="0" err="1" smtClean="0"/>
              <a:t>form_line_id</a:t>
            </a:r>
            <a:r>
              <a:rPr lang="en-US" dirty="0" smtClean="0"/>
              <a:t>=" + formLine9.formLinesId + "] ").html(); </a:t>
            </a:r>
          </a:p>
          <a:p>
            <a:r>
              <a:rPr lang="en-US" dirty="0" smtClean="0"/>
              <a:t>	content += $("[</a:t>
            </a:r>
            <a:r>
              <a:rPr lang="en-US" dirty="0" err="1" smtClean="0"/>
              <a:t>form_line_id</a:t>
            </a:r>
            <a:r>
              <a:rPr lang="en-US" dirty="0" smtClean="0"/>
              <a:t>=" + formLine10.formLinesId + "] ").html(); </a:t>
            </a:r>
          </a:p>
          <a:p>
            <a:r>
              <a:rPr lang="en-US" dirty="0" smtClean="0"/>
              <a:t>	$("[</a:t>
            </a:r>
            <a:r>
              <a:rPr lang="en-US" dirty="0" err="1" smtClean="0"/>
              <a:t>form_line_id</a:t>
            </a:r>
            <a:r>
              <a:rPr lang="en-US" dirty="0" smtClean="0"/>
              <a:t>=" + </a:t>
            </a:r>
            <a:r>
              <a:rPr lang="en-US" dirty="0" err="1" smtClean="0"/>
              <a:t>formLine.formLinesId</a:t>
            </a:r>
            <a:r>
              <a:rPr lang="en-US" dirty="0" smtClean="0"/>
              <a:t> + "]").find(".note-editable").html(content); </a:t>
            </a:r>
          </a:p>
          <a:p>
            <a:r>
              <a:rPr lang="en-US" dirty="0" smtClean="0"/>
              <a:t>}</a:t>
            </a:r>
          </a:p>
          <a:p>
            <a:r>
              <a:rPr lang="en-US" dirty="0" smtClean="0"/>
              <a:t>$("[</a:t>
            </a:r>
            <a:r>
              <a:rPr lang="en-US" dirty="0" err="1" smtClean="0"/>
              <a:t>form_line_id</a:t>
            </a:r>
            <a:r>
              <a:rPr lang="en-US" dirty="0" smtClean="0"/>
              <a:t>=" + formLine1.formLinesId + "]").remove();</a:t>
            </a:r>
          </a:p>
          <a:p>
            <a:r>
              <a:rPr lang="en-US" dirty="0" smtClean="0"/>
              <a:t>$("[</a:t>
            </a:r>
            <a:r>
              <a:rPr lang="en-US" dirty="0" err="1" smtClean="0"/>
              <a:t>form_line_id</a:t>
            </a:r>
            <a:r>
              <a:rPr lang="en-US" dirty="0" smtClean="0"/>
              <a:t>=" + formLine2.formLinesId + "]").remove();</a:t>
            </a:r>
          </a:p>
          <a:p>
            <a:r>
              <a:rPr lang="en-US" dirty="0" smtClean="0"/>
              <a:t>$("[</a:t>
            </a:r>
            <a:r>
              <a:rPr lang="en-US" dirty="0" err="1" smtClean="0"/>
              <a:t>form_line_id</a:t>
            </a:r>
            <a:r>
              <a:rPr lang="en-US" dirty="0" smtClean="0"/>
              <a:t>=" + formLine3.formLinesId + "]").remove();</a:t>
            </a:r>
          </a:p>
          <a:p>
            <a:r>
              <a:rPr lang="en-US" dirty="0" smtClean="0"/>
              <a:t>$("[</a:t>
            </a:r>
            <a:r>
              <a:rPr lang="en-US" dirty="0" err="1" smtClean="0"/>
              <a:t>form_line_id</a:t>
            </a:r>
            <a:r>
              <a:rPr lang="en-US" dirty="0" smtClean="0"/>
              <a:t>=" + formLine4.formLinesId + "]").remove();</a:t>
            </a:r>
          </a:p>
          <a:p>
            <a:r>
              <a:rPr lang="en-US" dirty="0" smtClean="0"/>
              <a:t>$("[</a:t>
            </a:r>
            <a:r>
              <a:rPr lang="en-US" dirty="0" err="1" smtClean="0"/>
              <a:t>form_line_id</a:t>
            </a:r>
            <a:r>
              <a:rPr lang="en-US" dirty="0" smtClean="0"/>
              <a:t>=" + formLine5.formLinesId + "]").remove();</a:t>
            </a:r>
          </a:p>
          <a:p>
            <a:r>
              <a:rPr lang="en-US" dirty="0" smtClean="0"/>
              <a:t>$("[</a:t>
            </a:r>
            <a:r>
              <a:rPr lang="en-US" dirty="0" err="1" smtClean="0"/>
              <a:t>form_line_id</a:t>
            </a:r>
            <a:r>
              <a:rPr lang="en-US" dirty="0" smtClean="0"/>
              <a:t>=" + formLine6.formLinesId + "]").remove();</a:t>
            </a:r>
          </a:p>
          <a:p>
            <a:r>
              <a:rPr lang="en-US" dirty="0" smtClean="0"/>
              <a:t>$("[</a:t>
            </a:r>
            <a:r>
              <a:rPr lang="en-US" dirty="0" err="1" smtClean="0"/>
              <a:t>form_line_id</a:t>
            </a:r>
            <a:r>
              <a:rPr lang="en-US" dirty="0" smtClean="0"/>
              <a:t>=" + formLine7.formLinesId + "]").remove();</a:t>
            </a:r>
          </a:p>
          <a:p>
            <a:r>
              <a:rPr lang="en-US" dirty="0" smtClean="0"/>
              <a:t>$("[</a:t>
            </a:r>
            <a:r>
              <a:rPr lang="en-US" dirty="0" err="1" smtClean="0"/>
              <a:t>form_line_id</a:t>
            </a:r>
            <a:r>
              <a:rPr lang="en-US" dirty="0" smtClean="0"/>
              <a:t>=" + formLine8.formLinesId + "]").remove();</a:t>
            </a:r>
          </a:p>
          <a:p>
            <a:r>
              <a:rPr lang="en-US" dirty="0" smtClean="0"/>
              <a:t>$("[</a:t>
            </a:r>
            <a:r>
              <a:rPr lang="en-US" dirty="0" err="1" smtClean="0"/>
              <a:t>form_line_id</a:t>
            </a:r>
            <a:r>
              <a:rPr lang="en-US" dirty="0" smtClean="0"/>
              <a:t>=" + formLine9.formLinesId + "]").remove();</a:t>
            </a:r>
          </a:p>
          <a:p>
            <a:r>
              <a:rPr lang="en-US" dirty="0" smtClean="0"/>
              <a:t>$("[</a:t>
            </a:r>
            <a:r>
              <a:rPr lang="en-US" dirty="0" err="1" smtClean="0"/>
              <a:t>form_line_id</a:t>
            </a:r>
            <a:r>
              <a:rPr lang="en-US" dirty="0" smtClean="0"/>
              <a:t>=" + formLine10.formLinesId + "]").remove();</a:t>
            </a:r>
          </a:p>
          <a:p>
            <a:r>
              <a:rPr lang="en-US" dirty="0" smtClean="0"/>
              <a:t>//Make the memo field </a:t>
            </a:r>
            <a:r>
              <a:rPr lang="en-US" dirty="0" err="1" smtClean="0"/>
              <a:t>uneditable</a:t>
            </a:r>
            <a:endParaRPr lang="en-US" dirty="0" smtClean="0"/>
          </a:p>
          <a:p>
            <a:r>
              <a:rPr lang="en-US" dirty="0" smtClean="0"/>
              <a:t>$("[</a:t>
            </a:r>
            <a:r>
              <a:rPr lang="en-US" dirty="0" err="1" smtClean="0"/>
              <a:t>form_line_id</a:t>
            </a:r>
            <a:r>
              <a:rPr lang="en-US" dirty="0" smtClean="0"/>
              <a:t>=" + </a:t>
            </a:r>
            <a:r>
              <a:rPr lang="en-US" dirty="0" err="1" smtClean="0"/>
              <a:t>formLine.formLinesId</a:t>
            </a:r>
            <a:r>
              <a:rPr lang="en-US" dirty="0" smtClean="0"/>
              <a:t> + "]").find(".note-editable").</a:t>
            </a:r>
            <a:r>
              <a:rPr lang="en-US" dirty="0" err="1" smtClean="0"/>
              <a:t>attr</a:t>
            </a:r>
            <a:r>
              <a:rPr lang="en-US" dirty="0" smtClean="0"/>
              <a:t>('</a:t>
            </a:r>
            <a:r>
              <a:rPr lang="en-US" dirty="0" err="1" smtClean="0"/>
              <a:t>contenteditable</a:t>
            </a:r>
            <a:r>
              <a:rPr lang="en-US" dirty="0" smtClean="0"/>
              <a:t>','false');</a:t>
            </a:r>
          </a:p>
          <a:p>
            <a:r>
              <a:rPr lang="en-US" dirty="0" err="1" smtClean="0"/>
              <a:t>var</a:t>
            </a:r>
            <a:r>
              <a:rPr lang="en-US" dirty="0" smtClean="0"/>
              <a:t> </a:t>
            </a:r>
            <a:r>
              <a:rPr lang="en-US" dirty="0" err="1" smtClean="0"/>
              <a:t>chk_arr</a:t>
            </a:r>
            <a:r>
              <a:rPr lang="en-US" dirty="0" smtClean="0"/>
              <a:t> = getFormElement('</a:t>
            </a:r>
            <a:r>
              <a:rPr lang="en-US" dirty="0" err="1" smtClean="0"/>
              <a:t>clinical_instructions</a:t>
            </a:r>
            <a:r>
              <a:rPr lang="en-US" dirty="0" smtClean="0"/>
              <a:t>').split("~~");</a:t>
            </a:r>
          </a:p>
          <a:p>
            <a:r>
              <a:rPr lang="en-US" dirty="0" smtClean="0"/>
              <a:t>//Check all the checkbox and radio box</a:t>
            </a:r>
          </a:p>
          <a:p>
            <a:r>
              <a:rPr lang="en-US" dirty="0" smtClean="0"/>
              <a:t>for (</a:t>
            </a:r>
            <a:r>
              <a:rPr lang="en-US" dirty="0" err="1" smtClean="0"/>
              <a:t>i</a:t>
            </a:r>
            <a:r>
              <a:rPr lang="en-US" dirty="0" smtClean="0"/>
              <a:t>=1; </a:t>
            </a:r>
            <a:r>
              <a:rPr lang="en-US" dirty="0" err="1" smtClean="0"/>
              <a:t>i</a:t>
            </a:r>
            <a:r>
              <a:rPr lang="en-US" dirty="0" smtClean="0"/>
              <a:t>&lt; </a:t>
            </a:r>
            <a:r>
              <a:rPr lang="en-US" dirty="0" err="1" smtClean="0"/>
              <a:t>chk_arr.length</a:t>
            </a:r>
            <a:r>
              <a:rPr lang="en-US" dirty="0" smtClean="0"/>
              <a:t> - 1;i++) </a:t>
            </a:r>
          </a:p>
          <a:p>
            <a:r>
              <a:rPr lang="en-US" dirty="0" smtClean="0"/>
              <a:t>{ $("[</a:t>
            </a:r>
            <a:r>
              <a:rPr lang="en-US" dirty="0" err="1" smtClean="0"/>
              <a:t>form_line_id</a:t>
            </a:r>
            <a:r>
              <a:rPr lang="en-US" dirty="0" smtClean="0"/>
              <a:t>=" + </a:t>
            </a:r>
            <a:r>
              <a:rPr lang="en-US" dirty="0" err="1" smtClean="0"/>
              <a:t>formLine.formLinesId</a:t>
            </a:r>
            <a:r>
              <a:rPr lang="en-US" dirty="0" smtClean="0"/>
              <a:t> + "] input[id='"+</a:t>
            </a:r>
            <a:r>
              <a:rPr lang="en-US" dirty="0" err="1" smtClean="0"/>
              <a:t>chk_arr</a:t>
            </a:r>
            <a:r>
              <a:rPr lang="en-US" dirty="0" smtClean="0"/>
              <a:t>[</a:t>
            </a:r>
            <a:r>
              <a:rPr lang="en-US" dirty="0" err="1" smtClean="0"/>
              <a:t>i</a:t>
            </a:r>
            <a:r>
              <a:rPr lang="en-US" dirty="0" smtClean="0"/>
              <a:t>]+"']").</a:t>
            </a:r>
            <a:r>
              <a:rPr lang="en-US" dirty="0" err="1" smtClean="0"/>
              <a:t>attr</a:t>
            </a:r>
            <a:r>
              <a:rPr lang="en-US" dirty="0" smtClean="0"/>
              <a:t>('checked', true); }</a:t>
            </a:r>
          </a:p>
          <a:p>
            <a:r>
              <a:rPr lang="en-US" dirty="0" smtClean="0"/>
              <a:t>if ( </a:t>
            </a:r>
            <a:r>
              <a:rPr lang="en-US" dirty="0" err="1" smtClean="0"/>
              <a:t>formMode</a:t>
            </a:r>
            <a:r>
              <a:rPr lang="en-US" dirty="0" smtClean="0"/>
              <a:t> != 'VIEW' ) </a:t>
            </a:r>
          </a:p>
          <a:p>
            <a:r>
              <a:rPr lang="en-US" dirty="0" smtClean="0"/>
              <a:t>{// Toggle </a:t>
            </a:r>
            <a:r>
              <a:rPr lang="en-US" dirty="0" err="1" smtClean="0"/>
              <a:t>contenteditable</a:t>
            </a:r>
            <a:r>
              <a:rPr lang="en-US" dirty="0" smtClean="0"/>
              <a:t> </a:t>
            </a:r>
            <a:r>
              <a:rPr lang="en-US" dirty="0" err="1" smtClean="0"/>
              <a:t>attr</a:t>
            </a:r>
            <a:r>
              <a:rPr lang="en-US" dirty="0" smtClean="0"/>
              <a:t> by signature field change -- attach an event to the signature fields</a:t>
            </a:r>
          </a:p>
          <a:p>
            <a:r>
              <a:rPr lang="en-US" dirty="0" smtClean="0"/>
              <a:t>	$("body").on('</a:t>
            </a:r>
            <a:r>
              <a:rPr lang="en-US" dirty="0" err="1" smtClean="0"/>
              <a:t>DOMSubtreeModified</a:t>
            </a:r>
            <a:r>
              <a:rPr lang="en-US" dirty="0" smtClean="0"/>
              <a:t>', '[type-code="ESIGN"]', function() {</a:t>
            </a:r>
          </a:p>
          <a:p>
            <a:r>
              <a:rPr lang="en-US" dirty="0" smtClean="0"/>
              <a:t>		</a:t>
            </a:r>
            <a:r>
              <a:rPr lang="en-US" dirty="0" err="1" smtClean="0"/>
              <a:t>var</a:t>
            </a:r>
            <a:r>
              <a:rPr lang="en-US" dirty="0" smtClean="0"/>
              <a:t> </a:t>
            </a:r>
            <a:r>
              <a:rPr lang="en-US" dirty="0" err="1" smtClean="0"/>
              <a:t>st</a:t>
            </a:r>
            <a:r>
              <a:rPr lang="en-US" dirty="0" smtClean="0"/>
              <a:t> = 0;		</a:t>
            </a:r>
          </a:p>
          <a:p>
            <a:r>
              <a:rPr lang="en-US" dirty="0" smtClean="0"/>
              <a:t>		</a:t>
            </a:r>
            <a:r>
              <a:rPr lang="en-US" dirty="0" err="1" smtClean="0"/>
              <a:t>attr</a:t>
            </a:r>
            <a:r>
              <a:rPr lang="en-US" dirty="0" smtClean="0"/>
              <a:t> = $(this).</a:t>
            </a:r>
            <a:r>
              <a:rPr lang="en-US" dirty="0" err="1" smtClean="0"/>
              <a:t>attr</a:t>
            </a:r>
            <a:r>
              <a:rPr lang="en-US" dirty="0" smtClean="0"/>
              <a:t>("picture-id"); </a:t>
            </a:r>
          </a:p>
          <a:p>
            <a:r>
              <a:rPr lang="en-US" dirty="0" smtClean="0"/>
              <a:t>		if ( </a:t>
            </a:r>
            <a:r>
              <a:rPr lang="en-US" dirty="0" err="1" smtClean="0"/>
              <a:t>attr</a:t>
            </a:r>
            <a:r>
              <a:rPr lang="en-US" dirty="0" smtClean="0"/>
              <a:t> !="" &amp;&amp; </a:t>
            </a:r>
            <a:r>
              <a:rPr lang="en-US" dirty="0" err="1" smtClean="0"/>
              <a:t>typeof</a:t>
            </a:r>
            <a:r>
              <a:rPr lang="en-US" dirty="0" smtClean="0"/>
              <a:t> </a:t>
            </a:r>
            <a:r>
              <a:rPr lang="en-US" dirty="0" err="1" smtClean="0"/>
              <a:t>attr</a:t>
            </a:r>
            <a:r>
              <a:rPr lang="en-US" dirty="0" smtClean="0"/>
              <a:t> !== "undefined" &amp;&amp; </a:t>
            </a:r>
            <a:r>
              <a:rPr lang="en-US" dirty="0" err="1" smtClean="0"/>
              <a:t>st</a:t>
            </a:r>
            <a:r>
              <a:rPr lang="en-US" dirty="0" smtClean="0"/>
              <a:t> != 1) 	{ </a:t>
            </a:r>
            <a:r>
              <a:rPr lang="en-US" dirty="0" err="1" smtClean="0"/>
              <a:t>st</a:t>
            </a:r>
            <a:r>
              <a:rPr lang="en-US" dirty="0" smtClean="0"/>
              <a:t> = 1	}	</a:t>
            </a:r>
          </a:p>
          <a:p>
            <a:endParaRPr lang="en-US" dirty="0" smtClean="0"/>
          </a:p>
          <a:p>
            <a:r>
              <a:rPr lang="en-US" dirty="0" smtClean="0"/>
              <a:t>		if (</a:t>
            </a:r>
            <a:r>
              <a:rPr lang="en-US" dirty="0" err="1" smtClean="0"/>
              <a:t>st</a:t>
            </a:r>
            <a:r>
              <a:rPr lang="en-US" dirty="0" smtClean="0"/>
              <a:t> == 1) { </a:t>
            </a:r>
            <a:r>
              <a:rPr lang="en-US" dirty="0" err="1" smtClean="0"/>
              <a:t>chkcontenteditable</a:t>
            </a:r>
            <a:r>
              <a:rPr lang="en-US" dirty="0" smtClean="0"/>
              <a:t>('false'); }</a:t>
            </a:r>
          </a:p>
          <a:p>
            <a:r>
              <a:rPr lang="en-US" dirty="0" smtClean="0"/>
              <a:t>		else 	{ 	</a:t>
            </a:r>
          </a:p>
          <a:p>
            <a:r>
              <a:rPr lang="en-US" dirty="0" smtClean="0"/>
              <a:t>			</a:t>
            </a:r>
            <a:r>
              <a:rPr lang="en-US" dirty="0" err="1" smtClean="0"/>
              <a:t>chkcontenteditable</a:t>
            </a:r>
            <a:r>
              <a:rPr lang="en-US" dirty="0" smtClean="0"/>
              <a:t>('true');	</a:t>
            </a:r>
          </a:p>
          <a:p>
            <a:r>
              <a:rPr lang="en-US" dirty="0" smtClean="0"/>
              <a:t>			$("</a:t>
            </a:r>
            <a:r>
              <a:rPr lang="en-US" dirty="0" err="1" smtClean="0"/>
              <a:t>textarea</a:t>
            </a:r>
            <a:r>
              <a:rPr lang="en-US" dirty="0" smtClean="0"/>
              <a:t>").each(function (index) {	</a:t>
            </a:r>
          </a:p>
          <a:p>
            <a:r>
              <a:rPr lang="en-US" dirty="0" smtClean="0"/>
              <a:t>				$(this).</a:t>
            </a:r>
            <a:r>
              <a:rPr lang="en-US" dirty="0" err="1" smtClean="0"/>
              <a:t>removeAttr</a:t>
            </a:r>
            <a:r>
              <a:rPr lang="en-US" dirty="0" smtClean="0"/>
              <a:t>('disabled'); </a:t>
            </a:r>
          </a:p>
          <a:p>
            <a:r>
              <a:rPr lang="en-US" dirty="0" smtClean="0"/>
              <a:t>			})</a:t>
            </a:r>
          </a:p>
          <a:p>
            <a:r>
              <a:rPr lang="en-US" dirty="0" smtClean="0"/>
              <a:t>		}		</a:t>
            </a:r>
          </a:p>
          <a:p>
            <a:r>
              <a:rPr lang="en-US" dirty="0" smtClean="0"/>
              <a:t>	});</a:t>
            </a:r>
          </a:p>
          <a:p>
            <a:r>
              <a:rPr lang="en-US" dirty="0" smtClean="0"/>
              <a:t>	//Toggle the radio button</a:t>
            </a:r>
          </a:p>
          <a:p>
            <a:r>
              <a:rPr lang="en-US" dirty="0" smtClean="0"/>
              <a:t>	</a:t>
            </a:r>
            <a:r>
              <a:rPr lang="en-US" dirty="0" err="1" smtClean="0"/>
              <a:t>var</a:t>
            </a:r>
            <a:r>
              <a:rPr lang="en-US" dirty="0" smtClean="0"/>
              <a:t> </a:t>
            </a:r>
            <a:r>
              <a:rPr lang="en-US" dirty="0" err="1" smtClean="0"/>
              <a:t>radioState</a:t>
            </a:r>
            <a:r>
              <a:rPr lang="en-US" dirty="0" smtClean="0"/>
              <a:t>;</a:t>
            </a:r>
          </a:p>
          <a:p>
            <a:r>
              <a:rPr lang="en-US" dirty="0" smtClean="0"/>
              <a:t>	$("[</a:t>
            </a:r>
            <a:r>
              <a:rPr lang="en-US" dirty="0" err="1" smtClean="0"/>
              <a:t>form_line_id</a:t>
            </a:r>
            <a:r>
              <a:rPr lang="en-US" dirty="0" smtClean="0"/>
              <a:t>='" + </a:t>
            </a:r>
            <a:r>
              <a:rPr lang="en-US" dirty="0" err="1" smtClean="0"/>
              <a:t>formLine.formLinesId</a:t>
            </a:r>
            <a:r>
              <a:rPr lang="en-US" dirty="0" smtClean="0"/>
              <a:t> + "'] </a:t>
            </a:r>
            <a:r>
              <a:rPr lang="en-US" dirty="0" err="1" smtClean="0"/>
              <a:t>input:radio</a:t>
            </a:r>
            <a:r>
              <a:rPr lang="en-US" dirty="0" smtClean="0"/>
              <a:t>").on('click', function() {</a:t>
            </a:r>
          </a:p>
          <a:p>
            <a:r>
              <a:rPr lang="en-US" dirty="0" smtClean="0"/>
              <a:t>		if (</a:t>
            </a:r>
            <a:r>
              <a:rPr lang="en-US" dirty="0" err="1" smtClean="0"/>
              <a:t>radioState</a:t>
            </a:r>
            <a:r>
              <a:rPr lang="en-US" dirty="0" smtClean="0"/>
              <a:t> === this) {</a:t>
            </a:r>
          </a:p>
          <a:p>
            <a:r>
              <a:rPr lang="en-US" dirty="0" smtClean="0"/>
              <a:t>			</a:t>
            </a:r>
            <a:r>
              <a:rPr lang="en-US" dirty="0" err="1" smtClean="0"/>
              <a:t>this.checked</a:t>
            </a:r>
            <a:r>
              <a:rPr lang="en-US" dirty="0" smtClean="0"/>
              <a:t> = false;</a:t>
            </a:r>
          </a:p>
          <a:p>
            <a:r>
              <a:rPr lang="en-US" dirty="0" smtClean="0"/>
              <a:t>			</a:t>
            </a:r>
            <a:r>
              <a:rPr lang="en-US" dirty="0" err="1" smtClean="0"/>
              <a:t>radioState</a:t>
            </a:r>
            <a:r>
              <a:rPr lang="en-US" dirty="0" smtClean="0"/>
              <a:t> = null;</a:t>
            </a:r>
          </a:p>
          <a:p>
            <a:r>
              <a:rPr lang="en-US" dirty="0" smtClean="0"/>
              <a:t>		} else {</a:t>
            </a:r>
          </a:p>
          <a:p>
            <a:r>
              <a:rPr lang="en-US" dirty="0" smtClean="0"/>
              <a:t>			</a:t>
            </a:r>
            <a:r>
              <a:rPr lang="en-US" dirty="0" err="1" smtClean="0"/>
              <a:t>radioState</a:t>
            </a:r>
            <a:r>
              <a:rPr lang="en-US" dirty="0" smtClean="0"/>
              <a:t> = this;</a:t>
            </a:r>
          </a:p>
          <a:p>
            <a:r>
              <a:rPr lang="en-US" dirty="0" smtClean="0"/>
              <a:t>		}</a:t>
            </a:r>
          </a:p>
          <a:p>
            <a:r>
              <a:rPr lang="en-US" dirty="0" smtClean="0"/>
              <a:t>	});</a:t>
            </a:r>
          </a:p>
          <a:p>
            <a:r>
              <a:rPr lang="en-US" dirty="0" smtClean="0"/>
              <a:t>	$("div[</a:t>
            </a:r>
            <a:r>
              <a:rPr lang="en-US" dirty="0" err="1" smtClean="0"/>
              <a:t>form_line_id</a:t>
            </a:r>
            <a:r>
              <a:rPr lang="en-US" dirty="0" smtClean="0"/>
              <a:t>='" + </a:t>
            </a:r>
            <a:r>
              <a:rPr lang="en-US" dirty="0" err="1" smtClean="0"/>
              <a:t>formLine.formLinesId</a:t>
            </a:r>
            <a:r>
              <a:rPr lang="en-US" dirty="0" smtClean="0"/>
              <a:t> + "'] u").each(function (index) </a:t>
            </a:r>
          </a:p>
          <a:p>
            <a:r>
              <a:rPr lang="en-US" dirty="0" smtClean="0"/>
              <a:t>	{ </a:t>
            </a:r>
          </a:p>
          <a:p>
            <a:r>
              <a:rPr lang="en-US" dirty="0" smtClean="0"/>
              <a:t>		$(this).</a:t>
            </a:r>
            <a:r>
              <a:rPr lang="en-US" dirty="0" err="1" smtClean="0"/>
              <a:t>attr</a:t>
            </a:r>
            <a:r>
              <a:rPr lang="en-US" dirty="0" smtClean="0"/>
              <a:t>('</a:t>
            </a:r>
            <a:r>
              <a:rPr lang="en-US" dirty="0" err="1" smtClean="0"/>
              <a:t>contenteditable</a:t>
            </a:r>
            <a:r>
              <a:rPr lang="en-US" dirty="0" smtClean="0"/>
              <a:t>','true'); </a:t>
            </a:r>
          </a:p>
          <a:p>
            <a:r>
              <a:rPr lang="en-US" dirty="0" smtClean="0"/>
              <a:t>		$(this).</a:t>
            </a:r>
            <a:r>
              <a:rPr lang="en-US" dirty="0" err="1" smtClean="0"/>
              <a:t>css</a:t>
            </a:r>
            <a:r>
              <a:rPr lang="en-US" dirty="0" smtClean="0"/>
              <a:t>("background-color", "#d9d9d9");</a:t>
            </a:r>
          </a:p>
          <a:p>
            <a:r>
              <a:rPr lang="en-US" dirty="0" smtClean="0"/>
              <a:t>		if (!</a:t>
            </a:r>
            <a:r>
              <a:rPr lang="en-US" dirty="0" err="1" smtClean="0"/>
              <a:t>isNullOrWhiteSpace</a:t>
            </a:r>
            <a:r>
              <a:rPr lang="en-US" dirty="0" smtClean="0"/>
              <a:t>($(this).text()) ) {$(this).</a:t>
            </a:r>
            <a:r>
              <a:rPr lang="en-US" dirty="0" err="1" smtClean="0"/>
              <a:t>css</a:t>
            </a:r>
            <a:r>
              <a:rPr lang="en-US" dirty="0" smtClean="0"/>
              <a:t>("color", "#160029");} //black</a:t>
            </a:r>
          </a:p>
          <a:p>
            <a:r>
              <a:rPr lang="en-US" dirty="0" smtClean="0"/>
              <a:t>		//attach event to this editable field</a:t>
            </a:r>
          </a:p>
          <a:p>
            <a:r>
              <a:rPr lang="en-US" dirty="0" smtClean="0"/>
              <a:t>		$(this).</a:t>
            </a:r>
            <a:r>
              <a:rPr lang="en-US" dirty="0" err="1" smtClean="0"/>
              <a:t>focusin</a:t>
            </a:r>
            <a:r>
              <a:rPr lang="en-US" dirty="0" smtClean="0"/>
              <a:t>(function(){$(this).</a:t>
            </a:r>
            <a:r>
              <a:rPr lang="en-US" dirty="0" err="1" smtClean="0"/>
              <a:t>css</a:t>
            </a:r>
            <a:r>
              <a:rPr lang="en-US" dirty="0" smtClean="0"/>
              <a:t>("background-color", "#BDB76B");}) //green #BDB76B</a:t>
            </a:r>
          </a:p>
          <a:p>
            <a:r>
              <a:rPr lang="en-US" dirty="0" smtClean="0"/>
              <a:t>		$(this).</a:t>
            </a:r>
            <a:r>
              <a:rPr lang="en-US" dirty="0" err="1" smtClean="0"/>
              <a:t>focusout</a:t>
            </a:r>
            <a:r>
              <a:rPr lang="en-US" dirty="0" smtClean="0"/>
              <a:t>(function() { </a:t>
            </a:r>
          </a:p>
          <a:p>
            <a:r>
              <a:rPr lang="en-US" dirty="0" smtClean="0"/>
              <a:t>			$(this).</a:t>
            </a:r>
            <a:r>
              <a:rPr lang="en-US" dirty="0" err="1" smtClean="0"/>
              <a:t>css</a:t>
            </a:r>
            <a:r>
              <a:rPr lang="en-US" dirty="0" smtClean="0"/>
              <a:t>("background-color", "#FFFFFF");	//white	</a:t>
            </a:r>
          </a:p>
          <a:p>
            <a:r>
              <a:rPr lang="en-US" dirty="0" smtClean="0"/>
              <a:t>			if (!</a:t>
            </a:r>
            <a:r>
              <a:rPr lang="en-US" dirty="0" err="1" smtClean="0"/>
              <a:t>isNullOrWhiteSpace</a:t>
            </a:r>
            <a:r>
              <a:rPr lang="en-US" dirty="0" smtClean="0"/>
              <a:t>($(this).text())) { 	</a:t>
            </a:r>
          </a:p>
          <a:p>
            <a:r>
              <a:rPr lang="en-US" dirty="0" smtClean="0"/>
              <a:t>				$(this).text($(this).text().</a:t>
            </a:r>
            <a:r>
              <a:rPr lang="en-US" dirty="0" err="1" smtClean="0"/>
              <a:t>trimStart</a:t>
            </a:r>
            <a:r>
              <a:rPr lang="en-US" dirty="0" smtClean="0"/>
              <a:t>()); </a:t>
            </a:r>
          </a:p>
          <a:p>
            <a:r>
              <a:rPr lang="en-US" dirty="0" smtClean="0"/>
              <a:t>				if (($(this).text()).</a:t>
            </a:r>
            <a:r>
              <a:rPr lang="en-US" dirty="0" err="1" smtClean="0"/>
              <a:t>indexOf</a:t>
            </a:r>
            <a:r>
              <a:rPr lang="en-US" dirty="0" smtClean="0"/>
              <a:t>('PM') != -1 &amp;&amp; ($(this).</a:t>
            </a:r>
            <a:r>
              <a:rPr lang="en-US" dirty="0" err="1" smtClean="0"/>
              <a:t>attr</a:t>
            </a:r>
            <a:r>
              <a:rPr lang="en-US" dirty="0" smtClean="0"/>
              <a:t>('id')).</a:t>
            </a:r>
            <a:r>
              <a:rPr lang="en-US" dirty="0" err="1" smtClean="0"/>
              <a:t>indexOf</a:t>
            </a:r>
            <a:r>
              <a:rPr lang="en-US" dirty="0" smtClean="0"/>
              <a:t>('</a:t>
            </a:r>
            <a:r>
              <a:rPr lang="en-US" dirty="0" err="1" smtClean="0"/>
              <a:t>sisrv</a:t>
            </a:r>
            <a:r>
              <a:rPr lang="en-US" dirty="0" smtClean="0"/>
              <a:t>') != -1) </a:t>
            </a:r>
          </a:p>
          <a:p>
            <a:r>
              <a:rPr lang="en-US" dirty="0" smtClean="0"/>
              <a:t>				{ $("[id='</a:t>
            </a:r>
            <a:r>
              <a:rPr lang="en-US" dirty="0" err="1" smtClean="0"/>
              <a:t>iamt</a:t>
            </a:r>
            <a:r>
              <a:rPr lang="en-US" dirty="0" smtClean="0"/>
              <a:t>" +($(this).</a:t>
            </a:r>
            <a:r>
              <a:rPr lang="en-US" dirty="0" err="1" smtClean="0"/>
              <a:t>attr</a:t>
            </a:r>
            <a:r>
              <a:rPr lang="en-US" dirty="0" smtClean="0"/>
              <a:t>('id')).substring(5, 7)+"']").text('   times');}</a:t>
            </a:r>
          </a:p>
          <a:p>
            <a:r>
              <a:rPr lang="en-US" dirty="0" smtClean="0"/>
              <a:t>				else if (($(this).text()).</a:t>
            </a:r>
            <a:r>
              <a:rPr lang="en-US" dirty="0" err="1" smtClean="0"/>
              <a:t>indexOf</a:t>
            </a:r>
            <a:r>
              <a:rPr lang="en-US" dirty="0" smtClean="0"/>
              <a:t>('PM') == -1 &amp;&amp; ($(this).</a:t>
            </a:r>
            <a:r>
              <a:rPr lang="en-US" dirty="0" err="1" smtClean="0"/>
              <a:t>attr</a:t>
            </a:r>
            <a:r>
              <a:rPr lang="en-US" dirty="0" smtClean="0"/>
              <a:t>('id')).</a:t>
            </a:r>
            <a:r>
              <a:rPr lang="en-US" dirty="0" err="1" smtClean="0"/>
              <a:t>indexOf</a:t>
            </a:r>
            <a:r>
              <a:rPr lang="en-US" dirty="0" smtClean="0"/>
              <a:t>('</a:t>
            </a:r>
            <a:r>
              <a:rPr lang="en-US" dirty="0" err="1" smtClean="0"/>
              <a:t>sisrv</a:t>
            </a:r>
            <a:r>
              <a:rPr lang="en-US" dirty="0" smtClean="0"/>
              <a:t>') != -1) </a:t>
            </a:r>
          </a:p>
          <a:p>
            <a:r>
              <a:rPr lang="en-US" dirty="0" smtClean="0"/>
              <a:t>				{ $("[id='</a:t>
            </a:r>
            <a:r>
              <a:rPr lang="en-US" dirty="0" err="1" smtClean="0"/>
              <a:t>iamt</a:t>
            </a:r>
            <a:r>
              <a:rPr lang="en-US" dirty="0" smtClean="0"/>
              <a:t>" +($(this).</a:t>
            </a:r>
            <a:r>
              <a:rPr lang="en-US" dirty="0" err="1" smtClean="0"/>
              <a:t>attr</a:t>
            </a:r>
            <a:r>
              <a:rPr lang="en-US" dirty="0" smtClean="0"/>
              <a:t>('id')).substring(5, 7)+"']").text('   minutes');}</a:t>
            </a:r>
          </a:p>
          <a:p>
            <a:r>
              <a:rPr lang="en-US" dirty="0" smtClean="0"/>
              <a:t>				</a:t>
            </a:r>
          </a:p>
          <a:p>
            <a:r>
              <a:rPr lang="en-US" dirty="0" smtClean="0"/>
              <a:t>				$(this).</a:t>
            </a:r>
            <a:r>
              <a:rPr lang="en-US" dirty="0" err="1" smtClean="0"/>
              <a:t>css</a:t>
            </a:r>
            <a:r>
              <a:rPr lang="en-US" dirty="0" smtClean="0"/>
              <a:t>("color", "#000000");	</a:t>
            </a:r>
          </a:p>
          <a:p>
            <a:r>
              <a:rPr lang="en-US" dirty="0" smtClean="0"/>
              <a:t>			}</a:t>
            </a:r>
          </a:p>
          <a:p>
            <a:r>
              <a:rPr lang="en-US" dirty="0" smtClean="0"/>
              <a:t>			else { </a:t>
            </a:r>
          </a:p>
          <a:p>
            <a:r>
              <a:rPr lang="en-US" dirty="0" smtClean="0"/>
              <a:t>				$(this).</a:t>
            </a:r>
            <a:r>
              <a:rPr lang="en-US" dirty="0" err="1" smtClean="0"/>
              <a:t>css</a:t>
            </a:r>
            <a:r>
              <a:rPr lang="en-US" dirty="0" smtClean="0"/>
              <a:t>("background-color", "#BDB76B"); </a:t>
            </a:r>
          </a:p>
          <a:p>
            <a:r>
              <a:rPr lang="en-US" dirty="0" smtClean="0"/>
              <a:t>				$(this).</a:t>
            </a:r>
            <a:r>
              <a:rPr lang="en-US" dirty="0" err="1" smtClean="0"/>
              <a:t>css</a:t>
            </a:r>
            <a:r>
              <a:rPr lang="en-US" dirty="0" smtClean="0"/>
              <a:t>("color", "#FF0000");</a:t>
            </a:r>
          </a:p>
          <a:p>
            <a:r>
              <a:rPr lang="en-US" dirty="0" smtClean="0"/>
              <a:t>			} //red #FF0000</a:t>
            </a:r>
          </a:p>
          <a:p>
            <a:r>
              <a:rPr lang="en-US" dirty="0" smtClean="0"/>
              <a:t>		})</a:t>
            </a:r>
          </a:p>
          <a:p>
            <a:r>
              <a:rPr lang="en-US" dirty="0" smtClean="0"/>
              <a:t>		$(this).</a:t>
            </a:r>
            <a:r>
              <a:rPr lang="en-US" dirty="0" err="1" smtClean="0"/>
              <a:t>keydown</a:t>
            </a:r>
            <a:r>
              <a:rPr lang="en-US" dirty="0" smtClean="0"/>
              <a:t>(function (e) { </a:t>
            </a:r>
            <a:r>
              <a:rPr lang="en-US" dirty="0" err="1" smtClean="0"/>
              <a:t>e.stopImmediatePropagation</a:t>
            </a:r>
            <a:r>
              <a:rPr lang="en-US" dirty="0" smtClean="0"/>
              <a:t>(); }); // enable the </a:t>
            </a:r>
            <a:r>
              <a:rPr lang="en-US" dirty="0" err="1" smtClean="0"/>
              <a:t>BackSpace</a:t>
            </a:r>
            <a:r>
              <a:rPr lang="en-US" dirty="0" smtClean="0"/>
              <a:t> </a:t>
            </a:r>
          </a:p>
          <a:p>
            <a:r>
              <a:rPr lang="en-US" dirty="0" smtClean="0"/>
              <a:t>	}) </a:t>
            </a:r>
          </a:p>
          <a:p>
            <a:r>
              <a:rPr lang="en-US" dirty="0" smtClean="0"/>
              <a:t>}</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34</a:t>
            </a:fld>
            <a:endParaRPr lang="en-US" dirty="0"/>
          </a:p>
        </p:txBody>
      </p:sp>
    </p:spTree>
    <p:extLst>
      <p:ext uri="{BB962C8B-B14F-4D97-AF65-F5344CB8AC3E}">
        <p14:creationId xmlns:p14="http://schemas.microsoft.com/office/powerpoint/2010/main" val="32056392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35</a:t>
            </a:fld>
            <a:endParaRPr lang="en-US" dirty="0"/>
          </a:p>
        </p:txBody>
      </p:sp>
    </p:spTree>
    <p:extLst>
      <p:ext uri="{BB962C8B-B14F-4D97-AF65-F5344CB8AC3E}">
        <p14:creationId xmlns:p14="http://schemas.microsoft.com/office/powerpoint/2010/main" val="21208344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36</a:t>
            </a:fld>
            <a:endParaRPr lang="en-US" dirty="0"/>
          </a:p>
        </p:txBody>
      </p:sp>
    </p:spTree>
    <p:extLst>
      <p:ext uri="{BB962C8B-B14F-4D97-AF65-F5344CB8AC3E}">
        <p14:creationId xmlns:p14="http://schemas.microsoft.com/office/powerpoint/2010/main" val="24040420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37</a:t>
            </a:fld>
            <a:endParaRPr lang="en-US" dirty="0"/>
          </a:p>
        </p:txBody>
      </p:sp>
    </p:spTree>
    <p:extLst>
      <p:ext uri="{BB962C8B-B14F-4D97-AF65-F5344CB8AC3E}">
        <p14:creationId xmlns:p14="http://schemas.microsoft.com/office/powerpoint/2010/main" val="37245333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//we put this code into ‘On Change Code’ for actual_date</a:t>
            </a:r>
          </a:p>
          <a:p>
            <a:r>
              <a:rPr lang="en-US" dirty="0" err="1" smtClean="0"/>
              <a:t>getDValue</a:t>
            </a:r>
            <a:r>
              <a:rPr lang="en-US" dirty="0" smtClean="0"/>
              <a:t> = function(</a:t>
            </a:r>
            <a:r>
              <a:rPr lang="en-US" dirty="0" err="1" smtClean="0"/>
              <a:t>tableFrom</a:t>
            </a:r>
            <a:r>
              <a:rPr lang="en-US" dirty="0" smtClean="0"/>
              <a:t>, </a:t>
            </a:r>
            <a:r>
              <a:rPr lang="en-US" dirty="0" err="1" smtClean="0"/>
              <a:t>codeField</a:t>
            </a:r>
            <a:r>
              <a:rPr lang="en-US" dirty="0" smtClean="0"/>
              <a:t>, </a:t>
            </a:r>
            <a:r>
              <a:rPr lang="en-US" dirty="0" err="1" smtClean="0"/>
              <a:t>codeValue</a:t>
            </a:r>
            <a:r>
              <a:rPr lang="en-US" dirty="0" smtClean="0"/>
              <a:t>, </a:t>
            </a:r>
            <a:r>
              <a:rPr lang="en-US" dirty="0" err="1" smtClean="0"/>
              <a:t>returnField</a:t>
            </a:r>
            <a:r>
              <a:rPr lang="en-US" dirty="0" smtClean="0"/>
              <a:t>, </a:t>
            </a:r>
            <a:r>
              <a:rPr lang="en-US" dirty="0" err="1" smtClean="0"/>
              <a:t>conditionExpr</a:t>
            </a:r>
            <a:r>
              <a:rPr lang="en-US" dirty="0" smtClean="0"/>
              <a:t>, </a:t>
            </a:r>
            <a:r>
              <a:rPr lang="en-US" dirty="0" err="1" smtClean="0"/>
              <a:t>orderBy</a:t>
            </a:r>
            <a:r>
              <a:rPr lang="en-US" dirty="0" smtClean="0"/>
              <a:t>)</a:t>
            </a:r>
          </a:p>
          <a:p>
            <a:r>
              <a:rPr lang="en-US" dirty="0" smtClean="0"/>
              <a:t>{</a:t>
            </a:r>
          </a:p>
          <a:p>
            <a:r>
              <a:rPr lang="en-US" dirty="0" smtClean="0"/>
              <a:t>	</a:t>
            </a:r>
            <a:r>
              <a:rPr lang="en-US" dirty="0" err="1" smtClean="0"/>
              <a:t>var</a:t>
            </a:r>
            <a:r>
              <a:rPr lang="en-US" dirty="0" smtClean="0"/>
              <a:t> </a:t>
            </a:r>
            <a:r>
              <a:rPr lang="en-US" dirty="0" err="1" smtClean="0"/>
              <a:t>json</a:t>
            </a:r>
            <a:r>
              <a:rPr lang="en-US" dirty="0" smtClean="0"/>
              <a:t> = </a:t>
            </a:r>
            <a:r>
              <a:rPr lang="en-US" dirty="0" err="1" smtClean="0"/>
              <a:t>JSON.stringify</a:t>
            </a:r>
            <a:r>
              <a:rPr lang="en-US" dirty="0" smtClean="0"/>
              <a:t>({ </a:t>
            </a:r>
            <a:r>
              <a:rPr lang="en-US" dirty="0" err="1" smtClean="0"/>
              <a:t>table_from</a:t>
            </a:r>
            <a:r>
              <a:rPr lang="en-US" dirty="0" smtClean="0"/>
              <a:t>: </a:t>
            </a:r>
            <a:r>
              <a:rPr lang="en-US" dirty="0" err="1" smtClean="0"/>
              <a:t>tableFrom</a:t>
            </a:r>
            <a:r>
              <a:rPr lang="en-US" dirty="0" smtClean="0"/>
              <a:t>, </a:t>
            </a:r>
            <a:r>
              <a:rPr lang="en-US" dirty="0" err="1" smtClean="0"/>
              <a:t>code_field</a:t>
            </a:r>
            <a:r>
              <a:rPr lang="en-US" dirty="0" smtClean="0"/>
              <a:t>: </a:t>
            </a:r>
            <a:r>
              <a:rPr lang="en-US" dirty="0" err="1" smtClean="0"/>
              <a:t>codeField</a:t>
            </a:r>
            <a:r>
              <a:rPr lang="en-US" dirty="0" smtClean="0"/>
              <a:t>, </a:t>
            </a:r>
            <a:r>
              <a:rPr lang="en-US" dirty="0" err="1" smtClean="0"/>
              <a:t>code_value</a:t>
            </a:r>
            <a:r>
              <a:rPr lang="en-US" dirty="0" smtClean="0"/>
              <a:t>: </a:t>
            </a:r>
            <a:r>
              <a:rPr lang="en-US" dirty="0" err="1" smtClean="0"/>
              <a:t>codeValue</a:t>
            </a:r>
            <a:r>
              <a:rPr lang="en-US" dirty="0" smtClean="0"/>
              <a:t>, </a:t>
            </a:r>
            <a:r>
              <a:rPr lang="en-US" dirty="0" err="1" smtClean="0"/>
              <a:t>return_field</a:t>
            </a:r>
            <a:r>
              <a:rPr lang="en-US" dirty="0" smtClean="0"/>
              <a:t>: </a:t>
            </a:r>
            <a:r>
              <a:rPr lang="en-US" dirty="0" err="1" smtClean="0"/>
              <a:t>returnField</a:t>
            </a:r>
            <a:r>
              <a:rPr lang="en-US" dirty="0" smtClean="0"/>
              <a:t>, </a:t>
            </a:r>
            <a:r>
              <a:rPr lang="en-US" dirty="0" err="1" smtClean="0"/>
              <a:t>condition_expression</a:t>
            </a:r>
            <a:r>
              <a:rPr lang="en-US" dirty="0" smtClean="0"/>
              <a:t>: </a:t>
            </a:r>
            <a:r>
              <a:rPr lang="en-US" dirty="0" err="1" smtClean="0"/>
              <a:t>conditionExpr</a:t>
            </a:r>
            <a:r>
              <a:rPr lang="en-US" dirty="0" smtClean="0"/>
              <a:t>, </a:t>
            </a:r>
            <a:r>
              <a:rPr lang="en-US" dirty="0" err="1" smtClean="0"/>
              <a:t>order_expression</a:t>
            </a:r>
            <a:r>
              <a:rPr lang="en-US" dirty="0" smtClean="0"/>
              <a:t>: </a:t>
            </a:r>
            <a:r>
              <a:rPr lang="en-US" dirty="0" err="1" smtClean="0"/>
              <a:t>orderBy</a:t>
            </a:r>
            <a:r>
              <a:rPr lang="en-US" dirty="0" smtClean="0"/>
              <a:t>});</a:t>
            </a:r>
          </a:p>
          <a:p>
            <a:r>
              <a:rPr lang="en-US" dirty="0" smtClean="0"/>
              <a:t>    $.ajax({</a:t>
            </a:r>
          </a:p>
          <a:p>
            <a:r>
              <a:rPr lang="en-US" dirty="0" smtClean="0"/>
              <a:t>        type: "POST", </a:t>
            </a:r>
          </a:p>
          <a:p>
            <a:r>
              <a:rPr lang="en-US" dirty="0" smtClean="0"/>
              <a:t>        method: "POST",</a:t>
            </a:r>
          </a:p>
          <a:p>
            <a:r>
              <a:rPr lang="en-US" dirty="0" smtClean="0"/>
              <a:t>        </a:t>
            </a:r>
            <a:r>
              <a:rPr lang="en-US" dirty="0" err="1" smtClean="0"/>
              <a:t>dataType</a:t>
            </a:r>
            <a:r>
              <a:rPr lang="en-US" dirty="0" smtClean="0"/>
              <a:t>: "</a:t>
            </a:r>
            <a:r>
              <a:rPr lang="en-US" dirty="0" err="1" smtClean="0"/>
              <a:t>json</a:t>
            </a:r>
            <a:r>
              <a:rPr lang="en-US" dirty="0" smtClean="0"/>
              <a:t>",</a:t>
            </a:r>
          </a:p>
          <a:p>
            <a:r>
              <a:rPr lang="en-US" dirty="0" smtClean="0"/>
              <a:t>        </a:t>
            </a:r>
            <a:r>
              <a:rPr lang="en-US" dirty="0" err="1" smtClean="0"/>
              <a:t>contentType</a:t>
            </a:r>
            <a:r>
              <a:rPr lang="en-US" dirty="0" smtClean="0"/>
              <a:t>: "application/</a:t>
            </a:r>
            <a:r>
              <a:rPr lang="en-US" dirty="0" err="1" smtClean="0"/>
              <a:t>json</a:t>
            </a:r>
            <a:r>
              <a:rPr lang="en-US" dirty="0" smtClean="0"/>
              <a:t>; charset=utf-8",</a:t>
            </a:r>
          </a:p>
          <a:p>
            <a:r>
              <a:rPr lang="en-US" dirty="0" smtClean="0"/>
              <a:t>        url: "</a:t>
            </a:r>
            <a:r>
              <a:rPr lang="en-US" dirty="0" err="1" smtClean="0"/>
              <a:t>webservices</a:t>
            </a:r>
            <a:r>
              <a:rPr lang="en-US" dirty="0" smtClean="0"/>
              <a:t>/</a:t>
            </a:r>
            <a:r>
              <a:rPr lang="en-US" dirty="0" err="1" smtClean="0"/>
              <a:t>DataValueService.svc</a:t>
            </a:r>
            <a:r>
              <a:rPr lang="en-US" dirty="0" smtClean="0"/>
              <a:t>/</a:t>
            </a:r>
            <a:r>
              <a:rPr lang="en-US" dirty="0" err="1" smtClean="0"/>
              <a:t>GetDataValue</a:t>
            </a:r>
            <a:r>
              <a:rPr lang="en-US" dirty="0" smtClean="0"/>
              <a:t>",</a:t>
            </a:r>
          </a:p>
          <a:p>
            <a:r>
              <a:rPr lang="en-US" dirty="0" smtClean="0"/>
              <a:t>        </a:t>
            </a:r>
            <a:r>
              <a:rPr lang="en-US" dirty="0" err="1" smtClean="0"/>
              <a:t>async</a:t>
            </a:r>
            <a:r>
              <a:rPr lang="en-US" dirty="0" smtClean="0"/>
              <a:t>: false,</a:t>
            </a:r>
          </a:p>
          <a:p>
            <a:r>
              <a:rPr lang="en-US" dirty="0" smtClean="0"/>
              <a:t>        data: </a:t>
            </a:r>
            <a:r>
              <a:rPr lang="en-US" dirty="0" err="1" smtClean="0"/>
              <a:t>json</a:t>
            </a:r>
            <a:r>
              <a:rPr lang="en-US" dirty="0" smtClean="0"/>
              <a:t>,</a:t>
            </a:r>
          </a:p>
          <a:p>
            <a:endParaRPr lang="en-US" dirty="0" smtClean="0"/>
          </a:p>
          <a:p>
            <a:r>
              <a:rPr lang="en-US" dirty="0" smtClean="0"/>
              <a:t>        success: function (data, </a:t>
            </a:r>
            <a:r>
              <a:rPr lang="en-US" dirty="0" err="1" smtClean="0"/>
              <a:t>textStatus</a:t>
            </a:r>
            <a:r>
              <a:rPr lang="en-US" dirty="0" smtClean="0"/>
              <a:t>, </a:t>
            </a:r>
            <a:r>
              <a:rPr lang="en-US" dirty="0" err="1" smtClean="0"/>
              <a:t>jqXHR</a:t>
            </a:r>
            <a:r>
              <a:rPr lang="en-US" dirty="0" smtClean="0"/>
              <a:t>) {</a:t>
            </a:r>
          </a:p>
          <a:p>
            <a:r>
              <a:rPr lang="en-US" dirty="0" smtClean="0"/>
              <a:t>            </a:t>
            </a:r>
            <a:r>
              <a:rPr lang="en-US" dirty="0" err="1" smtClean="0"/>
              <a:t>returnData</a:t>
            </a:r>
            <a:r>
              <a:rPr lang="en-US" dirty="0" smtClean="0"/>
              <a:t> = data;		</a:t>
            </a:r>
          </a:p>
          <a:p>
            <a:r>
              <a:rPr lang="en-US" dirty="0" smtClean="0"/>
              <a:t>        },</a:t>
            </a:r>
          </a:p>
          <a:p>
            <a:endParaRPr lang="en-US" dirty="0" smtClean="0"/>
          </a:p>
          <a:p>
            <a:r>
              <a:rPr lang="en-US" dirty="0" smtClean="0"/>
              <a:t>        error: function (</a:t>
            </a:r>
            <a:r>
              <a:rPr lang="en-US" dirty="0" err="1" smtClean="0"/>
              <a:t>jqXHR</a:t>
            </a:r>
            <a:r>
              <a:rPr lang="en-US" dirty="0" smtClean="0"/>
              <a:t>, </a:t>
            </a:r>
            <a:r>
              <a:rPr lang="en-US" dirty="0" err="1" smtClean="0"/>
              <a:t>textStatus</a:t>
            </a:r>
            <a:r>
              <a:rPr lang="en-US" dirty="0" smtClean="0"/>
              <a:t>, </a:t>
            </a:r>
            <a:r>
              <a:rPr lang="en-US" dirty="0" err="1" smtClean="0"/>
              <a:t>errorThrown</a:t>
            </a:r>
            <a:r>
              <a:rPr lang="en-US" dirty="0" smtClean="0"/>
              <a:t>) {</a:t>
            </a:r>
          </a:p>
          <a:p>
            <a:r>
              <a:rPr lang="en-US" dirty="0" smtClean="0"/>
              <a:t>            alert("Error trying to execute getDataValue: " + </a:t>
            </a:r>
            <a:r>
              <a:rPr lang="en-US" dirty="0" err="1" smtClean="0"/>
              <a:t>errorThrown</a:t>
            </a:r>
            <a:r>
              <a:rPr lang="en-US" dirty="0" smtClean="0"/>
              <a:t> + "\n\n" + </a:t>
            </a:r>
            <a:r>
              <a:rPr lang="en-US" dirty="0" err="1" smtClean="0"/>
              <a:t>jqXHR.responseText</a:t>
            </a:r>
            <a:r>
              <a:rPr lang="en-US" dirty="0" smtClean="0"/>
              <a:t>);</a:t>
            </a:r>
          </a:p>
          <a:p>
            <a:r>
              <a:rPr lang="en-US" dirty="0" smtClean="0"/>
              <a:t>        }</a:t>
            </a:r>
          </a:p>
          <a:p>
            <a:r>
              <a:rPr lang="en-US" dirty="0" smtClean="0"/>
              <a:t>    });</a:t>
            </a:r>
          </a:p>
          <a:p>
            <a:r>
              <a:rPr lang="en-US" dirty="0" smtClean="0"/>
              <a:t>    return </a:t>
            </a:r>
            <a:r>
              <a:rPr lang="en-US" dirty="0" err="1" smtClean="0"/>
              <a:t>returnData</a:t>
            </a:r>
            <a:r>
              <a:rPr lang="en-US" dirty="0" smtClean="0"/>
              <a:t>;</a:t>
            </a:r>
          </a:p>
          <a:p>
            <a:r>
              <a:rPr lang="en-US" dirty="0" smtClean="0"/>
              <a:t>}</a:t>
            </a:r>
          </a:p>
          <a:p>
            <a:r>
              <a:rPr lang="en-US" dirty="0" err="1" smtClean="0"/>
              <a:t>waitCopy</a:t>
            </a:r>
            <a:r>
              <a:rPr lang="en-US" dirty="0" smtClean="0"/>
              <a:t> = function (key, </a:t>
            </a:r>
            <a:r>
              <a:rPr lang="en-US" dirty="0" err="1" smtClean="0"/>
              <a:t>column_name</a:t>
            </a:r>
            <a:r>
              <a:rPr lang="en-US" dirty="0" smtClean="0"/>
              <a:t>, selector, time) {</a:t>
            </a:r>
          </a:p>
          <a:p>
            <a:r>
              <a:rPr lang="en-US" dirty="0" smtClean="0"/>
              <a:t>	content = $("#"+key).children().</a:t>
            </a:r>
            <a:r>
              <a:rPr lang="en-US" dirty="0" err="1" smtClean="0"/>
              <a:t>eq</a:t>
            </a:r>
            <a:r>
              <a:rPr lang="en-US" dirty="0" smtClean="0"/>
              <a:t>(0).contents();</a:t>
            </a:r>
          </a:p>
          <a:p>
            <a:r>
              <a:rPr lang="en-US" dirty="0" smtClean="0"/>
              <a:t>	//wait the form get loaded, when the </a:t>
            </a:r>
            <a:r>
              <a:rPr lang="en-US" dirty="0" err="1" smtClean="0"/>
              <a:t>people_id</a:t>
            </a:r>
            <a:r>
              <a:rPr lang="en-US" dirty="0" smtClean="0"/>
              <a:t> field get loaded	</a:t>
            </a:r>
          </a:p>
          <a:p>
            <a:r>
              <a:rPr lang="en-US" dirty="0" smtClean="0"/>
              <a:t>	load = $(content).find('[</a:t>
            </a:r>
            <a:r>
              <a:rPr lang="en-US" dirty="0" err="1" smtClean="0"/>
              <a:t>field_name</a:t>
            </a:r>
            <a:r>
              <a:rPr lang="en-US" dirty="0" smtClean="0"/>
              <a:t>="</a:t>
            </a:r>
            <a:r>
              <a:rPr lang="en-US" dirty="0" err="1" smtClean="0"/>
              <a:t>people_id</a:t>
            </a:r>
            <a:r>
              <a:rPr lang="en-US" dirty="0" smtClean="0"/>
              <a:t>"]').</a:t>
            </a:r>
            <a:r>
              <a:rPr lang="en-US" dirty="0" err="1" smtClean="0"/>
              <a:t>attr</a:t>
            </a:r>
            <a:r>
              <a:rPr lang="en-US" dirty="0" smtClean="0"/>
              <a:t>('title');		</a:t>
            </a:r>
          </a:p>
          <a:p>
            <a:r>
              <a:rPr lang="en-US" dirty="0" smtClean="0"/>
              <a:t>	if (</a:t>
            </a:r>
            <a:r>
              <a:rPr lang="en-US" dirty="0" err="1" smtClean="0"/>
              <a:t>typeof</a:t>
            </a:r>
            <a:r>
              <a:rPr lang="en-US" dirty="0" smtClean="0"/>
              <a:t> load != "undefined") { </a:t>
            </a:r>
          </a:p>
          <a:p>
            <a:r>
              <a:rPr lang="en-US" dirty="0" smtClean="0"/>
              <a:t>		</a:t>
            </a:r>
            <a:r>
              <a:rPr lang="en-US" dirty="0" err="1" smtClean="0"/>
              <a:t>var</a:t>
            </a:r>
            <a:r>
              <a:rPr lang="en-US" dirty="0" smtClean="0"/>
              <a:t> start= $(content).find('[title="Start"]').parent(), </a:t>
            </a:r>
          </a:p>
          <a:p>
            <a:r>
              <a:rPr lang="en-US" dirty="0" smtClean="0"/>
              <a:t>		end = $(content).find('[title="End"]').parent(),</a:t>
            </a:r>
          </a:p>
          <a:p>
            <a:r>
              <a:rPr lang="en-US" dirty="0" smtClean="0"/>
              <a:t>		</a:t>
            </a:r>
            <a:r>
              <a:rPr lang="en-US" dirty="0" err="1" smtClean="0"/>
              <a:t>ht</a:t>
            </a:r>
            <a:r>
              <a:rPr lang="en-US" dirty="0" smtClean="0"/>
              <a:t>= $(start).</a:t>
            </a:r>
            <a:r>
              <a:rPr lang="en-US" dirty="0" err="1" smtClean="0"/>
              <a:t>nextUntil</a:t>
            </a:r>
            <a:r>
              <a:rPr lang="en-US" dirty="0" smtClean="0"/>
              <a:t>(end,0);</a:t>
            </a:r>
          </a:p>
          <a:p>
            <a:r>
              <a:rPr lang="en-US" dirty="0" smtClean="0"/>
              <a:t>		</a:t>
            </a:r>
            <a:r>
              <a:rPr lang="en-US" dirty="0" err="1" smtClean="0"/>
              <a:t>setFormElement</a:t>
            </a:r>
            <a:r>
              <a:rPr lang="en-US" dirty="0" smtClean="0"/>
              <a:t>(</a:t>
            </a:r>
            <a:r>
              <a:rPr lang="en-US" dirty="0" err="1" smtClean="0"/>
              <a:t>column_name,ht</a:t>
            </a:r>
            <a:r>
              <a:rPr lang="en-US" dirty="0" smtClean="0"/>
              <a:t>);			</a:t>
            </a:r>
          </a:p>
          <a:p>
            <a:r>
              <a:rPr lang="en-US" dirty="0" smtClean="0"/>
              <a:t>	}</a:t>
            </a:r>
          </a:p>
          <a:p>
            <a:r>
              <a:rPr lang="en-US" dirty="0" smtClean="0"/>
              <a:t>	else { </a:t>
            </a:r>
            <a:r>
              <a:rPr lang="en-US" dirty="0" err="1" smtClean="0"/>
              <a:t>setTimeout</a:t>
            </a:r>
            <a:r>
              <a:rPr lang="en-US" dirty="0" smtClean="0"/>
              <a:t>(function() {</a:t>
            </a:r>
            <a:r>
              <a:rPr lang="en-US" dirty="0" err="1" smtClean="0"/>
              <a:t>waitCopy</a:t>
            </a:r>
            <a:r>
              <a:rPr lang="en-US" dirty="0" smtClean="0"/>
              <a:t>(key, </a:t>
            </a:r>
            <a:r>
              <a:rPr lang="en-US" dirty="0" err="1" smtClean="0"/>
              <a:t>column_name</a:t>
            </a:r>
            <a:r>
              <a:rPr lang="en-US" dirty="0" smtClean="0"/>
              <a:t>, selector, time);}, time); }</a:t>
            </a:r>
          </a:p>
          <a:p>
            <a:r>
              <a:rPr lang="en-US" dirty="0" smtClean="0"/>
              <a:t>}</a:t>
            </a:r>
          </a:p>
          <a:p>
            <a:r>
              <a:rPr lang="en-US" dirty="0" err="1" smtClean="0"/>
              <a:t>var</a:t>
            </a:r>
            <a:r>
              <a:rPr lang="en-US" dirty="0" smtClean="0"/>
              <a:t> </a:t>
            </a:r>
            <a:r>
              <a:rPr lang="en-US" dirty="0" err="1" smtClean="0"/>
              <a:t>a_date</a:t>
            </a:r>
            <a:r>
              <a:rPr lang="en-US" dirty="0" smtClean="0"/>
              <a:t>=</a:t>
            </a:r>
            <a:r>
              <a:rPr lang="en-US" dirty="0" err="1" smtClean="0"/>
              <a:t>getFormElement</a:t>
            </a:r>
            <a:r>
              <a:rPr lang="en-US" dirty="0" smtClean="0"/>
              <a:t>('</a:t>
            </a:r>
            <a:r>
              <a:rPr lang="en-US" dirty="0" err="1" smtClean="0"/>
              <a:t>actual_date</a:t>
            </a:r>
            <a:r>
              <a:rPr lang="en-US" dirty="0" smtClean="0"/>
              <a:t>');</a:t>
            </a:r>
          </a:p>
          <a:p>
            <a:r>
              <a:rPr lang="en-US" dirty="0" err="1" smtClean="0"/>
              <a:t>sqlwhere</a:t>
            </a:r>
            <a:r>
              <a:rPr lang="en-US" dirty="0" smtClean="0"/>
              <a:t> = "</a:t>
            </a:r>
            <a:r>
              <a:rPr lang="en-US" dirty="0" err="1" smtClean="0"/>
              <a:t>event_name</a:t>
            </a:r>
            <a:r>
              <a:rPr lang="en-US" dirty="0" smtClean="0"/>
              <a:t> = 'MVA Employment Information' and actual_date = ( select max(actual_date) from </a:t>
            </a:r>
            <a:r>
              <a:rPr lang="en-US" dirty="0" err="1" smtClean="0"/>
              <a:t>event_view</a:t>
            </a:r>
            <a:r>
              <a:rPr lang="en-US" dirty="0" smtClean="0"/>
              <a:t> where </a:t>
            </a:r>
            <a:r>
              <a:rPr lang="en-US" dirty="0" err="1" smtClean="0"/>
              <a:t>event_name</a:t>
            </a:r>
            <a:r>
              <a:rPr lang="en-US" dirty="0" smtClean="0"/>
              <a:t> = 'MVA Employment Information' and </a:t>
            </a:r>
            <a:r>
              <a:rPr lang="en-US" dirty="0" err="1" smtClean="0"/>
              <a:t>people_id</a:t>
            </a:r>
            <a:r>
              <a:rPr lang="en-US" dirty="0" smtClean="0"/>
              <a:t> = '" + </a:t>
            </a:r>
            <a:r>
              <a:rPr lang="en-US" dirty="0" err="1" smtClean="0"/>
              <a:t>parentValue</a:t>
            </a:r>
            <a:r>
              <a:rPr lang="en-US" dirty="0" smtClean="0"/>
              <a:t> + "' and actual_date &lt;= '" +</a:t>
            </a:r>
            <a:r>
              <a:rPr lang="en-US" dirty="0" err="1" smtClean="0"/>
              <a:t>a_date</a:t>
            </a:r>
            <a:r>
              <a:rPr lang="en-US" dirty="0" smtClean="0"/>
              <a:t>+ "')";</a:t>
            </a:r>
          </a:p>
          <a:p>
            <a:r>
              <a:rPr lang="en-US" dirty="0" smtClean="0"/>
              <a:t>kid = </a:t>
            </a:r>
            <a:r>
              <a:rPr lang="en-US" dirty="0" err="1" smtClean="0"/>
              <a:t>getDValue</a:t>
            </a:r>
            <a:r>
              <a:rPr lang="en-US" dirty="0" smtClean="0"/>
              <a:t>('event_view','</a:t>
            </a:r>
            <a:r>
              <a:rPr lang="en-US" dirty="0" err="1" smtClean="0"/>
              <a:t>people_id</a:t>
            </a:r>
            <a:r>
              <a:rPr lang="en-US" dirty="0" smtClean="0"/>
              <a:t>',  </a:t>
            </a:r>
            <a:r>
              <a:rPr lang="en-US" dirty="0" err="1" smtClean="0"/>
              <a:t>parentValue</a:t>
            </a:r>
            <a:r>
              <a:rPr lang="en-US" dirty="0" smtClean="0"/>
              <a:t>,  'event_log_id', </a:t>
            </a:r>
            <a:r>
              <a:rPr lang="en-US" dirty="0" err="1" smtClean="0"/>
              <a:t>sqlwhere</a:t>
            </a:r>
            <a:r>
              <a:rPr lang="en-US" dirty="0" smtClean="0"/>
              <a:t> );</a:t>
            </a:r>
          </a:p>
          <a:p>
            <a:r>
              <a:rPr lang="en-US" dirty="0" smtClean="0"/>
              <a:t>hid = getDataValue('</a:t>
            </a:r>
            <a:r>
              <a:rPr lang="en-US" dirty="0" err="1" smtClean="0"/>
              <a:t>event_view</a:t>
            </a:r>
            <a:r>
              <a:rPr lang="en-US" dirty="0" smtClean="0"/>
              <a:t>', 'event_log_id', kid, '</a:t>
            </a:r>
            <a:r>
              <a:rPr lang="en-US" dirty="0" err="1" smtClean="0"/>
              <a:t>form_header_id</a:t>
            </a:r>
            <a:r>
              <a:rPr lang="en-US" dirty="0" smtClean="0"/>
              <a:t>');	</a:t>
            </a:r>
          </a:p>
          <a:p>
            <a:r>
              <a:rPr lang="en-US" dirty="0" err="1" smtClean="0"/>
              <a:t>var</a:t>
            </a:r>
            <a:r>
              <a:rPr lang="en-US" dirty="0" smtClean="0"/>
              <a:t> </a:t>
            </a:r>
            <a:r>
              <a:rPr lang="en-US" dirty="0" err="1" smtClean="0"/>
              <a:t>formLine</a:t>
            </a:r>
            <a:r>
              <a:rPr lang="en-US" dirty="0" smtClean="0"/>
              <a:t> = </a:t>
            </a:r>
            <a:r>
              <a:rPr lang="en-US" dirty="0" err="1" smtClean="0"/>
              <a:t>Form.getFormLineByColumnName</a:t>
            </a:r>
            <a:r>
              <a:rPr lang="en-US" dirty="0" smtClean="0"/>
              <a:t>('MY_Var1');</a:t>
            </a:r>
          </a:p>
          <a:p>
            <a:r>
              <a:rPr lang="en-US" dirty="0" smtClean="0"/>
              <a:t>//Load the page into the variable so we can use as a temp holder</a:t>
            </a:r>
          </a:p>
          <a:p>
            <a:r>
              <a:rPr lang="en-US" dirty="0" err="1" smtClean="0"/>
              <a:t>var</a:t>
            </a:r>
            <a:r>
              <a:rPr lang="en-US" dirty="0" smtClean="0"/>
              <a:t> frame = '</a:t>
            </a:r>
            <a:r>
              <a:rPr lang="en-US" dirty="0" err="1" smtClean="0"/>
              <a:t>i</a:t>
            </a:r>
            <a:r>
              <a:rPr lang="en-US" dirty="0" smtClean="0"/>
              <a:t>'+ 'frame';</a:t>
            </a:r>
          </a:p>
          <a:p>
            <a:r>
              <a:rPr lang="en-US" dirty="0" smtClean="0"/>
              <a:t>$("[</a:t>
            </a:r>
            <a:r>
              <a:rPr lang="en-US" dirty="0" err="1" smtClean="0"/>
              <a:t>form_line_id</a:t>
            </a:r>
            <a:r>
              <a:rPr lang="en-US" dirty="0" smtClean="0"/>
              <a:t>=" + </a:t>
            </a:r>
            <a:r>
              <a:rPr lang="en-US" dirty="0" err="1" smtClean="0"/>
              <a:t>formLine.formLinesId</a:t>
            </a:r>
            <a:r>
              <a:rPr lang="en-US" dirty="0" smtClean="0"/>
              <a:t> + "] ").html('&lt;div id = ' +kid +'&gt;&lt;'+frame+' </a:t>
            </a:r>
            <a:r>
              <a:rPr lang="en-US" dirty="0" err="1" smtClean="0"/>
              <a:t>src</a:t>
            </a:r>
            <a:r>
              <a:rPr lang="en-US" dirty="0" smtClean="0"/>
              <a:t>="Form.aspx?&amp;</a:t>
            </a:r>
            <a:r>
              <a:rPr lang="en-US" dirty="0" err="1" smtClean="0"/>
              <a:t>key_value</a:t>
            </a:r>
            <a:r>
              <a:rPr lang="en-US" dirty="0" smtClean="0"/>
              <a:t>='+kid+'&amp;</a:t>
            </a:r>
            <a:r>
              <a:rPr lang="en-US" dirty="0" err="1" smtClean="0"/>
              <a:t>parent_value</a:t>
            </a:r>
            <a:r>
              <a:rPr lang="en-US" dirty="0" smtClean="0"/>
              <a:t>='+</a:t>
            </a:r>
            <a:r>
              <a:rPr lang="en-US" dirty="0" err="1" smtClean="0"/>
              <a:t>parentValue</a:t>
            </a:r>
            <a:r>
              <a:rPr lang="en-US" dirty="0" smtClean="0"/>
              <a:t>+'&amp;</a:t>
            </a:r>
            <a:r>
              <a:rPr lang="en-US" dirty="0" err="1" smtClean="0"/>
              <a:t>form_header_id</a:t>
            </a:r>
            <a:r>
              <a:rPr lang="en-US" dirty="0" smtClean="0"/>
              <a:t>='+hid +'"&gt;&lt;/'+frame+'&gt;&lt;/dev&gt;');</a:t>
            </a:r>
          </a:p>
          <a:p>
            <a:r>
              <a:rPr lang="en-US" dirty="0" err="1" smtClean="0"/>
              <a:t>waitCopy</a:t>
            </a:r>
            <a:r>
              <a:rPr lang="en-US" dirty="0" smtClean="0"/>
              <a:t>(kid, 'MY_Rem4', </a:t>
            </a:r>
            <a:r>
              <a:rPr lang="en-US" dirty="0" err="1" smtClean="0"/>
              <a:t>formLine.formLinesId</a:t>
            </a:r>
            <a:r>
              <a:rPr lang="en-US" dirty="0" smtClean="0"/>
              <a:t> , 100);</a:t>
            </a:r>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38</a:t>
            </a:fld>
            <a:endParaRPr lang="en-US" dirty="0"/>
          </a:p>
        </p:txBody>
      </p:sp>
    </p:spTree>
    <p:extLst>
      <p:ext uri="{BB962C8B-B14F-4D97-AF65-F5344CB8AC3E}">
        <p14:creationId xmlns:p14="http://schemas.microsoft.com/office/powerpoint/2010/main" val="9146197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//we put this code into ‘On Change Code’ for actual_date</a:t>
            </a:r>
          </a:p>
          <a:p>
            <a:r>
              <a:rPr lang="en-US" dirty="0" err="1" smtClean="0"/>
              <a:t>Form.launchPickList</a:t>
            </a:r>
            <a:r>
              <a:rPr lang="en-US" dirty="0" smtClean="0"/>
              <a:t>("</a:t>
            </a:r>
            <a:r>
              <a:rPr lang="en-US" dirty="0" err="1" smtClean="0"/>
              <a:t>events_history</a:t>
            </a:r>
            <a:r>
              <a:rPr lang="en-US" dirty="0" smtClean="0"/>
              <a:t>",</a:t>
            </a:r>
          </a:p>
          <a:p>
            <a:r>
              <a:rPr lang="en-US" dirty="0" smtClean="0"/>
              <a:t>        //parameters</a:t>
            </a:r>
          </a:p>
          <a:p>
            <a:r>
              <a:rPr lang="en-US" dirty="0" smtClean="0"/>
              <a:t>        {</a:t>
            </a:r>
          </a:p>
          <a:p>
            <a:r>
              <a:rPr lang="en-US" dirty="0" smtClean="0"/>
              <a:t>            "param1": </a:t>
            </a:r>
            <a:r>
              <a:rPr lang="en-US" dirty="0" err="1" smtClean="0"/>
              <a:t>parentValue</a:t>
            </a:r>
            <a:r>
              <a:rPr lang="en-US" dirty="0" smtClean="0"/>
              <a:t>,</a:t>
            </a:r>
          </a:p>
          <a:p>
            <a:r>
              <a:rPr lang="en-US" dirty="0" smtClean="0"/>
              <a:t>            "param2": "BE15E016-665E-4904-BC65-5AB104482BC2"</a:t>
            </a:r>
          </a:p>
          <a:p>
            <a:r>
              <a:rPr lang="en-US" dirty="0" smtClean="0"/>
              <a:t>        },</a:t>
            </a:r>
          </a:p>
          <a:p>
            <a:r>
              <a:rPr lang="en-US" dirty="0" smtClean="0"/>
              <a:t>        null, null,</a:t>
            </a:r>
          </a:p>
          <a:p>
            <a:r>
              <a:rPr lang="en-US" dirty="0" smtClean="0"/>
              <a:t>        //value function</a:t>
            </a:r>
          </a:p>
          <a:p>
            <a:r>
              <a:rPr lang="en-US" dirty="0" smtClean="0"/>
              <a:t>		function </a:t>
            </a:r>
            <a:r>
              <a:rPr lang="en-US" dirty="0" err="1" smtClean="0"/>
              <a:t>handleLUT</a:t>
            </a:r>
            <a:r>
              <a:rPr lang="en-US" dirty="0" smtClean="0"/>
              <a:t>(sender, </a:t>
            </a:r>
            <a:r>
              <a:rPr lang="en-US" dirty="0" err="1" smtClean="0"/>
              <a:t>args</a:t>
            </a:r>
            <a:r>
              <a:rPr lang="en-US" dirty="0" smtClean="0"/>
              <a:t>) {</a:t>
            </a:r>
          </a:p>
          <a:p>
            <a:r>
              <a:rPr lang="en-US" dirty="0" smtClean="0"/>
              <a:t>            </a:t>
            </a:r>
            <a:r>
              <a:rPr lang="en-US" dirty="0" err="1" smtClean="0"/>
              <a:t>var</a:t>
            </a:r>
            <a:r>
              <a:rPr lang="en-US" dirty="0" smtClean="0"/>
              <a:t> </a:t>
            </a:r>
            <a:r>
              <a:rPr lang="en-US" dirty="0" err="1" smtClean="0"/>
              <a:t>returnArguments</a:t>
            </a:r>
            <a:r>
              <a:rPr lang="en-US" dirty="0" smtClean="0"/>
              <a:t> = </a:t>
            </a:r>
            <a:r>
              <a:rPr lang="en-US" dirty="0" err="1" smtClean="0"/>
              <a:t>args.get_argument</a:t>
            </a:r>
            <a:r>
              <a:rPr lang="en-US" dirty="0" smtClean="0"/>
              <a:t>();</a:t>
            </a:r>
          </a:p>
          <a:p>
            <a:r>
              <a:rPr lang="en-US" dirty="0" smtClean="0"/>
              <a:t>            </a:t>
            </a:r>
            <a:r>
              <a:rPr lang="en-US" dirty="0" err="1" smtClean="0"/>
              <a:t>sender.remove_close</a:t>
            </a:r>
            <a:r>
              <a:rPr lang="en-US" dirty="0" smtClean="0"/>
              <a:t>(</a:t>
            </a:r>
            <a:r>
              <a:rPr lang="en-US" dirty="0" err="1" smtClean="0"/>
              <a:t>handleLUT</a:t>
            </a:r>
            <a:r>
              <a:rPr lang="en-US" dirty="0" smtClean="0"/>
              <a:t>);</a:t>
            </a:r>
          </a:p>
          <a:p>
            <a:endParaRPr lang="en-US" dirty="0" smtClean="0"/>
          </a:p>
          <a:p>
            <a:r>
              <a:rPr lang="en-US" dirty="0" smtClean="0"/>
              <a:t>            // check for no parameter selected</a:t>
            </a:r>
          </a:p>
          <a:p>
            <a:r>
              <a:rPr lang="en-US" dirty="0" smtClean="0"/>
              <a:t>            if (</a:t>
            </a:r>
            <a:r>
              <a:rPr lang="en-US" dirty="0" err="1" smtClean="0"/>
              <a:t>returnArguments</a:t>
            </a:r>
            <a:r>
              <a:rPr lang="en-US" dirty="0" smtClean="0"/>
              <a:t> == null) { 	</a:t>
            </a:r>
            <a:r>
              <a:rPr lang="en-US" dirty="0" err="1" smtClean="0"/>
              <a:t>setFormElement</a:t>
            </a:r>
            <a:r>
              <a:rPr lang="en-US" dirty="0" smtClean="0"/>
              <a:t>('</a:t>
            </a:r>
            <a:r>
              <a:rPr lang="en-US" dirty="0" err="1" smtClean="0"/>
              <a:t>room_no</a:t>
            </a:r>
            <a:r>
              <a:rPr lang="en-US" dirty="0" smtClean="0"/>
              <a:t>', ''); return; }</a:t>
            </a:r>
          </a:p>
          <a:p>
            <a:endParaRPr lang="en-US" dirty="0" smtClean="0"/>
          </a:p>
          <a:p>
            <a:r>
              <a:rPr lang="en-US" dirty="0" smtClean="0"/>
              <a:t>            if (</a:t>
            </a:r>
            <a:r>
              <a:rPr lang="en-US" dirty="0" err="1" smtClean="0"/>
              <a:t>keyValue.toLowerCase</a:t>
            </a:r>
            <a:r>
              <a:rPr lang="en-US" dirty="0" smtClean="0"/>
              <a:t>() == </a:t>
            </a:r>
            <a:r>
              <a:rPr lang="en-US" dirty="0" err="1" smtClean="0"/>
              <a:t>returnArguments</a:t>
            </a:r>
            <a:r>
              <a:rPr lang="en-US" dirty="0" smtClean="0"/>
              <a:t>["</a:t>
            </a:r>
            <a:r>
              <a:rPr lang="en-US" dirty="0" err="1" smtClean="0"/>
              <a:t>code_field</a:t>
            </a:r>
            <a:r>
              <a:rPr lang="en-US" dirty="0" smtClean="0"/>
              <a:t>"].</a:t>
            </a:r>
            <a:r>
              <a:rPr lang="en-US" dirty="0" err="1" smtClean="0"/>
              <a:t>toLowerCase</a:t>
            </a:r>
            <a:r>
              <a:rPr lang="en-US" dirty="0" smtClean="0"/>
              <a:t>()) {</a:t>
            </a:r>
          </a:p>
          <a:p>
            <a:r>
              <a:rPr lang="en-US" dirty="0" smtClean="0"/>
              <a:t>                alert("You can not choose the same event.  Please select another.") </a:t>
            </a:r>
          </a:p>
          <a:p>
            <a:r>
              <a:rPr lang="en-US" dirty="0" smtClean="0"/>
              <a:t>                return;</a:t>
            </a:r>
          </a:p>
          <a:p>
            <a:r>
              <a:rPr lang="en-US" dirty="0" smtClean="0"/>
              <a:t>            }</a:t>
            </a:r>
          </a:p>
          <a:p>
            <a:endParaRPr lang="en-US" dirty="0" smtClean="0"/>
          </a:p>
          <a:p>
            <a:r>
              <a:rPr lang="en-US" dirty="0" smtClean="0"/>
              <a:t>			</a:t>
            </a:r>
            <a:r>
              <a:rPr lang="en-US" dirty="0" err="1" smtClean="0"/>
              <a:t>var</a:t>
            </a:r>
            <a:r>
              <a:rPr lang="en-US" dirty="0" smtClean="0"/>
              <a:t> kid = </a:t>
            </a:r>
            <a:r>
              <a:rPr lang="en-US" dirty="0" err="1" smtClean="0"/>
              <a:t>returnArguments</a:t>
            </a:r>
            <a:r>
              <a:rPr lang="en-US" dirty="0" smtClean="0"/>
              <a:t>["</a:t>
            </a:r>
            <a:r>
              <a:rPr lang="en-US" dirty="0" err="1" smtClean="0"/>
              <a:t>code_field</a:t>
            </a:r>
            <a:r>
              <a:rPr lang="en-US" dirty="0" smtClean="0"/>
              <a:t>"];</a:t>
            </a:r>
          </a:p>
          <a:p>
            <a:r>
              <a:rPr lang="en-US" dirty="0" smtClean="0"/>
              <a:t>			</a:t>
            </a:r>
            <a:r>
              <a:rPr lang="en-US" dirty="0" err="1" smtClean="0"/>
              <a:t>var</a:t>
            </a:r>
            <a:r>
              <a:rPr lang="en-US" dirty="0" smtClean="0"/>
              <a:t> hid = </a:t>
            </a:r>
            <a:r>
              <a:rPr lang="en-US" dirty="0" err="1" smtClean="0"/>
              <a:t>getDataValue</a:t>
            </a:r>
            <a:r>
              <a:rPr lang="en-US" dirty="0" smtClean="0"/>
              <a:t>('</a:t>
            </a:r>
            <a:r>
              <a:rPr lang="en-US" dirty="0" err="1" smtClean="0"/>
              <a:t>event_view</a:t>
            </a:r>
            <a:r>
              <a:rPr lang="en-US" dirty="0" smtClean="0"/>
              <a:t>', '</a:t>
            </a:r>
            <a:r>
              <a:rPr lang="en-US" dirty="0" err="1" smtClean="0"/>
              <a:t>event_log_id</a:t>
            </a:r>
            <a:r>
              <a:rPr lang="en-US" dirty="0" smtClean="0"/>
              <a:t>', kid, '</a:t>
            </a:r>
            <a:r>
              <a:rPr lang="en-US" dirty="0" err="1" smtClean="0"/>
              <a:t>form_header_id</a:t>
            </a:r>
            <a:r>
              <a:rPr lang="en-US" dirty="0" smtClean="0"/>
              <a:t>');</a:t>
            </a:r>
          </a:p>
          <a:p>
            <a:endParaRPr lang="en-US" dirty="0" smtClean="0"/>
          </a:p>
          <a:p>
            <a:r>
              <a:rPr lang="en-US" dirty="0" smtClean="0"/>
              <a:t>			</a:t>
            </a:r>
            <a:r>
              <a:rPr lang="en-US" dirty="0" err="1" smtClean="0"/>
              <a:t>var</a:t>
            </a:r>
            <a:r>
              <a:rPr lang="en-US" dirty="0" smtClean="0"/>
              <a:t> </a:t>
            </a:r>
            <a:r>
              <a:rPr lang="en-US" dirty="0" err="1" smtClean="0"/>
              <a:t>urlnx</a:t>
            </a:r>
            <a:r>
              <a:rPr lang="en-US" dirty="0" smtClean="0"/>
              <a:t> = 'https://myevolvmaryvillexb.netsmartcloud.com/</a:t>
            </a:r>
            <a:r>
              <a:rPr lang="en-US" dirty="0" err="1" smtClean="0"/>
              <a:t>Form.aspx?form_header_id</a:t>
            </a:r>
            <a:r>
              <a:rPr lang="en-US" dirty="0" smtClean="0"/>
              <a:t>=' +hid +'&amp;</a:t>
            </a:r>
            <a:r>
              <a:rPr lang="en-US" dirty="0" err="1" smtClean="0"/>
              <a:t>parent_value</a:t>
            </a:r>
            <a:r>
              <a:rPr lang="en-US" dirty="0" smtClean="0"/>
              <a:t>='+ </a:t>
            </a:r>
            <a:r>
              <a:rPr lang="en-US" dirty="0" err="1" smtClean="0"/>
              <a:t>parentValue</a:t>
            </a:r>
            <a:r>
              <a:rPr lang="en-US" dirty="0" smtClean="0"/>
              <a:t> + '&amp;</a:t>
            </a:r>
            <a:r>
              <a:rPr lang="en-US" dirty="0" err="1" smtClean="0"/>
              <a:t>key_value</a:t>
            </a:r>
            <a:r>
              <a:rPr lang="en-US" dirty="0" smtClean="0"/>
              <a:t>='+kid +'&amp;mode=VIEW';</a:t>
            </a:r>
          </a:p>
          <a:p>
            <a:endParaRPr lang="en-US" dirty="0" smtClean="0"/>
          </a:p>
          <a:p>
            <a:r>
              <a:rPr lang="en-US" dirty="0" smtClean="0"/>
              <a:t>			</a:t>
            </a:r>
            <a:r>
              <a:rPr lang="en-US" dirty="0" err="1" smtClean="0"/>
              <a:t>setFormElement</a:t>
            </a:r>
            <a:r>
              <a:rPr lang="en-US" dirty="0" smtClean="0"/>
              <a:t>('</a:t>
            </a:r>
            <a:r>
              <a:rPr lang="en-US" dirty="0" err="1" smtClean="0"/>
              <a:t>generic_remarks</a:t>
            </a:r>
            <a:r>
              <a:rPr lang="en-US" dirty="0" smtClean="0"/>
              <a:t>', </a:t>
            </a:r>
            <a:r>
              <a:rPr lang="en-US" dirty="0" err="1" smtClean="0"/>
              <a:t>urlnx</a:t>
            </a:r>
            <a:r>
              <a:rPr lang="en-US" dirty="0" smtClean="0"/>
              <a:t>); 	</a:t>
            </a:r>
          </a:p>
          <a:p>
            <a:r>
              <a:rPr lang="en-US" dirty="0" smtClean="0"/>
              <a:t>			</a:t>
            </a:r>
            <a:r>
              <a:rPr lang="en-US" dirty="0" err="1" smtClean="0"/>
              <a:t>setFormElement</a:t>
            </a:r>
            <a:r>
              <a:rPr lang="en-US" dirty="0" smtClean="0"/>
              <a:t>('</a:t>
            </a:r>
            <a:r>
              <a:rPr lang="en-US" dirty="0" err="1" smtClean="0"/>
              <a:t>room_no</a:t>
            </a:r>
            <a:r>
              <a:rPr lang="en-US" dirty="0" smtClean="0"/>
              <a:t>', kid); 					</a:t>
            </a:r>
          </a:p>
          <a:p>
            <a:r>
              <a:rPr lang="en-US" dirty="0" smtClean="0"/>
              <a:t>		}</a:t>
            </a:r>
          </a:p>
          <a:p>
            <a:r>
              <a:rPr lang="en-US" dirty="0" smtClean="0"/>
              <a:t>)</a:t>
            </a:r>
          </a:p>
          <a:p>
            <a:endParaRPr lang="en-US" dirty="0" smtClean="0"/>
          </a:p>
          <a:p>
            <a:r>
              <a:rPr lang="en-US" dirty="0" smtClean="0"/>
              <a:t>We put this into the link form 'After Load Code'</a:t>
            </a:r>
          </a:p>
          <a:p>
            <a:r>
              <a:rPr lang="en-US" dirty="0" smtClean="0"/>
              <a:t>kid = </a:t>
            </a:r>
            <a:r>
              <a:rPr lang="en-US" dirty="0" err="1" smtClean="0"/>
              <a:t>getDataValue</a:t>
            </a:r>
            <a:r>
              <a:rPr lang="en-US" dirty="0" smtClean="0"/>
              <a:t>('event_log','</a:t>
            </a:r>
            <a:r>
              <a:rPr lang="en-US" dirty="0" err="1" smtClean="0"/>
              <a:t>room_no</a:t>
            </a:r>
            <a:r>
              <a:rPr lang="en-US" dirty="0" smtClean="0"/>
              <a:t>',  </a:t>
            </a:r>
            <a:r>
              <a:rPr lang="en-US" dirty="0" err="1" smtClean="0"/>
              <a:t>keyValue</a:t>
            </a:r>
            <a:r>
              <a:rPr lang="en-US" dirty="0" smtClean="0"/>
              <a:t>,  '</a:t>
            </a:r>
            <a:r>
              <a:rPr lang="en-US" dirty="0" err="1" smtClean="0"/>
              <a:t>event_log_id</a:t>
            </a:r>
            <a:r>
              <a:rPr lang="en-US" dirty="0" smtClean="0"/>
              <a:t>');</a:t>
            </a:r>
          </a:p>
          <a:p>
            <a:r>
              <a:rPr lang="en-US" dirty="0" smtClean="0"/>
              <a:t>hid = 'bd451f74-5446-4e49-a3e3-ea94be8c8901';</a:t>
            </a:r>
          </a:p>
          <a:p>
            <a:r>
              <a:rPr lang="en-US" dirty="0" smtClean="0"/>
              <a:t>if ( !</a:t>
            </a:r>
            <a:r>
              <a:rPr lang="en-US" dirty="0" err="1" smtClean="0"/>
              <a:t>isNullOrWhiteSpace</a:t>
            </a:r>
            <a:r>
              <a:rPr lang="en-US" dirty="0" smtClean="0"/>
              <a:t>(kid) ) { </a:t>
            </a:r>
            <a:r>
              <a:rPr lang="en-US" dirty="0" err="1" smtClean="0"/>
              <a:t>setFormElement</a:t>
            </a:r>
            <a:r>
              <a:rPr lang="en-US" dirty="0" smtClean="0"/>
              <a:t>('MY_URL', 'https://myevolvmaryvillexb.netsmartcloud.com/Form.aspx?&amp;</a:t>
            </a:r>
            <a:r>
              <a:rPr lang="en-US" dirty="0" err="1" smtClean="0"/>
              <a:t>key_value</a:t>
            </a:r>
            <a:r>
              <a:rPr lang="en-US" dirty="0" smtClean="0"/>
              <a:t>='+kid+'&amp;</a:t>
            </a:r>
            <a:r>
              <a:rPr lang="en-US" dirty="0" err="1" smtClean="0"/>
              <a:t>parent_value</a:t>
            </a:r>
            <a:r>
              <a:rPr lang="en-US" dirty="0" smtClean="0"/>
              <a:t>='+</a:t>
            </a:r>
            <a:r>
              <a:rPr lang="en-US" dirty="0" err="1" smtClean="0"/>
              <a:t>parentValue</a:t>
            </a:r>
            <a:r>
              <a:rPr lang="en-US" dirty="0" smtClean="0"/>
              <a:t>+'&amp;</a:t>
            </a:r>
            <a:r>
              <a:rPr lang="en-US" dirty="0" err="1" smtClean="0"/>
              <a:t>form_header_id</a:t>
            </a:r>
            <a:r>
              <a:rPr lang="en-US" dirty="0" smtClean="0"/>
              <a:t>='+hid);}</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39</a:t>
            </a:fld>
            <a:endParaRPr lang="en-US" dirty="0"/>
          </a:p>
        </p:txBody>
      </p:sp>
    </p:spTree>
    <p:extLst>
      <p:ext uri="{BB962C8B-B14F-4D97-AF65-F5344CB8AC3E}">
        <p14:creationId xmlns:p14="http://schemas.microsoft.com/office/powerpoint/2010/main" val="1752395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3069441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00B302-F4DC-4547-9C74-CF794137D166}" type="slidenum">
              <a:rPr lang="en-US" smtClean="0"/>
              <a:t>7</a:t>
            </a:fld>
            <a:endParaRPr lang="en-US" dirty="0"/>
          </a:p>
        </p:txBody>
      </p:sp>
    </p:spTree>
    <p:extLst>
      <p:ext uri="{BB962C8B-B14F-4D97-AF65-F5344CB8AC3E}">
        <p14:creationId xmlns:p14="http://schemas.microsoft.com/office/powerpoint/2010/main" val="908655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Lots of place we should use </a:t>
            </a:r>
            <a:r>
              <a:rPr lang="en-US" dirty="0" err="1" smtClean="0"/>
              <a:t>Form.FunctionName</a:t>
            </a:r>
            <a:r>
              <a:rPr lang="en-US" sz="1200" b="0" i="0" u="none" strike="noStrike" baseline="0" dirty="0" smtClean="0">
                <a:solidFill>
                  <a:srgbClr val="000000"/>
                </a:solidFill>
                <a:effectLst/>
                <a:latin typeface="Calibri Light" panose="020F0302020204030204" pitchFamily="34" charset="0"/>
              </a:rPr>
              <a:t> else you will get function is not defined</a:t>
            </a:r>
            <a:endParaRPr lang="en-US" sz="1200" b="0" i="0" u="none" strike="noStrike" dirty="0" smtClean="0">
              <a:solidFill>
                <a:srgbClr val="000000"/>
              </a:solidFill>
              <a:effectLst/>
              <a:latin typeface="Calibri Light" panose="020F03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8</a:t>
            </a:fld>
            <a:endParaRPr lang="en-US" dirty="0"/>
          </a:p>
        </p:txBody>
      </p:sp>
    </p:spTree>
    <p:extLst>
      <p:ext uri="{BB962C8B-B14F-4D97-AF65-F5344CB8AC3E}">
        <p14:creationId xmlns:p14="http://schemas.microsoft.com/office/powerpoint/2010/main" val="3568417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staff_id</a:t>
            </a:r>
            <a:r>
              <a:rPr lang="en-US" dirty="0" smtClean="0"/>
              <a:t>‘</a:t>
            </a:r>
            <a:r>
              <a:rPr lang="en-US" baseline="0" dirty="0" smtClean="0"/>
              <a:t>   is the info save in the form</a:t>
            </a:r>
          </a:p>
          <a:p>
            <a:r>
              <a:rPr lang="en-US" baseline="0" dirty="0" smtClean="0"/>
              <a:t>‘</a:t>
            </a:r>
            <a:r>
              <a:rPr lang="en-US" dirty="0" err="1" smtClean="0"/>
              <a:t>workerID</a:t>
            </a:r>
            <a:r>
              <a:rPr lang="en-US" dirty="0" smtClean="0"/>
              <a:t>’  is logon user</a:t>
            </a:r>
          </a:p>
          <a:p>
            <a:r>
              <a:rPr lang="en-US" dirty="0" err="1" smtClean="0"/>
              <a:t>GetDefaultStaff</a:t>
            </a:r>
            <a:r>
              <a:rPr lang="en-US" dirty="0" smtClean="0"/>
              <a:t>() will return</a:t>
            </a:r>
            <a:r>
              <a:rPr lang="en-US" baseline="0" dirty="0" smtClean="0"/>
              <a:t> ‘’ if the </a:t>
            </a:r>
            <a:r>
              <a:rPr lang="en-US" baseline="0" dirty="0" err="1" smtClean="0"/>
              <a:t>formmode</a:t>
            </a:r>
            <a:r>
              <a:rPr lang="en-US" baseline="0" dirty="0" smtClean="0"/>
              <a:t> != "ADD" &amp;&amp; </a:t>
            </a:r>
            <a:r>
              <a:rPr lang="en-US" baseline="0" dirty="0" err="1" smtClean="0"/>
              <a:t>Form.formObject.formMode</a:t>
            </a:r>
            <a:r>
              <a:rPr lang="en-US" baseline="0" dirty="0" smtClean="0"/>
              <a:t> != "REVIEW“ else it will return </a:t>
            </a:r>
            <a:r>
              <a:rPr lang="en-US" smtClean="0"/>
              <a:t>workerID</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9</a:t>
            </a:fld>
            <a:endParaRPr lang="en-US" dirty="0"/>
          </a:p>
        </p:txBody>
      </p:sp>
    </p:spTree>
    <p:extLst>
      <p:ext uri="{BB962C8B-B14F-4D97-AF65-F5344CB8AC3E}">
        <p14:creationId xmlns:p14="http://schemas.microsoft.com/office/powerpoint/2010/main" val="2806501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err="1" smtClean="0">
                <a:solidFill>
                  <a:schemeClr val="tx1"/>
                </a:solidFill>
                <a:effectLst/>
                <a:latin typeface="+mn-lt"/>
                <a:ea typeface="+mn-ea"/>
                <a:cs typeface="+mn-cs"/>
              </a:rPr>
              <a:t>agencyID</a:t>
            </a:r>
            <a:r>
              <a:rPr lang="en-US" sz="1200" b="0" i="0" u="none" strike="noStrike" kern="1200" dirty="0" smtClean="0">
                <a:solidFill>
                  <a:schemeClr val="tx1"/>
                </a:solidFill>
                <a:effectLst/>
                <a:latin typeface="+mn-lt"/>
                <a:ea typeface="+mn-ea"/>
                <a:cs typeface="+mn-cs"/>
              </a:rPr>
              <a:t>,</a:t>
            </a:r>
            <a:r>
              <a:rPr lang="en-US" dirty="0" smtClean="0"/>
              <a:t> </a:t>
            </a:r>
            <a:r>
              <a:rPr lang="en-US" sz="1200" b="0" i="0" u="none" strike="noStrike" kern="1200" dirty="0" smtClean="0">
                <a:solidFill>
                  <a:schemeClr val="tx1"/>
                </a:solidFill>
                <a:effectLst/>
                <a:latin typeface="+mn-lt"/>
                <a:ea typeface="+mn-ea"/>
                <a:cs typeface="+mn-cs"/>
              </a:rPr>
              <a:t>belongs2Event,</a:t>
            </a:r>
            <a:r>
              <a:rPr lang="en-US" dirty="0" smtClean="0"/>
              <a:t> </a:t>
            </a:r>
            <a:r>
              <a:rPr lang="en-US" sz="1200" b="0" i="0" u="none" strike="noStrike" kern="1200" dirty="0" err="1" smtClean="0">
                <a:solidFill>
                  <a:schemeClr val="tx1"/>
                </a:solidFill>
                <a:effectLst/>
                <a:latin typeface="+mn-lt"/>
                <a:ea typeface="+mn-ea"/>
                <a:cs typeface="+mn-cs"/>
              </a:rPr>
              <a:t>currentAgency</a:t>
            </a:r>
            <a:r>
              <a:rPr lang="en-US" sz="1200" b="0" i="0" u="none" strike="noStrike" kern="1200" dirty="0" smtClean="0">
                <a:solidFill>
                  <a:schemeClr val="tx1"/>
                </a:solidFill>
                <a:effectLst/>
                <a:latin typeface="+mn-lt"/>
                <a:ea typeface="+mn-ea"/>
                <a:cs typeface="+mn-cs"/>
              </a:rPr>
              <a:t>, </a:t>
            </a:r>
            <a:r>
              <a:rPr lang="en-US" dirty="0" smtClean="0"/>
              <a:t> </a:t>
            </a:r>
            <a:r>
              <a:rPr lang="en-US" sz="1200" b="0" i="0" u="none" strike="noStrike" kern="1200" dirty="0" err="1" smtClean="0">
                <a:solidFill>
                  <a:schemeClr val="tx1"/>
                </a:solidFill>
                <a:effectLst/>
                <a:latin typeface="+mn-lt"/>
                <a:ea typeface="+mn-ea"/>
                <a:cs typeface="+mn-cs"/>
              </a:rPr>
              <a:t>eventCategory</a:t>
            </a:r>
            <a:r>
              <a:rPr lang="en-US" sz="1200" b="0" i="0" u="none" strike="noStrike" kern="1200" dirty="0" smtClean="0">
                <a:solidFill>
                  <a:schemeClr val="tx1"/>
                </a:solidFill>
                <a:effectLst/>
                <a:latin typeface="+mn-lt"/>
                <a:ea typeface="+mn-ea"/>
                <a:cs typeface="+mn-cs"/>
              </a:rPr>
              <a:t>,</a:t>
            </a:r>
            <a:r>
              <a:rPr lang="en-US" dirty="0" smtClean="0"/>
              <a:t> </a:t>
            </a:r>
            <a:r>
              <a:rPr lang="en-US" sz="1200" b="0" i="0" u="none" strike="noStrike" kern="1200" dirty="0" err="1" smtClean="0">
                <a:solidFill>
                  <a:schemeClr val="tx1"/>
                </a:solidFill>
                <a:effectLst/>
                <a:latin typeface="+mn-lt"/>
                <a:ea typeface="+mn-ea"/>
                <a:cs typeface="+mn-cs"/>
              </a:rPr>
              <a:t>eventID</a:t>
            </a:r>
            <a:r>
              <a:rPr lang="en-US" sz="1200" b="0" i="0" u="none" strike="noStrike" kern="1200" dirty="0" smtClean="0">
                <a:solidFill>
                  <a:schemeClr val="tx1"/>
                </a:solidFill>
                <a:effectLst/>
                <a:latin typeface="+mn-lt"/>
                <a:ea typeface="+mn-ea"/>
                <a:cs typeface="+mn-cs"/>
              </a:rPr>
              <a:t>,</a:t>
            </a:r>
            <a:r>
              <a:rPr lang="en-US" dirty="0" smtClean="0"/>
              <a:t> </a:t>
            </a:r>
            <a:r>
              <a:rPr lang="en-US" sz="1200" b="0" i="0" u="none" strike="noStrike" kern="1200" dirty="0" smtClean="0">
                <a:solidFill>
                  <a:schemeClr val="tx1"/>
                </a:solidFill>
                <a:effectLst/>
                <a:latin typeface="+mn-lt"/>
                <a:ea typeface="+mn-ea"/>
                <a:cs typeface="+mn-cs"/>
              </a:rPr>
              <a:t>events2DoRemarks</a:t>
            </a:r>
            <a:r>
              <a:rPr lang="en-US" dirty="0" smtClean="0"/>
              <a:t> ,</a:t>
            </a:r>
            <a:r>
              <a:rPr lang="en-US" sz="1200" b="0" i="0" u="none" strike="noStrike" kern="1200" dirty="0" err="1" smtClean="0">
                <a:solidFill>
                  <a:schemeClr val="tx1"/>
                </a:solidFill>
                <a:effectLst/>
                <a:latin typeface="+mn-lt"/>
                <a:ea typeface="+mn-ea"/>
                <a:cs typeface="+mn-cs"/>
              </a:rPr>
              <a:t>eventSiteID</a:t>
            </a:r>
            <a:r>
              <a:rPr lang="en-US" sz="1200" b="0" i="0" u="none" strike="noStrike" kern="1200" dirty="0" smtClean="0">
                <a:solidFill>
                  <a:schemeClr val="tx1"/>
                </a:solidFill>
                <a:effectLst/>
                <a:latin typeface="+mn-lt"/>
                <a:ea typeface="+mn-ea"/>
                <a:cs typeface="+mn-cs"/>
              </a:rPr>
              <a:t>,</a:t>
            </a:r>
            <a:r>
              <a:rPr lang="en-US" dirty="0" smtClean="0"/>
              <a:t> </a:t>
            </a:r>
            <a:r>
              <a:rPr lang="en-US" sz="1200" b="0" i="0" u="none" strike="noStrike" kern="1200" dirty="0" err="1" smtClean="0">
                <a:solidFill>
                  <a:schemeClr val="tx1"/>
                </a:solidFill>
                <a:effectLst/>
                <a:latin typeface="+mn-lt"/>
                <a:ea typeface="+mn-ea"/>
                <a:cs typeface="+mn-cs"/>
              </a:rPr>
              <a:t>keyValue,programEnrollment</a:t>
            </a:r>
            <a:r>
              <a:rPr lang="en-US" sz="1200" b="0" i="0" u="none" strike="noStrike" kern="1200" dirty="0" smtClean="0">
                <a:solidFill>
                  <a:schemeClr val="tx1"/>
                </a:solidFill>
                <a:effectLst/>
                <a:latin typeface="+mn-lt"/>
                <a:ea typeface="+mn-ea"/>
                <a:cs typeface="+mn-cs"/>
              </a:rPr>
              <a:t>,</a:t>
            </a:r>
            <a:r>
              <a:rPr lang="en-US" dirty="0" smtClean="0"/>
              <a:t>  </a:t>
            </a:r>
            <a:r>
              <a:rPr lang="en-US" sz="1200" b="0" i="0" u="none" strike="noStrike" kern="1200" dirty="0" err="1" smtClean="0">
                <a:solidFill>
                  <a:schemeClr val="tx1"/>
                </a:solidFill>
                <a:effectLst/>
                <a:latin typeface="+mn-lt"/>
                <a:ea typeface="+mn-ea"/>
                <a:cs typeface="+mn-cs"/>
              </a:rPr>
              <a:t>schedLoc</a:t>
            </a:r>
            <a:r>
              <a:rPr lang="en-US" sz="1200" b="0" i="0" u="none" strike="noStrike" kern="1200" dirty="0" smtClean="0">
                <a:solidFill>
                  <a:schemeClr val="tx1"/>
                </a:solidFill>
                <a:effectLst/>
                <a:latin typeface="+mn-lt"/>
                <a:ea typeface="+mn-ea"/>
                <a:cs typeface="+mn-cs"/>
              </a:rPr>
              <a:t>,</a:t>
            </a:r>
            <a:r>
              <a:rPr lang="en-US" dirty="0" smtClean="0"/>
              <a:t> </a:t>
            </a:r>
            <a:r>
              <a:rPr lang="en-US" sz="1200" b="0" i="0" u="none" strike="noStrike" kern="1200" dirty="0" err="1" smtClean="0">
                <a:solidFill>
                  <a:schemeClr val="tx1"/>
                </a:solidFill>
                <a:effectLst/>
                <a:latin typeface="+mn-lt"/>
                <a:ea typeface="+mn-ea"/>
                <a:cs typeface="+mn-cs"/>
              </a:rPr>
              <a:t>serviceTrack</a:t>
            </a:r>
            <a:r>
              <a:rPr lang="en-US" sz="1200" b="0" i="0" u="none" strike="noStrike" kern="1200" dirty="0" smtClean="0">
                <a:solidFill>
                  <a:schemeClr val="tx1"/>
                </a:solidFill>
                <a:effectLst/>
                <a:latin typeface="+mn-lt"/>
                <a:ea typeface="+mn-ea"/>
                <a:cs typeface="+mn-cs"/>
              </a:rPr>
              <a:t>,</a:t>
            </a:r>
            <a:r>
              <a:rPr lang="en-US" dirty="0" smtClean="0"/>
              <a:t> </a:t>
            </a:r>
            <a:r>
              <a:rPr lang="en-US" sz="1200" b="0" i="0" u="none" strike="noStrike" kern="1200" dirty="0" err="1" smtClean="0">
                <a:solidFill>
                  <a:schemeClr val="tx1"/>
                </a:solidFill>
                <a:effectLst/>
                <a:latin typeface="+mn-lt"/>
                <a:ea typeface="+mn-ea"/>
                <a:cs typeface="+mn-cs"/>
              </a:rPr>
              <a:t>sitePS</a:t>
            </a:r>
            <a:r>
              <a:rPr lang="en-US" sz="1200" b="0" i="0" u="none" strike="noStrike" kern="1200" dirty="0" smtClean="0">
                <a:solidFill>
                  <a:schemeClr val="tx1"/>
                </a:solidFill>
                <a:effectLst/>
                <a:latin typeface="+mn-lt"/>
                <a:ea typeface="+mn-ea"/>
                <a:cs typeface="+mn-cs"/>
              </a:rPr>
              <a:t>,</a:t>
            </a:r>
            <a:r>
              <a:rPr lang="en-US" dirty="0" smtClean="0"/>
              <a:t> </a:t>
            </a:r>
            <a:r>
              <a:rPr lang="en-US" sz="1200" b="0" i="0" u="none" strike="noStrike" kern="1200" dirty="0" err="1" smtClean="0">
                <a:solidFill>
                  <a:schemeClr val="tx1"/>
                </a:solidFill>
                <a:effectLst/>
                <a:latin typeface="+mn-lt"/>
                <a:ea typeface="+mn-ea"/>
                <a:cs typeface="+mn-cs"/>
              </a:rPr>
              <a:t>workerID</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sz="1200" kern="1200" dirty="0" smtClean="0">
                <a:solidFill>
                  <a:schemeClr val="tx1"/>
                </a:solidFill>
                <a:latin typeface="+mn-lt"/>
                <a:ea typeface="+mn-ea"/>
                <a:cs typeface="+mn-cs"/>
              </a:rPr>
              <a:t>Select distinct   </a:t>
            </a:r>
            <a:r>
              <a:rPr lang="en-US" sz="1200" kern="1200" dirty="0" err="1" smtClean="0">
                <a:solidFill>
                  <a:schemeClr val="tx1"/>
                </a:solidFill>
                <a:latin typeface="+mn-lt"/>
                <a:ea typeface="+mn-ea"/>
                <a:cs typeface="+mn-cs"/>
              </a:rPr>
              <a:t>FV.column_name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FV.default_value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Form_View</a:t>
            </a:r>
            <a:r>
              <a:rPr lang="en-US" sz="1200" kern="1200" dirty="0" smtClean="0">
                <a:solidFill>
                  <a:schemeClr val="tx1"/>
                </a:solidFill>
                <a:latin typeface="+mn-lt"/>
                <a:ea typeface="+mn-ea"/>
                <a:cs typeface="+mn-cs"/>
              </a:rPr>
              <a:t> FV</a:t>
            </a:r>
          </a:p>
          <a:p>
            <a:r>
              <a:rPr lang="en-US" sz="1200" kern="1200" dirty="0" smtClean="0">
                <a:solidFill>
                  <a:schemeClr val="tx1"/>
                </a:solidFill>
                <a:latin typeface="+mn-lt"/>
                <a:ea typeface="+mn-ea"/>
                <a:cs typeface="+mn-cs"/>
              </a:rPr>
              <a:t>left join </a:t>
            </a:r>
            <a:r>
              <a:rPr lang="en-US" sz="1200" kern="1200" dirty="0" err="1" smtClean="0">
                <a:solidFill>
                  <a:schemeClr val="tx1"/>
                </a:solidFill>
                <a:latin typeface="+mn-lt"/>
                <a:ea typeface="+mn-ea"/>
                <a:cs typeface="+mn-cs"/>
              </a:rPr>
              <a:t>form_lines_denorm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fld</a:t>
            </a:r>
            <a:r>
              <a:rPr lang="en-US" sz="1200" kern="1200" dirty="0" smtClean="0">
                <a:solidFill>
                  <a:schemeClr val="tx1"/>
                </a:solidFill>
                <a:latin typeface="+mn-lt"/>
                <a:ea typeface="+mn-ea"/>
                <a:cs typeface="+mn-cs"/>
              </a:rPr>
              <a:t>  on  </a:t>
            </a:r>
            <a:r>
              <a:rPr lang="en-US" sz="1200" kern="1200" dirty="0" err="1" smtClean="0">
                <a:solidFill>
                  <a:schemeClr val="tx1"/>
                </a:solidFill>
                <a:latin typeface="+mn-lt"/>
                <a:ea typeface="+mn-ea"/>
                <a:cs typeface="+mn-cs"/>
              </a:rPr>
              <a:t>FV.form_name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fld.form_name</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FV.column_name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fld.column_name</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where  </a:t>
            </a:r>
            <a:r>
              <a:rPr lang="en-US" sz="1200" kern="1200" dirty="0" err="1" smtClean="0">
                <a:solidFill>
                  <a:schemeClr val="tx1"/>
                </a:solidFill>
                <a:latin typeface="+mn-lt"/>
                <a:ea typeface="+mn-ea"/>
                <a:cs typeface="+mn-cs"/>
              </a:rPr>
              <a:t>FV.default_value</a:t>
            </a:r>
            <a:r>
              <a:rPr lang="en-US" sz="1200" kern="1200" dirty="0" smtClean="0">
                <a:solidFill>
                  <a:schemeClr val="tx1"/>
                </a:solidFill>
                <a:latin typeface="+mn-lt"/>
                <a:ea typeface="+mn-ea"/>
                <a:cs typeface="+mn-cs"/>
              </a:rPr>
              <a:t> in</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agencyID</a:t>
            </a:r>
            <a:r>
              <a:rPr lang="en-US" sz="1200" kern="1200" dirty="0" smtClean="0">
                <a:solidFill>
                  <a:schemeClr val="tx1"/>
                </a:solidFill>
                <a:latin typeface="+mn-lt"/>
                <a:ea typeface="+mn-ea"/>
                <a:cs typeface="+mn-cs"/>
              </a:rPr>
              <a:t>', 'belongs2Event', '</a:t>
            </a:r>
            <a:r>
              <a:rPr lang="en-US" sz="1200" kern="1200" dirty="0" err="1" smtClean="0">
                <a:solidFill>
                  <a:schemeClr val="tx1"/>
                </a:solidFill>
                <a:latin typeface="+mn-lt"/>
                <a:ea typeface="+mn-ea"/>
                <a:cs typeface="+mn-cs"/>
              </a:rPr>
              <a:t>currentAgency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eventCategory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eventID</a:t>
            </a:r>
            <a:r>
              <a:rPr lang="en-US" sz="1200" kern="1200" dirty="0" smtClean="0">
                <a:solidFill>
                  <a:schemeClr val="tx1"/>
                </a:solidFill>
                <a:latin typeface="+mn-lt"/>
                <a:ea typeface="+mn-ea"/>
                <a:cs typeface="+mn-cs"/>
              </a:rPr>
              <a:t>',  'events2DoRemarks' ,'</a:t>
            </a:r>
            <a:r>
              <a:rPr lang="en-US" sz="1200" kern="1200" dirty="0" err="1" smtClean="0">
                <a:solidFill>
                  <a:schemeClr val="tx1"/>
                </a:solidFill>
                <a:latin typeface="+mn-lt"/>
                <a:ea typeface="+mn-ea"/>
                <a:cs typeface="+mn-cs"/>
              </a:rPr>
              <a:t>eventSiteID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keyValue</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program_info_id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programEnrollment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schedLoc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serviceTrack</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sitePS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userSite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workerID</a:t>
            </a:r>
            <a:r>
              <a:rPr lang="en-US"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10</a:t>
            </a:fld>
            <a:endParaRPr lang="en-US" dirty="0"/>
          </a:p>
        </p:txBody>
      </p:sp>
    </p:spTree>
    <p:extLst>
      <p:ext uri="{BB962C8B-B14F-4D97-AF65-F5344CB8AC3E}">
        <p14:creationId xmlns:p14="http://schemas.microsoft.com/office/powerpoint/2010/main" val="2246434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FFFF00"/>
                </a:solidFill>
              </a:rPr>
              <a:t>The Limitation is 9999 characters  for 'On Change Script', 'On Click Script’</a:t>
            </a:r>
          </a:p>
          <a:p>
            <a:r>
              <a:rPr lang="en-US" dirty="0" smtClean="0">
                <a:solidFill>
                  <a:srgbClr val="FFFF00"/>
                </a:solidFill>
              </a:rPr>
              <a:t>The Limitation is 8000 characters  for 'Default Value’ , 'Disable Rule’ and all the code in form header.</a:t>
            </a:r>
          </a:p>
          <a:p>
            <a:r>
              <a:rPr lang="en-US" dirty="0" smtClean="0">
                <a:solidFill>
                  <a:srgbClr val="FFFF00"/>
                </a:solidFill>
              </a:rPr>
              <a:t>The Limitation is 517 characters for 'On Load Script',</a:t>
            </a:r>
          </a:p>
          <a:p>
            <a:r>
              <a:rPr lang="en-US" dirty="0" smtClean="0">
                <a:solidFill>
                  <a:srgbClr val="FFFF00"/>
                </a:solidFill>
              </a:rPr>
              <a:t>‘on change script’ will not trigger if you choose the same info before you save , you have to modify the old value to make</a:t>
            </a:r>
            <a:r>
              <a:rPr lang="en-US" baseline="0" dirty="0" smtClean="0">
                <a:solidFill>
                  <a:srgbClr val="FFFF00"/>
                </a:solidFill>
              </a:rPr>
              <a:t> the system reflect the change </a:t>
            </a:r>
          </a:p>
          <a:p>
            <a:r>
              <a:rPr lang="en-US" dirty="0" smtClean="0">
                <a:solidFill>
                  <a:srgbClr val="FFFF00"/>
                </a:solidFill>
              </a:rPr>
              <a:t>// for a</a:t>
            </a:r>
            <a:r>
              <a:rPr lang="en-US" baseline="0" dirty="0" smtClean="0">
                <a:solidFill>
                  <a:srgbClr val="FFFF00"/>
                </a:solidFill>
              </a:rPr>
              <a:t> FK</a:t>
            </a:r>
            <a:endParaRPr lang="en-US" dirty="0" smtClean="0">
              <a:solidFill>
                <a:srgbClr val="FFFF00"/>
              </a:solidFill>
            </a:endParaRPr>
          </a:p>
          <a:p>
            <a:r>
              <a:rPr lang="en-US" dirty="0" err="1" smtClean="0">
                <a:solidFill>
                  <a:srgbClr val="FFFF00"/>
                </a:solidFill>
              </a:rPr>
              <a:t>formLine.lutOldValue.value</a:t>
            </a:r>
            <a:r>
              <a:rPr lang="en-US" dirty="0" smtClean="0">
                <a:solidFill>
                  <a:srgbClr val="FFFF00"/>
                </a:solidFill>
              </a:rPr>
              <a:t> = </a:t>
            </a:r>
            <a:r>
              <a:rPr lang="en-US" dirty="0" err="1" smtClean="0">
                <a:solidFill>
                  <a:srgbClr val="FFFF00"/>
                </a:solidFill>
              </a:rPr>
              <a:t>getFormElement</a:t>
            </a:r>
            <a:r>
              <a:rPr lang="en-US" dirty="0" smtClean="0">
                <a:solidFill>
                  <a:srgbClr val="FFFF00"/>
                </a:solidFill>
              </a:rPr>
              <a:t>('MY_Child1'); </a:t>
            </a:r>
          </a:p>
          <a:p>
            <a:r>
              <a:rPr lang="en-US" dirty="0" smtClean="0">
                <a:solidFill>
                  <a:srgbClr val="FFFF00"/>
                </a:solidFill>
              </a:rPr>
              <a:t>// Other</a:t>
            </a:r>
          </a:p>
          <a:p>
            <a:r>
              <a:rPr lang="en-US" dirty="0" err="1" smtClean="0">
                <a:solidFill>
                  <a:srgbClr val="FFFF00"/>
                </a:solidFill>
              </a:rPr>
              <a:t>formLine.oldValue</a:t>
            </a:r>
            <a:r>
              <a:rPr lang="en-US" dirty="0" smtClean="0">
                <a:solidFill>
                  <a:srgbClr val="FFFF00"/>
                </a:solidFill>
              </a:rPr>
              <a:t> = </a:t>
            </a:r>
            <a:r>
              <a:rPr lang="en-US" dirty="0" err="1" smtClean="0">
                <a:solidFill>
                  <a:srgbClr val="FFFF00"/>
                </a:solidFill>
              </a:rPr>
              <a:t>getFormElement</a:t>
            </a:r>
            <a:r>
              <a:rPr lang="en-US" dirty="0" smtClean="0">
                <a:solidFill>
                  <a:srgbClr val="FFFF00"/>
                </a:solidFill>
              </a:rPr>
              <a:t>(‘</a:t>
            </a:r>
            <a:r>
              <a:rPr lang="en-US" dirty="0" err="1" smtClean="0">
                <a:solidFill>
                  <a:srgbClr val="FFFF00"/>
                </a:solidFill>
              </a:rPr>
              <a:t>actual_date</a:t>
            </a:r>
            <a:r>
              <a:rPr lang="en-US" dirty="0" smtClean="0">
                <a:solidFill>
                  <a:srgbClr val="FFFF00"/>
                </a:solidFill>
              </a:rPr>
              <a:t>');</a:t>
            </a:r>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11</a:t>
            </a:fld>
            <a:endParaRPr lang="en-US" dirty="0"/>
          </a:p>
        </p:txBody>
      </p:sp>
    </p:spTree>
    <p:extLst>
      <p:ext uri="{BB962C8B-B14F-4D97-AF65-F5344CB8AC3E}">
        <p14:creationId xmlns:p14="http://schemas.microsoft.com/office/powerpoint/2010/main" val="23513448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pic>
        <p:nvPicPr>
          <p:cNvPr id="3" name="Picture 2" descr="A close up of a logo&#10;&#10;Description automatically generated">
            <a:extLst>
              <a:ext uri="{FF2B5EF4-FFF2-40B4-BE49-F238E27FC236}">
                <a16:creationId xmlns:a16="http://schemas.microsoft.com/office/drawing/2014/main" id="{F82B3D17-996B-4859-9021-656A6967E9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6559" y="114300"/>
            <a:ext cx="1136877" cy="787610"/>
          </a:xfrm>
          <a:prstGeom prst="rect">
            <a:avLst/>
          </a:prstGeom>
        </p:spPr>
      </p:pic>
      <p:sp>
        <p:nvSpPr>
          <p:cNvPr id="17" name="Footer Placeholder 16"/>
          <p:cNvSpPr>
            <a:spLocks noGrp="1"/>
          </p:cNvSpPr>
          <p:nvPr>
            <p:ph type="ftr" sz="quarter" idx="11"/>
          </p:nvPr>
        </p:nvSpPr>
        <p:spPr>
          <a:xfrm>
            <a:off x="7665165" y="4277559"/>
            <a:ext cx="3428286" cy="1004566"/>
          </a:xfrm>
        </p:spPr>
        <p:txBody>
          <a:bodyPr/>
          <a:lstStyle>
            <a:lvl1pPr algn="ctr">
              <a:spcAft>
                <a:spcPts val="300"/>
              </a:spcAft>
              <a:defRPr lang="en-US" sz="1600" b="1" dirty="0" smtClean="0"/>
            </a:lvl1pPr>
          </a:lstStyle>
          <a:p>
            <a:r>
              <a:rPr lang="en-US" dirty="0"/>
              <a:t>myEvolv Peer Training Summit</a:t>
            </a:r>
          </a:p>
          <a:p>
            <a:r>
              <a:rPr lang="en-US" dirty="0"/>
              <a:t>November 6 to November 8, 2019</a:t>
            </a:r>
          </a:p>
          <a:p>
            <a:endParaRPr lang="en-US"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a:xfrm>
            <a:off x="87084" y="6345936"/>
            <a:ext cx="2092779" cy="457200"/>
          </a:xfrm>
        </p:spPr>
        <p:txBody>
          <a:bodyPr/>
          <a:lstStyle/>
          <a:p>
            <a:r>
              <a:rPr lang="en-US" dirty="0"/>
              <a:t>myEvolv Peer Training Summit</a:t>
            </a:r>
          </a:p>
        </p:txBody>
      </p:sp>
      <p:sp>
        <p:nvSpPr>
          <p:cNvPr id="4" name="Date Placeholder 3"/>
          <p:cNvSpPr>
            <a:spLocks noGrp="1"/>
          </p:cNvSpPr>
          <p:nvPr>
            <p:ph type="dt" sz="half" idx="10"/>
          </p:nvPr>
        </p:nvSpPr>
        <p:spPr>
          <a:xfrm>
            <a:off x="2179863" y="6345936"/>
            <a:ext cx="1608366" cy="457200"/>
          </a:xfrm>
        </p:spPr>
        <p:txBody>
          <a:bodyPr/>
          <a:lstStyle/>
          <a:p>
            <a:r>
              <a:rPr lang="en-US"/>
              <a:t>11/6/2019 – 11/8/2019</a:t>
            </a:r>
            <a:endParaRPr lang="en-US" dirty="0"/>
          </a:p>
        </p:txBody>
      </p:sp>
      <p:sp>
        <p:nvSpPr>
          <p:cNvPr id="6" name="Slide Number Placeholder 5"/>
          <p:cNvSpPr>
            <a:spLocks noGrp="1"/>
          </p:cNvSpPr>
          <p:nvPr>
            <p:ph type="sldNum" sz="quarter" idx="12"/>
          </p:nvPr>
        </p:nvSpPr>
        <p:spPr>
          <a:xfrm>
            <a:off x="11074400" y="6391656"/>
            <a:ext cx="1016000" cy="365760"/>
          </a:xfrm>
        </p:spPr>
        <p:txBody>
          <a:bodyPr/>
          <a:lstStyle>
            <a:lvl1pPr>
              <a:defRPr>
                <a:solidFill>
                  <a:schemeClr val="bg2">
                    <a:lumMod val="50000"/>
                  </a:schemeClr>
                </a:solidFill>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a:xfrm>
            <a:off x="13606" y="6362700"/>
            <a:ext cx="1937657" cy="457200"/>
          </a:xfrm>
        </p:spPr>
        <p:txBody>
          <a:bodyPr/>
          <a:lstStyle/>
          <a:p>
            <a:r>
              <a:rPr lang="en-US" dirty="0"/>
              <a:t>myEvolv Peer Training Summit</a:t>
            </a:r>
          </a:p>
        </p:txBody>
      </p:sp>
      <p:sp>
        <p:nvSpPr>
          <p:cNvPr id="4" name="Date Placeholder 3"/>
          <p:cNvSpPr>
            <a:spLocks noGrp="1"/>
          </p:cNvSpPr>
          <p:nvPr>
            <p:ph type="dt" sz="half" idx="10"/>
          </p:nvPr>
        </p:nvSpPr>
        <p:spPr>
          <a:xfrm>
            <a:off x="1951262" y="6343977"/>
            <a:ext cx="1592037" cy="457200"/>
          </a:xfrm>
        </p:spPr>
        <p:txBody>
          <a:bodyPr/>
          <a:lstStyle/>
          <a:p>
            <a:r>
              <a:rPr lang="en-US"/>
              <a:t>11/6/2019 – 11/8/2019</a:t>
            </a:r>
            <a:endParaRPr lang="en-US" dirty="0"/>
          </a:p>
        </p:txBody>
      </p:sp>
      <p:sp>
        <p:nvSpPr>
          <p:cNvPr id="6" name="Slide Number Placeholder 5"/>
          <p:cNvSpPr>
            <a:spLocks noGrp="1"/>
          </p:cNvSpPr>
          <p:nvPr>
            <p:ph type="sldNum" sz="quarter" idx="12"/>
          </p:nvPr>
        </p:nvSpPr>
        <p:spPr>
          <a:xfrm>
            <a:off x="10809841" y="6362700"/>
            <a:ext cx="1016000" cy="365760"/>
          </a:xfrm>
        </p:spPr>
        <p:txBody>
          <a:bodyPr/>
          <a:lstStyle>
            <a:lvl1pPr>
              <a:defRPr>
                <a:solidFill>
                  <a:schemeClr val="bg2">
                    <a:lumMod val="50000"/>
                  </a:schemeClr>
                </a:solidFill>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F897E-4E0A-4814-B93C-90460D44ADD7}"/>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8E26E93D-8245-4A28-BDB0-314A34A04622}"/>
              </a:ext>
            </a:extLst>
          </p:cNvPr>
          <p:cNvSpPr>
            <a:spLocks noGrp="1"/>
          </p:cNvSpPr>
          <p:nvPr>
            <p:ph type="ftr" sz="quarter" idx="10"/>
          </p:nvPr>
        </p:nvSpPr>
        <p:spPr>
          <a:xfrm>
            <a:off x="21770" y="6362700"/>
            <a:ext cx="1978479" cy="457200"/>
          </a:xfrm>
        </p:spPr>
        <p:txBody>
          <a:bodyPr/>
          <a:lstStyle/>
          <a:p>
            <a:r>
              <a:rPr lang="en-US" dirty="0"/>
              <a:t>myEvolv Peer Training Summit</a:t>
            </a:r>
          </a:p>
        </p:txBody>
      </p:sp>
      <p:sp>
        <p:nvSpPr>
          <p:cNvPr id="4" name="Date Placeholder 3">
            <a:extLst>
              <a:ext uri="{FF2B5EF4-FFF2-40B4-BE49-F238E27FC236}">
                <a16:creationId xmlns:a16="http://schemas.microsoft.com/office/drawing/2014/main" id="{C6EC26BE-CF8B-419F-8796-B576BFF09D57}"/>
              </a:ext>
            </a:extLst>
          </p:cNvPr>
          <p:cNvSpPr>
            <a:spLocks noGrp="1"/>
          </p:cNvSpPr>
          <p:nvPr>
            <p:ph type="dt" sz="half" idx="11"/>
          </p:nvPr>
        </p:nvSpPr>
        <p:spPr>
          <a:xfrm>
            <a:off x="2005690" y="6362700"/>
            <a:ext cx="1586596" cy="457200"/>
          </a:xfrm>
        </p:spPr>
        <p:txBody>
          <a:bodyPr/>
          <a:lstStyle/>
          <a:p>
            <a:r>
              <a:rPr lang="en-US"/>
              <a:t>11/6/2019 – 11/8/2019</a:t>
            </a:r>
            <a:endParaRPr lang="en-US" dirty="0"/>
          </a:p>
        </p:txBody>
      </p:sp>
      <p:sp>
        <p:nvSpPr>
          <p:cNvPr id="5" name="Slide Number Placeholder 4">
            <a:extLst>
              <a:ext uri="{FF2B5EF4-FFF2-40B4-BE49-F238E27FC236}">
                <a16:creationId xmlns:a16="http://schemas.microsoft.com/office/drawing/2014/main" id="{A1A2FBEF-2D83-41D4-B25A-8B7A405A40D9}"/>
              </a:ext>
            </a:extLst>
          </p:cNvPr>
          <p:cNvSpPr>
            <a:spLocks noGrp="1"/>
          </p:cNvSpPr>
          <p:nvPr>
            <p:ph type="sldNum" sz="quarter" idx="12"/>
          </p:nvPr>
        </p:nvSpPr>
        <p:spPr>
          <a:xfrm>
            <a:off x="10981291" y="6362700"/>
            <a:ext cx="1016000" cy="365760"/>
          </a:xfrm>
        </p:spPr>
        <p:txBody>
          <a:bodyPr/>
          <a:lstStyle>
            <a:lvl1pPr>
              <a:defRPr>
                <a:solidFill>
                  <a:schemeClr val="bg2">
                    <a:lumMod val="50000"/>
                  </a:schemeClr>
                </a:solidFill>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3380900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a:xfrm>
            <a:off x="0" y="6345936"/>
            <a:ext cx="2019300" cy="457200"/>
          </a:xfrm>
        </p:spPr>
        <p:txBody>
          <a:bodyPr/>
          <a:lstStyle>
            <a:lvl1pPr>
              <a:defRPr/>
            </a:lvl1pPr>
          </a:lstStyle>
          <a:p>
            <a:r>
              <a:rPr lang="en-US" dirty="0"/>
              <a:t>myEvolv Peer Training Summit</a:t>
            </a:r>
          </a:p>
        </p:txBody>
      </p:sp>
      <p:sp>
        <p:nvSpPr>
          <p:cNvPr id="4" name="Date Placeholder 3"/>
          <p:cNvSpPr>
            <a:spLocks noGrp="1"/>
          </p:cNvSpPr>
          <p:nvPr>
            <p:ph type="dt" sz="half" idx="10"/>
          </p:nvPr>
        </p:nvSpPr>
        <p:spPr>
          <a:xfrm>
            <a:off x="2019300" y="6358509"/>
            <a:ext cx="1714502" cy="457200"/>
          </a:xfrm>
        </p:spPr>
        <p:txBody>
          <a:bodyPr/>
          <a:lstStyle>
            <a:lvl1pPr>
              <a:defRPr/>
            </a:lvl1pPr>
          </a:lstStyle>
          <a:p>
            <a:r>
              <a:rPr lang="en-US"/>
              <a:t>11/6/2019 – 11/8/2019</a:t>
            </a:r>
            <a:endParaRPr lang="en-US" dirty="0"/>
          </a:p>
        </p:txBody>
      </p:sp>
      <p:sp>
        <p:nvSpPr>
          <p:cNvPr id="6" name="Slide Number Placeholder 5"/>
          <p:cNvSpPr>
            <a:spLocks noGrp="1"/>
          </p:cNvSpPr>
          <p:nvPr>
            <p:ph type="sldNum" sz="quarter" idx="12"/>
          </p:nvPr>
        </p:nvSpPr>
        <p:spPr>
          <a:xfrm>
            <a:off x="10906127" y="6358509"/>
            <a:ext cx="1016000" cy="365760"/>
          </a:xfrm>
        </p:spPr>
        <p:txBody>
          <a:bodyPr/>
          <a:lstStyle>
            <a:lvl1pPr>
              <a:defRPr>
                <a:solidFill>
                  <a:schemeClr val="bg2">
                    <a:lumMod val="50000"/>
                  </a:schemeClr>
                </a:solidFill>
              </a:defRPr>
            </a:lvl1pPr>
          </a:lstStyle>
          <a:p>
            <a:fld id="{0CF0F41A-7C67-4585-8868-04259A0B2400}" type="slidenum">
              <a:rPr lang="en-US" smtClean="0"/>
              <a:pPr/>
              <a:t>‹#›</a:t>
            </a:fld>
            <a:endParaRPr lang="en-US"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dirty="0"/>
              <a:t>Click to edit Master title style</a:t>
            </a:r>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5" name="Footer Placeholder 4"/>
          <p:cNvSpPr>
            <a:spLocks noGrp="1"/>
          </p:cNvSpPr>
          <p:nvPr>
            <p:ph type="ftr" sz="quarter" idx="11"/>
          </p:nvPr>
        </p:nvSpPr>
        <p:spPr>
          <a:xfrm>
            <a:off x="7010400" y="612648"/>
            <a:ext cx="1962150" cy="457200"/>
          </a:xfrm>
        </p:spPr>
        <p:txBody>
          <a:bodyPr/>
          <a:lstStyle>
            <a:lvl1pPr>
              <a:defRPr/>
            </a:lvl1pPr>
          </a:lstStyle>
          <a:p>
            <a:r>
              <a:rPr lang="en-US" dirty="0"/>
              <a:t>myEvolv Peer Training Summit</a:t>
            </a:r>
          </a:p>
        </p:txBody>
      </p:sp>
      <p:sp>
        <p:nvSpPr>
          <p:cNvPr id="4" name="Date Placeholder 3"/>
          <p:cNvSpPr>
            <a:spLocks noGrp="1"/>
          </p:cNvSpPr>
          <p:nvPr>
            <p:ph type="dt" sz="half" idx="10"/>
          </p:nvPr>
        </p:nvSpPr>
        <p:spPr>
          <a:xfrm>
            <a:off x="8972550" y="612648"/>
            <a:ext cx="1600202" cy="457200"/>
          </a:xfrm>
        </p:spPr>
        <p:txBody>
          <a:bodyPr/>
          <a:lstStyle>
            <a:lvl1pPr>
              <a:defRPr/>
            </a:lvl1pPr>
          </a:lstStyle>
          <a:p>
            <a:r>
              <a:rPr lang="en-US"/>
              <a:t>11/6/2019 – 11/8/2019</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Footer Placeholder 5"/>
          <p:cNvSpPr>
            <a:spLocks noGrp="1"/>
          </p:cNvSpPr>
          <p:nvPr>
            <p:ph type="ftr" sz="quarter" idx="11"/>
          </p:nvPr>
        </p:nvSpPr>
        <p:spPr>
          <a:xfrm>
            <a:off x="225879" y="6401127"/>
            <a:ext cx="2000250" cy="457200"/>
          </a:xfrm>
        </p:spPr>
        <p:txBody>
          <a:bodyPr/>
          <a:lstStyle>
            <a:lvl1pPr>
              <a:defRPr/>
            </a:lvl1pPr>
          </a:lstStyle>
          <a:p>
            <a:r>
              <a:rPr lang="en-US" dirty="0"/>
              <a:t>myEvolv Peer Training Summit</a:t>
            </a:r>
          </a:p>
        </p:txBody>
      </p:sp>
      <p:sp>
        <p:nvSpPr>
          <p:cNvPr id="5" name="Date Placeholder 4"/>
          <p:cNvSpPr>
            <a:spLocks noGrp="1"/>
          </p:cNvSpPr>
          <p:nvPr>
            <p:ph type="dt" sz="half" idx="10"/>
          </p:nvPr>
        </p:nvSpPr>
        <p:spPr>
          <a:xfrm>
            <a:off x="2237922" y="6401127"/>
            <a:ext cx="1717548" cy="457200"/>
          </a:xfrm>
        </p:spPr>
        <p:txBody>
          <a:bodyPr/>
          <a:lstStyle>
            <a:lvl1pPr>
              <a:defRPr/>
            </a:lvl1pPr>
          </a:lstStyle>
          <a:p>
            <a:r>
              <a:rPr lang="en-US"/>
              <a:t>11/6/2019 – 11/8/2019</a:t>
            </a:r>
            <a:endParaRPr lang="en-US" dirty="0"/>
          </a:p>
        </p:txBody>
      </p:sp>
      <p:sp>
        <p:nvSpPr>
          <p:cNvPr id="7" name="Slide Number Placeholder 6"/>
          <p:cNvSpPr>
            <a:spLocks noGrp="1"/>
          </p:cNvSpPr>
          <p:nvPr>
            <p:ph type="sldNum" sz="quarter" idx="12"/>
          </p:nvPr>
        </p:nvSpPr>
        <p:spPr>
          <a:xfrm>
            <a:off x="10734548" y="6401127"/>
            <a:ext cx="1016000" cy="365760"/>
          </a:xfrm>
        </p:spPr>
        <p:txBody>
          <a:bodyPr/>
          <a:lstStyle>
            <a:lvl1pPr>
              <a:defRPr>
                <a:solidFill>
                  <a:schemeClr val="bg2">
                    <a:lumMod val="50000"/>
                  </a:schemeClr>
                </a:solidFill>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28" name="Footer Placeholder 27"/>
          <p:cNvSpPr>
            <a:spLocks noGrp="1"/>
          </p:cNvSpPr>
          <p:nvPr>
            <p:ph type="ftr" sz="quarter" idx="12"/>
          </p:nvPr>
        </p:nvSpPr>
        <p:spPr>
          <a:xfrm>
            <a:off x="-1" y="6362700"/>
            <a:ext cx="1959429" cy="457200"/>
          </a:xfrm>
        </p:spPr>
        <p:txBody>
          <a:bodyPr rtlCol="0"/>
          <a:lstStyle/>
          <a:p>
            <a:r>
              <a:rPr lang="en-US" dirty="0"/>
              <a:t>myEvolv Peer Training Summit</a:t>
            </a:r>
          </a:p>
        </p:txBody>
      </p:sp>
      <p:sp>
        <p:nvSpPr>
          <p:cNvPr id="26" name="Date Placeholder 25"/>
          <p:cNvSpPr>
            <a:spLocks noGrp="1"/>
          </p:cNvSpPr>
          <p:nvPr>
            <p:ph type="dt" sz="half" idx="10"/>
          </p:nvPr>
        </p:nvSpPr>
        <p:spPr>
          <a:xfrm>
            <a:off x="1959427" y="6362700"/>
            <a:ext cx="1559379" cy="457200"/>
          </a:xfrm>
        </p:spPr>
        <p:txBody>
          <a:bodyPr rtlCol="0"/>
          <a:lstStyle/>
          <a:p>
            <a:r>
              <a:rPr lang="en-US"/>
              <a:t>11/6/2019 – 11/8/2019</a:t>
            </a:r>
            <a:endParaRPr lang="en-US" dirty="0"/>
          </a:p>
        </p:txBody>
      </p:sp>
      <p:sp>
        <p:nvSpPr>
          <p:cNvPr id="27" name="Slide Number Placeholder 26"/>
          <p:cNvSpPr>
            <a:spLocks noGrp="1"/>
          </p:cNvSpPr>
          <p:nvPr>
            <p:ph type="sldNum" sz="quarter" idx="11"/>
          </p:nvPr>
        </p:nvSpPr>
        <p:spPr>
          <a:xfrm>
            <a:off x="10964962" y="6362700"/>
            <a:ext cx="1016000" cy="365760"/>
          </a:xfrm>
        </p:spPr>
        <p:txBody>
          <a:bodyPr rtlCol="0"/>
          <a:lstStyle>
            <a:lvl1pPr>
              <a:defRPr>
                <a:solidFill>
                  <a:schemeClr val="bg2">
                    <a:lumMod val="50000"/>
                  </a:schemeClr>
                </a:solidFill>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
        <p:nvSpPr>
          <p:cNvPr id="4" name="Footer Placeholder 3"/>
          <p:cNvSpPr>
            <a:spLocks noGrp="1"/>
          </p:cNvSpPr>
          <p:nvPr>
            <p:ph type="ftr" sz="quarter" idx="11"/>
          </p:nvPr>
        </p:nvSpPr>
        <p:spPr>
          <a:xfrm>
            <a:off x="-1" y="6362700"/>
            <a:ext cx="1983921" cy="457200"/>
          </a:xfrm>
        </p:spPr>
        <p:txBody>
          <a:bodyPr/>
          <a:lstStyle/>
          <a:p>
            <a:r>
              <a:rPr lang="en-US" dirty="0"/>
              <a:t>myEvolv Peer Training Summit</a:t>
            </a:r>
          </a:p>
        </p:txBody>
      </p:sp>
      <p:sp>
        <p:nvSpPr>
          <p:cNvPr id="3" name="Date Placeholder 2"/>
          <p:cNvSpPr>
            <a:spLocks noGrp="1"/>
          </p:cNvSpPr>
          <p:nvPr>
            <p:ph type="dt" sz="half" idx="10"/>
          </p:nvPr>
        </p:nvSpPr>
        <p:spPr>
          <a:xfrm>
            <a:off x="1983919" y="6362700"/>
            <a:ext cx="1600201" cy="457200"/>
          </a:xfrm>
        </p:spPr>
        <p:txBody>
          <a:bodyPr/>
          <a:lstStyle/>
          <a:p>
            <a:r>
              <a:rPr lang="en-US"/>
              <a:t>11/6/2019 – 11/8/2019</a:t>
            </a:r>
            <a:endParaRPr lang="en-US" dirty="0"/>
          </a:p>
        </p:txBody>
      </p:sp>
      <p:sp>
        <p:nvSpPr>
          <p:cNvPr id="5" name="Slide Number Placeholder 4"/>
          <p:cNvSpPr>
            <a:spLocks noGrp="1"/>
          </p:cNvSpPr>
          <p:nvPr>
            <p:ph type="sldNum" sz="quarter" idx="12"/>
          </p:nvPr>
        </p:nvSpPr>
        <p:spPr>
          <a:xfrm>
            <a:off x="11074400" y="6408420"/>
            <a:ext cx="1016000" cy="365760"/>
          </a:xfrm>
        </p:spPr>
        <p:txBody>
          <a:bodyPr/>
          <a:lstStyle>
            <a:lvl1pPr>
              <a:defRPr>
                <a:solidFill>
                  <a:schemeClr val="bg2">
                    <a:lumMod val="50000"/>
                  </a:schemeClr>
                </a:solidFill>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38219525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27906" y="6362700"/>
            <a:ext cx="2092779" cy="457200"/>
          </a:xfrm>
        </p:spPr>
        <p:txBody>
          <a:bodyPr/>
          <a:lstStyle/>
          <a:p>
            <a:r>
              <a:rPr lang="en-US" dirty="0"/>
              <a:t>myEvolv Peer Training Summit</a:t>
            </a:r>
          </a:p>
        </p:txBody>
      </p:sp>
      <p:sp>
        <p:nvSpPr>
          <p:cNvPr id="2" name="Date Placeholder 1"/>
          <p:cNvSpPr>
            <a:spLocks noGrp="1"/>
          </p:cNvSpPr>
          <p:nvPr>
            <p:ph type="dt" sz="half" idx="10"/>
          </p:nvPr>
        </p:nvSpPr>
        <p:spPr>
          <a:xfrm>
            <a:off x="2220685" y="6362700"/>
            <a:ext cx="1624694" cy="457200"/>
          </a:xfrm>
        </p:spPr>
        <p:txBody>
          <a:bodyPr/>
          <a:lstStyle/>
          <a:p>
            <a:r>
              <a:rPr lang="en-US"/>
              <a:t>11/6/2019 – 11/8/2019</a:t>
            </a:r>
            <a:endParaRPr lang="en-US" dirty="0"/>
          </a:p>
        </p:txBody>
      </p:sp>
      <p:sp>
        <p:nvSpPr>
          <p:cNvPr id="4" name="Slide Number Placeholder 3"/>
          <p:cNvSpPr>
            <a:spLocks noGrp="1"/>
          </p:cNvSpPr>
          <p:nvPr>
            <p:ph type="sldNum" sz="quarter" idx="12"/>
          </p:nvPr>
        </p:nvSpPr>
        <p:spPr>
          <a:xfrm>
            <a:off x="11040256" y="6362700"/>
            <a:ext cx="1016000" cy="365760"/>
          </a:xfrm>
        </p:spPr>
        <p:txBody>
          <a:bodyPr/>
          <a:lstStyle>
            <a:lvl1pPr>
              <a:defRPr>
                <a:solidFill>
                  <a:schemeClr val="bg2">
                    <a:lumMod val="50000"/>
                  </a:schemeClr>
                </a:solidFill>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dirty="0"/>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6" name="Footer Placeholder 5"/>
          <p:cNvSpPr>
            <a:spLocks noGrp="1"/>
          </p:cNvSpPr>
          <p:nvPr>
            <p:ph type="ftr" sz="quarter" idx="11"/>
          </p:nvPr>
        </p:nvSpPr>
        <p:spPr>
          <a:xfrm>
            <a:off x="136071" y="6352770"/>
            <a:ext cx="2296885" cy="457200"/>
          </a:xfrm>
        </p:spPr>
        <p:txBody>
          <a:bodyPr/>
          <a:lstStyle/>
          <a:p>
            <a:r>
              <a:rPr lang="en-US" dirty="0"/>
              <a:t>myEvolv Peer Training Summit</a:t>
            </a:r>
          </a:p>
        </p:txBody>
      </p:sp>
      <p:sp>
        <p:nvSpPr>
          <p:cNvPr id="5" name="Date Placeholder 4"/>
          <p:cNvSpPr>
            <a:spLocks noGrp="1"/>
          </p:cNvSpPr>
          <p:nvPr>
            <p:ph type="dt" sz="half" idx="10"/>
          </p:nvPr>
        </p:nvSpPr>
        <p:spPr>
          <a:xfrm>
            <a:off x="2432955" y="6352770"/>
            <a:ext cx="1673681" cy="457200"/>
          </a:xfrm>
        </p:spPr>
        <p:txBody>
          <a:bodyPr/>
          <a:lstStyle/>
          <a:p>
            <a:r>
              <a:rPr lang="en-US"/>
              <a:t>11/6/2019 – 11/8/2019</a:t>
            </a:r>
            <a:endParaRPr lang="en-US" dirty="0"/>
          </a:p>
        </p:txBody>
      </p:sp>
      <p:sp>
        <p:nvSpPr>
          <p:cNvPr id="7" name="Slide Number Placeholder 6"/>
          <p:cNvSpPr>
            <a:spLocks noGrp="1"/>
          </p:cNvSpPr>
          <p:nvPr>
            <p:ph type="sldNum" sz="quarter" idx="12"/>
          </p:nvPr>
        </p:nvSpPr>
        <p:spPr>
          <a:xfrm>
            <a:off x="10972800" y="6310993"/>
            <a:ext cx="1016000" cy="365760"/>
          </a:xfrm>
        </p:spPr>
        <p:txBody>
          <a:bodyPr/>
          <a:lstStyle>
            <a:lvl1pPr>
              <a:defRPr>
                <a:solidFill>
                  <a:schemeClr val="bg2">
                    <a:lumMod val="50000"/>
                  </a:schemeClr>
                </a:solidFill>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6" name="Footer Placeholder 5"/>
          <p:cNvSpPr>
            <a:spLocks noGrp="1"/>
          </p:cNvSpPr>
          <p:nvPr>
            <p:ph type="ftr" sz="quarter" idx="11"/>
          </p:nvPr>
        </p:nvSpPr>
        <p:spPr>
          <a:xfrm>
            <a:off x="5442" y="6362700"/>
            <a:ext cx="1986643" cy="457200"/>
          </a:xfrm>
        </p:spPr>
        <p:txBody>
          <a:bodyPr/>
          <a:lstStyle/>
          <a:p>
            <a:r>
              <a:rPr lang="en-US" dirty="0"/>
              <a:t>myEvolv Peer Training Summit</a:t>
            </a:r>
          </a:p>
        </p:txBody>
      </p:sp>
      <p:sp>
        <p:nvSpPr>
          <p:cNvPr id="5" name="Date Placeholder 4"/>
          <p:cNvSpPr>
            <a:spLocks noGrp="1"/>
          </p:cNvSpPr>
          <p:nvPr>
            <p:ph type="dt" sz="half" idx="10"/>
          </p:nvPr>
        </p:nvSpPr>
        <p:spPr>
          <a:xfrm>
            <a:off x="1992085" y="6362700"/>
            <a:ext cx="1583872" cy="457200"/>
          </a:xfrm>
        </p:spPr>
        <p:txBody>
          <a:bodyPr/>
          <a:lstStyle/>
          <a:p>
            <a:r>
              <a:rPr lang="en-US"/>
              <a:t>11/6/2019 – 11/8/2019</a:t>
            </a:r>
            <a:endParaRPr lang="en-US" dirty="0"/>
          </a:p>
        </p:txBody>
      </p:sp>
      <p:sp>
        <p:nvSpPr>
          <p:cNvPr id="7" name="Slide Number Placeholder 6"/>
          <p:cNvSpPr>
            <a:spLocks noGrp="1"/>
          </p:cNvSpPr>
          <p:nvPr>
            <p:ph type="sldNum" sz="quarter" idx="12"/>
          </p:nvPr>
        </p:nvSpPr>
        <p:spPr>
          <a:xfrm>
            <a:off x="11064324" y="6362700"/>
            <a:ext cx="1016000" cy="365760"/>
          </a:xfrm>
        </p:spPr>
        <p:txBody>
          <a:bodyPr/>
          <a:lstStyle>
            <a:lvl1pPr>
              <a:defRPr>
                <a:solidFill>
                  <a:schemeClr val="bg2">
                    <a:lumMod val="50000"/>
                  </a:schemeClr>
                </a:solidFill>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dirty="0"/>
              <a:t>myEvolv Peer Training Summit</a:t>
            </a:r>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r>
              <a:rPr lang="en-US"/>
              <a:t>11/6/2019 – 11/8/2019</a:t>
            </a:r>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pic>
        <p:nvPicPr>
          <p:cNvPr id="4" name="Picture 3" descr="A close up of a logo&#10;&#10;Description automatically generated">
            <a:extLst>
              <a:ext uri="{FF2B5EF4-FFF2-40B4-BE49-F238E27FC236}">
                <a16:creationId xmlns:a16="http://schemas.microsoft.com/office/drawing/2014/main" id="{179C5C12-2F51-4626-BFCF-F0B96F92FC8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26871" y="240328"/>
            <a:ext cx="906603" cy="628079"/>
          </a:xfrm>
          <a:prstGeom prst="rect">
            <a:avLst/>
          </a:prstGeom>
        </p:spPr>
      </p:pic>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safaribooksonline.com/" TargetMode="External"/><Relationship Id="rId3" Type="http://schemas.openxmlformats.org/officeDocument/2006/relationships/hyperlink" Target="https://blog.corbinet.com/category/myevolv/" TargetMode="External"/><Relationship Id="rId7" Type="http://schemas.openxmlformats.org/officeDocument/2006/relationships/hyperlink" Target="https://www.pluralsight.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w3schools.com/js/" TargetMode="External"/><Relationship Id="rId5" Type="http://schemas.openxmlformats.org/officeDocument/2006/relationships/hyperlink" Target="https://www.gotostage.com/channel/myevolv-office-hours" TargetMode="External"/><Relationship Id="rId4" Type="http://schemas.openxmlformats.org/officeDocument/2006/relationships/hyperlink" Target="https://netsmartcares.force.com/s/group/0F970000000XezJCAS/myevolv-national-user-group" TargetMode="External"/><Relationship Id="rId9" Type="http://schemas.openxmlformats.org/officeDocument/2006/relationships/hyperlink" Target="https://stackoverflow.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html-online.com/editor/" TargetMode="External"/><Relationship Id="rId2" Type="http://schemas.openxmlformats.org/officeDocument/2006/relationships/hyperlink" Target="https://notepad-plus-plus.org/downloads/" TargetMode="External"/><Relationship Id="rId1" Type="http://schemas.openxmlformats.org/officeDocument/2006/relationships/slideLayout" Target="../slideLayouts/slideLayout4.xml"/><Relationship Id="rId5" Type="http://schemas.openxmlformats.org/officeDocument/2006/relationships/hyperlink" Target="https://www.diffchecker.com/" TargetMode="External"/><Relationship Id="rId4" Type="http://schemas.openxmlformats.org/officeDocument/2006/relationships/hyperlink" Target="https://www.freeformatter.com/json-formatter.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Javascript</a:t>
            </a:r>
            <a:endParaRPr lang="en-US" dirty="0"/>
          </a:p>
        </p:txBody>
      </p:sp>
      <p:sp>
        <p:nvSpPr>
          <p:cNvPr id="3" name="Subtitle 2"/>
          <p:cNvSpPr>
            <a:spLocks noGrp="1"/>
          </p:cNvSpPr>
          <p:nvPr>
            <p:ph type="subTitle" idx="1"/>
          </p:nvPr>
        </p:nvSpPr>
        <p:spPr/>
        <p:txBody>
          <a:bodyPr/>
          <a:lstStyle/>
          <a:p>
            <a:r>
              <a:rPr lang="en-US" dirty="0"/>
              <a:t>Presented by</a:t>
            </a:r>
          </a:p>
          <a:p>
            <a:r>
              <a:rPr lang="en-US" dirty="0"/>
              <a:t>Dean Corbin </a:t>
            </a:r>
            <a:r>
              <a:rPr lang="en-US" dirty="0" smtClean="0"/>
              <a:t>      THE HOUSE of the Good Shepherd</a:t>
            </a:r>
            <a:endParaRPr lang="en-US" dirty="0"/>
          </a:p>
          <a:p>
            <a:r>
              <a:rPr lang="en-US" dirty="0" smtClean="0"/>
              <a:t>Yueh Peng           Maryville Academy</a:t>
            </a:r>
            <a:endParaRPr lang="en-US" dirty="0"/>
          </a:p>
        </p:txBody>
      </p:sp>
      <p:sp>
        <p:nvSpPr>
          <p:cNvPr id="4" name="Footer Placeholder 3">
            <a:extLst>
              <a:ext uri="{FF2B5EF4-FFF2-40B4-BE49-F238E27FC236}">
                <a16:creationId xmlns:a16="http://schemas.microsoft.com/office/drawing/2014/main" id="{C960AA34-8E59-4511-8E01-6D10053E855A}"/>
              </a:ext>
            </a:extLst>
          </p:cNvPr>
          <p:cNvSpPr>
            <a:spLocks noGrp="1"/>
          </p:cNvSpPr>
          <p:nvPr>
            <p:ph type="ftr" sz="quarter" idx="11"/>
          </p:nvPr>
        </p:nvSpPr>
        <p:spPr>
          <a:xfrm>
            <a:off x="7665165" y="4277559"/>
            <a:ext cx="3428286" cy="882270"/>
          </a:xfrm>
        </p:spPr>
        <p:txBody>
          <a:bodyPr/>
          <a:lstStyle/>
          <a:p>
            <a:r>
              <a:rPr lang="en-US" dirty="0"/>
              <a:t>myEvolv Peer Training Summit</a:t>
            </a:r>
          </a:p>
          <a:p>
            <a:r>
              <a:rPr lang="en-US" dirty="0"/>
              <a:t>November 6 to November 8, 2019</a:t>
            </a:r>
          </a:p>
        </p:txBody>
      </p:sp>
      <p:sp>
        <p:nvSpPr>
          <p:cNvPr id="5" name="Slide Number Placeholder 4">
            <a:extLst>
              <a:ext uri="{FF2B5EF4-FFF2-40B4-BE49-F238E27FC236}">
                <a16:creationId xmlns:a16="http://schemas.microsoft.com/office/drawing/2014/main" id="{B3A20162-48DC-4C27-AC76-A7EF35F89618}"/>
              </a:ext>
            </a:extLst>
          </p:cNvPr>
          <p:cNvSpPr>
            <a:spLocks noGrp="1"/>
          </p:cNvSpPr>
          <p:nvPr>
            <p:ph type="sldNum" sz="quarter" idx="12"/>
          </p:nvPr>
        </p:nvSpPr>
        <p:spPr/>
        <p:txBody>
          <a:bodyPr/>
          <a:lstStyle/>
          <a:p>
            <a:fld id="{401CF334-2D5C-4859-84A6-CA7E6E43FAEB}" type="slidenum">
              <a:rPr lang="en-US" smtClean="0"/>
              <a:t>1</a:t>
            </a:fld>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879" y="898451"/>
            <a:ext cx="10972800" cy="622005"/>
          </a:xfrm>
        </p:spPr>
        <p:txBody>
          <a:bodyPr>
            <a:normAutofit fontScale="90000"/>
          </a:bodyPr>
          <a:lstStyle/>
          <a:p>
            <a:r>
              <a:rPr lang="en-US" dirty="0" smtClean="0"/>
              <a:t>Variables</a:t>
            </a:r>
            <a:endParaRPr lang="en-US" dirty="0"/>
          </a:p>
        </p:txBody>
      </p:sp>
      <p:sp>
        <p:nvSpPr>
          <p:cNvPr id="3" name="Footer Placeholder 2">
            <a:extLst>
              <a:ext uri="{FF2B5EF4-FFF2-40B4-BE49-F238E27FC236}">
                <a16:creationId xmlns:a16="http://schemas.microsoft.com/office/drawing/2014/main" id="{1023C3B0-63C2-4E4F-880B-CE461A041055}"/>
              </a:ext>
            </a:extLst>
          </p:cNvPr>
          <p:cNvSpPr>
            <a:spLocks noGrp="1"/>
          </p:cNvSpPr>
          <p:nvPr>
            <p:ph type="ftr" sz="quarter" idx="11"/>
          </p:nvPr>
        </p:nvSpPr>
        <p:spPr/>
        <p:txBody>
          <a:bodyPr/>
          <a:lstStyle/>
          <a:p>
            <a:r>
              <a:rPr lang="en-US" dirty="0"/>
              <a:t>myEvolv Peer Training Summit</a:t>
            </a:r>
          </a:p>
        </p:txBody>
      </p:sp>
      <p:sp>
        <p:nvSpPr>
          <p:cNvPr id="6" name="Slide Number Placeholder 5">
            <a:extLst>
              <a:ext uri="{FF2B5EF4-FFF2-40B4-BE49-F238E27FC236}">
                <a16:creationId xmlns:a16="http://schemas.microsoft.com/office/drawing/2014/main" id="{A31A008B-035A-4EDD-86C6-8B761E532777}"/>
              </a:ext>
            </a:extLst>
          </p:cNvPr>
          <p:cNvSpPr>
            <a:spLocks noGrp="1"/>
          </p:cNvSpPr>
          <p:nvPr>
            <p:ph type="sldNum" sz="quarter" idx="12"/>
          </p:nvPr>
        </p:nvSpPr>
        <p:spPr/>
        <p:txBody>
          <a:bodyPr/>
          <a:lstStyle/>
          <a:p>
            <a:fld id="{401CF334-2D5C-4859-84A6-CA7E6E43FAEB}" type="slidenum">
              <a:rPr lang="en-US" smtClean="0"/>
              <a:t>10</a:t>
            </a:fld>
            <a:endParaRPr lang="en-US" dirty="0"/>
          </a:p>
        </p:txBody>
      </p:sp>
    </p:spTree>
    <p:extLst>
      <p:ext uri="{BB962C8B-B14F-4D97-AF65-F5344CB8AC3E}">
        <p14:creationId xmlns:p14="http://schemas.microsoft.com/office/powerpoint/2010/main" val="86491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082" y="954024"/>
            <a:ext cx="10972800" cy="1066800"/>
          </a:xfrm>
        </p:spPr>
        <p:txBody>
          <a:bodyPr/>
          <a:lstStyle/>
          <a:p>
            <a:r>
              <a:rPr lang="en-US" dirty="0"/>
              <a:t>JavaScript Basic</a:t>
            </a:r>
          </a:p>
        </p:txBody>
      </p:sp>
      <p:sp>
        <p:nvSpPr>
          <p:cNvPr id="3" name="Content Placeholder 2"/>
          <p:cNvSpPr>
            <a:spLocks noGrp="1"/>
          </p:cNvSpPr>
          <p:nvPr>
            <p:ph idx="1"/>
          </p:nvPr>
        </p:nvSpPr>
        <p:spPr>
          <a:xfrm>
            <a:off x="516082" y="2020824"/>
            <a:ext cx="5261264" cy="4278094"/>
          </a:xfrm>
          <a:solidFill>
            <a:schemeClr val="tx1"/>
          </a:solidFill>
        </p:spPr>
        <p:txBody>
          <a:bodyPr>
            <a:normAutofit fontScale="92500" lnSpcReduction="20000"/>
          </a:bodyPr>
          <a:lstStyle/>
          <a:p>
            <a:pPr marL="109728" indent="0">
              <a:buNone/>
            </a:pPr>
            <a:r>
              <a:rPr lang="en-US" sz="2600" b="1" dirty="0">
                <a:solidFill>
                  <a:schemeClr val="bg1"/>
                </a:solidFill>
              </a:rPr>
              <a:t>The timing(when/where) you put the code is very </a:t>
            </a:r>
            <a:r>
              <a:rPr lang="en-US" sz="2600" b="1" dirty="0" smtClean="0">
                <a:solidFill>
                  <a:schemeClr val="bg1"/>
                </a:solidFill>
              </a:rPr>
              <a:t>important</a:t>
            </a:r>
          </a:p>
          <a:p>
            <a:endParaRPr lang="en-US" sz="2600" b="1" dirty="0">
              <a:solidFill>
                <a:schemeClr val="bg1"/>
              </a:solidFill>
            </a:endParaRPr>
          </a:p>
          <a:p>
            <a:r>
              <a:rPr lang="en-US" sz="2000" b="1" dirty="0" smtClean="0">
                <a:solidFill>
                  <a:schemeClr val="bg1"/>
                </a:solidFill>
              </a:rPr>
              <a:t>Form </a:t>
            </a:r>
            <a:r>
              <a:rPr lang="en-US" sz="2000" b="1" dirty="0">
                <a:solidFill>
                  <a:schemeClr val="bg1"/>
                </a:solidFill>
              </a:rPr>
              <a:t>Header</a:t>
            </a:r>
          </a:p>
          <a:p>
            <a:pPr lvl="1"/>
            <a:r>
              <a:rPr lang="en-US" sz="1600" dirty="0">
                <a:solidFill>
                  <a:schemeClr val="bg1"/>
                </a:solidFill>
              </a:rPr>
              <a:t>Before Save Code</a:t>
            </a:r>
          </a:p>
          <a:p>
            <a:pPr lvl="1"/>
            <a:r>
              <a:rPr lang="en-US" sz="1600" dirty="0">
                <a:solidFill>
                  <a:schemeClr val="bg1"/>
                </a:solidFill>
              </a:rPr>
              <a:t>After Save Code</a:t>
            </a:r>
          </a:p>
          <a:p>
            <a:pPr lvl="1"/>
            <a:r>
              <a:rPr lang="en-US" sz="1600" dirty="0">
                <a:solidFill>
                  <a:schemeClr val="bg1"/>
                </a:solidFill>
              </a:rPr>
              <a:t>After Delete</a:t>
            </a:r>
          </a:p>
          <a:p>
            <a:pPr lvl="1"/>
            <a:r>
              <a:rPr lang="en-US" sz="1600" dirty="0">
                <a:solidFill>
                  <a:schemeClr val="bg1"/>
                </a:solidFill>
              </a:rPr>
              <a:t>Before Load code</a:t>
            </a:r>
          </a:p>
          <a:p>
            <a:pPr lvl="1"/>
            <a:r>
              <a:rPr lang="en-US" sz="1600" dirty="0">
                <a:solidFill>
                  <a:schemeClr val="bg1"/>
                </a:solidFill>
              </a:rPr>
              <a:t>After Load Code</a:t>
            </a:r>
          </a:p>
          <a:p>
            <a:endParaRPr lang="en-US" sz="2000" b="1" dirty="0">
              <a:solidFill>
                <a:schemeClr val="bg1"/>
              </a:solidFill>
            </a:endParaRPr>
          </a:p>
          <a:p>
            <a:r>
              <a:rPr lang="en-US" sz="2000" b="1" dirty="0">
                <a:solidFill>
                  <a:schemeClr val="bg1"/>
                </a:solidFill>
              </a:rPr>
              <a:t>Form Field</a:t>
            </a:r>
            <a:endParaRPr lang="en-US" sz="2000" dirty="0">
              <a:solidFill>
                <a:schemeClr val="bg1"/>
              </a:solidFill>
            </a:endParaRPr>
          </a:p>
          <a:p>
            <a:pPr lvl="1"/>
            <a:r>
              <a:rPr lang="en-US" sz="1600" dirty="0">
                <a:solidFill>
                  <a:schemeClr val="bg1"/>
                </a:solidFill>
              </a:rPr>
              <a:t>On Load Script</a:t>
            </a:r>
          </a:p>
          <a:p>
            <a:pPr lvl="1"/>
            <a:r>
              <a:rPr lang="en-US" sz="1600" dirty="0">
                <a:solidFill>
                  <a:schemeClr val="bg1"/>
                </a:solidFill>
              </a:rPr>
              <a:t>On Click Script</a:t>
            </a:r>
          </a:p>
          <a:p>
            <a:pPr lvl="1"/>
            <a:r>
              <a:rPr lang="en-US" sz="1600" dirty="0">
                <a:solidFill>
                  <a:schemeClr val="bg1"/>
                </a:solidFill>
              </a:rPr>
              <a:t>On Change Script</a:t>
            </a:r>
          </a:p>
          <a:p>
            <a:pPr lvl="1"/>
            <a:r>
              <a:rPr lang="en-US" sz="1600" dirty="0">
                <a:solidFill>
                  <a:schemeClr val="bg1"/>
                </a:solidFill>
              </a:rPr>
              <a:t>Default Value</a:t>
            </a:r>
          </a:p>
          <a:p>
            <a:pPr lvl="1"/>
            <a:r>
              <a:rPr lang="en-US" sz="1600" dirty="0">
                <a:solidFill>
                  <a:schemeClr val="bg1"/>
                </a:solidFill>
              </a:rPr>
              <a:t>Disable Rule</a:t>
            </a:r>
          </a:p>
          <a:p>
            <a:endParaRPr lang="en-US" dirty="0"/>
          </a:p>
        </p:txBody>
      </p:sp>
      <p:sp>
        <p:nvSpPr>
          <p:cNvPr id="4" name="Footer Placeholder 3">
            <a:extLst>
              <a:ext uri="{FF2B5EF4-FFF2-40B4-BE49-F238E27FC236}">
                <a16:creationId xmlns:a16="http://schemas.microsoft.com/office/drawing/2014/main" id="{349C1BCB-1067-4602-9545-14685EEF9839}"/>
              </a:ext>
            </a:extLst>
          </p:cNvPr>
          <p:cNvSpPr>
            <a:spLocks noGrp="1"/>
          </p:cNvSpPr>
          <p:nvPr>
            <p:ph type="ftr" sz="quarter" idx="11"/>
          </p:nvPr>
        </p:nvSpPr>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FE2EE49C-D0CD-401E-8A05-674F4B808831}"/>
              </a:ext>
            </a:extLst>
          </p:cNvPr>
          <p:cNvSpPr>
            <a:spLocks noGrp="1"/>
          </p:cNvSpPr>
          <p:nvPr>
            <p:ph type="sldNum" sz="quarter" idx="12"/>
          </p:nvPr>
        </p:nvSpPr>
        <p:spPr/>
        <p:txBody>
          <a:bodyPr/>
          <a:lstStyle/>
          <a:p>
            <a:fld id="{0CF0F41A-7C67-4585-8868-04259A0B2400}" type="slidenum">
              <a:rPr lang="en-US" smtClean="0"/>
              <a:pPr/>
              <a:t>11</a:t>
            </a:fld>
            <a:endParaRPr lang="en-US" dirty="0"/>
          </a:p>
        </p:txBody>
      </p:sp>
      <p:sp>
        <p:nvSpPr>
          <p:cNvPr id="6" name="TextBox 5"/>
          <p:cNvSpPr txBox="1"/>
          <p:nvPr/>
        </p:nvSpPr>
        <p:spPr>
          <a:xfrm>
            <a:off x="5777346" y="2020824"/>
            <a:ext cx="5552209" cy="4278094"/>
          </a:xfrm>
          <a:prstGeom prst="rect">
            <a:avLst/>
          </a:prstGeom>
          <a:solidFill>
            <a:schemeClr val="bg1">
              <a:lumMod val="75000"/>
            </a:schemeClr>
          </a:solidFill>
        </p:spPr>
        <p:txBody>
          <a:bodyPr wrap="square" rtlCol="0">
            <a:spAutoFit/>
          </a:bodyPr>
          <a:lstStyle/>
          <a:p>
            <a:r>
              <a:rPr lang="en-US" sz="2000" b="1" dirty="0">
                <a:solidFill>
                  <a:schemeClr val="tx2"/>
                </a:solidFill>
              </a:rPr>
              <a:t>Code Trigger Sequence</a:t>
            </a:r>
          </a:p>
          <a:p>
            <a:endParaRPr lang="en-US" dirty="0">
              <a:solidFill>
                <a:schemeClr val="tx2"/>
              </a:solidFill>
            </a:endParaRPr>
          </a:p>
          <a:p>
            <a:pPr marL="342900" indent="-342900">
              <a:buFontTx/>
              <a:buAutoNum type="arabicPeriod"/>
            </a:pPr>
            <a:r>
              <a:rPr lang="en-US" dirty="0">
                <a:solidFill>
                  <a:schemeClr val="tx2"/>
                </a:solidFill>
              </a:rPr>
              <a:t>On load -&gt; Disable Rule -&gt; Default Value -&gt; disable -&gt; On Change-&gt; Before Load -&gt; After Load</a:t>
            </a:r>
          </a:p>
          <a:p>
            <a:pPr marL="342900" indent="-342900">
              <a:buFontTx/>
              <a:buAutoNum type="arabicPeriod"/>
            </a:pPr>
            <a:r>
              <a:rPr lang="en-US" dirty="0">
                <a:solidFill>
                  <a:schemeClr val="tx2"/>
                </a:solidFill>
              </a:rPr>
              <a:t>Disable Rule -&gt; </a:t>
            </a:r>
            <a:r>
              <a:rPr lang="en-US" dirty="0" err="1">
                <a:solidFill>
                  <a:schemeClr val="tx2"/>
                </a:solidFill>
              </a:rPr>
              <a:t>onfocus</a:t>
            </a:r>
            <a:r>
              <a:rPr lang="en-US" dirty="0">
                <a:solidFill>
                  <a:schemeClr val="tx2"/>
                </a:solidFill>
              </a:rPr>
              <a:t> -&gt;  On Change -&gt; On Click -&gt; </a:t>
            </a:r>
            <a:r>
              <a:rPr lang="en-US" dirty="0" err="1" smtClean="0">
                <a:solidFill>
                  <a:schemeClr val="tx2"/>
                </a:solidFill>
              </a:rPr>
              <a:t>onblur</a:t>
            </a:r>
            <a:endParaRPr lang="en-US" dirty="0" smtClean="0">
              <a:solidFill>
                <a:schemeClr val="tx2"/>
              </a:solidFill>
            </a:endParaRPr>
          </a:p>
          <a:p>
            <a:endParaRPr lang="en-US" dirty="0" smtClean="0">
              <a:solidFill>
                <a:schemeClr val="tx2"/>
              </a:solidFill>
            </a:endParaRPr>
          </a:p>
          <a:p>
            <a:endParaRPr lang="en-US" dirty="0">
              <a:solidFill>
                <a:schemeClr val="tx2"/>
              </a:solidFill>
            </a:endParaRPr>
          </a:p>
          <a:p>
            <a:r>
              <a:rPr lang="en-US" dirty="0" smtClean="0">
                <a:solidFill>
                  <a:schemeClr val="tx2"/>
                </a:solidFill>
              </a:rPr>
              <a:t>On </a:t>
            </a:r>
            <a:r>
              <a:rPr lang="en-US" dirty="0">
                <a:solidFill>
                  <a:schemeClr val="tx2"/>
                </a:solidFill>
              </a:rPr>
              <a:t>load -&gt; Disable Rule -&gt; Default Value </a:t>
            </a:r>
            <a:r>
              <a:rPr lang="en-US" dirty="0" smtClean="0">
                <a:solidFill>
                  <a:schemeClr val="tx2"/>
                </a:solidFill>
              </a:rPr>
              <a:t>-&gt;</a:t>
            </a:r>
            <a:r>
              <a:rPr lang="en-US" dirty="0">
                <a:solidFill>
                  <a:schemeClr val="tx2"/>
                </a:solidFill>
              </a:rPr>
              <a:t> On Change-&gt;</a:t>
            </a:r>
            <a:r>
              <a:rPr lang="en-US" dirty="0" smtClean="0">
                <a:solidFill>
                  <a:schemeClr val="tx2"/>
                </a:solidFill>
              </a:rPr>
              <a:t> </a:t>
            </a:r>
            <a:r>
              <a:rPr lang="en-US" dirty="0">
                <a:solidFill>
                  <a:schemeClr val="tx2"/>
                </a:solidFill>
              </a:rPr>
              <a:t>disable -&gt; </a:t>
            </a:r>
            <a:r>
              <a:rPr lang="en-US" dirty="0" smtClean="0">
                <a:solidFill>
                  <a:schemeClr val="tx2"/>
                </a:solidFill>
              </a:rPr>
              <a:t>Before </a:t>
            </a:r>
            <a:r>
              <a:rPr lang="en-US" dirty="0">
                <a:solidFill>
                  <a:schemeClr val="tx2"/>
                </a:solidFill>
              </a:rPr>
              <a:t>Load -&gt; After </a:t>
            </a:r>
            <a:r>
              <a:rPr lang="en-US" dirty="0" smtClean="0">
                <a:solidFill>
                  <a:schemeClr val="tx2"/>
                </a:solidFill>
              </a:rPr>
              <a:t>Load </a:t>
            </a:r>
            <a:r>
              <a:rPr lang="en-US" smtClean="0">
                <a:solidFill>
                  <a:schemeClr val="tx2"/>
                </a:solidFill>
              </a:rPr>
              <a:t>(after 325)</a:t>
            </a:r>
          </a:p>
          <a:p>
            <a:endParaRPr lang="en-US" dirty="0">
              <a:solidFill>
                <a:schemeClr val="tx2"/>
              </a:solidFill>
            </a:endParaRPr>
          </a:p>
          <a:p>
            <a:pPr marL="342900" indent="-342900">
              <a:buFontTx/>
              <a:buAutoNum type="arabicPeriod"/>
            </a:pPr>
            <a:endParaRPr lang="en-US" dirty="0">
              <a:solidFill>
                <a:schemeClr val="tx2"/>
              </a:solidFill>
            </a:endParaRPr>
          </a:p>
          <a:p>
            <a:pPr marL="342900" indent="-342900">
              <a:buFontTx/>
              <a:buAutoNum type="arabicPeriod"/>
            </a:pPr>
            <a:endParaRPr lang="en-US" dirty="0" smtClean="0">
              <a:solidFill>
                <a:schemeClr val="tx2"/>
              </a:solidFill>
            </a:endParaRPr>
          </a:p>
          <a:p>
            <a:pPr marL="342900" indent="-342900">
              <a:buFontTx/>
              <a:buAutoNum type="arabicPeriod"/>
            </a:pPr>
            <a:endParaRPr lang="en-US" dirty="0">
              <a:solidFill>
                <a:schemeClr val="tx2"/>
              </a:solidFill>
            </a:endParaRPr>
          </a:p>
          <a:p>
            <a:pPr marL="342900" indent="-342900">
              <a:buFontTx/>
              <a:buAutoNum type="arabicPeriod"/>
            </a:pPr>
            <a:endParaRPr lang="en-US" dirty="0" smtClean="0">
              <a:solidFill>
                <a:schemeClr val="tx2"/>
              </a:solidFill>
            </a:endParaRPr>
          </a:p>
        </p:txBody>
      </p:sp>
    </p:spTree>
    <p:extLst>
      <p:ext uri="{BB962C8B-B14F-4D97-AF65-F5344CB8AC3E}">
        <p14:creationId xmlns:p14="http://schemas.microsoft.com/office/powerpoint/2010/main" val="2016929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082" y="954024"/>
            <a:ext cx="10972800" cy="1066800"/>
          </a:xfrm>
        </p:spPr>
        <p:txBody>
          <a:bodyPr/>
          <a:lstStyle/>
          <a:p>
            <a:r>
              <a:rPr lang="en-US" dirty="0" smtClean="0"/>
              <a:t>Classic to NX</a:t>
            </a:r>
            <a:endParaRPr lang="en-US" dirty="0"/>
          </a:p>
        </p:txBody>
      </p:sp>
      <p:sp>
        <p:nvSpPr>
          <p:cNvPr id="3" name="Content Placeholder 2"/>
          <p:cNvSpPr>
            <a:spLocks noGrp="1"/>
          </p:cNvSpPr>
          <p:nvPr>
            <p:ph idx="1"/>
          </p:nvPr>
        </p:nvSpPr>
        <p:spPr>
          <a:xfrm>
            <a:off x="516082" y="2020824"/>
            <a:ext cx="5261264" cy="4308872"/>
          </a:xfrm>
          <a:solidFill>
            <a:schemeClr val="tx1"/>
          </a:solidFill>
        </p:spPr>
        <p:txBody>
          <a:bodyPr>
            <a:normAutofit fontScale="92500" lnSpcReduction="20000"/>
          </a:bodyPr>
          <a:lstStyle/>
          <a:p>
            <a:r>
              <a:rPr lang="en-US" sz="2400" dirty="0">
                <a:solidFill>
                  <a:schemeClr val="bg1"/>
                </a:solidFill>
              </a:rPr>
              <a:t>If you didn't using JavaScript in your system</a:t>
            </a:r>
          </a:p>
          <a:p>
            <a:r>
              <a:rPr lang="en-US" sz="2400" dirty="0">
                <a:solidFill>
                  <a:schemeClr val="bg1"/>
                </a:solidFill>
              </a:rPr>
              <a:t>If you only using the function/variable created by NetSmart – such as </a:t>
            </a:r>
          </a:p>
          <a:p>
            <a:r>
              <a:rPr lang="en-US" sz="2400" dirty="0" smtClean="0">
                <a:solidFill>
                  <a:srgbClr val="FFC000"/>
                </a:solidFill>
              </a:rPr>
              <a:t>getFormElement</a:t>
            </a:r>
            <a:r>
              <a:rPr lang="en-US" sz="2400" dirty="0">
                <a:solidFill>
                  <a:srgbClr val="FFC000"/>
                </a:solidFill>
              </a:rPr>
              <a:t>, getElementFromXML, </a:t>
            </a:r>
          </a:p>
          <a:p>
            <a:r>
              <a:rPr lang="en-US" sz="2400" dirty="0" smtClean="0">
                <a:solidFill>
                  <a:srgbClr val="FFC000"/>
                </a:solidFill>
              </a:rPr>
              <a:t>setFormElement</a:t>
            </a:r>
            <a:r>
              <a:rPr lang="en-US" sz="2400" dirty="0">
                <a:solidFill>
                  <a:srgbClr val="FFC000"/>
                </a:solidFill>
              </a:rPr>
              <a:t>, setElementFromXML </a:t>
            </a:r>
          </a:p>
          <a:p>
            <a:r>
              <a:rPr lang="en-US" sz="2400" dirty="0" smtClean="0">
                <a:solidFill>
                  <a:srgbClr val="FFC000"/>
                </a:solidFill>
              </a:rPr>
              <a:t>getDataValue</a:t>
            </a:r>
            <a:r>
              <a:rPr lang="en-US" sz="2400" dirty="0">
                <a:solidFill>
                  <a:srgbClr val="FFC000"/>
                </a:solidFill>
              </a:rPr>
              <a:t>,   </a:t>
            </a:r>
            <a:r>
              <a:rPr lang="en-US" sz="2400" dirty="0" err="1">
                <a:solidFill>
                  <a:srgbClr val="FFC000"/>
                </a:solidFill>
              </a:rPr>
              <a:t>makeUnRequired</a:t>
            </a:r>
            <a:r>
              <a:rPr lang="en-US" sz="2400" dirty="0">
                <a:solidFill>
                  <a:srgbClr val="FFC000"/>
                </a:solidFill>
              </a:rPr>
              <a:t>, </a:t>
            </a:r>
            <a:r>
              <a:rPr lang="en-US" sz="2400" dirty="0" smtClean="0">
                <a:solidFill>
                  <a:srgbClr val="FFC000"/>
                </a:solidFill>
              </a:rPr>
              <a:t>   </a:t>
            </a:r>
            <a:r>
              <a:rPr lang="en-US" sz="2400" dirty="0" err="1" smtClean="0">
                <a:solidFill>
                  <a:srgbClr val="FFC000"/>
                </a:solidFill>
              </a:rPr>
              <a:t>makeRequired</a:t>
            </a:r>
            <a:endParaRPr lang="en-US" sz="2400" dirty="0">
              <a:solidFill>
                <a:srgbClr val="FFC000"/>
              </a:solidFill>
            </a:endParaRPr>
          </a:p>
          <a:p>
            <a:r>
              <a:rPr lang="en-US" sz="2400" dirty="0" err="1" smtClean="0">
                <a:solidFill>
                  <a:srgbClr val="00B050"/>
                </a:solidFill>
              </a:rPr>
              <a:t>agencyID</a:t>
            </a:r>
            <a:r>
              <a:rPr lang="en-US" sz="2400" dirty="0">
                <a:solidFill>
                  <a:srgbClr val="00B050"/>
                </a:solidFill>
              </a:rPr>
              <a:t>,  </a:t>
            </a:r>
            <a:r>
              <a:rPr lang="en-US" sz="2400" dirty="0" err="1">
                <a:solidFill>
                  <a:srgbClr val="00B050"/>
                </a:solidFill>
              </a:rPr>
              <a:t>eventID</a:t>
            </a:r>
            <a:r>
              <a:rPr lang="en-US" sz="2400" dirty="0">
                <a:solidFill>
                  <a:srgbClr val="00B050"/>
                </a:solidFill>
              </a:rPr>
              <a:t>,   </a:t>
            </a:r>
            <a:r>
              <a:rPr lang="en-US" sz="2400" dirty="0" err="1">
                <a:solidFill>
                  <a:srgbClr val="00B050"/>
                </a:solidFill>
              </a:rPr>
              <a:t>keyValue</a:t>
            </a:r>
            <a:r>
              <a:rPr lang="en-US" sz="2400" dirty="0">
                <a:solidFill>
                  <a:srgbClr val="00B050"/>
                </a:solidFill>
              </a:rPr>
              <a:t> , </a:t>
            </a:r>
            <a:r>
              <a:rPr lang="en-US" sz="2400" dirty="0" err="1">
                <a:solidFill>
                  <a:srgbClr val="00B050"/>
                </a:solidFill>
              </a:rPr>
              <a:t>parentValue</a:t>
            </a:r>
            <a:r>
              <a:rPr lang="en-US" sz="2400" dirty="0">
                <a:solidFill>
                  <a:srgbClr val="00B050"/>
                </a:solidFill>
              </a:rPr>
              <a:t>, </a:t>
            </a:r>
            <a:r>
              <a:rPr lang="en-US" sz="2400" dirty="0" err="1">
                <a:solidFill>
                  <a:srgbClr val="00B050"/>
                </a:solidFill>
              </a:rPr>
              <a:t>programPS</a:t>
            </a:r>
            <a:r>
              <a:rPr lang="en-US" sz="2400" dirty="0">
                <a:solidFill>
                  <a:srgbClr val="00B050"/>
                </a:solidFill>
              </a:rPr>
              <a:t>,  </a:t>
            </a:r>
            <a:r>
              <a:rPr lang="en-US" sz="2400" dirty="0" err="1">
                <a:solidFill>
                  <a:srgbClr val="00B050"/>
                </a:solidFill>
              </a:rPr>
              <a:t>sitePS</a:t>
            </a:r>
            <a:r>
              <a:rPr lang="en-US" sz="2400" dirty="0" smtClean="0">
                <a:solidFill>
                  <a:srgbClr val="00B050"/>
                </a:solidFill>
              </a:rPr>
              <a:t>,   </a:t>
            </a:r>
            <a:r>
              <a:rPr lang="en-US" sz="2400" dirty="0" err="1">
                <a:solidFill>
                  <a:srgbClr val="00B050"/>
                </a:solidFill>
              </a:rPr>
              <a:t>workerID</a:t>
            </a:r>
            <a:endParaRPr lang="en-US" sz="2400" dirty="0">
              <a:solidFill>
                <a:srgbClr val="00B050"/>
              </a:solidFill>
            </a:endParaRPr>
          </a:p>
          <a:p>
            <a:r>
              <a:rPr lang="en-US" sz="2400" dirty="0">
                <a:solidFill>
                  <a:schemeClr val="bg1"/>
                </a:solidFill>
              </a:rPr>
              <a:t>If you are using pure JavaScript function after you get the reference of the DOM object.</a:t>
            </a:r>
          </a:p>
          <a:p>
            <a:endParaRPr lang="en-US" dirty="0"/>
          </a:p>
        </p:txBody>
      </p:sp>
      <p:sp>
        <p:nvSpPr>
          <p:cNvPr id="4" name="Footer Placeholder 3">
            <a:extLst>
              <a:ext uri="{FF2B5EF4-FFF2-40B4-BE49-F238E27FC236}">
                <a16:creationId xmlns:a16="http://schemas.microsoft.com/office/drawing/2014/main" id="{349C1BCB-1067-4602-9545-14685EEF9839}"/>
              </a:ext>
            </a:extLst>
          </p:cNvPr>
          <p:cNvSpPr>
            <a:spLocks noGrp="1"/>
          </p:cNvSpPr>
          <p:nvPr>
            <p:ph type="ftr" sz="quarter" idx="11"/>
          </p:nvPr>
        </p:nvSpPr>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FE2EE49C-D0CD-401E-8A05-674F4B808831}"/>
              </a:ext>
            </a:extLst>
          </p:cNvPr>
          <p:cNvSpPr>
            <a:spLocks noGrp="1"/>
          </p:cNvSpPr>
          <p:nvPr>
            <p:ph type="sldNum" sz="quarter" idx="12"/>
          </p:nvPr>
        </p:nvSpPr>
        <p:spPr/>
        <p:txBody>
          <a:bodyPr/>
          <a:lstStyle/>
          <a:p>
            <a:fld id="{0CF0F41A-7C67-4585-8868-04259A0B2400}" type="slidenum">
              <a:rPr lang="en-US" smtClean="0"/>
              <a:pPr/>
              <a:t>12</a:t>
            </a:fld>
            <a:endParaRPr lang="en-US" dirty="0"/>
          </a:p>
        </p:txBody>
      </p:sp>
      <p:sp>
        <p:nvSpPr>
          <p:cNvPr id="6" name="TextBox 5"/>
          <p:cNvSpPr txBox="1"/>
          <p:nvPr/>
        </p:nvSpPr>
        <p:spPr>
          <a:xfrm>
            <a:off x="5777346" y="2020824"/>
            <a:ext cx="5552209" cy="4308872"/>
          </a:xfrm>
          <a:prstGeom prst="rect">
            <a:avLst/>
          </a:prstGeom>
          <a:solidFill>
            <a:schemeClr val="bg1">
              <a:lumMod val="75000"/>
            </a:schemeClr>
          </a:solidFill>
        </p:spPr>
        <p:txBody>
          <a:bodyPr wrap="square" rtlCol="0">
            <a:spAutoFit/>
          </a:bodyPr>
          <a:lstStyle/>
          <a:p>
            <a:pPr marL="342900" indent="-342900">
              <a:buFont typeface="Arial" panose="020B0604020202020204" pitchFamily="34" charset="0"/>
              <a:buChar char="•"/>
            </a:pPr>
            <a:r>
              <a:rPr lang="en-US" sz="2000" dirty="0"/>
              <a:t>There is no different for the JavaScript part since JavaScript is JavaScript.</a:t>
            </a:r>
          </a:p>
          <a:p>
            <a:pPr marL="342900" indent="-342900">
              <a:buFont typeface="Arial" panose="020B0604020202020204" pitchFamily="34" charset="0"/>
              <a:buChar char="•"/>
            </a:pPr>
            <a:r>
              <a:rPr lang="en-US" sz="2000" dirty="0"/>
              <a:t>The difference is how NetSmart designed the system – especially for the DOM (Document Object Model)  object.</a:t>
            </a:r>
          </a:p>
          <a:p>
            <a:pPr marL="342900" indent="-342900">
              <a:buFont typeface="Arial" panose="020B0604020202020204" pitchFamily="34" charset="0"/>
              <a:buChar char="•"/>
            </a:pPr>
            <a:r>
              <a:rPr lang="en-US" sz="2000" dirty="0"/>
              <a:t>The other difference are how function/variable are being defined/used in the system.</a:t>
            </a:r>
          </a:p>
          <a:p>
            <a:pPr marL="342900" indent="-342900">
              <a:buFont typeface="Arial" panose="020B0604020202020204" pitchFamily="34" charset="0"/>
              <a:buChar char="•"/>
            </a:pPr>
            <a:r>
              <a:rPr lang="en-US" sz="2000" dirty="0"/>
              <a:t>The way to handle </a:t>
            </a:r>
            <a:r>
              <a:rPr lang="en-US" sz="2000" dirty="0" smtClean="0"/>
              <a:t>SubForm </a:t>
            </a:r>
            <a:r>
              <a:rPr lang="en-US" sz="2000" dirty="0"/>
              <a:t>is different.</a:t>
            </a:r>
          </a:p>
          <a:p>
            <a:pPr marL="342900" indent="-342900">
              <a:buFont typeface="Arial" panose="020B0604020202020204" pitchFamily="34" charset="0"/>
              <a:buChar char="•"/>
            </a:pPr>
            <a:r>
              <a:rPr lang="en-US" sz="2000" dirty="0"/>
              <a:t>The last one – how the web page get designed – It will affect how you write the code if you try to manipulate the form via jQuery.</a:t>
            </a:r>
          </a:p>
          <a:p>
            <a:pPr marL="342900" indent="-342900">
              <a:buFontTx/>
              <a:buAutoNum type="arabicPeriod"/>
            </a:pPr>
            <a:endParaRPr lang="en-US" dirty="0">
              <a:solidFill>
                <a:schemeClr val="tx2"/>
              </a:solidFill>
            </a:endParaRPr>
          </a:p>
          <a:p>
            <a:endParaRPr lang="en-US" dirty="0">
              <a:solidFill>
                <a:schemeClr val="tx2"/>
              </a:solidFill>
            </a:endParaRPr>
          </a:p>
          <a:p>
            <a:endParaRPr lang="en-US" dirty="0"/>
          </a:p>
        </p:txBody>
      </p:sp>
    </p:spTree>
    <p:extLst>
      <p:ext uri="{BB962C8B-B14F-4D97-AF65-F5344CB8AC3E}">
        <p14:creationId xmlns:p14="http://schemas.microsoft.com/office/powerpoint/2010/main" val="2579507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082" y="954024"/>
            <a:ext cx="5261264" cy="1066800"/>
          </a:xfrm>
        </p:spPr>
        <p:txBody>
          <a:bodyPr/>
          <a:lstStyle/>
          <a:p>
            <a:pPr algn="ctr"/>
            <a:r>
              <a:rPr lang="en-US" dirty="0" smtClean="0"/>
              <a:t>Classic</a:t>
            </a:r>
            <a:endParaRPr lang="en-US" dirty="0"/>
          </a:p>
        </p:txBody>
      </p:sp>
      <p:sp>
        <p:nvSpPr>
          <p:cNvPr id="3" name="Content Placeholder 2"/>
          <p:cNvSpPr>
            <a:spLocks noGrp="1"/>
          </p:cNvSpPr>
          <p:nvPr>
            <p:ph idx="1"/>
          </p:nvPr>
        </p:nvSpPr>
        <p:spPr>
          <a:xfrm>
            <a:off x="516082" y="2020824"/>
            <a:ext cx="5261264" cy="4308872"/>
          </a:xfrm>
          <a:solidFill>
            <a:schemeClr val="tx1"/>
          </a:solidFill>
        </p:spPr>
        <p:txBody>
          <a:bodyPr>
            <a:normAutofit fontScale="85000" lnSpcReduction="20000"/>
          </a:bodyPr>
          <a:lstStyle/>
          <a:p>
            <a:pPr marL="285750" indent="-285750">
              <a:buFont typeface="Arial" panose="020B0604020202020204" pitchFamily="34" charset="0"/>
              <a:buChar char="•"/>
            </a:pPr>
            <a:r>
              <a:rPr lang="en-US" sz="2400" dirty="0">
                <a:solidFill>
                  <a:schemeClr val="bg1"/>
                </a:solidFill>
              </a:rPr>
              <a:t>getDataValue are lower case in Classic</a:t>
            </a:r>
          </a:p>
          <a:p>
            <a:pPr marL="285750" indent="-285750">
              <a:buFont typeface="Arial" panose="020B0604020202020204" pitchFamily="34" charset="0"/>
              <a:buChar char="•"/>
            </a:pPr>
            <a:r>
              <a:rPr lang="en-US" sz="2400" dirty="0">
                <a:solidFill>
                  <a:schemeClr val="bg1"/>
                </a:solidFill>
              </a:rPr>
              <a:t>getElementFromXML and getFormElement are upper case and could be </a:t>
            </a:r>
            <a:r>
              <a:rPr lang="en-US" sz="2400" dirty="0" smtClean="0">
                <a:solidFill>
                  <a:schemeClr val="bg1"/>
                </a:solidFill>
              </a:rPr>
              <a:t>different </a:t>
            </a:r>
            <a:r>
              <a:rPr lang="en-US" sz="2400" dirty="0">
                <a:solidFill>
                  <a:schemeClr val="bg1"/>
                </a:solidFill>
              </a:rPr>
              <a:t>value in Classic</a:t>
            </a:r>
          </a:p>
          <a:p>
            <a:pPr marL="285750" indent="-285750">
              <a:buFont typeface="Arial" panose="020B0604020202020204" pitchFamily="34" charset="0"/>
              <a:buChar char="•"/>
            </a:pPr>
            <a:r>
              <a:rPr lang="en-US" sz="2400" dirty="0">
                <a:solidFill>
                  <a:schemeClr val="bg1"/>
                </a:solidFill>
              </a:rPr>
              <a:t>setElementFromXML and setFormElement are </a:t>
            </a:r>
            <a:r>
              <a:rPr lang="en-US" sz="2400" dirty="0" smtClean="0">
                <a:solidFill>
                  <a:schemeClr val="bg1"/>
                </a:solidFill>
              </a:rPr>
              <a:t>different </a:t>
            </a:r>
            <a:r>
              <a:rPr lang="en-US" sz="2400" dirty="0">
                <a:solidFill>
                  <a:schemeClr val="bg1"/>
                </a:solidFill>
              </a:rPr>
              <a:t>in Classic, setFormElement will update the screen, setElementFromXML update in the back so you cannot see the change but it will still save the data</a:t>
            </a:r>
          </a:p>
          <a:p>
            <a:pPr marL="285750" indent="-285750">
              <a:buFont typeface="Arial" panose="020B0604020202020204" pitchFamily="34" charset="0"/>
              <a:buChar char="•"/>
            </a:pPr>
            <a:r>
              <a:rPr lang="en-US" sz="2400" dirty="0">
                <a:solidFill>
                  <a:schemeClr val="bg1"/>
                </a:solidFill>
              </a:rPr>
              <a:t>All the variable are upper case in Classic</a:t>
            </a:r>
          </a:p>
          <a:p>
            <a:pPr marL="285750" indent="-285750">
              <a:buFont typeface="Arial" panose="020B0604020202020204" pitchFamily="34" charset="0"/>
              <a:buChar char="•"/>
            </a:pPr>
            <a:r>
              <a:rPr lang="en-US" sz="2400" dirty="0" smtClean="0">
                <a:solidFill>
                  <a:schemeClr val="bg1"/>
                </a:solidFill>
              </a:rPr>
              <a:t>Classic </a:t>
            </a:r>
            <a:r>
              <a:rPr lang="en-US" sz="2400" dirty="0">
                <a:solidFill>
                  <a:schemeClr val="bg1"/>
                </a:solidFill>
              </a:rPr>
              <a:t>will </a:t>
            </a:r>
            <a:r>
              <a:rPr lang="en-US" sz="2400" dirty="0" smtClean="0">
                <a:solidFill>
                  <a:schemeClr val="bg1"/>
                </a:solidFill>
              </a:rPr>
              <a:t>not run </a:t>
            </a:r>
            <a:r>
              <a:rPr lang="en-US" sz="2400" dirty="0">
                <a:solidFill>
                  <a:schemeClr val="bg1"/>
                </a:solidFill>
              </a:rPr>
              <a:t>'Before Load Code' and 'After Load Code' </a:t>
            </a:r>
            <a:r>
              <a:rPr lang="en-US" sz="2400" dirty="0" smtClean="0">
                <a:solidFill>
                  <a:schemeClr val="bg1"/>
                </a:solidFill>
              </a:rPr>
              <a:t>if the event </a:t>
            </a:r>
            <a:r>
              <a:rPr lang="en-US" sz="2400" dirty="0">
                <a:solidFill>
                  <a:schemeClr val="bg1"/>
                </a:solidFill>
              </a:rPr>
              <a:t>get lock</a:t>
            </a:r>
          </a:p>
          <a:p>
            <a:pPr marL="285750" indent="-285750">
              <a:buFont typeface="Arial" panose="020B0604020202020204" pitchFamily="34" charset="0"/>
              <a:buChar char="•"/>
            </a:pPr>
            <a:r>
              <a:rPr lang="en-US" sz="2400" dirty="0">
                <a:solidFill>
                  <a:schemeClr val="bg1"/>
                </a:solidFill>
              </a:rPr>
              <a:t>the </a:t>
            </a:r>
            <a:r>
              <a:rPr lang="en-US" sz="2400" dirty="0" err="1">
                <a:solidFill>
                  <a:schemeClr val="bg1"/>
                </a:solidFill>
              </a:rPr>
              <a:t>fk</a:t>
            </a:r>
            <a:r>
              <a:rPr lang="en-US" sz="2400" dirty="0">
                <a:solidFill>
                  <a:schemeClr val="bg1"/>
                </a:solidFill>
              </a:rPr>
              <a:t> key return upper case in Classic and surrounding by </a:t>
            </a:r>
            <a:r>
              <a:rPr lang="en-US" sz="2400" dirty="0" smtClean="0">
                <a:solidFill>
                  <a:schemeClr val="bg1"/>
                </a:solidFill>
              </a:rPr>
              <a:t>{}</a:t>
            </a:r>
          </a:p>
          <a:p>
            <a:pPr marL="285750" indent="-285750">
              <a:buFont typeface="Arial" panose="020B0604020202020204" pitchFamily="34" charset="0"/>
              <a:buChar char="•"/>
            </a:pPr>
            <a:r>
              <a:rPr lang="en-US" sz="2400" dirty="0" smtClean="0">
                <a:solidFill>
                  <a:schemeClr val="bg1"/>
                </a:solidFill>
              </a:rPr>
              <a:t>Before Load, After Load</a:t>
            </a:r>
            <a:r>
              <a:rPr lang="en-US" sz="2400" smtClean="0">
                <a:solidFill>
                  <a:schemeClr val="bg1"/>
                </a:solidFill>
              </a:rPr>
              <a:t>, Before Save code need to use {{ and }}.</a:t>
            </a:r>
            <a:endParaRPr lang="en-US" sz="2400" dirty="0">
              <a:solidFill>
                <a:schemeClr val="bg1"/>
              </a:solidFill>
            </a:endParaRPr>
          </a:p>
          <a:p>
            <a:endParaRPr lang="en-US" dirty="0"/>
          </a:p>
        </p:txBody>
      </p:sp>
      <p:sp>
        <p:nvSpPr>
          <p:cNvPr id="4" name="Footer Placeholder 3">
            <a:extLst>
              <a:ext uri="{FF2B5EF4-FFF2-40B4-BE49-F238E27FC236}">
                <a16:creationId xmlns:a16="http://schemas.microsoft.com/office/drawing/2014/main" id="{349C1BCB-1067-4602-9545-14685EEF9839}"/>
              </a:ext>
            </a:extLst>
          </p:cNvPr>
          <p:cNvSpPr>
            <a:spLocks noGrp="1"/>
          </p:cNvSpPr>
          <p:nvPr>
            <p:ph type="ftr" sz="quarter" idx="11"/>
          </p:nvPr>
        </p:nvSpPr>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FE2EE49C-D0CD-401E-8A05-674F4B808831}"/>
              </a:ext>
            </a:extLst>
          </p:cNvPr>
          <p:cNvSpPr>
            <a:spLocks noGrp="1"/>
          </p:cNvSpPr>
          <p:nvPr>
            <p:ph type="sldNum" sz="quarter" idx="12"/>
          </p:nvPr>
        </p:nvSpPr>
        <p:spPr/>
        <p:txBody>
          <a:bodyPr/>
          <a:lstStyle/>
          <a:p>
            <a:fld id="{0CF0F41A-7C67-4585-8868-04259A0B2400}" type="slidenum">
              <a:rPr lang="en-US" smtClean="0"/>
              <a:pPr/>
              <a:t>13</a:t>
            </a:fld>
            <a:endParaRPr lang="en-US" dirty="0"/>
          </a:p>
        </p:txBody>
      </p:sp>
      <p:sp>
        <p:nvSpPr>
          <p:cNvPr id="6" name="TextBox 5"/>
          <p:cNvSpPr txBox="1"/>
          <p:nvPr/>
        </p:nvSpPr>
        <p:spPr>
          <a:xfrm>
            <a:off x="5777346" y="2020824"/>
            <a:ext cx="5552209" cy="4247317"/>
          </a:xfrm>
          <a:prstGeom prst="rect">
            <a:avLst/>
          </a:prstGeom>
          <a:solidFill>
            <a:schemeClr val="bg1">
              <a:lumMod val="75000"/>
            </a:schemeClr>
          </a:solidFill>
        </p:spPr>
        <p:txBody>
          <a:bodyPr wrap="square" rtlCol="0">
            <a:spAutoFit/>
          </a:bodyPr>
          <a:lstStyle/>
          <a:p>
            <a:pPr marL="285750" indent="-285750">
              <a:buFont typeface="Arial" panose="020B0604020202020204" pitchFamily="34" charset="0"/>
              <a:buChar char="•"/>
            </a:pPr>
            <a:r>
              <a:rPr lang="en-US" sz="2000" dirty="0"/>
              <a:t>getDataValue are upper case in NX</a:t>
            </a:r>
          </a:p>
          <a:p>
            <a:pPr marL="285750" indent="-285750">
              <a:buFont typeface="Arial" panose="020B0604020202020204" pitchFamily="34" charset="0"/>
              <a:buChar char="•"/>
            </a:pPr>
            <a:r>
              <a:rPr lang="en-US" sz="2000" dirty="0"/>
              <a:t>getElementFromXML and getFormElement are lower case and are the same in NX</a:t>
            </a:r>
          </a:p>
          <a:p>
            <a:pPr marL="285750" indent="-285750">
              <a:buFont typeface="Arial" panose="020B0604020202020204" pitchFamily="34" charset="0"/>
              <a:buChar char="•"/>
            </a:pPr>
            <a:r>
              <a:rPr lang="en-US" sz="2000" dirty="0"/>
              <a:t>setElementFromXML and setFormElement are the same in NX</a:t>
            </a:r>
          </a:p>
          <a:p>
            <a:pPr marL="285750" indent="-285750">
              <a:buFont typeface="Arial" panose="020B0604020202020204" pitchFamily="34" charset="0"/>
              <a:buChar char="•"/>
            </a:pPr>
            <a:r>
              <a:rPr lang="en-US" sz="2000" dirty="0"/>
              <a:t>All the variable are lower case in NX</a:t>
            </a:r>
          </a:p>
          <a:p>
            <a:pPr marL="285750" indent="-285750">
              <a:buFont typeface="Arial" panose="020B0604020202020204" pitchFamily="34" charset="0"/>
              <a:buChar char="•"/>
            </a:pPr>
            <a:r>
              <a:rPr lang="en-US" sz="2000" dirty="0"/>
              <a:t>NX will run 'Before Load Code' and 'After Load Code' even the event get lock</a:t>
            </a:r>
          </a:p>
          <a:p>
            <a:pPr marL="285750" indent="-285750">
              <a:buFont typeface="Arial" panose="020B0604020202020204" pitchFamily="34" charset="0"/>
              <a:buChar char="•"/>
            </a:pPr>
            <a:r>
              <a:rPr lang="en-US" sz="2000" dirty="0"/>
              <a:t>the </a:t>
            </a:r>
            <a:r>
              <a:rPr lang="en-US" sz="2000" dirty="0" err="1"/>
              <a:t>fk</a:t>
            </a:r>
            <a:r>
              <a:rPr lang="en-US" sz="2000" dirty="0"/>
              <a:t> key return lowercase in NX</a:t>
            </a:r>
            <a:endParaRPr lang="en-US" sz="2000" dirty="0">
              <a:solidFill>
                <a:schemeClr val="bg1"/>
              </a:solidFill>
            </a:endParaRPr>
          </a:p>
          <a:p>
            <a:pPr marL="342900" indent="-342900">
              <a:buFontTx/>
              <a:buAutoNum type="arabicPeriod"/>
            </a:pPr>
            <a:endParaRPr lang="en-US" dirty="0">
              <a:solidFill>
                <a:schemeClr val="tx2"/>
              </a:solidFill>
            </a:endParaRPr>
          </a:p>
          <a:p>
            <a:endParaRPr lang="en-US" dirty="0">
              <a:solidFill>
                <a:schemeClr val="tx2"/>
              </a:solidFill>
            </a:endParaRPr>
          </a:p>
          <a:p>
            <a:endParaRPr lang="en-US" dirty="0" smtClean="0"/>
          </a:p>
          <a:p>
            <a:endParaRPr lang="en-US" dirty="0"/>
          </a:p>
          <a:p>
            <a:endParaRPr lang="en-US" dirty="0" smtClean="0"/>
          </a:p>
        </p:txBody>
      </p:sp>
      <p:sp>
        <p:nvSpPr>
          <p:cNvPr id="7" name="Title 1"/>
          <p:cNvSpPr txBox="1">
            <a:spLocks/>
          </p:cNvSpPr>
          <p:nvPr/>
        </p:nvSpPr>
        <p:spPr>
          <a:xfrm>
            <a:off x="5777346" y="954024"/>
            <a:ext cx="5552209"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dirty="0" smtClean="0"/>
              <a:t>NX</a:t>
            </a:r>
            <a:endParaRPr lang="en-US" dirty="0"/>
          </a:p>
        </p:txBody>
      </p:sp>
    </p:spTree>
    <p:extLst>
      <p:ext uri="{BB962C8B-B14F-4D97-AF65-F5344CB8AC3E}">
        <p14:creationId xmlns:p14="http://schemas.microsoft.com/office/powerpoint/2010/main" val="2707710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081" y="954024"/>
            <a:ext cx="10813473" cy="1066800"/>
          </a:xfrm>
        </p:spPr>
        <p:txBody>
          <a:bodyPr>
            <a:normAutofit/>
          </a:bodyPr>
          <a:lstStyle/>
          <a:p>
            <a:pPr algn="ctr"/>
            <a:r>
              <a:rPr lang="en-US" sz="3200" dirty="0"/>
              <a:t>Case Study – How to find JavaScript codes in your system ?</a:t>
            </a:r>
          </a:p>
        </p:txBody>
      </p:sp>
      <p:sp>
        <p:nvSpPr>
          <p:cNvPr id="3" name="Content Placeholder 2"/>
          <p:cNvSpPr>
            <a:spLocks noGrp="1"/>
          </p:cNvSpPr>
          <p:nvPr>
            <p:ph idx="1"/>
          </p:nvPr>
        </p:nvSpPr>
        <p:spPr>
          <a:xfrm>
            <a:off x="516082" y="2020824"/>
            <a:ext cx="5261264" cy="4185761"/>
          </a:xfrm>
          <a:solidFill>
            <a:schemeClr val="tx1"/>
          </a:solidFill>
        </p:spPr>
        <p:txBody>
          <a:bodyPr>
            <a:normAutofit/>
          </a:bodyPr>
          <a:lstStyle/>
          <a:p>
            <a:pPr marL="109728" indent="0">
              <a:buNone/>
            </a:pPr>
            <a:r>
              <a:rPr lang="en-US" sz="2400" b="1" dirty="0">
                <a:solidFill>
                  <a:schemeClr val="bg1"/>
                </a:solidFill>
              </a:rPr>
              <a:t>You want to find </a:t>
            </a:r>
            <a:r>
              <a:rPr lang="en-US" sz="2400" b="1" dirty="0" smtClean="0">
                <a:solidFill>
                  <a:schemeClr val="bg1"/>
                </a:solidFill>
              </a:rPr>
              <a:t>codes </a:t>
            </a:r>
            <a:r>
              <a:rPr lang="en-US" sz="2400" b="1" dirty="0">
                <a:solidFill>
                  <a:schemeClr val="bg1"/>
                </a:solidFill>
              </a:rPr>
              <a:t>sample or where all the code located in where</a:t>
            </a:r>
            <a:endParaRPr lang="en-US" sz="2000" dirty="0">
              <a:solidFill>
                <a:schemeClr val="bg1"/>
              </a:solidFill>
            </a:endParaRPr>
          </a:p>
          <a:p>
            <a:endParaRPr lang="en-US" dirty="0"/>
          </a:p>
        </p:txBody>
      </p:sp>
      <p:sp>
        <p:nvSpPr>
          <p:cNvPr id="4" name="Footer Placeholder 3">
            <a:extLst>
              <a:ext uri="{FF2B5EF4-FFF2-40B4-BE49-F238E27FC236}">
                <a16:creationId xmlns:a16="http://schemas.microsoft.com/office/drawing/2014/main" id="{349C1BCB-1067-4602-9545-14685EEF9839}"/>
              </a:ext>
            </a:extLst>
          </p:cNvPr>
          <p:cNvSpPr>
            <a:spLocks noGrp="1"/>
          </p:cNvSpPr>
          <p:nvPr>
            <p:ph type="ftr" sz="quarter" idx="11"/>
          </p:nvPr>
        </p:nvSpPr>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FE2EE49C-D0CD-401E-8A05-674F4B808831}"/>
              </a:ext>
            </a:extLst>
          </p:cNvPr>
          <p:cNvSpPr>
            <a:spLocks noGrp="1"/>
          </p:cNvSpPr>
          <p:nvPr>
            <p:ph type="sldNum" sz="quarter" idx="12"/>
          </p:nvPr>
        </p:nvSpPr>
        <p:spPr/>
        <p:txBody>
          <a:bodyPr/>
          <a:lstStyle/>
          <a:p>
            <a:fld id="{0CF0F41A-7C67-4585-8868-04259A0B2400}" type="slidenum">
              <a:rPr lang="en-US" smtClean="0"/>
              <a:pPr/>
              <a:t>14</a:t>
            </a:fld>
            <a:endParaRPr lang="en-US" dirty="0"/>
          </a:p>
        </p:txBody>
      </p:sp>
      <p:sp>
        <p:nvSpPr>
          <p:cNvPr id="6" name="TextBox 5"/>
          <p:cNvSpPr txBox="1"/>
          <p:nvPr/>
        </p:nvSpPr>
        <p:spPr>
          <a:xfrm>
            <a:off x="5777346" y="2020824"/>
            <a:ext cx="6144781" cy="4185761"/>
          </a:xfrm>
          <a:prstGeom prst="rect">
            <a:avLst/>
          </a:prstGeom>
          <a:solidFill>
            <a:schemeClr val="bg1">
              <a:lumMod val="75000"/>
            </a:schemeClr>
          </a:solidFill>
        </p:spPr>
        <p:txBody>
          <a:bodyPr wrap="square" rtlCol="0">
            <a:spAutoFit/>
          </a:bodyPr>
          <a:lstStyle/>
          <a:p>
            <a:r>
              <a:rPr lang="en-US" sz="1400" dirty="0">
                <a:solidFill>
                  <a:schemeClr val="tx2"/>
                </a:solidFill>
              </a:rPr>
              <a:t>Select </a:t>
            </a:r>
            <a:r>
              <a:rPr lang="en-US" sz="1400" dirty="0" smtClean="0">
                <a:solidFill>
                  <a:schemeClr val="tx2"/>
                </a:solidFill>
              </a:rPr>
              <a:t>distinct </a:t>
            </a:r>
            <a:r>
              <a:rPr lang="en-US" sz="1400" dirty="0" err="1" smtClean="0">
                <a:solidFill>
                  <a:schemeClr val="tx2"/>
                </a:solidFill>
              </a:rPr>
              <a:t>form_family_name</a:t>
            </a:r>
            <a:r>
              <a:rPr lang="en-US" sz="1400" dirty="0">
                <a:solidFill>
                  <a:schemeClr val="tx2"/>
                </a:solidFill>
              </a:rPr>
              <a:t>, </a:t>
            </a:r>
            <a:r>
              <a:rPr lang="en-US" sz="1400" dirty="0" err="1">
                <a:solidFill>
                  <a:schemeClr val="tx2"/>
                </a:solidFill>
              </a:rPr>
              <a:t>form_name,user_defined</a:t>
            </a:r>
            <a:r>
              <a:rPr lang="en-US" sz="1400" dirty="0">
                <a:solidFill>
                  <a:schemeClr val="tx2"/>
                </a:solidFill>
              </a:rPr>
              <a:t>, </a:t>
            </a:r>
            <a:r>
              <a:rPr lang="en-US" sz="1400" dirty="0" err="1">
                <a:solidFill>
                  <a:schemeClr val="tx2"/>
                </a:solidFill>
              </a:rPr>
              <a:t>form_lines_user_defined</a:t>
            </a:r>
            <a:r>
              <a:rPr lang="en-US" sz="1400" dirty="0">
                <a:solidFill>
                  <a:schemeClr val="tx2"/>
                </a:solidFill>
              </a:rPr>
              <a:t>, caption</a:t>
            </a:r>
            <a:r>
              <a:rPr lang="en-US" sz="1400" dirty="0" smtClean="0">
                <a:solidFill>
                  <a:schemeClr val="tx2"/>
                </a:solidFill>
              </a:rPr>
              <a:t>, </a:t>
            </a:r>
            <a:r>
              <a:rPr lang="en-US" sz="1400" dirty="0" err="1" smtClean="0">
                <a:solidFill>
                  <a:schemeClr val="tx2"/>
                </a:solidFill>
              </a:rPr>
              <a:t>group_order</a:t>
            </a:r>
            <a:r>
              <a:rPr lang="en-US" sz="1400" dirty="0">
                <a:solidFill>
                  <a:schemeClr val="tx2"/>
                </a:solidFill>
              </a:rPr>
              <a:t>, </a:t>
            </a:r>
            <a:r>
              <a:rPr lang="en-US" sz="1400" dirty="0" err="1">
                <a:solidFill>
                  <a:schemeClr val="tx2"/>
                </a:solidFill>
              </a:rPr>
              <a:t>line_order</a:t>
            </a:r>
            <a:r>
              <a:rPr lang="en-US" sz="1400" dirty="0" smtClean="0">
                <a:solidFill>
                  <a:schemeClr val="tx2"/>
                </a:solidFill>
              </a:rPr>
              <a:t>,  </a:t>
            </a:r>
            <a:r>
              <a:rPr lang="en-US" sz="1400" dirty="0" err="1" smtClean="0">
                <a:solidFill>
                  <a:schemeClr val="tx2"/>
                </a:solidFill>
              </a:rPr>
              <a:t>table_name</a:t>
            </a:r>
            <a:r>
              <a:rPr lang="en-US" sz="1400" dirty="0">
                <a:solidFill>
                  <a:schemeClr val="tx2"/>
                </a:solidFill>
              </a:rPr>
              <a:t>, </a:t>
            </a:r>
            <a:r>
              <a:rPr lang="en-US" sz="1400" dirty="0" err="1">
                <a:solidFill>
                  <a:schemeClr val="tx2"/>
                </a:solidFill>
              </a:rPr>
              <a:t>column_name</a:t>
            </a:r>
            <a:r>
              <a:rPr lang="en-US" sz="1400" dirty="0">
                <a:solidFill>
                  <a:schemeClr val="tx2"/>
                </a:solidFill>
              </a:rPr>
              <a:t>, </a:t>
            </a:r>
            <a:r>
              <a:rPr lang="en-US" sz="1400" dirty="0" err="1">
                <a:solidFill>
                  <a:schemeClr val="tx2"/>
                </a:solidFill>
              </a:rPr>
              <a:t>type_code</a:t>
            </a:r>
            <a:r>
              <a:rPr lang="en-US" sz="1400" dirty="0">
                <a:solidFill>
                  <a:schemeClr val="tx2"/>
                </a:solidFill>
              </a:rPr>
              <a:t>, </a:t>
            </a:r>
            <a:r>
              <a:rPr lang="en-US" sz="1400" dirty="0" smtClean="0">
                <a:solidFill>
                  <a:schemeClr val="tx2"/>
                </a:solidFill>
              </a:rPr>
              <a:t> </a:t>
            </a:r>
            <a:r>
              <a:rPr lang="en-US" sz="1400" dirty="0" err="1" smtClean="0">
                <a:solidFill>
                  <a:schemeClr val="tx2"/>
                </a:solidFill>
              </a:rPr>
              <a:t>on_save</a:t>
            </a:r>
            <a:r>
              <a:rPr lang="en-US" sz="1400" dirty="0" smtClean="0">
                <a:solidFill>
                  <a:schemeClr val="tx2"/>
                </a:solidFill>
              </a:rPr>
              <a:t> </a:t>
            </a:r>
            <a:r>
              <a:rPr lang="en-US" sz="1400" dirty="0">
                <a:solidFill>
                  <a:schemeClr val="tx2"/>
                </a:solidFill>
              </a:rPr>
              <a:t>, </a:t>
            </a:r>
            <a:r>
              <a:rPr lang="en-US" sz="1400" dirty="0" err="1">
                <a:solidFill>
                  <a:schemeClr val="tx2"/>
                </a:solidFill>
              </a:rPr>
              <a:t>before_save</a:t>
            </a:r>
            <a:r>
              <a:rPr lang="en-US" sz="1400" dirty="0">
                <a:solidFill>
                  <a:schemeClr val="tx2"/>
                </a:solidFill>
              </a:rPr>
              <a:t>,  </a:t>
            </a:r>
            <a:r>
              <a:rPr lang="en-US" sz="1400" dirty="0" err="1">
                <a:solidFill>
                  <a:schemeClr val="tx2"/>
                </a:solidFill>
              </a:rPr>
              <a:t>on_delete</a:t>
            </a:r>
            <a:r>
              <a:rPr lang="en-US" sz="1400" dirty="0">
                <a:solidFill>
                  <a:schemeClr val="tx2"/>
                </a:solidFill>
              </a:rPr>
              <a:t>, </a:t>
            </a:r>
            <a:r>
              <a:rPr lang="en-US" sz="1400" dirty="0" err="1">
                <a:solidFill>
                  <a:schemeClr val="tx2"/>
                </a:solidFill>
              </a:rPr>
              <a:t>before_load</a:t>
            </a:r>
            <a:r>
              <a:rPr lang="en-US" sz="1400" dirty="0">
                <a:solidFill>
                  <a:schemeClr val="tx2"/>
                </a:solidFill>
              </a:rPr>
              <a:t>, </a:t>
            </a:r>
            <a:r>
              <a:rPr lang="en-US" sz="1400" dirty="0" err="1">
                <a:solidFill>
                  <a:schemeClr val="tx2"/>
                </a:solidFill>
              </a:rPr>
              <a:t>after_load</a:t>
            </a:r>
            <a:r>
              <a:rPr lang="en-US" sz="1400" dirty="0">
                <a:solidFill>
                  <a:schemeClr val="tx2"/>
                </a:solidFill>
              </a:rPr>
              <a:t>, </a:t>
            </a:r>
            <a:r>
              <a:rPr lang="en-US" sz="1400" dirty="0" err="1">
                <a:solidFill>
                  <a:schemeClr val="tx2"/>
                </a:solidFill>
              </a:rPr>
              <a:t>onload_event</a:t>
            </a:r>
            <a:r>
              <a:rPr lang="en-US" sz="1400" dirty="0" smtClean="0">
                <a:solidFill>
                  <a:schemeClr val="tx2"/>
                </a:solidFill>
              </a:rPr>
              <a:t>, </a:t>
            </a:r>
            <a:r>
              <a:rPr lang="en-US" sz="1400" dirty="0" err="1" smtClean="0">
                <a:solidFill>
                  <a:schemeClr val="tx2"/>
                </a:solidFill>
              </a:rPr>
              <a:t>onclick_event</a:t>
            </a:r>
            <a:r>
              <a:rPr lang="en-US" sz="1400" dirty="0">
                <a:solidFill>
                  <a:schemeClr val="tx2"/>
                </a:solidFill>
              </a:rPr>
              <a:t>, </a:t>
            </a:r>
            <a:r>
              <a:rPr lang="en-US" sz="1400" dirty="0" err="1">
                <a:solidFill>
                  <a:schemeClr val="tx2"/>
                </a:solidFill>
              </a:rPr>
              <a:t>onchange_event</a:t>
            </a:r>
            <a:r>
              <a:rPr lang="en-US" sz="1400" dirty="0">
                <a:solidFill>
                  <a:schemeClr val="tx2"/>
                </a:solidFill>
              </a:rPr>
              <a:t>, </a:t>
            </a:r>
            <a:r>
              <a:rPr lang="en-US" sz="1400" dirty="0" err="1">
                <a:solidFill>
                  <a:schemeClr val="tx2"/>
                </a:solidFill>
              </a:rPr>
              <a:t>default_value</a:t>
            </a:r>
            <a:r>
              <a:rPr lang="en-US" sz="1400" dirty="0">
                <a:solidFill>
                  <a:schemeClr val="tx2"/>
                </a:solidFill>
              </a:rPr>
              <a:t>,  </a:t>
            </a:r>
            <a:r>
              <a:rPr lang="en-US" sz="1400" dirty="0" err="1">
                <a:solidFill>
                  <a:schemeClr val="tx2"/>
                </a:solidFill>
              </a:rPr>
              <a:t>disable_rule</a:t>
            </a:r>
            <a:r>
              <a:rPr lang="en-US" sz="1400" dirty="0">
                <a:solidFill>
                  <a:schemeClr val="tx2"/>
                </a:solidFill>
              </a:rPr>
              <a:t> </a:t>
            </a:r>
          </a:p>
          <a:p>
            <a:r>
              <a:rPr lang="en-US" sz="1400" dirty="0">
                <a:solidFill>
                  <a:schemeClr val="tx2"/>
                </a:solidFill>
              </a:rPr>
              <a:t>From </a:t>
            </a:r>
            <a:r>
              <a:rPr lang="en-US" sz="1400" dirty="0" err="1">
                <a:solidFill>
                  <a:schemeClr val="tx2"/>
                </a:solidFill>
              </a:rPr>
              <a:t>Form_View</a:t>
            </a:r>
            <a:r>
              <a:rPr lang="en-US" sz="1400" dirty="0">
                <a:solidFill>
                  <a:schemeClr val="tx2"/>
                </a:solidFill>
              </a:rPr>
              <a:t>  </a:t>
            </a:r>
          </a:p>
          <a:p>
            <a:r>
              <a:rPr lang="en-US" sz="1400" dirty="0">
                <a:solidFill>
                  <a:schemeClr val="tx2"/>
                </a:solidFill>
              </a:rPr>
              <a:t>where </a:t>
            </a:r>
          </a:p>
          <a:p>
            <a:r>
              <a:rPr lang="en-US" sz="1400" dirty="0">
                <a:solidFill>
                  <a:schemeClr val="tx2"/>
                </a:solidFill>
              </a:rPr>
              <a:t>( ( </a:t>
            </a:r>
            <a:r>
              <a:rPr lang="en-US" sz="1400" dirty="0" err="1">
                <a:solidFill>
                  <a:schemeClr val="tx2"/>
                </a:solidFill>
              </a:rPr>
              <a:t>on_save</a:t>
            </a:r>
            <a:r>
              <a:rPr lang="en-US" sz="1400" dirty="0">
                <a:solidFill>
                  <a:schemeClr val="tx2"/>
                </a:solidFill>
              </a:rPr>
              <a:t> is not null and </a:t>
            </a:r>
            <a:r>
              <a:rPr lang="en-US" sz="1400" dirty="0" err="1">
                <a:solidFill>
                  <a:schemeClr val="tx2"/>
                </a:solidFill>
              </a:rPr>
              <a:t>on_save</a:t>
            </a:r>
            <a:r>
              <a:rPr lang="en-US" sz="1400" dirty="0">
                <a:solidFill>
                  <a:schemeClr val="tx2"/>
                </a:solidFill>
              </a:rPr>
              <a:t> &lt;&gt; '' ) or  </a:t>
            </a:r>
          </a:p>
          <a:p>
            <a:r>
              <a:rPr lang="en-US" sz="1400" dirty="0">
                <a:solidFill>
                  <a:schemeClr val="tx2"/>
                </a:solidFill>
              </a:rPr>
              <a:t>(</a:t>
            </a:r>
            <a:r>
              <a:rPr lang="en-US" sz="1400" dirty="0" err="1">
                <a:solidFill>
                  <a:schemeClr val="tx2"/>
                </a:solidFill>
              </a:rPr>
              <a:t>before_save</a:t>
            </a:r>
            <a:r>
              <a:rPr lang="en-US" sz="1400" dirty="0">
                <a:solidFill>
                  <a:schemeClr val="tx2"/>
                </a:solidFill>
              </a:rPr>
              <a:t> is not null and  </a:t>
            </a:r>
            <a:r>
              <a:rPr lang="en-US" sz="1400" dirty="0" err="1">
                <a:solidFill>
                  <a:schemeClr val="tx2"/>
                </a:solidFill>
              </a:rPr>
              <a:t>before_save</a:t>
            </a:r>
            <a:r>
              <a:rPr lang="en-US" sz="1400" dirty="0">
                <a:solidFill>
                  <a:schemeClr val="tx2"/>
                </a:solidFill>
              </a:rPr>
              <a:t>  &lt;&gt; '' ) or  </a:t>
            </a:r>
          </a:p>
          <a:p>
            <a:r>
              <a:rPr lang="en-US" sz="1400" dirty="0">
                <a:solidFill>
                  <a:schemeClr val="tx2"/>
                </a:solidFill>
              </a:rPr>
              <a:t>(</a:t>
            </a:r>
            <a:r>
              <a:rPr lang="en-US" sz="1400" dirty="0" err="1">
                <a:solidFill>
                  <a:schemeClr val="tx2"/>
                </a:solidFill>
              </a:rPr>
              <a:t>on_delete</a:t>
            </a:r>
            <a:r>
              <a:rPr lang="en-US" sz="1400" dirty="0">
                <a:solidFill>
                  <a:schemeClr val="tx2"/>
                </a:solidFill>
              </a:rPr>
              <a:t> is not null and </a:t>
            </a:r>
            <a:r>
              <a:rPr lang="en-US" sz="1400" dirty="0" err="1">
                <a:solidFill>
                  <a:schemeClr val="tx2"/>
                </a:solidFill>
              </a:rPr>
              <a:t>on_delete</a:t>
            </a:r>
            <a:r>
              <a:rPr lang="en-US" sz="1400" dirty="0">
                <a:solidFill>
                  <a:schemeClr val="tx2"/>
                </a:solidFill>
              </a:rPr>
              <a:t>  &lt;&gt; '' ) or  </a:t>
            </a:r>
          </a:p>
          <a:p>
            <a:r>
              <a:rPr lang="en-US" sz="1400" dirty="0">
                <a:solidFill>
                  <a:schemeClr val="tx2"/>
                </a:solidFill>
              </a:rPr>
              <a:t>(</a:t>
            </a:r>
            <a:r>
              <a:rPr lang="en-US" sz="1400" dirty="0" err="1">
                <a:solidFill>
                  <a:schemeClr val="tx2"/>
                </a:solidFill>
              </a:rPr>
              <a:t>onchange_event</a:t>
            </a:r>
            <a:r>
              <a:rPr lang="en-US" sz="1400" dirty="0">
                <a:solidFill>
                  <a:schemeClr val="tx2"/>
                </a:solidFill>
              </a:rPr>
              <a:t> is not null and </a:t>
            </a:r>
            <a:r>
              <a:rPr lang="en-US" sz="1400" dirty="0" err="1">
                <a:solidFill>
                  <a:schemeClr val="tx2"/>
                </a:solidFill>
              </a:rPr>
              <a:t>onchange_event</a:t>
            </a:r>
            <a:r>
              <a:rPr lang="en-US" sz="1400" dirty="0">
                <a:solidFill>
                  <a:schemeClr val="tx2"/>
                </a:solidFill>
              </a:rPr>
              <a:t>  &lt;&gt; '' ) or  </a:t>
            </a:r>
          </a:p>
          <a:p>
            <a:r>
              <a:rPr lang="en-US" sz="1400" dirty="0" smtClean="0">
                <a:solidFill>
                  <a:schemeClr val="tx2"/>
                </a:solidFill>
              </a:rPr>
              <a:t>(</a:t>
            </a:r>
            <a:r>
              <a:rPr lang="en-US" sz="1400" dirty="0" err="1">
                <a:solidFill>
                  <a:schemeClr val="tx2"/>
                </a:solidFill>
              </a:rPr>
              <a:t>onclick_event</a:t>
            </a:r>
            <a:r>
              <a:rPr lang="en-US" sz="1400" dirty="0">
                <a:solidFill>
                  <a:schemeClr val="tx2"/>
                </a:solidFill>
              </a:rPr>
              <a:t> is not null and </a:t>
            </a:r>
            <a:r>
              <a:rPr lang="en-US" sz="1400" dirty="0" err="1">
                <a:solidFill>
                  <a:schemeClr val="tx2"/>
                </a:solidFill>
              </a:rPr>
              <a:t>onclick_event</a:t>
            </a:r>
            <a:r>
              <a:rPr lang="en-US" sz="1400" dirty="0">
                <a:solidFill>
                  <a:schemeClr val="tx2"/>
                </a:solidFill>
              </a:rPr>
              <a:t> &lt;&gt; '' ) or  </a:t>
            </a:r>
          </a:p>
          <a:p>
            <a:r>
              <a:rPr lang="en-US" sz="1400" dirty="0">
                <a:solidFill>
                  <a:schemeClr val="tx2"/>
                </a:solidFill>
              </a:rPr>
              <a:t>(</a:t>
            </a:r>
            <a:r>
              <a:rPr lang="en-US" sz="1400" dirty="0" err="1">
                <a:solidFill>
                  <a:schemeClr val="tx2"/>
                </a:solidFill>
              </a:rPr>
              <a:t>default_value</a:t>
            </a:r>
            <a:r>
              <a:rPr lang="en-US" sz="1400" dirty="0">
                <a:solidFill>
                  <a:schemeClr val="tx2"/>
                </a:solidFill>
              </a:rPr>
              <a:t> is not null and </a:t>
            </a:r>
            <a:r>
              <a:rPr lang="en-US" sz="1400" dirty="0" err="1">
                <a:solidFill>
                  <a:schemeClr val="tx2"/>
                </a:solidFill>
              </a:rPr>
              <a:t>default_value</a:t>
            </a:r>
            <a:r>
              <a:rPr lang="en-US" sz="1400" dirty="0">
                <a:solidFill>
                  <a:schemeClr val="tx2"/>
                </a:solidFill>
              </a:rPr>
              <a:t> &lt;&gt; '' ) or  </a:t>
            </a:r>
          </a:p>
          <a:p>
            <a:r>
              <a:rPr lang="en-US" sz="1400" dirty="0">
                <a:solidFill>
                  <a:schemeClr val="tx2"/>
                </a:solidFill>
              </a:rPr>
              <a:t>(</a:t>
            </a:r>
            <a:r>
              <a:rPr lang="en-US" sz="1400" dirty="0" err="1">
                <a:solidFill>
                  <a:schemeClr val="tx2"/>
                </a:solidFill>
              </a:rPr>
              <a:t>disable_rule</a:t>
            </a:r>
            <a:r>
              <a:rPr lang="en-US" sz="1400" dirty="0">
                <a:solidFill>
                  <a:schemeClr val="tx2"/>
                </a:solidFill>
              </a:rPr>
              <a:t> is not null and </a:t>
            </a:r>
            <a:r>
              <a:rPr lang="en-US" sz="1400" dirty="0" err="1">
                <a:solidFill>
                  <a:schemeClr val="tx2"/>
                </a:solidFill>
              </a:rPr>
              <a:t>disable_rule</a:t>
            </a:r>
            <a:r>
              <a:rPr lang="en-US" sz="1400" dirty="0">
                <a:solidFill>
                  <a:schemeClr val="tx2"/>
                </a:solidFill>
              </a:rPr>
              <a:t>  &lt;&gt; '' ) or  </a:t>
            </a:r>
          </a:p>
          <a:p>
            <a:r>
              <a:rPr lang="en-US" sz="1400" dirty="0">
                <a:solidFill>
                  <a:schemeClr val="tx2"/>
                </a:solidFill>
              </a:rPr>
              <a:t>(</a:t>
            </a:r>
            <a:r>
              <a:rPr lang="en-US" sz="1400" dirty="0" err="1">
                <a:solidFill>
                  <a:schemeClr val="tx2"/>
                </a:solidFill>
              </a:rPr>
              <a:t>onload_event</a:t>
            </a:r>
            <a:r>
              <a:rPr lang="en-US" sz="1400" dirty="0">
                <a:solidFill>
                  <a:schemeClr val="tx2"/>
                </a:solidFill>
              </a:rPr>
              <a:t> is not null and </a:t>
            </a:r>
            <a:r>
              <a:rPr lang="en-US" sz="1400" dirty="0" err="1">
                <a:solidFill>
                  <a:schemeClr val="tx2"/>
                </a:solidFill>
              </a:rPr>
              <a:t>onload_event</a:t>
            </a:r>
            <a:r>
              <a:rPr lang="en-US" sz="1400" dirty="0">
                <a:solidFill>
                  <a:schemeClr val="tx2"/>
                </a:solidFill>
              </a:rPr>
              <a:t>  &lt;&gt; '' ) or  </a:t>
            </a:r>
          </a:p>
          <a:p>
            <a:r>
              <a:rPr lang="en-US" sz="1400" dirty="0">
                <a:solidFill>
                  <a:schemeClr val="tx2"/>
                </a:solidFill>
              </a:rPr>
              <a:t>(</a:t>
            </a:r>
            <a:r>
              <a:rPr lang="en-US" sz="1400" dirty="0" err="1">
                <a:solidFill>
                  <a:schemeClr val="tx2"/>
                </a:solidFill>
              </a:rPr>
              <a:t>after_load</a:t>
            </a:r>
            <a:r>
              <a:rPr lang="en-US" sz="1400" dirty="0">
                <a:solidFill>
                  <a:schemeClr val="tx2"/>
                </a:solidFill>
              </a:rPr>
              <a:t> is not null and </a:t>
            </a:r>
            <a:r>
              <a:rPr lang="en-US" sz="1400" dirty="0" err="1">
                <a:solidFill>
                  <a:schemeClr val="tx2"/>
                </a:solidFill>
              </a:rPr>
              <a:t>after_load</a:t>
            </a:r>
            <a:r>
              <a:rPr lang="en-US" sz="1400" dirty="0">
                <a:solidFill>
                  <a:schemeClr val="tx2"/>
                </a:solidFill>
              </a:rPr>
              <a:t>  &lt;&gt; '' ) or  </a:t>
            </a:r>
          </a:p>
          <a:p>
            <a:r>
              <a:rPr lang="en-US" sz="1400" dirty="0">
                <a:solidFill>
                  <a:schemeClr val="tx2"/>
                </a:solidFill>
              </a:rPr>
              <a:t>(</a:t>
            </a:r>
            <a:r>
              <a:rPr lang="en-US" sz="1400" dirty="0" err="1">
                <a:solidFill>
                  <a:schemeClr val="tx2"/>
                </a:solidFill>
              </a:rPr>
              <a:t>before_load</a:t>
            </a:r>
            <a:r>
              <a:rPr lang="en-US" sz="1400" dirty="0">
                <a:solidFill>
                  <a:schemeClr val="tx2"/>
                </a:solidFill>
              </a:rPr>
              <a:t> is not null and </a:t>
            </a:r>
            <a:r>
              <a:rPr lang="en-US" sz="1400" dirty="0" err="1">
                <a:solidFill>
                  <a:schemeClr val="tx2"/>
                </a:solidFill>
              </a:rPr>
              <a:t>before_load</a:t>
            </a:r>
            <a:r>
              <a:rPr lang="en-US" sz="1400" dirty="0">
                <a:solidFill>
                  <a:schemeClr val="tx2"/>
                </a:solidFill>
              </a:rPr>
              <a:t>  &lt;&gt; '' )  </a:t>
            </a:r>
          </a:p>
          <a:p>
            <a:r>
              <a:rPr lang="en-US" sz="1400" dirty="0">
                <a:solidFill>
                  <a:schemeClr val="tx2"/>
                </a:solidFill>
              </a:rPr>
              <a:t>) and user_defined= </a:t>
            </a:r>
            <a:r>
              <a:rPr lang="en-US" sz="1400" b="1" dirty="0" smtClean="0">
                <a:solidFill>
                  <a:schemeClr val="tx2"/>
                </a:solidFill>
              </a:rPr>
              <a:t>1</a:t>
            </a:r>
          </a:p>
          <a:p>
            <a:endParaRPr lang="en-US" sz="1400" dirty="0">
              <a:solidFill>
                <a:schemeClr val="tx2"/>
              </a:solidFill>
            </a:endParaRPr>
          </a:p>
        </p:txBody>
      </p:sp>
    </p:spTree>
    <p:extLst>
      <p:ext uri="{BB962C8B-B14F-4D97-AF65-F5344CB8AC3E}">
        <p14:creationId xmlns:p14="http://schemas.microsoft.com/office/powerpoint/2010/main" val="135580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081" y="954024"/>
            <a:ext cx="11406046" cy="1066800"/>
          </a:xfrm>
        </p:spPr>
        <p:txBody>
          <a:bodyPr>
            <a:normAutofit/>
          </a:bodyPr>
          <a:lstStyle/>
          <a:p>
            <a:pPr algn="ctr"/>
            <a:r>
              <a:rPr lang="en-US" sz="3200" dirty="0" smtClean="0"/>
              <a:t>How </a:t>
            </a:r>
            <a:r>
              <a:rPr lang="en-US" sz="3200" dirty="0"/>
              <a:t>to find JavaScript codes in your system </a:t>
            </a:r>
            <a:r>
              <a:rPr lang="en-US" sz="3200" dirty="0" smtClean="0"/>
              <a:t>– Using Data Insight</a:t>
            </a:r>
            <a:endParaRPr lang="en-US" sz="3200" dirty="0"/>
          </a:p>
        </p:txBody>
      </p:sp>
      <p:sp>
        <p:nvSpPr>
          <p:cNvPr id="4" name="Footer Placeholder 3">
            <a:extLst>
              <a:ext uri="{FF2B5EF4-FFF2-40B4-BE49-F238E27FC236}">
                <a16:creationId xmlns:a16="http://schemas.microsoft.com/office/drawing/2014/main" id="{349C1BCB-1067-4602-9545-14685EEF9839}"/>
              </a:ext>
            </a:extLst>
          </p:cNvPr>
          <p:cNvSpPr>
            <a:spLocks noGrp="1"/>
          </p:cNvSpPr>
          <p:nvPr>
            <p:ph type="ftr" sz="quarter" idx="11"/>
          </p:nvPr>
        </p:nvSpPr>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FE2EE49C-D0CD-401E-8A05-674F4B808831}"/>
              </a:ext>
            </a:extLst>
          </p:cNvPr>
          <p:cNvSpPr>
            <a:spLocks noGrp="1"/>
          </p:cNvSpPr>
          <p:nvPr>
            <p:ph type="sldNum" sz="quarter" idx="12"/>
          </p:nvPr>
        </p:nvSpPr>
        <p:spPr/>
        <p:txBody>
          <a:bodyPr/>
          <a:lstStyle/>
          <a:p>
            <a:fld id="{0CF0F41A-7C67-4585-8868-04259A0B2400}" type="slidenum">
              <a:rPr lang="en-US" smtClean="0"/>
              <a:pPr/>
              <a:t>15</a:t>
            </a:fld>
            <a:endParaRPr lang="en-US" dirty="0"/>
          </a:p>
        </p:txBody>
      </p:sp>
      <p:sp>
        <p:nvSpPr>
          <p:cNvPr id="7" name="Content Placeholder 6"/>
          <p:cNvSpPr>
            <a:spLocks noGrp="1"/>
          </p:cNvSpPr>
          <p:nvPr>
            <p:ph idx="1"/>
          </p:nvPr>
        </p:nvSpPr>
        <p:spPr>
          <a:xfrm>
            <a:off x="682547" y="2193128"/>
            <a:ext cx="5536557" cy="3628938"/>
          </a:xfrm>
        </p:spPr>
        <p:txBody>
          <a:bodyPr>
            <a:normAutofit/>
          </a:bodyPr>
          <a:lstStyle/>
          <a:p>
            <a:pPr marL="109728" indent="0">
              <a:buNone/>
            </a:pPr>
            <a:r>
              <a:rPr lang="en-US" sz="1300" dirty="0"/>
              <a:t>Create a new virtual view (All Forms with JS) – Add the Where clause if you want to narrow down by Form Family Name. </a:t>
            </a:r>
          </a:p>
          <a:p>
            <a:pPr marL="109728" indent="0">
              <a:buNone/>
            </a:pPr>
            <a:r>
              <a:rPr lang="en-US" sz="1300" dirty="0"/>
              <a:t>SELECT * FROM </a:t>
            </a:r>
            <a:r>
              <a:rPr lang="en-US" sz="1300" dirty="0" err="1"/>
              <a:t>form_view</a:t>
            </a:r>
            <a:endParaRPr lang="en-US" sz="1300" dirty="0"/>
          </a:p>
          <a:p>
            <a:pPr marL="109728" indent="0">
              <a:buNone/>
            </a:pPr>
            <a:r>
              <a:rPr lang="en-US" sz="1300" dirty="0"/>
              <a:t>WHERE </a:t>
            </a:r>
            <a:r>
              <a:rPr lang="en-US" sz="1300" dirty="0" err="1"/>
              <a:t>form_family_name</a:t>
            </a:r>
            <a:r>
              <a:rPr lang="en-US" sz="1300" dirty="0"/>
              <a:t> in ('Activities - </a:t>
            </a:r>
            <a:r>
              <a:rPr lang="en-US" sz="1300" dirty="0" err="1"/>
              <a:t>People','Tests</a:t>
            </a:r>
            <a:r>
              <a:rPr lang="en-US" sz="1300" dirty="0"/>
              <a:t> and Assessments (People)','Other Activities')</a:t>
            </a:r>
          </a:p>
          <a:p>
            <a:pPr marL="109728" indent="0">
              <a:buNone/>
            </a:pPr>
            <a:r>
              <a:rPr lang="en-US" sz="1300" dirty="0"/>
              <a:t> </a:t>
            </a:r>
          </a:p>
          <a:p>
            <a:pPr marL="109728" indent="0">
              <a:buNone/>
            </a:pPr>
            <a:r>
              <a:rPr lang="en-US" sz="1300" dirty="0"/>
              <a:t>Create a new report and select your new Virtual View, add the following fields</a:t>
            </a:r>
          </a:p>
          <a:p>
            <a:pPr marL="109728" indent="0">
              <a:buNone/>
            </a:pPr>
            <a:r>
              <a:rPr lang="en-US" sz="1300" dirty="0" err="1"/>
              <a:t>form_family_name</a:t>
            </a:r>
            <a:r>
              <a:rPr lang="en-US" sz="1300" dirty="0"/>
              <a:t>, </a:t>
            </a:r>
            <a:r>
              <a:rPr lang="en-US" sz="1300" dirty="0" err="1"/>
              <a:t>form_name</a:t>
            </a:r>
            <a:r>
              <a:rPr lang="en-US" sz="1300" dirty="0"/>
              <a:t>, user_defined, </a:t>
            </a:r>
            <a:r>
              <a:rPr lang="en-US" sz="1300" dirty="0" err="1"/>
              <a:t>form_lines_user_defined</a:t>
            </a:r>
            <a:r>
              <a:rPr lang="en-US" sz="1300" dirty="0"/>
              <a:t>, </a:t>
            </a:r>
            <a:r>
              <a:rPr lang="en-US" sz="1300" dirty="0" err="1"/>
              <a:t>caption,group_order</a:t>
            </a:r>
            <a:r>
              <a:rPr lang="en-US" sz="1300" dirty="0"/>
              <a:t>, </a:t>
            </a:r>
            <a:r>
              <a:rPr lang="en-US" sz="1300" dirty="0" err="1"/>
              <a:t>line_order</a:t>
            </a:r>
            <a:r>
              <a:rPr lang="en-US" sz="1300" dirty="0"/>
              <a:t>, </a:t>
            </a:r>
            <a:r>
              <a:rPr lang="en-US" sz="1300" dirty="0" err="1"/>
              <a:t>table_name</a:t>
            </a:r>
            <a:r>
              <a:rPr lang="en-US" sz="1300" dirty="0"/>
              <a:t>, </a:t>
            </a:r>
            <a:r>
              <a:rPr lang="en-US" sz="1300" dirty="0" err="1"/>
              <a:t>column_name</a:t>
            </a:r>
            <a:r>
              <a:rPr lang="en-US" sz="1300" dirty="0"/>
              <a:t>, </a:t>
            </a:r>
            <a:r>
              <a:rPr lang="en-US" sz="1300" dirty="0" err="1"/>
              <a:t>type_code</a:t>
            </a:r>
            <a:r>
              <a:rPr lang="en-US" sz="1300" dirty="0"/>
              <a:t>, </a:t>
            </a:r>
            <a:r>
              <a:rPr lang="en-US" sz="1300" dirty="0" err="1"/>
              <a:t>on_save</a:t>
            </a:r>
            <a:r>
              <a:rPr lang="en-US" sz="1300" dirty="0"/>
              <a:t>, </a:t>
            </a:r>
            <a:r>
              <a:rPr lang="en-US" sz="1300" dirty="0" err="1"/>
              <a:t>before_save</a:t>
            </a:r>
            <a:r>
              <a:rPr lang="en-US" sz="1300" dirty="0"/>
              <a:t>, </a:t>
            </a:r>
            <a:r>
              <a:rPr lang="en-US" sz="1300" dirty="0" err="1"/>
              <a:t>on_delete</a:t>
            </a:r>
            <a:r>
              <a:rPr lang="en-US" sz="1300" dirty="0"/>
              <a:t>, </a:t>
            </a:r>
            <a:r>
              <a:rPr lang="en-US" sz="1300" dirty="0" err="1"/>
              <a:t>before_load</a:t>
            </a:r>
            <a:r>
              <a:rPr lang="en-US" sz="1300" dirty="0"/>
              <a:t>, </a:t>
            </a:r>
            <a:r>
              <a:rPr lang="en-US" sz="1300" dirty="0" err="1"/>
              <a:t>after_load</a:t>
            </a:r>
            <a:r>
              <a:rPr lang="en-US" sz="1300" dirty="0"/>
              <a:t>, </a:t>
            </a:r>
            <a:r>
              <a:rPr lang="en-US" sz="1300" dirty="0" err="1"/>
              <a:t>onload_event</a:t>
            </a:r>
            <a:r>
              <a:rPr lang="en-US" sz="1300" dirty="0"/>
              <a:t>, </a:t>
            </a:r>
            <a:r>
              <a:rPr lang="en-US" sz="1300" dirty="0" err="1" smtClean="0"/>
              <a:t>onclick_event</a:t>
            </a:r>
            <a:r>
              <a:rPr lang="en-US" sz="1300" dirty="0"/>
              <a:t>, </a:t>
            </a:r>
            <a:r>
              <a:rPr lang="en-US" sz="1300" dirty="0" err="1"/>
              <a:t>onchange_event</a:t>
            </a:r>
            <a:r>
              <a:rPr lang="en-US" sz="1300" dirty="0"/>
              <a:t>, </a:t>
            </a:r>
            <a:r>
              <a:rPr lang="en-US" sz="1300" dirty="0" err="1"/>
              <a:t>default_value</a:t>
            </a:r>
            <a:r>
              <a:rPr lang="en-US" sz="1300" dirty="0"/>
              <a:t>, </a:t>
            </a:r>
            <a:r>
              <a:rPr lang="en-US" sz="1300" dirty="0" err="1"/>
              <a:t>disable_rule</a:t>
            </a:r>
            <a:endParaRPr lang="en-US" sz="1300" dirty="0"/>
          </a:p>
          <a:p>
            <a:endParaRPr lang="en-US" dirty="0"/>
          </a:p>
        </p:txBody>
      </p:sp>
      <p:pic>
        <p:nvPicPr>
          <p:cNvPr id="8" name="Picture 7"/>
          <p:cNvPicPr/>
          <p:nvPr/>
        </p:nvPicPr>
        <p:blipFill>
          <a:blip r:embed="rId3"/>
          <a:stretch>
            <a:fillRect/>
          </a:stretch>
        </p:blipFill>
        <p:spPr>
          <a:xfrm>
            <a:off x="6737987" y="3186816"/>
            <a:ext cx="4168140" cy="2635250"/>
          </a:xfrm>
          <a:prstGeom prst="rect">
            <a:avLst/>
          </a:prstGeom>
        </p:spPr>
      </p:pic>
    </p:spTree>
    <p:extLst>
      <p:ext uri="{BB962C8B-B14F-4D97-AF65-F5344CB8AC3E}">
        <p14:creationId xmlns:p14="http://schemas.microsoft.com/office/powerpoint/2010/main" val="2229723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49C1BCB-1067-4602-9545-14685EEF9839}"/>
              </a:ext>
            </a:extLst>
          </p:cNvPr>
          <p:cNvSpPr>
            <a:spLocks noGrp="1"/>
          </p:cNvSpPr>
          <p:nvPr>
            <p:ph type="ftr" sz="quarter" idx="11"/>
          </p:nvPr>
        </p:nvSpPr>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FE2EE49C-D0CD-401E-8A05-674F4B808831}"/>
              </a:ext>
            </a:extLst>
          </p:cNvPr>
          <p:cNvSpPr>
            <a:spLocks noGrp="1"/>
          </p:cNvSpPr>
          <p:nvPr>
            <p:ph type="sldNum" sz="quarter" idx="12"/>
          </p:nvPr>
        </p:nvSpPr>
        <p:spPr/>
        <p:txBody>
          <a:bodyPr/>
          <a:lstStyle/>
          <a:p>
            <a:fld id="{0CF0F41A-7C67-4585-8868-04259A0B2400}" type="slidenum">
              <a:rPr lang="en-US" smtClean="0"/>
              <a:pPr/>
              <a:t>16</a:t>
            </a:fld>
            <a:endParaRPr lang="en-US" dirty="0"/>
          </a:p>
        </p:txBody>
      </p:sp>
      <p:sp>
        <p:nvSpPr>
          <p:cNvPr id="7" name="Content Placeholder 6"/>
          <p:cNvSpPr>
            <a:spLocks noGrp="1"/>
          </p:cNvSpPr>
          <p:nvPr>
            <p:ph idx="1"/>
          </p:nvPr>
        </p:nvSpPr>
        <p:spPr>
          <a:xfrm>
            <a:off x="4928446" y="1697752"/>
            <a:ext cx="6485681" cy="2928395"/>
          </a:xfrm>
        </p:spPr>
        <p:txBody>
          <a:bodyPr>
            <a:normAutofit/>
          </a:bodyPr>
          <a:lstStyle/>
          <a:p>
            <a:r>
              <a:rPr lang="en-US" sz="2400" dirty="0"/>
              <a:t>On each “And” filters select “Next to the previous parameter” this keeps the top of your report from getting really long.                             </a:t>
            </a:r>
          </a:p>
          <a:p>
            <a:pPr marL="109728" indent="0">
              <a:buNone/>
            </a:pPr>
            <a:endParaRPr lang="en-US" sz="2400" dirty="0"/>
          </a:p>
          <a:p>
            <a:r>
              <a:rPr lang="en-US" sz="2400" dirty="0"/>
              <a:t>Here is what the top of your report will look like once you’ve added your filters </a:t>
            </a:r>
          </a:p>
          <a:p>
            <a:endParaRPr lang="en-US" dirty="0"/>
          </a:p>
        </p:txBody>
      </p:sp>
      <p:pic>
        <p:nvPicPr>
          <p:cNvPr id="8" name="Picture 7"/>
          <p:cNvPicPr/>
          <p:nvPr/>
        </p:nvPicPr>
        <p:blipFill>
          <a:blip r:embed="rId3"/>
          <a:stretch>
            <a:fillRect/>
          </a:stretch>
        </p:blipFill>
        <p:spPr>
          <a:xfrm>
            <a:off x="359050" y="1041722"/>
            <a:ext cx="4569396" cy="2898458"/>
          </a:xfrm>
          <a:prstGeom prst="rect">
            <a:avLst/>
          </a:prstGeom>
        </p:spPr>
      </p:pic>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2550333" y="4476509"/>
            <a:ext cx="3953713" cy="2098027"/>
          </a:xfrm>
          <a:prstGeom prst="rect">
            <a:avLst/>
          </a:prstGeom>
        </p:spPr>
      </p:pic>
    </p:spTree>
    <p:extLst>
      <p:ext uri="{BB962C8B-B14F-4D97-AF65-F5344CB8AC3E}">
        <p14:creationId xmlns:p14="http://schemas.microsoft.com/office/powerpoint/2010/main" val="3347281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49C1BCB-1067-4602-9545-14685EEF9839}"/>
              </a:ext>
            </a:extLst>
          </p:cNvPr>
          <p:cNvSpPr>
            <a:spLocks noGrp="1"/>
          </p:cNvSpPr>
          <p:nvPr>
            <p:ph type="ftr" sz="quarter" idx="11"/>
          </p:nvPr>
        </p:nvSpPr>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FE2EE49C-D0CD-401E-8A05-674F4B808831}"/>
              </a:ext>
            </a:extLst>
          </p:cNvPr>
          <p:cNvSpPr>
            <a:spLocks noGrp="1"/>
          </p:cNvSpPr>
          <p:nvPr>
            <p:ph type="sldNum" sz="quarter" idx="12"/>
          </p:nvPr>
        </p:nvSpPr>
        <p:spPr/>
        <p:txBody>
          <a:bodyPr/>
          <a:lstStyle/>
          <a:p>
            <a:fld id="{0CF0F41A-7C67-4585-8868-04259A0B2400}" type="slidenum">
              <a:rPr lang="en-US" smtClean="0"/>
              <a:pPr/>
              <a:t>17</a:t>
            </a:fld>
            <a:endParaRPr lang="en-US" dirty="0"/>
          </a:p>
        </p:txBody>
      </p:sp>
      <p:sp>
        <p:nvSpPr>
          <p:cNvPr id="7" name="Content Placeholder 6"/>
          <p:cNvSpPr>
            <a:spLocks noGrp="1"/>
          </p:cNvSpPr>
          <p:nvPr>
            <p:ph idx="1"/>
          </p:nvPr>
        </p:nvSpPr>
        <p:spPr>
          <a:xfrm>
            <a:off x="2763980" y="856922"/>
            <a:ext cx="6485681" cy="825529"/>
          </a:xfrm>
        </p:spPr>
        <p:txBody>
          <a:bodyPr>
            <a:normAutofit/>
          </a:bodyPr>
          <a:lstStyle/>
          <a:p>
            <a:pPr marL="109728" indent="0">
              <a:buNone/>
            </a:pPr>
            <a:r>
              <a:rPr lang="en-US" sz="2000" dirty="0"/>
              <a:t>Column Configuration – I wanted to sort by </a:t>
            </a:r>
            <a:r>
              <a:rPr lang="en-US" sz="2000" dirty="0" err="1"/>
              <a:t>Form_family_name</a:t>
            </a:r>
            <a:r>
              <a:rPr lang="en-US" sz="2000" dirty="0"/>
              <a:t> and </a:t>
            </a:r>
            <a:r>
              <a:rPr lang="en-US" sz="2000" dirty="0" err="1"/>
              <a:t>Form_family</a:t>
            </a:r>
            <a:endParaRPr lang="en-US" sz="2000" dirty="0"/>
          </a:p>
        </p:txBody>
      </p:sp>
      <p:pic>
        <p:nvPicPr>
          <p:cNvPr id="9" name="Picture 8"/>
          <p:cNvPicPr/>
          <p:nvPr/>
        </p:nvPicPr>
        <p:blipFill>
          <a:blip r:embed="rId3"/>
          <a:stretch>
            <a:fillRect/>
          </a:stretch>
        </p:blipFill>
        <p:spPr>
          <a:xfrm>
            <a:off x="184230" y="1697752"/>
            <a:ext cx="5943600" cy="2439035"/>
          </a:xfrm>
          <a:prstGeom prst="rect">
            <a:avLst/>
          </a:prstGeom>
        </p:spPr>
      </p:pic>
      <p:sp>
        <p:nvSpPr>
          <p:cNvPr id="2" name="Rectangle 1"/>
          <p:cNvSpPr/>
          <p:nvPr/>
        </p:nvSpPr>
        <p:spPr>
          <a:xfrm>
            <a:off x="6096000" y="3791450"/>
            <a:ext cx="6096000" cy="685059"/>
          </a:xfrm>
          <a:prstGeom prst="rect">
            <a:avLst/>
          </a:prstGeom>
        </p:spPr>
        <p:txBody>
          <a:bodyPr>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Grouping – I choose Grouped Flat-Table and added </a:t>
            </a:r>
            <a:r>
              <a:rPr lang="en-US" dirty="0" err="1">
                <a:latin typeface="Calibri" panose="020F0502020204030204" pitchFamily="34" charset="0"/>
                <a:ea typeface="Calibri" panose="020F0502020204030204" pitchFamily="34" charset="0"/>
                <a:cs typeface="Times New Roman" panose="02020603050405020304" pitchFamily="18" charset="0"/>
              </a:rPr>
              <a:t>form_family_name</a:t>
            </a:r>
            <a:r>
              <a:rPr lang="en-US" dirty="0">
                <a:latin typeface="Calibri" panose="020F0502020204030204" pitchFamily="34" charset="0"/>
                <a:ea typeface="Calibri" panose="020F0502020204030204" pitchFamily="34" charset="0"/>
                <a:cs typeface="Times New Roman" panose="02020603050405020304" pitchFamily="18" charset="0"/>
              </a:rPr>
              <a:t> and </a:t>
            </a:r>
            <a:r>
              <a:rPr lang="en-US" dirty="0" err="1">
                <a:latin typeface="Calibri" panose="020F0502020204030204" pitchFamily="34" charset="0"/>
                <a:ea typeface="Calibri" panose="020F0502020204030204" pitchFamily="34" charset="0"/>
                <a:cs typeface="Times New Roman" panose="02020603050405020304" pitchFamily="18" charset="0"/>
              </a:rPr>
              <a:t>form_name</a:t>
            </a:r>
            <a:r>
              <a:rPr lang="en-US" dirty="0">
                <a:latin typeface="Calibri" panose="020F0502020204030204" pitchFamily="34" charset="0"/>
                <a:ea typeface="Calibri" panose="020F0502020204030204" pitchFamily="34" charset="0"/>
                <a:cs typeface="Times New Roman" panose="02020603050405020304" pitchFamily="18" charset="0"/>
              </a:rPr>
              <a:t> as a grouping layer</a:t>
            </a:r>
          </a:p>
        </p:txBody>
      </p:sp>
      <p:pic>
        <p:nvPicPr>
          <p:cNvPr id="11" name="Picture 10"/>
          <p:cNvPicPr/>
          <p:nvPr/>
        </p:nvPicPr>
        <p:blipFill>
          <a:blip r:embed="rId4"/>
          <a:stretch>
            <a:fillRect/>
          </a:stretch>
        </p:blipFill>
        <p:spPr>
          <a:xfrm>
            <a:off x="2455537" y="4636389"/>
            <a:ext cx="4942840" cy="1905000"/>
          </a:xfrm>
          <a:prstGeom prst="rect">
            <a:avLst/>
          </a:prstGeom>
        </p:spPr>
      </p:pic>
    </p:spTree>
    <p:extLst>
      <p:ext uri="{BB962C8B-B14F-4D97-AF65-F5344CB8AC3E}">
        <p14:creationId xmlns:p14="http://schemas.microsoft.com/office/powerpoint/2010/main" val="1370527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49C1BCB-1067-4602-9545-14685EEF9839}"/>
              </a:ext>
            </a:extLst>
          </p:cNvPr>
          <p:cNvSpPr>
            <a:spLocks noGrp="1"/>
          </p:cNvSpPr>
          <p:nvPr>
            <p:ph type="ftr" sz="quarter" idx="11"/>
          </p:nvPr>
        </p:nvSpPr>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FE2EE49C-D0CD-401E-8A05-674F4B808831}"/>
              </a:ext>
            </a:extLst>
          </p:cNvPr>
          <p:cNvSpPr>
            <a:spLocks noGrp="1"/>
          </p:cNvSpPr>
          <p:nvPr>
            <p:ph type="sldNum" sz="quarter" idx="12"/>
          </p:nvPr>
        </p:nvSpPr>
        <p:spPr/>
        <p:txBody>
          <a:bodyPr/>
          <a:lstStyle/>
          <a:p>
            <a:fld id="{0CF0F41A-7C67-4585-8868-04259A0B2400}" type="slidenum">
              <a:rPr lang="en-US" smtClean="0"/>
              <a:pPr/>
              <a:t>18</a:t>
            </a:fld>
            <a:endParaRPr lang="en-US" dirty="0"/>
          </a:p>
        </p:txBody>
      </p:sp>
      <p:sp>
        <p:nvSpPr>
          <p:cNvPr id="7" name="Content Placeholder 6"/>
          <p:cNvSpPr>
            <a:spLocks noGrp="1"/>
          </p:cNvSpPr>
          <p:nvPr>
            <p:ph idx="1"/>
          </p:nvPr>
        </p:nvSpPr>
        <p:spPr>
          <a:xfrm>
            <a:off x="2763980" y="856923"/>
            <a:ext cx="6485681" cy="501108"/>
          </a:xfrm>
        </p:spPr>
        <p:txBody>
          <a:bodyPr>
            <a:normAutofit/>
          </a:bodyPr>
          <a:lstStyle/>
          <a:p>
            <a:pPr marL="109728" indent="0">
              <a:buNone/>
            </a:pPr>
            <a:r>
              <a:rPr lang="en-US" sz="2000" dirty="0"/>
              <a:t>Table Settings – I decided to show 100 rows per page</a:t>
            </a:r>
          </a:p>
        </p:txBody>
      </p:sp>
      <p:pic>
        <p:nvPicPr>
          <p:cNvPr id="8" name="Picture 7"/>
          <p:cNvPicPr/>
          <p:nvPr/>
        </p:nvPicPr>
        <p:blipFill>
          <a:blip r:embed="rId3"/>
          <a:stretch>
            <a:fillRect/>
          </a:stretch>
        </p:blipFill>
        <p:spPr>
          <a:xfrm>
            <a:off x="271426" y="1219565"/>
            <a:ext cx="3870960" cy="1988185"/>
          </a:xfrm>
          <a:prstGeom prst="rect">
            <a:avLst/>
          </a:prstGeom>
        </p:spPr>
      </p:pic>
      <p:pic>
        <p:nvPicPr>
          <p:cNvPr id="10" name="Picture 9"/>
          <p:cNvPicPr/>
          <p:nvPr/>
        </p:nvPicPr>
        <p:blipFill>
          <a:blip r:embed="rId4"/>
          <a:stretch>
            <a:fillRect/>
          </a:stretch>
        </p:blipFill>
        <p:spPr>
          <a:xfrm>
            <a:off x="4644996" y="3135878"/>
            <a:ext cx="6605905" cy="3274695"/>
          </a:xfrm>
          <a:prstGeom prst="rect">
            <a:avLst/>
          </a:prstGeom>
        </p:spPr>
      </p:pic>
      <p:sp>
        <p:nvSpPr>
          <p:cNvPr id="3" name="Rectangle 2"/>
          <p:cNvSpPr/>
          <p:nvPr/>
        </p:nvSpPr>
        <p:spPr>
          <a:xfrm>
            <a:off x="1294347" y="4496217"/>
            <a:ext cx="2542747" cy="388696"/>
          </a:xfrm>
          <a:prstGeom prst="rect">
            <a:avLst/>
          </a:prstGeom>
        </p:spPr>
        <p:txBody>
          <a:bodyPr wrap="non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And we have our report! </a:t>
            </a:r>
          </a:p>
        </p:txBody>
      </p:sp>
    </p:spTree>
    <p:extLst>
      <p:ext uri="{BB962C8B-B14F-4D97-AF65-F5344CB8AC3E}">
        <p14:creationId xmlns:p14="http://schemas.microsoft.com/office/powerpoint/2010/main" val="160438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49C1BCB-1067-4602-9545-14685EEF9839}"/>
              </a:ext>
            </a:extLst>
          </p:cNvPr>
          <p:cNvSpPr>
            <a:spLocks noGrp="1"/>
          </p:cNvSpPr>
          <p:nvPr>
            <p:ph type="ftr" sz="quarter" idx="11"/>
          </p:nvPr>
        </p:nvSpPr>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FE2EE49C-D0CD-401E-8A05-674F4B808831}"/>
              </a:ext>
            </a:extLst>
          </p:cNvPr>
          <p:cNvSpPr>
            <a:spLocks noGrp="1"/>
          </p:cNvSpPr>
          <p:nvPr>
            <p:ph type="sldNum" sz="quarter" idx="12"/>
          </p:nvPr>
        </p:nvSpPr>
        <p:spPr/>
        <p:txBody>
          <a:bodyPr/>
          <a:lstStyle/>
          <a:p>
            <a:fld id="{0CF0F41A-7C67-4585-8868-04259A0B2400}" type="slidenum">
              <a:rPr lang="en-US" smtClean="0"/>
              <a:pPr/>
              <a:t>19</a:t>
            </a:fld>
            <a:endParaRPr lang="en-US" dirty="0"/>
          </a:p>
        </p:txBody>
      </p:sp>
      <p:sp>
        <p:nvSpPr>
          <p:cNvPr id="7" name="Content Placeholder 6"/>
          <p:cNvSpPr>
            <a:spLocks noGrp="1"/>
          </p:cNvSpPr>
          <p:nvPr>
            <p:ph idx="1"/>
          </p:nvPr>
        </p:nvSpPr>
        <p:spPr>
          <a:xfrm>
            <a:off x="115748" y="1084827"/>
            <a:ext cx="6461448" cy="2306555"/>
          </a:xfrm>
        </p:spPr>
        <p:txBody>
          <a:bodyPr>
            <a:normAutofit fontScale="55000" lnSpcReduction="20000"/>
          </a:bodyPr>
          <a:lstStyle/>
          <a:p>
            <a:pPr marL="109728" indent="0">
              <a:buNone/>
            </a:pPr>
            <a:r>
              <a:rPr lang="en-US" dirty="0"/>
              <a:t>Here is the Virtual View I used to pull my report. </a:t>
            </a:r>
            <a:endParaRPr lang="en-US" dirty="0" smtClean="0"/>
          </a:p>
          <a:p>
            <a:pPr marL="109728" indent="0">
              <a:buNone/>
            </a:pPr>
            <a:endParaRPr lang="en-US" dirty="0"/>
          </a:p>
          <a:p>
            <a:pPr marL="109728" indent="0">
              <a:buNone/>
            </a:pPr>
            <a:r>
              <a:rPr lang="en-US" dirty="0"/>
              <a:t>SELECT * FROM </a:t>
            </a:r>
            <a:r>
              <a:rPr lang="en-US" dirty="0" err="1"/>
              <a:t>form_view</a:t>
            </a:r>
            <a:endParaRPr lang="en-US" dirty="0"/>
          </a:p>
          <a:p>
            <a:pPr marL="109728" indent="0">
              <a:buNone/>
            </a:pPr>
            <a:r>
              <a:rPr lang="en-US" dirty="0"/>
              <a:t>WHERE </a:t>
            </a:r>
            <a:r>
              <a:rPr lang="en-US" dirty="0" err="1"/>
              <a:t>form_family_name</a:t>
            </a:r>
            <a:r>
              <a:rPr lang="en-US" dirty="0"/>
              <a:t> in ('Activities - </a:t>
            </a:r>
            <a:r>
              <a:rPr lang="en-US" dirty="0" err="1"/>
              <a:t>People','Tests</a:t>
            </a:r>
            <a:r>
              <a:rPr lang="en-US" dirty="0"/>
              <a:t> and Assessments (People)','Other </a:t>
            </a:r>
            <a:r>
              <a:rPr lang="en-US" dirty="0" err="1"/>
              <a:t>Activities','Benefit</a:t>
            </a:r>
            <a:r>
              <a:rPr lang="en-US" dirty="0"/>
              <a:t> </a:t>
            </a:r>
            <a:r>
              <a:rPr lang="en-US" dirty="0" err="1"/>
              <a:t>Assignment','Consents','Group</a:t>
            </a:r>
            <a:r>
              <a:rPr lang="en-US" dirty="0"/>
              <a:t> Activities',</a:t>
            </a:r>
          </a:p>
          <a:p>
            <a:pPr marL="109728" indent="0">
              <a:buNone/>
            </a:pPr>
            <a:r>
              <a:rPr lang="en-US" dirty="0"/>
              <a:t>'Group Activities - </a:t>
            </a:r>
            <a:r>
              <a:rPr lang="en-US" dirty="0" err="1"/>
              <a:t>Other','MSDP</a:t>
            </a:r>
            <a:r>
              <a:rPr lang="en-US" dirty="0"/>
              <a:t> Tests and </a:t>
            </a:r>
            <a:r>
              <a:rPr lang="en-US" dirty="0" err="1"/>
              <a:t>Assessments','MST</a:t>
            </a:r>
            <a:r>
              <a:rPr lang="en-US" dirty="0"/>
              <a:t> </a:t>
            </a:r>
            <a:r>
              <a:rPr lang="en-US" dirty="0" err="1"/>
              <a:t>Events','NYSCRI</a:t>
            </a:r>
            <a:r>
              <a:rPr lang="en-US" dirty="0"/>
              <a:t> Progress </a:t>
            </a:r>
            <a:r>
              <a:rPr lang="en-US" dirty="0" err="1"/>
              <a:t>Notes','NYSCRI</a:t>
            </a:r>
            <a:r>
              <a:rPr lang="en-US" dirty="0"/>
              <a:t> Test and </a:t>
            </a:r>
            <a:r>
              <a:rPr lang="en-US" dirty="0" err="1"/>
              <a:t>Assessments','Materials','Referrals</a:t>
            </a:r>
            <a:r>
              <a:rPr lang="en-US" dirty="0"/>
              <a:t> to Agency',</a:t>
            </a:r>
          </a:p>
          <a:p>
            <a:pPr marL="109728" indent="0">
              <a:buNone/>
            </a:pPr>
            <a:r>
              <a:rPr lang="en-US" dirty="0"/>
              <a:t>'Requirements for </a:t>
            </a:r>
            <a:r>
              <a:rPr lang="en-US" dirty="0" err="1"/>
              <a:t>People','Restrictions</a:t>
            </a:r>
            <a:r>
              <a:rPr lang="en-US" dirty="0"/>
              <a:t>/</a:t>
            </a:r>
            <a:r>
              <a:rPr lang="en-US" dirty="0" err="1"/>
              <a:t>Alerts','Substance</a:t>
            </a:r>
            <a:r>
              <a:rPr lang="en-US" dirty="0"/>
              <a:t> </a:t>
            </a:r>
            <a:r>
              <a:rPr lang="en-US" dirty="0" err="1"/>
              <a:t>Use','Treatment</a:t>
            </a:r>
            <a:r>
              <a:rPr lang="en-US" dirty="0"/>
              <a:t>/Service Plans for People')</a:t>
            </a:r>
          </a:p>
        </p:txBody>
      </p:sp>
      <p:graphicFrame>
        <p:nvGraphicFramePr>
          <p:cNvPr id="2" name="Table 1"/>
          <p:cNvGraphicFramePr>
            <a:graphicFrameLocks noGrp="1"/>
          </p:cNvGraphicFramePr>
          <p:nvPr>
            <p:extLst>
              <p:ext uri="{D42A27DB-BD31-4B8C-83A1-F6EECF244321}">
                <p14:modId xmlns:p14="http://schemas.microsoft.com/office/powerpoint/2010/main" val="2778836913"/>
              </p:ext>
            </p:extLst>
          </p:nvPr>
        </p:nvGraphicFramePr>
        <p:xfrm>
          <a:off x="6782765" y="1817213"/>
          <a:ext cx="4829304" cy="4877568"/>
        </p:xfrm>
        <a:graphic>
          <a:graphicData uri="http://schemas.openxmlformats.org/drawingml/2006/table">
            <a:tbl>
              <a:tblPr firstRow="1" firstCol="1" bandRow="1">
                <a:tableStyleId>{3B4B98B0-60AC-42C2-AFA5-B58CD77FA1E5}</a:tableStyleId>
              </a:tblPr>
              <a:tblGrid>
                <a:gridCol w="2231352">
                  <a:extLst>
                    <a:ext uri="{9D8B030D-6E8A-4147-A177-3AD203B41FA5}">
                      <a16:colId xmlns:a16="http://schemas.microsoft.com/office/drawing/2014/main" val="2195468049"/>
                    </a:ext>
                  </a:extLst>
                </a:gridCol>
                <a:gridCol w="2597952">
                  <a:extLst>
                    <a:ext uri="{9D8B030D-6E8A-4147-A177-3AD203B41FA5}">
                      <a16:colId xmlns:a16="http://schemas.microsoft.com/office/drawing/2014/main" val="2227165657"/>
                    </a:ext>
                  </a:extLst>
                </a:gridCol>
              </a:tblGrid>
              <a:tr h="168192">
                <a:tc>
                  <a:txBody>
                    <a:bodyPr/>
                    <a:lstStyle/>
                    <a:p>
                      <a:pPr marL="0" marR="0">
                        <a:lnSpc>
                          <a:spcPct val="107000"/>
                        </a:lnSpc>
                        <a:spcBef>
                          <a:spcPts val="0"/>
                        </a:spcBef>
                        <a:spcAft>
                          <a:spcPts val="800"/>
                        </a:spcAft>
                      </a:pPr>
                      <a:r>
                        <a:rPr lang="en-US" sz="800">
                          <a:effectLst/>
                        </a:rPr>
                        <a:t>Activities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tc>
                  <a:txBody>
                    <a:bodyPr/>
                    <a:lstStyle/>
                    <a:p>
                      <a:pPr marL="0" marR="0">
                        <a:lnSpc>
                          <a:spcPct val="107000"/>
                        </a:lnSpc>
                        <a:spcBef>
                          <a:spcPts val="0"/>
                        </a:spcBef>
                        <a:spcAft>
                          <a:spcPts val="800"/>
                        </a:spcAft>
                      </a:pPr>
                      <a:r>
                        <a:rPr lang="en-US" sz="800">
                          <a:effectLst/>
                        </a:rPr>
                        <a:t>MSDP Tests and Assessments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extLst>
                  <a:ext uri="{0D108BD9-81ED-4DB2-BD59-A6C34878D82A}">
                    <a16:rowId xmlns:a16="http://schemas.microsoft.com/office/drawing/2014/main" val="2749170499"/>
                  </a:ext>
                </a:extLst>
              </a:tr>
              <a:tr h="168192">
                <a:tc>
                  <a:txBody>
                    <a:bodyPr/>
                    <a:lstStyle/>
                    <a:p>
                      <a:pPr marL="0" marR="0">
                        <a:lnSpc>
                          <a:spcPct val="107000"/>
                        </a:lnSpc>
                        <a:spcBef>
                          <a:spcPts val="0"/>
                        </a:spcBef>
                        <a:spcAft>
                          <a:spcPts val="800"/>
                        </a:spcAft>
                      </a:pPr>
                      <a:r>
                        <a:rPr lang="en-US" sz="800">
                          <a:effectLst/>
                        </a:rPr>
                        <a:t>Activities - Other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tc>
                  <a:txBody>
                    <a:bodyPr/>
                    <a:lstStyle/>
                    <a:p>
                      <a:pPr marL="0" marR="0">
                        <a:lnSpc>
                          <a:spcPct val="107000"/>
                        </a:lnSpc>
                        <a:spcBef>
                          <a:spcPts val="0"/>
                        </a:spcBef>
                        <a:spcAft>
                          <a:spcPts val="800"/>
                        </a:spcAft>
                      </a:pPr>
                      <a:r>
                        <a:rPr lang="en-US" sz="800">
                          <a:effectLst/>
                        </a:rPr>
                        <a:t>MST Events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extLst>
                  <a:ext uri="{0D108BD9-81ED-4DB2-BD59-A6C34878D82A}">
                    <a16:rowId xmlns:a16="http://schemas.microsoft.com/office/drawing/2014/main" val="2505087717"/>
                  </a:ext>
                </a:extLst>
              </a:tr>
              <a:tr h="168192">
                <a:tc>
                  <a:txBody>
                    <a:bodyPr/>
                    <a:lstStyle/>
                    <a:p>
                      <a:pPr marL="0" marR="0">
                        <a:lnSpc>
                          <a:spcPct val="107000"/>
                        </a:lnSpc>
                        <a:spcBef>
                          <a:spcPts val="0"/>
                        </a:spcBef>
                        <a:spcAft>
                          <a:spcPts val="800"/>
                        </a:spcAft>
                      </a:pPr>
                      <a:r>
                        <a:rPr lang="en-US" sz="800">
                          <a:effectLst/>
                        </a:rPr>
                        <a:t>Adoption Activities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tc>
                  <a:txBody>
                    <a:bodyPr/>
                    <a:lstStyle/>
                    <a:p>
                      <a:pPr marL="0" marR="0">
                        <a:lnSpc>
                          <a:spcPct val="107000"/>
                        </a:lnSpc>
                        <a:spcBef>
                          <a:spcPts val="0"/>
                        </a:spcBef>
                        <a:spcAft>
                          <a:spcPts val="800"/>
                        </a:spcAft>
                      </a:pPr>
                      <a:r>
                        <a:rPr lang="en-US" sz="800">
                          <a:effectLst/>
                        </a:rPr>
                        <a:t>Notice of Decision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extLst>
                  <a:ext uri="{0D108BD9-81ED-4DB2-BD59-A6C34878D82A}">
                    <a16:rowId xmlns:a16="http://schemas.microsoft.com/office/drawing/2014/main" val="1674077087"/>
                  </a:ext>
                </a:extLst>
              </a:tr>
              <a:tr h="168192">
                <a:tc>
                  <a:txBody>
                    <a:bodyPr/>
                    <a:lstStyle/>
                    <a:p>
                      <a:pPr marL="0" marR="0">
                        <a:lnSpc>
                          <a:spcPct val="107000"/>
                        </a:lnSpc>
                        <a:spcBef>
                          <a:spcPts val="0"/>
                        </a:spcBef>
                        <a:spcAft>
                          <a:spcPts val="800"/>
                        </a:spcAft>
                      </a:pPr>
                      <a:r>
                        <a:rPr lang="en-US" sz="800">
                          <a:effectLst/>
                        </a:rPr>
                        <a:t>Benefit Assignment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tc>
                  <a:txBody>
                    <a:bodyPr/>
                    <a:lstStyle/>
                    <a:p>
                      <a:pPr marL="0" marR="0">
                        <a:lnSpc>
                          <a:spcPct val="107000"/>
                        </a:lnSpc>
                        <a:spcBef>
                          <a:spcPts val="0"/>
                        </a:spcBef>
                        <a:spcAft>
                          <a:spcPts val="800"/>
                        </a:spcAft>
                      </a:pPr>
                      <a:r>
                        <a:rPr lang="en-US" sz="800">
                          <a:effectLst/>
                        </a:rPr>
                        <a:t>NYSCRI Progress Notes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extLst>
                  <a:ext uri="{0D108BD9-81ED-4DB2-BD59-A6C34878D82A}">
                    <a16:rowId xmlns:a16="http://schemas.microsoft.com/office/drawing/2014/main" val="3577456209"/>
                  </a:ext>
                </a:extLst>
              </a:tr>
              <a:tr h="168192">
                <a:tc>
                  <a:txBody>
                    <a:bodyPr/>
                    <a:lstStyle/>
                    <a:p>
                      <a:pPr marL="0" marR="0">
                        <a:lnSpc>
                          <a:spcPct val="107000"/>
                        </a:lnSpc>
                        <a:spcBef>
                          <a:spcPts val="0"/>
                        </a:spcBef>
                        <a:spcAft>
                          <a:spcPts val="800"/>
                        </a:spcAft>
                      </a:pPr>
                      <a:r>
                        <a:rPr lang="en-US" sz="800">
                          <a:effectLst/>
                        </a:rPr>
                        <a:t>Consents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tc>
                  <a:txBody>
                    <a:bodyPr/>
                    <a:lstStyle/>
                    <a:p>
                      <a:pPr marL="0" marR="0">
                        <a:lnSpc>
                          <a:spcPct val="107000"/>
                        </a:lnSpc>
                        <a:spcBef>
                          <a:spcPts val="0"/>
                        </a:spcBef>
                        <a:spcAft>
                          <a:spcPts val="800"/>
                        </a:spcAft>
                      </a:pPr>
                      <a:r>
                        <a:rPr lang="en-US" sz="800">
                          <a:effectLst/>
                        </a:rPr>
                        <a:t>NYSCRI Test and Assessments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extLst>
                  <a:ext uri="{0D108BD9-81ED-4DB2-BD59-A6C34878D82A}">
                    <a16:rowId xmlns:a16="http://schemas.microsoft.com/office/drawing/2014/main" val="3637039324"/>
                  </a:ext>
                </a:extLst>
              </a:tr>
              <a:tr h="168192">
                <a:tc>
                  <a:txBody>
                    <a:bodyPr/>
                    <a:lstStyle/>
                    <a:p>
                      <a:pPr marL="0" marR="0">
                        <a:lnSpc>
                          <a:spcPct val="107000"/>
                        </a:lnSpc>
                        <a:spcBef>
                          <a:spcPts val="0"/>
                        </a:spcBef>
                        <a:spcAft>
                          <a:spcPts val="800"/>
                        </a:spcAft>
                      </a:pPr>
                      <a:r>
                        <a:rPr lang="en-US" sz="800">
                          <a:effectLst/>
                        </a:rPr>
                        <a:t>Diagnosis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tc>
                  <a:txBody>
                    <a:bodyPr/>
                    <a:lstStyle/>
                    <a:p>
                      <a:pPr marL="0" marR="0">
                        <a:lnSpc>
                          <a:spcPct val="107000"/>
                        </a:lnSpc>
                        <a:spcBef>
                          <a:spcPts val="0"/>
                        </a:spcBef>
                        <a:spcAft>
                          <a:spcPts val="800"/>
                        </a:spcAft>
                      </a:pPr>
                      <a:r>
                        <a:rPr lang="en-US" sz="800">
                          <a:effectLst/>
                        </a:rPr>
                        <a:t>Placement and Treatment History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extLst>
                  <a:ext uri="{0D108BD9-81ED-4DB2-BD59-A6C34878D82A}">
                    <a16:rowId xmlns:a16="http://schemas.microsoft.com/office/drawing/2014/main" val="1895556729"/>
                  </a:ext>
                </a:extLst>
              </a:tr>
              <a:tr h="168192">
                <a:tc>
                  <a:txBody>
                    <a:bodyPr/>
                    <a:lstStyle/>
                    <a:p>
                      <a:pPr marL="0" marR="0">
                        <a:lnSpc>
                          <a:spcPct val="107000"/>
                        </a:lnSpc>
                        <a:spcBef>
                          <a:spcPts val="0"/>
                        </a:spcBef>
                        <a:spcAft>
                          <a:spcPts val="800"/>
                        </a:spcAft>
                      </a:pPr>
                      <a:r>
                        <a:rPr lang="en-US" sz="800">
                          <a:effectLst/>
                        </a:rPr>
                        <a:t>Discharges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tc>
                  <a:txBody>
                    <a:bodyPr/>
                    <a:lstStyle/>
                    <a:p>
                      <a:pPr marL="0" marR="0">
                        <a:lnSpc>
                          <a:spcPct val="107000"/>
                        </a:lnSpc>
                        <a:spcBef>
                          <a:spcPts val="0"/>
                        </a:spcBef>
                        <a:spcAft>
                          <a:spcPts val="800"/>
                        </a:spcAft>
                      </a:pPr>
                      <a:r>
                        <a:rPr lang="en-US" sz="800">
                          <a:effectLst/>
                        </a:rPr>
                        <a:t>Placement Disruptions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extLst>
                  <a:ext uri="{0D108BD9-81ED-4DB2-BD59-A6C34878D82A}">
                    <a16:rowId xmlns:a16="http://schemas.microsoft.com/office/drawing/2014/main" val="2294640974"/>
                  </a:ext>
                </a:extLst>
              </a:tr>
              <a:tr h="168192">
                <a:tc>
                  <a:txBody>
                    <a:bodyPr/>
                    <a:lstStyle/>
                    <a:p>
                      <a:pPr marL="0" marR="0">
                        <a:lnSpc>
                          <a:spcPct val="107000"/>
                        </a:lnSpc>
                        <a:spcBef>
                          <a:spcPts val="0"/>
                        </a:spcBef>
                        <a:spcAft>
                          <a:spcPts val="800"/>
                        </a:spcAft>
                      </a:pPr>
                      <a:r>
                        <a:rPr lang="en-US" sz="800">
                          <a:effectLst/>
                        </a:rPr>
                        <a:t>Evidence Based Practice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tc>
                  <a:txBody>
                    <a:bodyPr/>
                    <a:lstStyle/>
                    <a:p>
                      <a:pPr marL="0" marR="0">
                        <a:lnSpc>
                          <a:spcPct val="107000"/>
                        </a:lnSpc>
                        <a:spcBef>
                          <a:spcPts val="0"/>
                        </a:spcBef>
                        <a:spcAft>
                          <a:spcPts val="800"/>
                        </a:spcAft>
                      </a:pPr>
                      <a:r>
                        <a:rPr lang="en-US" sz="800">
                          <a:effectLst/>
                        </a:rPr>
                        <a:t>Post Discharge Follow Ups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extLst>
                  <a:ext uri="{0D108BD9-81ED-4DB2-BD59-A6C34878D82A}">
                    <a16:rowId xmlns:a16="http://schemas.microsoft.com/office/drawing/2014/main" val="2269065075"/>
                  </a:ext>
                </a:extLst>
              </a:tr>
              <a:tr h="168192">
                <a:tc>
                  <a:txBody>
                    <a:bodyPr/>
                    <a:lstStyle/>
                    <a:p>
                      <a:pPr marL="0" marR="0">
                        <a:lnSpc>
                          <a:spcPct val="107000"/>
                        </a:lnSpc>
                        <a:spcBef>
                          <a:spcPts val="0"/>
                        </a:spcBef>
                        <a:spcAft>
                          <a:spcPts val="800"/>
                        </a:spcAft>
                      </a:pPr>
                      <a:r>
                        <a:rPr lang="en-US" sz="800">
                          <a:effectLst/>
                        </a:rPr>
                        <a:t>Family Case Activities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tc>
                  <a:txBody>
                    <a:bodyPr/>
                    <a:lstStyle/>
                    <a:p>
                      <a:pPr marL="0" marR="0">
                        <a:lnSpc>
                          <a:spcPct val="107000"/>
                        </a:lnSpc>
                        <a:spcBef>
                          <a:spcPts val="0"/>
                        </a:spcBef>
                        <a:spcAft>
                          <a:spcPts val="800"/>
                        </a:spcAft>
                      </a:pPr>
                      <a:r>
                        <a:rPr lang="en-US" sz="800">
                          <a:effectLst/>
                        </a:rPr>
                        <a:t>Problems/Needs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extLst>
                  <a:ext uri="{0D108BD9-81ED-4DB2-BD59-A6C34878D82A}">
                    <a16:rowId xmlns:a16="http://schemas.microsoft.com/office/drawing/2014/main" val="2809514700"/>
                  </a:ext>
                </a:extLst>
              </a:tr>
              <a:tr h="168192">
                <a:tc>
                  <a:txBody>
                    <a:bodyPr/>
                    <a:lstStyle/>
                    <a:p>
                      <a:pPr marL="0" marR="0">
                        <a:lnSpc>
                          <a:spcPct val="107000"/>
                        </a:lnSpc>
                        <a:spcBef>
                          <a:spcPts val="0"/>
                        </a:spcBef>
                        <a:spcAft>
                          <a:spcPts val="800"/>
                        </a:spcAft>
                      </a:pPr>
                      <a:r>
                        <a:rPr lang="en-US" sz="800">
                          <a:effectLst/>
                        </a:rPr>
                        <a:t>Family Case Activities - Other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tc>
                  <a:txBody>
                    <a:bodyPr/>
                    <a:lstStyle/>
                    <a:p>
                      <a:pPr marL="0" marR="0">
                        <a:lnSpc>
                          <a:spcPct val="107000"/>
                        </a:lnSpc>
                        <a:spcBef>
                          <a:spcPts val="0"/>
                        </a:spcBef>
                        <a:spcAft>
                          <a:spcPts val="800"/>
                        </a:spcAft>
                      </a:pPr>
                      <a:r>
                        <a:rPr lang="en-US" sz="800">
                          <a:effectLst/>
                        </a:rPr>
                        <a:t>Program Eligibilities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extLst>
                  <a:ext uri="{0D108BD9-81ED-4DB2-BD59-A6C34878D82A}">
                    <a16:rowId xmlns:a16="http://schemas.microsoft.com/office/drawing/2014/main" val="3880380839"/>
                  </a:ext>
                </a:extLst>
              </a:tr>
              <a:tr h="168192">
                <a:tc>
                  <a:txBody>
                    <a:bodyPr/>
                    <a:lstStyle/>
                    <a:p>
                      <a:pPr marL="0" marR="0">
                        <a:lnSpc>
                          <a:spcPct val="107000"/>
                        </a:lnSpc>
                        <a:spcBef>
                          <a:spcPts val="0"/>
                        </a:spcBef>
                        <a:spcAft>
                          <a:spcPts val="800"/>
                        </a:spcAft>
                      </a:pPr>
                      <a:r>
                        <a:rPr lang="en-US" sz="800">
                          <a:effectLst/>
                        </a:rPr>
                        <a:t>Family Case Test/Assessment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tc>
                  <a:txBody>
                    <a:bodyPr/>
                    <a:lstStyle/>
                    <a:p>
                      <a:pPr marL="0" marR="0">
                        <a:lnSpc>
                          <a:spcPct val="107000"/>
                        </a:lnSpc>
                        <a:spcBef>
                          <a:spcPts val="0"/>
                        </a:spcBef>
                        <a:spcAft>
                          <a:spcPts val="800"/>
                        </a:spcAft>
                      </a:pPr>
                      <a:r>
                        <a:rPr lang="en-US" sz="800">
                          <a:effectLst/>
                        </a:rPr>
                        <a:t>Program Enrollment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extLst>
                  <a:ext uri="{0D108BD9-81ED-4DB2-BD59-A6C34878D82A}">
                    <a16:rowId xmlns:a16="http://schemas.microsoft.com/office/drawing/2014/main" val="3645760530"/>
                  </a:ext>
                </a:extLst>
              </a:tr>
              <a:tr h="168192">
                <a:tc>
                  <a:txBody>
                    <a:bodyPr/>
                    <a:lstStyle/>
                    <a:p>
                      <a:pPr marL="0" marR="0">
                        <a:lnSpc>
                          <a:spcPct val="107000"/>
                        </a:lnSpc>
                        <a:spcBef>
                          <a:spcPts val="0"/>
                        </a:spcBef>
                        <a:spcAft>
                          <a:spcPts val="800"/>
                        </a:spcAft>
                      </a:pPr>
                      <a:r>
                        <a:rPr lang="en-US" sz="800">
                          <a:effectLst/>
                        </a:rPr>
                        <a:t>Group Activities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tc>
                  <a:txBody>
                    <a:bodyPr/>
                    <a:lstStyle/>
                    <a:p>
                      <a:pPr marL="0" marR="0">
                        <a:lnSpc>
                          <a:spcPct val="107000"/>
                        </a:lnSpc>
                        <a:spcBef>
                          <a:spcPts val="0"/>
                        </a:spcBef>
                        <a:spcAft>
                          <a:spcPts val="800"/>
                        </a:spcAft>
                      </a:pPr>
                      <a:r>
                        <a:rPr lang="en-US" sz="800">
                          <a:effectLst/>
                        </a:rPr>
                        <a:t>Program Modifier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extLst>
                  <a:ext uri="{0D108BD9-81ED-4DB2-BD59-A6C34878D82A}">
                    <a16:rowId xmlns:a16="http://schemas.microsoft.com/office/drawing/2014/main" val="3526993993"/>
                  </a:ext>
                </a:extLst>
              </a:tr>
              <a:tr h="168192">
                <a:tc>
                  <a:txBody>
                    <a:bodyPr/>
                    <a:lstStyle/>
                    <a:p>
                      <a:pPr marL="0" marR="0">
                        <a:lnSpc>
                          <a:spcPct val="107000"/>
                        </a:lnSpc>
                        <a:spcBef>
                          <a:spcPts val="0"/>
                        </a:spcBef>
                        <a:spcAft>
                          <a:spcPts val="800"/>
                        </a:spcAft>
                      </a:pPr>
                      <a:r>
                        <a:rPr lang="en-US" sz="800">
                          <a:effectLst/>
                        </a:rPr>
                        <a:t>Group Activities - Other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tc>
                  <a:txBody>
                    <a:bodyPr/>
                    <a:lstStyle/>
                    <a:p>
                      <a:pPr marL="0" marR="0">
                        <a:lnSpc>
                          <a:spcPct val="107000"/>
                        </a:lnSpc>
                        <a:spcBef>
                          <a:spcPts val="0"/>
                        </a:spcBef>
                        <a:spcAft>
                          <a:spcPts val="800"/>
                        </a:spcAft>
                      </a:pPr>
                      <a:r>
                        <a:rPr lang="en-US" sz="800">
                          <a:effectLst/>
                        </a:rPr>
                        <a:t>Referrals Made (to Programs or Out)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extLst>
                  <a:ext uri="{0D108BD9-81ED-4DB2-BD59-A6C34878D82A}">
                    <a16:rowId xmlns:a16="http://schemas.microsoft.com/office/drawing/2014/main" val="3278806056"/>
                  </a:ext>
                </a:extLst>
              </a:tr>
              <a:tr h="168192">
                <a:tc>
                  <a:txBody>
                    <a:bodyPr/>
                    <a:lstStyle/>
                    <a:p>
                      <a:pPr marL="0" marR="0">
                        <a:lnSpc>
                          <a:spcPct val="107000"/>
                        </a:lnSpc>
                        <a:spcBef>
                          <a:spcPts val="0"/>
                        </a:spcBef>
                        <a:spcAft>
                          <a:spcPts val="800"/>
                        </a:spcAft>
                      </a:pPr>
                      <a:r>
                        <a:rPr lang="en-US" sz="800">
                          <a:effectLst/>
                        </a:rPr>
                        <a:t>HCBS Test/Assessments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tc>
                  <a:txBody>
                    <a:bodyPr/>
                    <a:lstStyle/>
                    <a:p>
                      <a:pPr marL="0" marR="0">
                        <a:lnSpc>
                          <a:spcPct val="107000"/>
                        </a:lnSpc>
                        <a:spcBef>
                          <a:spcPts val="0"/>
                        </a:spcBef>
                        <a:spcAft>
                          <a:spcPts val="800"/>
                        </a:spcAft>
                      </a:pPr>
                      <a:r>
                        <a:rPr lang="en-US" sz="800">
                          <a:effectLst/>
                        </a:rPr>
                        <a:t>Referrals Made Status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extLst>
                  <a:ext uri="{0D108BD9-81ED-4DB2-BD59-A6C34878D82A}">
                    <a16:rowId xmlns:a16="http://schemas.microsoft.com/office/drawing/2014/main" val="2383382538"/>
                  </a:ext>
                </a:extLst>
              </a:tr>
              <a:tr h="168192">
                <a:tc>
                  <a:txBody>
                    <a:bodyPr/>
                    <a:lstStyle/>
                    <a:p>
                      <a:pPr marL="0" marR="0">
                        <a:lnSpc>
                          <a:spcPct val="107000"/>
                        </a:lnSpc>
                        <a:spcBef>
                          <a:spcPts val="0"/>
                        </a:spcBef>
                        <a:spcAft>
                          <a:spcPts val="800"/>
                        </a:spcAft>
                      </a:pPr>
                      <a:r>
                        <a:rPr lang="en-US" sz="800">
                          <a:effectLst/>
                        </a:rPr>
                        <a:t>HCBS-Activities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tc>
                  <a:txBody>
                    <a:bodyPr/>
                    <a:lstStyle/>
                    <a:p>
                      <a:pPr marL="0" marR="0">
                        <a:lnSpc>
                          <a:spcPct val="107000"/>
                        </a:lnSpc>
                        <a:spcBef>
                          <a:spcPts val="0"/>
                        </a:spcBef>
                        <a:spcAft>
                          <a:spcPts val="800"/>
                        </a:spcAft>
                      </a:pPr>
                      <a:r>
                        <a:rPr lang="en-US" sz="800">
                          <a:effectLst/>
                        </a:rPr>
                        <a:t>Referrals to Agency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extLst>
                  <a:ext uri="{0D108BD9-81ED-4DB2-BD59-A6C34878D82A}">
                    <a16:rowId xmlns:a16="http://schemas.microsoft.com/office/drawing/2014/main" val="447093614"/>
                  </a:ext>
                </a:extLst>
              </a:tr>
              <a:tr h="168192">
                <a:tc>
                  <a:txBody>
                    <a:bodyPr/>
                    <a:lstStyle/>
                    <a:p>
                      <a:pPr marL="0" marR="0">
                        <a:lnSpc>
                          <a:spcPct val="107000"/>
                        </a:lnSpc>
                        <a:spcBef>
                          <a:spcPts val="0"/>
                        </a:spcBef>
                        <a:spcAft>
                          <a:spcPts val="800"/>
                        </a:spcAft>
                      </a:pPr>
                      <a:r>
                        <a:rPr lang="en-US" sz="800">
                          <a:effectLst/>
                        </a:rPr>
                        <a:t>Health</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tc>
                  <a:txBody>
                    <a:bodyPr/>
                    <a:lstStyle/>
                    <a:p>
                      <a:pPr marL="0" marR="0">
                        <a:lnSpc>
                          <a:spcPct val="107000"/>
                        </a:lnSpc>
                        <a:spcBef>
                          <a:spcPts val="0"/>
                        </a:spcBef>
                        <a:spcAft>
                          <a:spcPts val="800"/>
                        </a:spcAft>
                      </a:pPr>
                      <a:r>
                        <a:rPr lang="en-US" sz="800">
                          <a:effectLst/>
                        </a:rPr>
                        <a:t>Requirements for People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extLst>
                  <a:ext uri="{0D108BD9-81ED-4DB2-BD59-A6C34878D82A}">
                    <a16:rowId xmlns:a16="http://schemas.microsoft.com/office/drawing/2014/main" val="674410961"/>
                  </a:ext>
                </a:extLst>
              </a:tr>
              <a:tr h="168192">
                <a:tc>
                  <a:txBody>
                    <a:bodyPr/>
                    <a:lstStyle/>
                    <a:p>
                      <a:pPr marL="0" marR="0">
                        <a:lnSpc>
                          <a:spcPct val="107000"/>
                        </a:lnSpc>
                        <a:spcBef>
                          <a:spcPts val="0"/>
                        </a:spcBef>
                        <a:spcAft>
                          <a:spcPts val="800"/>
                        </a:spcAft>
                      </a:pPr>
                      <a:r>
                        <a:rPr lang="en-US" sz="800">
                          <a:effectLst/>
                        </a:rPr>
                        <a:t>Home Health Care Activities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tc>
                  <a:txBody>
                    <a:bodyPr/>
                    <a:lstStyle/>
                    <a:p>
                      <a:pPr marL="0" marR="0">
                        <a:lnSpc>
                          <a:spcPct val="107000"/>
                        </a:lnSpc>
                        <a:spcBef>
                          <a:spcPts val="0"/>
                        </a:spcBef>
                        <a:spcAft>
                          <a:spcPts val="800"/>
                        </a:spcAft>
                      </a:pPr>
                      <a:r>
                        <a:rPr lang="en-US" sz="800">
                          <a:effectLst/>
                        </a:rPr>
                        <a:t>Requirements for Profiles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extLst>
                  <a:ext uri="{0D108BD9-81ED-4DB2-BD59-A6C34878D82A}">
                    <a16:rowId xmlns:a16="http://schemas.microsoft.com/office/drawing/2014/main" val="219504252"/>
                  </a:ext>
                </a:extLst>
              </a:tr>
              <a:tr h="168192">
                <a:tc>
                  <a:txBody>
                    <a:bodyPr/>
                    <a:lstStyle/>
                    <a:p>
                      <a:pPr marL="0" marR="0">
                        <a:lnSpc>
                          <a:spcPct val="107000"/>
                        </a:lnSpc>
                        <a:spcBef>
                          <a:spcPts val="0"/>
                        </a:spcBef>
                        <a:spcAft>
                          <a:spcPts val="800"/>
                        </a:spcAft>
                      </a:pPr>
                      <a:r>
                        <a:rPr lang="en-US" sz="800">
                          <a:effectLst/>
                        </a:rPr>
                        <a:t>Immunizations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tc>
                  <a:txBody>
                    <a:bodyPr/>
                    <a:lstStyle/>
                    <a:p>
                      <a:pPr marL="0" marR="0">
                        <a:lnSpc>
                          <a:spcPct val="107000"/>
                        </a:lnSpc>
                        <a:spcBef>
                          <a:spcPts val="0"/>
                        </a:spcBef>
                        <a:spcAft>
                          <a:spcPts val="800"/>
                        </a:spcAft>
                      </a:pPr>
                      <a:r>
                        <a:rPr lang="en-US" sz="800">
                          <a:effectLst/>
                        </a:rPr>
                        <a:t>Restrictions/Alerts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extLst>
                  <a:ext uri="{0D108BD9-81ED-4DB2-BD59-A6C34878D82A}">
                    <a16:rowId xmlns:a16="http://schemas.microsoft.com/office/drawing/2014/main" val="759593333"/>
                  </a:ext>
                </a:extLst>
              </a:tr>
              <a:tr h="168192">
                <a:tc>
                  <a:txBody>
                    <a:bodyPr/>
                    <a:lstStyle/>
                    <a:p>
                      <a:pPr marL="0" marR="0">
                        <a:lnSpc>
                          <a:spcPct val="107000"/>
                        </a:lnSpc>
                        <a:spcBef>
                          <a:spcPts val="0"/>
                        </a:spcBef>
                        <a:spcAft>
                          <a:spcPts val="800"/>
                        </a:spcAft>
                      </a:pPr>
                      <a:r>
                        <a:rPr lang="en-US" sz="800">
                          <a:effectLst/>
                        </a:rPr>
                        <a:t>Incident Medical Exam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tc>
                  <a:txBody>
                    <a:bodyPr/>
                    <a:lstStyle/>
                    <a:p>
                      <a:pPr marL="0" marR="0">
                        <a:lnSpc>
                          <a:spcPct val="107000"/>
                        </a:lnSpc>
                        <a:spcBef>
                          <a:spcPts val="0"/>
                        </a:spcBef>
                        <a:spcAft>
                          <a:spcPts val="800"/>
                        </a:spcAft>
                      </a:pPr>
                      <a:r>
                        <a:rPr lang="en-US" sz="800">
                          <a:effectLst/>
                        </a:rPr>
                        <a:t>Service Plan Addendum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extLst>
                  <a:ext uri="{0D108BD9-81ED-4DB2-BD59-A6C34878D82A}">
                    <a16:rowId xmlns:a16="http://schemas.microsoft.com/office/drawing/2014/main" val="53473488"/>
                  </a:ext>
                </a:extLst>
              </a:tr>
              <a:tr h="168192">
                <a:tc>
                  <a:txBody>
                    <a:bodyPr/>
                    <a:lstStyle/>
                    <a:p>
                      <a:pPr marL="0" marR="0">
                        <a:lnSpc>
                          <a:spcPct val="107000"/>
                        </a:lnSpc>
                        <a:spcBef>
                          <a:spcPts val="0"/>
                        </a:spcBef>
                        <a:spcAft>
                          <a:spcPts val="800"/>
                        </a:spcAft>
                      </a:pPr>
                      <a:r>
                        <a:rPr lang="en-US" sz="800">
                          <a:effectLst/>
                        </a:rPr>
                        <a:t>Incident Medications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tc>
                  <a:txBody>
                    <a:bodyPr/>
                    <a:lstStyle/>
                    <a:p>
                      <a:pPr marL="0" marR="0">
                        <a:lnSpc>
                          <a:spcPct val="107000"/>
                        </a:lnSpc>
                        <a:spcBef>
                          <a:spcPts val="0"/>
                        </a:spcBef>
                        <a:spcAft>
                          <a:spcPts val="800"/>
                        </a:spcAft>
                      </a:pPr>
                      <a:r>
                        <a:rPr lang="en-US" sz="800">
                          <a:effectLst/>
                        </a:rPr>
                        <a:t>Service Plan Development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extLst>
                  <a:ext uri="{0D108BD9-81ED-4DB2-BD59-A6C34878D82A}">
                    <a16:rowId xmlns:a16="http://schemas.microsoft.com/office/drawing/2014/main" val="3154438983"/>
                  </a:ext>
                </a:extLst>
              </a:tr>
              <a:tr h="168192">
                <a:tc>
                  <a:txBody>
                    <a:bodyPr/>
                    <a:lstStyle/>
                    <a:p>
                      <a:pPr marL="0" marR="0">
                        <a:lnSpc>
                          <a:spcPct val="107000"/>
                        </a:lnSpc>
                        <a:spcBef>
                          <a:spcPts val="0"/>
                        </a:spcBef>
                        <a:spcAft>
                          <a:spcPts val="800"/>
                        </a:spcAft>
                      </a:pPr>
                      <a:r>
                        <a:rPr lang="en-US" sz="800">
                          <a:effectLst/>
                        </a:rPr>
                        <a:t>Incident Physical Findings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tc>
                  <a:txBody>
                    <a:bodyPr/>
                    <a:lstStyle/>
                    <a:p>
                      <a:pPr marL="0" marR="0">
                        <a:lnSpc>
                          <a:spcPct val="107000"/>
                        </a:lnSpc>
                        <a:spcBef>
                          <a:spcPts val="0"/>
                        </a:spcBef>
                        <a:spcAft>
                          <a:spcPts val="800"/>
                        </a:spcAft>
                      </a:pPr>
                      <a:r>
                        <a:rPr lang="en-US" sz="800">
                          <a:effectLst/>
                        </a:rPr>
                        <a:t>Service Track - Agency Placement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extLst>
                  <a:ext uri="{0D108BD9-81ED-4DB2-BD59-A6C34878D82A}">
                    <a16:rowId xmlns:a16="http://schemas.microsoft.com/office/drawing/2014/main" val="1515444171"/>
                  </a:ext>
                </a:extLst>
              </a:tr>
              <a:tr h="168192">
                <a:tc>
                  <a:txBody>
                    <a:bodyPr/>
                    <a:lstStyle/>
                    <a:p>
                      <a:pPr marL="0" marR="0">
                        <a:lnSpc>
                          <a:spcPct val="107000"/>
                        </a:lnSpc>
                        <a:spcBef>
                          <a:spcPts val="0"/>
                        </a:spcBef>
                        <a:spcAft>
                          <a:spcPts val="800"/>
                        </a:spcAft>
                      </a:pPr>
                      <a:r>
                        <a:rPr lang="en-US" sz="800">
                          <a:effectLst/>
                        </a:rPr>
                        <a:t>Incident Restraints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tc>
                  <a:txBody>
                    <a:bodyPr/>
                    <a:lstStyle/>
                    <a:p>
                      <a:pPr marL="0" marR="0">
                        <a:lnSpc>
                          <a:spcPct val="107000"/>
                        </a:lnSpc>
                        <a:spcBef>
                          <a:spcPts val="0"/>
                        </a:spcBef>
                        <a:spcAft>
                          <a:spcPts val="800"/>
                        </a:spcAft>
                      </a:pPr>
                      <a:r>
                        <a:rPr lang="en-US" sz="800">
                          <a:effectLst/>
                        </a:rPr>
                        <a:t>Status History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extLst>
                  <a:ext uri="{0D108BD9-81ED-4DB2-BD59-A6C34878D82A}">
                    <a16:rowId xmlns:a16="http://schemas.microsoft.com/office/drawing/2014/main" val="1440342331"/>
                  </a:ext>
                </a:extLst>
              </a:tr>
              <a:tr h="168192">
                <a:tc>
                  <a:txBody>
                    <a:bodyPr/>
                    <a:lstStyle/>
                    <a:p>
                      <a:pPr marL="0" marR="0">
                        <a:lnSpc>
                          <a:spcPct val="107000"/>
                        </a:lnSpc>
                        <a:spcBef>
                          <a:spcPts val="0"/>
                        </a:spcBef>
                        <a:spcAft>
                          <a:spcPts val="800"/>
                        </a:spcAft>
                      </a:pPr>
                      <a:r>
                        <a:rPr lang="en-US" sz="800">
                          <a:effectLst/>
                        </a:rPr>
                        <a:t>Incidents Header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tc>
                  <a:txBody>
                    <a:bodyPr/>
                    <a:lstStyle/>
                    <a:p>
                      <a:pPr marL="0" marR="0">
                        <a:lnSpc>
                          <a:spcPct val="107000"/>
                        </a:lnSpc>
                        <a:spcBef>
                          <a:spcPts val="0"/>
                        </a:spcBef>
                        <a:spcAft>
                          <a:spcPts val="800"/>
                        </a:spcAft>
                      </a:pPr>
                      <a:r>
                        <a:rPr lang="en-US" sz="800">
                          <a:effectLst/>
                        </a:rPr>
                        <a:t>Strengths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extLst>
                  <a:ext uri="{0D108BD9-81ED-4DB2-BD59-A6C34878D82A}">
                    <a16:rowId xmlns:a16="http://schemas.microsoft.com/office/drawing/2014/main" val="36237913"/>
                  </a:ext>
                </a:extLst>
              </a:tr>
              <a:tr h="168192">
                <a:tc>
                  <a:txBody>
                    <a:bodyPr/>
                    <a:lstStyle/>
                    <a:p>
                      <a:pPr marL="0" marR="0">
                        <a:lnSpc>
                          <a:spcPct val="107000"/>
                        </a:lnSpc>
                        <a:spcBef>
                          <a:spcPts val="0"/>
                        </a:spcBef>
                        <a:spcAft>
                          <a:spcPts val="800"/>
                        </a:spcAft>
                      </a:pPr>
                      <a:r>
                        <a:rPr lang="en-US" sz="800">
                          <a:effectLst/>
                        </a:rPr>
                        <a:t>Income Information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tc>
                  <a:txBody>
                    <a:bodyPr/>
                    <a:lstStyle/>
                    <a:p>
                      <a:pPr marL="0" marR="0">
                        <a:lnSpc>
                          <a:spcPct val="107000"/>
                        </a:lnSpc>
                        <a:spcBef>
                          <a:spcPts val="0"/>
                        </a:spcBef>
                        <a:spcAft>
                          <a:spcPts val="800"/>
                        </a:spcAft>
                      </a:pPr>
                      <a:r>
                        <a:rPr lang="en-US" sz="800">
                          <a:effectLst/>
                        </a:rPr>
                        <a:t>Substance Use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extLst>
                  <a:ext uri="{0D108BD9-81ED-4DB2-BD59-A6C34878D82A}">
                    <a16:rowId xmlns:a16="http://schemas.microsoft.com/office/drawing/2014/main" val="111883905"/>
                  </a:ext>
                </a:extLst>
              </a:tr>
              <a:tr h="168192">
                <a:tc>
                  <a:txBody>
                    <a:bodyPr/>
                    <a:lstStyle/>
                    <a:p>
                      <a:pPr marL="0" marR="0">
                        <a:lnSpc>
                          <a:spcPct val="107000"/>
                        </a:lnSpc>
                        <a:spcBef>
                          <a:spcPts val="0"/>
                        </a:spcBef>
                        <a:spcAft>
                          <a:spcPts val="800"/>
                        </a:spcAft>
                      </a:pPr>
                      <a:r>
                        <a:rPr lang="en-US" sz="800">
                          <a:effectLst/>
                        </a:rPr>
                        <a:t>Inquiries for People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tc>
                  <a:txBody>
                    <a:bodyPr/>
                    <a:lstStyle/>
                    <a:p>
                      <a:pPr marL="0" marR="0">
                        <a:lnSpc>
                          <a:spcPct val="107000"/>
                        </a:lnSpc>
                        <a:spcBef>
                          <a:spcPts val="0"/>
                        </a:spcBef>
                        <a:spcAft>
                          <a:spcPts val="800"/>
                        </a:spcAft>
                      </a:pPr>
                      <a:r>
                        <a:rPr lang="en-US" sz="800">
                          <a:effectLst/>
                        </a:rPr>
                        <a:t>Test/Assessments for People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extLst>
                  <a:ext uri="{0D108BD9-81ED-4DB2-BD59-A6C34878D82A}">
                    <a16:rowId xmlns:a16="http://schemas.microsoft.com/office/drawing/2014/main" val="3338433030"/>
                  </a:ext>
                </a:extLst>
              </a:tr>
              <a:tr h="168192">
                <a:tc>
                  <a:txBody>
                    <a:bodyPr/>
                    <a:lstStyle/>
                    <a:p>
                      <a:pPr marL="0" marR="0">
                        <a:lnSpc>
                          <a:spcPct val="107000"/>
                        </a:lnSpc>
                        <a:spcBef>
                          <a:spcPts val="0"/>
                        </a:spcBef>
                        <a:spcAft>
                          <a:spcPts val="800"/>
                        </a:spcAft>
                      </a:pPr>
                      <a:r>
                        <a:rPr lang="en-US" sz="800">
                          <a:effectLst/>
                        </a:rPr>
                        <a:t>Inquiries for Profiles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tc>
                  <a:txBody>
                    <a:bodyPr/>
                    <a:lstStyle/>
                    <a:p>
                      <a:pPr marL="0" marR="0">
                        <a:lnSpc>
                          <a:spcPct val="107000"/>
                        </a:lnSpc>
                        <a:spcBef>
                          <a:spcPts val="0"/>
                        </a:spcBef>
                        <a:spcAft>
                          <a:spcPts val="800"/>
                        </a:spcAft>
                      </a:pPr>
                      <a:r>
                        <a:rPr lang="en-US" sz="800">
                          <a:effectLst/>
                        </a:rPr>
                        <a:t>Test/Assessments for People - System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extLst>
                  <a:ext uri="{0D108BD9-81ED-4DB2-BD59-A6C34878D82A}">
                    <a16:rowId xmlns:a16="http://schemas.microsoft.com/office/drawing/2014/main" val="3591094424"/>
                  </a:ext>
                </a:extLst>
              </a:tr>
              <a:tr h="168192">
                <a:tc>
                  <a:txBody>
                    <a:bodyPr/>
                    <a:lstStyle/>
                    <a:p>
                      <a:pPr marL="0" marR="0">
                        <a:lnSpc>
                          <a:spcPct val="107000"/>
                        </a:lnSpc>
                        <a:spcBef>
                          <a:spcPts val="0"/>
                        </a:spcBef>
                        <a:spcAft>
                          <a:spcPts val="800"/>
                        </a:spcAft>
                      </a:pPr>
                      <a:r>
                        <a:rPr lang="en-US" sz="800">
                          <a:effectLst/>
                        </a:rPr>
                        <a:t>Lab Tests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tc>
                  <a:txBody>
                    <a:bodyPr/>
                    <a:lstStyle/>
                    <a:p>
                      <a:pPr marL="0" marR="0">
                        <a:lnSpc>
                          <a:spcPct val="107000"/>
                        </a:lnSpc>
                        <a:spcBef>
                          <a:spcPts val="0"/>
                        </a:spcBef>
                        <a:spcAft>
                          <a:spcPts val="800"/>
                        </a:spcAft>
                      </a:pPr>
                      <a:r>
                        <a:rPr lang="en-US" sz="800">
                          <a:effectLst/>
                        </a:rPr>
                        <a:t>Test/Assessments for Profiles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extLst>
                  <a:ext uri="{0D108BD9-81ED-4DB2-BD59-A6C34878D82A}">
                    <a16:rowId xmlns:a16="http://schemas.microsoft.com/office/drawing/2014/main" val="2989519078"/>
                  </a:ext>
                </a:extLst>
              </a:tr>
              <a:tr h="168192">
                <a:tc>
                  <a:txBody>
                    <a:bodyPr/>
                    <a:lstStyle/>
                    <a:p>
                      <a:pPr marL="0" marR="0">
                        <a:lnSpc>
                          <a:spcPct val="107000"/>
                        </a:lnSpc>
                        <a:spcBef>
                          <a:spcPts val="0"/>
                        </a:spcBef>
                        <a:spcAft>
                          <a:spcPts val="800"/>
                        </a:spcAft>
                      </a:pPr>
                      <a:r>
                        <a:rPr lang="en-US" sz="800">
                          <a:effectLst/>
                        </a:rPr>
                        <a:t>Legal History for People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tc>
                  <a:txBody>
                    <a:bodyPr/>
                    <a:lstStyle/>
                    <a:p>
                      <a:pPr marL="0" marR="0">
                        <a:lnSpc>
                          <a:spcPct val="107000"/>
                        </a:lnSpc>
                        <a:spcBef>
                          <a:spcPts val="0"/>
                        </a:spcBef>
                        <a:spcAft>
                          <a:spcPts val="800"/>
                        </a:spcAft>
                      </a:pPr>
                      <a:r>
                        <a:rPr lang="en-US" sz="800">
                          <a:effectLst/>
                        </a:rPr>
                        <a:t>Treatment/Service Plans for People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extLst>
                  <a:ext uri="{0D108BD9-81ED-4DB2-BD59-A6C34878D82A}">
                    <a16:rowId xmlns:a16="http://schemas.microsoft.com/office/drawing/2014/main" val="3734246059"/>
                  </a:ext>
                </a:extLst>
              </a:tr>
              <a:tr h="168192">
                <a:tc>
                  <a:txBody>
                    <a:bodyPr/>
                    <a:lstStyle/>
                    <a:p>
                      <a:pPr marL="0" marR="0">
                        <a:lnSpc>
                          <a:spcPct val="107000"/>
                        </a:lnSpc>
                        <a:spcBef>
                          <a:spcPts val="0"/>
                        </a:spcBef>
                        <a:spcAft>
                          <a:spcPts val="800"/>
                        </a:spcAft>
                      </a:pPr>
                      <a:r>
                        <a:rPr lang="en-US" sz="800">
                          <a:effectLst/>
                        </a:rPr>
                        <a:t>Legal History for Profiles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tc>
                  <a:txBody>
                    <a:bodyPr/>
                    <a:lstStyle/>
                    <a:p>
                      <a:pPr marL="0" marR="0">
                        <a:lnSpc>
                          <a:spcPct val="107000"/>
                        </a:lnSpc>
                        <a:spcBef>
                          <a:spcPts val="0"/>
                        </a:spcBef>
                        <a:spcAft>
                          <a:spcPts val="800"/>
                        </a:spcAft>
                      </a:pPr>
                      <a:r>
                        <a:rPr lang="en-US" sz="800" dirty="0">
                          <a:effectLst/>
                        </a:rPr>
                        <a:t>Treatment/Service Plans for Profiles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002" marR="61002" marT="0" marB="0" anchor="ctr"/>
                </a:tc>
                <a:extLst>
                  <a:ext uri="{0D108BD9-81ED-4DB2-BD59-A6C34878D82A}">
                    <a16:rowId xmlns:a16="http://schemas.microsoft.com/office/drawing/2014/main" val="960189288"/>
                  </a:ext>
                </a:extLst>
              </a:tr>
            </a:tbl>
          </a:graphicData>
        </a:graphic>
      </p:graphicFrame>
      <p:sp>
        <p:nvSpPr>
          <p:cNvPr id="6" name="Rectangle 1"/>
          <p:cNvSpPr>
            <a:spLocks noChangeArrowheads="1"/>
          </p:cNvSpPr>
          <p:nvPr/>
        </p:nvSpPr>
        <p:spPr bwMode="auto">
          <a:xfrm>
            <a:off x="7967078" y="1249116"/>
            <a:ext cx="4224922"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Form Families Commonly Used</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363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Material</a:t>
            </a:r>
            <a:endParaRPr lang="en-US" dirty="0"/>
          </a:p>
        </p:txBody>
      </p:sp>
      <p:sp>
        <p:nvSpPr>
          <p:cNvPr id="3" name="Content Placeholder 2"/>
          <p:cNvSpPr>
            <a:spLocks noGrp="1"/>
          </p:cNvSpPr>
          <p:nvPr>
            <p:ph idx="1"/>
          </p:nvPr>
        </p:nvSpPr>
        <p:spPr/>
        <p:txBody>
          <a:bodyPr/>
          <a:lstStyle/>
          <a:p>
            <a:r>
              <a:rPr lang="en-US" dirty="0" smtClean="0"/>
              <a:t>This reference material are for your reference only, I check most of them in 10.1.0250.</a:t>
            </a:r>
          </a:p>
          <a:p>
            <a:r>
              <a:rPr lang="en-US" dirty="0" smtClean="0"/>
              <a:t>You will know lots of basic and advance knowledge if you can understand and follow through the material.</a:t>
            </a:r>
          </a:p>
        </p:txBody>
      </p:sp>
      <p:sp>
        <p:nvSpPr>
          <p:cNvPr id="4" name="Footer Placeholder 3">
            <a:extLst>
              <a:ext uri="{FF2B5EF4-FFF2-40B4-BE49-F238E27FC236}">
                <a16:creationId xmlns:a16="http://schemas.microsoft.com/office/drawing/2014/main" id="{839EF42D-052E-4EA3-A07B-2413C3A5FF76}"/>
              </a:ext>
            </a:extLst>
          </p:cNvPr>
          <p:cNvSpPr>
            <a:spLocks noGrp="1"/>
          </p:cNvSpPr>
          <p:nvPr>
            <p:ph type="ftr" sz="quarter" idx="11"/>
          </p:nvPr>
        </p:nvSpPr>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3200989B-59B5-4CE3-A9A2-16E68D68A6E8}"/>
              </a:ext>
            </a:extLst>
          </p:cNvPr>
          <p:cNvSpPr>
            <a:spLocks noGrp="1"/>
          </p:cNvSpPr>
          <p:nvPr>
            <p:ph type="sldNum" sz="quarter" idx="12"/>
          </p:nvPr>
        </p:nvSpPr>
        <p:spPr/>
        <p:txBody>
          <a:bodyPr/>
          <a:lstStyle/>
          <a:p>
            <a:fld id="{0CF0F41A-7C67-4585-8868-04259A0B2400}" type="slidenum">
              <a:rPr lang="en-US" smtClean="0"/>
              <a:pPr/>
              <a:t>2</a:t>
            </a:fld>
            <a:endParaRPr lang="en-US"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081" y="954024"/>
            <a:ext cx="10813473" cy="1066800"/>
          </a:xfrm>
        </p:spPr>
        <p:txBody>
          <a:bodyPr>
            <a:normAutofit/>
          </a:bodyPr>
          <a:lstStyle/>
          <a:p>
            <a:pPr algn="ctr"/>
            <a:r>
              <a:rPr lang="en-US" sz="3200" dirty="0"/>
              <a:t>Case Study – How to protect Form </a:t>
            </a:r>
            <a:r>
              <a:rPr lang="en-US" sz="3200" dirty="0" smtClean="0"/>
              <a:t>information ?</a:t>
            </a:r>
            <a:endParaRPr lang="en-US" sz="3200" dirty="0"/>
          </a:p>
        </p:txBody>
      </p:sp>
      <p:sp>
        <p:nvSpPr>
          <p:cNvPr id="3" name="Content Placeholder 2"/>
          <p:cNvSpPr>
            <a:spLocks noGrp="1"/>
          </p:cNvSpPr>
          <p:nvPr>
            <p:ph idx="1"/>
          </p:nvPr>
        </p:nvSpPr>
        <p:spPr>
          <a:xfrm>
            <a:off x="516082" y="2020824"/>
            <a:ext cx="5261264" cy="4185761"/>
          </a:xfrm>
          <a:solidFill>
            <a:schemeClr val="tx1"/>
          </a:solidFill>
        </p:spPr>
        <p:txBody>
          <a:bodyPr>
            <a:normAutofit fontScale="85000" lnSpcReduction="10000"/>
          </a:bodyPr>
          <a:lstStyle/>
          <a:p>
            <a:pPr marL="0" indent="0">
              <a:buNone/>
            </a:pPr>
            <a:r>
              <a:rPr lang="en-US" sz="2400" b="1" dirty="0">
                <a:solidFill>
                  <a:schemeClr val="bg1"/>
                </a:solidFill>
              </a:rPr>
              <a:t>You can only lock a form in Evolv only when they are a service. But there are time we don't want staff modify/see the Form information.</a:t>
            </a:r>
          </a:p>
          <a:p>
            <a:endParaRPr lang="en-US" sz="2400" b="1" dirty="0">
              <a:solidFill>
                <a:schemeClr val="bg1"/>
              </a:solidFill>
            </a:endParaRPr>
          </a:p>
          <a:p>
            <a:pPr marL="342900" indent="-342900">
              <a:buAutoNum type="arabicPeriod"/>
            </a:pPr>
            <a:r>
              <a:rPr lang="en-US" sz="2400" b="1" dirty="0">
                <a:solidFill>
                  <a:schemeClr val="bg1"/>
                </a:solidFill>
              </a:rPr>
              <a:t>The form is a documentation that will be referenced by other form (via copy the data or sub report).</a:t>
            </a:r>
          </a:p>
          <a:p>
            <a:pPr marL="342900" indent="-342900">
              <a:buAutoNum type="arabicPeriod"/>
            </a:pPr>
            <a:r>
              <a:rPr lang="en-US" sz="2400" b="1" dirty="0">
                <a:solidFill>
                  <a:schemeClr val="bg1"/>
                </a:solidFill>
              </a:rPr>
              <a:t>The form have sensitive information(make the data invisible).</a:t>
            </a:r>
          </a:p>
          <a:p>
            <a:pPr marL="342900" indent="-342900">
              <a:buAutoNum type="arabicPeriod"/>
            </a:pPr>
            <a:r>
              <a:rPr lang="en-US" sz="2400" b="1" dirty="0">
                <a:solidFill>
                  <a:schemeClr val="bg1"/>
                </a:solidFill>
              </a:rPr>
              <a:t>The form need more than one staff to finish it(make the data only modifiable for the staff that responsible for entering the data ). </a:t>
            </a:r>
          </a:p>
          <a:p>
            <a:pPr marL="342900" indent="-342900">
              <a:buAutoNum type="arabicPeriod"/>
            </a:pPr>
            <a:r>
              <a:rPr lang="en-US" sz="2400" b="1" dirty="0">
                <a:solidFill>
                  <a:schemeClr val="bg1"/>
                </a:solidFill>
              </a:rPr>
              <a:t>The form should be only finish by one staff(whoever create it).</a:t>
            </a:r>
          </a:p>
          <a:p>
            <a:endParaRPr lang="en-US" dirty="0"/>
          </a:p>
        </p:txBody>
      </p:sp>
      <p:sp>
        <p:nvSpPr>
          <p:cNvPr id="4" name="Footer Placeholder 3">
            <a:extLst>
              <a:ext uri="{FF2B5EF4-FFF2-40B4-BE49-F238E27FC236}">
                <a16:creationId xmlns:a16="http://schemas.microsoft.com/office/drawing/2014/main" id="{349C1BCB-1067-4602-9545-14685EEF9839}"/>
              </a:ext>
            </a:extLst>
          </p:cNvPr>
          <p:cNvSpPr>
            <a:spLocks noGrp="1"/>
          </p:cNvSpPr>
          <p:nvPr>
            <p:ph type="ftr" sz="quarter" idx="11"/>
          </p:nvPr>
        </p:nvSpPr>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FE2EE49C-D0CD-401E-8A05-674F4B808831}"/>
              </a:ext>
            </a:extLst>
          </p:cNvPr>
          <p:cNvSpPr>
            <a:spLocks noGrp="1"/>
          </p:cNvSpPr>
          <p:nvPr>
            <p:ph type="sldNum" sz="quarter" idx="12"/>
          </p:nvPr>
        </p:nvSpPr>
        <p:spPr/>
        <p:txBody>
          <a:bodyPr/>
          <a:lstStyle/>
          <a:p>
            <a:fld id="{0CF0F41A-7C67-4585-8868-04259A0B2400}" type="slidenum">
              <a:rPr lang="en-US" smtClean="0"/>
              <a:pPr/>
              <a:t>20</a:t>
            </a:fld>
            <a:endParaRPr lang="en-US" dirty="0"/>
          </a:p>
        </p:txBody>
      </p:sp>
      <p:sp>
        <p:nvSpPr>
          <p:cNvPr id="6" name="TextBox 5"/>
          <p:cNvSpPr txBox="1"/>
          <p:nvPr/>
        </p:nvSpPr>
        <p:spPr>
          <a:xfrm>
            <a:off x="5777346" y="2020824"/>
            <a:ext cx="6144781" cy="4185761"/>
          </a:xfrm>
          <a:prstGeom prst="rect">
            <a:avLst/>
          </a:prstGeom>
          <a:solidFill>
            <a:schemeClr val="bg1">
              <a:lumMod val="75000"/>
            </a:schemeClr>
          </a:solidFill>
        </p:spPr>
        <p:txBody>
          <a:bodyPr wrap="square" rtlCol="0">
            <a:spAutoFit/>
          </a:bodyPr>
          <a:lstStyle/>
          <a:p>
            <a:r>
              <a:rPr lang="en-US" sz="1400" dirty="0"/>
              <a:t>To accomplish all this, there are couple thing need to do when we design the Form.</a:t>
            </a:r>
          </a:p>
          <a:p>
            <a:endParaRPr lang="en-US" sz="1400" dirty="0"/>
          </a:p>
          <a:p>
            <a:pPr marL="342900" indent="-342900">
              <a:buFontTx/>
              <a:buAutoNum type="arabicPeriod"/>
            </a:pPr>
            <a:r>
              <a:rPr lang="en-US" sz="1400" dirty="0"/>
              <a:t>Review the worker role, workgroup , supervisor design/setup .</a:t>
            </a:r>
          </a:p>
          <a:p>
            <a:pPr marL="342900" indent="-342900">
              <a:buAutoNum type="arabicPeriod"/>
            </a:pPr>
            <a:r>
              <a:rPr lang="en-US" sz="1400" dirty="0"/>
              <a:t>Try to group data into different group according to the security we want to set up</a:t>
            </a:r>
            <a:r>
              <a:rPr lang="en-US" sz="1400" dirty="0" smtClean="0"/>
              <a:t>.</a:t>
            </a:r>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a:p>
          <a:p>
            <a:endParaRPr lang="en-US" sz="1400" dirty="0">
              <a:solidFill>
                <a:schemeClr val="tx2"/>
              </a:solidFill>
            </a:endParaRPr>
          </a:p>
        </p:txBody>
      </p:sp>
    </p:spTree>
    <p:extLst>
      <p:ext uri="{BB962C8B-B14F-4D97-AF65-F5344CB8AC3E}">
        <p14:creationId xmlns:p14="http://schemas.microsoft.com/office/powerpoint/2010/main" val="45341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081" y="954024"/>
            <a:ext cx="10813473" cy="1066800"/>
          </a:xfrm>
        </p:spPr>
        <p:txBody>
          <a:bodyPr>
            <a:normAutofit/>
          </a:bodyPr>
          <a:lstStyle/>
          <a:p>
            <a:pPr algn="ctr"/>
            <a:r>
              <a:rPr lang="en-US" sz="3200" dirty="0"/>
              <a:t>Technique </a:t>
            </a:r>
            <a:r>
              <a:rPr lang="en-US" sz="3200" dirty="0" smtClean="0"/>
              <a:t>1 - </a:t>
            </a:r>
            <a:r>
              <a:rPr lang="en-US" sz="3200" dirty="0"/>
              <a:t>Lock the form using existing Evolv </a:t>
            </a:r>
            <a:r>
              <a:rPr lang="en-US" sz="3200" dirty="0" smtClean="0"/>
              <a:t>function</a:t>
            </a:r>
            <a:endParaRPr lang="en-US" sz="3200" dirty="0"/>
          </a:p>
        </p:txBody>
      </p:sp>
      <p:sp>
        <p:nvSpPr>
          <p:cNvPr id="3" name="Content Placeholder 2"/>
          <p:cNvSpPr>
            <a:spLocks noGrp="1"/>
          </p:cNvSpPr>
          <p:nvPr>
            <p:ph idx="1"/>
          </p:nvPr>
        </p:nvSpPr>
        <p:spPr>
          <a:xfrm>
            <a:off x="516082" y="2020824"/>
            <a:ext cx="5261264" cy="4108817"/>
          </a:xfrm>
          <a:solidFill>
            <a:schemeClr val="tx1"/>
          </a:solidFill>
        </p:spPr>
        <p:txBody>
          <a:bodyPr>
            <a:normAutofit/>
          </a:bodyPr>
          <a:lstStyle/>
          <a:p>
            <a:pPr marL="0" indent="0">
              <a:buNone/>
            </a:pPr>
            <a:r>
              <a:rPr lang="en-US" dirty="0">
                <a:solidFill>
                  <a:srgbClr val="FFFFFF"/>
                </a:solidFill>
              </a:rPr>
              <a:t>There are three fields Evolv use to lock a form.</a:t>
            </a:r>
          </a:p>
          <a:p>
            <a:pPr marL="0" indent="0">
              <a:buNone/>
            </a:pPr>
            <a:endParaRPr lang="en-US" dirty="0">
              <a:solidFill>
                <a:srgbClr val="FFFFFF"/>
              </a:solidFill>
            </a:endParaRPr>
          </a:p>
          <a:p>
            <a:pPr marL="0" indent="0">
              <a:buNone/>
            </a:pPr>
            <a:r>
              <a:rPr lang="en-US" dirty="0" err="1">
                <a:solidFill>
                  <a:srgbClr val="FFFFFF"/>
                </a:solidFill>
              </a:rPr>
              <a:t>Is_locked</a:t>
            </a:r>
            <a:r>
              <a:rPr lang="en-US" dirty="0">
                <a:solidFill>
                  <a:srgbClr val="FFFFFF"/>
                </a:solidFill>
              </a:rPr>
              <a:t>, </a:t>
            </a:r>
            <a:r>
              <a:rPr lang="en-US" dirty="0" err="1">
                <a:solidFill>
                  <a:srgbClr val="FFFFFF"/>
                </a:solidFill>
              </a:rPr>
              <a:t>approved_by</a:t>
            </a:r>
            <a:r>
              <a:rPr lang="en-US" dirty="0">
                <a:solidFill>
                  <a:srgbClr val="FFFFFF"/>
                </a:solidFill>
              </a:rPr>
              <a:t>, </a:t>
            </a:r>
            <a:r>
              <a:rPr lang="en-US" dirty="0" err="1">
                <a:solidFill>
                  <a:srgbClr val="FFFFFF"/>
                </a:solidFill>
              </a:rPr>
              <a:t>approved_date</a:t>
            </a:r>
            <a:endParaRPr lang="en-US" dirty="0">
              <a:solidFill>
                <a:srgbClr val="FFFFFF"/>
              </a:solidFill>
            </a:endParaRPr>
          </a:p>
          <a:p>
            <a:pPr marL="109728" indent="0">
              <a:buNone/>
            </a:pPr>
            <a:endParaRPr lang="en-US" dirty="0"/>
          </a:p>
          <a:p>
            <a:pPr marL="109728" indent="0">
              <a:buNone/>
            </a:pPr>
            <a:r>
              <a:rPr lang="en-US" sz="2400" dirty="0" smtClean="0">
                <a:solidFill>
                  <a:schemeClr val="bg1"/>
                </a:solidFill>
              </a:rPr>
              <a:t>This </a:t>
            </a:r>
            <a:r>
              <a:rPr lang="en-US" sz="2400" dirty="0">
                <a:solidFill>
                  <a:schemeClr val="bg1"/>
                </a:solidFill>
              </a:rPr>
              <a:t>code will work in classic and NX.</a:t>
            </a:r>
          </a:p>
          <a:p>
            <a:endParaRPr lang="en-US" dirty="0"/>
          </a:p>
        </p:txBody>
      </p:sp>
      <p:sp>
        <p:nvSpPr>
          <p:cNvPr id="4" name="Footer Placeholder 3">
            <a:extLst>
              <a:ext uri="{FF2B5EF4-FFF2-40B4-BE49-F238E27FC236}">
                <a16:creationId xmlns:a16="http://schemas.microsoft.com/office/drawing/2014/main" id="{349C1BCB-1067-4602-9545-14685EEF9839}"/>
              </a:ext>
            </a:extLst>
          </p:cNvPr>
          <p:cNvSpPr>
            <a:spLocks noGrp="1"/>
          </p:cNvSpPr>
          <p:nvPr>
            <p:ph type="ftr" sz="quarter" idx="11"/>
          </p:nvPr>
        </p:nvSpPr>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FE2EE49C-D0CD-401E-8A05-674F4B808831}"/>
              </a:ext>
            </a:extLst>
          </p:cNvPr>
          <p:cNvSpPr>
            <a:spLocks noGrp="1"/>
          </p:cNvSpPr>
          <p:nvPr>
            <p:ph type="sldNum" sz="quarter" idx="12"/>
          </p:nvPr>
        </p:nvSpPr>
        <p:spPr/>
        <p:txBody>
          <a:bodyPr/>
          <a:lstStyle/>
          <a:p>
            <a:fld id="{0CF0F41A-7C67-4585-8868-04259A0B2400}" type="slidenum">
              <a:rPr lang="en-US" smtClean="0"/>
              <a:pPr/>
              <a:t>21</a:t>
            </a:fld>
            <a:endParaRPr lang="en-US" dirty="0"/>
          </a:p>
        </p:txBody>
      </p:sp>
      <p:sp>
        <p:nvSpPr>
          <p:cNvPr id="6" name="TextBox 5"/>
          <p:cNvSpPr txBox="1"/>
          <p:nvPr/>
        </p:nvSpPr>
        <p:spPr>
          <a:xfrm>
            <a:off x="5777346" y="2020824"/>
            <a:ext cx="6144781" cy="4108817"/>
          </a:xfrm>
          <a:prstGeom prst="rect">
            <a:avLst/>
          </a:prstGeom>
          <a:solidFill>
            <a:schemeClr val="bg1">
              <a:lumMod val="75000"/>
            </a:schemeClr>
          </a:solidFill>
        </p:spPr>
        <p:txBody>
          <a:bodyPr wrap="square" rtlCol="0">
            <a:spAutoFit/>
          </a:bodyPr>
          <a:lstStyle/>
          <a:p>
            <a:r>
              <a:rPr lang="en-US" sz="900" dirty="0"/>
              <a:t>//put in On Load </a:t>
            </a:r>
            <a:r>
              <a:rPr lang="en-US" sz="900" dirty="0" smtClean="0"/>
              <a:t>Script for any field</a:t>
            </a:r>
            <a:endParaRPr lang="en-US" sz="900" dirty="0"/>
          </a:p>
          <a:p>
            <a:r>
              <a:rPr lang="en-US" sz="900" dirty="0"/>
              <a:t>if (getDataValue('staff_view','staff_id',</a:t>
            </a:r>
            <a:r>
              <a:rPr lang="en-US" sz="900" dirty="0" err="1"/>
              <a:t>workerID</a:t>
            </a:r>
            <a:r>
              <a:rPr lang="en-US" sz="900" dirty="0"/>
              <a:t>,'</a:t>
            </a:r>
            <a:r>
              <a:rPr lang="en-US" sz="900" dirty="0" err="1"/>
              <a:t>security_scheme</a:t>
            </a:r>
            <a:r>
              <a:rPr lang="en-US" sz="900" dirty="0"/>
              <a:t>')=='System Administrator' )</a:t>
            </a:r>
          </a:p>
          <a:p>
            <a:r>
              <a:rPr lang="en-US" sz="900" dirty="0"/>
              <a:t>{{if (</a:t>
            </a:r>
            <a:r>
              <a:rPr lang="en-US" sz="900" dirty="0" err="1"/>
              <a:t>getElementFromXML</a:t>
            </a:r>
            <a:r>
              <a:rPr lang="en-US" sz="900" dirty="0"/>
              <a:t>(</a:t>
            </a:r>
            <a:r>
              <a:rPr lang="en-US" sz="900" dirty="0" err="1"/>
              <a:t>formXML</a:t>
            </a:r>
            <a:r>
              <a:rPr lang="en-US" sz="900" dirty="0"/>
              <a:t>,'</a:t>
            </a:r>
            <a:r>
              <a:rPr lang="en-US" sz="900" dirty="0" err="1"/>
              <a:t>is_locked</a:t>
            </a:r>
            <a:r>
              <a:rPr lang="en-US" sz="900" dirty="0"/>
              <a:t>')=='on'){{if(confirm('Unlock?')){{</a:t>
            </a:r>
            <a:r>
              <a:rPr lang="en-US" sz="900" dirty="0" err="1"/>
              <a:t>setElementFromXML</a:t>
            </a:r>
            <a:r>
              <a:rPr lang="en-US" sz="900" dirty="0"/>
              <a:t>(</a:t>
            </a:r>
            <a:r>
              <a:rPr lang="en-US" sz="900" dirty="0" err="1"/>
              <a:t>formXML</a:t>
            </a:r>
            <a:r>
              <a:rPr lang="en-US" sz="900" dirty="0"/>
              <a:t>,'</a:t>
            </a:r>
            <a:r>
              <a:rPr lang="en-US" sz="900" dirty="0" err="1"/>
              <a:t>is_locked',false</a:t>
            </a:r>
            <a:r>
              <a:rPr lang="en-US" sz="900" dirty="0"/>
              <a:t>);</a:t>
            </a:r>
            <a:r>
              <a:rPr lang="en-US" sz="900" dirty="0" err="1"/>
              <a:t>setElementFromXML</a:t>
            </a:r>
            <a:r>
              <a:rPr lang="en-US" sz="900" dirty="0"/>
              <a:t>(</a:t>
            </a:r>
            <a:r>
              <a:rPr lang="en-US" sz="900" dirty="0" err="1"/>
              <a:t>formXML</a:t>
            </a:r>
            <a:r>
              <a:rPr lang="en-US" sz="900" dirty="0"/>
              <a:t>,'</a:t>
            </a:r>
            <a:r>
              <a:rPr lang="en-US" sz="900" dirty="0" err="1"/>
              <a:t>approved_by</a:t>
            </a:r>
            <a:r>
              <a:rPr lang="en-US" sz="900" dirty="0"/>
              <a:t>','');</a:t>
            </a:r>
            <a:r>
              <a:rPr lang="en-US" sz="900" dirty="0" err="1"/>
              <a:t>setElementFromXML</a:t>
            </a:r>
            <a:r>
              <a:rPr lang="en-US" sz="900" dirty="0"/>
              <a:t>(</a:t>
            </a:r>
            <a:r>
              <a:rPr lang="en-US" sz="900" dirty="0" err="1"/>
              <a:t>formXML</a:t>
            </a:r>
            <a:r>
              <a:rPr lang="en-US" sz="900" dirty="0"/>
              <a:t>,'</a:t>
            </a:r>
            <a:r>
              <a:rPr lang="en-US" sz="900" dirty="0" err="1"/>
              <a:t>approved_date</a:t>
            </a:r>
            <a:r>
              <a:rPr lang="en-US" sz="900" dirty="0"/>
              <a:t>','');</a:t>
            </a:r>
            <a:r>
              <a:rPr lang="en-US" sz="900" dirty="0" err="1"/>
              <a:t>window.closeAfterSave</a:t>
            </a:r>
            <a:r>
              <a:rPr lang="en-US" sz="900" dirty="0"/>
              <a:t>=</a:t>
            </a:r>
            <a:r>
              <a:rPr lang="en-US" sz="900" dirty="0" err="1"/>
              <a:t>true;SaveForm</a:t>
            </a:r>
            <a:r>
              <a:rPr lang="en-US" sz="900" dirty="0"/>
              <a:t>(</a:t>
            </a:r>
            <a:r>
              <a:rPr lang="en-US" sz="900" dirty="0" err="1"/>
              <a:t>this.form</a:t>
            </a:r>
            <a:r>
              <a:rPr lang="en-US" sz="900" dirty="0"/>
              <a:t>);}}}}</a:t>
            </a:r>
          </a:p>
          <a:p>
            <a:r>
              <a:rPr lang="en-US" sz="900" dirty="0"/>
              <a:t>if (</a:t>
            </a:r>
            <a:r>
              <a:rPr lang="en-US" sz="900" dirty="0" err="1"/>
              <a:t>getElementFromXML</a:t>
            </a:r>
            <a:r>
              <a:rPr lang="en-US" sz="900" dirty="0"/>
              <a:t>(</a:t>
            </a:r>
            <a:r>
              <a:rPr lang="en-US" sz="900" dirty="0" err="1"/>
              <a:t>formXML</a:t>
            </a:r>
            <a:r>
              <a:rPr lang="en-US" sz="900" dirty="0"/>
              <a:t>,'</a:t>
            </a:r>
            <a:r>
              <a:rPr lang="en-US" sz="900" dirty="0" err="1"/>
              <a:t>is_locked</a:t>
            </a:r>
            <a:r>
              <a:rPr lang="en-US" sz="900" dirty="0"/>
              <a:t>')==true){{if (confirm('Unlock?')){{</a:t>
            </a:r>
            <a:r>
              <a:rPr lang="en-US" sz="900" dirty="0" err="1"/>
              <a:t>Form.toggleLock</a:t>
            </a:r>
            <a:r>
              <a:rPr lang="en-US" sz="900" dirty="0"/>
              <a:t>('UNSUBMIT',</a:t>
            </a:r>
            <a:r>
              <a:rPr lang="en-US" sz="900" dirty="0" err="1"/>
              <a:t>Form.formObject.parentTable</a:t>
            </a:r>
            <a:r>
              <a:rPr lang="en-US" sz="900" dirty="0"/>
              <a:t>);}}}}}}</a:t>
            </a:r>
          </a:p>
          <a:p>
            <a:endParaRPr lang="en-US" sz="900" dirty="0"/>
          </a:p>
          <a:p>
            <a:r>
              <a:rPr lang="en-US" sz="900" dirty="0"/>
              <a:t>//put in On Click </a:t>
            </a:r>
            <a:r>
              <a:rPr lang="en-US" sz="900" dirty="0" smtClean="0"/>
              <a:t>Script for </a:t>
            </a:r>
            <a:r>
              <a:rPr lang="en-US" sz="900" dirty="0" err="1" smtClean="0"/>
              <a:t>is_locked</a:t>
            </a:r>
            <a:endParaRPr lang="en-US" sz="900" dirty="0"/>
          </a:p>
          <a:p>
            <a:r>
              <a:rPr lang="en-US" sz="900" dirty="0"/>
              <a:t>if (</a:t>
            </a:r>
            <a:r>
              <a:rPr lang="en-US" sz="900" dirty="0" err="1"/>
              <a:t>getElementFromXML</a:t>
            </a:r>
            <a:r>
              <a:rPr lang="en-US" sz="900" dirty="0"/>
              <a:t>(</a:t>
            </a:r>
            <a:r>
              <a:rPr lang="en-US" sz="900" dirty="0" err="1"/>
              <a:t>formXML</a:t>
            </a:r>
            <a:r>
              <a:rPr lang="en-US" sz="900" dirty="0"/>
              <a:t>,'</a:t>
            </a:r>
            <a:r>
              <a:rPr lang="en-US" sz="900" dirty="0" err="1"/>
              <a:t>is_locked</a:t>
            </a:r>
            <a:r>
              <a:rPr lang="en-US" sz="900" dirty="0"/>
              <a:t>') == 'on') </a:t>
            </a:r>
          </a:p>
          <a:p>
            <a:r>
              <a:rPr lang="en-US" sz="900" dirty="0"/>
              <a:t>{ </a:t>
            </a:r>
          </a:p>
          <a:p>
            <a:r>
              <a:rPr lang="en-US" sz="900" dirty="0"/>
              <a:t>	if ( confirm('Do you want to lock this document? ')) </a:t>
            </a:r>
          </a:p>
          <a:p>
            <a:r>
              <a:rPr lang="en-US" sz="900" dirty="0"/>
              <a:t>	{ </a:t>
            </a:r>
          </a:p>
          <a:p>
            <a:r>
              <a:rPr lang="en-US" sz="900" dirty="0"/>
              <a:t>		</a:t>
            </a:r>
            <a:r>
              <a:rPr lang="en-US" sz="900" dirty="0" err="1"/>
              <a:t>setElementFromXML</a:t>
            </a:r>
            <a:r>
              <a:rPr lang="en-US" sz="900" dirty="0"/>
              <a:t>(</a:t>
            </a:r>
            <a:r>
              <a:rPr lang="en-US" sz="900" dirty="0" err="1"/>
              <a:t>formXML</a:t>
            </a:r>
            <a:r>
              <a:rPr lang="en-US" sz="900" dirty="0"/>
              <a:t>,'</a:t>
            </a:r>
            <a:r>
              <a:rPr lang="en-US" sz="900" dirty="0" err="1"/>
              <a:t>approved_by</a:t>
            </a:r>
            <a:r>
              <a:rPr lang="en-US" sz="900" dirty="0"/>
              <a:t>', </a:t>
            </a:r>
            <a:r>
              <a:rPr lang="en-US" sz="900" dirty="0" err="1"/>
              <a:t>workerID</a:t>
            </a:r>
            <a:r>
              <a:rPr lang="en-US" sz="900" dirty="0"/>
              <a:t>); </a:t>
            </a:r>
          </a:p>
          <a:p>
            <a:r>
              <a:rPr lang="en-US" sz="900" dirty="0"/>
              <a:t>		</a:t>
            </a:r>
            <a:r>
              <a:rPr lang="en-US" sz="900" dirty="0" err="1"/>
              <a:t>setElementFromXML</a:t>
            </a:r>
            <a:r>
              <a:rPr lang="en-US" sz="900" dirty="0"/>
              <a:t>(</a:t>
            </a:r>
            <a:r>
              <a:rPr lang="en-US" sz="900" dirty="0" err="1"/>
              <a:t>formXML</a:t>
            </a:r>
            <a:r>
              <a:rPr lang="en-US" sz="900" dirty="0"/>
              <a:t>,'</a:t>
            </a:r>
            <a:r>
              <a:rPr lang="en-US" sz="900" dirty="0" err="1"/>
              <a:t>approved_date</a:t>
            </a:r>
            <a:r>
              <a:rPr lang="en-US" sz="900" dirty="0"/>
              <a:t>', </a:t>
            </a:r>
            <a:r>
              <a:rPr lang="en-US" sz="900" dirty="0" err="1"/>
              <a:t>todaysDateTime</a:t>
            </a:r>
            <a:r>
              <a:rPr lang="en-US" sz="900" dirty="0"/>
              <a:t>()); </a:t>
            </a:r>
          </a:p>
          <a:p>
            <a:r>
              <a:rPr lang="en-US" sz="900" dirty="0"/>
              <a:t>		</a:t>
            </a:r>
            <a:r>
              <a:rPr lang="en-US" sz="900" dirty="0" err="1"/>
              <a:t>window.closeAfterSave</a:t>
            </a:r>
            <a:r>
              <a:rPr lang="en-US" sz="900" dirty="0"/>
              <a:t>=true; </a:t>
            </a:r>
          </a:p>
          <a:p>
            <a:r>
              <a:rPr lang="en-US" sz="900" dirty="0"/>
              <a:t>		</a:t>
            </a:r>
            <a:r>
              <a:rPr lang="en-US" sz="900" dirty="0" err="1"/>
              <a:t>SaveForm</a:t>
            </a:r>
            <a:r>
              <a:rPr lang="en-US" sz="900" dirty="0"/>
              <a:t>(</a:t>
            </a:r>
            <a:r>
              <a:rPr lang="en-US" sz="900" dirty="0" err="1"/>
              <a:t>this.form</a:t>
            </a:r>
            <a:r>
              <a:rPr lang="en-US" sz="900" dirty="0"/>
              <a:t>); </a:t>
            </a:r>
          </a:p>
          <a:p>
            <a:r>
              <a:rPr lang="en-US" sz="900" dirty="0"/>
              <a:t>	} </a:t>
            </a:r>
          </a:p>
          <a:p>
            <a:r>
              <a:rPr lang="en-US" sz="900" dirty="0"/>
              <a:t>	else { setFormElement('</a:t>
            </a:r>
            <a:r>
              <a:rPr lang="en-US" sz="900" dirty="0" err="1"/>
              <a:t>is_locked</a:t>
            </a:r>
            <a:r>
              <a:rPr lang="en-US" sz="900" dirty="0"/>
              <a:t>', false); } </a:t>
            </a:r>
          </a:p>
          <a:p>
            <a:r>
              <a:rPr lang="en-US" sz="900" dirty="0"/>
              <a:t>} </a:t>
            </a:r>
          </a:p>
          <a:p>
            <a:r>
              <a:rPr lang="en-US" sz="900" dirty="0"/>
              <a:t>if (</a:t>
            </a:r>
            <a:r>
              <a:rPr lang="en-US" sz="900" dirty="0" err="1"/>
              <a:t>getElementFromXML</a:t>
            </a:r>
            <a:r>
              <a:rPr lang="en-US" sz="900" dirty="0"/>
              <a:t>(</a:t>
            </a:r>
            <a:r>
              <a:rPr lang="en-US" sz="900" dirty="0" err="1"/>
              <a:t>formXML</a:t>
            </a:r>
            <a:r>
              <a:rPr lang="en-US" sz="900" dirty="0"/>
              <a:t>,'</a:t>
            </a:r>
            <a:r>
              <a:rPr lang="en-US" sz="900" dirty="0" err="1"/>
              <a:t>is_locked</a:t>
            </a:r>
            <a:r>
              <a:rPr lang="en-US" sz="900" dirty="0"/>
              <a:t>') == true) {</a:t>
            </a:r>
          </a:p>
          <a:p>
            <a:r>
              <a:rPr lang="en-US" sz="900" dirty="0"/>
              <a:t>	if ( confirm('Do you want to lock this document? ')) </a:t>
            </a:r>
          </a:p>
          <a:p>
            <a:r>
              <a:rPr lang="en-US" sz="900" dirty="0"/>
              <a:t>	{ </a:t>
            </a:r>
          </a:p>
          <a:p>
            <a:r>
              <a:rPr lang="en-US" sz="900" dirty="0"/>
              <a:t>		</a:t>
            </a:r>
            <a:r>
              <a:rPr lang="en-US" sz="900" dirty="0" err="1"/>
              <a:t>setElementFromXML</a:t>
            </a:r>
            <a:r>
              <a:rPr lang="en-US" sz="900" dirty="0"/>
              <a:t>(</a:t>
            </a:r>
            <a:r>
              <a:rPr lang="en-US" sz="900" dirty="0" err="1"/>
              <a:t>formXML</a:t>
            </a:r>
            <a:r>
              <a:rPr lang="en-US" sz="900" dirty="0"/>
              <a:t>,'</a:t>
            </a:r>
            <a:r>
              <a:rPr lang="en-US" sz="900" dirty="0" err="1"/>
              <a:t>approved_by</a:t>
            </a:r>
            <a:r>
              <a:rPr lang="en-US" sz="900" dirty="0"/>
              <a:t>', </a:t>
            </a:r>
            <a:r>
              <a:rPr lang="en-US" sz="900" dirty="0" err="1"/>
              <a:t>workerID</a:t>
            </a:r>
            <a:r>
              <a:rPr lang="en-US" sz="900" dirty="0"/>
              <a:t>); </a:t>
            </a:r>
          </a:p>
          <a:p>
            <a:r>
              <a:rPr lang="en-US" sz="900" dirty="0"/>
              <a:t>		</a:t>
            </a:r>
            <a:r>
              <a:rPr lang="en-US" sz="900" dirty="0" err="1"/>
              <a:t>setElementFromXML</a:t>
            </a:r>
            <a:r>
              <a:rPr lang="en-US" sz="900" dirty="0"/>
              <a:t>(</a:t>
            </a:r>
            <a:r>
              <a:rPr lang="en-US" sz="900" dirty="0" err="1"/>
              <a:t>formXML</a:t>
            </a:r>
            <a:r>
              <a:rPr lang="en-US" sz="900" dirty="0"/>
              <a:t>,'</a:t>
            </a:r>
            <a:r>
              <a:rPr lang="en-US" sz="900" dirty="0" err="1"/>
              <a:t>approved_date</a:t>
            </a:r>
            <a:r>
              <a:rPr lang="en-US" sz="900" dirty="0"/>
              <a:t>', </a:t>
            </a:r>
            <a:r>
              <a:rPr lang="en-US" sz="900" dirty="0" err="1"/>
              <a:t>todaysDateTime</a:t>
            </a:r>
            <a:r>
              <a:rPr lang="en-US" sz="900" dirty="0"/>
              <a:t>()); </a:t>
            </a:r>
          </a:p>
          <a:p>
            <a:r>
              <a:rPr lang="en-US" sz="900" dirty="0"/>
              <a:t>		</a:t>
            </a:r>
            <a:r>
              <a:rPr lang="en-US" sz="900" dirty="0" err="1"/>
              <a:t>Form.formToolMenuItemClick</a:t>
            </a:r>
            <a:r>
              <a:rPr lang="en-US" sz="900" dirty="0"/>
              <a:t>(this, '</a:t>
            </a:r>
            <a:r>
              <a:rPr lang="en-US" sz="900" dirty="0" err="1"/>
              <a:t>saveform</a:t>
            </a:r>
            <a:r>
              <a:rPr lang="en-US" sz="900" dirty="0"/>
              <a:t>', '') }</a:t>
            </a:r>
          </a:p>
          <a:p>
            <a:r>
              <a:rPr lang="en-US" sz="900" dirty="0"/>
              <a:t>	else { setFormElement('</a:t>
            </a:r>
            <a:r>
              <a:rPr lang="en-US" sz="900" dirty="0" err="1"/>
              <a:t>is_locked</a:t>
            </a:r>
            <a:r>
              <a:rPr lang="en-US" sz="900" dirty="0"/>
              <a:t>', false); } </a:t>
            </a:r>
          </a:p>
          <a:p>
            <a:r>
              <a:rPr lang="en-US" sz="900" dirty="0" smtClean="0"/>
              <a:t>}</a:t>
            </a:r>
            <a:endParaRPr lang="en-US" sz="900" dirty="0"/>
          </a:p>
        </p:txBody>
      </p:sp>
    </p:spTree>
    <p:extLst>
      <p:ext uri="{BB962C8B-B14F-4D97-AF65-F5344CB8AC3E}">
        <p14:creationId xmlns:p14="http://schemas.microsoft.com/office/powerpoint/2010/main" val="24969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081" y="954024"/>
            <a:ext cx="10813473" cy="1066800"/>
          </a:xfrm>
        </p:spPr>
        <p:txBody>
          <a:bodyPr>
            <a:normAutofit/>
          </a:bodyPr>
          <a:lstStyle/>
          <a:p>
            <a:pPr algn="ctr"/>
            <a:r>
              <a:rPr lang="en-US" sz="3200" dirty="0"/>
              <a:t>Technique 2</a:t>
            </a:r>
            <a:r>
              <a:rPr lang="en-US" sz="3200" dirty="0" smtClean="0"/>
              <a:t> - </a:t>
            </a:r>
            <a:r>
              <a:rPr lang="en-US" sz="3200" dirty="0"/>
              <a:t>Lock the form using signature field</a:t>
            </a:r>
          </a:p>
        </p:txBody>
      </p:sp>
      <p:sp>
        <p:nvSpPr>
          <p:cNvPr id="3" name="Content Placeholder 2"/>
          <p:cNvSpPr>
            <a:spLocks noGrp="1"/>
          </p:cNvSpPr>
          <p:nvPr>
            <p:ph idx="1"/>
          </p:nvPr>
        </p:nvSpPr>
        <p:spPr>
          <a:xfrm>
            <a:off x="516082" y="2020823"/>
            <a:ext cx="5261264" cy="4062651"/>
          </a:xfrm>
          <a:solidFill>
            <a:schemeClr val="tx1"/>
          </a:solidFill>
        </p:spPr>
        <p:txBody>
          <a:bodyPr>
            <a:normAutofit/>
          </a:bodyPr>
          <a:lstStyle/>
          <a:p>
            <a:pPr marL="0" indent="0">
              <a:buNone/>
            </a:pPr>
            <a:r>
              <a:rPr lang="en-US" dirty="0">
                <a:solidFill>
                  <a:srgbClr val="FFFFFF"/>
                </a:solidFill>
              </a:rPr>
              <a:t>How can we lock a form data when there is a signature field been signed</a:t>
            </a:r>
          </a:p>
          <a:p>
            <a:endParaRPr lang="en-US" dirty="0" smtClean="0"/>
          </a:p>
          <a:p>
            <a:pPr marL="109728" indent="0">
              <a:buNone/>
            </a:pPr>
            <a:r>
              <a:rPr lang="en-US" sz="2000" dirty="0">
                <a:solidFill>
                  <a:schemeClr val="bg1"/>
                </a:solidFill>
              </a:rPr>
              <a:t>We can use the disable rule to disable all the other fields beside the signature fields</a:t>
            </a:r>
          </a:p>
          <a:p>
            <a:endParaRPr lang="en-US" dirty="0"/>
          </a:p>
        </p:txBody>
      </p:sp>
      <p:sp>
        <p:nvSpPr>
          <p:cNvPr id="4" name="Footer Placeholder 3">
            <a:extLst>
              <a:ext uri="{FF2B5EF4-FFF2-40B4-BE49-F238E27FC236}">
                <a16:creationId xmlns:a16="http://schemas.microsoft.com/office/drawing/2014/main" id="{349C1BCB-1067-4602-9545-14685EEF9839}"/>
              </a:ext>
            </a:extLst>
          </p:cNvPr>
          <p:cNvSpPr>
            <a:spLocks noGrp="1"/>
          </p:cNvSpPr>
          <p:nvPr>
            <p:ph type="ftr" sz="quarter" idx="11"/>
          </p:nvPr>
        </p:nvSpPr>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FE2EE49C-D0CD-401E-8A05-674F4B808831}"/>
              </a:ext>
            </a:extLst>
          </p:cNvPr>
          <p:cNvSpPr>
            <a:spLocks noGrp="1"/>
          </p:cNvSpPr>
          <p:nvPr>
            <p:ph type="sldNum" sz="quarter" idx="12"/>
          </p:nvPr>
        </p:nvSpPr>
        <p:spPr/>
        <p:txBody>
          <a:bodyPr/>
          <a:lstStyle/>
          <a:p>
            <a:fld id="{0CF0F41A-7C67-4585-8868-04259A0B2400}" type="slidenum">
              <a:rPr lang="en-US" smtClean="0"/>
              <a:pPr/>
              <a:t>22</a:t>
            </a:fld>
            <a:endParaRPr lang="en-US" dirty="0"/>
          </a:p>
        </p:txBody>
      </p:sp>
      <p:sp>
        <p:nvSpPr>
          <p:cNvPr id="6" name="TextBox 5"/>
          <p:cNvSpPr txBox="1"/>
          <p:nvPr/>
        </p:nvSpPr>
        <p:spPr>
          <a:xfrm>
            <a:off x="5777346" y="2020824"/>
            <a:ext cx="6144781" cy="4062651"/>
          </a:xfrm>
          <a:prstGeom prst="rect">
            <a:avLst/>
          </a:prstGeom>
          <a:solidFill>
            <a:schemeClr val="bg1">
              <a:lumMod val="75000"/>
            </a:schemeClr>
          </a:solidFill>
        </p:spPr>
        <p:txBody>
          <a:bodyPr wrap="square" rtlCol="0">
            <a:spAutoFit/>
          </a:bodyPr>
          <a:lstStyle/>
          <a:p>
            <a:r>
              <a:rPr lang="en-US" sz="600" dirty="0" err="1"/>
              <a:t>chkLabel</a:t>
            </a:r>
            <a:r>
              <a:rPr lang="en-US" sz="600" dirty="0"/>
              <a:t> = function (status) {</a:t>
            </a:r>
          </a:p>
          <a:p>
            <a:r>
              <a:rPr lang="en-US" sz="600" dirty="0"/>
              <a:t>		for (</a:t>
            </a:r>
            <a:r>
              <a:rPr lang="en-US" sz="600" dirty="0" err="1"/>
              <a:t>var</a:t>
            </a:r>
            <a:r>
              <a:rPr lang="en-US" sz="600" dirty="0"/>
              <a:t> </a:t>
            </a:r>
            <a:r>
              <a:rPr lang="en-US" sz="600" dirty="0" err="1"/>
              <a:t>i</a:t>
            </a:r>
            <a:r>
              <a:rPr lang="en-US" sz="600" dirty="0"/>
              <a:t> = 0; </a:t>
            </a:r>
            <a:r>
              <a:rPr lang="en-US" sz="600" dirty="0" err="1"/>
              <a:t>i</a:t>
            </a:r>
            <a:r>
              <a:rPr lang="en-US" sz="600" dirty="0"/>
              <a:t> &lt; </a:t>
            </a:r>
            <a:r>
              <a:rPr lang="en-US" sz="600" dirty="0" err="1"/>
              <a:t>Form.formObject.FormLines.length</a:t>
            </a:r>
            <a:r>
              <a:rPr lang="en-US" sz="600" dirty="0"/>
              <a:t>; </a:t>
            </a:r>
            <a:r>
              <a:rPr lang="en-US" sz="600" dirty="0" err="1"/>
              <a:t>i</a:t>
            </a:r>
            <a:r>
              <a:rPr lang="en-US" sz="600" dirty="0"/>
              <a:t>++) {</a:t>
            </a:r>
          </a:p>
          <a:p>
            <a:r>
              <a:rPr lang="en-US" sz="600" dirty="0"/>
              <a:t>		</a:t>
            </a:r>
            <a:r>
              <a:rPr lang="en-US" sz="600" dirty="0" err="1"/>
              <a:t>var</a:t>
            </a:r>
            <a:r>
              <a:rPr lang="en-US" sz="600" dirty="0"/>
              <a:t> </a:t>
            </a:r>
            <a:r>
              <a:rPr lang="en-US" sz="600" dirty="0" err="1"/>
              <a:t>formLine</a:t>
            </a:r>
            <a:r>
              <a:rPr lang="en-US" sz="600" dirty="0"/>
              <a:t> = </a:t>
            </a:r>
            <a:r>
              <a:rPr lang="en-US" sz="600" dirty="0" err="1"/>
              <a:t>Form.formObject.FormLines</a:t>
            </a:r>
            <a:r>
              <a:rPr lang="en-US" sz="600" dirty="0"/>
              <a:t>[</a:t>
            </a:r>
            <a:r>
              <a:rPr lang="en-US" sz="600" dirty="0" err="1"/>
              <a:t>i</a:t>
            </a:r>
            <a:r>
              <a:rPr lang="en-US" sz="600" dirty="0"/>
              <a:t>];</a:t>
            </a:r>
          </a:p>
          <a:p>
            <a:r>
              <a:rPr lang="en-US" sz="600" dirty="0"/>
              <a:t>		if ( </a:t>
            </a:r>
            <a:r>
              <a:rPr lang="en-US" sz="600" dirty="0" err="1"/>
              <a:t>formLine.typeCode</a:t>
            </a:r>
            <a:r>
              <a:rPr lang="en-US" sz="600" dirty="0"/>
              <a:t>=='LABEL' ) </a:t>
            </a:r>
          </a:p>
          <a:p>
            <a:r>
              <a:rPr lang="en-US" sz="600" dirty="0"/>
              <a:t>		{ </a:t>
            </a:r>
          </a:p>
          <a:p>
            <a:r>
              <a:rPr lang="en-US" sz="600" dirty="0"/>
              <a:t>			$("div[</a:t>
            </a:r>
            <a:r>
              <a:rPr lang="en-US" sz="600" dirty="0" err="1"/>
              <a:t>form_line_id</a:t>
            </a:r>
            <a:r>
              <a:rPr lang="en-US" sz="600" dirty="0"/>
              <a:t>='" + </a:t>
            </a:r>
            <a:r>
              <a:rPr lang="en-US" sz="600" dirty="0" err="1"/>
              <a:t>Form.formObject.FormLines</a:t>
            </a:r>
            <a:r>
              <a:rPr lang="en-US" sz="600" dirty="0"/>
              <a:t>[</a:t>
            </a:r>
            <a:r>
              <a:rPr lang="en-US" sz="600" dirty="0" err="1"/>
              <a:t>i</a:t>
            </a:r>
            <a:r>
              <a:rPr lang="en-US" sz="600" dirty="0"/>
              <a:t>].</a:t>
            </a:r>
            <a:r>
              <a:rPr lang="en-US" sz="600" dirty="0" err="1"/>
              <a:t>formLinesId</a:t>
            </a:r>
            <a:r>
              <a:rPr lang="en-US" sz="600" dirty="0"/>
              <a:t> + "'] u").each(function (index) </a:t>
            </a:r>
          </a:p>
          <a:p>
            <a:r>
              <a:rPr lang="en-US" sz="600" dirty="0"/>
              <a:t>				{ $(this).</a:t>
            </a:r>
            <a:r>
              <a:rPr lang="en-US" sz="600" dirty="0" err="1"/>
              <a:t>attr</a:t>
            </a:r>
            <a:r>
              <a:rPr lang="en-US" sz="600" dirty="0"/>
              <a:t>('</a:t>
            </a:r>
            <a:r>
              <a:rPr lang="en-US" sz="600" dirty="0" err="1"/>
              <a:t>contentEditable</a:t>
            </a:r>
            <a:r>
              <a:rPr lang="en-US" sz="600" dirty="0"/>
              <a:t>', status);} )</a:t>
            </a:r>
          </a:p>
          <a:p>
            <a:r>
              <a:rPr lang="en-US" sz="600" dirty="0"/>
              <a:t>		}</a:t>
            </a:r>
          </a:p>
          <a:p>
            <a:r>
              <a:rPr lang="en-US" sz="600" dirty="0"/>
              <a:t>	} </a:t>
            </a:r>
          </a:p>
          <a:p>
            <a:r>
              <a:rPr lang="en-US" sz="600" dirty="0"/>
              <a:t>}</a:t>
            </a:r>
          </a:p>
          <a:p>
            <a:endParaRPr lang="en-US" sz="600" dirty="0"/>
          </a:p>
          <a:p>
            <a:r>
              <a:rPr lang="en-US" sz="600" dirty="0"/>
              <a:t>if ( </a:t>
            </a:r>
            <a:r>
              <a:rPr lang="en-US" sz="600" dirty="0" err="1"/>
              <a:t>formMode</a:t>
            </a:r>
            <a:r>
              <a:rPr lang="en-US" sz="600" dirty="0"/>
              <a:t> != 'VIEW' ) </a:t>
            </a:r>
          </a:p>
          <a:p>
            <a:r>
              <a:rPr lang="en-US" sz="600" dirty="0"/>
              <a:t>{</a:t>
            </a:r>
          </a:p>
          <a:p>
            <a:r>
              <a:rPr lang="en-US" sz="600" dirty="0"/>
              <a:t>	// Toggle label field editable or not by signature field change by attach an event to the signature fields</a:t>
            </a:r>
          </a:p>
          <a:p>
            <a:r>
              <a:rPr lang="en-US" sz="600" dirty="0"/>
              <a:t>	$("body").on('</a:t>
            </a:r>
            <a:r>
              <a:rPr lang="en-US" sz="600" dirty="0" err="1"/>
              <a:t>DOMSubtreeModified</a:t>
            </a:r>
            <a:r>
              <a:rPr lang="en-US" sz="600" dirty="0"/>
              <a:t>', '[type-code="ESIGN"]', function() {</a:t>
            </a:r>
          </a:p>
          <a:p>
            <a:r>
              <a:rPr lang="en-US" sz="600" dirty="0"/>
              <a:t>			</a:t>
            </a:r>
            <a:r>
              <a:rPr lang="en-US" sz="600" dirty="0" err="1"/>
              <a:t>var</a:t>
            </a:r>
            <a:r>
              <a:rPr lang="en-US" sz="600" dirty="0"/>
              <a:t> </a:t>
            </a:r>
            <a:r>
              <a:rPr lang="en-US" sz="600" dirty="0" err="1"/>
              <a:t>st</a:t>
            </a:r>
            <a:r>
              <a:rPr lang="en-US" sz="600" dirty="0"/>
              <a:t> = 0;		</a:t>
            </a:r>
          </a:p>
          <a:p>
            <a:r>
              <a:rPr lang="en-US" sz="600" dirty="0"/>
              <a:t>			</a:t>
            </a:r>
            <a:r>
              <a:rPr lang="en-US" sz="600" dirty="0" err="1"/>
              <a:t>attr</a:t>
            </a:r>
            <a:r>
              <a:rPr lang="en-US" sz="600" dirty="0"/>
              <a:t> = $(this).</a:t>
            </a:r>
            <a:r>
              <a:rPr lang="en-US" sz="600" dirty="0" err="1"/>
              <a:t>attr</a:t>
            </a:r>
            <a:r>
              <a:rPr lang="en-US" sz="600" dirty="0"/>
              <a:t>("picture-id"); </a:t>
            </a:r>
          </a:p>
          <a:p>
            <a:r>
              <a:rPr lang="en-US" sz="600" dirty="0"/>
              <a:t>			if ( </a:t>
            </a:r>
            <a:r>
              <a:rPr lang="en-US" sz="600" dirty="0" err="1"/>
              <a:t>attr</a:t>
            </a:r>
            <a:r>
              <a:rPr lang="en-US" sz="600" dirty="0"/>
              <a:t> !="" &amp;&amp; </a:t>
            </a:r>
            <a:r>
              <a:rPr lang="en-US" sz="600" dirty="0" err="1"/>
              <a:t>typeof</a:t>
            </a:r>
            <a:r>
              <a:rPr lang="en-US" sz="600" dirty="0"/>
              <a:t> </a:t>
            </a:r>
            <a:r>
              <a:rPr lang="en-US" sz="600" dirty="0" err="1"/>
              <a:t>attr</a:t>
            </a:r>
            <a:r>
              <a:rPr lang="en-US" sz="600" dirty="0"/>
              <a:t> !== "undefined") 	{ </a:t>
            </a:r>
            <a:r>
              <a:rPr lang="en-US" sz="600" dirty="0" err="1"/>
              <a:t>st</a:t>
            </a:r>
            <a:r>
              <a:rPr lang="en-US" sz="600" dirty="0"/>
              <a:t> = 1;		}	</a:t>
            </a:r>
          </a:p>
          <a:p>
            <a:r>
              <a:rPr lang="en-US" sz="600" dirty="0"/>
              <a:t>			if (</a:t>
            </a:r>
            <a:r>
              <a:rPr lang="en-US" sz="600" dirty="0" err="1"/>
              <a:t>st</a:t>
            </a:r>
            <a:r>
              <a:rPr lang="en-US" sz="600" dirty="0"/>
              <a:t> == 1) { </a:t>
            </a:r>
            <a:r>
              <a:rPr lang="en-US" sz="600" dirty="0" err="1"/>
              <a:t>chkLabel</a:t>
            </a:r>
            <a:r>
              <a:rPr lang="en-US" sz="600" dirty="0"/>
              <a:t>('false');	}</a:t>
            </a:r>
          </a:p>
          <a:p>
            <a:r>
              <a:rPr lang="en-US" sz="600" dirty="0"/>
              <a:t>			else	{ </a:t>
            </a:r>
          </a:p>
          <a:p>
            <a:r>
              <a:rPr lang="en-US" sz="600" dirty="0"/>
              <a:t>				</a:t>
            </a:r>
            <a:r>
              <a:rPr lang="en-US" sz="600" dirty="0" err="1"/>
              <a:t>chkLabel</a:t>
            </a:r>
            <a:r>
              <a:rPr lang="en-US" sz="600" dirty="0"/>
              <a:t>('true');</a:t>
            </a:r>
          </a:p>
          <a:p>
            <a:r>
              <a:rPr lang="en-US" sz="600" dirty="0"/>
              <a:t>				// Enable all the radio button, checkbox and remark field</a:t>
            </a:r>
          </a:p>
          <a:p>
            <a:r>
              <a:rPr lang="en-US" sz="600" dirty="0"/>
              <a:t>				$("</a:t>
            </a:r>
            <a:r>
              <a:rPr lang="en-US" sz="600" dirty="0" err="1"/>
              <a:t>input:checkbox</a:t>
            </a:r>
            <a:r>
              <a:rPr lang="en-US" sz="600" dirty="0"/>
              <a:t>").</a:t>
            </a:r>
            <a:r>
              <a:rPr lang="en-US" sz="600" dirty="0" err="1"/>
              <a:t>removeAttr</a:t>
            </a:r>
            <a:r>
              <a:rPr lang="en-US" sz="600" dirty="0"/>
              <a:t>("disabled");</a:t>
            </a:r>
          </a:p>
          <a:p>
            <a:r>
              <a:rPr lang="en-US" sz="600" dirty="0"/>
              <a:t>				$("</a:t>
            </a:r>
            <a:r>
              <a:rPr lang="en-US" sz="600" dirty="0" err="1"/>
              <a:t>input:radio</a:t>
            </a:r>
            <a:r>
              <a:rPr lang="en-US" sz="600" dirty="0"/>
              <a:t>").</a:t>
            </a:r>
            <a:r>
              <a:rPr lang="en-US" sz="600" dirty="0" err="1"/>
              <a:t>removeAttr</a:t>
            </a:r>
            <a:r>
              <a:rPr lang="en-US" sz="600" dirty="0"/>
              <a:t>("disabled");</a:t>
            </a:r>
          </a:p>
          <a:p>
            <a:r>
              <a:rPr lang="en-US" sz="600" dirty="0"/>
              <a:t>				$("</a:t>
            </a:r>
            <a:r>
              <a:rPr lang="en-US" sz="600" dirty="0" err="1"/>
              <a:t>textarea</a:t>
            </a:r>
            <a:r>
              <a:rPr lang="en-US" sz="600" dirty="0"/>
              <a:t>").</a:t>
            </a:r>
            <a:r>
              <a:rPr lang="en-US" sz="600" dirty="0" err="1"/>
              <a:t>removeAttr</a:t>
            </a:r>
            <a:r>
              <a:rPr lang="en-US" sz="600" dirty="0"/>
              <a:t>("disabled");</a:t>
            </a:r>
          </a:p>
          <a:p>
            <a:r>
              <a:rPr lang="en-US" sz="600" dirty="0"/>
              <a:t>			}		</a:t>
            </a:r>
          </a:p>
          <a:p>
            <a:r>
              <a:rPr lang="en-US" sz="600" dirty="0"/>
              <a:t>	});</a:t>
            </a:r>
          </a:p>
          <a:p>
            <a:r>
              <a:rPr lang="en-US" sz="600" dirty="0"/>
              <a:t>	//Assign the disable rule, use \ to escape single quote</a:t>
            </a:r>
          </a:p>
          <a:p>
            <a:r>
              <a:rPr lang="en-US" sz="600" dirty="0"/>
              <a:t>	</a:t>
            </a:r>
            <a:r>
              <a:rPr lang="en-US" sz="600" dirty="0" err="1"/>
              <a:t>var</a:t>
            </a:r>
            <a:r>
              <a:rPr lang="en-US" sz="600" dirty="0"/>
              <a:t> </a:t>
            </a:r>
            <a:r>
              <a:rPr lang="en-US" sz="600" dirty="0" err="1"/>
              <a:t>drule</a:t>
            </a:r>
            <a:r>
              <a:rPr lang="en-US" sz="600" dirty="0"/>
              <a:t> = '</a:t>
            </a:r>
            <a:r>
              <a:rPr lang="en-US" sz="600" dirty="0" err="1"/>
              <a:t>var</a:t>
            </a:r>
            <a:r>
              <a:rPr lang="en-US" sz="600" dirty="0"/>
              <a:t> lock; $(\'[type-code="ESIGN"]\').each(function (index) { </a:t>
            </a:r>
            <a:r>
              <a:rPr lang="en-US" sz="600" dirty="0" err="1"/>
              <a:t>attr</a:t>
            </a:r>
            <a:r>
              <a:rPr lang="en-US" sz="600" dirty="0"/>
              <a:t> = $(this).</a:t>
            </a:r>
            <a:r>
              <a:rPr lang="en-US" sz="600" dirty="0" err="1"/>
              <a:t>attr</a:t>
            </a:r>
            <a:r>
              <a:rPr lang="en-US" sz="600" dirty="0"/>
              <a:t>("picture-id"); if ( </a:t>
            </a:r>
            <a:r>
              <a:rPr lang="en-US" sz="600" dirty="0" err="1"/>
              <a:t>attr</a:t>
            </a:r>
            <a:r>
              <a:rPr lang="en-US" sz="600" dirty="0"/>
              <a:t> !="" &amp;&amp; </a:t>
            </a:r>
            <a:r>
              <a:rPr lang="en-US" sz="600" dirty="0" err="1"/>
              <a:t>typeof</a:t>
            </a:r>
            <a:r>
              <a:rPr lang="en-US" sz="600" dirty="0"/>
              <a:t> </a:t>
            </a:r>
            <a:r>
              <a:rPr lang="en-US" sz="600" dirty="0" err="1"/>
              <a:t>attr</a:t>
            </a:r>
            <a:r>
              <a:rPr lang="en-US" sz="600" dirty="0"/>
              <a:t> !== "undefined") { lock = "true"; }}); lock'</a:t>
            </a:r>
          </a:p>
          <a:p>
            <a:r>
              <a:rPr lang="en-US" sz="600" dirty="0"/>
              <a:t>	//Loop through the whole form</a:t>
            </a:r>
          </a:p>
          <a:p>
            <a:r>
              <a:rPr lang="en-US" sz="600" dirty="0"/>
              <a:t>	for (</a:t>
            </a:r>
            <a:r>
              <a:rPr lang="en-US" sz="600" dirty="0" err="1"/>
              <a:t>var</a:t>
            </a:r>
            <a:r>
              <a:rPr lang="en-US" sz="600" dirty="0"/>
              <a:t> </a:t>
            </a:r>
            <a:r>
              <a:rPr lang="en-US" sz="600" dirty="0" err="1"/>
              <a:t>i</a:t>
            </a:r>
            <a:r>
              <a:rPr lang="en-US" sz="600" dirty="0"/>
              <a:t> = 0; </a:t>
            </a:r>
            <a:r>
              <a:rPr lang="en-US" sz="600" dirty="0" err="1"/>
              <a:t>i</a:t>
            </a:r>
            <a:r>
              <a:rPr lang="en-US" sz="600" dirty="0"/>
              <a:t> &lt; </a:t>
            </a:r>
            <a:r>
              <a:rPr lang="en-US" sz="600" dirty="0" err="1"/>
              <a:t>Form.formObject.FormLines.length</a:t>
            </a:r>
            <a:r>
              <a:rPr lang="en-US" sz="600" dirty="0"/>
              <a:t>; </a:t>
            </a:r>
            <a:r>
              <a:rPr lang="en-US" sz="600" dirty="0" err="1"/>
              <a:t>i</a:t>
            </a:r>
            <a:r>
              <a:rPr lang="en-US" sz="600" dirty="0"/>
              <a:t>++) {</a:t>
            </a:r>
          </a:p>
          <a:p>
            <a:r>
              <a:rPr lang="en-US" sz="600" dirty="0"/>
              <a:t>		</a:t>
            </a:r>
            <a:r>
              <a:rPr lang="en-US" sz="600" dirty="0" err="1"/>
              <a:t>var</a:t>
            </a:r>
            <a:r>
              <a:rPr lang="en-US" sz="600" dirty="0"/>
              <a:t> </a:t>
            </a:r>
            <a:r>
              <a:rPr lang="en-US" sz="600" dirty="0" err="1"/>
              <a:t>formLine</a:t>
            </a:r>
            <a:r>
              <a:rPr lang="en-US" sz="600" dirty="0"/>
              <a:t> = </a:t>
            </a:r>
            <a:r>
              <a:rPr lang="en-US" sz="600" dirty="0" err="1"/>
              <a:t>Form.formObject.FormLines</a:t>
            </a:r>
            <a:r>
              <a:rPr lang="en-US" sz="600" dirty="0"/>
              <a:t>[</a:t>
            </a:r>
            <a:r>
              <a:rPr lang="en-US" sz="600" dirty="0" err="1"/>
              <a:t>i</a:t>
            </a:r>
            <a:r>
              <a:rPr lang="en-US" sz="600" dirty="0"/>
              <a:t>];</a:t>
            </a:r>
          </a:p>
          <a:p>
            <a:r>
              <a:rPr lang="en-US" sz="600" dirty="0"/>
              <a:t>		// Assign the disable rule unless it's a ESIGN or </a:t>
            </a:r>
            <a:r>
              <a:rPr lang="en-US" sz="600" dirty="0" err="1"/>
              <a:t>specal</a:t>
            </a:r>
            <a:r>
              <a:rPr lang="en-US" sz="600" dirty="0"/>
              <a:t> field</a:t>
            </a:r>
          </a:p>
          <a:p>
            <a:r>
              <a:rPr lang="en-US" sz="600" dirty="0"/>
              <a:t>		if ( </a:t>
            </a:r>
            <a:r>
              <a:rPr lang="en-US" sz="600" dirty="0" err="1"/>
              <a:t>formLine.typeCode</a:t>
            </a:r>
            <a:r>
              <a:rPr lang="en-US" sz="600" dirty="0"/>
              <a:t>!='ESIGN' &amp;&amp; </a:t>
            </a:r>
            <a:r>
              <a:rPr lang="en-US" sz="600" dirty="0" err="1"/>
              <a:t>formLine.typeCode</a:t>
            </a:r>
            <a:r>
              <a:rPr lang="en-US" sz="600" dirty="0"/>
              <a:t>!='LABEL' &amp;&amp; </a:t>
            </a:r>
            <a:r>
              <a:rPr lang="en-US" sz="600" dirty="0" err="1"/>
              <a:t>formLine.isVisible</a:t>
            </a:r>
            <a:r>
              <a:rPr lang="en-US" sz="600" dirty="0"/>
              <a:t> == true &amp;&amp; </a:t>
            </a:r>
            <a:r>
              <a:rPr lang="en-US" sz="600" dirty="0" err="1"/>
              <a:t>formLine.caption</a:t>
            </a:r>
            <a:r>
              <a:rPr lang="en-US" sz="600" dirty="0"/>
              <a:t> != 'Staff Sign' ) </a:t>
            </a:r>
          </a:p>
          <a:p>
            <a:r>
              <a:rPr lang="en-US" sz="600" dirty="0"/>
              <a:t>		{ //append the disable rule if there already have one.</a:t>
            </a:r>
          </a:p>
          <a:p>
            <a:r>
              <a:rPr lang="en-US" sz="600" dirty="0"/>
              <a:t>			if ( </a:t>
            </a:r>
            <a:r>
              <a:rPr lang="en-US" sz="600" dirty="0" err="1"/>
              <a:t>formLine.disableRule</a:t>
            </a:r>
            <a:r>
              <a:rPr lang="en-US" sz="600" dirty="0"/>
              <a:t> != '' )  {</a:t>
            </a:r>
            <a:r>
              <a:rPr lang="en-US" sz="600" dirty="0" err="1"/>
              <a:t>formLine.disableRule</a:t>
            </a:r>
            <a:r>
              <a:rPr lang="en-US" sz="600" dirty="0"/>
              <a:t> = </a:t>
            </a:r>
            <a:r>
              <a:rPr lang="en-US" sz="600" dirty="0" err="1"/>
              <a:t>drule</a:t>
            </a:r>
            <a:r>
              <a:rPr lang="en-US" sz="600" dirty="0"/>
              <a:t> + ' || ' + </a:t>
            </a:r>
            <a:r>
              <a:rPr lang="en-US" sz="600" dirty="0" err="1"/>
              <a:t>formLine.disableRule</a:t>
            </a:r>
            <a:r>
              <a:rPr lang="en-US" sz="600" dirty="0"/>
              <a:t>  }</a:t>
            </a:r>
          </a:p>
          <a:p>
            <a:r>
              <a:rPr lang="en-US" sz="600" dirty="0"/>
              <a:t>			else  {</a:t>
            </a:r>
            <a:r>
              <a:rPr lang="en-US" sz="600" dirty="0" err="1"/>
              <a:t>formLine.disableRule</a:t>
            </a:r>
            <a:r>
              <a:rPr lang="en-US" sz="600" dirty="0"/>
              <a:t> = </a:t>
            </a:r>
            <a:r>
              <a:rPr lang="en-US" sz="600" dirty="0" err="1"/>
              <a:t>drule</a:t>
            </a:r>
            <a:r>
              <a:rPr lang="en-US" sz="600" dirty="0"/>
              <a:t>;}</a:t>
            </a:r>
          </a:p>
          <a:p>
            <a:r>
              <a:rPr lang="en-US" sz="600" dirty="0"/>
              <a:t>			</a:t>
            </a:r>
            <a:r>
              <a:rPr lang="en-US" sz="600" dirty="0" err="1"/>
              <a:t>Form.setDisableRules</a:t>
            </a:r>
            <a:r>
              <a:rPr lang="en-US" sz="600" dirty="0"/>
              <a:t>(</a:t>
            </a:r>
            <a:r>
              <a:rPr lang="en-US" sz="600" dirty="0" err="1"/>
              <a:t>formLine.columnName</a:t>
            </a:r>
            <a:r>
              <a:rPr lang="en-US" sz="600" dirty="0"/>
              <a:t>);</a:t>
            </a:r>
          </a:p>
          <a:p>
            <a:r>
              <a:rPr lang="en-US" sz="600" dirty="0"/>
              <a:t>		}</a:t>
            </a:r>
          </a:p>
          <a:p>
            <a:r>
              <a:rPr lang="en-US" sz="600" dirty="0"/>
              <a:t>	}	</a:t>
            </a:r>
          </a:p>
          <a:p>
            <a:r>
              <a:rPr lang="en-US" sz="600" dirty="0"/>
              <a:t>}</a:t>
            </a:r>
          </a:p>
        </p:txBody>
      </p:sp>
    </p:spTree>
    <p:extLst>
      <p:ext uri="{BB962C8B-B14F-4D97-AF65-F5344CB8AC3E}">
        <p14:creationId xmlns:p14="http://schemas.microsoft.com/office/powerpoint/2010/main" val="3781981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081" y="954024"/>
            <a:ext cx="10813473" cy="1066800"/>
          </a:xfrm>
        </p:spPr>
        <p:txBody>
          <a:bodyPr>
            <a:normAutofit/>
          </a:bodyPr>
          <a:lstStyle/>
          <a:p>
            <a:pPr algn="ctr"/>
            <a:r>
              <a:rPr lang="en-US" sz="3200" dirty="0"/>
              <a:t>Case Study – How to manipulate SubReport?</a:t>
            </a:r>
          </a:p>
        </p:txBody>
      </p:sp>
      <p:sp>
        <p:nvSpPr>
          <p:cNvPr id="3" name="Content Placeholder 2"/>
          <p:cNvSpPr>
            <a:spLocks noGrp="1"/>
          </p:cNvSpPr>
          <p:nvPr>
            <p:ph idx="1"/>
          </p:nvPr>
        </p:nvSpPr>
        <p:spPr>
          <a:xfrm>
            <a:off x="516082" y="2020824"/>
            <a:ext cx="5261264" cy="4185761"/>
          </a:xfrm>
          <a:solidFill>
            <a:schemeClr val="tx1"/>
          </a:solidFill>
        </p:spPr>
        <p:txBody>
          <a:bodyPr>
            <a:normAutofit/>
          </a:bodyPr>
          <a:lstStyle/>
          <a:p>
            <a:pPr marL="0" indent="0">
              <a:buNone/>
            </a:pPr>
            <a:r>
              <a:rPr lang="en-US" sz="2400" dirty="0">
                <a:solidFill>
                  <a:srgbClr val="FFFFFF"/>
                </a:solidFill>
              </a:rPr>
              <a:t>We want to reference what is already in the </a:t>
            </a:r>
            <a:r>
              <a:rPr lang="en-US" sz="2400" dirty="0" smtClean="0">
                <a:solidFill>
                  <a:srgbClr val="FFFFFF"/>
                </a:solidFill>
              </a:rPr>
              <a:t>system by predefined condition</a:t>
            </a:r>
            <a:endParaRPr lang="en-US" sz="2400" dirty="0">
              <a:solidFill>
                <a:srgbClr val="FFFFFF"/>
              </a:solidFill>
            </a:endParaRPr>
          </a:p>
          <a:p>
            <a:endParaRPr lang="en-US" dirty="0"/>
          </a:p>
        </p:txBody>
      </p:sp>
      <p:sp>
        <p:nvSpPr>
          <p:cNvPr id="4" name="Footer Placeholder 3">
            <a:extLst>
              <a:ext uri="{FF2B5EF4-FFF2-40B4-BE49-F238E27FC236}">
                <a16:creationId xmlns:a16="http://schemas.microsoft.com/office/drawing/2014/main" id="{349C1BCB-1067-4602-9545-14685EEF9839}"/>
              </a:ext>
            </a:extLst>
          </p:cNvPr>
          <p:cNvSpPr>
            <a:spLocks noGrp="1"/>
          </p:cNvSpPr>
          <p:nvPr>
            <p:ph type="ftr" sz="quarter" idx="11"/>
          </p:nvPr>
        </p:nvSpPr>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FE2EE49C-D0CD-401E-8A05-674F4B808831}"/>
              </a:ext>
            </a:extLst>
          </p:cNvPr>
          <p:cNvSpPr>
            <a:spLocks noGrp="1"/>
          </p:cNvSpPr>
          <p:nvPr>
            <p:ph type="sldNum" sz="quarter" idx="12"/>
          </p:nvPr>
        </p:nvSpPr>
        <p:spPr/>
        <p:txBody>
          <a:bodyPr/>
          <a:lstStyle/>
          <a:p>
            <a:fld id="{0CF0F41A-7C67-4585-8868-04259A0B2400}" type="slidenum">
              <a:rPr lang="en-US" smtClean="0"/>
              <a:pPr/>
              <a:t>23</a:t>
            </a:fld>
            <a:endParaRPr lang="en-US" dirty="0"/>
          </a:p>
        </p:txBody>
      </p:sp>
      <p:sp>
        <p:nvSpPr>
          <p:cNvPr id="6" name="TextBox 5"/>
          <p:cNvSpPr txBox="1"/>
          <p:nvPr/>
        </p:nvSpPr>
        <p:spPr>
          <a:xfrm>
            <a:off x="5777346" y="2020824"/>
            <a:ext cx="6144781" cy="4185761"/>
          </a:xfrm>
          <a:prstGeom prst="rect">
            <a:avLst/>
          </a:prstGeom>
          <a:solidFill>
            <a:schemeClr val="bg1">
              <a:lumMod val="75000"/>
            </a:schemeClr>
          </a:solidFill>
        </p:spPr>
        <p:txBody>
          <a:bodyPr wrap="square" rtlCol="0">
            <a:spAutoFit/>
          </a:bodyPr>
          <a:lstStyle/>
          <a:p>
            <a:r>
              <a:rPr lang="en-US" sz="1400" dirty="0"/>
              <a:t>But how about</a:t>
            </a:r>
          </a:p>
          <a:p>
            <a:endParaRPr lang="en-US" sz="1400" dirty="0"/>
          </a:p>
          <a:p>
            <a:pPr marL="285750" indent="-285750">
              <a:buFont typeface="Arial" panose="020B0604020202020204" pitchFamily="34" charset="0"/>
              <a:buChar char="•"/>
            </a:pPr>
            <a:r>
              <a:rPr lang="en-US" sz="1400" dirty="0"/>
              <a:t>We </a:t>
            </a:r>
            <a:r>
              <a:rPr lang="en-US" sz="1400" dirty="0" smtClean="0"/>
              <a:t>want </a:t>
            </a:r>
            <a:r>
              <a:rPr lang="en-US" sz="1400" dirty="0"/>
              <a:t>to auto refresh the subreport when condition </a:t>
            </a:r>
            <a:r>
              <a:rPr lang="en-US" sz="1400" dirty="0" smtClean="0"/>
              <a:t>change.</a:t>
            </a:r>
          </a:p>
          <a:p>
            <a:pPr marL="285750" indent="-285750">
              <a:buFont typeface="Arial" panose="020B0604020202020204" pitchFamily="34" charset="0"/>
              <a:buChar char="•"/>
            </a:pPr>
            <a:r>
              <a:rPr lang="en-US" sz="1400" dirty="0" smtClean="0"/>
              <a:t>We want </a:t>
            </a:r>
            <a:r>
              <a:rPr lang="en-US" sz="1400" dirty="0"/>
              <a:t>the subreport keep the same only change when we want </a:t>
            </a:r>
            <a:r>
              <a:rPr lang="en-US" sz="1400" dirty="0" smtClean="0"/>
              <a:t>to.</a:t>
            </a:r>
            <a:endParaRPr lang="en-US" sz="1400" dirty="0"/>
          </a:p>
          <a:p>
            <a:pPr marL="285750" indent="-285750">
              <a:buFont typeface="Arial" panose="020B0604020202020204" pitchFamily="34" charset="0"/>
              <a:buChar char="•"/>
            </a:pPr>
            <a:r>
              <a:rPr lang="en-US" sz="1400" dirty="0"/>
              <a:t>We </a:t>
            </a:r>
            <a:r>
              <a:rPr lang="en-US" sz="1400" dirty="0" smtClean="0"/>
              <a:t>want </a:t>
            </a:r>
            <a:r>
              <a:rPr lang="en-US" sz="1400" dirty="0"/>
              <a:t>to be able open the subreport report </a:t>
            </a:r>
            <a:r>
              <a:rPr lang="en-US" sz="1400" dirty="0" smtClean="0"/>
              <a:t>reference record.</a:t>
            </a:r>
            <a:endParaRPr lang="en-US" sz="1400" dirty="0"/>
          </a:p>
          <a:p>
            <a:pPr marL="285750" indent="-285750">
              <a:buFont typeface="Arial" panose="020B0604020202020204" pitchFamily="34" charset="0"/>
              <a:buChar char="•"/>
            </a:pPr>
            <a:r>
              <a:rPr lang="en-US" sz="1400" dirty="0"/>
              <a:t>We want the subreport have worker role security associate with the record</a:t>
            </a:r>
            <a:r>
              <a:rPr lang="en-US" sz="1400" dirty="0" smtClean="0"/>
              <a:t>.</a:t>
            </a:r>
          </a:p>
          <a:p>
            <a:pPr marL="285750" indent="-285750">
              <a:buFont typeface="Arial" panose="020B0604020202020204" pitchFamily="34" charset="0"/>
              <a:buChar char="•"/>
            </a:pPr>
            <a:r>
              <a:rPr lang="en-US" sz="1400" dirty="0" smtClean="0"/>
              <a:t>We want our own customize subreport(there is no existing subreport)</a:t>
            </a: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a:p>
          <a:p>
            <a:endParaRPr lang="en-US" sz="1400" dirty="0">
              <a:solidFill>
                <a:schemeClr val="tx2"/>
              </a:solidFill>
            </a:endParaRPr>
          </a:p>
        </p:txBody>
      </p:sp>
    </p:spTree>
    <p:extLst>
      <p:ext uri="{BB962C8B-B14F-4D97-AF65-F5344CB8AC3E}">
        <p14:creationId xmlns:p14="http://schemas.microsoft.com/office/powerpoint/2010/main" val="2466154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081" y="954024"/>
            <a:ext cx="10813473" cy="1066800"/>
          </a:xfrm>
        </p:spPr>
        <p:txBody>
          <a:bodyPr>
            <a:normAutofit/>
          </a:bodyPr>
          <a:lstStyle/>
          <a:p>
            <a:pPr algn="ctr"/>
            <a:r>
              <a:rPr lang="en-US" sz="3200" dirty="0" smtClean="0"/>
              <a:t>Auto refresh </a:t>
            </a:r>
            <a:r>
              <a:rPr lang="en-US" sz="3200" dirty="0"/>
              <a:t>the subreport when condition change</a:t>
            </a:r>
          </a:p>
        </p:txBody>
      </p:sp>
      <p:sp>
        <p:nvSpPr>
          <p:cNvPr id="3" name="Content Placeholder 2"/>
          <p:cNvSpPr>
            <a:spLocks noGrp="1"/>
          </p:cNvSpPr>
          <p:nvPr>
            <p:ph idx="1"/>
          </p:nvPr>
        </p:nvSpPr>
        <p:spPr>
          <a:xfrm>
            <a:off x="516082" y="2020824"/>
            <a:ext cx="5261264" cy="4185761"/>
          </a:xfrm>
          <a:solidFill>
            <a:schemeClr val="tx1"/>
          </a:solidFill>
        </p:spPr>
        <p:txBody>
          <a:bodyPr>
            <a:normAutofit/>
          </a:bodyPr>
          <a:lstStyle/>
          <a:p>
            <a:pPr marL="0" indent="0">
              <a:buNone/>
            </a:pPr>
            <a:r>
              <a:rPr lang="en-US" sz="2400" dirty="0" smtClean="0">
                <a:solidFill>
                  <a:srgbClr val="FFFFFF"/>
                </a:solidFill>
              </a:rPr>
              <a:t>I want the report will refresh when the condition get changed.</a:t>
            </a:r>
            <a:endParaRPr lang="en-US" sz="2400" dirty="0">
              <a:solidFill>
                <a:srgbClr val="FFFFFF"/>
              </a:solidFill>
            </a:endParaRPr>
          </a:p>
          <a:p>
            <a:endParaRPr lang="en-US" dirty="0"/>
          </a:p>
        </p:txBody>
      </p:sp>
      <p:sp>
        <p:nvSpPr>
          <p:cNvPr id="4" name="Footer Placeholder 3">
            <a:extLst>
              <a:ext uri="{FF2B5EF4-FFF2-40B4-BE49-F238E27FC236}">
                <a16:creationId xmlns:a16="http://schemas.microsoft.com/office/drawing/2014/main" id="{349C1BCB-1067-4602-9545-14685EEF9839}"/>
              </a:ext>
            </a:extLst>
          </p:cNvPr>
          <p:cNvSpPr>
            <a:spLocks noGrp="1"/>
          </p:cNvSpPr>
          <p:nvPr>
            <p:ph type="ftr" sz="quarter" idx="11"/>
          </p:nvPr>
        </p:nvSpPr>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FE2EE49C-D0CD-401E-8A05-674F4B808831}"/>
              </a:ext>
            </a:extLst>
          </p:cNvPr>
          <p:cNvSpPr>
            <a:spLocks noGrp="1"/>
          </p:cNvSpPr>
          <p:nvPr>
            <p:ph type="sldNum" sz="quarter" idx="12"/>
          </p:nvPr>
        </p:nvSpPr>
        <p:spPr/>
        <p:txBody>
          <a:bodyPr/>
          <a:lstStyle/>
          <a:p>
            <a:fld id="{0CF0F41A-7C67-4585-8868-04259A0B2400}" type="slidenum">
              <a:rPr lang="en-US" smtClean="0"/>
              <a:pPr/>
              <a:t>24</a:t>
            </a:fld>
            <a:endParaRPr lang="en-US" dirty="0"/>
          </a:p>
        </p:txBody>
      </p:sp>
      <p:sp>
        <p:nvSpPr>
          <p:cNvPr id="6" name="TextBox 5"/>
          <p:cNvSpPr txBox="1"/>
          <p:nvPr/>
        </p:nvSpPr>
        <p:spPr>
          <a:xfrm>
            <a:off x="5777346" y="2020824"/>
            <a:ext cx="6144781" cy="4185761"/>
          </a:xfrm>
          <a:prstGeom prst="rect">
            <a:avLst/>
          </a:prstGeom>
          <a:solidFill>
            <a:schemeClr val="bg1">
              <a:lumMod val="75000"/>
            </a:schemeClr>
          </a:solidFill>
        </p:spPr>
        <p:txBody>
          <a:bodyPr wrap="square" rtlCol="0">
            <a:spAutoFit/>
          </a:bodyPr>
          <a:lstStyle/>
          <a:p>
            <a:r>
              <a:rPr lang="en-US" sz="1400" dirty="0" smtClean="0"/>
              <a:t>Concept/Technique</a:t>
            </a:r>
          </a:p>
          <a:p>
            <a:endParaRPr lang="en-US" sz="1400" dirty="0"/>
          </a:p>
          <a:p>
            <a:r>
              <a:rPr lang="en-US" sz="1400" dirty="0" smtClean="0"/>
              <a:t>The subreport use Iframe( NetSmart create the table inside the Iframe object ) – so we need to wait until the report data get loaded before we can manipulate the subreport.</a:t>
            </a:r>
          </a:p>
          <a:p>
            <a:pPr marL="342900" indent="-342900">
              <a:buFont typeface="Arial" panose="020B0604020202020204" pitchFamily="34" charset="0"/>
              <a:buChar char="•"/>
            </a:pPr>
            <a:endParaRPr lang="en-US" sz="1400" dirty="0" smtClean="0"/>
          </a:p>
          <a:p>
            <a:r>
              <a:rPr lang="en-US" sz="1400" dirty="0" smtClean="0"/>
              <a:t>There will have two place we need to put the code to change the subreport.</a:t>
            </a:r>
          </a:p>
          <a:p>
            <a:pPr marL="342900" indent="-342900">
              <a:buFont typeface="Arial" panose="020B0604020202020204" pitchFamily="34" charset="0"/>
              <a:buChar char="•"/>
            </a:pPr>
            <a:r>
              <a:rPr lang="en-US" sz="1400" dirty="0" smtClean="0"/>
              <a:t>First place is the ‘Before/After Load code’</a:t>
            </a:r>
          </a:p>
          <a:p>
            <a:pPr marL="342900" indent="-342900">
              <a:buFont typeface="Arial" panose="020B0604020202020204" pitchFamily="34" charset="0"/>
              <a:buChar char="•"/>
            </a:pPr>
            <a:r>
              <a:rPr lang="en-US" sz="1400" dirty="0" smtClean="0"/>
              <a:t>Another place will be when we change the condition</a:t>
            </a:r>
            <a:endParaRPr lang="en-US" sz="1400" dirty="0"/>
          </a:p>
          <a:p>
            <a:pPr marL="342900" indent="-342900">
              <a:buAutoNum type="arabicPeriod"/>
            </a:pPr>
            <a:endParaRPr lang="en-US" sz="1400" dirty="0" smtClean="0"/>
          </a:p>
          <a:p>
            <a:r>
              <a:rPr lang="en-US" sz="1400" dirty="0" smtClean="0"/>
              <a:t>We create a global function </a:t>
            </a:r>
            <a:r>
              <a:rPr lang="en-US" sz="1400" dirty="0" err="1" smtClean="0">
                <a:solidFill>
                  <a:srgbClr val="FF0000"/>
                </a:solidFill>
              </a:rPr>
              <a:t>window.</a:t>
            </a:r>
            <a:r>
              <a:rPr lang="en-US" sz="1400" dirty="0" err="1" smtClean="0"/>
              <a:t>waitRpt</a:t>
            </a:r>
            <a:r>
              <a:rPr lang="en-US" sz="1400" dirty="0" smtClean="0"/>
              <a:t> so we can use inside this form. ( without the window keyword it will only work in where it trigger this function.</a:t>
            </a:r>
          </a:p>
          <a:p>
            <a:endParaRPr lang="en-US" sz="1400" dirty="0"/>
          </a:p>
          <a:p>
            <a:r>
              <a:rPr lang="en-US" sz="1400" dirty="0" smtClean="0"/>
              <a:t>We get the subreport DOM object </a:t>
            </a:r>
            <a:r>
              <a:rPr lang="en-US" sz="1400" dirty="0"/>
              <a:t>reference point via </a:t>
            </a:r>
            <a:r>
              <a:rPr lang="en-US" sz="1400" dirty="0" smtClean="0"/>
              <a:t>a NetSmart function </a:t>
            </a:r>
            <a:r>
              <a:rPr lang="en-US" sz="1400" dirty="0" err="1" smtClean="0"/>
              <a:t>Form.getFormLineByCaption</a:t>
            </a:r>
            <a:r>
              <a:rPr lang="en-US" sz="1400" dirty="0" smtClean="0"/>
              <a:t>(‘subreport caption').</a:t>
            </a:r>
          </a:p>
          <a:p>
            <a:endParaRPr lang="en-US" sz="1400" dirty="0"/>
          </a:p>
          <a:p>
            <a:r>
              <a:rPr lang="en-US" sz="1400" dirty="0" smtClean="0"/>
              <a:t>We use actual_date as a trigger point to trigger reformat subreport, it will hide any record when </a:t>
            </a:r>
            <a:r>
              <a:rPr lang="en-US" sz="1400" dirty="0" err="1" smtClean="0"/>
              <a:t>end_date</a:t>
            </a:r>
            <a:r>
              <a:rPr lang="en-US" sz="1400" dirty="0" smtClean="0"/>
              <a:t> is less than actual_date.</a:t>
            </a:r>
          </a:p>
          <a:p>
            <a:pPr marL="342900" indent="-342900">
              <a:buAutoNum type="arabicPeriod"/>
            </a:pPr>
            <a:endParaRPr lang="en-US" sz="1400" dirty="0"/>
          </a:p>
        </p:txBody>
      </p:sp>
    </p:spTree>
    <p:extLst>
      <p:ext uri="{BB962C8B-B14F-4D97-AF65-F5344CB8AC3E}">
        <p14:creationId xmlns:p14="http://schemas.microsoft.com/office/powerpoint/2010/main" val="3933701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081" y="954024"/>
            <a:ext cx="10813473" cy="1066800"/>
          </a:xfrm>
        </p:spPr>
        <p:txBody>
          <a:bodyPr>
            <a:normAutofit/>
          </a:bodyPr>
          <a:lstStyle/>
          <a:p>
            <a:r>
              <a:rPr lang="en-US" sz="3200" dirty="0" smtClean="0"/>
              <a:t>subreport </a:t>
            </a:r>
            <a:r>
              <a:rPr lang="en-US" sz="3200" dirty="0"/>
              <a:t>keep the same only change when we want to.</a:t>
            </a:r>
          </a:p>
        </p:txBody>
      </p:sp>
      <p:sp>
        <p:nvSpPr>
          <p:cNvPr id="3" name="Content Placeholder 2"/>
          <p:cNvSpPr>
            <a:spLocks noGrp="1"/>
          </p:cNvSpPr>
          <p:nvPr>
            <p:ph idx="1"/>
          </p:nvPr>
        </p:nvSpPr>
        <p:spPr>
          <a:xfrm>
            <a:off x="516082" y="2020824"/>
            <a:ext cx="5261264" cy="4185761"/>
          </a:xfrm>
          <a:solidFill>
            <a:schemeClr val="tx1"/>
          </a:solidFill>
        </p:spPr>
        <p:txBody>
          <a:bodyPr>
            <a:normAutofit/>
          </a:bodyPr>
          <a:lstStyle/>
          <a:p>
            <a:pPr marL="0" indent="0">
              <a:buNone/>
            </a:pPr>
            <a:r>
              <a:rPr lang="en-US" sz="2400" dirty="0" smtClean="0">
                <a:solidFill>
                  <a:srgbClr val="FFFFFF"/>
                </a:solidFill>
              </a:rPr>
              <a:t>I want the report will always the same unless the condition change</a:t>
            </a:r>
            <a:endParaRPr lang="en-US" sz="2400" dirty="0">
              <a:solidFill>
                <a:srgbClr val="FFFFFF"/>
              </a:solidFill>
            </a:endParaRPr>
          </a:p>
          <a:p>
            <a:endParaRPr lang="en-US" dirty="0"/>
          </a:p>
        </p:txBody>
      </p:sp>
      <p:sp>
        <p:nvSpPr>
          <p:cNvPr id="4" name="Footer Placeholder 3">
            <a:extLst>
              <a:ext uri="{FF2B5EF4-FFF2-40B4-BE49-F238E27FC236}">
                <a16:creationId xmlns:a16="http://schemas.microsoft.com/office/drawing/2014/main" id="{349C1BCB-1067-4602-9545-14685EEF9839}"/>
              </a:ext>
            </a:extLst>
          </p:cNvPr>
          <p:cNvSpPr>
            <a:spLocks noGrp="1"/>
          </p:cNvSpPr>
          <p:nvPr>
            <p:ph type="ftr" sz="quarter" idx="11"/>
          </p:nvPr>
        </p:nvSpPr>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FE2EE49C-D0CD-401E-8A05-674F4B808831}"/>
              </a:ext>
            </a:extLst>
          </p:cNvPr>
          <p:cNvSpPr>
            <a:spLocks noGrp="1"/>
          </p:cNvSpPr>
          <p:nvPr>
            <p:ph type="sldNum" sz="quarter" idx="12"/>
          </p:nvPr>
        </p:nvSpPr>
        <p:spPr/>
        <p:txBody>
          <a:bodyPr/>
          <a:lstStyle/>
          <a:p>
            <a:fld id="{0CF0F41A-7C67-4585-8868-04259A0B2400}" type="slidenum">
              <a:rPr lang="en-US" smtClean="0"/>
              <a:pPr/>
              <a:t>25</a:t>
            </a:fld>
            <a:endParaRPr lang="en-US" dirty="0"/>
          </a:p>
        </p:txBody>
      </p:sp>
      <p:sp>
        <p:nvSpPr>
          <p:cNvPr id="6" name="TextBox 5"/>
          <p:cNvSpPr txBox="1"/>
          <p:nvPr/>
        </p:nvSpPr>
        <p:spPr>
          <a:xfrm>
            <a:off x="5777346" y="2020824"/>
            <a:ext cx="6144781" cy="4185761"/>
          </a:xfrm>
          <a:prstGeom prst="rect">
            <a:avLst/>
          </a:prstGeom>
          <a:solidFill>
            <a:schemeClr val="bg1">
              <a:lumMod val="75000"/>
            </a:schemeClr>
          </a:solidFill>
        </p:spPr>
        <p:txBody>
          <a:bodyPr wrap="square" rtlCol="0">
            <a:spAutoFit/>
          </a:bodyPr>
          <a:lstStyle/>
          <a:p>
            <a:r>
              <a:rPr lang="en-US" sz="1400" dirty="0" smtClean="0"/>
              <a:t>Concept/Technique</a:t>
            </a:r>
          </a:p>
          <a:p>
            <a:endParaRPr lang="en-US" sz="1400" dirty="0" smtClean="0"/>
          </a:p>
          <a:p>
            <a:r>
              <a:rPr lang="en-US" sz="1400" dirty="0" smtClean="0"/>
              <a:t>The subreport data will not be able to keep static since we keep add/modify/delete the data that subreport present to us in real time.</a:t>
            </a:r>
          </a:p>
          <a:p>
            <a:endParaRPr lang="en-US" sz="1400" dirty="0"/>
          </a:p>
          <a:p>
            <a:r>
              <a:rPr lang="en-US" sz="1400" dirty="0" smtClean="0"/>
              <a:t>So, the concept will be , we create a field to hold the subreport data when it first created and only update this field when the condition change.</a:t>
            </a:r>
          </a:p>
          <a:p>
            <a:endParaRPr lang="en-US" sz="1400" dirty="0" smtClean="0"/>
          </a:p>
          <a:p>
            <a:r>
              <a:rPr lang="en-US" sz="1400" dirty="0" smtClean="0"/>
              <a:t>There </a:t>
            </a:r>
            <a:r>
              <a:rPr lang="en-US" sz="1400" dirty="0"/>
              <a:t>will have two place we need to put the code to change the subreport.</a:t>
            </a:r>
          </a:p>
          <a:p>
            <a:pPr marL="342900" indent="-342900">
              <a:buFont typeface="Arial" panose="020B0604020202020204" pitchFamily="34" charset="0"/>
              <a:buChar char="•"/>
            </a:pPr>
            <a:r>
              <a:rPr lang="en-US" sz="1400" dirty="0"/>
              <a:t>First place is the ‘Before/After Load code’</a:t>
            </a:r>
          </a:p>
          <a:p>
            <a:pPr marL="342900" indent="-342900">
              <a:buFont typeface="Arial" panose="020B0604020202020204" pitchFamily="34" charset="0"/>
              <a:buChar char="•"/>
            </a:pPr>
            <a:r>
              <a:rPr lang="en-US" sz="1400" dirty="0"/>
              <a:t>Another place will be when we change the condition</a:t>
            </a:r>
          </a:p>
          <a:p>
            <a:endParaRPr lang="en-US" sz="1400" dirty="0"/>
          </a:p>
          <a:p>
            <a:r>
              <a:rPr lang="en-US" sz="1400" dirty="0" smtClean="0"/>
              <a:t>we </a:t>
            </a:r>
            <a:r>
              <a:rPr lang="en-US" sz="1400" dirty="0"/>
              <a:t>create three fields, </a:t>
            </a:r>
            <a:r>
              <a:rPr lang="en-US" sz="1400" dirty="0" smtClean="0"/>
              <a:t>one is a label field - it </a:t>
            </a:r>
            <a:r>
              <a:rPr lang="en-US" sz="1400" dirty="0"/>
              <a:t>will be the report that we show </a:t>
            </a:r>
            <a:r>
              <a:rPr lang="en-US" sz="1400" dirty="0" smtClean="0"/>
              <a:t>people , and a user_defined field(invisible) </a:t>
            </a:r>
            <a:r>
              <a:rPr lang="en-US" sz="1400" dirty="0"/>
              <a:t>column- type as remark to store the static </a:t>
            </a:r>
            <a:r>
              <a:rPr lang="en-US" sz="1400" dirty="0" smtClean="0"/>
              <a:t>subreport and the last one will be the subreport field – we will hide the subreport( we can not make it as invisible – it will not show the data if we do that).</a:t>
            </a:r>
          </a:p>
          <a:p>
            <a:endParaRPr lang="en-US" sz="1400" dirty="0" smtClean="0"/>
          </a:p>
          <a:p>
            <a:endParaRPr lang="en-US" sz="1400" dirty="0"/>
          </a:p>
        </p:txBody>
      </p:sp>
    </p:spTree>
    <p:extLst>
      <p:ext uri="{BB962C8B-B14F-4D97-AF65-F5344CB8AC3E}">
        <p14:creationId xmlns:p14="http://schemas.microsoft.com/office/powerpoint/2010/main" val="330279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081" y="954024"/>
            <a:ext cx="10813473" cy="1066800"/>
          </a:xfrm>
        </p:spPr>
        <p:txBody>
          <a:bodyPr>
            <a:normAutofit/>
          </a:bodyPr>
          <a:lstStyle/>
          <a:p>
            <a:r>
              <a:rPr lang="en-US" sz="3200" dirty="0" smtClean="0"/>
              <a:t>open </a:t>
            </a:r>
            <a:r>
              <a:rPr lang="en-US" sz="3200" dirty="0"/>
              <a:t>the subreport report reference </a:t>
            </a:r>
            <a:r>
              <a:rPr lang="en-US" sz="3200" dirty="0" smtClean="0"/>
              <a:t>record and have security </a:t>
            </a:r>
            <a:endParaRPr lang="en-US" sz="3200" dirty="0"/>
          </a:p>
        </p:txBody>
      </p:sp>
      <p:sp>
        <p:nvSpPr>
          <p:cNvPr id="3" name="Content Placeholder 2"/>
          <p:cNvSpPr>
            <a:spLocks noGrp="1"/>
          </p:cNvSpPr>
          <p:nvPr>
            <p:ph idx="1"/>
          </p:nvPr>
        </p:nvSpPr>
        <p:spPr>
          <a:xfrm>
            <a:off x="516082" y="2020824"/>
            <a:ext cx="5261264" cy="4185761"/>
          </a:xfrm>
          <a:solidFill>
            <a:schemeClr val="tx1"/>
          </a:solidFill>
        </p:spPr>
        <p:txBody>
          <a:bodyPr>
            <a:normAutofit/>
          </a:bodyPr>
          <a:lstStyle/>
          <a:p>
            <a:pPr marL="0" indent="0">
              <a:buNone/>
            </a:pPr>
            <a:r>
              <a:rPr lang="en-US" sz="2400" dirty="0" smtClean="0">
                <a:solidFill>
                  <a:srgbClr val="FFFFFF"/>
                </a:solidFill>
              </a:rPr>
              <a:t>I want to be able to open the subreport record and have security tight into the record.</a:t>
            </a:r>
            <a:endParaRPr lang="en-US" sz="2400" dirty="0">
              <a:solidFill>
                <a:srgbClr val="FFFFFF"/>
              </a:solidFill>
            </a:endParaRPr>
          </a:p>
          <a:p>
            <a:endParaRPr lang="en-US" dirty="0"/>
          </a:p>
        </p:txBody>
      </p:sp>
      <p:sp>
        <p:nvSpPr>
          <p:cNvPr id="4" name="Footer Placeholder 3">
            <a:extLst>
              <a:ext uri="{FF2B5EF4-FFF2-40B4-BE49-F238E27FC236}">
                <a16:creationId xmlns:a16="http://schemas.microsoft.com/office/drawing/2014/main" id="{349C1BCB-1067-4602-9545-14685EEF9839}"/>
              </a:ext>
            </a:extLst>
          </p:cNvPr>
          <p:cNvSpPr>
            <a:spLocks noGrp="1"/>
          </p:cNvSpPr>
          <p:nvPr>
            <p:ph type="ftr" sz="quarter" idx="11"/>
          </p:nvPr>
        </p:nvSpPr>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FE2EE49C-D0CD-401E-8A05-674F4B808831}"/>
              </a:ext>
            </a:extLst>
          </p:cNvPr>
          <p:cNvSpPr>
            <a:spLocks noGrp="1"/>
          </p:cNvSpPr>
          <p:nvPr>
            <p:ph type="sldNum" sz="quarter" idx="12"/>
          </p:nvPr>
        </p:nvSpPr>
        <p:spPr/>
        <p:txBody>
          <a:bodyPr/>
          <a:lstStyle/>
          <a:p>
            <a:fld id="{0CF0F41A-7C67-4585-8868-04259A0B2400}" type="slidenum">
              <a:rPr lang="en-US" smtClean="0"/>
              <a:pPr/>
              <a:t>26</a:t>
            </a:fld>
            <a:endParaRPr lang="en-US" dirty="0"/>
          </a:p>
        </p:txBody>
      </p:sp>
      <p:sp>
        <p:nvSpPr>
          <p:cNvPr id="6" name="TextBox 5"/>
          <p:cNvSpPr txBox="1"/>
          <p:nvPr/>
        </p:nvSpPr>
        <p:spPr>
          <a:xfrm>
            <a:off x="5777346" y="2020824"/>
            <a:ext cx="6144781" cy="4185761"/>
          </a:xfrm>
          <a:prstGeom prst="rect">
            <a:avLst/>
          </a:prstGeom>
          <a:solidFill>
            <a:schemeClr val="bg1">
              <a:lumMod val="75000"/>
            </a:schemeClr>
          </a:solidFill>
        </p:spPr>
        <p:txBody>
          <a:bodyPr wrap="square" rtlCol="0">
            <a:spAutoFit/>
          </a:bodyPr>
          <a:lstStyle/>
          <a:p>
            <a:r>
              <a:rPr lang="en-US" sz="1400" dirty="0" smtClean="0"/>
              <a:t>Concept/Technique</a:t>
            </a:r>
          </a:p>
          <a:p>
            <a:endParaRPr lang="en-US" sz="1400" dirty="0" smtClean="0"/>
          </a:p>
          <a:p>
            <a:r>
              <a:rPr lang="en-US" sz="1400" dirty="0" smtClean="0"/>
              <a:t>The subreport data  did not have security , so people will see all the data. So, the concept will be we hide the subreport and process all the data before we show the subreport.</a:t>
            </a:r>
          </a:p>
          <a:p>
            <a:endParaRPr lang="en-US" sz="1400" dirty="0" smtClean="0"/>
          </a:p>
          <a:p>
            <a:r>
              <a:rPr lang="en-US" sz="1400" dirty="0" smtClean="0"/>
              <a:t>There </a:t>
            </a:r>
            <a:r>
              <a:rPr lang="en-US" sz="1400" dirty="0"/>
              <a:t>will have two place we need to put the code to change the subreport.</a:t>
            </a:r>
          </a:p>
          <a:p>
            <a:pPr marL="342900" indent="-342900">
              <a:buFont typeface="Arial" panose="020B0604020202020204" pitchFamily="34" charset="0"/>
              <a:buChar char="•"/>
            </a:pPr>
            <a:r>
              <a:rPr lang="en-US" sz="1400" dirty="0"/>
              <a:t>First place is the ‘Before/After Load code’</a:t>
            </a:r>
          </a:p>
          <a:p>
            <a:pPr marL="342900" indent="-342900">
              <a:buFont typeface="Arial" panose="020B0604020202020204" pitchFamily="34" charset="0"/>
              <a:buChar char="•"/>
            </a:pPr>
            <a:r>
              <a:rPr lang="en-US" sz="1400" dirty="0"/>
              <a:t>Another place will be when we change the condition</a:t>
            </a:r>
          </a:p>
          <a:p>
            <a:endParaRPr lang="en-US" sz="1400" dirty="0"/>
          </a:p>
          <a:p>
            <a:r>
              <a:rPr lang="en-US" sz="1400" dirty="0" smtClean="0"/>
              <a:t>we need to make the event_log_id visible when we create the subreport – this will give us a reference(so we can know which kind of event), then we use the work role that associate with event to decide what kind of permission the user have for this record(access, edit…).</a:t>
            </a:r>
          </a:p>
          <a:p>
            <a:endParaRPr lang="en-US" sz="1400" dirty="0"/>
          </a:p>
          <a:p>
            <a:r>
              <a:rPr lang="en-US" sz="1400" dirty="0" smtClean="0"/>
              <a:t>Then we will remove this record from this subreport if the user have no access, we will give user the edit permission if they have edit permission else it will just view only.</a:t>
            </a:r>
          </a:p>
          <a:p>
            <a:endParaRPr lang="en-US" sz="1400" dirty="0"/>
          </a:p>
        </p:txBody>
      </p:sp>
    </p:spTree>
    <p:extLst>
      <p:ext uri="{BB962C8B-B14F-4D97-AF65-F5344CB8AC3E}">
        <p14:creationId xmlns:p14="http://schemas.microsoft.com/office/powerpoint/2010/main" val="272765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081" y="954024"/>
            <a:ext cx="10813473" cy="1066800"/>
          </a:xfrm>
        </p:spPr>
        <p:txBody>
          <a:bodyPr>
            <a:normAutofit/>
          </a:bodyPr>
          <a:lstStyle/>
          <a:p>
            <a:r>
              <a:rPr lang="en-US" sz="3200" dirty="0" smtClean="0"/>
              <a:t>Build customize </a:t>
            </a:r>
            <a:r>
              <a:rPr lang="en-US" sz="3200" dirty="0"/>
              <a:t>subreport</a:t>
            </a:r>
          </a:p>
        </p:txBody>
      </p:sp>
      <p:sp>
        <p:nvSpPr>
          <p:cNvPr id="3" name="Content Placeholder 2"/>
          <p:cNvSpPr>
            <a:spLocks noGrp="1"/>
          </p:cNvSpPr>
          <p:nvPr>
            <p:ph idx="1"/>
          </p:nvPr>
        </p:nvSpPr>
        <p:spPr>
          <a:xfrm>
            <a:off x="516082" y="2020824"/>
            <a:ext cx="5261264" cy="4185761"/>
          </a:xfrm>
          <a:solidFill>
            <a:schemeClr val="tx1"/>
          </a:solidFill>
        </p:spPr>
        <p:txBody>
          <a:bodyPr>
            <a:normAutofit/>
          </a:bodyPr>
          <a:lstStyle/>
          <a:p>
            <a:pPr marL="0" indent="0">
              <a:buNone/>
            </a:pPr>
            <a:r>
              <a:rPr lang="en-US" sz="2400" dirty="0" smtClean="0">
                <a:solidFill>
                  <a:srgbClr val="FFFFFF"/>
                </a:solidFill>
              </a:rPr>
              <a:t>I want to be show existing data in a </a:t>
            </a:r>
            <a:r>
              <a:rPr lang="en-US" sz="2400" dirty="0" err="1" smtClean="0">
                <a:solidFill>
                  <a:srgbClr val="FFFFFF"/>
                </a:solidFill>
              </a:rPr>
              <a:t>subform</a:t>
            </a:r>
            <a:r>
              <a:rPr lang="en-US" sz="2400" dirty="0" smtClean="0">
                <a:solidFill>
                  <a:srgbClr val="FFFFFF"/>
                </a:solidFill>
              </a:rPr>
              <a:t> format but there is no existing subreport we can use.</a:t>
            </a:r>
            <a:endParaRPr lang="en-US" sz="2400" dirty="0">
              <a:solidFill>
                <a:srgbClr val="FFFFFF"/>
              </a:solidFill>
            </a:endParaRPr>
          </a:p>
          <a:p>
            <a:endParaRPr lang="en-US" dirty="0"/>
          </a:p>
        </p:txBody>
      </p:sp>
      <p:sp>
        <p:nvSpPr>
          <p:cNvPr id="4" name="Footer Placeholder 3">
            <a:extLst>
              <a:ext uri="{FF2B5EF4-FFF2-40B4-BE49-F238E27FC236}">
                <a16:creationId xmlns:a16="http://schemas.microsoft.com/office/drawing/2014/main" id="{349C1BCB-1067-4602-9545-14685EEF9839}"/>
              </a:ext>
            </a:extLst>
          </p:cNvPr>
          <p:cNvSpPr>
            <a:spLocks noGrp="1"/>
          </p:cNvSpPr>
          <p:nvPr>
            <p:ph type="ftr" sz="quarter" idx="11"/>
          </p:nvPr>
        </p:nvSpPr>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FE2EE49C-D0CD-401E-8A05-674F4B808831}"/>
              </a:ext>
            </a:extLst>
          </p:cNvPr>
          <p:cNvSpPr>
            <a:spLocks noGrp="1"/>
          </p:cNvSpPr>
          <p:nvPr>
            <p:ph type="sldNum" sz="quarter" idx="12"/>
          </p:nvPr>
        </p:nvSpPr>
        <p:spPr/>
        <p:txBody>
          <a:bodyPr/>
          <a:lstStyle/>
          <a:p>
            <a:fld id="{0CF0F41A-7C67-4585-8868-04259A0B2400}" type="slidenum">
              <a:rPr lang="en-US" smtClean="0"/>
              <a:pPr/>
              <a:t>27</a:t>
            </a:fld>
            <a:endParaRPr lang="en-US" dirty="0"/>
          </a:p>
        </p:txBody>
      </p:sp>
      <p:sp>
        <p:nvSpPr>
          <p:cNvPr id="6" name="TextBox 5"/>
          <p:cNvSpPr txBox="1"/>
          <p:nvPr/>
        </p:nvSpPr>
        <p:spPr>
          <a:xfrm>
            <a:off x="5777346" y="2020824"/>
            <a:ext cx="6144781" cy="4185761"/>
          </a:xfrm>
          <a:prstGeom prst="rect">
            <a:avLst/>
          </a:prstGeom>
          <a:solidFill>
            <a:schemeClr val="bg1">
              <a:lumMod val="75000"/>
            </a:schemeClr>
          </a:solidFill>
        </p:spPr>
        <p:txBody>
          <a:bodyPr wrap="square" rtlCol="0">
            <a:spAutoFit/>
          </a:bodyPr>
          <a:lstStyle/>
          <a:p>
            <a:r>
              <a:rPr lang="en-US" sz="1400" dirty="0" smtClean="0"/>
              <a:t>Concept/Technique</a:t>
            </a:r>
          </a:p>
          <a:p>
            <a:endParaRPr lang="en-US" sz="1400" dirty="0" smtClean="0"/>
          </a:p>
          <a:p>
            <a:r>
              <a:rPr lang="en-US" sz="1400" dirty="0" smtClean="0"/>
              <a:t>The subreport data did not have all the data (especially user_defined data) so we can use getDataValue to get all the data we want and combine them with HTML code and make it like a </a:t>
            </a:r>
            <a:r>
              <a:rPr lang="en-US" sz="1400" dirty="0" err="1" smtClean="0"/>
              <a:t>subreport</a:t>
            </a:r>
            <a:r>
              <a:rPr lang="en-US" sz="1400" dirty="0" smtClean="0"/>
              <a:t>.</a:t>
            </a:r>
          </a:p>
          <a:p>
            <a:endParaRPr lang="en-US" sz="1400" dirty="0" smtClean="0"/>
          </a:p>
          <a:p>
            <a:r>
              <a:rPr lang="en-US" sz="1400" dirty="0" smtClean="0"/>
              <a:t>First we need to create a new getDataValue like function (</a:t>
            </a:r>
            <a:r>
              <a:rPr lang="en-US" sz="1400" dirty="0" err="1" smtClean="0"/>
              <a:t>getDValue</a:t>
            </a:r>
            <a:r>
              <a:rPr lang="en-US" sz="1400" dirty="0" smtClean="0"/>
              <a:t>) that will handle complex comparison condition. We use this function to find out how many records meet the condition( the condition is a subquery )</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a:p>
          <a:p>
            <a:endParaRPr lang="en-US" sz="1400" dirty="0" smtClean="0"/>
          </a:p>
          <a:p>
            <a:endParaRPr lang="en-US" sz="1400" dirty="0"/>
          </a:p>
        </p:txBody>
      </p:sp>
    </p:spTree>
    <p:extLst>
      <p:ext uri="{BB962C8B-B14F-4D97-AF65-F5344CB8AC3E}">
        <p14:creationId xmlns:p14="http://schemas.microsoft.com/office/powerpoint/2010/main" val="19711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081" y="954024"/>
            <a:ext cx="10813473" cy="1066800"/>
          </a:xfrm>
        </p:spPr>
        <p:txBody>
          <a:bodyPr>
            <a:normAutofit/>
          </a:bodyPr>
          <a:lstStyle/>
          <a:p>
            <a:pPr algn="ctr"/>
            <a:r>
              <a:rPr lang="en-US" sz="3200" dirty="0"/>
              <a:t>Case Study – How to manipulate </a:t>
            </a:r>
            <a:r>
              <a:rPr lang="en-US" sz="3200" dirty="0" smtClean="0"/>
              <a:t>SubForm?</a:t>
            </a:r>
            <a:endParaRPr lang="en-US" sz="3200" dirty="0"/>
          </a:p>
        </p:txBody>
      </p:sp>
      <p:sp>
        <p:nvSpPr>
          <p:cNvPr id="3" name="Content Placeholder 2"/>
          <p:cNvSpPr>
            <a:spLocks noGrp="1"/>
          </p:cNvSpPr>
          <p:nvPr>
            <p:ph idx="1"/>
          </p:nvPr>
        </p:nvSpPr>
        <p:spPr>
          <a:xfrm>
            <a:off x="516082" y="2020824"/>
            <a:ext cx="5261264" cy="4185761"/>
          </a:xfrm>
          <a:solidFill>
            <a:schemeClr val="tx1"/>
          </a:solidFill>
        </p:spPr>
        <p:txBody>
          <a:bodyPr>
            <a:normAutofit/>
          </a:bodyPr>
          <a:lstStyle/>
          <a:p>
            <a:pPr marL="0" indent="0">
              <a:buNone/>
            </a:pPr>
            <a:r>
              <a:rPr lang="en-US" sz="2400" dirty="0">
                <a:solidFill>
                  <a:srgbClr val="FFFFFF"/>
                </a:solidFill>
              </a:rPr>
              <a:t>We want to </a:t>
            </a:r>
            <a:r>
              <a:rPr lang="en-US" sz="2400" dirty="0" smtClean="0">
                <a:solidFill>
                  <a:srgbClr val="FFFFFF"/>
                </a:solidFill>
              </a:rPr>
              <a:t>have interaction between the main form and </a:t>
            </a:r>
            <a:r>
              <a:rPr lang="en-US" sz="2400" dirty="0" err="1" smtClean="0">
                <a:solidFill>
                  <a:srgbClr val="FFFFFF"/>
                </a:solidFill>
              </a:rPr>
              <a:t>subform</a:t>
            </a:r>
            <a:endParaRPr lang="en-US" dirty="0"/>
          </a:p>
        </p:txBody>
      </p:sp>
      <p:sp>
        <p:nvSpPr>
          <p:cNvPr id="4" name="Footer Placeholder 3">
            <a:extLst>
              <a:ext uri="{FF2B5EF4-FFF2-40B4-BE49-F238E27FC236}">
                <a16:creationId xmlns:a16="http://schemas.microsoft.com/office/drawing/2014/main" id="{349C1BCB-1067-4602-9545-14685EEF9839}"/>
              </a:ext>
            </a:extLst>
          </p:cNvPr>
          <p:cNvSpPr>
            <a:spLocks noGrp="1"/>
          </p:cNvSpPr>
          <p:nvPr>
            <p:ph type="ftr" sz="quarter" idx="11"/>
          </p:nvPr>
        </p:nvSpPr>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FE2EE49C-D0CD-401E-8A05-674F4B808831}"/>
              </a:ext>
            </a:extLst>
          </p:cNvPr>
          <p:cNvSpPr>
            <a:spLocks noGrp="1"/>
          </p:cNvSpPr>
          <p:nvPr>
            <p:ph type="sldNum" sz="quarter" idx="12"/>
          </p:nvPr>
        </p:nvSpPr>
        <p:spPr/>
        <p:txBody>
          <a:bodyPr/>
          <a:lstStyle/>
          <a:p>
            <a:fld id="{0CF0F41A-7C67-4585-8868-04259A0B2400}" type="slidenum">
              <a:rPr lang="en-US" smtClean="0"/>
              <a:pPr/>
              <a:t>28</a:t>
            </a:fld>
            <a:endParaRPr lang="en-US" dirty="0"/>
          </a:p>
        </p:txBody>
      </p:sp>
      <p:sp>
        <p:nvSpPr>
          <p:cNvPr id="6" name="TextBox 5"/>
          <p:cNvSpPr txBox="1"/>
          <p:nvPr/>
        </p:nvSpPr>
        <p:spPr>
          <a:xfrm>
            <a:off x="5777346" y="2020824"/>
            <a:ext cx="6144781" cy="4185761"/>
          </a:xfrm>
          <a:prstGeom prst="rect">
            <a:avLst/>
          </a:prstGeom>
          <a:solidFill>
            <a:schemeClr val="bg1">
              <a:lumMod val="75000"/>
            </a:schemeClr>
          </a:solidFill>
        </p:spPr>
        <p:txBody>
          <a:bodyPr wrap="square" rtlCol="0">
            <a:spAutoFit/>
          </a:bodyPr>
          <a:lstStyle/>
          <a:p>
            <a:r>
              <a:rPr lang="en-US" sz="1400" dirty="0"/>
              <a:t>Concept/Technique</a:t>
            </a:r>
          </a:p>
          <a:p>
            <a:pPr marL="342900" indent="-342900">
              <a:buAutoNum type="arabicPeriod"/>
            </a:pPr>
            <a:endParaRPr lang="en-US" sz="1400" dirty="0" smtClean="0"/>
          </a:p>
          <a:p>
            <a:r>
              <a:rPr lang="en-US" sz="1400" dirty="0"/>
              <a:t>The </a:t>
            </a:r>
            <a:r>
              <a:rPr lang="en-US" sz="1400" dirty="0" err="1" smtClean="0"/>
              <a:t>subform</a:t>
            </a:r>
            <a:r>
              <a:rPr lang="en-US" sz="1400" dirty="0" smtClean="0"/>
              <a:t> use </a:t>
            </a:r>
            <a:r>
              <a:rPr lang="en-US" sz="1400" dirty="0"/>
              <a:t>Iframe( NetSmart create the table inside the Iframe object ) – so we need to wait until the </a:t>
            </a:r>
            <a:r>
              <a:rPr lang="en-US" sz="1400" dirty="0" err="1" smtClean="0"/>
              <a:t>subform</a:t>
            </a:r>
            <a:r>
              <a:rPr lang="en-US" sz="1400" dirty="0" smtClean="0"/>
              <a:t> </a:t>
            </a:r>
            <a:r>
              <a:rPr lang="en-US" sz="1400" dirty="0"/>
              <a:t>data get loaded before we can manipulate the </a:t>
            </a:r>
            <a:r>
              <a:rPr lang="en-US" sz="1400" dirty="0" err="1" smtClean="0"/>
              <a:t>subform</a:t>
            </a:r>
            <a:r>
              <a:rPr lang="en-US" sz="1400" dirty="0" smtClean="0"/>
              <a:t>.</a:t>
            </a:r>
          </a:p>
          <a:p>
            <a:endParaRPr lang="en-US" sz="1400" dirty="0"/>
          </a:p>
          <a:p>
            <a:pPr marL="285750" indent="-285750">
              <a:buFont typeface="Arial" panose="020B0604020202020204" pitchFamily="34" charset="0"/>
              <a:buChar char="•"/>
            </a:pPr>
            <a:r>
              <a:rPr lang="en-US" sz="1400" dirty="0" smtClean="0"/>
              <a:t>When you want reference </a:t>
            </a:r>
            <a:r>
              <a:rPr lang="en-US" sz="1400" dirty="0" err="1" smtClean="0"/>
              <a:t>subform</a:t>
            </a:r>
            <a:r>
              <a:rPr lang="en-US" sz="1400" dirty="0" smtClean="0"/>
              <a:t> data from main form </a:t>
            </a:r>
            <a:r>
              <a:rPr lang="en-US" sz="1400" dirty="0" smtClean="0">
                <a:sym typeface="Wingdings" panose="05000000000000000000" pitchFamily="2" charset="2"/>
              </a:rPr>
              <a:t> you need to get the </a:t>
            </a:r>
            <a:r>
              <a:rPr lang="en-US" sz="1400" dirty="0" err="1" smtClean="0">
                <a:sym typeface="Wingdings" panose="05000000000000000000" pitchFamily="2" charset="2"/>
              </a:rPr>
              <a:t>subform</a:t>
            </a:r>
            <a:r>
              <a:rPr lang="en-US" sz="1400" dirty="0" smtClean="0">
                <a:sym typeface="Wingdings" panose="05000000000000000000" pitchFamily="2" charset="2"/>
              </a:rPr>
              <a:t> object as a reference point. </a:t>
            </a:r>
            <a:r>
              <a:rPr lang="en-US" sz="1400" dirty="0" err="1" smtClean="0">
                <a:solidFill>
                  <a:srgbClr val="FF0000"/>
                </a:solidFill>
                <a:latin typeface="Calibri Light" panose="020F0302020204030204" pitchFamily="34" charset="0"/>
              </a:rPr>
              <a:t>getFormLineByCaption</a:t>
            </a:r>
            <a:r>
              <a:rPr lang="en-US" sz="1400" dirty="0" smtClean="0">
                <a:solidFill>
                  <a:srgbClr val="FF0000"/>
                </a:solidFill>
                <a:latin typeface="Calibri Light" panose="020F0302020204030204" pitchFamily="34" charset="0"/>
              </a:rPr>
              <a:t>(subform caption</a:t>
            </a:r>
            <a:r>
              <a:rPr lang="en-US" sz="1400" dirty="0">
                <a:solidFill>
                  <a:srgbClr val="FF0000"/>
                </a:solidFill>
                <a:latin typeface="Calibri Light" panose="020F0302020204030204" pitchFamily="34" charset="0"/>
              </a:rPr>
              <a:t>) </a:t>
            </a:r>
            <a:endParaRPr lang="en-US" sz="1400" dirty="0">
              <a:solidFill>
                <a:srgbClr val="FF0000"/>
              </a:solidFill>
            </a:endParaRP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When you want reference </a:t>
            </a:r>
            <a:r>
              <a:rPr lang="en-US" sz="1400" dirty="0" smtClean="0"/>
              <a:t>main </a:t>
            </a:r>
            <a:r>
              <a:rPr lang="en-US" sz="1400" dirty="0"/>
              <a:t>form </a:t>
            </a:r>
            <a:r>
              <a:rPr lang="en-US" sz="1400" dirty="0" err="1" smtClean="0"/>
              <a:t>subform</a:t>
            </a:r>
            <a:r>
              <a:rPr lang="en-US" sz="1400" dirty="0" smtClean="0"/>
              <a:t> </a:t>
            </a:r>
            <a:r>
              <a:rPr lang="en-US" sz="1400" dirty="0" smtClean="0">
                <a:sym typeface="Wingdings" panose="05000000000000000000" pitchFamily="2" charset="2"/>
              </a:rPr>
              <a:t> </a:t>
            </a:r>
            <a:r>
              <a:rPr lang="en-US" sz="1400" dirty="0">
                <a:sym typeface="Wingdings" panose="05000000000000000000" pitchFamily="2" charset="2"/>
              </a:rPr>
              <a:t>you need to get the </a:t>
            </a:r>
            <a:r>
              <a:rPr lang="en-US" sz="1400" dirty="0" smtClean="0">
                <a:sym typeface="Wingdings" panose="05000000000000000000" pitchFamily="2" charset="2"/>
              </a:rPr>
              <a:t>main form </a:t>
            </a:r>
            <a:r>
              <a:rPr lang="en-US" sz="1400" dirty="0">
                <a:sym typeface="Wingdings" panose="05000000000000000000" pitchFamily="2" charset="2"/>
              </a:rPr>
              <a:t>object as a reference point</a:t>
            </a:r>
            <a:r>
              <a:rPr lang="en-US" sz="1400" dirty="0" smtClean="0">
                <a:sym typeface="Wingdings" panose="05000000000000000000" pitchFamily="2" charset="2"/>
              </a:rPr>
              <a:t>. </a:t>
            </a:r>
            <a:r>
              <a:rPr lang="en-US" sz="1400" dirty="0" err="1" smtClean="0">
                <a:solidFill>
                  <a:srgbClr val="C00000"/>
                </a:solidFill>
                <a:sym typeface="Wingdings" panose="05000000000000000000" pitchFamily="2" charset="2"/>
              </a:rPr>
              <a:t>Window.parent</a:t>
            </a:r>
            <a:endParaRPr lang="en-US" sz="1400" dirty="0" smtClean="0">
              <a:solidFill>
                <a:srgbClr val="C00000"/>
              </a:solidFill>
              <a:sym typeface="Wingdings" panose="05000000000000000000" pitchFamily="2" charset="2"/>
            </a:endParaRPr>
          </a:p>
          <a:p>
            <a:pPr marL="285750" indent="-285750">
              <a:buFont typeface="Arial" panose="020B0604020202020204" pitchFamily="34" charset="0"/>
              <a:buChar char="•"/>
            </a:pPr>
            <a:endParaRPr lang="en-US" sz="1400" dirty="0">
              <a:solidFill>
                <a:srgbClr val="C00000"/>
              </a:solidFill>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Inside a </a:t>
            </a:r>
            <a:r>
              <a:rPr lang="en-US" sz="1400" dirty="0" err="1" smtClean="0">
                <a:sym typeface="Wingdings" panose="05000000000000000000" pitchFamily="2" charset="2"/>
              </a:rPr>
              <a:t>subform</a:t>
            </a:r>
            <a:r>
              <a:rPr lang="en-US" sz="1400" dirty="0" smtClean="0">
                <a:sym typeface="Wingdings" panose="05000000000000000000" pitchFamily="2" charset="2"/>
              </a:rPr>
              <a:t> everything will just like main form since there are a form object by themselves.</a:t>
            </a:r>
            <a:endParaRPr lang="en-US" sz="1400" dirty="0"/>
          </a:p>
          <a:p>
            <a:endParaRPr lang="en-US" sz="1400" dirty="0" smtClean="0"/>
          </a:p>
          <a:p>
            <a:pPr marL="342900" indent="-342900">
              <a:buAutoNum type="arabicPeriod"/>
            </a:pPr>
            <a:endParaRPr lang="en-US" sz="1400" dirty="0"/>
          </a:p>
          <a:p>
            <a:endParaRPr lang="en-US" sz="1400" dirty="0"/>
          </a:p>
          <a:p>
            <a:endParaRPr lang="en-US" sz="1400" dirty="0">
              <a:solidFill>
                <a:schemeClr val="tx2"/>
              </a:solidFill>
            </a:endParaRPr>
          </a:p>
        </p:txBody>
      </p:sp>
    </p:spTree>
    <p:extLst>
      <p:ext uri="{BB962C8B-B14F-4D97-AF65-F5344CB8AC3E}">
        <p14:creationId xmlns:p14="http://schemas.microsoft.com/office/powerpoint/2010/main" val="362263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081" y="954024"/>
            <a:ext cx="10813473" cy="1066800"/>
          </a:xfrm>
        </p:spPr>
        <p:txBody>
          <a:bodyPr>
            <a:normAutofit/>
          </a:bodyPr>
          <a:lstStyle/>
          <a:p>
            <a:pPr algn="ctr"/>
            <a:r>
              <a:rPr lang="en-US" sz="3200" dirty="0" smtClean="0"/>
              <a:t>Get/Set </a:t>
            </a:r>
            <a:r>
              <a:rPr lang="en-US" sz="3200" dirty="0"/>
              <a:t>the Value of a </a:t>
            </a:r>
            <a:r>
              <a:rPr lang="en-US" sz="3200" dirty="0" err="1"/>
              <a:t>Subform</a:t>
            </a:r>
            <a:r>
              <a:rPr lang="en-US" sz="3200" dirty="0"/>
              <a:t> </a:t>
            </a:r>
            <a:r>
              <a:rPr lang="en-US" sz="3200" dirty="0" smtClean="0"/>
              <a:t>Field(inside the </a:t>
            </a:r>
            <a:r>
              <a:rPr lang="en-US" sz="3200" dirty="0" err="1" smtClean="0"/>
              <a:t>Subform</a:t>
            </a:r>
            <a:r>
              <a:rPr lang="en-US" sz="3200" dirty="0" smtClean="0"/>
              <a:t>)</a:t>
            </a:r>
            <a:endParaRPr lang="en-US" sz="3200" dirty="0"/>
          </a:p>
        </p:txBody>
      </p:sp>
      <p:sp>
        <p:nvSpPr>
          <p:cNvPr id="3" name="Content Placeholder 2"/>
          <p:cNvSpPr>
            <a:spLocks noGrp="1"/>
          </p:cNvSpPr>
          <p:nvPr>
            <p:ph idx="1"/>
          </p:nvPr>
        </p:nvSpPr>
        <p:spPr>
          <a:xfrm>
            <a:off x="516082" y="2020824"/>
            <a:ext cx="5261264" cy="4185761"/>
          </a:xfrm>
          <a:solidFill>
            <a:schemeClr val="tx1"/>
          </a:solidFill>
        </p:spPr>
        <p:txBody>
          <a:bodyPr>
            <a:normAutofit/>
          </a:bodyPr>
          <a:lstStyle/>
          <a:p>
            <a:pPr marL="0" indent="0">
              <a:buNone/>
            </a:pPr>
            <a:r>
              <a:rPr lang="en-US" sz="2400" dirty="0" smtClean="0">
                <a:solidFill>
                  <a:srgbClr val="FFFFFF"/>
                </a:solidFill>
              </a:rPr>
              <a:t>Classic :</a:t>
            </a:r>
          </a:p>
          <a:p>
            <a:pPr marL="0" indent="0">
              <a:buNone/>
            </a:pPr>
            <a:endParaRPr lang="en-US" sz="2400" dirty="0">
              <a:solidFill>
                <a:srgbClr val="FFFFFF"/>
              </a:solidFill>
            </a:endParaRPr>
          </a:p>
          <a:p>
            <a:pPr marL="0" indent="0">
              <a:buNone/>
            </a:pPr>
            <a:r>
              <a:rPr lang="en-US" sz="2400" dirty="0" err="1" smtClean="0">
                <a:solidFill>
                  <a:srgbClr val="FFFFFF"/>
                </a:solidFill>
              </a:rPr>
              <a:t>self.getElementFromXML</a:t>
            </a:r>
            <a:r>
              <a:rPr lang="en-US" sz="2400" dirty="0" smtClean="0">
                <a:solidFill>
                  <a:srgbClr val="FFFFFF"/>
                </a:solidFill>
              </a:rPr>
              <a:t>(</a:t>
            </a:r>
            <a:r>
              <a:rPr lang="en-US" sz="2400" dirty="0" err="1" smtClean="0">
                <a:solidFill>
                  <a:srgbClr val="FFFFFF"/>
                </a:solidFill>
              </a:rPr>
              <a:t>currentRowXML</a:t>
            </a:r>
            <a:r>
              <a:rPr lang="en-US" sz="2400" dirty="0">
                <a:solidFill>
                  <a:srgbClr val="FFFFFF"/>
                </a:solidFill>
              </a:rPr>
              <a:t>, '</a:t>
            </a:r>
            <a:r>
              <a:rPr lang="en-US" sz="2400" dirty="0" err="1">
                <a:solidFill>
                  <a:srgbClr val="FFFFFF"/>
                </a:solidFill>
              </a:rPr>
              <a:t>column_name</a:t>
            </a:r>
            <a:r>
              <a:rPr lang="en-US" sz="2400" dirty="0" smtClean="0">
                <a:solidFill>
                  <a:srgbClr val="FFFFFF"/>
                </a:solidFill>
              </a:rPr>
              <a:t>');</a:t>
            </a:r>
            <a:endParaRPr lang="en-US" sz="2400" dirty="0">
              <a:solidFill>
                <a:srgbClr val="FFFFFF"/>
              </a:solidFill>
            </a:endParaRPr>
          </a:p>
          <a:p>
            <a:pPr marL="0" indent="0">
              <a:buNone/>
            </a:pPr>
            <a:endParaRPr lang="en-US" sz="2400" dirty="0" smtClean="0">
              <a:solidFill>
                <a:srgbClr val="FFFFFF"/>
              </a:solidFill>
            </a:endParaRPr>
          </a:p>
          <a:p>
            <a:pPr marL="0" indent="0">
              <a:buNone/>
            </a:pPr>
            <a:r>
              <a:rPr lang="en-US" dirty="0" err="1">
                <a:solidFill>
                  <a:schemeClr val="bg1"/>
                </a:solidFill>
              </a:rPr>
              <a:t>this.form.'column_name</a:t>
            </a:r>
            <a:r>
              <a:rPr lang="en-US" dirty="0" err="1" smtClean="0">
                <a:solidFill>
                  <a:schemeClr val="bg1"/>
                </a:solidFill>
              </a:rPr>
              <a:t>'.value</a:t>
            </a:r>
            <a:r>
              <a:rPr lang="en-US" dirty="0" smtClean="0">
                <a:solidFill>
                  <a:schemeClr val="bg1"/>
                </a:solidFill>
              </a:rPr>
              <a:t> </a:t>
            </a:r>
            <a:r>
              <a:rPr lang="en-US" dirty="0">
                <a:solidFill>
                  <a:schemeClr val="bg1"/>
                </a:solidFill>
              </a:rPr>
              <a:t>= </a:t>
            </a:r>
            <a:r>
              <a:rPr lang="en-US" dirty="0" smtClean="0">
                <a:solidFill>
                  <a:schemeClr val="bg1"/>
                </a:solidFill>
              </a:rPr>
              <a:t>‘123’;</a:t>
            </a:r>
            <a:endParaRPr lang="en-US" dirty="0">
              <a:solidFill>
                <a:schemeClr val="bg1"/>
              </a:solidFill>
            </a:endParaRPr>
          </a:p>
        </p:txBody>
      </p:sp>
      <p:sp>
        <p:nvSpPr>
          <p:cNvPr id="4" name="Footer Placeholder 3">
            <a:extLst>
              <a:ext uri="{FF2B5EF4-FFF2-40B4-BE49-F238E27FC236}">
                <a16:creationId xmlns:a16="http://schemas.microsoft.com/office/drawing/2014/main" id="{349C1BCB-1067-4602-9545-14685EEF9839}"/>
              </a:ext>
            </a:extLst>
          </p:cNvPr>
          <p:cNvSpPr>
            <a:spLocks noGrp="1"/>
          </p:cNvSpPr>
          <p:nvPr>
            <p:ph type="ftr" sz="quarter" idx="11"/>
          </p:nvPr>
        </p:nvSpPr>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FE2EE49C-D0CD-401E-8A05-674F4B808831}"/>
              </a:ext>
            </a:extLst>
          </p:cNvPr>
          <p:cNvSpPr>
            <a:spLocks noGrp="1"/>
          </p:cNvSpPr>
          <p:nvPr>
            <p:ph type="sldNum" sz="quarter" idx="12"/>
          </p:nvPr>
        </p:nvSpPr>
        <p:spPr/>
        <p:txBody>
          <a:bodyPr/>
          <a:lstStyle/>
          <a:p>
            <a:fld id="{0CF0F41A-7C67-4585-8868-04259A0B2400}" type="slidenum">
              <a:rPr lang="en-US" smtClean="0"/>
              <a:pPr/>
              <a:t>29</a:t>
            </a:fld>
            <a:endParaRPr lang="en-US" dirty="0"/>
          </a:p>
        </p:txBody>
      </p:sp>
      <p:sp>
        <p:nvSpPr>
          <p:cNvPr id="6" name="TextBox 5"/>
          <p:cNvSpPr txBox="1"/>
          <p:nvPr/>
        </p:nvSpPr>
        <p:spPr>
          <a:xfrm>
            <a:off x="5777346" y="2020824"/>
            <a:ext cx="6144781" cy="4154984"/>
          </a:xfrm>
          <a:prstGeom prst="rect">
            <a:avLst/>
          </a:prstGeom>
          <a:solidFill>
            <a:schemeClr val="bg1">
              <a:lumMod val="75000"/>
            </a:schemeClr>
          </a:solidFill>
        </p:spPr>
        <p:txBody>
          <a:bodyPr wrap="square" rtlCol="0">
            <a:spAutoFit/>
          </a:bodyPr>
          <a:lstStyle/>
          <a:p>
            <a:r>
              <a:rPr lang="en-US" sz="2400" dirty="0" smtClean="0"/>
              <a:t>NX :</a:t>
            </a:r>
            <a:endParaRPr lang="en-US" sz="2400" dirty="0"/>
          </a:p>
          <a:p>
            <a:pPr marL="342900" indent="-342900">
              <a:buAutoNum type="arabicPeriod"/>
            </a:pPr>
            <a:endParaRPr lang="en-US" sz="2400" dirty="0" smtClean="0"/>
          </a:p>
          <a:p>
            <a:r>
              <a:rPr lang="en-US" sz="2400" dirty="0" smtClean="0"/>
              <a:t>There is no different for </a:t>
            </a:r>
            <a:r>
              <a:rPr lang="en-US" sz="2400" dirty="0" err="1" smtClean="0"/>
              <a:t>subform</a:t>
            </a:r>
            <a:r>
              <a:rPr lang="en-US" sz="2400" dirty="0" smtClean="0"/>
              <a:t> when come to those function</a:t>
            </a:r>
            <a:endParaRPr lang="en-US" sz="2400" dirty="0"/>
          </a:p>
          <a:p>
            <a:pPr marL="342900" indent="-342900">
              <a:buAutoNum type="arabicPeriod"/>
            </a:pPr>
            <a:endParaRPr lang="en-US" sz="2400" dirty="0" smtClean="0"/>
          </a:p>
          <a:p>
            <a:pPr marL="342900" indent="-342900">
              <a:buAutoNum type="arabicPeriod"/>
            </a:pPr>
            <a:endParaRPr lang="en-US" sz="2400" dirty="0"/>
          </a:p>
          <a:p>
            <a:r>
              <a:rPr lang="en-US" sz="2400" dirty="0" smtClean="0"/>
              <a:t>getFormElement </a:t>
            </a:r>
            <a:r>
              <a:rPr lang="en-US" sz="2400" dirty="0"/>
              <a:t>(</a:t>
            </a:r>
            <a:r>
              <a:rPr lang="en-US" sz="2400" dirty="0" smtClean="0"/>
              <a:t>'</a:t>
            </a:r>
            <a:r>
              <a:rPr lang="en-US" sz="2400" dirty="0" err="1" smtClean="0"/>
              <a:t>column_name</a:t>
            </a:r>
            <a:r>
              <a:rPr lang="en-US" sz="2400" dirty="0" smtClean="0"/>
              <a:t>‘) setFormElement</a:t>
            </a:r>
            <a:r>
              <a:rPr lang="en-US" sz="2400" dirty="0"/>
              <a:t>(</a:t>
            </a:r>
            <a:r>
              <a:rPr lang="en-US" sz="2400" dirty="0" smtClean="0"/>
              <a:t>'</a:t>
            </a:r>
            <a:r>
              <a:rPr lang="en-US" sz="2400" dirty="0"/>
              <a:t>column_name</a:t>
            </a:r>
            <a:r>
              <a:rPr lang="en-US" sz="2400" dirty="0" smtClean="0"/>
              <a:t>',’123’)</a:t>
            </a:r>
          </a:p>
          <a:p>
            <a:pPr marL="342900" indent="-342900">
              <a:buAutoNum type="arabicPeriod"/>
            </a:pPr>
            <a:endParaRPr lang="en-US" sz="2400" dirty="0"/>
          </a:p>
          <a:p>
            <a:endParaRPr lang="en-US" sz="2400" dirty="0"/>
          </a:p>
          <a:p>
            <a:pPr marL="342900" indent="-342900">
              <a:buAutoNum type="arabicPeriod"/>
            </a:pPr>
            <a:endParaRPr lang="en-US" sz="2400" dirty="0" smtClean="0"/>
          </a:p>
        </p:txBody>
      </p:sp>
    </p:spTree>
    <p:extLst>
      <p:ext uri="{BB962C8B-B14F-4D97-AF65-F5344CB8AC3E}">
        <p14:creationId xmlns:p14="http://schemas.microsoft.com/office/powerpoint/2010/main" val="85492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54024"/>
            <a:ext cx="10972800" cy="1066800"/>
          </a:xfrm>
        </p:spPr>
        <p:txBody>
          <a:bodyPr/>
          <a:lstStyle/>
          <a:p>
            <a:r>
              <a:rPr lang="en-US" dirty="0" smtClean="0"/>
              <a:t>Material </a:t>
            </a:r>
            <a:r>
              <a:rPr lang="en-US" dirty="0"/>
              <a:t>Outline</a:t>
            </a:r>
          </a:p>
        </p:txBody>
      </p:sp>
      <p:sp>
        <p:nvSpPr>
          <p:cNvPr id="3" name="Content Placeholder 2"/>
          <p:cNvSpPr>
            <a:spLocks noGrp="1"/>
          </p:cNvSpPr>
          <p:nvPr>
            <p:ph idx="1"/>
          </p:nvPr>
        </p:nvSpPr>
        <p:spPr>
          <a:xfrm>
            <a:off x="609600" y="1941080"/>
            <a:ext cx="10972800" cy="4325112"/>
          </a:xfrm>
        </p:spPr>
        <p:txBody>
          <a:bodyPr>
            <a:normAutofit fontScale="92500" lnSpcReduction="20000"/>
          </a:bodyPr>
          <a:lstStyle/>
          <a:p>
            <a:r>
              <a:rPr lang="en-US" dirty="0"/>
              <a:t>Resource</a:t>
            </a:r>
          </a:p>
          <a:p>
            <a:r>
              <a:rPr lang="en-US" dirty="0"/>
              <a:t>JavaScript </a:t>
            </a:r>
            <a:r>
              <a:rPr lang="en-US" dirty="0" smtClean="0"/>
              <a:t>functions </a:t>
            </a:r>
            <a:r>
              <a:rPr lang="en-US" dirty="0"/>
              <a:t>and </a:t>
            </a:r>
            <a:r>
              <a:rPr lang="en-US" dirty="0" smtClean="0"/>
              <a:t>variables </a:t>
            </a:r>
          </a:p>
          <a:p>
            <a:r>
              <a:rPr lang="en-US" dirty="0" smtClean="0"/>
              <a:t>Basic</a:t>
            </a:r>
            <a:endParaRPr lang="en-US" dirty="0"/>
          </a:p>
          <a:p>
            <a:r>
              <a:rPr lang="en-US" dirty="0" smtClean="0"/>
              <a:t>Classic </a:t>
            </a:r>
            <a:r>
              <a:rPr lang="en-US" dirty="0"/>
              <a:t>to NX </a:t>
            </a:r>
            <a:endParaRPr lang="en-US" dirty="0" smtClean="0"/>
          </a:p>
          <a:p>
            <a:r>
              <a:rPr lang="en-US" dirty="0"/>
              <a:t>Case Study – How to find JavaScript codes in your system </a:t>
            </a:r>
            <a:r>
              <a:rPr lang="en-US" dirty="0" smtClean="0"/>
              <a:t>?</a:t>
            </a:r>
            <a:endParaRPr lang="en-US" dirty="0"/>
          </a:p>
          <a:p>
            <a:r>
              <a:rPr lang="en-US" dirty="0"/>
              <a:t>Case Study – How to protect Form Data ?</a:t>
            </a:r>
          </a:p>
          <a:p>
            <a:r>
              <a:rPr lang="en-US" dirty="0"/>
              <a:t>Case Study – How to manipulate SubReport ?</a:t>
            </a:r>
          </a:p>
          <a:p>
            <a:r>
              <a:rPr lang="en-US" dirty="0"/>
              <a:t>Case Study – How to manipulate SubForm ?</a:t>
            </a:r>
          </a:p>
          <a:p>
            <a:r>
              <a:rPr lang="en-US" dirty="0"/>
              <a:t>Case Study – How to create a dynamic </a:t>
            </a:r>
            <a:r>
              <a:rPr lang="en-US" dirty="0" smtClean="0"/>
              <a:t>form </a:t>
            </a:r>
            <a:r>
              <a:rPr lang="en-US" dirty="0"/>
              <a:t>?</a:t>
            </a:r>
          </a:p>
          <a:p>
            <a:r>
              <a:rPr lang="en-US" dirty="0"/>
              <a:t>Case Study – How to copy info from other place </a:t>
            </a:r>
            <a:r>
              <a:rPr lang="en-US" dirty="0" smtClean="0"/>
              <a:t>?</a:t>
            </a:r>
          </a:p>
          <a:p>
            <a:r>
              <a:rPr lang="en-US" dirty="0"/>
              <a:t>Case Study – How to </a:t>
            </a:r>
            <a:r>
              <a:rPr lang="en-US" dirty="0" smtClean="0"/>
              <a:t>make link between events?</a:t>
            </a:r>
            <a:endParaRPr lang="en-US" dirty="0"/>
          </a:p>
        </p:txBody>
      </p:sp>
      <p:sp>
        <p:nvSpPr>
          <p:cNvPr id="4" name="Footer Placeholder 3">
            <a:extLst>
              <a:ext uri="{FF2B5EF4-FFF2-40B4-BE49-F238E27FC236}">
                <a16:creationId xmlns:a16="http://schemas.microsoft.com/office/drawing/2014/main" id="{4347536D-F8E4-48D8-9DE3-24D2936454F2}"/>
              </a:ext>
            </a:extLst>
          </p:cNvPr>
          <p:cNvSpPr>
            <a:spLocks noGrp="1"/>
          </p:cNvSpPr>
          <p:nvPr>
            <p:ph type="ftr" sz="quarter" idx="11"/>
          </p:nvPr>
        </p:nvSpPr>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FC6B94CC-2921-4734-8CAD-EB0DE0689598}"/>
              </a:ext>
            </a:extLst>
          </p:cNvPr>
          <p:cNvSpPr>
            <a:spLocks noGrp="1"/>
          </p:cNvSpPr>
          <p:nvPr>
            <p:ph type="sldNum" sz="quarter" idx="12"/>
          </p:nvPr>
        </p:nvSpPr>
        <p:spPr/>
        <p:txBody>
          <a:bodyPr/>
          <a:lstStyle/>
          <a:p>
            <a:fld id="{0CF0F41A-7C67-4585-8868-04259A0B2400}" type="slidenum">
              <a:rPr lang="en-US" smtClean="0"/>
              <a:pPr/>
              <a:t>3</a:t>
            </a:fld>
            <a:endParaRPr lang="en-US" dirty="0"/>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081" y="954024"/>
            <a:ext cx="10813473" cy="1066800"/>
          </a:xfrm>
        </p:spPr>
        <p:txBody>
          <a:bodyPr>
            <a:normAutofit/>
          </a:bodyPr>
          <a:lstStyle/>
          <a:p>
            <a:pPr algn="ctr"/>
            <a:r>
              <a:rPr lang="en-US" sz="3200" dirty="0" smtClean="0"/>
              <a:t>Get/Set </a:t>
            </a:r>
            <a:r>
              <a:rPr lang="en-US" sz="3200" dirty="0"/>
              <a:t>the Value </a:t>
            </a:r>
            <a:r>
              <a:rPr lang="en-US" sz="3200" dirty="0" smtClean="0"/>
              <a:t>of </a:t>
            </a:r>
            <a:r>
              <a:rPr lang="en-US" sz="3200" dirty="0"/>
              <a:t>a Parent Form Field(inside the </a:t>
            </a:r>
            <a:r>
              <a:rPr lang="en-US" sz="3200" dirty="0" err="1"/>
              <a:t>Subform</a:t>
            </a:r>
            <a:r>
              <a:rPr lang="en-US" sz="3200" dirty="0"/>
              <a:t>)</a:t>
            </a:r>
          </a:p>
        </p:txBody>
      </p:sp>
      <p:sp>
        <p:nvSpPr>
          <p:cNvPr id="3" name="Content Placeholder 2"/>
          <p:cNvSpPr>
            <a:spLocks noGrp="1"/>
          </p:cNvSpPr>
          <p:nvPr>
            <p:ph idx="1"/>
          </p:nvPr>
        </p:nvSpPr>
        <p:spPr>
          <a:xfrm>
            <a:off x="516081" y="2020824"/>
            <a:ext cx="10813473" cy="4185761"/>
          </a:xfrm>
          <a:solidFill>
            <a:schemeClr val="tx1"/>
          </a:solidFill>
        </p:spPr>
        <p:txBody>
          <a:bodyPr>
            <a:normAutofit/>
          </a:bodyPr>
          <a:lstStyle/>
          <a:p>
            <a:pPr marL="0" indent="0">
              <a:buNone/>
            </a:pPr>
            <a:r>
              <a:rPr lang="en-US" sz="2400" dirty="0" smtClean="0">
                <a:solidFill>
                  <a:srgbClr val="FFFFFF"/>
                </a:solidFill>
              </a:rPr>
              <a:t>There will be using the same code for Classic and NX.</a:t>
            </a:r>
          </a:p>
          <a:p>
            <a:pPr marL="0" indent="0">
              <a:buNone/>
            </a:pPr>
            <a:endParaRPr lang="en-US" sz="2400" dirty="0">
              <a:solidFill>
                <a:srgbClr val="FFFFFF"/>
              </a:solidFill>
            </a:endParaRPr>
          </a:p>
          <a:p>
            <a:pPr marL="0" indent="0">
              <a:buNone/>
            </a:pPr>
            <a:r>
              <a:rPr lang="en-US" sz="2400" dirty="0" err="1">
                <a:solidFill>
                  <a:srgbClr val="FFFFFF"/>
                </a:solidFill>
              </a:rPr>
              <a:t>window.parent.getFormElement</a:t>
            </a:r>
            <a:r>
              <a:rPr lang="en-US" sz="2400" dirty="0">
                <a:solidFill>
                  <a:srgbClr val="FFFFFF"/>
                </a:solidFill>
              </a:rPr>
              <a:t>('</a:t>
            </a:r>
            <a:r>
              <a:rPr lang="en-US" sz="2400" dirty="0" err="1">
                <a:solidFill>
                  <a:srgbClr val="FFFFFF"/>
                </a:solidFill>
              </a:rPr>
              <a:t>column_name</a:t>
            </a:r>
            <a:r>
              <a:rPr lang="en-US" sz="2400" dirty="0" smtClean="0">
                <a:solidFill>
                  <a:srgbClr val="FFFFFF"/>
                </a:solidFill>
              </a:rPr>
              <a:t>');</a:t>
            </a:r>
          </a:p>
          <a:p>
            <a:pPr marL="0" indent="0">
              <a:buNone/>
            </a:pPr>
            <a:endParaRPr lang="en-US" sz="2400" dirty="0" smtClean="0">
              <a:solidFill>
                <a:srgbClr val="FFFFFF"/>
              </a:solidFill>
            </a:endParaRPr>
          </a:p>
          <a:p>
            <a:pPr marL="0" indent="0">
              <a:buNone/>
            </a:pPr>
            <a:r>
              <a:rPr lang="en-US" sz="2400" dirty="0" err="1">
                <a:solidFill>
                  <a:schemeClr val="bg1"/>
                </a:solidFill>
              </a:rPr>
              <a:t>window.parent.setFormElement</a:t>
            </a:r>
            <a:r>
              <a:rPr lang="en-US" sz="2400" dirty="0">
                <a:solidFill>
                  <a:schemeClr val="bg1"/>
                </a:solidFill>
              </a:rPr>
              <a:t>('</a:t>
            </a:r>
            <a:r>
              <a:rPr lang="en-US" sz="2400" dirty="0" err="1">
                <a:solidFill>
                  <a:schemeClr val="bg1"/>
                </a:solidFill>
              </a:rPr>
              <a:t>column_name</a:t>
            </a:r>
            <a:r>
              <a:rPr lang="en-US" sz="2400" dirty="0">
                <a:solidFill>
                  <a:schemeClr val="bg1"/>
                </a:solidFill>
              </a:rPr>
              <a:t>', value);</a:t>
            </a:r>
          </a:p>
        </p:txBody>
      </p:sp>
      <p:sp>
        <p:nvSpPr>
          <p:cNvPr id="4" name="Footer Placeholder 3">
            <a:extLst>
              <a:ext uri="{FF2B5EF4-FFF2-40B4-BE49-F238E27FC236}">
                <a16:creationId xmlns:a16="http://schemas.microsoft.com/office/drawing/2014/main" id="{349C1BCB-1067-4602-9545-14685EEF9839}"/>
              </a:ext>
            </a:extLst>
          </p:cNvPr>
          <p:cNvSpPr>
            <a:spLocks noGrp="1"/>
          </p:cNvSpPr>
          <p:nvPr>
            <p:ph type="ftr" sz="quarter" idx="11"/>
          </p:nvPr>
        </p:nvSpPr>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FE2EE49C-D0CD-401E-8A05-674F4B808831}"/>
              </a:ext>
            </a:extLst>
          </p:cNvPr>
          <p:cNvSpPr>
            <a:spLocks noGrp="1"/>
          </p:cNvSpPr>
          <p:nvPr>
            <p:ph type="sldNum" sz="quarter" idx="12"/>
          </p:nvPr>
        </p:nvSpPr>
        <p:spPr/>
        <p:txBody>
          <a:bodyPr/>
          <a:lstStyle/>
          <a:p>
            <a:fld id="{0CF0F41A-7C67-4585-8868-04259A0B2400}" type="slidenum">
              <a:rPr lang="en-US" smtClean="0"/>
              <a:pPr/>
              <a:t>30</a:t>
            </a:fld>
            <a:endParaRPr lang="en-US" dirty="0"/>
          </a:p>
        </p:txBody>
      </p:sp>
    </p:spTree>
    <p:extLst>
      <p:ext uri="{BB962C8B-B14F-4D97-AF65-F5344CB8AC3E}">
        <p14:creationId xmlns:p14="http://schemas.microsoft.com/office/powerpoint/2010/main" val="1387475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081" y="954024"/>
            <a:ext cx="10813473" cy="1066800"/>
          </a:xfrm>
        </p:spPr>
        <p:txBody>
          <a:bodyPr>
            <a:normAutofit/>
          </a:bodyPr>
          <a:lstStyle/>
          <a:p>
            <a:pPr algn="ctr"/>
            <a:r>
              <a:rPr lang="en-US" sz="3200" dirty="0"/>
              <a:t>Case Study – How to </a:t>
            </a:r>
            <a:r>
              <a:rPr lang="en-US" sz="3200" dirty="0" smtClean="0"/>
              <a:t>create a dynamic form ?</a:t>
            </a:r>
            <a:endParaRPr lang="en-US" sz="3200" dirty="0"/>
          </a:p>
        </p:txBody>
      </p:sp>
      <p:sp>
        <p:nvSpPr>
          <p:cNvPr id="3" name="Content Placeholder 2"/>
          <p:cNvSpPr>
            <a:spLocks noGrp="1"/>
          </p:cNvSpPr>
          <p:nvPr>
            <p:ph idx="1"/>
          </p:nvPr>
        </p:nvSpPr>
        <p:spPr>
          <a:xfrm>
            <a:off x="516082" y="2020824"/>
            <a:ext cx="5261264" cy="4185761"/>
          </a:xfrm>
          <a:solidFill>
            <a:schemeClr val="tx1"/>
          </a:solidFill>
        </p:spPr>
        <p:txBody>
          <a:bodyPr>
            <a:normAutofit/>
          </a:bodyPr>
          <a:lstStyle/>
          <a:p>
            <a:r>
              <a:rPr lang="en-US" sz="2400" dirty="0">
                <a:solidFill>
                  <a:srgbClr val="FFFFFF"/>
                </a:solidFill>
              </a:rPr>
              <a:t>We need to collect info that we want but they need have special format.</a:t>
            </a:r>
          </a:p>
          <a:p>
            <a:endParaRPr lang="en-US" sz="2400" dirty="0">
              <a:solidFill>
                <a:srgbClr val="FFFFFF"/>
              </a:solidFill>
            </a:endParaRPr>
          </a:p>
          <a:p>
            <a:r>
              <a:rPr lang="en-US" sz="2400" dirty="0">
                <a:solidFill>
                  <a:srgbClr val="FFFFFF"/>
                </a:solidFill>
              </a:rPr>
              <a:t>There are lots of info we need to collect and it take too much space</a:t>
            </a:r>
            <a:endParaRPr lang="en-US" dirty="0"/>
          </a:p>
        </p:txBody>
      </p:sp>
      <p:sp>
        <p:nvSpPr>
          <p:cNvPr id="4" name="Footer Placeholder 3">
            <a:extLst>
              <a:ext uri="{FF2B5EF4-FFF2-40B4-BE49-F238E27FC236}">
                <a16:creationId xmlns:a16="http://schemas.microsoft.com/office/drawing/2014/main" id="{349C1BCB-1067-4602-9545-14685EEF9839}"/>
              </a:ext>
            </a:extLst>
          </p:cNvPr>
          <p:cNvSpPr>
            <a:spLocks noGrp="1"/>
          </p:cNvSpPr>
          <p:nvPr>
            <p:ph type="ftr" sz="quarter" idx="11"/>
          </p:nvPr>
        </p:nvSpPr>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FE2EE49C-D0CD-401E-8A05-674F4B808831}"/>
              </a:ext>
            </a:extLst>
          </p:cNvPr>
          <p:cNvSpPr>
            <a:spLocks noGrp="1"/>
          </p:cNvSpPr>
          <p:nvPr>
            <p:ph type="sldNum" sz="quarter" idx="12"/>
          </p:nvPr>
        </p:nvSpPr>
        <p:spPr/>
        <p:txBody>
          <a:bodyPr/>
          <a:lstStyle/>
          <a:p>
            <a:fld id="{0CF0F41A-7C67-4585-8868-04259A0B2400}" type="slidenum">
              <a:rPr lang="en-US" smtClean="0"/>
              <a:pPr/>
              <a:t>31</a:t>
            </a:fld>
            <a:endParaRPr lang="en-US" dirty="0"/>
          </a:p>
        </p:txBody>
      </p:sp>
      <p:sp>
        <p:nvSpPr>
          <p:cNvPr id="6" name="TextBox 5"/>
          <p:cNvSpPr txBox="1"/>
          <p:nvPr/>
        </p:nvSpPr>
        <p:spPr>
          <a:xfrm>
            <a:off x="5777346" y="2020824"/>
            <a:ext cx="6144781" cy="4185761"/>
          </a:xfrm>
          <a:prstGeom prst="rect">
            <a:avLst/>
          </a:prstGeom>
          <a:solidFill>
            <a:schemeClr val="bg1">
              <a:lumMod val="75000"/>
            </a:schemeClr>
          </a:solidFill>
        </p:spPr>
        <p:txBody>
          <a:bodyPr wrap="square" rtlCol="0">
            <a:spAutoFit/>
          </a:bodyPr>
          <a:lstStyle/>
          <a:p>
            <a:pPr marL="285750" indent="-285750">
              <a:buFont typeface="Arial" panose="020B0604020202020204" pitchFamily="34" charset="0"/>
              <a:buChar char="•"/>
            </a:pPr>
            <a:r>
              <a:rPr lang="en-US" sz="1400" dirty="0"/>
              <a:t>Template did provide a fixed format but you will have no control if staff edit the template once it get into the field.</a:t>
            </a:r>
          </a:p>
          <a:p>
            <a:pPr marL="285750" indent="-285750">
              <a:buFont typeface="Arial" panose="020B0604020202020204" pitchFamily="34" charset="0"/>
              <a:buChar char="•"/>
            </a:pPr>
            <a:r>
              <a:rPr lang="en-US" sz="1400" dirty="0"/>
              <a:t>The default value have a limit for 8000 and is hard to put HTML code in there.</a:t>
            </a:r>
          </a:p>
          <a:p>
            <a:pPr marL="285750" indent="-285750">
              <a:buFont typeface="Arial" panose="020B0604020202020204" pitchFamily="34" charset="0"/>
              <a:buChar char="•"/>
            </a:pPr>
            <a:r>
              <a:rPr lang="en-US" sz="1400" dirty="0"/>
              <a:t>There are so many questions/answer that are really long – the </a:t>
            </a:r>
            <a:r>
              <a:rPr lang="en-US" sz="1400" dirty="0" smtClean="0"/>
              <a:t>caption/description (table</a:t>
            </a:r>
            <a:r>
              <a:rPr lang="en-US" sz="1400" dirty="0"/>
              <a:t>) only allow 50 character long.</a:t>
            </a:r>
          </a:p>
          <a:p>
            <a:pPr marL="285750" indent="-285750">
              <a:buFont typeface="Arial" panose="020B0604020202020204" pitchFamily="34" charset="0"/>
              <a:buChar char="•"/>
            </a:pPr>
            <a:r>
              <a:rPr lang="en-US" sz="1400" dirty="0"/>
              <a:t>There is no multiple–select in regular form design.</a:t>
            </a:r>
          </a:p>
          <a:p>
            <a:pPr marL="285750" indent="-285750">
              <a:buFont typeface="Arial" panose="020B0604020202020204" pitchFamily="34" charset="0"/>
              <a:buChar char="•"/>
            </a:pPr>
            <a:r>
              <a:rPr lang="en-US" sz="1400" dirty="0"/>
              <a:t>The regular from design just take too mush </a:t>
            </a:r>
            <a:r>
              <a:rPr lang="en-US" sz="1400" dirty="0" smtClean="0"/>
              <a:t>real estate  </a:t>
            </a:r>
            <a:r>
              <a:rPr lang="en-US" sz="1400" dirty="0"/>
              <a:t>and you can not make the form more compact.</a:t>
            </a:r>
          </a:p>
          <a:p>
            <a:endParaRPr lang="en-US" sz="1400" dirty="0"/>
          </a:p>
          <a:p>
            <a:r>
              <a:rPr lang="en-US" sz="1400" dirty="0" smtClean="0"/>
              <a:t>Concept/Technique</a:t>
            </a:r>
          </a:p>
          <a:p>
            <a:endParaRPr lang="en-US" sz="1400" dirty="0">
              <a:solidFill>
                <a:schemeClr val="tx2"/>
              </a:solidFill>
            </a:endParaRPr>
          </a:p>
          <a:p>
            <a:pPr marL="285750" indent="-285750">
              <a:buFont typeface="Arial" panose="020B0604020202020204" pitchFamily="34" charset="0"/>
              <a:buChar char="•"/>
            </a:pPr>
            <a:r>
              <a:rPr lang="en-US" sz="1400" dirty="0"/>
              <a:t>Using label field to create a nice format data collection </a:t>
            </a:r>
            <a:r>
              <a:rPr lang="en-US" sz="1400" dirty="0" smtClean="0"/>
              <a:t>template. </a:t>
            </a:r>
          </a:p>
          <a:p>
            <a:pPr marL="285750" indent="-285750">
              <a:buFont typeface="Arial" panose="020B0604020202020204" pitchFamily="34" charset="0"/>
              <a:buChar char="•"/>
            </a:pPr>
            <a:r>
              <a:rPr lang="en-US" sz="1400" dirty="0"/>
              <a:t>We can make all the format in Label field and the just copy the Label fields to a memo field.</a:t>
            </a:r>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a:p>
          <a:p>
            <a:endParaRPr lang="en-US" sz="1400" dirty="0">
              <a:solidFill>
                <a:schemeClr val="tx2"/>
              </a:solidFill>
            </a:endParaRPr>
          </a:p>
        </p:txBody>
      </p:sp>
    </p:spTree>
    <p:extLst>
      <p:ext uri="{BB962C8B-B14F-4D97-AF65-F5344CB8AC3E}">
        <p14:creationId xmlns:p14="http://schemas.microsoft.com/office/powerpoint/2010/main" val="3868589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49C1BCB-1067-4602-9545-14685EEF9839}"/>
              </a:ext>
            </a:extLst>
          </p:cNvPr>
          <p:cNvSpPr>
            <a:spLocks noGrp="1"/>
          </p:cNvSpPr>
          <p:nvPr>
            <p:ph type="ftr" sz="quarter" idx="11"/>
          </p:nvPr>
        </p:nvSpPr>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FE2EE49C-D0CD-401E-8A05-674F4B808831}"/>
              </a:ext>
            </a:extLst>
          </p:cNvPr>
          <p:cNvSpPr>
            <a:spLocks noGrp="1"/>
          </p:cNvSpPr>
          <p:nvPr>
            <p:ph type="sldNum" sz="quarter" idx="12"/>
          </p:nvPr>
        </p:nvSpPr>
        <p:spPr/>
        <p:txBody>
          <a:bodyPr/>
          <a:lstStyle/>
          <a:p>
            <a:fld id="{0CF0F41A-7C67-4585-8868-04259A0B2400}" type="slidenum">
              <a:rPr lang="en-US" smtClean="0"/>
              <a:pPr/>
              <a:t>32</a:t>
            </a:fld>
            <a:endParaRPr lang="en-US" dirty="0"/>
          </a:p>
        </p:txBody>
      </p:sp>
      <p:pic>
        <p:nvPicPr>
          <p:cNvPr id="8" name="Picture 7"/>
          <p:cNvPicPr>
            <a:picLocks noChangeAspect="1"/>
          </p:cNvPicPr>
          <p:nvPr/>
        </p:nvPicPr>
        <p:blipFill>
          <a:blip r:embed="rId3"/>
          <a:stretch>
            <a:fillRect/>
          </a:stretch>
        </p:blipFill>
        <p:spPr>
          <a:xfrm>
            <a:off x="516081" y="2060756"/>
            <a:ext cx="4382863" cy="2925917"/>
          </a:xfrm>
          <a:prstGeom prst="rect">
            <a:avLst/>
          </a:prstGeom>
        </p:spPr>
      </p:pic>
      <p:sp>
        <p:nvSpPr>
          <p:cNvPr id="9" name="TextBox 8"/>
          <p:cNvSpPr txBox="1"/>
          <p:nvPr/>
        </p:nvSpPr>
        <p:spPr>
          <a:xfrm>
            <a:off x="5306494" y="2185255"/>
            <a:ext cx="6413066" cy="2308324"/>
          </a:xfrm>
          <a:prstGeom prst="rect">
            <a:avLst/>
          </a:prstGeom>
          <a:noFill/>
        </p:spPr>
        <p:txBody>
          <a:bodyPr wrap="square" rtlCol="0">
            <a:spAutoFit/>
          </a:bodyPr>
          <a:lstStyle/>
          <a:p>
            <a:pPr marL="342900" indent="-342900">
              <a:buFont typeface="+mj-lt"/>
              <a:buAutoNum type="arabicPeriod"/>
            </a:pPr>
            <a:r>
              <a:rPr lang="en-US" dirty="0" smtClean="0"/>
              <a:t>We create a ‘Reference’ group and make it invisible</a:t>
            </a:r>
          </a:p>
          <a:p>
            <a:pPr marL="342900" indent="-342900">
              <a:buFont typeface="+mj-lt"/>
              <a:buAutoNum type="arabicPeriod"/>
            </a:pPr>
            <a:r>
              <a:rPr lang="en-US" dirty="0" smtClean="0"/>
              <a:t>Create 10 Label fields make it feel and like the IM+CANS</a:t>
            </a:r>
          </a:p>
          <a:p>
            <a:pPr marL="342900" indent="-342900">
              <a:buFont typeface="+mj-lt"/>
              <a:buAutoNum type="arabicPeriod"/>
            </a:pPr>
            <a:r>
              <a:rPr lang="en-US" dirty="0"/>
              <a:t>Repurpose </a:t>
            </a:r>
            <a:r>
              <a:rPr lang="en-US" dirty="0" err="1" smtClean="0"/>
              <a:t>clinical_instructions</a:t>
            </a:r>
            <a:r>
              <a:rPr lang="en-US" dirty="0" smtClean="0"/>
              <a:t> and type is remark, we will use this field to save all the checkbox/radio box check status.</a:t>
            </a:r>
          </a:p>
          <a:p>
            <a:pPr marL="342900" indent="-342900">
              <a:buFont typeface="+mj-lt"/>
              <a:buAutoNum type="arabicPeriod"/>
            </a:pPr>
            <a:r>
              <a:rPr lang="en-US" dirty="0" smtClean="0"/>
              <a:t>Repurpose generic_remarks and the type is memo, we use this as the main IM+CANS info holder.</a:t>
            </a:r>
          </a:p>
          <a:p>
            <a:endParaRPr lang="en-US" dirty="0" smtClean="0"/>
          </a:p>
          <a:p>
            <a:endParaRPr lang="en-US" dirty="0"/>
          </a:p>
        </p:txBody>
      </p:sp>
    </p:spTree>
    <p:extLst>
      <p:ext uri="{BB962C8B-B14F-4D97-AF65-F5344CB8AC3E}">
        <p14:creationId xmlns:p14="http://schemas.microsoft.com/office/powerpoint/2010/main" val="1473979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49C1BCB-1067-4602-9545-14685EEF9839}"/>
              </a:ext>
            </a:extLst>
          </p:cNvPr>
          <p:cNvSpPr>
            <a:spLocks noGrp="1"/>
          </p:cNvSpPr>
          <p:nvPr>
            <p:ph type="ftr" sz="quarter" idx="11"/>
          </p:nvPr>
        </p:nvSpPr>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FE2EE49C-D0CD-401E-8A05-674F4B808831}"/>
              </a:ext>
            </a:extLst>
          </p:cNvPr>
          <p:cNvSpPr>
            <a:spLocks noGrp="1"/>
          </p:cNvSpPr>
          <p:nvPr>
            <p:ph type="sldNum" sz="quarter" idx="12"/>
          </p:nvPr>
        </p:nvSpPr>
        <p:spPr/>
        <p:txBody>
          <a:bodyPr/>
          <a:lstStyle/>
          <a:p>
            <a:fld id="{0CF0F41A-7C67-4585-8868-04259A0B2400}" type="slidenum">
              <a:rPr lang="en-US" smtClean="0"/>
              <a:pPr/>
              <a:t>33</a:t>
            </a:fld>
            <a:endParaRPr lang="en-US" dirty="0"/>
          </a:p>
        </p:txBody>
      </p:sp>
      <p:pic>
        <p:nvPicPr>
          <p:cNvPr id="6" name="Picture 5"/>
          <p:cNvPicPr>
            <a:picLocks noChangeAspect="1"/>
          </p:cNvPicPr>
          <p:nvPr/>
        </p:nvPicPr>
        <p:blipFill>
          <a:blip r:embed="rId3"/>
          <a:stretch>
            <a:fillRect/>
          </a:stretch>
        </p:blipFill>
        <p:spPr>
          <a:xfrm>
            <a:off x="274980" y="1100979"/>
            <a:ext cx="4250127" cy="2565588"/>
          </a:xfrm>
          <a:prstGeom prst="rect">
            <a:avLst/>
          </a:prstGeom>
        </p:spPr>
      </p:pic>
      <p:pic>
        <p:nvPicPr>
          <p:cNvPr id="7" name="Picture 6"/>
          <p:cNvPicPr>
            <a:picLocks noChangeAspect="1"/>
          </p:cNvPicPr>
          <p:nvPr/>
        </p:nvPicPr>
        <p:blipFill>
          <a:blip r:embed="rId4"/>
          <a:stretch>
            <a:fillRect/>
          </a:stretch>
        </p:blipFill>
        <p:spPr>
          <a:xfrm>
            <a:off x="274980" y="3774432"/>
            <a:ext cx="4250127" cy="2584077"/>
          </a:xfrm>
          <a:prstGeom prst="rect">
            <a:avLst/>
          </a:prstGeom>
        </p:spPr>
      </p:pic>
      <p:sp>
        <p:nvSpPr>
          <p:cNvPr id="10" name="TextBox 9"/>
          <p:cNvSpPr txBox="1"/>
          <p:nvPr/>
        </p:nvSpPr>
        <p:spPr>
          <a:xfrm>
            <a:off x="5001061" y="1997686"/>
            <a:ext cx="6413066" cy="2585323"/>
          </a:xfrm>
          <a:prstGeom prst="rect">
            <a:avLst/>
          </a:prstGeom>
          <a:noFill/>
        </p:spPr>
        <p:txBody>
          <a:bodyPr wrap="square" rtlCol="0">
            <a:spAutoFit/>
          </a:bodyPr>
          <a:lstStyle/>
          <a:p>
            <a:r>
              <a:rPr lang="en-US" dirty="0" smtClean="0"/>
              <a:t>Create the label field when it is in ‘Show Text’ mode.</a:t>
            </a:r>
          </a:p>
          <a:p>
            <a:endParaRPr lang="en-US" dirty="0"/>
          </a:p>
          <a:p>
            <a:r>
              <a:rPr lang="en-US" dirty="0" smtClean="0"/>
              <a:t>Every input(Checkbox, Radio button and free typing string) all have a unique ID associate with them so we can know where did they located inside this form.</a:t>
            </a:r>
          </a:p>
          <a:p>
            <a:endParaRPr lang="en-US" dirty="0"/>
          </a:p>
          <a:p>
            <a:r>
              <a:rPr lang="en-US" dirty="0" smtClean="0"/>
              <a:t>Every free typing string are mark as underline and color as red </a:t>
            </a:r>
            <a:r>
              <a:rPr lang="en-US" dirty="0"/>
              <a:t>and control by </a:t>
            </a:r>
            <a:r>
              <a:rPr lang="en-US" dirty="0" smtClean="0"/>
              <a:t>contentEditable attribute – decide whether they are editable or not.</a:t>
            </a:r>
            <a:endParaRPr lang="en-US" dirty="0"/>
          </a:p>
        </p:txBody>
      </p:sp>
    </p:spTree>
    <p:extLst>
      <p:ext uri="{BB962C8B-B14F-4D97-AF65-F5344CB8AC3E}">
        <p14:creationId xmlns:p14="http://schemas.microsoft.com/office/powerpoint/2010/main" val="3158544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49C1BCB-1067-4602-9545-14685EEF9839}"/>
              </a:ext>
            </a:extLst>
          </p:cNvPr>
          <p:cNvSpPr>
            <a:spLocks noGrp="1"/>
          </p:cNvSpPr>
          <p:nvPr>
            <p:ph type="ftr" sz="quarter" idx="11"/>
          </p:nvPr>
        </p:nvSpPr>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FE2EE49C-D0CD-401E-8A05-674F4B808831}"/>
              </a:ext>
            </a:extLst>
          </p:cNvPr>
          <p:cNvSpPr>
            <a:spLocks noGrp="1"/>
          </p:cNvSpPr>
          <p:nvPr>
            <p:ph type="sldNum" sz="quarter" idx="12"/>
          </p:nvPr>
        </p:nvSpPr>
        <p:spPr/>
        <p:txBody>
          <a:bodyPr/>
          <a:lstStyle/>
          <a:p>
            <a:fld id="{0CF0F41A-7C67-4585-8868-04259A0B2400}" type="slidenum">
              <a:rPr lang="en-US" smtClean="0"/>
              <a:pPr/>
              <a:t>34</a:t>
            </a:fld>
            <a:endParaRPr lang="en-US" dirty="0"/>
          </a:p>
        </p:txBody>
      </p:sp>
      <p:pic>
        <p:nvPicPr>
          <p:cNvPr id="8" name="Picture 7"/>
          <p:cNvPicPr>
            <a:picLocks noChangeAspect="1"/>
          </p:cNvPicPr>
          <p:nvPr/>
        </p:nvPicPr>
        <p:blipFill>
          <a:blip r:embed="rId3"/>
          <a:stretch>
            <a:fillRect/>
          </a:stretch>
        </p:blipFill>
        <p:spPr>
          <a:xfrm>
            <a:off x="245990" y="911419"/>
            <a:ext cx="4315696" cy="2628950"/>
          </a:xfrm>
          <a:prstGeom prst="rect">
            <a:avLst/>
          </a:prstGeom>
        </p:spPr>
      </p:pic>
      <p:pic>
        <p:nvPicPr>
          <p:cNvPr id="9" name="Picture 8"/>
          <p:cNvPicPr>
            <a:picLocks noChangeAspect="1"/>
          </p:cNvPicPr>
          <p:nvPr/>
        </p:nvPicPr>
        <p:blipFill>
          <a:blip r:embed="rId4"/>
          <a:stretch>
            <a:fillRect/>
          </a:stretch>
        </p:blipFill>
        <p:spPr>
          <a:xfrm>
            <a:off x="231824" y="3540369"/>
            <a:ext cx="4315696" cy="2723804"/>
          </a:xfrm>
          <a:prstGeom prst="rect">
            <a:avLst/>
          </a:prstGeom>
        </p:spPr>
      </p:pic>
      <p:sp>
        <p:nvSpPr>
          <p:cNvPr id="11" name="TextBox 10"/>
          <p:cNvSpPr txBox="1"/>
          <p:nvPr/>
        </p:nvSpPr>
        <p:spPr>
          <a:xfrm>
            <a:off x="5120097" y="1273806"/>
            <a:ext cx="6413066" cy="646331"/>
          </a:xfrm>
          <a:prstGeom prst="rect">
            <a:avLst/>
          </a:prstGeom>
          <a:noFill/>
        </p:spPr>
        <p:txBody>
          <a:bodyPr wrap="square" rtlCol="0">
            <a:spAutoFit/>
          </a:bodyPr>
          <a:lstStyle/>
          <a:p>
            <a:pPr marL="342900" indent="-342900">
              <a:buFont typeface="+mj-lt"/>
              <a:buAutoNum type="arabicPeriod"/>
            </a:pPr>
            <a:r>
              <a:rPr lang="en-US" dirty="0" smtClean="0"/>
              <a:t>We put After Load Code into the form</a:t>
            </a:r>
            <a:endParaRPr lang="en-US" dirty="0"/>
          </a:p>
          <a:p>
            <a:pPr marL="342900" indent="-342900">
              <a:buFont typeface="+mj-lt"/>
              <a:buAutoNum type="arabicPeriod"/>
            </a:pPr>
            <a:r>
              <a:rPr lang="en-US" dirty="0" smtClean="0"/>
              <a:t>We put Before Save Code into the form.</a:t>
            </a:r>
            <a:endParaRPr lang="en-US" dirty="0"/>
          </a:p>
        </p:txBody>
      </p:sp>
    </p:spTree>
    <p:extLst>
      <p:ext uri="{BB962C8B-B14F-4D97-AF65-F5344CB8AC3E}">
        <p14:creationId xmlns:p14="http://schemas.microsoft.com/office/powerpoint/2010/main" val="1163606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081" y="954024"/>
            <a:ext cx="10813473" cy="1066800"/>
          </a:xfrm>
        </p:spPr>
        <p:txBody>
          <a:bodyPr>
            <a:normAutofit/>
          </a:bodyPr>
          <a:lstStyle/>
          <a:p>
            <a:pPr algn="ctr"/>
            <a:r>
              <a:rPr lang="en-US" sz="3200" dirty="0"/>
              <a:t>Case Study – How to copy info from other place</a:t>
            </a:r>
          </a:p>
        </p:txBody>
      </p:sp>
      <p:sp>
        <p:nvSpPr>
          <p:cNvPr id="3" name="Content Placeholder 2"/>
          <p:cNvSpPr>
            <a:spLocks noGrp="1"/>
          </p:cNvSpPr>
          <p:nvPr>
            <p:ph idx="1"/>
          </p:nvPr>
        </p:nvSpPr>
        <p:spPr>
          <a:xfrm>
            <a:off x="516082" y="2020824"/>
            <a:ext cx="5261264" cy="4185761"/>
          </a:xfrm>
          <a:solidFill>
            <a:schemeClr val="tx1"/>
          </a:solidFill>
        </p:spPr>
        <p:txBody>
          <a:bodyPr>
            <a:normAutofit/>
          </a:bodyPr>
          <a:lstStyle/>
          <a:p>
            <a:pPr marL="0" indent="0">
              <a:buNone/>
            </a:pPr>
            <a:r>
              <a:rPr lang="en-US" sz="2400" dirty="0" smtClean="0">
                <a:solidFill>
                  <a:srgbClr val="FFFFFF"/>
                </a:solidFill>
              </a:rPr>
              <a:t>Lots of time we want to copy data from existing data.</a:t>
            </a:r>
          </a:p>
          <a:p>
            <a:pPr marL="0" indent="0">
              <a:buNone/>
            </a:pPr>
            <a:endParaRPr lang="en-US" sz="2400" dirty="0">
              <a:solidFill>
                <a:srgbClr val="FFFFFF"/>
              </a:solidFill>
            </a:endParaRPr>
          </a:p>
          <a:p>
            <a:pPr marL="0" indent="0">
              <a:buNone/>
            </a:pPr>
            <a:r>
              <a:rPr lang="en-US" sz="2400" dirty="0" smtClean="0">
                <a:solidFill>
                  <a:srgbClr val="FFFFFF"/>
                </a:solidFill>
              </a:rPr>
              <a:t>There can be couple case </a:t>
            </a:r>
          </a:p>
          <a:p>
            <a:pPr marL="342900" indent="-342900"/>
            <a:r>
              <a:rPr lang="en-US" sz="2400" dirty="0" smtClean="0">
                <a:solidFill>
                  <a:srgbClr val="FFFFFF"/>
                </a:solidFill>
              </a:rPr>
              <a:t>Copy from existing field inside the same form.</a:t>
            </a:r>
          </a:p>
          <a:p>
            <a:pPr marL="342900" indent="-342900"/>
            <a:r>
              <a:rPr lang="en-US" sz="2400" dirty="0" smtClean="0">
                <a:solidFill>
                  <a:srgbClr val="FFFFFF"/>
                </a:solidFill>
              </a:rPr>
              <a:t>Copy from other place in the system.</a:t>
            </a:r>
          </a:p>
          <a:p>
            <a:pPr marL="342900" indent="-342900"/>
            <a:r>
              <a:rPr lang="en-US" sz="2400" dirty="0" smtClean="0">
                <a:solidFill>
                  <a:srgbClr val="FFFFFF"/>
                </a:solidFill>
              </a:rPr>
              <a:t>Copy part of other form</a:t>
            </a:r>
            <a:endParaRPr lang="en-US" sz="2400" dirty="0">
              <a:solidFill>
                <a:srgbClr val="FFFFFF"/>
              </a:solidFill>
            </a:endParaRPr>
          </a:p>
          <a:p>
            <a:endParaRPr lang="en-US" dirty="0"/>
          </a:p>
        </p:txBody>
      </p:sp>
      <p:sp>
        <p:nvSpPr>
          <p:cNvPr id="4" name="Footer Placeholder 3">
            <a:extLst>
              <a:ext uri="{FF2B5EF4-FFF2-40B4-BE49-F238E27FC236}">
                <a16:creationId xmlns:a16="http://schemas.microsoft.com/office/drawing/2014/main" id="{349C1BCB-1067-4602-9545-14685EEF9839}"/>
              </a:ext>
            </a:extLst>
          </p:cNvPr>
          <p:cNvSpPr>
            <a:spLocks noGrp="1"/>
          </p:cNvSpPr>
          <p:nvPr>
            <p:ph type="ftr" sz="quarter" idx="11"/>
          </p:nvPr>
        </p:nvSpPr>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FE2EE49C-D0CD-401E-8A05-674F4B808831}"/>
              </a:ext>
            </a:extLst>
          </p:cNvPr>
          <p:cNvSpPr>
            <a:spLocks noGrp="1"/>
          </p:cNvSpPr>
          <p:nvPr>
            <p:ph type="sldNum" sz="quarter" idx="12"/>
          </p:nvPr>
        </p:nvSpPr>
        <p:spPr/>
        <p:txBody>
          <a:bodyPr/>
          <a:lstStyle/>
          <a:p>
            <a:fld id="{0CF0F41A-7C67-4585-8868-04259A0B2400}" type="slidenum">
              <a:rPr lang="en-US" smtClean="0"/>
              <a:pPr/>
              <a:t>35</a:t>
            </a:fld>
            <a:endParaRPr lang="en-US" dirty="0"/>
          </a:p>
        </p:txBody>
      </p:sp>
      <p:sp>
        <p:nvSpPr>
          <p:cNvPr id="6" name="TextBox 5"/>
          <p:cNvSpPr txBox="1"/>
          <p:nvPr/>
        </p:nvSpPr>
        <p:spPr>
          <a:xfrm>
            <a:off x="5777346" y="2020824"/>
            <a:ext cx="6144781" cy="4185761"/>
          </a:xfrm>
          <a:prstGeom prst="rect">
            <a:avLst/>
          </a:prstGeom>
          <a:solidFill>
            <a:schemeClr val="bg1">
              <a:lumMod val="75000"/>
            </a:schemeClr>
          </a:solidFill>
        </p:spPr>
        <p:txBody>
          <a:bodyPr wrap="square" rtlCol="0">
            <a:spAutoFit/>
          </a:bodyPr>
          <a:lstStyle/>
          <a:p>
            <a:r>
              <a:rPr lang="en-US" sz="1400" dirty="0"/>
              <a:t>Concept/Technique</a:t>
            </a:r>
          </a:p>
          <a:p>
            <a:endParaRPr lang="en-US" sz="1400" dirty="0" smtClean="0"/>
          </a:p>
          <a:p>
            <a:r>
              <a:rPr lang="en-US" sz="1400" dirty="0" smtClean="0"/>
              <a:t>The approach will depend what we want to do. </a:t>
            </a:r>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smtClean="0"/>
          </a:p>
          <a:p>
            <a:pPr marL="342900" indent="-342900">
              <a:buAutoNum type="arabicPeriod"/>
            </a:pPr>
            <a:endParaRPr lang="en-US" sz="1400" dirty="0"/>
          </a:p>
          <a:p>
            <a:pPr marL="342900" indent="-342900">
              <a:buAutoNum type="arabicPeriod"/>
            </a:pPr>
            <a:endParaRPr lang="en-US" sz="1400" dirty="0"/>
          </a:p>
          <a:p>
            <a:endParaRPr lang="en-US" sz="1400" dirty="0">
              <a:solidFill>
                <a:schemeClr val="tx2"/>
              </a:solidFill>
            </a:endParaRPr>
          </a:p>
        </p:txBody>
      </p:sp>
    </p:spTree>
    <p:extLst>
      <p:ext uri="{BB962C8B-B14F-4D97-AF65-F5344CB8AC3E}">
        <p14:creationId xmlns:p14="http://schemas.microsoft.com/office/powerpoint/2010/main" val="29209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081" y="954024"/>
            <a:ext cx="10813473" cy="1066800"/>
          </a:xfrm>
        </p:spPr>
        <p:txBody>
          <a:bodyPr>
            <a:normAutofit/>
          </a:bodyPr>
          <a:lstStyle/>
          <a:p>
            <a:pPr marL="342900" indent="-342900"/>
            <a:r>
              <a:rPr lang="en-US" sz="3200" dirty="0" smtClean="0">
                <a:solidFill>
                  <a:schemeClr val="tx1"/>
                </a:solidFill>
              </a:rPr>
              <a:t>Copy from </a:t>
            </a:r>
            <a:r>
              <a:rPr lang="en-US" sz="3200" dirty="0">
                <a:solidFill>
                  <a:schemeClr val="tx1"/>
                </a:solidFill>
              </a:rPr>
              <a:t>existing field inside the same form.</a:t>
            </a:r>
          </a:p>
        </p:txBody>
      </p:sp>
      <p:sp>
        <p:nvSpPr>
          <p:cNvPr id="3" name="Content Placeholder 2"/>
          <p:cNvSpPr>
            <a:spLocks noGrp="1"/>
          </p:cNvSpPr>
          <p:nvPr>
            <p:ph idx="1"/>
          </p:nvPr>
        </p:nvSpPr>
        <p:spPr>
          <a:xfrm>
            <a:off x="516082" y="2020824"/>
            <a:ext cx="5261264" cy="4247317"/>
          </a:xfrm>
          <a:solidFill>
            <a:schemeClr val="tx1"/>
          </a:solidFill>
        </p:spPr>
        <p:txBody>
          <a:bodyPr>
            <a:normAutofit/>
          </a:bodyPr>
          <a:lstStyle/>
          <a:p>
            <a:pPr marL="109728" indent="0">
              <a:buNone/>
            </a:pPr>
            <a:r>
              <a:rPr lang="en-US" dirty="0">
                <a:solidFill>
                  <a:schemeClr val="bg1"/>
                </a:solidFill>
              </a:rPr>
              <a:t>We can used </a:t>
            </a:r>
            <a:r>
              <a:rPr lang="en-US" dirty="0" err="1" smtClean="0">
                <a:solidFill>
                  <a:schemeClr val="bg1"/>
                </a:solidFill>
              </a:rPr>
              <a:t>getFormElement</a:t>
            </a:r>
            <a:r>
              <a:rPr lang="en-US" dirty="0" smtClean="0">
                <a:solidFill>
                  <a:schemeClr val="bg1"/>
                </a:solidFill>
              </a:rPr>
              <a:t>(name) to get the </a:t>
            </a:r>
            <a:r>
              <a:rPr lang="en-US" dirty="0">
                <a:solidFill>
                  <a:schemeClr val="bg1"/>
                </a:solidFill>
              </a:rPr>
              <a:t>value then used </a:t>
            </a:r>
            <a:r>
              <a:rPr lang="en-US" dirty="0" err="1">
                <a:solidFill>
                  <a:schemeClr val="bg1"/>
                </a:solidFill>
              </a:rPr>
              <a:t>setFormElement</a:t>
            </a:r>
            <a:r>
              <a:rPr lang="en-US" dirty="0">
                <a:solidFill>
                  <a:schemeClr val="bg1"/>
                </a:solidFill>
              </a:rPr>
              <a:t>(name, </a:t>
            </a:r>
            <a:r>
              <a:rPr lang="en-US" dirty="0" err="1" smtClean="0">
                <a:solidFill>
                  <a:schemeClr val="bg1"/>
                </a:solidFill>
              </a:rPr>
              <a:t>formVal</a:t>
            </a:r>
            <a:r>
              <a:rPr lang="en-US" dirty="0" smtClean="0">
                <a:solidFill>
                  <a:schemeClr val="bg1"/>
                </a:solidFill>
              </a:rPr>
              <a:t>) to set the value</a:t>
            </a:r>
            <a:endParaRPr lang="en-US" dirty="0">
              <a:solidFill>
                <a:schemeClr val="bg1"/>
              </a:solidFill>
            </a:endParaRPr>
          </a:p>
        </p:txBody>
      </p:sp>
      <p:sp>
        <p:nvSpPr>
          <p:cNvPr id="4" name="Footer Placeholder 3">
            <a:extLst>
              <a:ext uri="{FF2B5EF4-FFF2-40B4-BE49-F238E27FC236}">
                <a16:creationId xmlns:a16="http://schemas.microsoft.com/office/drawing/2014/main" id="{349C1BCB-1067-4602-9545-14685EEF9839}"/>
              </a:ext>
            </a:extLst>
          </p:cNvPr>
          <p:cNvSpPr>
            <a:spLocks noGrp="1"/>
          </p:cNvSpPr>
          <p:nvPr>
            <p:ph type="ftr" sz="quarter" idx="11"/>
          </p:nvPr>
        </p:nvSpPr>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FE2EE49C-D0CD-401E-8A05-674F4B808831}"/>
              </a:ext>
            </a:extLst>
          </p:cNvPr>
          <p:cNvSpPr>
            <a:spLocks noGrp="1"/>
          </p:cNvSpPr>
          <p:nvPr>
            <p:ph type="sldNum" sz="quarter" idx="12"/>
          </p:nvPr>
        </p:nvSpPr>
        <p:spPr/>
        <p:txBody>
          <a:bodyPr/>
          <a:lstStyle/>
          <a:p>
            <a:fld id="{0CF0F41A-7C67-4585-8868-04259A0B2400}" type="slidenum">
              <a:rPr lang="en-US" smtClean="0"/>
              <a:pPr/>
              <a:t>36</a:t>
            </a:fld>
            <a:endParaRPr lang="en-US" dirty="0"/>
          </a:p>
        </p:txBody>
      </p:sp>
      <p:sp>
        <p:nvSpPr>
          <p:cNvPr id="6" name="TextBox 5"/>
          <p:cNvSpPr txBox="1"/>
          <p:nvPr/>
        </p:nvSpPr>
        <p:spPr>
          <a:xfrm>
            <a:off x="5777346" y="2020824"/>
            <a:ext cx="6144781" cy="4247317"/>
          </a:xfrm>
          <a:prstGeom prst="rect">
            <a:avLst/>
          </a:prstGeom>
          <a:solidFill>
            <a:schemeClr val="bg1">
              <a:lumMod val="75000"/>
            </a:schemeClr>
          </a:solidFill>
        </p:spPr>
        <p:txBody>
          <a:bodyPr wrap="square" rtlCol="0">
            <a:spAutoFit/>
          </a:bodyPr>
          <a:lstStyle/>
          <a:p>
            <a:r>
              <a:rPr lang="en-US" sz="1400" dirty="0" smtClean="0"/>
              <a:t>We want copy the actual_date and add 1 year to expiration_date when actual_date get choose.</a:t>
            </a:r>
          </a:p>
          <a:p>
            <a:endParaRPr lang="en-US" sz="1400" dirty="0"/>
          </a:p>
          <a:p>
            <a:endParaRPr lang="en-US" sz="1400" dirty="0" smtClean="0"/>
          </a:p>
          <a:p>
            <a:r>
              <a:rPr lang="en-US" sz="1400" dirty="0" smtClean="0"/>
              <a:t>//Put this into ‘On Change Code </a:t>
            </a:r>
          </a:p>
          <a:p>
            <a:r>
              <a:rPr lang="en-US" sz="1400" dirty="0" err="1" smtClean="0"/>
              <a:t>var</a:t>
            </a:r>
            <a:r>
              <a:rPr lang="en-US" sz="1400" dirty="0" smtClean="0"/>
              <a:t> </a:t>
            </a:r>
            <a:r>
              <a:rPr lang="en-US" sz="1400" dirty="0"/>
              <a:t>date = new </a:t>
            </a:r>
            <a:r>
              <a:rPr lang="en-US" sz="1400" dirty="0" smtClean="0"/>
              <a:t>Date(</a:t>
            </a:r>
            <a:r>
              <a:rPr lang="en-US" sz="1400" dirty="0" err="1"/>
              <a:t>getFormElement</a:t>
            </a:r>
            <a:r>
              <a:rPr lang="en-US" sz="1400" dirty="0" smtClean="0"/>
              <a:t>(‘</a:t>
            </a:r>
            <a:r>
              <a:rPr lang="en-US" sz="1400" dirty="0" err="1" smtClean="0"/>
              <a:t>actual_date</a:t>
            </a:r>
            <a:r>
              <a:rPr lang="en-US" sz="1400" dirty="0"/>
              <a:t>')</a:t>
            </a:r>
            <a:r>
              <a:rPr lang="en-US" sz="1400" dirty="0" smtClean="0"/>
              <a:t>);</a:t>
            </a:r>
            <a:endParaRPr lang="en-US" sz="1400" dirty="0"/>
          </a:p>
          <a:p>
            <a:pPr fontAlgn="base"/>
            <a:r>
              <a:rPr lang="en-US" sz="1400" dirty="0" err="1"/>
              <a:t>date.setFullYear</a:t>
            </a:r>
            <a:r>
              <a:rPr lang="en-US" sz="1400" dirty="0"/>
              <a:t>(</a:t>
            </a:r>
            <a:r>
              <a:rPr lang="en-US" sz="1400" dirty="0" err="1"/>
              <a:t>date.getFullYear</a:t>
            </a:r>
            <a:r>
              <a:rPr lang="en-US" sz="1400" dirty="0"/>
              <a:t>() + 1);</a:t>
            </a:r>
          </a:p>
          <a:p>
            <a:pPr fontAlgn="base"/>
            <a:r>
              <a:rPr lang="en-US" sz="1400" dirty="0" err="1"/>
              <a:t>var</a:t>
            </a:r>
            <a:r>
              <a:rPr lang="en-US" sz="1400" dirty="0"/>
              <a:t> mm = </a:t>
            </a:r>
            <a:r>
              <a:rPr lang="en-US" sz="1400" dirty="0" err="1"/>
              <a:t>date.getMonth</a:t>
            </a:r>
            <a:r>
              <a:rPr lang="en-US" sz="1400" dirty="0"/>
              <a:t>() + 1;</a:t>
            </a:r>
          </a:p>
          <a:p>
            <a:pPr fontAlgn="base"/>
            <a:r>
              <a:rPr lang="en-US" sz="1400" dirty="0" err="1"/>
              <a:t>var</a:t>
            </a:r>
            <a:r>
              <a:rPr lang="en-US" sz="1400" dirty="0"/>
              <a:t> </a:t>
            </a:r>
            <a:r>
              <a:rPr lang="en-US" sz="1400" dirty="0" err="1"/>
              <a:t>dd</a:t>
            </a:r>
            <a:r>
              <a:rPr lang="en-US" sz="1400" dirty="0"/>
              <a:t> = </a:t>
            </a:r>
            <a:r>
              <a:rPr lang="en-US" sz="1400" dirty="0" err="1"/>
              <a:t>date.getDate</a:t>
            </a:r>
            <a:r>
              <a:rPr lang="en-US" sz="1400" dirty="0"/>
              <a:t>();</a:t>
            </a:r>
          </a:p>
          <a:p>
            <a:pPr fontAlgn="base"/>
            <a:r>
              <a:rPr lang="en-US" sz="1400" dirty="0" err="1"/>
              <a:t>var</a:t>
            </a:r>
            <a:r>
              <a:rPr lang="en-US" sz="1400" dirty="0"/>
              <a:t> </a:t>
            </a:r>
            <a:r>
              <a:rPr lang="en-US" sz="1400" dirty="0" err="1"/>
              <a:t>yyyy</a:t>
            </a:r>
            <a:r>
              <a:rPr lang="en-US" sz="1400" dirty="0"/>
              <a:t> = </a:t>
            </a:r>
            <a:r>
              <a:rPr lang="en-US" sz="1400" dirty="0" err="1"/>
              <a:t>date.getFullYear</a:t>
            </a:r>
            <a:r>
              <a:rPr lang="en-US" sz="1400" dirty="0"/>
              <a:t>();</a:t>
            </a:r>
          </a:p>
          <a:p>
            <a:r>
              <a:rPr lang="en-US" sz="1400" dirty="0" smtClean="0"/>
              <a:t>setFormElement(‘</a:t>
            </a:r>
            <a:r>
              <a:rPr lang="en-US" sz="1400" dirty="0" err="1" smtClean="0"/>
              <a:t>experiation_date</a:t>
            </a:r>
            <a:r>
              <a:rPr lang="en-US" sz="1400" dirty="0" smtClean="0"/>
              <a:t>’, </a:t>
            </a:r>
            <a:r>
              <a:rPr lang="en-US" sz="1400" dirty="0"/>
              <a:t>mm + '/' + </a:t>
            </a:r>
            <a:r>
              <a:rPr lang="en-US" sz="1400" dirty="0" err="1"/>
              <a:t>dd</a:t>
            </a:r>
            <a:r>
              <a:rPr lang="en-US" sz="1400" dirty="0"/>
              <a:t> + '/' + </a:t>
            </a:r>
            <a:r>
              <a:rPr lang="en-US" sz="1400" dirty="0" err="1"/>
              <a:t>yyyy</a:t>
            </a:r>
            <a:r>
              <a:rPr lang="en-US" sz="1400" dirty="0"/>
              <a:t>;</a:t>
            </a:r>
          </a:p>
          <a:p>
            <a:r>
              <a:rPr lang="en-US" sz="1400" dirty="0" smtClean="0"/>
              <a:t>)</a:t>
            </a:r>
            <a:endParaRPr lang="en-US" sz="1400" dirty="0"/>
          </a:p>
          <a:p>
            <a:endParaRPr lang="en-US" sz="1400" dirty="0"/>
          </a:p>
          <a:p>
            <a:endParaRPr lang="en-US" sz="1400" dirty="0" smtClean="0"/>
          </a:p>
          <a:p>
            <a:endParaRPr lang="en-US" sz="1400" dirty="0"/>
          </a:p>
          <a:p>
            <a:endParaRPr lang="en-US" sz="1400" dirty="0" smtClean="0"/>
          </a:p>
          <a:p>
            <a:endParaRPr lang="en-US" sz="1400" dirty="0" smtClean="0"/>
          </a:p>
          <a:p>
            <a:endParaRPr lang="en-US" sz="1400" dirty="0"/>
          </a:p>
          <a:p>
            <a:endParaRPr lang="en-US" sz="1400" dirty="0"/>
          </a:p>
        </p:txBody>
      </p:sp>
    </p:spTree>
    <p:extLst>
      <p:ext uri="{BB962C8B-B14F-4D97-AF65-F5344CB8AC3E}">
        <p14:creationId xmlns:p14="http://schemas.microsoft.com/office/powerpoint/2010/main" val="2995696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081" y="954024"/>
            <a:ext cx="10813473" cy="1066800"/>
          </a:xfrm>
        </p:spPr>
        <p:txBody>
          <a:bodyPr>
            <a:normAutofit/>
          </a:bodyPr>
          <a:lstStyle/>
          <a:p>
            <a:pPr marL="342900" indent="-342900"/>
            <a:r>
              <a:rPr lang="en-US" sz="3200" dirty="0">
                <a:solidFill>
                  <a:schemeClr val="tx1"/>
                </a:solidFill>
              </a:rPr>
              <a:t>Copy from other place in the system.</a:t>
            </a:r>
          </a:p>
        </p:txBody>
      </p:sp>
      <p:sp>
        <p:nvSpPr>
          <p:cNvPr id="3" name="Content Placeholder 2"/>
          <p:cNvSpPr>
            <a:spLocks noGrp="1"/>
          </p:cNvSpPr>
          <p:nvPr>
            <p:ph idx="1"/>
          </p:nvPr>
        </p:nvSpPr>
        <p:spPr>
          <a:xfrm>
            <a:off x="516082" y="2020824"/>
            <a:ext cx="5261264" cy="4185761"/>
          </a:xfrm>
          <a:solidFill>
            <a:schemeClr val="tx1"/>
          </a:solidFill>
        </p:spPr>
        <p:txBody>
          <a:bodyPr>
            <a:normAutofit/>
          </a:bodyPr>
          <a:lstStyle/>
          <a:p>
            <a:pPr marL="109728" indent="0">
              <a:buNone/>
            </a:pPr>
            <a:r>
              <a:rPr lang="en-US" dirty="0">
                <a:solidFill>
                  <a:schemeClr val="bg1"/>
                </a:solidFill>
              </a:rPr>
              <a:t>We can used </a:t>
            </a:r>
            <a:r>
              <a:rPr lang="en-US" dirty="0" err="1">
                <a:solidFill>
                  <a:schemeClr val="bg1"/>
                </a:solidFill>
              </a:rPr>
              <a:t>getDataValue</a:t>
            </a:r>
            <a:r>
              <a:rPr lang="en-US" dirty="0">
                <a:solidFill>
                  <a:schemeClr val="bg1"/>
                </a:solidFill>
              </a:rPr>
              <a:t>(</a:t>
            </a:r>
            <a:r>
              <a:rPr lang="en-US" dirty="0" err="1">
                <a:solidFill>
                  <a:schemeClr val="bg1"/>
                </a:solidFill>
              </a:rPr>
              <a:t>tableFrom</a:t>
            </a:r>
            <a:r>
              <a:rPr lang="en-US" dirty="0">
                <a:solidFill>
                  <a:schemeClr val="bg1"/>
                </a:solidFill>
              </a:rPr>
              <a:t>, </a:t>
            </a:r>
            <a:r>
              <a:rPr lang="en-US" dirty="0" err="1">
                <a:solidFill>
                  <a:schemeClr val="bg1"/>
                </a:solidFill>
              </a:rPr>
              <a:t>codeField</a:t>
            </a:r>
            <a:r>
              <a:rPr lang="en-US" dirty="0">
                <a:solidFill>
                  <a:schemeClr val="bg1"/>
                </a:solidFill>
              </a:rPr>
              <a:t>, </a:t>
            </a:r>
            <a:r>
              <a:rPr lang="en-US" dirty="0" err="1">
                <a:solidFill>
                  <a:schemeClr val="bg1"/>
                </a:solidFill>
              </a:rPr>
              <a:t>codeValue</a:t>
            </a:r>
            <a:r>
              <a:rPr lang="en-US" dirty="0">
                <a:solidFill>
                  <a:schemeClr val="bg1"/>
                </a:solidFill>
              </a:rPr>
              <a:t>, </a:t>
            </a:r>
            <a:r>
              <a:rPr lang="en-US" dirty="0" err="1">
                <a:solidFill>
                  <a:schemeClr val="bg1"/>
                </a:solidFill>
              </a:rPr>
              <a:t>returnField</a:t>
            </a:r>
            <a:r>
              <a:rPr lang="en-US" dirty="0">
                <a:solidFill>
                  <a:schemeClr val="bg1"/>
                </a:solidFill>
              </a:rPr>
              <a:t>, </a:t>
            </a:r>
            <a:r>
              <a:rPr lang="en-US" dirty="0" err="1" smtClean="0">
                <a:solidFill>
                  <a:schemeClr val="bg1"/>
                </a:solidFill>
              </a:rPr>
              <a:t>conditionExpr</a:t>
            </a:r>
            <a:r>
              <a:rPr lang="en-US" dirty="0" smtClean="0">
                <a:solidFill>
                  <a:schemeClr val="bg1"/>
                </a:solidFill>
              </a:rPr>
              <a:t>) to get the </a:t>
            </a:r>
            <a:r>
              <a:rPr lang="en-US" dirty="0">
                <a:solidFill>
                  <a:schemeClr val="bg1"/>
                </a:solidFill>
              </a:rPr>
              <a:t>value </a:t>
            </a:r>
            <a:r>
              <a:rPr lang="en-US" dirty="0" smtClean="0">
                <a:solidFill>
                  <a:schemeClr val="bg1"/>
                </a:solidFill>
              </a:rPr>
              <a:t>then </a:t>
            </a:r>
            <a:r>
              <a:rPr lang="en-US" dirty="0">
                <a:solidFill>
                  <a:schemeClr val="bg1"/>
                </a:solidFill>
              </a:rPr>
              <a:t>used </a:t>
            </a:r>
            <a:r>
              <a:rPr lang="en-US" dirty="0" err="1">
                <a:solidFill>
                  <a:schemeClr val="bg1"/>
                </a:solidFill>
              </a:rPr>
              <a:t>setFormElement</a:t>
            </a:r>
            <a:r>
              <a:rPr lang="en-US" dirty="0">
                <a:solidFill>
                  <a:schemeClr val="bg1"/>
                </a:solidFill>
              </a:rPr>
              <a:t>(name, </a:t>
            </a:r>
            <a:r>
              <a:rPr lang="en-US" dirty="0" err="1" smtClean="0">
                <a:solidFill>
                  <a:schemeClr val="bg1"/>
                </a:solidFill>
              </a:rPr>
              <a:t>formVal</a:t>
            </a:r>
            <a:r>
              <a:rPr lang="en-US" dirty="0" smtClean="0">
                <a:solidFill>
                  <a:schemeClr val="bg1"/>
                </a:solidFill>
              </a:rPr>
              <a:t>) to set the value</a:t>
            </a:r>
            <a:endParaRPr lang="en-US" dirty="0">
              <a:solidFill>
                <a:schemeClr val="bg1"/>
              </a:solidFill>
            </a:endParaRPr>
          </a:p>
        </p:txBody>
      </p:sp>
      <p:sp>
        <p:nvSpPr>
          <p:cNvPr id="4" name="Footer Placeholder 3">
            <a:extLst>
              <a:ext uri="{FF2B5EF4-FFF2-40B4-BE49-F238E27FC236}">
                <a16:creationId xmlns:a16="http://schemas.microsoft.com/office/drawing/2014/main" id="{349C1BCB-1067-4602-9545-14685EEF9839}"/>
              </a:ext>
            </a:extLst>
          </p:cNvPr>
          <p:cNvSpPr>
            <a:spLocks noGrp="1"/>
          </p:cNvSpPr>
          <p:nvPr>
            <p:ph type="ftr" sz="quarter" idx="11"/>
          </p:nvPr>
        </p:nvSpPr>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FE2EE49C-D0CD-401E-8A05-674F4B808831}"/>
              </a:ext>
            </a:extLst>
          </p:cNvPr>
          <p:cNvSpPr>
            <a:spLocks noGrp="1"/>
          </p:cNvSpPr>
          <p:nvPr>
            <p:ph type="sldNum" sz="quarter" idx="12"/>
          </p:nvPr>
        </p:nvSpPr>
        <p:spPr/>
        <p:txBody>
          <a:bodyPr/>
          <a:lstStyle/>
          <a:p>
            <a:fld id="{0CF0F41A-7C67-4585-8868-04259A0B2400}" type="slidenum">
              <a:rPr lang="en-US" smtClean="0"/>
              <a:pPr/>
              <a:t>37</a:t>
            </a:fld>
            <a:endParaRPr lang="en-US" dirty="0"/>
          </a:p>
        </p:txBody>
      </p:sp>
      <p:sp>
        <p:nvSpPr>
          <p:cNvPr id="6" name="TextBox 5"/>
          <p:cNvSpPr txBox="1"/>
          <p:nvPr/>
        </p:nvSpPr>
        <p:spPr>
          <a:xfrm>
            <a:off x="5777346" y="2020824"/>
            <a:ext cx="6144781" cy="4185761"/>
          </a:xfrm>
          <a:prstGeom prst="rect">
            <a:avLst/>
          </a:prstGeom>
          <a:solidFill>
            <a:schemeClr val="bg1">
              <a:lumMod val="75000"/>
            </a:schemeClr>
          </a:solidFill>
        </p:spPr>
        <p:txBody>
          <a:bodyPr wrap="square" rtlCol="0">
            <a:spAutoFit/>
          </a:bodyPr>
          <a:lstStyle/>
          <a:p>
            <a:r>
              <a:rPr lang="en-US" sz="1400" dirty="0" smtClean="0"/>
              <a:t>We want using the DOB to get the age(YYMM) against current form’s actual_date</a:t>
            </a:r>
          </a:p>
          <a:p>
            <a:endParaRPr lang="en-US" sz="1400" dirty="0"/>
          </a:p>
          <a:p>
            <a:r>
              <a:rPr lang="en-US" sz="1400" dirty="0" smtClean="0"/>
              <a:t>//we put this code into ‘On Change Code’ for actual_date</a:t>
            </a:r>
          </a:p>
          <a:p>
            <a:r>
              <a:rPr lang="en-US" sz="1400" dirty="0" err="1"/>
              <a:t>var</a:t>
            </a:r>
            <a:r>
              <a:rPr lang="en-US" sz="1400" dirty="0"/>
              <a:t> actual_date = new Date(</a:t>
            </a:r>
            <a:r>
              <a:rPr lang="en-US" sz="1400" dirty="0" err="1"/>
              <a:t>getFormElement</a:t>
            </a:r>
            <a:r>
              <a:rPr lang="en-US" sz="1400" dirty="0"/>
              <a:t>('actual_date'));</a:t>
            </a:r>
          </a:p>
          <a:p>
            <a:r>
              <a:rPr lang="en-US" sz="1400" dirty="0" err="1"/>
              <a:t>var</a:t>
            </a:r>
            <a:r>
              <a:rPr lang="en-US" sz="1400" dirty="0"/>
              <a:t> </a:t>
            </a:r>
            <a:r>
              <a:rPr lang="en-US" sz="1400" dirty="0" err="1"/>
              <a:t>dob</a:t>
            </a:r>
            <a:r>
              <a:rPr lang="en-US" sz="1400" dirty="0"/>
              <a:t> = new Date(</a:t>
            </a:r>
            <a:r>
              <a:rPr lang="en-US" sz="1400" dirty="0" err="1"/>
              <a:t>getDataValue</a:t>
            </a:r>
            <a:r>
              <a:rPr lang="en-US" sz="1400" dirty="0"/>
              <a:t>('</a:t>
            </a:r>
            <a:r>
              <a:rPr lang="en-US" sz="1400" dirty="0" err="1"/>
              <a:t>client_personal_view</a:t>
            </a:r>
            <a:r>
              <a:rPr lang="en-US" sz="1400" dirty="0"/>
              <a:t>', '</a:t>
            </a:r>
            <a:r>
              <a:rPr lang="en-US" sz="1400" dirty="0" err="1"/>
              <a:t>people_id</a:t>
            </a:r>
            <a:r>
              <a:rPr lang="en-US" sz="1400" dirty="0"/>
              <a:t>', </a:t>
            </a:r>
            <a:r>
              <a:rPr lang="en-US" sz="1400" dirty="0" err="1"/>
              <a:t>parentValue</a:t>
            </a:r>
            <a:r>
              <a:rPr lang="en-US" sz="1400" dirty="0"/>
              <a:t>, '</a:t>
            </a:r>
            <a:r>
              <a:rPr lang="en-US" sz="1400" dirty="0" err="1"/>
              <a:t>dob</a:t>
            </a:r>
            <a:r>
              <a:rPr lang="en-US" sz="1400" dirty="0"/>
              <a:t>'));</a:t>
            </a:r>
          </a:p>
          <a:p>
            <a:r>
              <a:rPr lang="en-US" sz="1400" dirty="0" err="1"/>
              <a:t>var</a:t>
            </a:r>
            <a:r>
              <a:rPr lang="en-US" sz="1400" dirty="0"/>
              <a:t> year = (</a:t>
            </a:r>
            <a:r>
              <a:rPr lang="en-US" sz="1400" dirty="0" err="1"/>
              <a:t>actual_date.getFullYear</a:t>
            </a:r>
            <a:r>
              <a:rPr lang="en-US" sz="1400" dirty="0"/>
              <a:t>() - </a:t>
            </a:r>
            <a:r>
              <a:rPr lang="en-US" sz="1400" dirty="0" err="1"/>
              <a:t>dob.getFullYear</a:t>
            </a:r>
            <a:r>
              <a:rPr lang="en-US" sz="1400" dirty="0"/>
              <a:t>());</a:t>
            </a:r>
          </a:p>
          <a:p>
            <a:r>
              <a:rPr lang="en-US" sz="1400" dirty="0" err="1"/>
              <a:t>var</a:t>
            </a:r>
            <a:r>
              <a:rPr lang="en-US" sz="1400" dirty="0"/>
              <a:t> months = </a:t>
            </a:r>
            <a:r>
              <a:rPr lang="en-US" sz="1400" dirty="0" err="1"/>
              <a:t>actual_date.getMonth</a:t>
            </a:r>
            <a:r>
              <a:rPr lang="en-US" sz="1400" dirty="0"/>
              <a:t>() - </a:t>
            </a:r>
            <a:r>
              <a:rPr lang="en-US" sz="1400" dirty="0" err="1"/>
              <a:t>dob.getMonth</a:t>
            </a:r>
            <a:r>
              <a:rPr lang="en-US" sz="1400" dirty="0"/>
              <a:t>() + 1;</a:t>
            </a:r>
          </a:p>
          <a:p>
            <a:r>
              <a:rPr lang="en-US" sz="1400" dirty="0" err="1"/>
              <a:t>var</a:t>
            </a:r>
            <a:r>
              <a:rPr lang="en-US" sz="1400" dirty="0"/>
              <a:t> days = </a:t>
            </a:r>
            <a:r>
              <a:rPr lang="en-US" sz="1400" dirty="0" err="1"/>
              <a:t>actual_date.getDate</a:t>
            </a:r>
            <a:r>
              <a:rPr lang="en-US" sz="1400" dirty="0"/>
              <a:t>() - </a:t>
            </a:r>
            <a:r>
              <a:rPr lang="en-US" sz="1400" dirty="0" err="1"/>
              <a:t>dob.getDate</a:t>
            </a:r>
            <a:r>
              <a:rPr lang="en-US" sz="1400" dirty="0"/>
              <a:t>() ;</a:t>
            </a:r>
          </a:p>
          <a:p>
            <a:r>
              <a:rPr lang="en-US" sz="1400" dirty="0"/>
              <a:t>if ( days &lt; 0 ) { months --; }</a:t>
            </a:r>
          </a:p>
          <a:p>
            <a:r>
              <a:rPr lang="en-US" sz="1400" dirty="0"/>
              <a:t>if ( months &lt; 0 ) { year --; months += 12 ;}</a:t>
            </a:r>
          </a:p>
          <a:p>
            <a:r>
              <a:rPr lang="en-US" sz="1400" dirty="0" err="1"/>
              <a:t>var</a:t>
            </a:r>
            <a:r>
              <a:rPr lang="en-US" sz="1400" dirty="0"/>
              <a:t> age = year + ' Y ' + months + ' M';</a:t>
            </a:r>
          </a:p>
          <a:p>
            <a:r>
              <a:rPr lang="en-US" sz="1400" dirty="0"/>
              <a:t>setFormElement('</a:t>
            </a:r>
            <a:r>
              <a:rPr lang="en-US" sz="1400" dirty="0" err="1"/>
              <a:t>udf_age</a:t>
            </a:r>
            <a:r>
              <a:rPr lang="en-US" sz="1400" dirty="0"/>
              <a:t>', age</a:t>
            </a:r>
            <a:r>
              <a:rPr lang="en-US" sz="1400" dirty="0" smtClean="0"/>
              <a:t>);</a:t>
            </a:r>
          </a:p>
          <a:p>
            <a:endParaRPr lang="en-US" sz="1400" dirty="0" smtClean="0"/>
          </a:p>
          <a:p>
            <a:endParaRPr lang="en-US" sz="1400" dirty="0"/>
          </a:p>
          <a:p>
            <a:endParaRPr lang="en-US" sz="1400" dirty="0" smtClean="0"/>
          </a:p>
          <a:p>
            <a:endParaRPr lang="en-US" sz="1400" dirty="0" smtClean="0"/>
          </a:p>
          <a:p>
            <a:endParaRPr lang="en-US" sz="1400" dirty="0"/>
          </a:p>
          <a:p>
            <a:endParaRPr lang="en-US" sz="1400" dirty="0"/>
          </a:p>
        </p:txBody>
      </p:sp>
    </p:spTree>
    <p:extLst>
      <p:ext uri="{BB962C8B-B14F-4D97-AF65-F5344CB8AC3E}">
        <p14:creationId xmlns:p14="http://schemas.microsoft.com/office/powerpoint/2010/main" val="293565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081" y="954024"/>
            <a:ext cx="10813473" cy="1066800"/>
          </a:xfrm>
        </p:spPr>
        <p:txBody>
          <a:bodyPr>
            <a:normAutofit/>
          </a:bodyPr>
          <a:lstStyle/>
          <a:p>
            <a:pPr marL="342900" indent="-342900"/>
            <a:r>
              <a:rPr lang="en-US" sz="3200" dirty="0">
                <a:solidFill>
                  <a:schemeClr val="tx1"/>
                </a:solidFill>
              </a:rPr>
              <a:t>Copy part of other form</a:t>
            </a:r>
          </a:p>
        </p:txBody>
      </p:sp>
      <p:sp>
        <p:nvSpPr>
          <p:cNvPr id="3" name="Content Placeholder 2"/>
          <p:cNvSpPr>
            <a:spLocks noGrp="1"/>
          </p:cNvSpPr>
          <p:nvPr>
            <p:ph idx="1"/>
          </p:nvPr>
        </p:nvSpPr>
        <p:spPr>
          <a:xfrm>
            <a:off x="516082" y="2020824"/>
            <a:ext cx="5261264" cy="4185761"/>
          </a:xfrm>
          <a:solidFill>
            <a:schemeClr val="tx1"/>
          </a:solidFill>
        </p:spPr>
        <p:txBody>
          <a:bodyPr>
            <a:normAutofit/>
          </a:bodyPr>
          <a:lstStyle/>
          <a:p>
            <a:pPr marL="109728" indent="0">
              <a:buNone/>
            </a:pPr>
            <a:r>
              <a:rPr lang="en-US" dirty="0" smtClean="0">
                <a:solidFill>
                  <a:schemeClr val="bg1"/>
                </a:solidFill>
              </a:rPr>
              <a:t>Sometime you want some info that is part of other form but not all of them and you want those info show this information in current form as a reference.</a:t>
            </a:r>
            <a:endParaRPr lang="en-US" dirty="0">
              <a:solidFill>
                <a:schemeClr val="bg1"/>
              </a:solidFill>
            </a:endParaRPr>
          </a:p>
        </p:txBody>
      </p:sp>
      <p:sp>
        <p:nvSpPr>
          <p:cNvPr id="4" name="Footer Placeholder 3">
            <a:extLst>
              <a:ext uri="{FF2B5EF4-FFF2-40B4-BE49-F238E27FC236}">
                <a16:creationId xmlns:a16="http://schemas.microsoft.com/office/drawing/2014/main" id="{349C1BCB-1067-4602-9545-14685EEF9839}"/>
              </a:ext>
            </a:extLst>
          </p:cNvPr>
          <p:cNvSpPr>
            <a:spLocks noGrp="1"/>
          </p:cNvSpPr>
          <p:nvPr>
            <p:ph type="ftr" sz="quarter" idx="11"/>
          </p:nvPr>
        </p:nvSpPr>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FE2EE49C-D0CD-401E-8A05-674F4B808831}"/>
              </a:ext>
            </a:extLst>
          </p:cNvPr>
          <p:cNvSpPr>
            <a:spLocks noGrp="1"/>
          </p:cNvSpPr>
          <p:nvPr>
            <p:ph type="sldNum" sz="quarter" idx="12"/>
          </p:nvPr>
        </p:nvSpPr>
        <p:spPr/>
        <p:txBody>
          <a:bodyPr/>
          <a:lstStyle/>
          <a:p>
            <a:fld id="{0CF0F41A-7C67-4585-8868-04259A0B2400}" type="slidenum">
              <a:rPr lang="en-US" smtClean="0"/>
              <a:pPr/>
              <a:t>38</a:t>
            </a:fld>
            <a:endParaRPr lang="en-US" dirty="0"/>
          </a:p>
        </p:txBody>
      </p:sp>
      <p:sp>
        <p:nvSpPr>
          <p:cNvPr id="6" name="TextBox 5"/>
          <p:cNvSpPr txBox="1"/>
          <p:nvPr/>
        </p:nvSpPr>
        <p:spPr>
          <a:xfrm>
            <a:off x="5777346" y="2020824"/>
            <a:ext cx="6144781" cy="4185761"/>
          </a:xfrm>
          <a:prstGeom prst="rect">
            <a:avLst/>
          </a:prstGeom>
          <a:solidFill>
            <a:schemeClr val="bg1">
              <a:lumMod val="75000"/>
            </a:schemeClr>
          </a:solidFill>
        </p:spPr>
        <p:txBody>
          <a:bodyPr wrap="square" rtlCol="0">
            <a:spAutoFit/>
          </a:bodyPr>
          <a:lstStyle/>
          <a:p>
            <a:r>
              <a:rPr lang="en-US" sz="1400" dirty="0"/>
              <a:t>Concept/Technique</a:t>
            </a:r>
          </a:p>
          <a:p>
            <a:endParaRPr lang="en-US" sz="1400" dirty="0" smtClean="0"/>
          </a:p>
          <a:p>
            <a:r>
              <a:rPr lang="en-US" sz="1400" dirty="0" smtClean="0"/>
              <a:t>We can copy part of the other form event via loading other page to current form then copy the info we want into current form.</a:t>
            </a:r>
          </a:p>
          <a:p>
            <a:endParaRPr lang="en-US" sz="1400" dirty="0" smtClean="0"/>
          </a:p>
          <a:p>
            <a:pPr marL="285750" indent="-285750">
              <a:buFont typeface="Arial" panose="020B0604020202020204" pitchFamily="34" charset="0"/>
              <a:buChar char="•"/>
            </a:pPr>
            <a:r>
              <a:rPr lang="en-US" sz="1400" dirty="0"/>
              <a:t>Predefined two invisible fields(Start and End) in the original form so we know which part of </a:t>
            </a:r>
            <a:r>
              <a:rPr lang="en-US" sz="1400" dirty="0" smtClean="0"/>
              <a:t>form </a:t>
            </a:r>
            <a:r>
              <a:rPr lang="en-US" sz="1400" dirty="0"/>
              <a:t>we want</a:t>
            </a:r>
            <a:r>
              <a:rPr lang="en-US" sz="1400" dirty="0" smtClean="0"/>
              <a:t>.</a:t>
            </a:r>
          </a:p>
          <a:p>
            <a:pPr marL="285750" indent="-285750">
              <a:buFont typeface="Arial" panose="020B0604020202020204" pitchFamily="34" charset="0"/>
              <a:buChar char="•"/>
            </a:pPr>
            <a:r>
              <a:rPr lang="en-US" sz="1400" dirty="0" smtClean="0"/>
              <a:t>Using a getDvalue (getDataValue like) function to find the event_log_id and then find </a:t>
            </a:r>
            <a:r>
              <a:rPr lang="en-US" sz="1400" dirty="0"/>
              <a:t>out the </a:t>
            </a:r>
            <a:r>
              <a:rPr lang="en-US" sz="1400" dirty="0" smtClean="0"/>
              <a:t>form_header_id so we can use those info the build the URL  we want.</a:t>
            </a:r>
          </a:p>
          <a:p>
            <a:pPr marL="285750" indent="-285750">
              <a:buFont typeface="Arial" panose="020B0604020202020204" pitchFamily="34" charset="0"/>
              <a:buChar char="•"/>
            </a:pPr>
            <a:r>
              <a:rPr lang="en-US" sz="1400" dirty="0" smtClean="0"/>
              <a:t>Load the form into a invisible variable field(defines as memo type) html content as a iframe object.</a:t>
            </a:r>
          </a:p>
          <a:p>
            <a:pPr marL="285750" indent="-285750">
              <a:buFont typeface="Arial" panose="020B0604020202020204" pitchFamily="34" charset="0"/>
              <a:buChar char="•"/>
            </a:pPr>
            <a:r>
              <a:rPr lang="en-US" sz="1400" dirty="0" smtClean="0"/>
              <a:t>Wait the iframe get loaded and we only want get the html content that between ‘Start’ and ‘End’ from this iframe object.</a:t>
            </a:r>
          </a:p>
          <a:p>
            <a:pPr marL="285750" indent="-285750">
              <a:buFont typeface="Arial" panose="020B0604020202020204" pitchFamily="34" charset="0"/>
              <a:buChar char="•"/>
            </a:pPr>
            <a:r>
              <a:rPr lang="en-US" sz="1400" dirty="0" smtClean="0"/>
              <a:t>Using setFormElement to set the data to a predefined memo fields(not modifiable)</a:t>
            </a:r>
          </a:p>
          <a:p>
            <a:pPr marL="285750" indent="-285750">
              <a:buFont typeface="Arial" panose="020B0604020202020204" pitchFamily="34" charset="0"/>
              <a:buChar char="•"/>
            </a:pPr>
            <a:endParaRPr lang="en-US" sz="1400" dirty="0" smtClean="0"/>
          </a:p>
          <a:p>
            <a:r>
              <a:rPr lang="en-US" sz="1400" dirty="0" smtClean="0"/>
              <a:t>Need to replace “iframe” as ‘I’ + ‘frame’( it will not allow you to save if we using iframe keyword)</a:t>
            </a:r>
            <a:endParaRPr lang="en-US" sz="1400" dirty="0"/>
          </a:p>
        </p:txBody>
      </p:sp>
    </p:spTree>
    <p:extLst>
      <p:ext uri="{BB962C8B-B14F-4D97-AF65-F5344CB8AC3E}">
        <p14:creationId xmlns:p14="http://schemas.microsoft.com/office/powerpoint/2010/main" val="404477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081" y="954024"/>
            <a:ext cx="10813473" cy="1066800"/>
          </a:xfrm>
        </p:spPr>
        <p:txBody>
          <a:bodyPr>
            <a:normAutofit/>
          </a:bodyPr>
          <a:lstStyle/>
          <a:p>
            <a:pPr marL="342900" indent="-342900"/>
            <a:r>
              <a:rPr lang="en-US" sz="3200" dirty="0"/>
              <a:t>Case Study – How to </a:t>
            </a:r>
            <a:r>
              <a:rPr lang="en-US" sz="3200" dirty="0" smtClean="0"/>
              <a:t>Make Link between two events</a:t>
            </a:r>
            <a:endParaRPr lang="en-US" sz="3200" dirty="0"/>
          </a:p>
        </p:txBody>
      </p:sp>
      <p:sp>
        <p:nvSpPr>
          <p:cNvPr id="3" name="Content Placeholder 2"/>
          <p:cNvSpPr>
            <a:spLocks noGrp="1"/>
          </p:cNvSpPr>
          <p:nvPr>
            <p:ph idx="1"/>
          </p:nvPr>
        </p:nvSpPr>
        <p:spPr>
          <a:xfrm>
            <a:off x="516082" y="2020824"/>
            <a:ext cx="5261264" cy="4185761"/>
          </a:xfrm>
          <a:solidFill>
            <a:schemeClr val="tx1"/>
          </a:solidFill>
        </p:spPr>
        <p:txBody>
          <a:bodyPr>
            <a:normAutofit/>
          </a:bodyPr>
          <a:lstStyle/>
          <a:p>
            <a:pPr marL="109728" indent="0">
              <a:buNone/>
            </a:pPr>
            <a:r>
              <a:rPr lang="en-US" dirty="0" smtClean="0">
                <a:solidFill>
                  <a:schemeClr val="bg1"/>
                </a:solidFill>
              </a:rPr>
              <a:t>Sometime you want two event they can link together.</a:t>
            </a:r>
          </a:p>
          <a:p>
            <a:pPr marL="109728" indent="0">
              <a:buNone/>
            </a:pPr>
            <a:endParaRPr lang="en-US" dirty="0">
              <a:solidFill>
                <a:schemeClr val="bg1"/>
              </a:solidFill>
            </a:endParaRPr>
          </a:p>
          <a:p>
            <a:pPr marL="109728" indent="0">
              <a:buNone/>
            </a:pPr>
            <a:r>
              <a:rPr lang="en-US" dirty="0" smtClean="0">
                <a:solidFill>
                  <a:schemeClr val="bg1"/>
                </a:solidFill>
              </a:rPr>
              <a:t>For example, we have a run away assessment so they should associate with a placement disruption event and vice versa.</a:t>
            </a:r>
            <a:endParaRPr lang="en-US" dirty="0">
              <a:solidFill>
                <a:schemeClr val="bg1"/>
              </a:solidFill>
            </a:endParaRPr>
          </a:p>
        </p:txBody>
      </p:sp>
      <p:sp>
        <p:nvSpPr>
          <p:cNvPr id="4" name="Footer Placeholder 3">
            <a:extLst>
              <a:ext uri="{FF2B5EF4-FFF2-40B4-BE49-F238E27FC236}">
                <a16:creationId xmlns:a16="http://schemas.microsoft.com/office/drawing/2014/main" id="{349C1BCB-1067-4602-9545-14685EEF9839}"/>
              </a:ext>
            </a:extLst>
          </p:cNvPr>
          <p:cNvSpPr>
            <a:spLocks noGrp="1"/>
          </p:cNvSpPr>
          <p:nvPr>
            <p:ph type="ftr" sz="quarter" idx="11"/>
          </p:nvPr>
        </p:nvSpPr>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FE2EE49C-D0CD-401E-8A05-674F4B808831}"/>
              </a:ext>
            </a:extLst>
          </p:cNvPr>
          <p:cNvSpPr>
            <a:spLocks noGrp="1"/>
          </p:cNvSpPr>
          <p:nvPr>
            <p:ph type="sldNum" sz="quarter" idx="12"/>
          </p:nvPr>
        </p:nvSpPr>
        <p:spPr/>
        <p:txBody>
          <a:bodyPr/>
          <a:lstStyle/>
          <a:p>
            <a:fld id="{0CF0F41A-7C67-4585-8868-04259A0B2400}" type="slidenum">
              <a:rPr lang="en-US" smtClean="0"/>
              <a:pPr/>
              <a:t>39</a:t>
            </a:fld>
            <a:endParaRPr lang="en-US" dirty="0"/>
          </a:p>
        </p:txBody>
      </p:sp>
      <p:sp>
        <p:nvSpPr>
          <p:cNvPr id="6" name="TextBox 5"/>
          <p:cNvSpPr txBox="1"/>
          <p:nvPr/>
        </p:nvSpPr>
        <p:spPr>
          <a:xfrm>
            <a:off x="5777346" y="2020824"/>
            <a:ext cx="6144781" cy="4185761"/>
          </a:xfrm>
          <a:prstGeom prst="rect">
            <a:avLst/>
          </a:prstGeom>
          <a:solidFill>
            <a:schemeClr val="bg1">
              <a:lumMod val="75000"/>
            </a:schemeClr>
          </a:solidFill>
        </p:spPr>
        <p:txBody>
          <a:bodyPr wrap="square" rtlCol="0">
            <a:spAutoFit/>
          </a:bodyPr>
          <a:lstStyle/>
          <a:p>
            <a:r>
              <a:rPr lang="en-US" sz="1400" dirty="0"/>
              <a:t>Concept/Technique</a:t>
            </a:r>
          </a:p>
          <a:p>
            <a:endParaRPr lang="en-US" sz="1400" dirty="0" smtClean="0"/>
          </a:p>
          <a:p>
            <a:r>
              <a:rPr lang="en-US" sz="1400" dirty="0" smtClean="0"/>
              <a:t>We repurpose the generic_remarks fields as a URL that will have the URL link to the placement disruption, it will get trigger when you choose the review date from the assessment at the same time we repurpose the room_no to hold the event_log_id.</a:t>
            </a:r>
          </a:p>
          <a:p>
            <a:endParaRPr lang="en-US" sz="1400" dirty="0"/>
          </a:p>
          <a:p>
            <a:r>
              <a:rPr lang="en-US" sz="1400" dirty="0" smtClean="0"/>
              <a:t>So, when you open the placement disruption you can get a link to this run away assessment by </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spTree>
    <p:extLst>
      <p:ext uri="{BB962C8B-B14F-4D97-AF65-F5344CB8AC3E}">
        <p14:creationId xmlns:p14="http://schemas.microsoft.com/office/powerpoint/2010/main" val="3278688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54024"/>
            <a:ext cx="10972800" cy="1066800"/>
          </a:xfrm>
        </p:spPr>
        <p:txBody>
          <a:bodyPr/>
          <a:lstStyle/>
          <a:p>
            <a:r>
              <a:rPr lang="en-US" dirty="0" smtClean="0"/>
              <a:t>Resource</a:t>
            </a:r>
            <a:endParaRPr lang="en-US" dirty="0"/>
          </a:p>
        </p:txBody>
      </p:sp>
      <p:sp>
        <p:nvSpPr>
          <p:cNvPr id="3" name="Content Placeholder 2"/>
          <p:cNvSpPr>
            <a:spLocks noGrp="1"/>
          </p:cNvSpPr>
          <p:nvPr>
            <p:ph idx="1"/>
          </p:nvPr>
        </p:nvSpPr>
        <p:spPr>
          <a:xfrm>
            <a:off x="609600" y="1919815"/>
            <a:ext cx="10972800" cy="4325112"/>
          </a:xfrm>
        </p:spPr>
        <p:txBody>
          <a:bodyPr>
            <a:normAutofit fontScale="92500" lnSpcReduction="10000"/>
          </a:bodyPr>
          <a:lstStyle/>
          <a:p>
            <a:r>
              <a:rPr lang="en-US" dirty="0"/>
              <a:t>Dean Corbin Blog: </a:t>
            </a:r>
            <a:r>
              <a:rPr lang="en-US" dirty="0">
                <a:hlinkClick r:id="rId3"/>
              </a:rPr>
              <a:t>https://blog.corbinet.com/category/myevolv/</a:t>
            </a:r>
            <a:endParaRPr lang="en-US" dirty="0"/>
          </a:p>
          <a:p>
            <a:r>
              <a:rPr lang="en-US" dirty="0" err="1"/>
              <a:t>Netsmart</a:t>
            </a:r>
            <a:r>
              <a:rPr lang="en-US" dirty="0"/>
              <a:t> Community : </a:t>
            </a:r>
            <a:r>
              <a:rPr lang="en-US" dirty="0">
                <a:hlinkClick r:id="rId4"/>
              </a:rPr>
              <a:t>https://netsmartcares.force.com/s/group/0F970000000XezJCAS/myevolv-national-user-group</a:t>
            </a:r>
            <a:endParaRPr lang="en-US" dirty="0"/>
          </a:p>
          <a:p>
            <a:r>
              <a:rPr lang="en-US" dirty="0">
                <a:solidFill>
                  <a:srgbClr val="FF0000"/>
                </a:solidFill>
              </a:rPr>
              <a:t>Mentors Recording :  </a:t>
            </a:r>
            <a:r>
              <a:rPr lang="en-US" dirty="0">
                <a:hlinkClick r:id="rId5"/>
              </a:rPr>
              <a:t>https://www.gotostage.com/channel/myevolv-office-hours</a:t>
            </a:r>
            <a:r>
              <a:rPr lang="en-US" dirty="0"/>
              <a:t>  (Need to be a member)</a:t>
            </a:r>
          </a:p>
          <a:p>
            <a:r>
              <a:rPr lang="en-US" dirty="0"/>
              <a:t>W3 School : </a:t>
            </a:r>
            <a:r>
              <a:rPr lang="en-US" dirty="0">
                <a:solidFill>
                  <a:srgbClr val="FF0000"/>
                </a:solidFill>
                <a:hlinkClick r:id="rId6"/>
              </a:rPr>
              <a:t>https://www.w3schools.com/js/</a:t>
            </a:r>
            <a:endParaRPr lang="en-US" dirty="0">
              <a:solidFill>
                <a:srgbClr val="FF0000"/>
              </a:solidFill>
            </a:endParaRPr>
          </a:p>
          <a:p>
            <a:r>
              <a:rPr lang="en-US" dirty="0">
                <a:solidFill>
                  <a:srgbClr val="FF0000"/>
                </a:solidFill>
              </a:rPr>
              <a:t>Training Site </a:t>
            </a:r>
            <a:r>
              <a:rPr lang="en-US" dirty="0"/>
              <a:t>: </a:t>
            </a:r>
            <a:r>
              <a:rPr lang="en-US" dirty="0">
                <a:hlinkClick r:id="rId7"/>
              </a:rPr>
              <a:t>https://www.pluralsight.com</a:t>
            </a:r>
            <a:r>
              <a:rPr lang="en-US" dirty="0"/>
              <a:t> (Need to be a member)</a:t>
            </a:r>
          </a:p>
          <a:p>
            <a:r>
              <a:rPr lang="en-US" dirty="0">
                <a:solidFill>
                  <a:srgbClr val="FF0000"/>
                </a:solidFill>
              </a:rPr>
              <a:t>Book Club </a:t>
            </a:r>
            <a:r>
              <a:rPr lang="en-US" dirty="0"/>
              <a:t>: </a:t>
            </a:r>
            <a:r>
              <a:rPr lang="en-US" dirty="0">
                <a:hlinkClick r:id="rId8"/>
              </a:rPr>
              <a:t>https://www.safaribooksonline.com/</a:t>
            </a:r>
            <a:r>
              <a:rPr lang="en-US" dirty="0"/>
              <a:t>  (Need to be a member)</a:t>
            </a:r>
          </a:p>
          <a:p>
            <a:r>
              <a:rPr lang="en-US" dirty="0"/>
              <a:t>Developer Community : </a:t>
            </a:r>
            <a:r>
              <a:rPr lang="en-US" dirty="0">
                <a:hlinkClick r:id="rId9"/>
              </a:rPr>
              <a:t>https://stackoverflow.com</a:t>
            </a:r>
            <a:endParaRPr lang="en-US" dirty="0"/>
          </a:p>
          <a:p>
            <a:r>
              <a:rPr lang="en-US" dirty="0"/>
              <a:t>Free Video Training : </a:t>
            </a:r>
            <a:r>
              <a:rPr lang="en-US" dirty="0">
                <a:solidFill>
                  <a:srgbClr val="0070C0"/>
                </a:solidFill>
              </a:rPr>
              <a:t>https://www.youtube.com/</a:t>
            </a:r>
          </a:p>
        </p:txBody>
      </p:sp>
      <p:sp>
        <p:nvSpPr>
          <p:cNvPr id="4" name="Footer Placeholder 3">
            <a:extLst>
              <a:ext uri="{FF2B5EF4-FFF2-40B4-BE49-F238E27FC236}">
                <a16:creationId xmlns:a16="http://schemas.microsoft.com/office/drawing/2014/main" id="{7B8BC616-735D-43D8-B9C4-9A1E512B6EED}"/>
              </a:ext>
            </a:extLst>
          </p:cNvPr>
          <p:cNvSpPr>
            <a:spLocks noGrp="1"/>
          </p:cNvSpPr>
          <p:nvPr>
            <p:ph type="ftr" sz="quarter" idx="11"/>
          </p:nvPr>
        </p:nvSpPr>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87A1DAC0-CC71-4F6D-8901-FBCE7B68B210}"/>
              </a:ext>
            </a:extLst>
          </p:cNvPr>
          <p:cNvSpPr>
            <a:spLocks noGrp="1"/>
          </p:cNvSpPr>
          <p:nvPr>
            <p:ph type="sldNum" sz="quarter" idx="12"/>
          </p:nvPr>
        </p:nvSpPr>
        <p:spPr/>
        <p:txBody>
          <a:bodyPr/>
          <a:lstStyle/>
          <a:p>
            <a:fld id="{0CF0F41A-7C67-4585-8868-04259A0B2400}" type="slidenum">
              <a:rPr lang="en-US" smtClean="0"/>
              <a:pPr/>
              <a:t>4</a:t>
            </a:fld>
            <a:endParaRPr lang="en-US" dirty="0"/>
          </a:p>
        </p:txBody>
      </p:sp>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Tools</a:t>
            </a:r>
            <a:endParaRPr lang="en-US" dirty="0"/>
          </a:p>
        </p:txBody>
      </p:sp>
      <p:sp>
        <p:nvSpPr>
          <p:cNvPr id="6" name="Text Placeholder 5"/>
          <p:cNvSpPr>
            <a:spLocks noGrp="1"/>
          </p:cNvSpPr>
          <p:nvPr>
            <p:ph sz="half" idx="1"/>
          </p:nvPr>
        </p:nvSpPr>
        <p:spPr>
          <a:xfrm>
            <a:off x="609600" y="2249425"/>
            <a:ext cx="11140948" cy="4341875"/>
          </a:xfrm>
        </p:spPr>
        <p:txBody>
          <a:bodyPr/>
          <a:lstStyle/>
          <a:p>
            <a:r>
              <a:rPr lang="en-US" dirty="0"/>
              <a:t>Editor : </a:t>
            </a:r>
            <a:r>
              <a:rPr lang="en-US" dirty="0">
                <a:hlinkClick r:id="rId2"/>
              </a:rPr>
              <a:t>https://notepad-plus-plus.org/downloads/</a:t>
            </a:r>
            <a:r>
              <a:rPr lang="en-US" dirty="0"/>
              <a:t> </a:t>
            </a:r>
          </a:p>
          <a:p>
            <a:r>
              <a:rPr lang="en-US" dirty="0"/>
              <a:t>HTML online Editor : </a:t>
            </a:r>
            <a:r>
              <a:rPr lang="en-US" dirty="0">
                <a:hlinkClick r:id="rId3"/>
              </a:rPr>
              <a:t>https://html-online.com/editor/</a:t>
            </a:r>
            <a:endParaRPr lang="en-US" dirty="0"/>
          </a:p>
          <a:p>
            <a:r>
              <a:rPr lang="en-US" dirty="0"/>
              <a:t>Online Editor Tools(Jason/HTML/XML/SQL) :  </a:t>
            </a:r>
            <a:r>
              <a:rPr lang="en-US" dirty="0">
                <a:hlinkClick r:id="rId4"/>
              </a:rPr>
              <a:t>https://www.freeformatter.com/json-formatter.html</a:t>
            </a:r>
            <a:endParaRPr lang="en-US" dirty="0"/>
          </a:p>
          <a:p>
            <a:r>
              <a:rPr lang="en-US" dirty="0"/>
              <a:t>Online Text comparison tools : </a:t>
            </a:r>
            <a:r>
              <a:rPr lang="en-US" dirty="0">
                <a:hlinkClick r:id="rId5"/>
              </a:rPr>
              <a:t>https://www.diffchecker.com/</a:t>
            </a:r>
            <a:endParaRPr lang="en-US" dirty="0">
              <a:solidFill>
                <a:srgbClr val="0070C0"/>
              </a:solidFill>
            </a:endParaRPr>
          </a:p>
        </p:txBody>
      </p:sp>
      <p:sp>
        <p:nvSpPr>
          <p:cNvPr id="2" name="Footer Placeholder 1">
            <a:extLst>
              <a:ext uri="{FF2B5EF4-FFF2-40B4-BE49-F238E27FC236}">
                <a16:creationId xmlns:a16="http://schemas.microsoft.com/office/drawing/2014/main" id="{E25A68DC-5E20-41FE-9C6E-029FED8D46DB}"/>
              </a:ext>
            </a:extLst>
          </p:cNvPr>
          <p:cNvSpPr>
            <a:spLocks noGrp="1"/>
          </p:cNvSpPr>
          <p:nvPr>
            <p:ph type="ftr" sz="quarter" idx="11"/>
          </p:nvPr>
        </p:nvSpPr>
        <p:spPr/>
        <p:txBody>
          <a:bodyPr/>
          <a:lstStyle/>
          <a:p>
            <a:r>
              <a:rPr lang="en-US" dirty="0"/>
              <a:t>myEvolv Peer Training Summit</a:t>
            </a:r>
          </a:p>
        </p:txBody>
      </p:sp>
      <p:sp>
        <p:nvSpPr>
          <p:cNvPr id="4" name="Slide Number Placeholder 3">
            <a:extLst>
              <a:ext uri="{FF2B5EF4-FFF2-40B4-BE49-F238E27FC236}">
                <a16:creationId xmlns:a16="http://schemas.microsoft.com/office/drawing/2014/main" id="{E94F442E-B276-4F07-851C-C95BC3C2A162}"/>
              </a:ext>
            </a:extLst>
          </p:cNvPr>
          <p:cNvSpPr>
            <a:spLocks noGrp="1"/>
          </p:cNvSpPr>
          <p:nvPr>
            <p:ph type="sldNum" sz="quarter" idx="12"/>
          </p:nvPr>
        </p:nvSpPr>
        <p:spPr/>
        <p:txBody>
          <a:bodyPr/>
          <a:lstStyle/>
          <a:p>
            <a:fld id="{401CF334-2D5C-4859-84A6-CA7E6E43FAEB}" type="slidenum">
              <a:rPr lang="en-US" smtClean="0"/>
              <a:t>5</a:t>
            </a:fld>
            <a:endParaRPr lang="en-US" dirty="0"/>
          </a:p>
        </p:txBody>
      </p:sp>
      <p:sp>
        <p:nvSpPr>
          <p:cNvPr id="7" name="TextBox 6"/>
          <p:cNvSpPr txBox="1"/>
          <p:nvPr/>
        </p:nvSpPr>
        <p:spPr>
          <a:xfrm>
            <a:off x="731237" y="4420362"/>
            <a:ext cx="8902700" cy="646331"/>
          </a:xfrm>
          <a:prstGeom prst="rect">
            <a:avLst/>
          </a:prstGeom>
          <a:noFill/>
        </p:spPr>
        <p:txBody>
          <a:bodyPr wrap="square" rtlCol="0">
            <a:spAutoFit/>
          </a:bodyPr>
          <a:lstStyle/>
          <a:p>
            <a:r>
              <a:rPr lang="en-US" sz="3600" b="1" dirty="0" smtClean="0"/>
              <a:t>Best Place to learn : https://www.google.com</a:t>
            </a:r>
            <a:endParaRPr lang="en-US" sz="3600" b="1" dirty="0"/>
          </a:p>
        </p:txBody>
      </p:sp>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 and variable</a:t>
            </a:r>
          </a:p>
        </p:txBody>
      </p:sp>
      <p:sp>
        <p:nvSpPr>
          <p:cNvPr id="3" name="Content Placeholder 2"/>
          <p:cNvSpPr>
            <a:spLocks noGrp="1"/>
          </p:cNvSpPr>
          <p:nvPr>
            <p:ph idx="1"/>
          </p:nvPr>
        </p:nvSpPr>
        <p:spPr/>
        <p:txBody>
          <a:bodyPr/>
          <a:lstStyle/>
          <a:p>
            <a:r>
              <a:rPr lang="en-US" dirty="0"/>
              <a:t>There are </a:t>
            </a:r>
            <a:r>
              <a:rPr lang="en-US" dirty="0" smtClean="0"/>
              <a:t>more than 1700+ JavaScript </a:t>
            </a:r>
            <a:r>
              <a:rPr lang="en-US" dirty="0"/>
              <a:t>functions and Variables already created by </a:t>
            </a:r>
            <a:r>
              <a:rPr lang="en-US" dirty="0" err="1" smtClean="0"/>
              <a:t>NetSmart</a:t>
            </a:r>
            <a:endParaRPr lang="en-US" dirty="0"/>
          </a:p>
        </p:txBody>
      </p:sp>
      <p:sp>
        <p:nvSpPr>
          <p:cNvPr id="4" name="Footer Placeholder 3">
            <a:extLst>
              <a:ext uri="{FF2B5EF4-FFF2-40B4-BE49-F238E27FC236}">
                <a16:creationId xmlns:a16="http://schemas.microsoft.com/office/drawing/2014/main" id="{349C1BCB-1067-4602-9545-14685EEF9839}"/>
              </a:ext>
            </a:extLst>
          </p:cNvPr>
          <p:cNvSpPr>
            <a:spLocks noGrp="1"/>
          </p:cNvSpPr>
          <p:nvPr>
            <p:ph type="ftr" sz="quarter" idx="11"/>
          </p:nvPr>
        </p:nvSpPr>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FE2EE49C-D0CD-401E-8A05-674F4B808831}"/>
              </a:ext>
            </a:extLst>
          </p:cNvPr>
          <p:cNvSpPr>
            <a:spLocks noGrp="1"/>
          </p:cNvSpPr>
          <p:nvPr>
            <p:ph type="sldNum" sz="quarter" idx="12"/>
          </p:nvPr>
        </p:nvSpPr>
        <p:spPr/>
        <p:txBody>
          <a:bodyPr/>
          <a:lstStyle/>
          <a:p>
            <a:fld id="{0CF0F41A-7C67-4585-8868-04259A0B2400}" type="slidenum">
              <a:rPr lang="en-US" smtClean="0"/>
              <a:pPr/>
              <a:t>6</a:t>
            </a:fld>
            <a:endParaRPr lang="en-US" dirty="0"/>
          </a:p>
        </p:txBody>
      </p:sp>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624" y="1090506"/>
            <a:ext cx="10972800" cy="481816"/>
          </a:xfrm>
        </p:spPr>
        <p:txBody>
          <a:bodyPr>
            <a:normAutofit/>
          </a:bodyPr>
          <a:lstStyle/>
          <a:p>
            <a:r>
              <a:rPr lang="en-US" sz="2400" dirty="0" smtClean="0"/>
              <a:t>Dom Object Reference</a:t>
            </a:r>
            <a:endParaRPr lang="en-US" sz="2400" dirty="0"/>
          </a:p>
        </p:txBody>
      </p:sp>
      <p:sp>
        <p:nvSpPr>
          <p:cNvPr id="4" name="Footer Placeholder 3">
            <a:extLst>
              <a:ext uri="{FF2B5EF4-FFF2-40B4-BE49-F238E27FC236}">
                <a16:creationId xmlns:a16="http://schemas.microsoft.com/office/drawing/2014/main" id="{9D764C49-DD2E-4676-B874-964F58AF7013}"/>
              </a:ext>
            </a:extLst>
          </p:cNvPr>
          <p:cNvSpPr>
            <a:spLocks noGrp="1"/>
          </p:cNvSpPr>
          <p:nvPr>
            <p:ph type="ftr" sz="quarter" idx="11"/>
          </p:nvPr>
        </p:nvSpPr>
        <p:spPr>
          <a:xfrm>
            <a:off x="0" y="6568068"/>
            <a:ext cx="2019300" cy="235068"/>
          </a:xfrm>
        </p:spPr>
        <p:txBody>
          <a:bodyPr/>
          <a:lstStyle/>
          <a:p>
            <a:r>
              <a:rPr lang="en-US" dirty="0"/>
              <a:t>myEvolv Peer Training Summit</a:t>
            </a:r>
          </a:p>
        </p:txBody>
      </p:sp>
      <p:sp>
        <p:nvSpPr>
          <p:cNvPr id="5" name="Slide Number Placeholder 4">
            <a:extLst>
              <a:ext uri="{FF2B5EF4-FFF2-40B4-BE49-F238E27FC236}">
                <a16:creationId xmlns:a16="http://schemas.microsoft.com/office/drawing/2014/main" id="{58BB9F28-385A-454A-A627-D42850E4ADE0}"/>
              </a:ext>
            </a:extLst>
          </p:cNvPr>
          <p:cNvSpPr>
            <a:spLocks noGrp="1"/>
          </p:cNvSpPr>
          <p:nvPr>
            <p:ph type="sldNum" sz="quarter" idx="12"/>
          </p:nvPr>
        </p:nvSpPr>
        <p:spPr/>
        <p:txBody>
          <a:bodyPr/>
          <a:lstStyle/>
          <a:p>
            <a:fld id="{0CF0F41A-7C67-4585-8868-04259A0B2400}" type="slidenum">
              <a:rPr lang="en-US" smtClean="0"/>
              <a:pPr/>
              <a:t>7</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43520314"/>
              </p:ext>
            </p:extLst>
          </p:nvPr>
        </p:nvGraphicFramePr>
        <p:xfrm>
          <a:off x="2032000" y="719666"/>
          <a:ext cx="8128000" cy="370840"/>
        </p:xfrm>
        <a:graphic>
          <a:graphicData uri="http://schemas.openxmlformats.org/drawingml/2006/table">
            <a:tbl>
              <a:tblPr firstRow="1" bandRow="1">
                <a:tableStyleId>{3B4B98B0-60AC-42C2-AFA5-B58CD77FA1E5}</a:tableStyleId>
              </a:tblPr>
              <a:tblGrid>
                <a:gridCol w="8128000">
                  <a:extLst>
                    <a:ext uri="{9D8B030D-6E8A-4147-A177-3AD203B41FA5}">
                      <a16:colId xmlns:a16="http://schemas.microsoft.com/office/drawing/2014/main" val="20000"/>
                    </a:ext>
                  </a:extLst>
                </a:gridCol>
              </a:tblGrid>
              <a:tr h="370840">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42189122"/>
              </p:ext>
            </p:extLst>
          </p:nvPr>
        </p:nvGraphicFramePr>
        <p:xfrm>
          <a:off x="280165" y="1705626"/>
          <a:ext cx="11656312" cy="2743200"/>
        </p:xfrm>
        <a:graphic>
          <a:graphicData uri="http://schemas.openxmlformats.org/drawingml/2006/table">
            <a:tbl>
              <a:tblPr firstRow="1" bandRow="1">
                <a:tableStyleId>{3B4B98B0-60AC-42C2-AFA5-B58CD77FA1E5}</a:tableStyleId>
              </a:tblPr>
              <a:tblGrid>
                <a:gridCol w="1881963">
                  <a:extLst>
                    <a:ext uri="{9D8B030D-6E8A-4147-A177-3AD203B41FA5}">
                      <a16:colId xmlns:a16="http://schemas.microsoft.com/office/drawing/2014/main" val="20000"/>
                    </a:ext>
                  </a:extLst>
                </a:gridCol>
                <a:gridCol w="3157870">
                  <a:extLst>
                    <a:ext uri="{9D8B030D-6E8A-4147-A177-3AD203B41FA5}">
                      <a16:colId xmlns:a16="http://schemas.microsoft.com/office/drawing/2014/main" val="20001"/>
                    </a:ext>
                  </a:extLst>
                </a:gridCol>
                <a:gridCol w="3551274">
                  <a:extLst>
                    <a:ext uri="{9D8B030D-6E8A-4147-A177-3AD203B41FA5}">
                      <a16:colId xmlns:a16="http://schemas.microsoft.com/office/drawing/2014/main" val="20002"/>
                    </a:ext>
                  </a:extLst>
                </a:gridCol>
                <a:gridCol w="3065205">
                  <a:extLst>
                    <a:ext uri="{9D8B030D-6E8A-4147-A177-3AD203B41FA5}">
                      <a16:colId xmlns:a16="http://schemas.microsoft.com/office/drawing/2014/main" val="20003"/>
                    </a:ext>
                  </a:extLst>
                </a:gridCol>
              </a:tblGrid>
              <a:tr h="302231">
                <a:tc>
                  <a:txBody>
                    <a:bodyPr/>
                    <a:lstStyle/>
                    <a:p>
                      <a:r>
                        <a:rPr lang="en-US" sz="1400" dirty="0" err="1" smtClean="0"/>
                        <a:t>Form.formObject</a:t>
                      </a:r>
                      <a:endParaRPr lang="en-US" sz="1400" dirty="0"/>
                    </a:p>
                  </a:txBody>
                  <a:tcPr/>
                </a:tc>
                <a:tc>
                  <a:txBody>
                    <a:bodyPr/>
                    <a:lstStyle/>
                    <a:p>
                      <a:r>
                        <a:rPr lang="en-US" sz="1000" b="0" dirty="0" err="1" smtClean="0"/>
                        <a:t>Form.formObject.formMode</a:t>
                      </a:r>
                      <a:endParaRPr lang="en-US" sz="1000" b="0" dirty="0"/>
                    </a:p>
                  </a:txBody>
                  <a:tcPr/>
                </a:tc>
                <a:tc>
                  <a:txBody>
                    <a:bodyPr/>
                    <a:lstStyle/>
                    <a:p>
                      <a:r>
                        <a:rPr lang="en-US" sz="1000" b="0" dirty="0" err="1" smtClean="0"/>
                        <a:t>Form.formObject.parentValue</a:t>
                      </a:r>
                      <a:endParaRPr lang="en-US" sz="1000" b="0" dirty="0"/>
                    </a:p>
                  </a:txBody>
                  <a:tcPr/>
                </a:tc>
                <a:tc>
                  <a:txBody>
                    <a:bodyPr/>
                    <a:lstStyle/>
                    <a:p>
                      <a:r>
                        <a:rPr lang="en-US" sz="1000" b="0" dirty="0" err="1" smtClean="0"/>
                        <a:t>Form.formObject.keyValue</a:t>
                      </a:r>
                      <a:endParaRPr lang="en-US" sz="1000" b="0" dirty="0"/>
                    </a:p>
                  </a:txBody>
                  <a:tcPr/>
                </a:tc>
                <a:extLst>
                  <a:ext uri="{0D108BD9-81ED-4DB2-BD59-A6C34878D82A}">
                    <a16:rowId xmlns:a16="http://schemas.microsoft.com/office/drawing/2014/main" val="10000"/>
                  </a:ext>
                </a:extLst>
              </a:tr>
              <a:tr h="286102">
                <a:tc>
                  <a:txBody>
                    <a:bodyPr/>
                    <a:lstStyle/>
                    <a:p>
                      <a:endParaRPr lang="en-US" sz="1400" dirty="0"/>
                    </a:p>
                  </a:txBody>
                  <a:tcPr/>
                </a:tc>
                <a:tc>
                  <a:txBody>
                    <a:bodyPr/>
                    <a:lstStyle/>
                    <a:p>
                      <a:r>
                        <a:rPr lang="en-US" sz="1000" b="0" dirty="0" err="1" smtClean="0"/>
                        <a:t>Form.formObject.formHeaderId</a:t>
                      </a:r>
                      <a:endParaRPr lang="en-US" sz="1000" b="0" dirty="0"/>
                    </a:p>
                  </a:txBody>
                  <a:tcPr/>
                </a:tc>
                <a:tc>
                  <a:txBody>
                    <a:bodyPr/>
                    <a:lstStyle/>
                    <a:p>
                      <a:r>
                        <a:rPr lang="en-US" sz="1000" b="0" dirty="0" err="1" smtClean="0"/>
                        <a:t>Form.formObject.dataTable</a:t>
                      </a:r>
                      <a:endParaRPr lang="en-US" sz="1000" b="0" dirty="0"/>
                    </a:p>
                  </a:txBody>
                  <a:tcPr/>
                </a:tc>
                <a:tc>
                  <a:txBody>
                    <a:bodyPr/>
                    <a:lstStyle/>
                    <a:p>
                      <a:r>
                        <a:rPr lang="en-US" sz="1000" b="0" dirty="0" err="1" smtClean="0"/>
                        <a:t>Form.formObject.parentTable</a:t>
                      </a:r>
                      <a:endParaRPr lang="en-US" sz="1000" b="0" dirty="0"/>
                    </a:p>
                  </a:txBody>
                  <a:tcPr/>
                </a:tc>
                <a:extLst>
                  <a:ext uri="{0D108BD9-81ED-4DB2-BD59-A6C34878D82A}">
                    <a16:rowId xmlns:a16="http://schemas.microsoft.com/office/drawing/2014/main" val="10001"/>
                  </a:ext>
                </a:extLst>
              </a:tr>
              <a:tr h="286102">
                <a:tc>
                  <a:txBody>
                    <a:bodyPr/>
                    <a:lstStyle/>
                    <a:p>
                      <a:endParaRPr lang="en-US" sz="1400"/>
                    </a:p>
                  </a:txBody>
                  <a:tcPr/>
                </a:tc>
                <a:tc>
                  <a:txBody>
                    <a:bodyPr/>
                    <a:lstStyle/>
                    <a:p>
                      <a:r>
                        <a:rPr lang="en-US" sz="1000" b="0" dirty="0" err="1" smtClean="0"/>
                        <a:t>Form.formObject.parentColumn</a:t>
                      </a:r>
                      <a:endParaRPr lang="en-US" sz="1000" b="0" dirty="0"/>
                    </a:p>
                  </a:txBody>
                  <a:tcPr/>
                </a:tc>
                <a:tc>
                  <a:txBody>
                    <a:bodyPr/>
                    <a:lstStyle/>
                    <a:p>
                      <a:r>
                        <a:rPr lang="en-US" sz="1000" b="0" dirty="0" err="1" smtClean="0"/>
                        <a:t>Form.formObject.sitePS</a:t>
                      </a:r>
                      <a:endParaRPr lang="en-US" sz="1000" b="0" dirty="0"/>
                    </a:p>
                  </a:txBody>
                  <a:tcPr/>
                </a:tc>
                <a:tc>
                  <a:txBody>
                    <a:bodyPr/>
                    <a:lstStyle/>
                    <a:p>
                      <a:r>
                        <a:rPr lang="en-US" sz="1000" b="0" dirty="0" err="1" smtClean="0"/>
                        <a:t>Form.formObject.programPS</a:t>
                      </a:r>
                      <a:endParaRPr lang="en-US" sz="1000" b="0" dirty="0"/>
                    </a:p>
                  </a:txBody>
                  <a:tcPr/>
                </a:tc>
                <a:extLst>
                  <a:ext uri="{0D108BD9-81ED-4DB2-BD59-A6C34878D82A}">
                    <a16:rowId xmlns:a16="http://schemas.microsoft.com/office/drawing/2014/main" val="10002"/>
                  </a:ext>
                </a:extLst>
              </a:tr>
              <a:tr h="286102">
                <a:tc>
                  <a:txBody>
                    <a:bodyPr/>
                    <a:lstStyle/>
                    <a:p>
                      <a:endParaRPr lang="en-US" sz="1400"/>
                    </a:p>
                  </a:txBody>
                  <a:tcPr/>
                </a:tc>
                <a:tc>
                  <a:txBody>
                    <a:bodyPr/>
                    <a:lstStyle/>
                    <a:p>
                      <a:r>
                        <a:rPr lang="en-US" sz="1000" b="0" dirty="0" err="1" smtClean="0"/>
                        <a:t>Form.formObject.serviceTrack</a:t>
                      </a:r>
                      <a:endParaRPr lang="en-US" sz="1000" b="0" dirty="0"/>
                    </a:p>
                  </a:txBody>
                  <a:tcPr/>
                </a:tc>
                <a:tc>
                  <a:txBody>
                    <a:bodyPr/>
                    <a:lstStyle/>
                    <a:p>
                      <a:r>
                        <a:rPr lang="en-US" sz="1000" b="0" dirty="0" err="1" smtClean="0"/>
                        <a:t>Form.formObject.eventID</a:t>
                      </a:r>
                      <a:endParaRPr lang="en-US" sz="1000" b="0" dirty="0"/>
                    </a:p>
                  </a:txBody>
                  <a:tcPr/>
                </a:tc>
                <a:tc>
                  <a:txBody>
                    <a:bodyPr/>
                    <a:lstStyle/>
                    <a:p>
                      <a:r>
                        <a:rPr lang="en-US" sz="1000" b="0" dirty="0" err="1" smtClean="0"/>
                        <a:t>Form.formObject.isLocked</a:t>
                      </a:r>
                      <a:endParaRPr lang="en-US" sz="1000" b="0" dirty="0"/>
                    </a:p>
                  </a:txBody>
                  <a:tcPr/>
                </a:tc>
                <a:extLst>
                  <a:ext uri="{0D108BD9-81ED-4DB2-BD59-A6C34878D82A}">
                    <a16:rowId xmlns:a16="http://schemas.microsoft.com/office/drawing/2014/main" val="10003"/>
                  </a:ext>
                </a:extLst>
              </a:tr>
              <a:tr h="286102">
                <a:tc>
                  <a:txBody>
                    <a:bodyPr/>
                    <a:lstStyle/>
                    <a:p>
                      <a:endParaRPr lang="en-US" sz="1400"/>
                    </a:p>
                  </a:txBody>
                  <a:tcPr/>
                </a:tc>
                <a:tc>
                  <a:txBody>
                    <a:bodyPr/>
                    <a:lstStyle/>
                    <a:p>
                      <a:r>
                        <a:rPr lang="en-US" sz="1000" b="0" dirty="0" err="1" smtClean="0"/>
                        <a:t>Form.formObject.isDraft</a:t>
                      </a:r>
                      <a:endParaRPr lang="en-US" sz="1000" b="0" dirty="0"/>
                    </a:p>
                  </a:txBody>
                  <a:tcPr/>
                </a:tc>
                <a:tc>
                  <a:txBody>
                    <a:bodyPr/>
                    <a:lstStyle/>
                    <a:p>
                      <a:r>
                        <a:rPr lang="en-US" sz="1000" b="0" dirty="0" err="1" smtClean="0"/>
                        <a:t>Form.formObject.isApproved</a:t>
                      </a:r>
                      <a:r>
                        <a:rPr lang="en-US" sz="1000" b="0" dirty="0" smtClean="0"/>
                        <a:t> </a:t>
                      </a:r>
                      <a:endParaRPr lang="en-US" sz="1000" b="0" dirty="0"/>
                    </a:p>
                  </a:txBody>
                  <a:tcPr/>
                </a:tc>
                <a:tc>
                  <a:txBody>
                    <a:bodyPr/>
                    <a:lstStyle/>
                    <a:p>
                      <a:endParaRPr lang="en-US" sz="1000" b="0"/>
                    </a:p>
                  </a:txBody>
                  <a:tcPr/>
                </a:tc>
                <a:extLst>
                  <a:ext uri="{0D108BD9-81ED-4DB2-BD59-A6C34878D82A}">
                    <a16:rowId xmlns:a16="http://schemas.microsoft.com/office/drawing/2014/main" val="10004"/>
                  </a:ext>
                </a:extLst>
              </a:tr>
              <a:tr h="286102">
                <a:tc>
                  <a:txBody>
                    <a:bodyPr/>
                    <a:lstStyle/>
                    <a:p>
                      <a:endParaRPr lang="en-US" sz="1400"/>
                    </a:p>
                  </a:txBody>
                  <a:tcPr/>
                </a:tc>
                <a:tc>
                  <a:txBody>
                    <a:bodyPr/>
                    <a:lstStyle/>
                    <a:p>
                      <a:r>
                        <a:rPr lang="en-US" sz="1000" b="0" dirty="0" err="1" smtClean="0"/>
                        <a:t>Form.formObject.BeforeLoad</a:t>
                      </a:r>
                      <a:endParaRPr lang="en-US" sz="1000" b="0" dirty="0"/>
                    </a:p>
                  </a:txBody>
                  <a:tcPr/>
                </a:tc>
                <a:tc>
                  <a:txBody>
                    <a:bodyPr/>
                    <a:lstStyle/>
                    <a:p>
                      <a:r>
                        <a:rPr lang="en-US" sz="1000" b="0" dirty="0" err="1" smtClean="0"/>
                        <a:t>Form.formObject.afterLoad</a:t>
                      </a:r>
                      <a:endParaRPr lang="en-US" sz="1000" b="0" dirty="0"/>
                    </a:p>
                  </a:txBody>
                  <a:tcPr/>
                </a:tc>
                <a:tc>
                  <a:txBody>
                    <a:bodyPr/>
                    <a:lstStyle/>
                    <a:p>
                      <a:r>
                        <a:rPr lang="en-US" sz="1000" b="0" dirty="0" err="1" smtClean="0"/>
                        <a:t>Form.formObject.onSave</a:t>
                      </a:r>
                      <a:endParaRPr lang="en-US" sz="1000" b="0" dirty="0"/>
                    </a:p>
                  </a:txBody>
                  <a:tcPr/>
                </a:tc>
                <a:extLst>
                  <a:ext uri="{0D108BD9-81ED-4DB2-BD59-A6C34878D82A}">
                    <a16:rowId xmlns:a16="http://schemas.microsoft.com/office/drawing/2014/main" val="10005"/>
                  </a:ext>
                </a:extLst>
              </a:tr>
              <a:tr h="286102">
                <a:tc>
                  <a:txBody>
                    <a:bodyPr/>
                    <a:lstStyle/>
                    <a:p>
                      <a:endParaRPr lang="en-US" sz="1400"/>
                    </a:p>
                  </a:txBody>
                  <a:tcPr/>
                </a:tc>
                <a:tc>
                  <a:txBody>
                    <a:bodyPr/>
                    <a:lstStyle/>
                    <a:p>
                      <a:r>
                        <a:rPr lang="en-US" sz="1000" b="0" dirty="0" err="1" smtClean="0"/>
                        <a:t>Form.formObject.beforeSave</a:t>
                      </a:r>
                      <a:endParaRPr lang="en-US" sz="1000" b="0" dirty="0"/>
                    </a:p>
                  </a:txBody>
                  <a:tcPr/>
                </a:tc>
                <a:tc>
                  <a:txBody>
                    <a:bodyPr/>
                    <a:lstStyle/>
                    <a:p>
                      <a:r>
                        <a:rPr lang="en-US" sz="1000" b="0" dirty="0" err="1" smtClean="0"/>
                        <a:t>Form.formObject.onDelete</a:t>
                      </a:r>
                      <a:endParaRPr lang="en-US" sz="1000" b="0" dirty="0"/>
                    </a:p>
                  </a:txBody>
                  <a:tcPr/>
                </a:tc>
                <a:tc>
                  <a:txBody>
                    <a:bodyPr/>
                    <a:lstStyle/>
                    <a:p>
                      <a:r>
                        <a:rPr lang="en-US" sz="1000" b="0" dirty="0" err="1" smtClean="0"/>
                        <a:t>Form.formObject.isAddAllowed</a:t>
                      </a:r>
                      <a:endParaRPr lang="en-US" sz="1000" b="0" dirty="0"/>
                    </a:p>
                  </a:txBody>
                  <a:tcPr/>
                </a:tc>
                <a:extLst>
                  <a:ext uri="{0D108BD9-81ED-4DB2-BD59-A6C34878D82A}">
                    <a16:rowId xmlns:a16="http://schemas.microsoft.com/office/drawing/2014/main" val="10006"/>
                  </a:ext>
                </a:extLst>
              </a:tr>
              <a:tr h="286102">
                <a:tc>
                  <a:txBody>
                    <a:bodyPr/>
                    <a:lstStyle/>
                    <a:p>
                      <a:endParaRPr lang="en-US" sz="1400"/>
                    </a:p>
                  </a:txBody>
                  <a:tcPr/>
                </a:tc>
                <a:tc>
                  <a:txBody>
                    <a:bodyPr/>
                    <a:lstStyle/>
                    <a:p>
                      <a:r>
                        <a:rPr lang="en-US" sz="1000" b="0" dirty="0" err="1" smtClean="0"/>
                        <a:t>Form.formObject.isEditAllowed</a:t>
                      </a:r>
                      <a:endParaRPr lang="en-US" sz="1000" b="0" dirty="0"/>
                    </a:p>
                  </a:txBody>
                  <a:tcPr/>
                </a:tc>
                <a:tc>
                  <a:txBody>
                    <a:bodyPr/>
                    <a:lstStyle/>
                    <a:p>
                      <a:r>
                        <a:rPr lang="en-US" sz="1000" b="0" dirty="0" err="1" smtClean="0"/>
                        <a:t>Form.formObject.isAmendAllowed</a:t>
                      </a:r>
                      <a:endParaRPr lang="en-US" sz="1000" b="0" dirty="0"/>
                    </a:p>
                  </a:txBody>
                  <a:tcPr/>
                </a:tc>
                <a:tc>
                  <a:txBody>
                    <a:bodyPr/>
                    <a:lstStyle/>
                    <a:p>
                      <a:r>
                        <a:rPr lang="en-US" sz="1000" b="0" dirty="0" err="1" smtClean="0"/>
                        <a:t>Form.formObject.isDeleteAllowed</a:t>
                      </a:r>
                      <a:endParaRPr lang="en-US" sz="1000" b="0" dirty="0"/>
                    </a:p>
                  </a:txBody>
                  <a:tcPr/>
                </a:tc>
                <a:extLst>
                  <a:ext uri="{0D108BD9-81ED-4DB2-BD59-A6C34878D82A}">
                    <a16:rowId xmlns:a16="http://schemas.microsoft.com/office/drawing/2014/main" val="3113642517"/>
                  </a:ext>
                </a:extLst>
              </a:tr>
              <a:tr h="286102">
                <a:tc>
                  <a:txBody>
                    <a:bodyPr/>
                    <a:lstStyle/>
                    <a:p>
                      <a:endParaRPr lang="en-US" sz="1400" dirty="0"/>
                    </a:p>
                  </a:txBody>
                  <a:tcPr/>
                </a:tc>
                <a:tc>
                  <a:txBody>
                    <a:bodyPr/>
                    <a:lstStyle/>
                    <a:p>
                      <a:r>
                        <a:rPr lang="en-US" sz="1000" b="0" dirty="0" err="1" smtClean="0"/>
                        <a:t>Form.formObject.signAllowed</a:t>
                      </a:r>
                      <a:endParaRPr lang="en-US" sz="1000" b="0" dirty="0"/>
                    </a:p>
                  </a:txBody>
                  <a:tcPr/>
                </a:tc>
                <a:tc>
                  <a:txBody>
                    <a:bodyPr/>
                    <a:lstStyle/>
                    <a:p>
                      <a:r>
                        <a:rPr lang="en-US" sz="1000" b="0" dirty="0" err="1" smtClean="0"/>
                        <a:t>Form.formObject.unsignAllowed</a:t>
                      </a:r>
                      <a:endParaRPr lang="en-US" sz="1000" b="0" dirty="0"/>
                    </a:p>
                  </a:txBody>
                  <a:tcPr/>
                </a:tc>
                <a:tc>
                  <a:txBody>
                    <a:bodyPr/>
                    <a:lstStyle/>
                    <a:p>
                      <a:r>
                        <a:rPr lang="en-US" sz="1000" b="0" dirty="0" err="1" smtClean="0"/>
                        <a:t>Form.formObject.isESigned</a:t>
                      </a:r>
                      <a:endParaRPr lang="en-US" sz="1000" b="0" dirty="0"/>
                    </a:p>
                  </a:txBody>
                  <a:tcPr/>
                </a:tc>
                <a:extLst>
                  <a:ext uri="{0D108BD9-81ED-4DB2-BD59-A6C34878D82A}">
                    <a16:rowId xmlns:a16="http://schemas.microsoft.com/office/drawing/2014/main" val="2282738757"/>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975645"/>
              </p:ext>
            </p:extLst>
          </p:nvPr>
        </p:nvGraphicFramePr>
        <p:xfrm>
          <a:off x="265815" y="4448826"/>
          <a:ext cx="11656312" cy="1956748"/>
        </p:xfrm>
        <a:graphic>
          <a:graphicData uri="http://schemas.openxmlformats.org/drawingml/2006/table">
            <a:tbl>
              <a:tblPr firstRow="1" bandRow="1">
                <a:tableStyleId>{3B4B98B0-60AC-42C2-AFA5-B58CD77FA1E5}</a:tableStyleId>
              </a:tblPr>
              <a:tblGrid>
                <a:gridCol w="1881963">
                  <a:extLst>
                    <a:ext uri="{9D8B030D-6E8A-4147-A177-3AD203B41FA5}">
                      <a16:colId xmlns:a16="http://schemas.microsoft.com/office/drawing/2014/main" val="20000"/>
                    </a:ext>
                  </a:extLst>
                </a:gridCol>
                <a:gridCol w="3157870">
                  <a:extLst>
                    <a:ext uri="{9D8B030D-6E8A-4147-A177-3AD203B41FA5}">
                      <a16:colId xmlns:a16="http://schemas.microsoft.com/office/drawing/2014/main" val="20001"/>
                    </a:ext>
                  </a:extLst>
                </a:gridCol>
                <a:gridCol w="3551274">
                  <a:extLst>
                    <a:ext uri="{9D8B030D-6E8A-4147-A177-3AD203B41FA5}">
                      <a16:colId xmlns:a16="http://schemas.microsoft.com/office/drawing/2014/main" val="20002"/>
                    </a:ext>
                  </a:extLst>
                </a:gridCol>
                <a:gridCol w="3065205">
                  <a:extLst>
                    <a:ext uri="{9D8B030D-6E8A-4147-A177-3AD203B41FA5}">
                      <a16:colId xmlns:a16="http://schemas.microsoft.com/office/drawing/2014/main" val="20003"/>
                    </a:ext>
                  </a:extLst>
                </a:gridCol>
              </a:tblGrid>
              <a:tr h="270044">
                <a:tc>
                  <a:txBody>
                    <a:bodyPr/>
                    <a:lstStyle/>
                    <a:p>
                      <a:r>
                        <a:rPr lang="en-US" sz="1400" b="1" dirty="0" err="1" smtClean="0"/>
                        <a:t>formLine</a:t>
                      </a:r>
                      <a:endParaRPr lang="en-US" sz="1400" b="1" dirty="0"/>
                    </a:p>
                  </a:txBody>
                  <a:tcPr/>
                </a:tc>
                <a:tc>
                  <a:txBody>
                    <a:bodyPr/>
                    <a:lstStyle/>
                    <a:p>
                      <a:r>
                        <a:rPr lang="en-US" sz="1000" b="0" dirty="0" err="1" smtClean="0"/>
                        <a:t>formLine.columnName</a:t>
                      </a:r>
                      <a:endParaRPr lang="en-US" sz="1000" b="0" dirty="0"/>
                    </a:p>
                  </a:txBody>
                  <a:tcPr/>
                </a:tc>
                <a:tc>
                  <a:txBody>
                    <a:bodyPr/>
                    <a:lstStyle/>
                    <a:p>
                      <a:r>
                        <a:rPr lang="en-US" sz="1000" b="0" dirty="0" err="1" smtClean="0"/>
                        <a:t>formLine.caption</a:t>
                      </a:r>
                      <a:endParaRPr lang="en-US" sz="1000" b="0" dirty="0"/>
                    </a:p>
                  </a:txBody>
                  <a:tcPr/>
                </a:tc>
                <a:tc>
                  <a:txBody>
                    <a:bodyPr/>
                    <a:lstStyle/>
                    <a:p>
                      <a:r>
                        <a:rPr lang="en-US" sz="1000" b="0" dirty="0" err="1" smtClean="0"/>
                        <a:t>formLine.typeCode</a:t>
                      </a:r>
                      <a:endParaRPr lang="en-US" sz="1000" b="0" dirty="0"/>
                    </a:p>
                  </a:txBody>
                  <a:tcPr/>
                </a:tc>
                <a:extLst>
                  <a:ext uri="{0D108BD9-81ED-4DB2-BD59-A6C34878D82A}">
                    <a16:rowId xmlns:a16="http://schemas.microsoft.com/office/drawing/2014/main" val="10000"/>
                  </a:ext>
                </a:extLst>
              </a:tr>
              <a:tr h="270044">
                <a:tc>
                  <a:txBody>
                    <a:bodyPr/>
                    <a:lstStyle/>
                    <a:p>
                      <a:endParaRPr lang="en-US" sz="14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err="1" smtClean="0"/>
                        <a:t>formLine.formLinesId</a:t>
                      </a:r>
                      <a:endParaRPr lang="en-US" sz="1000" b="0" dirty="0" smtClean="0"/>
                    </a:p>
                  </a:txBody>
                  <a:tcPr/>
                </a:tc>
                <a:tc>
                  <a:txBody>
                    <a:bodyPr/>
                    <a:lstStyle/>
                    <a:p>
                      <a:r>
                        <a:rPr lang="en-US" sz="1000" b="0" dirty="0" err="1" smtClean="0"/>
                        <a:t>formLine.isModifiable</a:t>
                      </a:r>
                      <a:endParaRPr lang="en-US" sz="1000" b="0" dirty="0"/>
                    </a:p>
                  </a:txBody>
                  <a:tcPr/>
                </a:tc>
                <a:tc>
                  <a:txBody>
                    <a:bodyPr/>
                    <a:lstStyle/>
                    <a:p>
                      <a:r>
                        <a:rPr lang="en-US" sz="1000" b="0" dirty="0" err="1" smtClean="0"/>
                        <a:t>formLine.isVisible</a:t>
                      </a:r>
                      <a:endParaRPr lang="en-US" sz="1000" b="0" dirty="0"/>
                    </a:p>
                  </a:txBody>
                  <a:tcPr/>
                </a:tc>
                <a:extLst>
                  <a:ext uri="{0D108BD9-81ED-4DB2-BD59-A6C34878D82A}">
                    <a16:rowId xmlns:a16="http://schemas.microsoft.com/office/drawing/2014/main" val="10001"/>
                  </a:ext>
                </a:extLst>
              </a:tr>
              <a:tr h="341308">
                <a:tc>
                  <a:txBody>
                    <a:bodyPr/>
                    <a:lstStyle/>
                    <a:p>
                      <a:endParaRPr lang="en-US" sz="14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err="1" smtClean="0"/>
                        <a:t>formLine</a:t>
                      </a:r>
                      <a:r>
                        <a:rPr lang="en-US" sz="1000" b="0" dirty="0" smtClean="0"/>
                        <a:t>. </a:t>
                      </a:r>
                      <a:r>
                        <a:rPr lang="en-US" sz="1000" b="0" dirty="0" err="1" smtClean="0"/>
                        <a:t>isRequired</a:t>
                      </a:r>
                      <a:endParaRPr lang="en-US" sz="1000" b="0" dirty="0"/>
                    </a:p>
                  </a:txBody>
                  <a:tcPr/>
                </a:tc>
                <a:tc>
                  <a:txBody>
                    <a:bodyPr/>
                    <a:lstStyle/>
                    <a:p>
                      <a:r>
                        <a:rPr lang="en-US" sz="1000" b="0" dirty="0" err="1" smtClean="0"/>
                        <a:t>formLine.isVisible</a:t>
                      </a:r>
                      <a:endParaRPr lang="en-US" sz="1000" b="0" dirty="0"/>
                    </a:p>
                  </a:txBody>
                  <a:tcPr/>
                </a:tc>
                <a:tc>
                  <a:txBody>
                    <a:bodyPr/>
                    <a:lstStyle/>
                    <a:p>
                      <a:r>
                        <a:rPr lang="en-US" sz="1000" b="0" dirty="0" err="1" smtClean="0"/>
                        <a:t>formLine</a:t>
                      </a:r>
                      <a:r>
                        <a:rPr lang="en-US" sz="1000" b="0" dirty="0" smtClean="0"/>
                        <a:t>..</a:t>
                      </a:r>
                      <a:r>
                        <a:rPr lang="en-US" sz="1000" b="0" dirty="0" err="1" smtClean="0"/>
                        <a:t>isDirty</a:t>
                      </a:r>
                      <a:endParaRPr lang="en-US" sz="1000" b="0" dirty="0"/>
                    </a:p>
                  </a:txBody>
                  <a:tcPr/>
                </a:tc>
                <a:extLst>
                  <a:ext uri="{0D108BD9-81ED-4DB2-BD59-A6C34878D82A}">
                    <a16:rowId xmlns:a16="http://schemas.microsoft.com/office/drawing/2014/main" val="10002"/>
                  </a:ext>
                </a:extLst>
              </a:tr>
              <a:tr h="351058">
                <a:tc>
                  <a:txBody>
                    <a:bodyPr/>
                    <a:lstStyle/>
                    <a:p>
                      <a:endParaRPr lang="en-US" sz="14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err="1" smtClean="0"/>
                        <a:t>formLine</a:t>
                      </a:r>
                      <a:r>
                        <a:rPr lang="en-US" sz="1000" b="0" dirty="0" smtClean="0"/>
                        <a:t>. </a:t>
                      </a:r>
                      <a:r>
                        <a:rPr lang="en-US" sz="1000" b="0" dirty="0" err="1" smtClean="0"/>
                        <a:t>onloadEvent</a:t>
                      </a:r>
                      <a:endParaRPr lang="en-US" sz="1000"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err="1" smtClean="0"/>
                        <a:t>formLine</a:t>
                      </a:r>
                      <a:r>
                        <a:rPr lang="en-US" sz="1000" b="0" dirty="0" smtClean="0"/>
                        <a:t>. </a:t>
                      </a:r>
                      <a:r>
                        <a:rPr lang="en-US" sz="1000" b="0" dirty="0" err="1" smtClean="0"/>
                        <a:t>onchangeEvent</a:t>
                      </a:r>
                      <a:endParaRPr lang="en-US" sz="10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err="1" smtClean="0"/>
                        <a:t>formLine</a:t>
                      </a:r>
                      <a:r>
                        <a:rPr lang="en-US" sz="1000" b="0" dirty="0" smtClean="0"/>
                        <a:t>. </a:t>
                      </a:r>
                      <a:r>
                        <a:rPr lang="en-US" sz="1000" b="0" dirty="0" err="1" smtClean="0"/>
                        <a:t>onclickEvent</a:t>
                      </a:r>
                      <a:endParaRPr lang="en-US" sz="1000"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dirty="0" smtClean="0"/>
                    </a:p>
                  </a:txBody>
                  <a:tcPr/>
                </a:tc>
                <a:extLst>
                  <a:ext uri="{0D108BD9-81ED-4DB2-BD59-A6C34878D82A}">
                    <a16:rowId xmlns:a16="http://schemas.microsoft.com/office/drawing/2014/main" val="10003"/>
                  </a:ext>
                </a:extLst>
              </a:tr>
              <a:tr h="270044">
                <a:tc>
                  <a:txBody>
                    <a:bodyPr/>
                    <a:lstStyle/>
                    <a:p>
                      <a:endParaRPr lang="en-US" sz="1400" b="0" dirty="0"/>
                    </a:p>
                  </a:txBody>
                  <a:tcPr/>
                </a:tc>
                <a:tc>
                  <a:txBody>
                    <a:bodyPr/>
                    <a:lstStyle/>
                    <a:p>
                      <a:r>
                        <a:rPr lang="en-US" sz="1000" b="0" dirty="0" err="1" smtClean="0"/>
                        <a:t>formLine.disableRule</a:t>
                      </a:r>
                      <a:endParaRPr lang="en-US" sz="1000" b="0" dirty="0"/>
                    </a:p>
                  </a:txBody>
                  <a:tcPr/>
                </a:tc>
                <a:tc>
                  <a:txBody>
                    <a:bodyPr/>
                    <a:lstStyle/>
                    <a:p>
                      <a:r>
                        <a:rPr lang="en-US" sz="1000" b="0" dirty="0" err="1" smtClean="0"/>
                        <a:t>formLine.isEraseOnDisable</a:t>
                      </a:r>
                      <a:endParaRPr lang="en-US" sz="10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err="1" smtClean="0"/>
                        <a:t>formLine.isDisabled</a:t>
                      </a:r>
                      <a:endParaRPr lang="en-US" sz="1000" b="0" dirty="0" smtClean="0"/>
                    </a:p>
                  </a:txBody>
                  <a:tcPr/>
                </a:tc>
                <a:extLst>
                  <a:ext uri="{0D108BD9-81ED-4DB2-BD59-A6C34878D82A}">
                    <a16:rowId xmlns:a16="http://schemas.microsoft.com/office/drawing/2014/main" val="10004"/>
                  </a:ext>
                </a:extLst>
              </a:tr>
              <a:tr h="270044">
                <a:tc>
                  <a:txBody>
                    <a:bodyPr/>
                    <a:lstStyle/>
                    <a:p>
                      <a:endParaRPr lang="en-US" sz="14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err="1" smtClean="0"/>
                        <a:t>formLine.defaultValue</a:t>
                      </a:r>
                      <a:endParaRPr lang="en-US" sz="1000" b="0" dirty="0" smtClean="0"/>
                    </a:p>
                  </a:txBody>
                  <a:tcPr/>
                </a:tc>
                <a:tc>
                  <a:txBody>
                    <a:bodyPr/>
                    <a:lstStyle/>
                    <a:p>
                      <a:r>
                        <a:rPr lang="en-US" sz="1000" b="0" dirty="0" err="1" smtClean="0"/>
                        <a:t>formLine.</a:t>
                      </a:r>
                      <a:r>
                        <a:rPr lang="en-US" sz="1000" dirty="0" err="1" smtClean="0"/>
                        <a:t>value</a:t>
                      </a:r>
                      <a:endParaRPr lang="en-US" sz="1000" dirty="0"/>
                    </a:p>
                  </a:txBody>
                  <a:tcPr/>
                </a:tc>
                <a:tc>
                  <a:txBody>
                    <a:bodyPr/>
                    <a:lstStyle/>
                    <a:p>
                      <a:r>
                        <a:rPr lang="en-US" sz="1000" b="0" dirty="0" err="1" smtClean="0"/>
                        <a:t>formLine.oldValue</a:t>
                      </a:r>
                      <a:endParaRPr lang="en-US" sz="1000" b="0" dirty="0"/>
                    </a:p>
                  </a:txBody>
                  <a:tcPr/>
                </a:tc>
                <a:extLst>
                  <a:ext uri="{0D108BD9-81ED-4DB2-BD59-A6C34878D82A}">
                    <a16:rowId xmlns:a16="http://schemas.microsoft.com/office/drawing/2014/main" val="2597790534"/>
                  </a:ext>
                </a:extLst>
              </a:tr>
            </a:tbl>
          </a:graphicData>
        </a:graphic>
      </p:graphicFrame>
    </p:spTree>
    <p:extLst>
      <p:ext uri="{BB962C8B-B14F-4D97-AF65-F5344CB8AC3E}">
        <p14:creationId xmlns:p14="http://schemas.microsoft.com/office/powerpoint/2010/main" val="304608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879" y="898451"/>
            <a:ext cx="10972800" cy="622005"/>
          </a:xfrm>
        </p:spPr>
        <p:txBody>
          <a:bodyPr>
            <a:normAutofit fontScale="90000"/>
          </a:bodyPr>
          <a:lstStyle/>
          <a:p>
            <a:r>
              <a:rPr lang="en-US" dirty="0" smtClean="0"/>
              <a:t>Functions</a:t>
            </a:r>
            <a:endParaRPr lang="en-US" dirty="0"/>
          </a:p>
        </p:txBody>
      </p:sp>
      <p:sp>
        <p:nvSpPr>
          <p:cNvPr id="3" name="Footer Placeholder 2">
            <a:extLst>
              <a:ext uri="{FF2B5EF4-FFF2-40B4-BE49-F238E27FC236}">
                <a16:creationId xmlns:a16="http://schemas.microsoft.com/office/drawing/2014/main" id="{1023C3B0-63C2-4E4F-880B-CE461A041055}"/>
              </a:ext>
            </a:extLst>
          </p:cNvPr>
          <p:cNvSpPr>
            <a:spLocks noGrp="1"/>
          </p:cNvSpPr>
          <p:nvPr>
            <p:ph type="ftr" sz="quarter" idx="11"/>
          </p:nvPr>
        </p:nvSpPr>
        <p:spPr/>
        <p:txBody>
          <a:bodyPr/>
          <a:lstStyle/>
          <a:p>
            <a:r>
              <a:rPr lang="en-US" dirty="0"/>
              <a:t>myEvolv Peer Training Summit</a:t>
            </a:r>
          </a:p>
        </p:txBody>
      </p:sp>
      <p:sp>
        <p:nvSpPr>
          <p:cNvPr id="6" name="Slide Number Placeholder 5">
            <a:extLst>
              <a:ext uri="{FF2B5EF4-FFF2-40B4-BE49-F238E27FC236}">
                <a16:creationId xmlns:a16="http://schemas.microsoft.com/office/drawing/2014/main" id="{A31A008B-035A-4EDD-86C6-8B761E532777}"/>
              </a:ext>
            </a:extLst>
          </p:cNvPr>
          <p:cNvSpPr>
            <a:spLocks noGrp="1"/>
          </p:cNvSpPr>
          <p:nvPr>
            <p:ph type="sldNum" sz="quarter" idx="12"/>
          </p:nvPr>
        </p:nvSpPr>
        <p:spPr/>
        <p:txBody>
          <a:bodyPr/>
          <a:lstStyle/>
          <a:p>
            <a:fld id="{401CF334-2D5C-4859-84A6-CA7E6E43FAEB}" type="slidenum">
              <a:rPr lang="en-US" smtClean="0"/>
              <a:t>8</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976710832"/>
              </p:ext>
            </p:extLst>
          </p:nvPr>
        </p:nvGraphicFramePr>
        <p:xfrm>
          <a:off x="225880" y="1701210"/>
          <a:ext cx="11547116" cy="4309612"/>
        </p:xfrm>
        <a:graphic>
          <a:graphicData uri="http://schemas.openxmlformats.org/drawingml/2006/table">
            <a:tbl>
              <a:tblPr firstRow="1" bandRow="1">
                <a:tableStyleId>{3B4B98B0-60AC-42C2-AFA5-B58CD77FA1E5}</a:tableStyleId>
              </a:tblPr>
              <a:tblGrid>
                <a:gridCol w="1143123">
                  <a:extLst>
                    <a:ext uri="{9D8B030D-6E8A-4147-A177-3AD203B41FA5}">
                      <a16:colId xmlns:a16="http://schemas.microsoft.com/office/drawing/2014/main" val="20000"/>
                    </a:ext>
                  </a:extLst>
                </a:gridCol>
                <a:gridCol w="4276074">
                  <a:extLst>
                    <a:ext uri="{9D8B030D-6E8A-4147-A177-3AD203B41FA5}">
                      <a16:colId xmlns:a16="http://schemas.microsoft.com/office/drawing/2014/main" val="20001"/>
                    </a:ext>
                  </a:extLst>
                </a:gridCol>
                <a:gridCol w="3190559">
                  <a:extLst>
                    <a:ext uri="{9D8B030D-6E8A-4147-A177-3AD203B41FA5}">
                      <a16:colId xmlns:a16="http://schemas.microsoft.com/office/drawing/2014/main" val="20002"/>
                    </a:ext>
                  </a:extLst>
                </a:gridCol>
                <a:gridCol w="2937360">
                  <a:extLst>
                    <a:ext uri="{9D8B030D-6E8A-4147-A177-3AD203B41FA5}">
                      <a16:colId xmlns:a16="http://schemas.microsoft.com/office/drawing/2014/main" val="20003"/>
                    </a:ext>
                  </a:extLst>
                </a:gridCol>
              </a:tblGrid>
              <a:tr h="372139">
                <a:tc>
                  <a:txBody>
                    <a:bodyPr/>
                    <a:lstStyle/>
                    <a:p>
                      <a:r>
                        <a:rPr lang="en-US" dirty="0" smtClean="0"/>
                        <a:t>Category</a:t>
                      </a:r>
                      <a:endParaRPr lang="en-US" dirty="0"/>
                    </a:p>
                  </a:txBody>
                  <a:tcPr/>
                </a:tc>
                <a:tc>
                  <a:txBody>
                    <a:bodyPr/>
                    <a:lstStyle/>
                    <a:p>
                      <a:r>
                        <a:rPr lang="en-US" dirty="0" smtClean="0"/>
                        <a:t>Function Name</a:t>
                      </a:r>
                      <a:endParaRPr lang="en-US" dirty="0"/>
                    </a:p>
                  </a:txBody>
                  <a:tcPr/>
                </a:tc>
                <a:tc>
                  <a:txBody>
                    <a:bodyPr/>
                    <a:lstStyle/>
                    <a:p>
                      <a:r>
                        <a:rPr lang="en-US" dirty="0" smtClean="0"/>
                        <a:t>Example</a:t>
                      </a:r>
                      <a:endParaRPr lang="en-US" dirty="0"/>
                    </a:p>
                  </a:txBody>
                  <a:tcPr/>
                </a:tc>
                <a:tc>
                  <a:txBody>
                    <a:bodyPr/>
                    <a:lstStyle/>
                    <a:p>
                      <a:r>
                        <a:rPr lang="en-US" dirty="0" smtClean="0"/>
                        <a:t>Comment</a:t>
                      </a:r>
                      <a:endParaRPr lang="en-US" dirty="0"/>
                    </a:p>
                  </a:txBody>
                  <a:tcPr/>
                </a:tc>
                <a:extLst>
                  <a:ext uri="{0D108BD9-81ED-4DB2-BD59-A6C34878D82A}">
                    <a16:rowId xmlns:a16="http://schemas.microsoft.com/office/drawing/2014/main" val="10000"/>
                  </a:ext>
                </a:extLst>
              </a:tr>
              <a:tr h="196033">
                <a:tc>
                  <a:txBody>
                    <a:bodyPr/>
                    <a:lstStyle/>
                    <a:p>
                      <a:pPr algn="l" fontAlgn="b"/>
                      <a:r>
                        <a:rPr lang="en-US" sz="1000" b="1" i="0" u="none" strike="noStrike">
                          <a:solidFill>
                            <a:srgbClr val="000000"/>
                          </a:solidFill>
                          <a:effectLst/>
                          <a:latin typeface="Calibri Light" panose="020F0302020204030204" pitchFamily="34" charset="0"/>
                        </a:rPr>
                        <a:t>Message</a:t>
                      </a: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alert('Message') </a:t>
                      </a: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alert('This is a alert')</a:t>
                      </a:r>
                    </a:p>
                  </a:txBody>
                  <a:tcPr marL="9525" marR="9525" marT="9525" marB="0" anchor="b"/>
                </a:tc>
                <a:tc>
                  <a:txBody>
                    <a:bodyPr/>
                    <a:lstStyle/>
                    <a:p>
                      <a:endParaRPr lang="en-US" sz="800"/>
                    </a:p>
                  </a:txBody>
                  <a:tcPr/>
                </a:tc>
                <a:extLst>
                  <a:ext uri="{0D108BD9-81ED-4DB2-BD59-A6C34878D82A}">
                    <a16:rowId xmlns:a16="http://schemas.microsoft.com/office/drawing/2014/main" val="10001"/>
                  </a:ext>
                </a:extLst>
              </a:tr>
              <a:tr h="191386">
                <a:tc>
                  <a:txBody>
                    <a:bodyPr/>
                    <a:lstStyle/>
                    <a:p>
                      <a:pPr algn="l" fontAlgn="b"/>
                      <a:endParaRPr lang="en-US" sz="1000" b="1" i="0" u="none" strike="noStrike">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confirm('Message')</a:t>
                      </a:r>
                    </a:p>
                  </a:txBody>
                  <a:tcPr marL="9525" marR="9525" marT="9525" marB="0" anchor="b"/>
                </a:tc>
                <a:tc>
                  <a:txBody>
                    <a:bodyPr/>
                    <a:lstStyle/>
                    <a:p>
                      <a:pPr algn="l" fontAlgn="b"/>
                      <a:r>
                        <a:rPr lang="en-US" sz="1000" b="0" i="0" u="none" strike="noStrike" dirty="0">
                          <a:solidFill>
                            <a:srgbClr val="000000"/>
                          </a:solidFill>
                          <a:effectLst/>
                          <a:latin typeface="Calibri Light" panose="020F0302020204030204" pitchFamily="34" charset="0"/>
                        </a:rPr>
                        <a:t>confirm('Are you sure ?')</a:t>
                      </a:r>
                    </a:p>
                  </a:txBody>
                  <a:tcPr marL="9525" marR="9525" marT="9525" marB="0" anchor="b"/>
                </a:tc>
                <a:tc>
                  <a:txBody>
                    <a:bodyPr/>
                    <a:lstStyle/>
                    <a:p>
                      <a:endParaRPr lang="en-US" sz="800"/>
                    </a:p>
                  </a:txBody>
                  <a:tcPr/>
                </a:tc>
                <a:extLst>
                  <a:ext uri="{0D108BD9-81ED-4DB2-BD59-A6C34878D82A}">
                    <a16:rowId xmlns:a16="http://schemas.microsoft.com/office/drawing/2014/main" val="10002"/>
                  </a:ext>
                </a:extLst>
              </a:tr>
              <a:tr h="222575">
                <a:tc>
                  <a:txBody>
                    <a:bodyPr/>
                    <a:lstStyle/>
                    <a:p>
                      <a:pPr algn="l" fontAlgn="b"/>
                      <a:r>
                        <a:rPr lang="en-US" sz="1000" b="1" i="0" u="none" strike="noStrike" dirty="0" err="1">
                          <a:solidFill>
                            <a:srgbClr val="000000"/>
                          </a:solidFill>
                          <a:effectLst/>
                          <a:latin typeface="Calibri Light" panose="020F0302020204030204" pitchFamily="34" charset="0"/>
                        </a:rPr>
                        <a:t>DateTime</a:t>
                      </a:r>
                      <a:endParaRPr lang="en-US" sz="1000" b="1" i="0" u="none" strike="noStrike" dirty="0">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calculateDate(xdays)</a:t>
                      </a: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calculateDate(10)</a:t>
                      </a: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Add xdays from today</a:t>
                      </a:r>
                    </a:p>
                  </a:txBody>
                  <a:tcPr marL="9525" marR="9525" marT="9525" marB="0" anchor="b"/>
                </a:tc>
                <a:extLst>
                  <a:ext uri="{0D108BD9-81ED-4DB2-BD59-A6C34878D82A}">
                    <a16:rowId xmlns:a16="http://schemas.microsoft.com/office/drawing/2014/main" val="10003"/>
                  </a:ext>
                </a:extLst>
              </a:tr>
              <a:tr h="180753">
                <a:tc>
                  <a:txBody>
                    <a:bodyPr/>
                    <a:lstStyle/>
                    <a:p>
                      <a:pPr algn="l" fontAlgn="b"/>
                      <a:endParaRPr lang="en-US" sz="1000" b="1" i="0" u="none" strike="noStrike" dirty="0">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b="0" i="0" u="none" strike="noStrike" dirty="0" err="1">
                          <a:solidFill>
                            <a:srgbClr val="000000"/>
                          </a:solidFill>
                          <a:effectLst/>
                          <a:latin typeface="Calibri Light" panose="020F0302020204030204" pitchFamily="34" charset="0"/>
                        </a:rPr>
                        <a:t>getTimeDifferenceInMinutes</a:t>
                      </a:r>
                      <a:r>
                        <a:rPr lang="en-US" sz="1000" b="0" i="0" u="none" strike="noStrike" dirty="0">
                          <a:solidFill>
                            <a:srgbClr val="000000"/>
                          </a:solidFill>
                          <a:effectLst/>
                          <a:latin typeface="Calibri Light" panose="020F0302020204030204" pitchFamily="34" charset="0"/>
                        </a:rPr>
                        <a:t>(</a:t>
                      </a:r>
                      <a:r>
                        <a:rPr lang="en-US" sz="1000" b="0" i="0" u="none" strike="noStrike" dirty="0" err="1">
                          <a:solidFill>
                            <a:srgbClr val="000000"/>
                          </a:solidFill>
                          <a:effectLst/>
                          <a:latin typeface="Calibri Light" panose="020F0302020204030204" pitchFamily="34" charset="0"/>
                        </a:rPr>
                        <a:t>from_time</a:t>
                      </a:r>
                      <a:r>
                        <a:rPr lang="en-US" sz="1000" b="0" i="0" u="none" strike="noStrike" dirty="0">
                          <a:solidFill>
                            <a:srgbClr val="000000"/>
                          </a:solidFill>
                          <a:effectLst/>
                          <a:latin typeface="Calibri Light" panose="020F0302020204030204" pitchFamily="34" charset="0"/>
                        </a:rPr>
                        <a:t>, </a:t>
                      </a:r>
                      <a:r>
                        <a:rPr lang="en-US" sz="1000" b="0" i="0" u="none" strike="noStrike" dirty="0" err="1">
                          <a:solidFill>
                            <a:srgbClr val="000000"/>
                          </a:solidFill>
                          <a:effectLst/>
                          <a:latin typeface="Calibri Light" panose="020F0302020204030204" pitchFamily="34" charset="0"/>
                        </a:rPr>
                        <a:t>to_time</a:t>
                      </a:r>
                      <a:r>
                        <a:rPr lang="en-US" sz="1000" b="0" i="0" u="none" strike="noStrike" dirty="0">
                          <a:solidFill>
                            <a:srgbClr val="000000"/>
                          </a:solidFill>
                          <a:effectLst/>
                          <a:latin typeface="Calibri Light" panose="020F0302020204030204" pitchFamily="34" charset="0"/>
                        </a:rPr>
                        <a:t>) </a:t>
                      </a:r>
                    </a:p>
                  </a:txBody>
                  <a:tcPr marL="9525" marR="9525" marT="9525" marB="0" anchor="b"/>
                </a:tc>
                <a:tc>
                  <a:txBody>
                    <a:bodyPr/>
                    <a:lstStyle/>
                    <a:p>
                      <a:pPr algn="l" fontAlgn="b"/>
                      <a:r>
                        <a:rPr lang="en-US" sz="1000" b="0" i="0" u="none" strike="noStrike" dirty="0" err="1">
                          <a:solidFill>
                            <a:srgbClr val="000000"/>
                          </a:solidFill>
                          <a:effectLst/>
                          <a:latin typeface="Calibri Light" panose="020F0302020204030204" pitchFamily="34" charset="0"/>
                        </a:rPr>
                        <a:t>getTimeDifferenceInMinutes</a:t>
                      </a:r>
                      <a:r>
                        <a:rPr lang="en-US" sz="1000" b="0" i="0" u="none" strike="noStrike" dirty="0">
                          <a:solidFill>
                            <a:srgbClr val="000000"/>
                          </a:solidFill>
                          <a:effectLst/>
                          <a:latin typeface="Calibri Light" panose="020F0302020204030204" pitchFamily="34" charset="0"/>
                        </a:rPr>
                        <a:t>(getFormElement('</a:t>
                      </a:r>
                      <a:r>
                        <a:rPr lang="en-US" sz="1000" b="0" i="0" u="none" strike="noStrike" dirty="0" err="1">
                          <a:solidFill>
                            <a:srgbClr val="000000"/>
                          </a:solidFill>
                          <a:effectLst/>
                          <a:latin typeface="Calibri Light" panose="020F0302020204030204" pitchFamily="34" charset="0"/>
                        </a:rPr>
                        <a:t>actual_date</a:t>
                      </a:r>
                      <a:r>
                        <a:rPr lang="en-US" sz="1000" b="0" i="0" u="none" strike="noStrike" dirty="0">
                          <a:solidFill>
                            <a:srgbClr val="000000"/>
                          </a:solidFill>
                          <a:effectLst/>
                          <a:latin typeface="Calibri Light" panose="020F0302020204030204" pitchFamily="34" charset="0"/>
                        </a:rPr>
                        <a:t>'), getFormElement('</a:t>
                      </a:r>
                      <a:r>
                        <a:rPr lang="en-US" sz="1000" b="0" i="0" u="none" strike="noStrike" dirty="0" err="1">
                          <a:solidFill>
                            <a:srgbClr val="000000"/>
                          </a:solidFill>
                          <a:effectLst/>
                          <a:latin typeface="Calibri Light" panose="020F0302020204030204" pitchFamily="34" charset="0"/>
                        </a:rPr>
                        <a:t>end_date</a:t>
                      </a:r>
                      <a:r>
                        <a:rPr lang="en-US" sz="1000" b="0" i="0" u="none" strike="noStrike" dirty="0">
                          <a:solidFill>
                            <a:srgbClr val="000000"/>
                          </a:solidFill>
                          <a:effectLst/>
                          <a:latin typeface="Calibri Light" panose="020F0302020204030204" pitchFamily="34" charset="0"/>
                        </a:rPr>
                        <a:t>'))</a:t>
                      </a: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This function only work for people activity form family</a:t>
                      </a:r>
                    </a:p>
                  </a:txBody>
                  <a:tcPr marL="9525" marR="9525" marT="9525" marB="0" anchor="b"/>
                </a:tc>
                <a:extLst>
                  <a:ext uri="{0D108BD9-81ED-4DB2-BD59-A6C34878D82A}">
                    <a16:rowId xmlns:a16="http://schemas.microsoft.com/office/drawing/2014/main" val="10004"/>
                  </a:ext>
                </a:extLst>
              </a:tr>
              <a:tr h="217303">
                <a:tc>
                  <a:txBody>
                    <a:bodyPr/>
                    <a:lstStyle/>
                    <a:p>
                      <a:pPr algn="l" fontAlgn="b"/>
                      <a:r>
                        <a:rPr lang="en-US" sz="1000" b="1" i="0" u="none" strike="noStrike">
                          <a:solidFill>
                            <a:srgbClr val="000000"/>
                          </a:solidFill>
                          <a:effectLst/>
                          <a:latin typeface="Calibri Light" panose="020F0302020204030204" pitchFamily="34" charset="0"/>
                        </a:rPr>
                        <a:t> </a:t>
                      </a:r>
                    </a:p>
                  </a:txBody>
                  <a:tcPr marL="9525" marR="9525" marT="9525" marB="0" anchor="b"/>
                </a:tc>
                <a:tc>
                  <a:txBody>
                    <a:bodyPr/>
                    <a:lstStyle/>
                    <a:p>
                      <a:pPr algn="l" fontAlgn="b"/>
                      <a:r>
                        <a:rPr lang="en-US" sz="1000" b="0" i="0" u="none" strike="noStrike" dirty="0">
                          <a:solidFill>
                            <a:srgbClr val="000000"/>
                          </a:solidFill>
                          <a:effectLst/>
                          <a:latin typeface="Calibri Light" panose="020F0302020204030204" pitchFamily="34" charset="0"/>
                        </a:rPr>
                        <a:t>propagateDuration2ParentEvent() </a:t>
                      </a:r>
                    </a:p>
                  </a:txBody>
                  <a:tcPr marL="9525" marR="9525" marT="9525" marB="0" anchor="b"/>
                </a:tc>
                <a:tc>
                  <a:txBody>
                    <a:bodyPr/>
                    <a:lstStyle/>
                    <a:p>
                      <a:pPr algn="l" fontAlgn="b"/>
                      <a:endParaRPr lang="en-US" sz="1000" b="0" i="0" u="none" strike="noStrike">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b="0" i="0" u="none" strike="noStrike" dirty="0">
                          <a:solidFill>
                            <a:srgbClr val="000000"/>
                          </a:solidFill>
                          <a:effectLst/>
                          <a:latin typeface="Calibri Light" panose="020F0302020204030204" pitchFamily="34" charset="0"/>
                        </a:rPr>
                        <a:t>propagate the duration on other activities sub-form onto the parent event duration</a:t>
                      </a:r>
                    </a:p>
                  </a:txBody>
                  <a:tcPr marL="9525" marR="9525" marT="9525" marB="0" anchor="b"/>
                </a:tc>
                <a:extLst>
                  <a:ext uri="{0D108BD9-81ED-4DB2-BD59-A6C34878D82A}">
                    <a16:rowId xmlns:a16="http://schemas.microsoft.com/office/drawing/2014/main" val="10005"/>
                  </a:ext>
                </a:extLst>
              </a:tr>
              <a:tr h="206754">
                <a:tc>
                  <a:txBody>
                    <a:bodyPr/>
                    <a:lstStyle/>
                    <a:p>
                      <a:endParaRPr lang="en-US" dirty="0"/>
                    </a:p>
                  </a:txBody>
                  <a:tcPr/>
                </a:tc>
                <a:tc>
                  <a:txBody>
                    <a:bodyPr/>
                    <a:lstStyle/>
                    <a:p>
                      <a:pPr algn="l" fontAlgn="b"/>
                      <a:r>
                        <a:rPr lang="en-US" sz="1000" b="0" i="0" u="none" strike="noStrike" dirty="0" err="1">
                          <a:solidFill>
                            <a:srgbClr val="000000"/>
                          </a:solidFill>
                          <a:effectLst/>
                          <a:latin typeface="Calibri Light" panose="020F0302020204030204" pitchFamily="34" charset="0"/>
                        </a:rPr>
                        <a:t>convertDurationToMinutes</a:t>
                      </a:r>
                      <a:r>
                        <a:rPr lang="en-US" sz="1000" b="0" i="0" u="none" strike="noStrike" dirty="0">
                          <a:solidFill>
                            <a:srgbClr val="000000"/>
                          </a:solidFill>
                          <a:effectLst/>
                          <a:latin typeface="Calibri Light" panose="020F0302020204030204" pitchFamily="34" charset="0"/>
                        </a:rPr>
                        <a:t> = </a:t>
                      </a:r>
                      <a:r>
                        <a:rPr lang="en-US" sz="1000" b="0" i="0" u="none" strike="noStrike" dirty="0" err="1">
                          <a:solidFill>
                            <a:srgbClr val="000000"/>
                          </a:solidFill>
                          <a:effectLst/>
                          <a:latin typeface="Calibri Light" panose="020F0302020204030204" pitchFamily="34" charset="0"/>
                        </a:rPr>
                        <a:t>FormUtil.convertDurationToNumeric</a:t>
                      </a:r>
                      <a:r>
                        <a:rPr lang="en-US" sz="1000" b="0" i="0" u="none" strike="noStrike" dirty="0">
                          <a:solidFill>
                            <a:srgbClr val="000000"/>
                          </a:solidFill>
                          <a:effectLst/>
                          <a:latin typeface="Calibri Light" panose="020F0302020204030204" pitchFamily="34" charset="0"/>
                        </a:rPr>
                        <a:t>(value)</a:t>
                      </a: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convertDurationToMinutes(getFormElement('duration'))</a:t>
                      </a:r>
                    </a:p>
                  </a:txBody>
                  <a:tcPr marL="9525" marR="9525" marT="9525" marB="0" anchor="b"/>
                </a:tc>
                <a:tc>
                  <a:txBody>
                    <a:bodyPr/>
                    <a:lstStyle/>
                    <a:p>
                      <a:pPr algn="l" fontAlgn="b"/>
                      <a:r>
                        <a:rPr lang="en-US" sz="1000" b="0" i="0" u="none" strike="noStrike" dirty="0">
                          <a:solidFill>
                            <a:srgbClr val="000000"/>
                          </a:solidFill>
                          <a:effectLst/>
                          <a:latin typeface="Calibri Light" panose="020F0302020204030204" pitchFamily="34" charset="0"/>
                        </a:rPr>
                        <a:t>convert duration string to number of minutes assumes format "00:00" or "0000"</a:t>
                      </a:r>
                    </a:p>
                  </a:txBody>
                  <a:tcPr marL="9525" marR="9525" marT="9525" marB="0" anchor="b"/>
                </a:tc>
                <a:extLst>
                  <a:ext uri="{0D108BD9-81ED-4DB2-BD59-A6C34878D82A}">
                    <a16:rowId xmlns:a16="http://schemas.microsoft.com/office/drawing/2014/main" val="10006"/>
                  </a:ext>
                </a:extLst>
              </a:tr>
              <a:tr h="216993">
                <a:tc>
                  <a:txBody>
                    <a:bodyPr/>
                    <a:lstStyle/>
                    <a:p>
                      <a:pPr algn="l" fontAlgn="b"/>
                      <a:endParaRPr lang="en-US" sz="1000" b="1" i="0" u="none" strike="noStrike" dirty="0">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b="0" i="0" u="none" strike="noStrike" dirty="0" err="1">
                          <a:solidFill>
                            <a:srgbClr val="000000"/>
                          </a:solidFill>
                          <a:effectLst/>
                          <a:latin typeface="Calibri Light" panose="020F0302020204030204" pitchFamily="34" charset="0"/>
                        </a:rPr>
                        <a:t>todaysDate</a:t>
                      </a:r>
                      <a:r>
                        <a:rPr lang="en-US" sz="1000" b="0" i="0" u="none" strike="noStrike" dirty="0">
                          <a:solidFill>
                            <a:srgbClr val="000000"/>
                          </a:solidFill>
                          <a:effectLst/>
                          <a:latin typeface="Calibri Light" panose="020F0302020204030204" pitchFamily="34" charset="0"/>
                        </a:rPr>
                        <a:t>() </a:t>
                      </a:r>
                    </a:p>
                  </a:txBody>
                  <a:tcPr marL="9525" marR="9525" marT="9525" marB="0" anchor="b"/>
                </a:tc>
                <a:tc>
                  <a:txBody>
                    <a:bodyPr/>
                    <a:lstStyle/>
                    <a:p>
                      <a:pPr algn="l" fontAlgn="b"/>
                      <a:r>
                        <a:rPr lang="en-US" sz="1000" b="0" i="0" u="none" strike="noStrike" dirty="0">
                          <a:solidFill>
                            <a:srgbClr val="000000"/>
                          </a:solidFill>
                          <a:effectLst/>
                          <a:latin typeface="Calibri Light" panose="020F0302020204030204" pitchFamily="34" charset="0"/>
                        </a:rPr>
                        <a:t>10/25/2019</a:t>
                      </a:r>
                    </a:p>
                  </a:txBody>
                  <a:tcPr marL="9525" marR="9525" marT="9525" marB="0" anchor="b"/>
                </a:tc>
                <a:tc>
                  <a:txBody>
                    <a:bodyPr/>
                    <a:lstStyle/>
                    <a:p>
                      <a:pPr algn="l" fontAlgn="b"/>
                      <a:r>
                        <a:rPr lang="en-US" sz="1000" b="0" i="0" u="none" strike="noStrike" dirty="0">
                          <a:solidFill>
                            <a:srgbClr val="000000"/>
                          </a:solidFill>
                          <a:effectLst/>
                          <a:latin typeface="Calibri Light" panose="020F0302020204030204" pitchFamily="34" charset="0"/>
                        </a:rPr>
                        <a:t>If </a:t>
                      </a:r>
                      <a:r>
                        <a:rPr lang="en-US" sz="1000" b="0" i="0" u="none" strike="noStrike" dirty="0" err="1">
                          <a:solidFill>
                            <a:srgbClr val="000000"/>
                          </a:solidFill>
                          <a:effectLst/>
                          <a:latin typeface="Calibri Light" panose="020F0302020204030204" pitchFamily="34" charset="0"/>
                        </a:rPr>
                        <a:t>formObject</a:t>
                      </a:r>
                      <a:r>
                        <a:rPr lang="en-US" sz="1000" b="0" i="0" u="none" strike="noStrike" dirty="0">
                          <a:solidFill>
                            <a:srgbClr val="000000"/>
                          </a:solidFill>
                          <a:effectLst/>
                          <a:latin typeface="Calibri Light" panose="020F0302020204030204" pitchFamily="34" charset="0"/>
                        </a:rPr>
                        <a:t> is not provided,</a:t>
                      </a:r>
                    </a:p>
                  </a:txBody>
                  <a:tcPr marL="9525" marR="9525" marT="9525" marB="0" anchor="b"/>
                </a:tc>
                <a:extLst>
                  <a:ext uri="{0D108BD9-81ED-4DB2-BD59-A6C34878D82A}">
                    <a16:rowId xmlns:a16="http://schemas.microsoft.com/office/drawing/2014/main" val="10007"/>
                  </a:ext>
                </a:extLst>
              </a:tr>
              <a:tr h="191386">
                <a:tc>
                  <a:txBody>
                    <a:bodyPr/>
                    <a:lstStyle/>
                    <a:p>
                      <a:pPr algn="l" fontAlgn="b"/>
                      <a:endParaRPr lang="en-US" sz="1000" b="1" i="0" u="none" strike="noStrike" dirty="0">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b="0" i="0" u="none" strike="noStrike" dirty="0" err="1">
                          <a:solidFill>
                            <a:srgbClr val="000000"/>
                          </a:solidFill>
                          <a:effectLst/>
                          <a:latin typeface="Calibri Light" panose="020F0302020204030204" pitchFamily="34" charset="0"/>
                        </a:rPr>
                        <a:t>todaysDateTime</a:t>
                      </a:r>
                      <a:r>
                        <a:rPr lang="en-US" sz="1000" b="0" i="0" u="none" strike="noStrike" dirty="0">
                          <a:solidFill>
                            <a:srgbClr val="000000"/>
                          </a:solidFill>
                          <a:effectLst/>
                          <a:latin typeface="Calibri Light" panose="020F0302020204030204" pitchFamily="34" charset="0"/>
                        </a:rPr>
                        <a:t>() </a:t>
                      </a: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10/25/2019 12:19 PM</a:t>
                      </a:r>
                    </a:p>
                  </a:txBody>
                  <a:tcPr marL="9525" marR="9525" marT="9525" marB="0" anchor="b"/>
                </a:tc>
                <a:tc>
                  <a:txBody>
                    <a:bodyPr/>
                    <a:lstStyle/>
                    <a:p>
                      <a:pPr algn="l" fontAlgn="b"/>
                      <a:endParaRPr lang="en-US" sz="1000" b="0" i="0" u="none" strike="noStrike" dirty="0">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val="10008"/>
                  </a:ext>
                </a:extLst>
              </a:tr>
              <a:tr h="236013">
                <a:tc>
                  <a:txBody>
                    <a:bodyPr/>
                    <a:lstStyle/>
                    <a:p>
                      <a:pPr algn="l" fontAlgn="b"/>
                      <a:r>
                        <a:rPr lang="en-US" sz="1000" b="1" i="0" u="none" strike="noStrike" dirty="0">
                          <a:solidFill>
                            <a:srgbClr val="000000"/>
                          </a:solidFill>
                          <a:effectLst/>
                          <a:latin typeface="Calibri Light" panose="020F0302020204030204" pitchFamily="34" charset="0"/>
                        </a:rPr>
                        <a:t>Form DOM Object</a:t>
                      </a:r>
                    </a:p>
                  </a:txBody>
                  <a:tcPr marL="9525" marR="9525" marT="9525" marB="0" anchor="b"/>
                </a:tc>
                <a:tc>
                  <a:txBody>
                    <a:bodyPr/>
                    <a:lstStyle/>
                    <a:p>
                      <a:pPr algn="l" fontAlgn="b"/>
                      <a:r>
                        <a:rPr lang="en-US" sz="1000" dirty="0" err="1" smtClean="0"/>
                        <a:t>Form.</a:t>
                      </a:r>
                      <a:r>
                        <a:rPr lang="en-US" sz="1000" b="0" i="0" u="none" strike="noStrike" dirty="0" err="1" smtClean="0">
                          <a:solidFill>
                            <a:srgbClr val="000000"/>
                          </a:solidFill>
                          <a:effectLst/>
                          <a:latin typeface="Calibri Light" panose="020F0302020204030204" pitchFamily="34" charset="0"/>
                        </a:rPr>
                        <a:t>getFormLineById</a:t>
                      </a:r>
                      <a:r>
                        <a:rPr lang="en-US" sz="1000" b="0" i="0" u="none" strike="noStrike" dirty="0" smtClean="0">
                          <a:solidFill>
                            <a:srgbClr val="000000"/>
                          </a:solidFill>
                          <a:effectLst/>
                          <a:latin typeface="Calibri Light" panose="020F0302020204030204" pitchFamily="34" charset="0"/>
                        </a:rPr>
                        <a:t>(</a:t>
                      </a:r>
                      <a:r>
                        <a:rPr lang="en-US" sz="1000" b="0" i="0" u="none" strike="noStrike" dirty="0" err="1" smtClean="0">
                          <a:solidFill>
                            <a:srgbClr val="000000"/>
                          </a:solidFill>
                          <a:effectLst/>
                          <a:latin typeface="Calibri Light" panose="020F0302020204030204" pitchFamily="34" charset="0"/>
                        </a:rPr>
                        <a:t>formLineId</a:t>
                      </a:r>
                      <a:r>
                        <a:rPr lang="en-US" sz="1000" b="0" i="0" u="none" strike="noStrike" dirty="0">
                          <a:solidFill>
                            <a:srgbClr val="000000"/>
                          </a:solidFill>
                          <a:effectLst/>
                          <a:latin typeface="Calibri Light" panose="020F0302020204030204" pitchFamily="34" charset="0"/>
                        </a:rPr>
                        <a:t>, </a:t>
                      </a:r>
                      <a:r>
                        <a:rPr lang="en-US" sz="1000" b="0" i="0" u="none" strike="noStrike" dirty="0" err="1">
                          <a:solidFill>
                            <a:srgbClr val="000000"/>
                          </a:solidFill>
                          <a:effectLst/>
                          <a:latin typeface="Calibri Light" panose="020F0302020204030204" pitchFamily="34" charset="0"/>
                        </a:rPr>
                        <a:t>formObject</a:t>
                      </a:r>
                      <a:r>
                        <a:rPr lang="en-US" sz="1000" b="0" i="0" u="none" strike="noStrike" dirty="0">
                          <a:solidFill>
                            <a:srgbClr val="000000"/>
                          </a:solidFill>
                          <a:effectLst/>
                          <a:latin typeface="Calibri Light" panose="020F0302020204030204" pitchFamily="34" charset="0"/>
                        </a:rPr>
                        <a:t>) </a:t>
                      </a:r>
                    </a:p>
                  </a:txBody>
                  <a:tcPr marL="9525" marR="9525" marT="9525" marB="0" anchor="b"/>
                </a:tc>
                <a:tc>
                  <a:txBody>
                    <a:bodyPr/>
                    <a:lstStyle/>
                    <a:p>
                      <a:pPr algn="l" fontAlgn="b"/>
                      <a:endParaRPr lang="en-US" sz="1000" b="0" i="0" u="none" strike="noStrike" dirty="0">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b="0" i="0" u="none" strike="noStrike" dirty="0">
                          <a:solidFill>
                            <a:srgbClr val="000000"/>
                          </a:solidFill>
                          <a:effectLst/>
                          <a:latin typeface="Calibri Light" panose="020F0302020204030204" pitchFamily="34" charset="0"/>
                        </a:rPr>
                        <a:t>If </a:t>
                      </a:r>
                      <a:r>
                        <a:rPr lang="en-US" sz="1000" b="0" i="0" u="none" strike="noStrike" dirty="0" err="1">
                          <a:solidFill>
                            <a:srgbClr val="000000"/>
                          </a:solidFill>
                          <a:effectLst/>
                          <a:latin typeface="Calibri Light" panose="020F0302020204030204" pitchFamily="34" charset="0"/>
                        </a:rPr>
                        <a:t>formObject</a:t>
                      </a:r>
                      <a:r>
                        <a:rPr lang="en-US" sz="1000" b="0" i="0" u="none" strike="noStrike" dirty="0">
                          <a:solidFill>
                            <a:srgbClr val="000000"/>
                          </a:solidFill>
                          <a:effectLst/>
                          <a:latin typeface="Calibri Light" panose="020F0302020204030204" pitchFamily="34" charset="0"/>
                        </a:rPr>
                        <a:t> is not provided,</a:t>
                      </a:r>
                    </a:p>
                  </a:txBody>
                  <a:tcPr marL="9525" marR="9525" marT="9525" marB="0" anchor="b"/>
                </a:tc>
                <a:extLst>
                  <a:ext uri="{0D108BD9-81ED-4DB2-BD59-A6C34878D82A}">
                    <a16:rowId xmlns:a16="http://schemas.microsoft.com/office/drawing/2014/main" val="10009"/>
                  </a:ext>
                </a:extLst>
              </a:tr>
              <a:tr h="170121">
                <a:tc>
                  <a:txBody>
                    <a:bodyPr/>
                    <a:lstStyle/>
                    <a:p>
                      <a:pPr algn="l" fontAlgn="b"/>
                      <a:endParaRPr lang="en-US" sz="1000" b="1" i="0" u="none" strike="noStrike">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dirty="0" err="1" smtClean="0"/>
                        <a:t>Form.</a:t>
                      </a:r>
                      <a:r>
                        <a:rPr lang="en-US" sz="1000" b="0" i="0" u="none" strike="noStrike" dirty="0" err="1" smtClean="0">
                          <a:solidFill>
                            <a:srgbClr val="000000"/>
                          </a:solidFill>
                          <a:effectLst/>
                          <a:latin typeface="Calibri Light" panose="020F0302020204030204" pitchFamily="34" charset="0"/>
                        </a:rPr>
                        <a:t>getFormLineByColumnName</a:t>
                      </a:r>
                      <a:r>
                        <a:rPr lang="en-US" sz="1000" b="0" i="0" u="none" strike="noStrike" dirty="0" smtClean="0">
                          <a:solidFill>
                            <a:srgbClr val="000000"/>
                          </a:solidFill>
                          <a:effectLst/>
                          <a:latin typeface="Calibri Light" panose="020F0302020204030204" pitchFamily="34" charset="0"/>
                        </a:rPr>
                        <a:t>(</a:t>
                      </a:r>
                      <a:r>
                        <a:rPr lang="en-US" sz="1000" b="0" i="0" u="none" strike="noStrike" dirty="0" err="1" smtClean="0">
                          <a:solidFill>
                            <a:srgbClr val="000000"/>
                          </a:solidFill>
                          <a:effectLst/>
                          <a:latin typeface="Calibri Light" panose="020F0302020204030204" pitchFamily="34" charset="0"/>
                        </a:rPr>
                        <a:t>columnName</a:t>
                      </a:r>
                      <a:r>
                        <a:rPr lang="en-US" sz="1000" b="0" i="0" u="none" strike="noStrike" dirty="0">
                          <a:solidFill>
                            <a:srgbClr val="000000"/>
                          </a:solidFill>
                          <a:effectLst/>
                          <a:latin typeface="Calibri Light" panose="020F0302020204030204" pitchFamily="34" charset="0"/>
                        </a:rPr>
                        <a:t>, </a:t>
                      </a:r>
                      <a:r>
                        <a:rPr lang="en-US" sz="1000" b="0" i="0" u="none" strike="noStrike" dirty="0" err="1">
                          <a:solidFill>
                            <a:srgbClr val="000000"/>
                          </a:solidFill>
                          <a:effectLst/>
                          <a:latin typeface="Calibri Light" panose="020F0302020204030204" pitchFamily="34" charset="0"/>
                        </a:rPr>
                        <a:t>formObject</a:t>
                      </a:r>
                      <a:r>
                        <a:rPr lang="en-US" sz="1000" b="0" i="0" u="none" strike="noStrike" dirty="0">
                          <a:solidFill>
                            <a:srgbClr val="000000"/>
                          </a:solidFill>
                          <a:effectLst/>
                          <a:latin typeface="Calibri Light" panose="020F0302020204030204" pitchFamily="34" charset="0"/>
                        </a:rPr>
                        <a:t>) </a:t>
                      </a: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getFormLineByColumnName('actual_date') </a:t>
                      </a:r>
                    </a:p>
                  </a:txBody>
                  <a:tcPr marL="9525" marR="9525" marT="9525" marB="0" anchor="b"/>
                </a:tc>
                <a:tc>
                  <a:txBody>
                    <a:bodyPr/>
                    <a:lstStyle/>
                    <a:p>
                      <a:pPr algn="l" fontAlgn="b"/>
                      <a:r>
                        <a:rPr lang="en-US" sz="1000" b="0" i="0" u="none" strike="noStrike" dirty="0" err="1">
                          <a:solidFill>
                            <a:srgbClr val="000000"/>
                          </a:solidFill>
                          <a:effectLst/>
                          <a:latin typeface="Calibri Light" panose="020F0302020204030204" pitchFamily="34" charset="0"/>
                        </a:rPr>
                        <a:t>formObject</a:t>
                      </a:r>
                      <a:r>
                        <a:rPr lang="en-US" sz="1000" b="0" i="0" u="none" strike="noStrike" dirty="0">
                          <a:solidFill>
                            <a:srgbClr val="000000"/>
                          </a:solidFill>
                          <a:effectLst/>
                          <a:latin typeface="Calibri Light" panose="020F0302020204030204" pitchFamily="34" charset="0"/>
                        </a:rPr>
                        <a:t> = </a:t>
                      </a:r>
                      <a:r>
                        <a:rPr lang="en-US" sz="1000" b="0" i="0" u="none" strike="noStrike" dirty="0" err="1">
                          <a:solidFill>
                            <a:srgbClr val="000000"/>
                          </a:solidFill>
                          <a:effectLst/>
                          <a:latin typeface="Calibri Light" panose="020F0302020204030204" pitchFamily="34" charset="0"/>
                        </a:rPr>
                        <a:t>Form.formObject</a:t>
                      </a:r>
                      <a:endParaRPr lang="en-US" sz="1000" b="0" i="0" u="none" strike="noStrike" dirty="0">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val="10010"/>
                  </a:ext>
                </a:extLst>
              </a:tr>
              <a:tr h="170121">
                <a:tc>
                  <a:txBody>
                    <a:bodyPr/>
                    <a:lstStyle/>
                    <a:p>
                      <a:pPr algn="l" fontAlgn="b"/>
                      <a:endParaRPr lang="en-US" sz="1000" b="1" i="0" u="none" strike="noStrike" dirty="0">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dirty="0" err="1" smtClean="0"/>
                        <a:t>Form.</a:t>
                      </a:r>
                      <a:r>
                        <a:rPr lang="en-US" sz="1000" b="0" i="0" u="none" strike="noStrike" dirty="0" err="1" smtClean="0">
                          <a:solidFill>
                            <a:srgbClr val="000000"/>
                          </a:solidFill>
                          <a:effectLst/>
                          <a:latin typeface="Calibri Light" panose="020F0302020204030204" pitchFamily="34" charset="0"/>
                        </a:rPr>
                        <a:t>getFormLineByCaption</a:t>
                      </a:r>
                      <a:r>
                        <a:rPr lang="en-US" sz="1000" b="0" i="0" u="none" strike="noStrike" dirty="0" smtClean="0">
                          <a:solidFill>
                            <a:srgbClr val="000000"/>
                          </a:solidFill>
                          <a:effectLst/>
                          <a:latin typeface="Calibri Light" panose="020F0302020204030204" pitchFamily="34" charset="0"/>
                        </a:rPr>
                        <a:t>(caption</a:t>
                      </a:r>
                      <a:r>
                        <a:rPr lang="en-US" sz="1000" b="0" i="0" u="none" strike="noStrike" dirty="0">
                          <a:solidFill>
                            <a:srgbClr val="000000"/>
                          </a:solidFill>
                          <a:effectLst/>
                          <a:latin typeface="Calibri Light" panose="020F0302020204030204" pitchFamily="34" charset="0"/>
                        </a:rPr>
                        <a:t>) </a:t>
                      </a: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getFormLineByCaption('Staff Name') </a:t>
                      </a:r>
                    </a:p>
                  </a:txBody>
                  <a:tcPr marL="9525" marR="9525" marT="9525" marB="0" anchor="b"/>
                </a:tc>
                <a:tc>
                  <a:txBody>
                    <a:bodyPr/>
                    <a:lstStyle/>
                    <a:p>
                      <a:pPr algn="l" fontAlgn="b"/>
                      <a:endParaRPr lang="en-US" sz="1000" b="0" i="0" u="none" strike="noStrike" dirty="0">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val="10011"/>
                  </a:ext>
                </a:extLst>
              </a:tr>
              <a:tr h="170121">
                <a:tc>
                  <a:txBody>
                    <a:bodyPr/>
                    <a:lstStyle/>
                    <a:p>
                      <a:pPr algn="l" fontAlgn="b"/>
                      <a:endParaRPr lang="en-US" sz="1000" b="1" i="0" u="none" strike="noStrike">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dirty="0" err="1" smtClean="0"/>
                        <a:t>Form.</a:t>
                      </a:r>
                      <a:r>
                        <a:rPr lang="en-US" sz="1000" b="0" i="0" u="none" strike="noStrike" dirty="0" err="1" smtClean="0">
                          <a:solidFill>
                            <a:srgbClr val="000000"/>
                          </a:solidFill>
                          <a:effectLst/>
                          <a:latin typeface="Calibri Light" panose="020F0302020204030204" pitchFamily="34" charset="0"/>
                        </a:rPr>
                        <a:t>getFormElement</a:t>
                      </a:r>
                      <a:r>
                        <a:rPr lang="en-US" sz="1000" b="0" i="0" u="none" strike="noStrike" dirty="0" smtClean="0">
                          <a:solidFill>
                            <a:srgbClr val="000000"/>
                          </a:solidFill>
                          <a:effectLst/>
                          <a:latin typeface="Calibri Light" panose="020F0302020204030204" pitchFamily="34" charset="0"/>
                        </a:rPr>
                        <a:t>(name</a:t>
                      </a:r>
                      <a:r>
                        <a:rPr lang="en-US" sz="1000" b="0" i="0" u="none" strike="noStrike" dirty="0">
                          <a:solidFill>
                            <a:srgbClr val="000000"/>
                          </a:solidFill>
                          <a:effectLst/>
                          <a:latin typeface="Calibri Light" panose="020F0302020204030204" pitchFamily="34" charset="0"/>
                        </a:rPr>
                        <a:t>, </a:t>
                      </a:r>
                      <a:r>
                        <a:rPr lang="en-US" sz="1000" b="0" i="0" u="none" strike="noStrike" dirty="0" err="1">
                          <a:solidFill>
                            <a:srgbClr val="000000"/>
                          </a:solidFill>
                          <a:effectLst/>
                          <a:latin typeface="Calibri Light" panose="020F0302020204030204" pitchFamily="34" charset="0"/>
                        </a:rPr>
                        <a:t>formObject</a:t>
                      </a:r>
                      <a:r>
                        <a:rPr lang="en-US" sz="1000" b="0" i="0" u="none" strike="noStrike" dirty="0">
                          <a:solidFill>
                            <a:srgbClr val="000000"/>
                          </a:solidFill>
                          <a:effectLst/>
                          <a:latin typeface="Calibri Light" panose="020F0302020204030204" pitchFamily="34" charset="0"/>
                        </a:rPr>
                        <a:t>)</a:t>
                      </a:r>
                    </a:p>
                  </a:txBody>
                  <a:tcPr marL="9525" marR="9525" marT="9525" marB="0" anchor="b"/>
                </a:tc>
                <a:tc>
                  <a:txBody>
                    <a:bodyPr/>
                    <a:lstStyle/>
                    <a:p>
                      <a:pPr algn="l" fontAlgn="b"/>
                      <a:r>
                        <a:rPr lang="en-US" sz="1000" b="0" i="0" u="none" strike="noStrike" dirty="0">
                          <a:solidFill>
                            <a:srgbClr val="000000"/>
                          </a:solidFill>
                          <a:effectLst/>
                          <a:latin typeface="Calibri Light" panose="020F0302020204030204" pitchFamily="34" charset="0"/>
                        </a:rPr>
                        <a:t>getFormElement('</a:t>
                      </a:r>
                      <a:r>
                        <a:rPr lang="en-US" sz="1000" b="0" i="0" u="none" strike="noStrike" dirty="0" err="1">
                          <a:solidFill>
                            <a:srgbClr val="000000"/>
                          </a:solidFill>
                          <a:effectLst/>
                          <a:latin typeface="Calibri Light" panose="020F0302020204030204" pitchFamily="34" charset="0"/>
                        </a:rPr>
                        <a:t>actual_date</a:t>
                      </a:r>
                      <a:r>
                        <a:rPr lang="en-US" sz="1000" b="0" i="0" u="none" strike="noStrike" dirty="0">
                          <a:solidFill>
                            <a:srgbClr val="000000"/>
                          </a:solidFill>
                          <a:effectLst/>
                          <a:latin typeface="Calibri Light" panose="020F0302020204030204" pitchFamily="34" charset="0"/>
                        </a:rPr>
                        <a:t>')</a:t>
                      </a:r>
                    </a:p>
                  </a:txBody>
                  <a:tcPr marL="9525" marR="9525" marT="9525" marB="0" anchor="b"/>
                </a:tc>
                <a:tc>
                  <a:txBody>
                    <a:bodyPr/>
                    <a:lstStyle/>
                    <a:p>
                      <a:pPr algn="l" fontAlgn="b"/>
                      <a:r>
                        <a:rPr lang="en-US" sz="1000" b="0" i="0" u="none" strike="noStrike" dirty="0">
                          <a:solidFill>
                            <a:srgbClr val="000000"/>
                          </a:solidFill>
                          <a:effectLst/>
                          <a:latin typeface="Calibri Light" panose="020F0302020204030204" pitchFamily="34" charset="0"/>
                        </a:rPr>
                        <a:t>Get the value stored in a form line</a:t>
                      </a:r>
                    </a:p>
                  </a:txBody>
                  <a:tcPr marL="9525" marR="9525" marT="9525" marB="0" anchor="b"/>
                </a:tc>
                <a:extLst>
                  <a:ext uri="{0D108BD9-81ED-4DB2-BD59-A6C34878D82A}">
                    <a16:rowId xmlns:a16="http://schemas.microsoft.com/office/drawing/2014/main" val="10012"/>
                  </a:ext>
                </a:extLst>
              </a:tr>
              <a:tr h="170121">
                <a:tc>
                  <a:txBody>
                    <a:bodyPr/>
                    <a:lstStyle/>
                    <a:p>
                      <a:pPr algn="l" fontAlgn="b"/>
                      <a:endParaRPr lang="en-US" sz="1000" b="1" i="0" u="none" strike="noStrike">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dirty="0" err="1" smtClean="0"/>
                        <a:t>Form.</a:t>
                      </a:r>
                      <a:r>
                        <a:rPr lang="en-US" sz="1000" b="0" i="0" u="none" strike="noStrike" dirty="0" err="1" smtClean="0">
                          <a:solidFill>
                            <a:srgbClr val="000000"/>
                          </a:solidFill>
                          <a:effectLst/>
                          <a:latin typeface="Calibri Light" panose="020F0302020204030204" pitchFamily="34" charset="0"/>
                        </a:rPr>
                        <a:t>setFormElement</a:t>
                      </a:r>
                      <a:r>
                        <a:rPr lang="en-US" sz="1000" b="0" i="0" u="none" strike="noStrike" dirty="0" smtClean="0">
                          <a:solidFill>
                            <a:srgbClr val="000000"/>
                          </a:solidFill>
                          <a:effectLst/>
                          <a:latin typeface="Calibri Light" panose="020F0302020204030204" pitchFamily="34" charset="0"/>
                        </a:rPr>
                        <a:t>(name</a:t>
                      </a:r>
                      <a:r>
                        <a:rPr lang="en-US" sz="1000" b="0" i="0" u="none" strike="noStrike" dirty="0">
                          <a:solidFill>
                            <a:srgbClr val="000000"/>
                          </a:solidFill>
                          <a:effectLst/>
                          <a:latin typeface="Calibri Light" panose="020F0302020204030204" pitchFamily="34" charset="0"/>
                        </a:rPr>
                        <a:t>, </a:t>
                      </a:r>
                      <a:r>
                        <a:rPr lang="en-US" sz="1000" b="0" i="0" u="none" strike="noStrike" dirty="0" err="1">
                          <a:solidFill>
                            <a:srgbClr val="000000"/>
                          </a:solidFill>
                          <a:effectLst/>
                          <a:latin typeface="Calibri Light" panose="020F0302020204030204" pitchFamily="34" charset="0"/>
                        </a:rPr>
                        <a:t>formVal</a:t>
                      </a:r>
                      <a:r>
                        <a:rPr lang="en-US" sz="1000" b="0" i="0" u="none" strike="noStrike" dirty="0">
                          <a:solidFill>
                            <a:srgbClr val="000000"/>
                          </a:solidFill>
                          <a:effectLst/>
                          <a:latin typeface="Calibri Light" panose="020F0302020204030204" pitchFamily="34" charset="0"/>
                        </a:rPr>
                        <a:t>, display, prompt, </a:t>
                      </a:r>
                      <a:r>
                        <a:rPr lang="en-US" sz="1000" b="0" i="0" u="none" strike="noStrike" dirty="0" err="1">
                          <a:solidFill>
                            <a:srgbClr val="000000"/>
                          </a:solidFill>
                          <a:effectLst/>
                          <a:latin typeface="Calibri Light" panose="020F0302020204030204" pitchFamily="34" charset="0"/>
                        </a:rPr>
                        <a:t>execDisableRules</a:t>
                      </a:r>
                      <a:r>
                        <a:rPr lang="en-US" sz="1000" b="0" i="0" u="none" strike="noStrike" dirty="0">
                          <a:solidFill>
                            <a:srgbClr val="000000"/>
                          </a:solidFill>
                          <a:effectLst/>
                          <a:latin typeface="Calibri Light" panose="020F0302020204030204" pitchFamily="34" charset="0"/>
                        </a:rPr>
                        <a:t>)</a:t>
                      </a:r>
                    </a:p>
                  </a:txBody>
                  <a:tcPr marL="9525" marR="9525" marT="9525" marB="0" anchor="b"/>
                </a:tc>
                <a:tc>
                  <a:txBody>
                    <a:bodyPr/>
                    <a:lstStyle/>
                    <a:p>
                      <a:pPr algn="l" fontAlgn="b"/>
                      <a:r>
                        <a:rPr lang="en-US" sz="1000" b="0" i="0" u="none" strike="noStrike" dirty="0">
                          <a:solidFill>
                            <a:srgbClr val="000000"/>
                          </a:solidFill>
                          <a:effectLst/>
                          <a:latin typeface="Calibri Light" panose="020F0302020204030204" pitchFamily="34" charset="0"/>
                        </a:rPr>
                        <a:t>setFormElement('</a:t>
                      </a:r>
                      <a:r>
                        <a:rPr lang="en-US" sz="1000" b="0" i="0" u="none" strike="noStrike" dirty="0" err="1">
                          <a:solidFill>
                            <a:srgbClr val="000000"/>
                          </a:solidFill>
                          <a:effectLst/>
                          <a:latin typeface="Calibri Light" panose="020F0302020204030204" pitchFamily="34" charset="0"/>
                        </a:rPr>
                        <a:t>actual_date</a:t>
                      </a:r>
                      <a:r>
                        <a:rPr lang="en-US" sz="1000" b="0" i="0" u="none" strike="noStrike" dirty="0">
                          <a:solidFill>
                            <a:srgbClr val="000000"/>
                          </a:solidFill>
                          <a:effectLst/>
                          <a:latin typeface="Calibri Light" panose="020F0302020204030204" pitchFamily="34" charset="0"/>
                        </a:rPr>
                        <a:t>', </a:t>
                      </a:r>
                      <a:r>
                        <a:rPr lang="en-US" sz="1000" b="0" i="0" u="none" strike="noStrike" dirty="0" err="1">
                          <a:solidFill>
                            <a:srgbClr val="000000"/>
                          </a:solidFill>
                          <a:effectLst/>
                          <a:latin typeface="Calibri Light" panose="020F0302020204030204" pitchFamily="34" charset="0"/>
                        </a:rPr>
                        <a:t>str</a:t>
                      </a:r>
                      <a:r>
                        <a:rPr lang="en-US" sz="1000" b="0" i="0" u="none" strike="noStrike" dirty="0">
                          <a:solidFill>
                            <a:srgbClr val="000000"/>
                          </a:solidFill>
                          <a:effectLst/>
                          <a:latin typeface="Calibri Light" panose="020F0302020204030204" pitchFamily="34" charset="0"/>
                        </a:rPr>
                        <a:t>)</a:t>
                      </a:r>
                    </a:p>
                  </a:txBody>
                  <a:tcPr marL="9525" marR="9525" marT="9525" marB="0" anchor="b"/>
                </a:tc>
                <a:tc>
                  <a:txBody>
                    <a:bodyPr/>
                    <a:lstStyle/>
                    <a:p>
                      <a:pPr algn="l" fontAlgn="b"/>
                      <a:r>
                        <a:rPr lang="en-US" sz="1000" b="0" i="0" u="none" strike="noStrike" dirty="0">
                          <a:solidFill>
                            <a:srgbClr val="000000"/>
                          </a:solidFill>
                          <a:effectLst/>
                          <a:latin typeface="Calibri Light" panose="020F0302020204030204" pitchFamily="34" charset="0"/>
                        </a:rPr>
                        <a:t>Set a form line  value</a:t>
                      </a:r>
                    </a:p>
                  </a:txBody>
                  <a:tcPr marL="9525" marR="9525" marT="9525" marB="0" anchor="b"/>
                </a:tc>
                <a:extLst>
                  <a:ext uri="{0D108BD9-81ED-4DB2-BD59-A6C34878D82A}">
                    <a16:rowId xmlns:a16="http://schemas.microsoft.com/office/drawing/2014/main" val="10013"/>
                  </a:ext>
                </a:extLst>
              </a:tr>
              <a:tr h="170121">
                <a:tc>
                  <a:txBody>
                    <a:bodyPr/>
                    <a:lstStyle/>
                    <a:p>
                      <a:pPr algn="l" fontAlgn="b"/>
                      <a:endParaRPr lang="en-US" sz="1000" b="1" i="0" u="none" strike="noStrike">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dirty="0" err="1" smtClean="0"/>
                        <a:t>Form.</a:t>
                      </a:r>
                      <a:r>
                        <a:rPr lang="en-US" sz="1000" b="0" i="0" u="none" strike="noStrike" dirty="0" err="1" smtClean="0">
                          <a:solidFill>
                            <a:srgbClr val="000000"/>
                          </a:solidFill>
                          <a:effectLst/>
                          <a:latin typeface="Calibri Light" panose="020F0302020204030204" pitchFamily="34" charset="0"/>
                        </a:rPr>
                        <a:t>getDescription</a:t>
                      </a:r>
                      <a:r>
                        <a:rPr lang="en-US" sz="1000" b="0" i="0" u="none" strike="noStrike" dirty="0" smtClean="0">
                          <a:solidFill>
                            <a:srgbClr val="000000"/>
                          </a:solidFill>
                          <a:effectLst/>
                          <a:latin typeface="Calibri Light" panose="020F0302020204030204" pitchFamily="34" charset="0"/>
                        </a:rPr>
                        <a:t>(</a:t>
                      </a:r>
                      <a:r>
                        <a:rPr lang="en-US" sz="1000" b="0" i="0" u="none" strike="noStrike" dirty="0" err="1" smtClean="0">
                          <a:solidFill>
                            <a:srgbClr val="000000"/>
                          </a:solidFill>
                          <a:effectLst/>
                          <a:latin typeface="Calibri Light" panose="020F0302020204030204" pitchFamily="34" charset="0"/>
                        </a:rPr>
                        <a:t>lut_code</a:t>
                      </a:r>
                      <a:r>
                        <a:rPr lang="en-US" sz="1000" b="0" i="0" u="none" strike="noStrike" dirty="0">
                          <a:solidFill>
                            <a:srgbClr val="000000"/>
                          </a:solidFill>
                          <a:effectLst/>
                          <a:latin typeface="Calibri Light" panose="020F0302020204030204" pitchFamily="34" charset="0"/>
                        </a:rPr>
                        <a:t>, </a:t>
                      </a:r>
                      <a:r>
                        <a:rPr lang="en-US" sz="1000" b="0" i="0" u="none" strike="noStrike" dirty="0" err="1">
                          <a:solidFill>
                            <a:srgbClr val="000000"/>
                          </a:solidFill>
                          <a:effectLst/>
                          <a:latin typeface="Calibri Light" panose="020F0302020204030204" pitchFamily="34" charset="0"/>
                        </a:rPr>
                        <a:t>fkey_value</a:t>
                      </a:r>
                      <a:r>
                        <a:rPr lang="en-US" sz="1000" b="0" i="0" u="none" strike="noStrike" dirty="0">
                          <a:solidFill>
                            <a:srgbClr val="000000"/>
                          </a:solidFill>
                          <a:effectLst/>
                          <a:latin typeface="Calibri Light" panose="020F0302020204030204" pitchFamily="34" charset="0"/>
                        </a:rPr>
                        <a:t>, </a:t>
                      </a:r>
                      <a:r>
                        <a:rPr lang="en-US" sz="1000" b="0" i="0" u="none" strike="noStrike" dirty="0" err="1">
                          <a:solidFill>
                            <a:srgbClr val="000000"/>
                          </a:solidFill>
                          <a:effectLst/>
                          <a:latin typeface="Calibri Light" panose="020F0302020204030204" pitchFamily="34" charset="0"/>
                        </a:rPr>
                        <a:t>andPrompt</a:t>
                      </a:r>
                      <a:r>
                        <a:rPr lang="en-US" sz="1000" b="0" i="0" u="none" strike="noStrike" dirty="0">
                          <a:solidFill>
                            <a:srgbClr val="000000"/>
                          </a:solidFill>
                          <a:effectLst/>
                          <a:latin typeface="Calibri Light" panose="020F0302020204030204" pitchFamily="34" charset="0"/>
                        </a:rPr>
                        <a:t>) </a:t>
                      </a:r>
                    </a:p>
                  </a:txBody>
                  <a:tcPr marL="9525" marR="9525" marT="9525" marB="0" anchor="b"/>
                </a:tc>
                <a:tc gridSpan="2">
                  <a:txBody>
                    <a:bodyPr/>
                    <a:lstStyle/>
                    <a:p>
                      <a:pPr algn="l" fontAlgn="b"/>
                      <a:r>
                        <a:rPr lang="en-US" sz="1000" b="0" i="0" u="none" strike="noStrike" dirty="0" err="1">
                          <a:solidFill>
                            <a:srgbClr val="000000"/>
                          </a:solidFill>
                          <a:effectLst/>
                          <a:latin typeface="Calibri Light" panose="020F0302020204030204" pitchFamily="34" charset="0"/>
                        </a:rPr>
                        <a:t>getDescription</a:t>
                      </a:r>
                      <a:r>
                        <a:rPr lang="en-US" sz="1000" b="0" i="0" u="none" strike="noStrike" dirty="0">
                          <a:solidFill>
                            <a:srgbClr val="000000"/>
                          </a:solidFill>
                          <a:effectLst/>
                          <a:latin typeface="Calibri Light" panose="020F0302020204030204" pitchFamily="34" charset="0"/>
                        </a:rPr>
                        <a:t>(</a:t>
                      </a:r>
                      <a:r>
                        <a:rPr lang="en-US" sz="1000" b="0" i="0" u="none" strike="noStrike" dirty="0" err="1">
                          <a:solidFill>
                            <a:srgbClr val="000000"/>
                          </a:solidFill>
                          <a:effectLst/>
                          <a:latin typeface="Calibri Light" panose="020F0302020204030204" pitchFamily="34" charset="0"/>
                        </a:rPr>
                        <a:t>Form.getFormLineByColumnName</a:t>
                      </a:r>
                      <a:r>
                        <a:rPr lang="en-US" sz="1000" b="0" i="0" u="none" strike="noStrike" dirty="0">
                          <a:solidFill>
                            <a:srgbClr val="000000"/>
                          </a:solidFill>
                          <a:effectLst/>
                          <a:latin typeface="Calibri Light" panose="020F0302020204030204" pitchFamily="34" charset="0"/>
                        </a:rPr>
                        <a:t>('MY_Baby_D1').</a:t>
                      </a:r>
                      <a:r>
                        <a:rPr lang="en-US" sz="1000" b="0" i="0" u="none" strike="noStrike" dirty="0" err="1">
                          <a:solidFill>
                            <a:srgbClr val="000000"/>
                          </a:solidFill>
                          <a:effectLst/>
                          <a:latin typeface="Calibri Light" panose="020F0302020204030204" pitchFamily="34" charset="0"/>
                        </a:rPr>
                        <a:t>lutValue.scrnval_id</a:t>
                      </a:r>
                      <a:r>
                        <a:rPr lang="en-US" sz="1000" b="0" i="0" u="none" strike="noStrike" dirty="0">
                          <a:solidFill>
                            <a:srgbClr val="000000"/>
                          </a:solidFill>
                          <a:effectLst/>
                          <a:latin typeface="Calibri Light" panose="020F0302020204030204" pitchFamily="34" charset="0"/>
                        </a:rPr>
                        <a:t>, getFormElement('MY_Baby_D1'))</a:t>
                      </a:r>
                    </a:p>
                  </a:txBody>
                  <a:tcPr marL="9525" marR="9525" marT="9525" marB="0" anchor="b"/>
                </a:tc>
                <a:tc hMerge="1">
                  <a:txBody>
                    <a:bodyPr/>
                    <a:lstStyle/>
                    <a:p>
                      <a:endParaRPr lang="en-US" dirty="0"/>
                    </a:p>
                  </a:txBody>
                  <a:tcPr/>
                </a:tc>
                <a:extLst>
                  <a:ext uri="{0D108BD9-81ED-4DB2-BD59-A6C34878D82A}">
                    <a16:rowId xmlns:a16="http://schemas.microsoft.com/office/drawing/2014/main" val="10014"/>
                  </a:ext>
                </a:extLst>
              </a:tr>
              <a:tr h="170121">
                <a:tc>
                  <a:txBody>
                    <a:bodyPr/>
                    <a:lstStyle/>
                    <a:p>
                      <a:pPr algn="l" fontAlgn="b"/>
                      <a:endParaRPr lang="en-US" sz="1000" b="1" i="0" u="none" strike="noStrike">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dirty="0" err="1" smtClean="0"/>
                        <a:t>Form.</a:t>
                      </a:r>
                      <a:r>
                        <a:rPr lang="en-US" sz="1000" b="0" i="0" u="none" strike="noStrike" dirty="0" err="1" smtClean="0">
                          <a:solidFill>
                            <a:srgbClr val="000000"/>
                          </a:solidFill>
                          <a:effectLst/>
                          <a:latin typeface="Calibri Light" panose="020F0302020204030204" pitchFamily="34" charset="0"/>
                        </a:rPr>
                        <a:t>getParentFormElement</a:t>
                      </a:r>
                      <a:r>
                        <a:rPr lang="en-US" sz="1000" b="0" i="0" u="none" strike="noStrike" dirty="0" smtClean="0">
                          <a:solidFill>
                            <a:srgbClr val="000000"/>
                          </a:solidFill>
                          <a:effectLst/>
                          <a:latin typeface="Calibri Light" panose="020F0302020204030204" pitchFamily="34" charset="0"/>
                        </a:rPr>
                        <a:t>(</a:t>
                      </a:r>
                      <a:r>
                        <a:rPr lang="en-US" sz="1000" b="0" i="0" u="none" strike="noStrike" dirty="0" err="1" smtClean="0">
                          <a:solidFill>
                            <a:srgbClr val="000000"/>
                          </a:solidFill>
                          <a:effectLst/>
                          <a:latin typeface="Calibri Light" panose="020F0302020204030204" pitchFamily="34" charset="0"/>
                        </a:rPr>
                        <a:t>sField</a:t>
                      </a:r>
                      <a:r>
                        <a:rPr lang="en-US" sz="1000" b="0" i="0" u="none" strike="noStrike" dirty="0">
                          <a:solidFill>
                            <a:srgbClr val="000000"/>
                          </a:solidFill>
                          <a:effectLst/>
                          <a:latin typeface="Calibri Light" panose="020F0302020204030204" pitchFamily="34" charset="0"/>
                        </a:rPr>
                        <a:t>)</a:t>
                      </a:r>
                    </a:p>
                  </a:txBody>
                  <a:tcPr marL="9525" marR="9525" marT="9525" marB="0" anchor="b"/>
                </a:tc>
                <a:tc>
                  <a:txBody>
                    <a:bodyPr/>
                    <a:lstStyle/>
                    <a:p>
                      <a:pPr algn="l" fontAlgn="b"/>
                      <a:endParaRPr lang="en-US" sz="1000" b="0" i="0" u="none" strike="noStrike">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b="0" i="0" u="none" strike="noStrike" dirty="0" err="1">
                          <a:solidFill>
                            <a:srgbClr val="000000"/>
                          </a:solidFill>
                          <a:effectLst/>
                          <a:latin typeface="Calibri Light" panose="020F0302020204030204" pitchFamily="34" charset="0"/>
                        </a:rPr>
                        <a:t>popupform</a:t>
                      </a:r>
                      <a:r>
                        <a:rPr lang="en-US" sz="1000" b="0" i="0" u="none" strike="noStrike" dirty="0">
                          <a:solidFill>
                            <a:srgbClr val="000000"/>
                          </a:solidFill>
                          <a:effectLst/>
                          <a:latin typeface="Calibri Light" panose="020F0302020204030204" pitchFamily="34" charset="0"/>
                        </a:rPr>
                        <a:t> which has been launched from a </a:t>
                      </a:r>
                      <a:r>
                        <a:rPr lang="en-US" sz="1000" b="0" i="0" u="none" strike="noStrike" dirty="0" err="1">
                          <a:solidFill>
                            <a:srgbClr val="000000"/>
                          </a:solidFill>
                          <a:effectLst/>
                          <a:latin typeface="Calibri Light" panose="020F0302020204030204" pitchFamily="34" charset="0"/>
                        </a:rPr>
                        <a:t>subform</a:t>
                      </a:r>
                      <a:r>
                        <a:rPr lang="en-US" sz="1000" b="0" i="0" u="none" strike="noStrike" dirty="0">
                          <a:solidFill>
                            <a:srgbClr val="000000"/>
                          </a:solidFill>
                          <a:effectLst/>
                          <a:latin typeface="Calibri Light" panose="020F0302020204030204" pitchFamily="34" charset="0"/>
                        </a:rPr>
                        <a:t> gets value from a field element located in a calling form</a:t>
                      </a:r>
                    </a:p>
                  </a:txBody>
                  <a:tcPr marL="9525" marR="9525" marT="9525" marB="0" anchor="b"/>
                </a:tc>
                <a:extLst>
                  <a:ext uri="{0D108BD9-81ED-4DB2-BD59-A6C34878D82A}">
                    <a16:rowId xmlns:a16="http://schemas.microsoft.com/office/drawing/2014/main" val="10015"/>
                  </a:ext>
                </a:extLst>
              </a:tr>
              <a:tr h="170121">
                <a:tc>
                  <a:txBody>
                    <a:bodyPr/>
                    <a:lstStyle/>
                    <a:p>
                      <a:pPr algn="l" fontAlgn="b"/>
                      <a:endParaRPr lang="en-US" sz="1000" b="1" i="0" u="none" strike="noStrike">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b="0" i="0" u="none" strike="noStrike" dirty="0" err="1">
                          <a:solidFill>
                            <a:srgbClr val="000000"/>
                          </a:solidFill>
                          <a:effectLst/>
                          <a:latin typeface="Calibri Light" panose="020F0302020204030204" pitchFamily="34" charset="0"/>
                        </a:rPr>
                        <a:t>Form.getSubReports</a:t>
                      </a:r>
                      <a:endParaRPr lang="en-US" sz="1000" b="0" i="0" u="none" strike="noStrike" dirty="0">
                        <a:solidFill>
                          <a:srgbClr val="000000"/>
                        </a:solidFill>
                        <a:effectLst/>
                        <a:latin typeface="Calibri Light" panose="020F03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b="0" i="0" u="none" strike="noStrike" dirty="0">
                          <a:solidFill>
                            <a:srgbClr val="000000"/>
                          </a:solidFill>
                          <a:effectLst/>
                          <a:latin typeface="Calibri Light" panose="020F0302020204030204" pitchFamily="34" charset="0"/>
                        </a:rPr>
                        <a:t>get all the subreport object</a:t>
                      </a:r>
                    </a:p>
                  </a:txBody>
                  <a:tcPr marL="9525" marR="9525" marT="9525" marB="0" anchor="b"/>
                </a:tc>
                <a:extLst>
                  <a:ext uri="{0D108BD9-81ED-4DB2-BD59-A6C34878D82A}">
                    <a16:rowId xmlns:a16="http://schemas.microsoft.com/office/drawing/2014/main" val="10016"/>
                  </a:ext>
                </a:extLst>
              </a:tr>
              <a:tr h="170121">
                <a:tc>
                  <a:txBody>
                    <a:bodyPr/>
                    <a:lstStyle/>
                    <a:p>
                      <a:pPr algn="l" fontAlgn="b"/>
                      <a:endParaRPr lang="en-US" sz="1000" b="1" i="0" u="none" strike="noStrike" dirty="0">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Form.getSubForms</a:t>
                      </a:r>
                    </a:p>
                  </a:txBody>
                  <a:tcPr marL="9525" marR="9525" marT="9525" marB="0" anchor="b"/>
                </a:tc>
                <a:tc>
                  <a:txBody>
                    <a:bodyPr/>
                    <a:lstStyle/>
                    <a:p>
                      <a:pPr algn="l" fontAlgn="b"/>
                      <a:endParaRPr lang="en-US" sz="1000" b="0" i="0" u="none" strike="noStrike" dirty="0">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b="0" i="0" u="none" strike="noStrike" dirty="0" smtClean="0">
                          <a:solidFill>
                            <a:srgbClr val="000000"/>
                          </a:solidFill>
                          <a:effectLst/>
                          <a:latin typeface="Calibri Light" panose="020F0302020204030204" pitchFamily="34" charset="0"/>
                        </a:rPr>
                        <a:t>Get all the subreport object</a:t>
                      </a:r>
                      <a:endParaRPr lang="en-US" sz="1000" b="0" i="0" u="none" strike="noStrike" dirty="0">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41199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879" y="898451"/>
            <a:ext cx="10972800" cy="622005"/>
          </a:xfrm>
        </p:spPr>
        <p:txBody>
          <a:bodyPr>
            <a:normAutofit fontScale="90000"/>
          </a:bodyPr>
          <a:lstStyle/>
          <a:p>
            <a:r>
              <a:rPr lang="en-US" dirty="0" smtClean="0"/>
              <a:t>Functions</a:t>
            </a:r>
            <a:endParaRPr lang="en-US" dirty="0"/>
          </a:p>
        </p:txBody>
      </p:sp>
      <p:sp>
        <p:nvSpPr>
          <p:cNvPr id="3" name="Footer Placeholder 2">
            <a:extLst>
              <a:ext uri="{FF2B5EF4-FFF2-40B4-BE49-F238E27FC236}">
                <a16:creationId xmlns:a16="http://schemas.microsoft.com/office/drawing/2014/main" id="{1023C3B0-63C2-4E4F-880B-CE461A041055}"/>
              </a:ext>
            </a:extLst>
          </p:cNvPr>
          <p:cNvSpPr>
            <a:spLocks noGrp="1"/>
          </p:cNvSpPr>
          <p:nvPr>
            <p:ph type="ftr" sz="quarter" idx="11"/>
          </p:nvPr>
        </p:nvSpPr>
        <p:spPr/>
        <p:txBody>
          <a:bodyPr/>
          <a:lstStyle/>
          <a:p>
            <a:r>
              <a:rPr lang="en-US" dirty="0"/>
              <a:t>myEvolv Peer Training Summit</a:t>
            </a:r>
          </a:p>
        </p:txBody>
      </p:sp>
      <p:sp>
        <p:nvSpPr>
          <p:cNvPr id="6" name="Slide Number Placeholder 5">
            <a:extLst>
              <a:ext uri="{FF2B5EF4-FFF2-40B4-BE49-F238E27FC236}">
                <a16:creationId xmlns:a16="http://schemas.microsoft.com/office/drawing/2014/main" id="{A31A008B-035A-4EDD-86C6-8B761E532777}"/>
              </a:ext>
            </a:extLst>
          </p:cNvPr>
          <p:cNvSpPr>
            <a:spLocks noGrp="1"/>
          </p:cNvSpPr>
          <p:nvPr>
            <p:ph type="sldNum" sz="quarter" idx="12"/>
          </p:nvPr>
        </p:nvSpPr>
        <p:spPr/>
        <p:txBody>
          <a:bodyPr/>
          <a:lstStyle/>
          <a:p>
            <a:fld id="{401CF334-2D5C-4859-84A6-CA7E6E43FAEB}" type="slidenum">
              <a:rPr lang="en-US" smtClean="0"/>
              <a:t>9</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73734752"/>
              </p:ext>
            </p:extLst>
          </p:nvPr>
        </p:nvGraphicFramePr>
        <p:xfrm>
          <a:off x="225880" y="1701210"/>
          <a:ext cx="11547116" cy="4400363"/>
        </p:xfrm>
        <a:graphic>
          <a:graphicData uri="http://schemas.openxmlformats.org/drawingml/2006/table">
            <a:tbl>
              <a:tblPr firstRow="1" bandRow="1">
                <a:tableStyleId>{3B4B98B0-60AC-42C2-AFA5-B58CD77FA1E5}</a:tableStyleId>
              </a:tblPr>
              <a:tblGrid>
                <a:gridCol w="1143123">
                  <a:extLst>
                    <a:ext uri="{9D8B030D-6E8A-4147-A177-3AD203B41FA5}">
                      <a16:colId xmlns:a16="http://schemas.microsoft.com/office/drawing/2014/main" val="20000"/>
                    </a:ext>
                  </a:extLst>
                </a:gridCol>
                <a:gridCol w="4276074">
                  <a:extLst>
                    <a:ext uri="{9D8B030D-6E8A-4147-A177-3AD203B41FA5}">
                      <a16:colId xmlns:a16="http://schemas.microsoft.com/office/drawing/2014/main" val="20001"/>
                    </a:ext>
                  </a:extLst>
                </a:gridCol>
                <a:gridCol w="3190559">
                  <a:extLst>
                    <a:ext uri="{9D8B030D-6E8A-4147-A177-3AD203B41FA5}">
                      <a16:colId xmlns:a16="http://schemas.microsoft.com/office/drawing/2014/main" val="20002"/>
                    </a:ext>
                  </a:extLst>
                </a:gridCol>
                <a:gridCol w="2937360">
                  <a:extLst>
                    <a:ext uri="{9D8B030D-6E8A-4147-A177-3AD203B41FA5}">
                      <a16:colId xmlns:a16="http://schemas.microsoft.com/office/drawing/2014/main" val="20003"/>
                    </a:ext>
                  </a:extLst>
                </a:gridCol>
              </a:tblGrid>
              <a:tr h="372139">
                <a:tc>
                  <a:txBody>
                    <a:bodyPr/>
                    <a:lstStyle/>
                    <a:p>
                      <a:r>
                        <a:rPr lang="en-US" dirty="0" smtClean="0"/>
                        <a:t>Category</a:t>
                      </a:r>
                      <a:endParaRPr lang="en-US" dirty="0"/>
                    </a:p>
                  </a:txBody>
                  <a:tcPr/>
                </a:tc>
                <a:tc>
                  <a:txBody>
                    <a:bodyPr/>
                    <a:lstStyle/>
                    <a:p>
                      <a:r>
                        <a:rPr lang="en-US" dirty="0" smtClean="0"/>
                        <a:t>Function Name</a:t>
                      </a:r>
                      <a:endParaRPr lang="en-US" dirty="0"/>
                    </a:p>
                  </a:txBody>
                  <a:tcPr/>
                </a:tc>
                <a:tc>
                  <a:txBody>
                    <a:bodyPr/>
                    <a:lstStyle/>
                    <a:p>
                      <a:r>
                        <a:rPr lang="en-US" dirty="0" smtClean="0"/>
                        <a:t>Example</a:t>
                      </a:r>
                      <a:endParaRPr lang="en-US" dirty="0"/>
                    </a:p>
                  </a:txBody>
                  <a:tcPr/>
                </a:tc>
                <a:tc>
                  <a:txBody>
                    <a:bodyPr/>
                    <a:lstStyle/>
                    <a:p>
                      <a:r>
                        <a:rPr lang="en-US" dirty="0" smtClean="0"/>
                        <a:t>Comment</a:t>
                      </a:r>
                      <a:endParaRPr lang="en-US" dirty="0"/>
                    </a:p>
                  </a:txBody>
                  <a:tcPr/>
                </a:tc>
                <a:extLst>
                  <a:ext uri="{0D108BD9-81ED-4DB2-BD59-A6C34878D82A}">
                    <a16:rowId xmlns:a16="http://schemas.microsoft.com/office/drawing/2014/main" val="10000"/>
                  </a:ext>
                </a:extLst>
              </a:tr>
              <a:tr h="196033">
                <a:tc>
                  <a:txBody>
                    <a:bodyPr/>
                    <a:lstStyle/>
                    <a:p>
                      <a:pPr algn="l" fontAlgn="b"/>
                      <a:r>
                        <a:rPr lang="en-US" sz="1000" b="1" i="0" u="none" strike="noStrike" dirty="0">
                          <a:solidFill>
                            <a:srgbClr val="000000"/>
                          </a:solidFill>
                          <a:effectLst/>
                          <a:latin typeface="Calibri Light" panose="020F0302020204030204" pitchFamily="34" charset="0"/>
                        </a:rPr>
                        <a:t>Form Attribute</a:t>
                      </a:r>
                    </a:p>
                  </a:txBody>
                  <a:tcPr marL="9525" marR="9525" marT="9525" marB="0" anchor="b"/>
                </a:tc>
                <a:tc>
                  <a:txBody>
                    <a:bodyPr/>
                    <a:lstStyle/>
                    <a:p>
                      <a:pPr algn="l" fontAlgn="b"/>
                      <a:r>
                        <a:rPr lang="en-US" sz="1000" b="0" i="0" u="none" strike="noStrike" dirty="0" err="1" smtClean="0">
                          <a:solidFill>
                            <a:srgbClr val="000000"/>
                          </a:solidFill>
                          <a:effectLst/>
                          <a:latin typeface="Calibri Light" panose="020F0302020204030204" pitchFamily="34" charset="0"/>
                        </a:rPr>
                        <a:t>Form.setDisableRules</a:t>
                      </a:r>
                      <a:r>
                        <a:rPr lang="en-US" sz="1000" b="0" i="0" u="none" strike="noStrike" dirty="0" smtClean="0">
                          <a:solidFill>
                            <a:srgbClr val="000000"/>
                          </a:solidFill>
                          <a:effectLst/>
                          <a:latin typeface="Calibri Light" panose="020F0302020204030204" pitchFamily="34" charset="0"/>
                        </a:rPr>
                        <a:t> </a:t>
                      </a:r>
                      <a:r>
                        <a:rPr lang="en-US" sz="1000" b="0" i="0" u="none" strike="noStrike" dirty="0">
                          <a:solidFill>
                            <a:srgbClr val="000000"/>
                          </a:solidFill>
                          <a:effectLst/>
                          <a:latin typeface="Calibri Light" panose="020F0302020204030204" pitchFamily="34" charset="0"/>
                        </a:rPr>
                        <a:t>(</a:t>
                      </a:r>
                      <a:r>
                        <a:rPr lang="en-US" sz="1000" b="0" i="0" u="none" strike="noStrike" dirty="0" err="1">
                          <a:solidFill>
                            <a:srgbClr val="000000"/>
                          </a:solidFill>
                          <a:effectLst/>
                          <a:latin typeface="Calibri Light" panose="020F0302020204030204" pitchFamily="34" charset="0"/>
                        </a:rPr>
                        <a:t>columnName</a:t>
                      </a:r>
                      <a:r>
                        <a:rPr lang="en-US" sz="1000" b="0" i="0" u="none" strike="noStrike" dirty="0">
                          <a:solidFill>
                            <a:srgbClr val="000000"/>
                          </a:solidFill>
                          <a:effectLst/>
                          <a:latin typeface="Calibri Light" panose="020F0302020204030204" pitchFamily="34" charset="0"/>
                        </a:rPr>
                        <a:t>) </a:t>
                      </a: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Form.setDisableRules(formLine.columnName);</a:t>
                      </a: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Apply the disable rule to a field</a:t>
                      </a:r>
                    </a:p>
                  </a:txBody>
                  <a:tcPr marL="9525" marR="9525" marT="9525" marB="0" anchor="b"/>
                </a:tc>
                <a:extLst>
                  <a:ext uri="{0D108BD9-81ED-4DB2-BD59-A6C34878D82A}">
                    <a16:rowId xmlns:a16="http://schemas.microsoft.com/office/drawing/2014/main" val="10001"/>
                  </a:ext>
                </a:extLst>
              </a:tr>
              <a:tr h="191386">
                <a:tc>
                  <a:txBody>
                    <a:bodyPr/>
                    <a:lstStyle/>
                    <a:p>
                      <a:pPr algn="l" fontAlgn="b"/>
                      <a:endParaRPr lang="en-US" sz="1000" b="1" i="0" u="none" strike="noStrike">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b="0" i="0" u="none" strike="noStrike" dirty="0" err="1" smtClean="0">
                          <a:solidFill>
                            <a:srgbClr val="000000"/>
                          </a:solidFill>
                          <a:effectLst/>
                          <a:latin typeface="Calibri Light" panose="020F0302020204030204" pitchFamily="34" charset="0"/>
                        </a:rPr>
                        <a:t>Form.setDisabled</a:t>
                      </a:r>
                      <a:r>
                        <a:rPr lang="en-US" sz="1000" b="0" i="0" u="none" strike="noStrike" dirty="0" smtClean="0">
                          <a:solidFill>
                            <a:srgbClr val="000000"/>
                          </a:solidFill>
                          <a:effectLst/>
                          <a:latin typeface="Calibri Light" panose="020F0302020204030204" pitchFamily="34" charset="0"/>
                        </a:rPr>
                        <a:t>(</a:t>
                      </a:r>
                      <a:r>
                        <a:rPr lang="en-US" sz="1000" b="0" i="0" u="none" strike="noStrike" dirty="0" err="1" smtClean="0">
                          <a:solidFill>
                            <a:srgbClr val="000000"/>
                          </a:solidFill>
                          <a:effectLst/>
                          <a:latin typeface="Calibri Light" panose="020F0302020204030204" pitchFamily="34" charset="0"/>
                        </a:rPr>
                        <a:t>columnName</a:t>
                      </a:r>
                      <a:r>
                        <a:rPr lang="en-US" sz="1000" b="0" i="0" u="none" strike="noStrike" dirty="0">
                          <a:solidFill>
                            <a:srgbClr val="000000"/>
                          </a:solidFill>
                          <a:effectLst/>
                          <a:latin typeface="Calibri Light" panose="020F0302020204030204" pitchFamily="34" charset="0"/>
                        </a:rPr>
                        <a:t>, </a:t>
                      </a:r>
                      <a:r>
                        <a:rPr lang="en-US" sz="1000" b="0" i="0" u="none" strike="noStrike" dirty="0" err="1">
                          <a:solidFill>
                            <a:srgbClr val="000000"/>
                          </a:solidFill>
                          <a:effectLst/>
                          <a:latin typeface="Calibri Light" panose="020F0302020204030204" pitchFamily="34" charset="0"/>
                        </a:rPr>
                        <a:t>disableRule</a:t>
                      </a:r>
                      <a:r>
                        <a:rPr lang="en-US" sz="1000" b="0" i="0" u="none" strike="noStrike" dirty="0">
                          <a:solidFill>
                            <a:srgbClr val="000000"/>
                          </a:solidFill>
                          <a:effectLst/>
                          <a:latin typeface="Calibri Light" panose="020F0302020204030204" pitchFamily="34" charset="0"/>
                        </a:rPr>
                        <a:t>, </a:t>
                      </a:r>
                      <a:r>
                        <a:rPr lang="en-US" sz="1000" b="0" i="0" u="none" strike="noStrike" dirty="0" err="1">
                          <a:solidFill>
                            <a:srgbClr val="000000"/>
                          </a:solidFill>
                          <a:effectLst/>
                          <a:latin typeface="Calibri Light" panose="020F0302020204030204" pitchFamily="34" charset="0"/>
                        </a:rPr>
                        <a:t>formLinesID</a:t>
                      </a:r>
                      <a:r>
                        <a:rPr lang="en-US" sz="1000" b="0" i="0" u="none" strike="noStrike" dirty="0">
                          <a:solidFill>
                            <a:srgbClr val="000000"/>
                          </a:solidFill>
                          <a:effectLst/>
                          <a:latin typeface="Calibri Light" panose="020F0302020204030204" pitchFamily="34" charset="0"/>
                        </a:rPr>
                        <a:t>) </a:t>
                      </a: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setDisabled(formLine.columnName, 'true') </a:t>
                      </a: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Trigger the disable according to the condition</a:t>
                      </a:r>
                    </a:p>
                  </a:txBody>
                  <a:tcPr marL="9525" marR="9525" marT="9525" marB="0" anchor="b"/>
                </a:tc>
                <a:extLst>
                  <a:ext uri="{0D108BD9-81ED-4DB2-BD59-A6C34878D82A}">
                    <a16:rowId xmlns:a16="http://schemas.microsoft.com/office/drawing/2014/main" val="10002"/>
                  </a:ext>
                </a:extLst>
              </a:tr>
              <a:tr h="222575">
                <a:tc>
                  <a:txBody>
                    <a:bodyPr/>
                    <a:lstStyle/>
                    <a:p>
                      <a:pPr algn="l" fontAlgn="b"/>
                      <a:endParaRPr lang="en-US" sz="1000" b="1" i="0" u="none" strike="noStrike">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Form.makeRequired($obj)</a:t>
                      </a: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makeRequired(Form.getFormLineByColumnName('staff_id'))</a:t>
                      </a:r>
                    </a:p>
                  </a:txBody>
                  <a:tcPr marL="9525" marR="9525" marT="9525" marB="0" anchor="b"/>
                </a:tc>
                <a:tc>
                  <a:txBody>
                    <a:bodyPr/>
                    <a:lstStyle/>
                    <a:p>
                      <a:pPr algn="l" fontAlgn="b"/>
                      <a:endParaRPr lang="en-US" sz="1000" b="0" i="0" u="none" strike="noStrike">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val="10003"/>
                  </a:ext>
                </a:extLst>
              </a:tr>
              <a:tr h="180753">
                <a:tc>
                  <a:txBody>
                    <a:bodyPr/>
                    <a:lstStyle/>
                    <a:p>
                      <a:pPr algn="l" fontAlgn="b"/>
                      <a:endParaRPr lang="en-US" sz="1000" b="1" i="0" u="none" strike="noStrike">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b="0" i="0" u="none" strike="noStrike" dirty="0" err="1">
                          <a:solidFill>
                            <a:srgbClr val="000000"/>
                          </a:solidFill>
                          <a:effectLst/>
                          <a:latin typeface="Calibri Light" panose="020F0302020204030204" pitchFamily="34" charset="0"/>
                        </a:rPr>
                        <a:t>Form.makeUnRequired</a:t>
                      </a:r>
                      <a:r>
                        <a:rPr lang="en-US" sz="1000" b="0" i="0" u="none" strike="noStrike" dirty="0">
                          <a:solidFill>
                            <a:srgbClr val="000000"/>
                          </a:solidFill>
                          <a:effectLst/>
                          <a:latin typeface="Calibri Light" panose="020F0302020204030204" pitchFamily="34" charset="0"/>
                        </a:rPr>
                        <a:t>($</a:t>
                      </a:r>
                      <a:r>
                        <a:rPr lang="en-US" sz="1000" b="0" i="0" u="none" strike="noStrike" dirty="0" err="1">
                          <a:solidFill>
                            <a:srgbClr val="000000"/>
                          </a:solidFill>
                          <a:effectLst/>
                          <a:latin typeface="Calibri Light" panose="020F0302020204030204" pitchFamily="34" charset="0"/>
                        </a:rPr>
                        <a:t>obj</a:t>
                      </a:r>
                      <a:r>
                        <a:rPr lang="en-US" sz="1000" b="0" i="0" u="none" strike="noStrike" dirty="0">
                          <a:solidFill>
                            <a:srgbClr val="000000"/>
                          </a:solidFill>
                          <a:effectLst/>
                          <a:latin typeface="Calibri Light" panose="020F0302020204030204" pitchFamily="34" charset="0"/>
                        </a:rPr>
                        <a:t>)</a:t>
                      </a: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makeUnRequired(Form.getFormLineByColumnName('staff_id'))</a:t>
                      </a:r>
                    </a:p>
                  </a:txBody>
                  <a:tcPr marL="9525" marR="9525" marT="9525" marB="0" anchor="b"/>
                </a:tc>
                <a:tc>
                  <a:txBody>
                    <a:bodyPr/>
                    <a:lstStyle/>
                    <a:p>
                      <a:pPr algn="l" fontAlgn="b"/>
                      <a:endParaRPr lang="en-US" sz="1000" b="0" i="0" u="none" strike="noStrike">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val="10004"/>
                  </a:ext>
                </a:extLst>
              </a:tr>
              <a:tr h="217303">
                <a:tc>
                  <a:txBody>
                    <a:bodyPr/>
                    <a:lstStyle/>
                    <a:p>
                      <a:pPr algn="l" fontAlgn="b"/>
                      <a:endParaRPr lang="en-US" sz="1000" b="1" i="0" u="none" strike="noStrike">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dirty="0" err="1" smtClean="0"/>
                        <a:t>Form.</a:t>
                      </a:r>
                      <a:r>
                        <a:rPr lang="en-US" sz="1000" b="0" i="0" u="none" strike="noStrike" dirty="0" err="1" smtClean="0">
                          <a:solidFill>
                            <a:srgbClr val="000000"/>
                          </a:solidFill>
                          <a:effectLst/>
                          <a:latin typeface="Calibri Light" panose="020F0302020204030204" pitchFamily="34" charset="0"/>
                        </a:rPr>
                        <a:t>subformRequiredToggle</a:t>
                      </a:r>
                      <a:r>
                        <a:rPr lang="en-US" sz="1000" b="0" i="0" u="none" strike="noStrike" dirty="0" smtClean="0">
                          <a:solidFill>
                            <a:srgbClr val="000000"/>
                          </a:solidFill>
                          <a:effectLst/>
                          <a:latin typeface="Calibri Light" panose="020F0302020204030204" pitchFamily="34" charset="0"/>
                        </a:rPr>
                        <a:t>(caption</a:t>
                      </a:r>
                      <a:r>
                        <a:rPr lang="en-US" sz="1000" b="0" i="0" u="none" strike="noStrike" dirty="0">
                          <a:solidFill>
                            <a:srgbClr val="000000"/>
                          </a:solidFill>
                          <a:effectLst/>
                          <a:latin typeface="Calibri Light" panose="020F0302020204030204" pitchFamily="34" charset="0"/>
                        </a:rPr>
                        <a:t>, suppress, hide)</a:t>
                      </a: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subformRequiredToggle("Exception", true, false)</a:t>
                      </a:r>
                    </a:p>
                  </a:txBody>
                  <a:tcPr marL="9525" marR="9525" marT="9525" marB="0" anchor="b"/>
                </a:tc>
                <a:tc>
                  <a:txBody>
                    <a:bodyPr/>
                    <a:lstStyle/>
                    <a:p>
                      <a:pPr algn="l" fontAlgn="b"/>
                      <a:r>
                        <a:rPr lang="en-US" sz="1000" b="0" i="0" u="none" strike="noStrike" dirty="0">
                          <a:solidFill>
                            <a:srgbClr val="000000"/>
                          </a:solidFill>
                          <a:effectLst/>
                          <a:latin typeface="Calibri Light" panose="020F0302020204030204" pitchFamily="34" charset="0"/>
                        </a:rPr>
                        <a:t>Toggle </a:t>
                      </a:r>
                      <a:r>
                        <a:rPr lang="en-US" sz="1000" b="0" i="0" u="none" strike="noStrike" dirty="0" err="1">
                          <a:solidFill>
                            <a:srgbClr val="000000"/>
                          </a:solidFill>
                          <a:effectLst/>
                          <a:latin typeface="Calibri Light" panose="020F0302020204030204" pitchFamily="34" charset="0"/>
                        </a:rPr>
                        <a:t>Subform</a:t>
                      </a:r>
                      <a:r>
                        <a:rPr lang="en-US" sz="1000" b="0" i="0" u="none" strike="noStrike" dirty="0">
                          <a:solidFill>
                            <a:srgbClr val="000000"/>
                          </a:solidFill>
                          <a:effectLst/>
                          <a:latin typeface="Calibri Light" panose="020F0302020204030204" pitchFamily="34" charset="0"/>
                        </a:rPr>
                        <a:t> Required, Caption is the </a:t>
                      </a:r>
                      <a:r>
                        <a:rPr lang="en-US" sz="1000" b="0" i="0" u="none" strike="noStrike" dirty="0" err="1">
                          <a:solidFill>
                            <a:srgbClr val="000000"/>
                          </a:solidFill>
                          <a:effectLst/>
                          <a:latin typeface="Calibri Light" panose="020F0302020204030204" pitchFamily="34" charset="0"/>
                        </a:rPr>
                        <a:t>Subfomr</a:t>
                      </a:r>
                      <a:r>
                        <a:rPr lang="en-US" sz="1000" b="0" i="0" u="none" strike="noStrike" dirty="0">
                          <a:solidFill>
                            <a:srgbClr val="000000"/>
                          </a:solidFill>
                          <a:effectLst/>
                          <a:latin typeface="Calibri Light" panose="020F0302020204030204" pitchFamily="34" charset="0"/>
                        </a:rPr>
                        <a:t> Caption</a:t>
                      </a:r>
                    </a:p>
                  </a:txBody>
                  <a:tcPr marL="9525" marR="9525" marT="9525" marB="0" anchor="b"/>
                </a:tc>
                <a:extLst>
                  <a:ext uri="{0D108BD9-81ED-4DB2-BD59-A6C34878D82A}">
                    <a16:rowId xmlns:a16="http://schemas.microsoft.com/office/drawing/2014/main" val="10005"/>
                  </a:ext>
                </a:extLst>
              </a:tr>
              <a:tr h="206754">
                <a:tc>
                  <a:txBody>
                    <a:bodyPr/>
                    <a:lstStyle/>
                    <a:p>
                      <a:pPr algn="l" fontAlgn="b"/>
                      <a:endParaRPr lang="en-US" sz="1000" b="1" i="0" u="none" strike="noStrike">
                        <a:solidFill>
                          <a:srgbClr val="000000"/>
                        </a:solidFill>
                        <a:effectLst/>
                        <a:latin typeface="Calibri Light" panose="020F0302020204030204" pitchFamily="34" charset="0"/>
                      </a:endParaRPr>
                    </a:p>
                  </a:txBody>
                  <a:tcPr marL="9525" marR="9525" marT="9525" marB="0" anchor="b"/>
                </a:tc>
                <a:tc>
                  <a:txBody>
                    <a:bodyPr/>
                    <a:lstStyle/>
                    <a:p>
                      <a:pPr algn="l" fontAlgn="b"/>
                      <a:endParaRPr lang="en-US" sz="1000" b="0" i="0" u="none" strike="noStrike">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subformRequiredToggle("Exception", false, false)</a:t>
                      </a:r>
                    </a:p>
                  </a:txBody>
                  <a:tcPr marL="9525" marR="9525" marT="9525" marB="0" anchor="b"/>
                </a:tc>
                <a:tc>
                  <a:txBody>
                    <a:bodyPr/>
                    <a:lstStyle/>
                    <a:p>
                      <a:pPr algn="l" fontAlgn="b"/>
                      <a:r>
                        <a:rPr lang="en-US" sz="1000" b="0" i="0" u="none" strike="noStrike" dirty="0" err="1">
                          <a:solidFill>
                            <a:srgbClr val="000000"/>
                          </a:solidFill>
                          <a:effectLst/>
                          <a:latin typeface="Calibri Light" panose="020F0302020204030204" pitchFamily="34" charset="0"/>
                        </a:rPr>
                        <a:t>Subform</a:t>
                      </a:r>
                      <a:r>
                        <a:rPr lang="en-US" sz="1000" b="0" i="0" u="none" strike="noStrike" dirty="0">
                          <a:solidFill>
                            <a:srgbClr val="000000"/>
                          </a:solidFill>
                          <a:effectLst/>
                          <a:latin typeface="Calibri Light" panose="020F0302020204030204" pitchFamily="34" charset="0"/>
                        </a:rPr>
                        <a:t> need at least one record</a:t>
                      </a:r>
                    </a:p>
                  </a:txBody>
                  <a:tcPr marL="9525" marR="9525" marT="9525" marB="0" anchor="b"/>
                </a:tc>
                <a:extLst>
                  <a:ext uri="{0D108BD9-81ED-4DB2-BD59-A6C34878D82A}">
                    <a16:rowId xmlns:a16="http://schemas.microsoft.com/office/drawing/2014/main" val="10006"/>
                  </a:ext>
                </a:extLst>
              </a:tr>
              <a:tr h="216993">
                <a:tc>
                  <a:txBody>
                    <a:bodyPr/>
                    <a:lstStyle/>
                    <a:p>
                      <a:pPr algn="l" fontAlgn="b"/>
                      <a:endParaRPr lang="en-US" sz="1000" b="1" i="0" u="none" strike="noStrike">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Form.SetScrnval(fieldName, sLUTCode, sDepends, sDependsOther)</a:t>
                      </a:r>
                    </a:p>
                  </a:txBody>
                  <a:tcPr marL="9525" marR="9525" marT="9525" marB="0" anchor="b"/>
                </a:tc>
                <a:tc>
                  <a:txBody>
                    <a:bodyPr/>
                    <a:lstStyle/>
                    <a:p>
                      <a:pPr algn="l" fontAlgn="b"/>
                      <a:r>
                        <a:rPr lang="en-US" sz="1000" b="0" i="0" u="none" strike="noStrike" dirty="0" err="1">
                          <a:solidFill>
                            <a:srgbClr val="000000"/>
                          </a:solidFill>
                          <a:effectLst/>
                          <a:latin typeface="Calibri Light" panose="020F0302020204030204" pitchFamily="34" charset="0"/>
                        </a:rPr>
                        <a:t>SetScrnval</a:t>
                      </a:r>
                      <a:r>
                        <a:rPr lang="en-US" sz="1000" b="0" i="0" u="none" strike="noStrike" dirty="0">
                          <a:solidFill>
                            <a:srgbClr val="000000"/>
                          </a:solidFill>
                          <a:effectLst/>
                          <a:latin typeface="Calibri Light" panose="020F0302020204030204" pitchFamily="34" charset="0"/>
                        </a:rPr>
                        <a:t>("</a:t>
                      </a:r>
                      <a:r>
                        <a:rPr lang="en-US" sz="1000" b="0" i="0" u="none" strike="noStrike" dirty="0" err="1">
                          <a:solidFill>
                            <a:srgbClr val="000000"/>
                          </a:solidFill>
                          <a:effectLst/>
                          <a:latin typeface="Calibri Light" panose="020F0302020204030204" pitchFamily="34" charset="0"/>
                        </a:rPr>
                        <a:t>program_responsible</a:t>
                      </a:r>
                      <a:r>
                        <a:rPr lang="en-US" sz="1000" b="0" i="0" u="none" strike="noStrike" dirty="0">
                          <a:solidFill>
                            <a:srgbClr val="000000"/>
                          </a:solidFill>
                          <a:effectLst/>
                          <a:latin typeface="Calibri Light" panose="020F0302020204030204" pitchFamily="34" charset="0"/>
                        </a:rPr>
                        <a:t>", "</a:t>
                      </a:r>
                      <a:r>
                        <a:rPr lang="en-US" sz="1000" b="0" i="0" u="none" strike="noStrike" dirty="0" err="1">
                          <a:solidFill>
                            <a:srgbClr val="000000"/>
                          </a:solidFill>
                          <a:effectLst/>
                          <a:latin typeface="Calibri Light" panose="020F0302020204030204" pitchFamily="34" charset="0"/>
                        </a:rPr>
                        <a:t>program_info</a:t>
                      </a:r>
                      <a:r>
                        <a:rPr lang="en-US" sz="1000" b="0" i="0" u="none" strike="noStrike" dirty="0">
                          <a:solidFill>
                            <a:srgbClr val="000000"/>
                          </a:solidFill>
                          <a:effectLst/>
                          <a:latin typeface="Calibri Light" panose="020F0302020204030204" pitchFamily="34" charset="0"/>
                        </a:rPr>
                        <a:t>", "</a:t>
                      </a:r>
                      <a:r>
                        <a:rPr lang="en-US" sz="1000" b="0" i="0" u="none" strike="noStrike" dirty="0" err="1">
                          <a:solidFill>
                            <a:srgbClr val="000000"/>
                          </a:solidFill>
                          <a:effectLst/>
                          <a:latin typeface="Calibri Light" panose="020F0302020204030204" pitchFamily="34" charset="0"/>
                        </a:rPr>
                        <a:t>agency_id</a:t>
                      </a:r>
                      <a:r>
                        <a:rPr lang="en-US" sz="1000" b="0" i="0" u="none" strike="noStrike" dirty="0">
                          <a:solidFill>
                            <a:srgbClr val="000000"/>
                          </a:solidFill>
                          <a:effectLst/>
                          <a:latin typeface="Calibri Light" panose="020F0302020204030204" pitchFamily="34" charset="0"/>
                        </a:rPr>
                        <a:t>", "getFormElement('</a:t>
                      </a:r>
                      <a:r>
                        <a:rPr lang="en-US" sz="1000" b="0" i="0" u="none" strike="noStrike" dirty="0" err="1">
                          <a:solidFill>
                            <a:srgbClr val="000000"/>
                          </a:solidFill>
                          <a:effectLst/>
                          <a:latin typeface="Calibri Light" panose="020F0302020204030204" pitchFamily="34" charset="0"/>
                        </a:rPr>
                        <a:t>staff_responsible</a:t>
                      </a:r>
                      <a:r>
                        <a:rPr lang="en-US" sz="1000" b="0" i="0" u="none" strike="noStrike" dirty="0">
                          <a:solidFill>
                            <a:srgbClr val="000000"/>
                          </a:solidFill>
                          <a:effectLst/>
                          <a:latin typeface="Calibri Light" panose="020F0302020204030204" pitchFamily="34" charset="0"/>
                        </a:rPr>
                        <a:t>')")</a:t>
                      </a: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Change the lookup table - before open the lookup</a:t>
                      </a:r>
                    </a:p>
                  </a:txBody>
                  <a:tcPr marL="9525" marR="9525" marT="9525" marB="0" anchor="b"/>
                </a:tc>
                <a:extLst>
                  <a:ext uri="{0D108BD9-81ED-4DB2-BD59-A6C34878D82A}">
                    <a16:rowId xmlns:a16="http://schemas.microsoft.com/office/drawing/2014/main" val="10007"/>
                  </a:ext>
                </a:extLst>
              </a:tr>
              <a:tr h="191386">
                <a:tc>
                  <a:txBody>
                    <a:bodyPr/>
                    <a:lstStyle/>
                    <a:p>
                      <a:pPr algn="l" fontAlgn="b"/>
                      <a:r>
                        <a:rPr lang="en-US" sz="1000" b="1" i="0" u="none" strike="noStrike">
                          <a:solidFill>
                            <a:srgbClr val="000000"/>
                          </a:solidFill>
                          <a:effectLst/>
                          <a:latin typeface="Calibri Light" panose="020F0302020204030204" pitchFamily="34" charset="0"/>
                        </a:rPr>
                        <a:t>Get Data from database</a:t>
                      </a: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getDataValue(tableFrom, codeField, codeValue, returnField, conditionExpr, orderExpr)</a:t>
                      </a:r>
                    </a:p>
                  </a:txBody>
                  <a:tcPr marL="9525" marR="9525" marT="9525" marB="0" anchor="b"/>
                </a:tc>
                <a:tc>
                  <a:txBody>
                    <a:bodyPr/>
                    <a:lstStyle/>
                    <a:p>
                      <a:pPr algn="l" fontAlgn="b"/>
                      <a:r>
                        <a:rPr lang="en-US" sz="1000" b="0" i="0" u="none" strike="noStrike" dirty="0">
                          <a:solidFill>
                            <a:srgbClr val="000000"/>
                          </a:solidFill>
                          <a:effectLst/>
                          <a:latin typeface="Calibri Light" panose="020F0302020204030204" pitchFamily="34" charset="0"/>
                        </a:rPr>
                        <a:t>getDataValue('primary_worker_assignments_view','people_id',</a:t>
                      </a:r>
                      <a:r>
                        <a:rPr lang="en-US" sz="1000" b="0" i="0" u="none" strike="noStrike" dirty="0" err="1">
                          <a:solidFill>
                            <a:srgbClr val="000000"/>
                          </a:solidFill>
                          <a:effectLst/>
                          <a:latin typeface="Calibri Light" panose="020F0302020204030204" pitchFamily="34" charset="0"/>
                        </a:rPr>
                        <a:t>parentValue</a:t>
                      </a:r>
                      <a:r>
                        <a:rPr lang="en-US" sz="1000" b="0" i="0" u="none" strike="noStrike" dirty="0">
                          <a:solidFill>
                            <a:srgbClr val="000000"/>
                          </a:solidFill>
                          <a:effectLst/>
                          <a:latin typeface="Calibri Light" panose="020F0302020204030204" pitchFamily="34" charset="0"/>
                        </a:rPr>
                        <a:t>, '</a:t>
                      </a:r>
                      <a:r>
                        <a:rPr lang="en-US" sz="1000" b="0" i="0" u="none" strike="noStrike" dirty="0" err="1">
                          <a:solidFill>
                            <a:srgbClr val="000000"/>
                          </a:solidFill>
                          <a:effectLst/>
                          <a:latin typeface="Calibri Light" panose="020F0302020204030204" pitchFamily="34" charset="0"/>
                        </a:rPr>
                        <a:t>staff_id</a:t>
                      </a:r>
                      <a:r>
                        <a:rPr lang="en-US" sz="1000" b="0" i="0" u="none" strike="noStrike" dirty="0">
                          <a:solidFill>
                            <a:srgbClr val="000000"/>
                          </a:solidFill>
                          <a:effectLst/>
                          <a:latin typeface="Calibri Light" panose="020F0302020204030204" pitchFamily="34" charset="0"/>
                        </a:rPr>
                        <a:t>', '</a:t>
                      </a:r>
                      <a:r>
                        <a:rPr lang="en-US" sz="1000" b="0" i="0" u="none" strike="noStrike" dirty="0" err="1">
                          <a:solidFill>
                            <a:srgbClr val="000000"/>
                          </a:solidFill>
                          <a:effectLst/>
                          <a:latin typeface="Calibri Light" panose="020F0302020204030204" pitchFamily="34" charset="0"/>
                        </a:rPr>
                        <a:t>end_date</a:t>
                      </a:r>
                      <a:r>
                        <a:rPr lang="en-US" sz="1000" b="0" i="0" u="none" strike="noStrike" dirty="0">
                          <a:solidFill>
                            <a:srgbClr val="000000"/>
                          </a:solidFill>
                          <a:effectLst/>
                          <a:latin typeface="Calibri Light" panose="020F0302020204030204" pitchFamily="34" charset="0"/>
                        </a:rPr>
                        <a:t> IS NULL and </a:t>
                      </a:r>
                      <a:r>
                        <a:rPr lang="en-US" sz="1000" b="0" i="0" u="none" strike="noStrike" dirty="0" err="1">
                          <a:solidFill>
                            <a:srgbClr val="000000"/>
                          </a:solidFill>
                          <a:effectLst/>
                          <a:latin typeface="Calibri Light" panose="020F0302020204030204" pitchFamily="34" charset="0"/>
                        </a:rPr>
                        <a:t>program_info_id</a:t>
                      </a:r>
                      <a:r>
                        <a:rPr lang="en-US" sz="1000" b="0" i="0" u="none" strike="noStrike" dirty="0">
                          <a:solidFill>
                            <a:srgbClr val="000000"/>
                          </a:solidFill>
                          <a:effectLst/>
                          <a:latin typeface="Calibri Light" panose="020F0302020204030204" pitchFamily="34" charset="0"/>
                        </a:rPr>
                        <a:t> = \'\''+</a:t>
                      </a:r>
                      <a:r>
                        <a:rPr lang="en-US" sz="1000" b="0" i="0" u="none" strike="noStrike" dirty="0" err="1">
                          <a:solidFill>
                            <a:srgbClr val="000000"/>
                          </a:solidFill>
                          <a:effectLst/>
                          <a:latin typeface="Calibri Light" panose="020F0302020204030204" pitchFamily="34" charset="0"/>
                        </a:rPr>
                        <a:t>programPS</a:t>
                      </a:r>
                      <a:r>
                        <a:rPr lang="en-US" sz="1000" b="0" i="0" u="none" strike="noStrike" dirty="0">
                          <a:solidFill>
                            <a:srgbClr val="000000"/>
                          </a:solidFill>
                          <a:effectLst/>
                          <a:latin typeface="Calibri Light" panose="020F0302020204030204" pitchFamily="34" charset="0"/>
                        </a:rPr>
                        <a:t>+'\'\'')</a:t>
                      </a: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can take those condition in newer release"IS NOT NULL","IS NULL","NOT LIKE","LIKE","&gt;=", "&gt;" ,"&lt;=" ,"&lt;", "="</a:t>
                      </a:r>
                    </a:p>
                  </a:txBody>
                  <a:tcPr marL="9525" marR="9525" marT="9525" marB="0" anchor="b"/>
                </a:tc>
                <a:extLst>
                  <a:ext uri="{0D108BD9-81ED-4DB2-BD59-A6C34878D82A}">
                    <a16:rowId xmlns:a16="http://schemas.microsoft.com/office/drawing/2014/main" val="10008"/>
                  </a:ext>
                </a:extLst>
              </a:tr>
              <a:tr h="236013">
                <a:tc>
                  <a:txBody>
                    <a:bodyPr/>
                    <a:lstStyle/>
                    <a:p>
                      <a:pPr algn="l" fontAlgn="b"/>
                      <a:endParaRPr lang="en-US" sz="1000" b="1" i="0" u="none" strike="noStrike">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b="0" i="0" u="none" strike="noStrike" dirty="0" err="1">
                          <a:solidFill>
                            <a:srgbClr val="000000"/>
                          </a:solidFill>
                          <a:effectLst/>
                          <a:latin typeface="Calibri Light" panose="020F0302020204030204" pitchFamily="34" charset="0"/>
                        </a:rPr>
                        <a:t>getDataValueWithFunction</a:t>
                      </a:r>
                      <a:r>
                        <a:rPr lang="en-US" sz="1000" b="0" i="0" u="none" strike="noStrike" dirty="0">
                          <a:solidFill>
                            <a:srgbClr val="000000"/>
                          </a:solidFill>
                          <a:effectLst/>
                          <a:latin typeface="Calibri Light" panose="020F0302020204030204" pitchFamily="34" charset="0"/>
                        </a:rPr>
                        <a:t>(</a:t>
                      </a:r>
                      <a:r>
                        <a:rPr lang="en-US" sz="1000" b="0" i="0" u="none" strike="noStrike" dirty="0" err="1">
                          <a:solidFill>
                            <a:srgbClr val="000000"/>
                          </a:solidFill>
                          <a:effectLst/>
                          <a:latin typeface="Calibri Light" panose="020F0302020204030204" pitchFamily="34" charset="0"/>
                        </a:rPr>
                        <a:t>tableFrom</a:t>
                      </a:r>
                      <a:r>
                        <a:rPr lang="en-US" sz="1000" b="0" i="0" u="none" strike="noStrike" dirty="0">
                          <a:solidFill>
                            <a:srgbClr val="000000"/>
                          </a:solidFill>
                          <a:effectLst/>
                          <a:latin typeface="Calibri Light" panose="020F0302020204030204" pitchFamily="34" charset="0"/>
                        </a:rPr>
                        <a:t>, </a:t>
                      </a:r>
                      <a:r>
                        <a:rPr lang="en-US" sz="1000" b="0" i="0" u="none" strike="noStrike" dirty="0" err="1">
                          <a:solidFill>
                            <a:srgbClr val="000000"/>
                          </a:solidFill>
                          <a:effectLst/>
                          <a:latin typeface="Calibri Light" panose="020F0302020204030204" pitchFamily="34" charset="0"/>
                        </a:rPr>
                        <a:t>codeField</a:t>
                      </a:r>
                      <a:r>
                        <a:rPr lang="en-US" sz="1000" b="0" i="0" u="none" strike="noStrike" dirty="0">
                          <a:solidFill>
                            <a:srgbClr val="000000"/>
                          </a:solidFill>
                          <a:effectLst/>
                          <a:latin typeface="Calibri Light" panose="020F0302020204030204" pitchFamily="34" charset="0"/>
                        </a:rPr>
                        <a:t>, </a:t>
                      </a:r>
                      <a:r>
                        <a:rPr lang="en-US" sz="1000" b="0" i="0" u="none" strike="noStrike" dirty="0" err="1">
                          <a:solidFill>
                            <a:srgbClr val="000000"/>
                          </a:solidFill>
                          <a:effectLst/>
                          <a:latin typeface="Calibri Light" panose="020F0302020204030204" pitchFamily="34" charset="0"/>
                        </a:rPr>
                        <a:t>codeValue</a:t>
                      </a:r>
                      <a:r>
                        <a:rPr lang="en-US" sz="1000" b="0" i="0" u="none" strike="noStrike" dirty="0">
                          <a:solidFill>
                            <a:srgbClr val="000000"/>
                          </a:solidFill>
                          <a:effectLst/>
                          <a:latin typeface="Calibri Light" panose="020F0302020204030204" pitchFamily="34" charset="0"/>
                        </a:rPr>
                        <a:t>, </a:t>
                      </a:r>
                      <a:r>
                        <a:rPr lang="en-US" sz="1000" b="0" i="0" u="none" strike="noStrike" dirty="0" err="1">
                          <a:solidFill>
                            <a:srgbClr val="000000"/>
                          </a:solidFill>
                          <a:effectLst/>
                          <a:latin typeface="Calibri Light" panose="020F0302020204030204" pitchFamily="34" charset="0"/>
                        </a:rPr>
                        <a:t>returnField</a:t>
                      </a:r>
                      <a:r>
                        <a:rPr lang="en-US" sz="1000" b="0" i="0" u="none" strike="noStrike" dirty="0">
                          <a:solidFill>
                            <a:srgbClr val="000000"/>
                          </a:solidFill>
                          <a:effectLst/>
                          <a:latin typeface="Calibri Light" panose="020F0302020204030204" pitchFamily="34" charset="0"/>
                        </a:rPr>
                        <a:t>, </a:t>
                      </a:r>
                      <a:r>
                        <a:rPr lang="en-US" sz="1000" b="0" i="0" u="none" strike="noStrike" dirty="0" err="1">
                          <a:solidFill>
                            <a:srgbClr val="000000"/>
                          </a:solidFill>
                          <a:effectLst/>
                          <a:latin typeface="Calibri Light" panose="020F0302020204030204" pitchFamily="34" charset="0"/>
                        </a:rPr>
                        <a:t>returnFieldAlias</a:t>
                      </a:r>
                      <a:r>
                        <a:rPr lang="en-US" sz="1000" b="0" i="0" u="none" strike="noStrike" dirty="0">
                          <a:solidFill>
                            <a:srgbClr val="000000"/>
                          </a:solidFill>
                          <a:effectLst/>
                          <a:latin typeface="Calibri Light" panose="020F0302020204030204" pitchFamily="34" charset="0"/>
                        </a:rPr>
                        <a:t>, </a:t>
                      </a:r>
                      <a:r>
                        <a:rPr lang="en-US" sz="1000" b="0" i="0" u="none" strike="noStrike" dirty="0" err="1">
                          <a:solidFill>
                            <a:srgbClr val="000000"/>
                          </a:solidFill>
                          <a:effectLst/>
                          <a:latin typeface="Calibri Light" panose="020F0302020204030204" pitchFamily="34" charset="0"/>
                        </a:rPr>
                        <a:t>conditionExpr</a:t>
                      </a:r>
                      <a:r>
                        <a:rPr lang="en-US" sz="1000" b="0" i="0" u="none" strike="noStrike" dirty="0">
                          <a:solidFill>
                            <a:srgbClr val="000000"/>
                          </a:solidFill>
                          <a:effectLst/>
                          <a:latin typeface="Calibri Light" panose="020F0302020204030204" pitchFamily="34" charset="0"/>
                        </a:rPr>
                        <a:t>)</a:t>
                      </a: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getDataValueWithFunction('primary_worker_assignments_view','people_id',parentValue, 'staff_id', null, 'end_date IS NULL and program_info_id = \'\''+programPS+'\'\'')</a:t>
                      </a: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Just like getDataValue(tableFrom, codeField, codeValue, returnField, conditionExpr, null)</a:t>
                      </a:r>
                    </a:p>
                  </a:txBody>
                  <a:tcPr marL="9525" marR="9525" marT="9525" marB="0" anchor="b"/>
                </a:tc>
                <a:extLst>
                  <a:ext uri="{0D108BD9-81ED-4DB2-BD59-A6C34878D82A}">
                    <a16:rowId xmlns:a16="http://schemas.microsoft.com/office/drawing/2014/main" val="10009"/>
                  </a:ext>
                </a:extLst>
              </a:tr>
              <a:tr h="170121">
                <a:tc>
                  <a:txBody>
                    <a:bodyPr/>
                    <a:lstStyle/>
                    <a:p>
                      <a:pPr algn="l" fontAlgn="b"/>
                      <a:r>
                        <a:rPr lang="en-US" sz="1000" b="1" i="0" u="none" strike="noStrike">
                          <a:solidFill>
                            <a:srgbClr val="000000"/>
                          </a:solidFill>
                          <a:effectLst/>
                          <a:latin typeface="Calibri Light" panose="020F0302020204030204" pitchFamily="34" charset="0"/>
                        </a:rPr>
                        <a:t>misc</a:t>
                      </a: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isChecked(elementName) </a:t>
                      </a: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isChecked("is_noshow")</a:t>
                      </a:r>
                    </a:p>
                  </a:txBody>
                  <a:tcPr marL="9525" marR="9525" marT="9525" marB="0" anchor="b"/>
                </a:tc>
                <a:tc>
                  <a:txBody>
                    <a:bodyPr/>
                    <a:lstStyle/>
                    <a:p>
                      <a:pPr algn="l" fontAlgn="b"/>
                      <a:endParaRPr lang="en-US" sz="1000" b="0" i="0" u="none" strike="noStrike">
                        <a:solidFill>
                          <a:srgbClr val="000000"/>
                        </a:solidFill>
                        <a:effectLst/>
                        <a:latin typeface="Calibri Light" panose="020F0302020204030204" pitchFamily="34" charset="0"/>
                      </a:endParaRPr>
                    </a:p>
                  </a:txBody>
                  <a:tcPr marL="9525" marR="9525" marT="9525" marB="0" anchor="b"/>
                </a:tc>
                <a:extLst>
                  <a:ext uri="{0D108BD9-81ED-4DB2-BD59-A6C34878D82A}">
                    <a16:rowId xmlns:a16="http://schemas.microsoft.com/office/drawing/2014/main" val="10010"/>
                  </a:ext>
                </a:extLst>
              </a:tr>
              <a:tr h="170121">
                <a:tc>
                  <a:txBody>
                    <a:bodyPr/>
                    <a:lstStyle/>
                    <a:p>
                      <a:pPr algn="l" fontAlgn="b"/>
                      <a:endParaRPr lang="en-US" sz="1000" b="1" i="0" u="none" strike="noStrike">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b="0" i="0" u="none" strike="noStrike" dirty="0" err="1">
                          <a:solidFill>
                            <a:srgbClr val="000000"/>
                          </a:solidFill>
                          <a:effectLst/>
                          <a:latin typeface="Calibri Light" panose="020F0302020204030204" pitchFamily="34" charset="0"/>
                        </a:rPr>
                        <a:t>isNullOrEmpty</a:t>
                      </a:r>
                      <a:r>
                        <a:rPr lang="en-US" sz="1000" b="0" i="0" u="none" strike="noStrike" dirty="0">
                          <a:solidFill>
                            <a:srgbClr val="000000"/>
                          </a:solidFill>
                          <a:effectLst/>
                          <a:latin typeface="Calibri Light" panose="020F0302020204030204" pitchFamily="34" charset="0"/>
                        </a:rPr>
                        <a:t>(</a:t>
                      </a:r>
                      <a:r>
                        <a:rPr lang="en-US" sz="1000" b="0" i="0" u="none" strike="noStrike" dirty="0" err="1">
                          <a:solidFill>
                            <a:srgbClr val="000000"/>
                          </a:solidFill>
                          <a:effectLst/>
                          <a:latin typeface="Calibri Light" panose="020F0302020204030204" pitchFamily="34" charset="0"/>
                        </a:rPr>
                        <a:t>str</a:t>
                      </a:r>
                      <a:r>
                        <a:rPr lang="en-US" sz="1000" b="0" i="0" u="none" strike="noStrike" dirty="0">
                          <a:solidFill>
                            <a:srgbClr val="000000"/>
                          </a:solidFill>
                          <a:effectLst/>
                          <a:latin typeface="Calibri Light" panose="020F0302020204030204" pitchFamily="34" charset="0"/>
                        </a:rPr>
                        <a:t>)</a:t>
                      </a: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isNullOrEmpty(Form.getFormElement('staff_id'))</a:t>
                      </a: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Return true if a string is null or empty (or undefined)</a:t>
                      </a:r>
                    </a:p>
                  </a:txBody>
                  <a:tcPr marL="9525" marR="9525" marT="9525" marB="0" anchor="b"/>
                </a:tc>
                <a:extLst>
                  <a:ext uri="{0D108BD9-81ED-4DB2-BD59-A6C34878D82A}">
                    <a16:rowId xmlns:a16="http://schemas.microsoft.com/office/drawing/2014/main" val="10011"/>
                  </a:ext>
                </a:extLst>
              </a:tr>
              <a:tr h="170121">
                <a:tc>
                  <a:txBody>
                    <a:bodyPr/>
                    <a:lstStyle/>
                    <a:p>
                      <a:pPr algn="l" fontAlgn="b"/>
                      <a:endParaRPr lang="en-US" sz="1000" b="1" i="0" u="none" strike="noStrike">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isNullOrWhiteSpace(str) </a:t>
                      </a: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isNullOrWhiteSpace(getFormElement('gender_id'))</a:t>
                      </a: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Return true if a string is null or has whitespace</a:t>
                      </a:r>
                    </a:p>
                  </a:txBody>
                  <a:tcPr marL="9525" marR="9525" marT="9525" marB="0" anchor="b"/>
                </a:tc>
                <a:extLst>
                  <a:ext uri="{0D108BD9-81ED-4DB2-BD59-A6C34878D82A}">
                    <a16:rowId xmlns:a16="http://schemas.microsoft.com/office/drawing/2014/main" val="10012"/>
                  </a:ext>
                </a:extLst>
              </a:tr>
              <a:tr h="170121">
                <a:tc>
                  <a:txBody>
                    <a:bodyPr/>
                    <a:lstStyle/>
                    <a:p>
                      <a:pPr algn="l" fontAlgn="b"/>
                      <a:endParaRPr lang="en-US" sz="1000" b="0" i="0" u="none" strike="noStrike">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padLeft (s, n, c)</a:t>
                      </a:r>
                    </a:p>
                  </a:txBody>
                  <a:tcPr marL="9525" marR="9525" marT="9525" marB="0" anchor="b"/>
                </a:tc>
                <a:tc>
                  <a:txBody>
                    <a:bodyPr/>
                    <a:lstStyle/>
                    <a:p>
                      <a:pPr algn="l" fontAlgn="b"/>
                      <a:endParaRPr lang="en-US" sz="1000" b="0" i="0" u="none" strike="noStrike">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left padding s with c to a total of n chars</a:t>
                      </a:r>
                    </a:p>
                  </a:txBody>
                  <a:tcPr marL="9525" marR="9525" marT="9525" marB="0" anchor="b"/>
                </a:tc>
                <a:extLst>
                  <a:ext uri="{0D108BD9-81ED-4DB2-BD59-A6C34878D82A}">
                    <a16:rowId xmlns:a16="http://schemas.microsoft.com/office/drawing/2014/main" val="10013"/>
                  </a:ext>
                </a:extLst>
              </a:tr>
              <a:tr h="170121">
                <a:tc>
                  <a:txBody>
                    <a:bodyPr/>
                    <a:lstStyle/>
                    <a:p>
                      <a:pPr algn="l" fontAlgn="b"/>
                      <a:endParaRPr lang="en-US" sz="1000" b="1" i="0" u="none" strike="noStrike">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padLeft (s, n, c)</a:t>
                      </a:r>
                    </a:p>
                  </a:txBody>
                  <a:tcPr marL="9525" marR="9525" marT="9525" marB="0" anchor="b"/>
                </a:tc>
                <a:tc>
                  <a:txBody>
                    <a:bodyPr/>
                    <a:lstStyle/>
                    <a:p>
                      <a:pPr algn="l" fontAlgn="b"/>
                      <a:endParaRPr lang="en-US" sz="1000" b="0" i="0" u="none" strike="noStrike">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right padding s with c to a total of n chars</a:t>
                      </a:r>
                    </a:p>
                  </a:txBody>
                  <a:tcPr marL="9525" marR="9525" marT="9525" marB="0" anchor="b"/>
                </a:tc>
                <a:extLst>
                  <a:ext uri="{0D108BD9-81ED-4DB2-BD59-A6C34878D82A}">
                    <a16:rowId xmlns:a16="http://schemas.microsoft.com/office/drawing/2014/main" val="10014"/>
                  </a:ext>
                </a:extLst>
              </a:tr>
              <a:tr h="170121">
                <a:tc>
                  <a:txBody>
                    <a:bodyPr/>
                    <a:lstStyle/>
                    <a:p>
                      <a:pPr algn="l" fontAlgn="b"/>
                      <a:endParaRPr lang="en-US" sz="1000" b="1" i="0" u="none" strike="noStrike">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trim(str)</a:t>
                      </a:r>
                    </a:p>
                  </a:txBody>
                  <a:tcPr marL="9525" marR="9525" marT="9525" marB="0" anchor="b"/>
                </a:tc>
                <a:tc>
                  <a:txBody>
                    <a:bodyPr/>
                    <a:lstStyle/>
                    <a:p>
                      <a:pPr algn="l" fontAlgn="b"/>
                      <a:endParaRPr lang="en-US" sz="1000" b="0" i="0" u="none" strike="noStrike">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trim the string</a:t>
                      </a:r>
                    </a:p>
                  </a:txBody>
                  <a:tcPr marL="9525" marR="9525" marT="9525" marB="0" anchor="b"/>
                </a:tc>
                <a:extLst>
                  <a:ext uri="{0D108BD9-81ED-4DB2-BD59-A6C34878D82A}">
                    <a16:rowId xmlns:a16="http://schemas.microsoft.com/office/drawing/2014/main" val="10015"/>
                  </a:ext>
                </a:extLst>
              </a:tr>
              <a:tr h="170121">
                <a:tc>
                  <a:txBody>
                    <a:bodyPr/>
                    <a:lstStyle/>
                    <a:p>
                      <a:pPr algn="l" fontAlgn="b"/>
                      <a:endParaRPr lang="en-US" sz="1000" b="1" i="0" u="none" strike="noStrike">
                        <a:solidFill>
                          <a:srgbClr val="000000"/>
                        </a:solidFill>
                        <a:effectLst/>
                        <a:latin typeface="Calibri Light" panose="020F0302020204030204" pitchFamily="34" charset="0"/>
                      </a:endParaRP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FilterString(inputString, cTemplate)</a:t>
                      </a:r>
                    </a:p>
                  </a:txBody>
                  <a:tcPr marL="9525" marR="9525" marT="9525" marB="0" anchor="b"/>
                </a:tc>
                <a:tc>
                  <a:txBody>
                    <a:bodyPr/>
                    <a:lstStyle/>
                    <a:p>
                      <a:pPr algn="l" fontAlgn="b"/>
                      <a:r>
                        <a:rPr lang="en-US" sz="1000" b="0" i="0" u="none" strike="noStrike">
                          <a:solidFill>
                            <a:srgbClr val="000000"/>
                          </a:solidFill>
                          <a:effectLst/>
                          <a:latin typeface="Calibri Light" panose="020F0302020204030204" pitchFamily="34" charset="0"/>
                        </a:rPr>
                        <a:t>FilterString(getFormElement( 'total_amount'), '01234567890.')</a:t>
                      </a:r>
                    </a:p>
                  </a:txBody>
                  <a:tcPr marL="9525" marR="9525" marT="9525" marB="0" anchor="b"/>
                </a:tc>
                <a:tc>
                  <a:txBody>
                    <a:bodyPr/>
                    <a:lstStyle/>
                    <a:p>
                      <a:pPr algn="l" fontAlgn="b"/>
                      <a:r>
                        <a:rPr lang="en-US" sz="1000" b="0" i="0" u="none" strike="noStrike" dirty="0">
                          <a:solidFill>
                            <a:srgbClr val="000000"/>
                          </a:solidFill>
                          <a:effectLst/>
                          <a:latin typeface="Calibri Light" panose="020F0302020204030204" pitchFamily="34" charset="0"/>
                        </a:rPr>
                        <a:t>Filter the string to leave only characters passed in template</a:t>
                      </a:r>
                    </a:p>
                  </a:txBody>
                  <a:tcPr marL="9525" marR="9525" marT="9525" marB="0" anchor="b"/>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84192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Training presentation</Template>
  <TotalTime>11334</TotalTime>
  <Words>5012</Words>
  <Application>Microsoft Office PowerPoint</Application>
  <PresentationFormat>Widescreen</PresentationFormat>
  <Paragraphs>1308</Paragraphs>
  <Slides>39</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Calibri Light</vt:lpstr>
      <vt:lpstr>Georgia</vt:lpstr>
      <vt:lpstr>Times New Roman</vt:lpstr>
      <vt:lpstr>Wingdings</vt:lpstr>
      <vt:lpstr>Wingdings 2</vt:lpstr>
      <vt:lpstr>Training presentation</vt:lpstr>
      <vt:lpstr>Javascript</vt:lpstr>
      <vt:lpstr>Reference Material</vt:lpstr>
      <vt:lpstr>Material Outline</vt:lpstr>
      <vt:lpstr>Resource</vt:lpstr>
      <vt:lpstr>Tools</vt:lpstr>
      <vt:lpstr>JavaScript function and variable</vt:lpstr>
      <vt:lpstr>Dom Object Reference</vt:lpstr>
      <vt:lpstr>Functions</vt:lpstr>
      <vt:lpstr>Functions</vt:lpstr>
      <vt:lpstr>Variables</vt:lpstr>
      <vt:lpstr>JavaScript Basic</vt:lpstr>
      <vt:lpstr>Classic to NX</vt:lpstr>
      <vt:lpstr>Classic</vt:lpstr>
      <vt:lpstr>Case Study – How to find JavaScript codes in your system ?</vt:lpstr>
      <vt:lpstr>How to find JavaScript codes in your system – Using Data Insight</vt:lpstr>
      <vt:lpstr>PowerPoint Presentation</vt:lpstr>
      <vt:lpstr>PowerPoint Presentation</vt:lpstr>
      <vt:lpstr>PowerPoint Presentation</vt:lpstr>
      <vt:lpstr>PowerPoint Presentation</vt:lpstr>
      <vt:lpstr>Case Study – How to protect Form information ?</vt:lpstr>
      <vt:lpstr>Technique 1 - Lock the form using existing Evolv function</vt:lpstr>
      <vt:lpstr>Technique 2 - Lock the form using signature field</vt:lpstr>
      <vt:lpstr>Case Study – How to manipulate SubReport?</vt:lpstr>
      <vt:lpstr>Auto refresh the subreport when condition change</vt:lpstr>
      <vt:lpstr>subreport keep the same only change when we want to.</vt:lpstr>
      <vt:lpstr>open the subreport report reference record and have security </vt:lpstr>
      <vt:lpstr>Build customize subreport</vt:lpstr>
      <vt:lpstr>Case Study – How to manipulate SubForm?</vt:lpstr>
      <vt:lpstr>Get/Set the Value of a Subform Field(inside the Subform)</vt:lpstr>
      <vt:lpstr>Get/Set the Value of a Parent Form Field(inside the Subform)</vt:lpstr>
      <vt:lpstr>Case Study – How to create a dynamic form ?</vt:lpstr>
      <vt:lpstr>PowerPoint Presentation</vt:lpstr>
      <vt:lpstr>PowerPoint Presentation</vt:lpstr>
      <vt:lpstr>PowerPoint Presentation</vt:lpstr>
      <vt:lpstr>Case Study – How to copy info from other place</vt:lpstr>
      <vt:lpstr>Copy from existing field inside the same form.</vt:lpstr>
      <vt:lpstr>Copy from other place in the system.</vt:lpstr>
      <vt:lpstr>Copy part of other form</vt:lpstr>
      <vt:lpstr>Case Study – How to Make Link between two events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Training Presentation</dc:title>
  <dc:creator>Priscilla Morales</dc:creator>
  <cp:lastModifiedBy>Yueh Peng</cp:lastModifiedBy>
  <cp:revision>114</cp:revision>
  <cp:lastPrinted>2019-10-31T15:06:41Z</cp:lastPrinted>
  <dcterms:created xsi:type="dcterms:W3CDTF">2019-10-02T15:58:37Z</dcterms:created>
  <dcterms:modified xsi:type="dcterms:W3CDTF">2020-06-17T21:55:54Z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