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60" r:id="rId5"/>
    <p:sldId id="261" r:id="rId6"/>
    <p:sldId id="262" r:id="rId7"/>
    <p:sldId id="300" r:id="rId8"/>
    <p:sldId id="301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16" r:id="rId18"/>
    <p:sldId id="272" r:id="rId19"/>
    <p:sldId id="336" r:id="rId20"/>
    <p:sldId id="312" r:id="rId21"/>
    <p:sldId id="313" r:id="rId22"/>
    <p:sldId id="314" r:id="rId23"/>
    <p:sldId id="311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315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89A7A-BACA-4EAC-9246-3FC9F1F4B1E6}">
          <p14:sldIdLst>
            <p14:sldId id="257"/>
          </p14:sldIdLst>
        </p14:section>
        <p14:section name="OutLine" id="{21796A24-B9F8-4884-A122-602A83D2062E}">
          <p14:sldIdLst>
            <p14:sldId id="258"/>
            <p14:sldId id="259"/>
          </p14:sldIdLst>
        </p14:section>
        <p14:section name="Reference" id="{97DB5A7C-C537-480F-9909-1A19AEF9134B}">
          <p14:sldIdLst>
            <p14:sldId id="260"/>
            <p14:sldId id="261"/>
          </p14:sldIdLst>
        </p14:section>
        <p14:section name="SQL Tables and Views" id="{CD16FE0C-34E9-40DD-A9B0-CC9EC1D4EAFE}">
          <p14:sldIdLst>
            <p14:sldId id="262"/>
            <p14:sldId id="300"/>
            <p14:sldId id="301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</p14:sldIdLst>
        </p14:section>
        <p14:section name="Useful SQL Code" id="{991F215D-6B61-443A-8E97-B2F7DF9788D6}">
          <p14:sldIdLst>
            <p14:sldId id="272"/>
            <p14:sldId id="336"/>
            <p14:sldId id="312"/>
            <p14:sldId id="313"/>
            <p14:sldId id="314"/>
            <p14:sldId id="31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5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58050" autoAdjust="0"/>
  </p:normalViewPr>
  <p:slideViewPr>
    <p:cSldViewPr snapToGrid="0">
      <p:cViewPr varScale="1">
        <p:scale>
          <a:sx n="62" d="100"/>
          <a:sy n="62" d="100"/>
        </p:scale>
        <p:origin x="1350" y="60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746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84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4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4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-- this </a:t>
            </a:r>
            <a:r>
              <a:rPr lang="en-US" b="0" dirty="0" err="1" smtClean="0"/>
              <a:t>sql</a:t>
            </a:r>
            <a:r>
              <a:rPr lang="en-US" b="0" dirty="0" smtClean="0"/>
              <a:t> find all the table are using this column </a:t>
            </a:r>
          </a:p>
          <a:p>
            <a:r>
              <a:rPr lang="en-US" b="0" dirty="0" smtClean="0"/>
              <a:t>SELECT </a:t>
            </a:r>
          </a:p>
          <a:p>
            <a:r>
              <a:rPr lang="en-US" b="0" dirty="0" smtClean="0"/>
              <a:t>R.TABLE_NAME,R.COLUMN_NAME</a:t>
            </a:r>
          </a:p>
          <a:p>
            <a:r>
              <a:rPr lang="en-US" b="0" dirty="0" smtClean="0"/>
              <a:t>FROM INFORMATION_SCHEMA.CONSTRAINT_COLUMN_USAGE U</a:t>
            </a:r>
          </a:p>
          <a:p>
            <a:r>
              <a:rPr lang="en-US" b="0" dirty="0" smtClean="0"/>
              <a:t>INNER JOIN INFORMATION_SCHEMA.REFERENTIAL_CONSTRAINTS FK</a:t>
            </a:r>
          </a:p>
          <a:p>
            <a:r>
              <a:rPr lang="en-US" b="0" dirty="0" smtClean="0"/>
              <a:t>    ON U.CONSTRAINT_CATALOG = FK.UNIQUE_CONSTRAINT_CATALOG</a:t>
            </a:r>
          </a:p>
          <a:p>
            <a:r>
              <a:rPr lang="en-US" b="0" dirty="0" smtClean="0"/>
              <a:t>    AND U.CONSTRAINT_SCHEMA = FK.UNIQUE_CONSTRAINT_SCHEMA</a:t>
            </a:r>
          </a:p>
          <a:p>
            <a:r>
              <a:rPr lang="en-US" b="0" dirty="0" smtClean="0"/>
              <a:t>    AND U.CONSTRAINT_NAME = FK.UNIQUE_CONSTRAINT_NAME</a:t>
            </a:r>
          </a:p>
          <a:p>
            <a:r>
              <a:rPr lang="en-US" b="0" dirty="0" smtClean="0"/>
              <a:t>INNER JOIN INFORMATION_SCHEMA.CONSTRAINT_COLUMN_USAGE R</a:t>
            </a:r>
          </a:p>
          <a:p>
            <a:r>
              <a:rPr lang="en-US" b="0" dirty="0" smtClean="0"/>
              <a:t>    ON R.CONSTRAINT_CATALOG = FK.CONSTRAINT_CATALOG</a:t>
            </a:r>
          </a:p>
          <a:p>
            <a:r>
              <a:rPr lang="en-US" b="0" dirty="0" smtClean="0"/>
              <a:t>    AND R.CONSTRAINT_SCHEMA = FK.CONSTRAINT_SCHEMA</a:t>
            </a:r>
          </a:p>
          <a:p>
            <a:r>
              <a:rPr lang="en-US" b="0" dirty="0" smtClean="0"/>
              <a:t>    AND R.CONSTRAINT_NAME = FK.CONSTRAINT_NAME</a:t>
            </a:r>
          </a:p>
          <a:p>
            <a:r>
              <a:rPr lang="en-US" b="0" dirty="0" smtClean="0"/>
              <a:t>WHERE U.COLUMN_NAME = 'your column name'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38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Declare @</a:t>
            </a:r>
            <a:r>
              <a:rPr lang="en-US" sz="1200" b="0" dirty="0" err="1" smtClean="0">
                <a:solidFill>
                  <a:schemeClr val="tx2"/>
                </a:solidFill>
              </a:rPr>
              <a:t>Form_Family_Name</a:t>
            </a:r>
            <a:r>
              <a:rPr lang="en-US" sz="1200" b="0" dirty="0" smtClean="0">
                <a:solidFill>
                  <a:schemeClr val="tx2"/>
                </a:solidFill>
              </a:rPr>
              <a:t> as Varchar(100) =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'Call Center Calls‘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select  distinct</a:t>
            </a:r>
          </a:p>
          <a:p>
            <a:r>
              <a:rPr lang="en-US" b="0" dirty="0" err="1" smtClean="0"/>
              <a:t>fv.form_family_name</a:t>
            </a:r>
            <a:r>
              <a:rPr lang="en-US" b="0" dirty="0" smtClean="0"/>
              <a:t>, </a:t>
            </a:r>
          </a:p>
          <a:p>
            <a:r>
              <a:rPr lang="en-US" b="0" dirty="0" smtClean="0"/>
              <a:t>case when </a:t>
            </a:r>
            <a:r>
              <a:rPr lang="en-US" b="0" dirty="0" err="1" smtClean="0"/>
              <a:t>fv.user_defined</a:t>
            </a:r>
            <a:r>
              <a:rPr lang="en-US" b="0" dirty="0" smtClean="0"/>
              <a:t> = 0 then </a:t>
            </a:r>
            <a:r>
              <a:rPr lang="en-US" b="0" dirty="0" err="1" smtClean="0"/>
              <a:t>fv.table_name</a:t>
            </a:r>
            <a:endParaRPr lang="en-US" b="0" dirty="0" smtClean="0"/>
          </a:p>
          <a:p>
            <a:r>
              <a:rPr lang="en-US" b="0" dirty="0" smtClean="0"/>
              <a:t>else </a:t>
            </a:r>
            <a:r>
              <a:rPr lang="en-US" b="0" dirty="0" err="1" smtClean="0"/>
              <a:t>fv.table_name+'_x</a:t>
            </a:r>
            <a:r>
              <a:rPr lang="en-US" b="0" dirty="0" smtClean="0"/>
              <a:t>'</a:t>
            </a:r>
          </a:p>
          <a:p>
            <a:r>
              <a:rPr lang="en-US" b="0" dirty="0" smtClean="0"/>
              <a:t>end [table name], </a:t>
            </a:r>
            <a:r>
              <a:rPr lang="en-US" b="0" dirty="0" err="1" smtClean="0"/>
              <a:t>fv.column_name</a:t>
            </a:r>
            <a:r>
              <a:rPr lang="en-US" b="0" dirty="0" smtClean="0"/>
              <a:t> ,  </a:t>
            </a:r>
            <a:r>
              <a:rPr lang="en-US" b="0" dirty="0" err="1" smtClean="0"/>
              <a:t>fv.caption</a:t>
            </a:r>
            <a:r>
              <a:rPr lang="en-US" b="0" dirty="0" smtClean="0"/>
              <a:t>, </a:t>
            </a:r>
            <a:r>
              <a:rPr lang="en-US" b="0" dirty="0" err="1" smtClean="0"/>
              <a:t>lp.lut_name</a:t>
            </a:r>
            <a:r>
              <a:rPr lang="en-US" b="0" dirty="0" smtClean="0"/>
              <a:t>, </a:t>
            </a:r>
            <a:r>
              <a:rPr lang="en-US" b="0" dirty="0" err="1" smtClean="0"/>
              <a:t>lp.table_from</a:t>
            </a:r>
            <a:r>
              <a:rPr lang="en-US" b="0" dirty="0" smtClean="0"/>
              <a:t>, </a:t>
            </a:r>
            <a:r>
              <a:rPr lang="en-US" b="0" dirty="0" err="1" smtClean="0"/>
              <a:t>lp.condition</a:t>
            </a:r>
            <a:r>
              <a:rPr lang="en-US" b="0" dirty="0" smtClean="0"/>
              <a:t>, </a:t>
            </a:r>
            <a:r>
              <a:rPr lang="en-US" b="0" dirty="0" err="1" smtClean="0"/>
              <a:t>lp.table_name</a:t>
            </a:r>
            <a:endParaRPr lang="en-US" b="0" dirty="0" smtClean="0"/>
          </a:p>
          <a:p>
            <a:r>
              <a:rPr lang="en-US" b="0" dirty="0" smtClean="0"/>
              <a:t>From </a:t>
            </a:r>
            <a:r>
              <a:rPr lang="en-US" b="0" dirty="0" err="1" smtClean="0"/>
              <a:t>Form_family_clients_mode_view</a:t>
            </a:r>
            <a:r>
              <a:rPr lang="en-US" b="0" dirty="0" smtClean="0"/>
              <a:t> </a:t>
            </a:r>
            <a:r>
              <a:rPr lang="en-US" b="0" dirty="0" err="1" smtClean="0"/>
              <a:t>ffcmv</a:t>
            </a:r>
            <a:endParaRPr lang="en-US" b="0" dirty="0" smtClean="0"/>
          </a:p>
          <a:p>
            <a:r>
              <a:rPr lang="en-US" b="0" dirty="0" smtClean="0"/>
              <a:t>inner join </a:t>
            </a:r>
            <a:r>
              <a:rPr lang="en-US" b="0" dirty="0" err="1" smtClean="0"/>
              <a:t>Form_View</a:t>
            </a:r>
            <a:r>
              <a:rPr lang="en-US" b="0" dirty="0" smtClean="0"/>
              <a:t> </a:t>
            </a:r>
            <a:r>
              <a:rPr lang="en-US" b="0" dirty="0" err="1" smtClean="0"/>
              <a:t>fv</a:t>
            </a:r>
            <a:r>
              <a:rPr lang="en-US" b="0" dirty="0" smtClean="0"/>
              <a:t> on </a:t>
            </a:r>
            <a:r>
              <a:rPr lang="en-US" b="0" dirty="0" err="1" smtClean="0"/>
              <a:t>fv.form_family_name</a:t>
            </a:r>
            <a:r>
              <a:rPr lang="en-US" b="0" dirty="0" smtClean="0"/>
              <a:t> = </a:t>
            </a:r>
            <a:r>
              <a:rPr lang="en-US" b="0" dirty="0" err="1" smtClean="0"/>
              <a:t>ffcmv.form_family_name</a:t>
            </a:r>
            <a:endParaRPr lang="en-US" b="0" dirty="0" smtClean="0"/>
          </a:p>
          <a:p>
            <a:r>
              <a:rPr lang="en-US" b="0" dirty="0" smtClean="0"/>
              <a:t>left join (</a:t>
            </a:r>
          </a:p>
          <a:p>
            <a:r>
              <a:rPr lang="en-US" b="0" dirty="0" smtClean="0"/>
              <a:t>            select distinct </a:t>
            </a:r>
            <a:r>
              <a:rPr lang="en-US" b="0" dirty="0" err="1" smtClean="0"/>
              <a:t>sv.scrnval_id</a:t>
            </a:r>
            <a:r>
              <a:rPr lang="en-US" b="0" dirty="0" smtClean="0"/>
              <a:t>, </a:t>
            </a:r>
            <a:r>
              <a:rPr lang="en-US" b="0" dirty="0" err="1" smtClean="0"/>
              <a:t>sv.table_name</a:t>
            </a:r>
            <a:r>
              <a:rPr lang="en-US" b="0" dirty="0" smtClean="0"/>
              <a:t>,  </a:t>
            </a:r>
            <a:r>
              <a:rPr lang="en-US" b="0" dirty="0" err="1" smtClean="0"/>
              <a:t>isc.COLUMN_NAME</a:t>
            </a:r>
            <a:r>
              <a:rPr lang="en-US" b="0" dirty="0" smtClean="0"/>
              <a:t>, </a:t>
            </a:r>
            <a:r>
              <a:rPr lang="en-US" b="0" dirty="0" err="1" smtClean="0"/>
              <a:t>sv.lut_name</a:t>
            </a:r>
            <a:r>
              <a:rPr lang="en-US" b="0" dirty="0" smtClean="0"/>
              <a:t>,  </a:t>
            </a:r>
            <a:r>
              <a:rPr lang="en-US" b="0" dirty="0" err="1" smtClean="0"/>
              <a:t>sv.table_from</a:t>
            </a:r>
            <a:r>
              <a:rPr lang="en-US" b="0" dirty="0" smtClean="0"/>
              <a:t>, </a:t>
            </a:r>
            <a:r>
              <a:rPr lang="en-US" b="0" dirty="0" err="1" smtClean="0"/>
              <a:t>sv.condition</a:t>
            </a:r>
            <a:endParaRPr lang="en-US" b="0" dirty="0" smtClean="0"/>
          </a:p>
          <a:p>
            <a:r>
              <a:rPr lang="en-US" b="0" dirty="0" smtClean="0"/>
              <a:t>            from </a:t>
            </a:r>
            <a:r>
              <a:rPr lang="en-US" b="0" dirty="0" err="1" smtClean="0"/>
              <a:t>dd_table_header_view</a:t>
            </a:r>
            <a:r>
              <a:rPr lang="en-US" b="0" dirty="0" smtClean="0"/>
              <a:t> </a:t>
            </a:r>
            <a:r>
              <a:rPr lang="en-US" b="0" dirty="0" err="1" smtClean="0"/>
              <a:t>dthv</a:t>
            </a:r>
            <a:endParaRPr lang="en-US" b="0" dirty="0" smtClean="0"/>
          </a:p>
          <a:p>
            <a:r>
              <a:rPr lang="en-US" b="0" dirty="0" smtClean="0"/>
              <a:t>            inner join </a:t>
            </a:r>
            <a:r>
              <a:rPr lang="en-US" b="0" dirty="0" err="1" smtClean="0"/>
              <a:t>scrnval_view</a:t>
            </a:r>
            <a:r>
              <a:rPr lang="en-US" b="0" dirty="0" smtClean="0"/>
              <a:t> </a:t>
            </a:r>
            <a:r>
              <a:rPr lang="en-US" b="0" dirty="0" err="1" smtClean="0"/>
              <a:t>sv</a:t>
            </a:r>
            <a:r>
              <a:rPr lang="en-US" b="0" dirty="0" smtClean="0"/>
              <a:t> on </a:t>
            </a:r>
            <a:r>
              <a:rPr lang="en-US" b="0" dirty="0" err="1" smtClean="0"/>
              <a:t>sv.table_name</a:t>
            </a:r>
            <a:r>
              <a:rPr lang="en-US" b="0" dirty="0" smtClean="0"/>
              <a:t> = </a:t>
            </a:r>
            <a:r>
              <a:rPr lang="en-US" b="0" dirty="0" err="1" smtClean="0"/>
              <a:t>dthv.table_name</a:t>
            </a:r>
            <a:endParaRPr lang="en-US" b="0" dirty="0" smtClean="0"/>
          </a:p>
          <a:p>
            <a:r>
              <a:rPr lang="en-US" b="0" dirty="0" smtClean="0"/>
              <a:t>            inner join INFORMATION_SCHEMA.COLUMNS </a:t>
            </a:r>
            <a:r>
              <a:rPr lang="en-US" b="0" dirty="0" err="1" smtClean="0"/>
              <a:t>isc</a:t>
            </a:r>
            <a:r>
              <a:rPr lang="en-US" b="0" dirty="0" smtClean="0"/>
              <a:t> on </a:t>
            </a:r>
            <a:r>
              <a:rPr lang="en-US" b="0" dirty="0" err="1" smtClean="0"/>
              <a:t>isc.TABLE_NAME</a:t>
            </a:r>
            <a:r>
              <a:rPr lang="en-US" b="0" dirty="0" smtClean="0"/>
              <a:t> = </a:t>
            </a:r>
            <a:r>
              <a:rPr lang="en-US" b="0" dirty="0" err="1" smtClean="0"/>
              <a:t>dthv.table_name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            inner JOIN (</a:t>
            </a:r>
          </a:p>
          <a:p>
            <a:r>
              <a:rPr lang="en-US" b="0" dirty="0" smtClean="0"/>
              <a:t>                        SELECT </a:t>
            </a:r>
            <a:r>
              <a:rPr lang="en-US" b="0" dirty="0" err="1" smtClean="0"/>
              <a:t>ku.TABLE_CATALOG,ku.TABLE_SCHEMA,ku.TABLE_NAME,ku.COLUMN_NAME</a:t>
            </a:r>
            <a:endParaRPr lang="en-US" b="0" dirty="0" smtClean="0"/>
          </a:p>
          <a:p>
            <a:r>
              <a:rPr lang="en-US" b="0" dirty="0" smtClean="0"/>
              <a:t>                        FROM INFORMATION_SCHEMA.TABLE_CONSTRAINTS AS </a:t>
            </a:r>
            <a:r>
              <a:rPr lang="en-US" b="0" dirty="0" err="1" smtClean="0"/>
              <a:t>tc</a:t>
            </a:r>
            <a:endParaRPr lang="en-US" b="0" dirty="0" smtClean="0"/>
          </a:p>
          <a:p>
            <a:r>
              <a:rPr lang="en-US" b="0" dirty="0" smtClean="0"/>
              <a:t>                        INNER JOIN INFORMATION_SCHEMA.KEY_COLUMN_USAGE AS </a:t>
            </a:r>
            <a:r>
              <a:rPr lang="en-US" b="0" dirty="0" err="1" smtClean="0"/>
              <a:t>ku</a:t>
            </a:r>
            <a:endParaRPr lang="en-US" b="0" dirty="0" smtClean="0"/>
          </a:p>
          <a:p>
            <a:r>
              <a:rPr lang="en-US" b="0" dirty="0" smtClean="0"/>
              <a:t>                            ON </a:t>
            </a:r>
            <a:r>
              <a:rPr lang="en-US" b="0" dirty="0" err="1" smtClean="0"/>
              <a:t>tc.CONSTRAINT_TYPE</a:t>
            </a:r>
            <a:r>
              <a:rPr lang="en-US" b="0" dirty="0" smtClean="0"/>
              <a:t> = 'PRIMARY KEY' </a:t>
            </a:r>
          </a:p>
          <a:p>
            <a:r>
              <a:rPr lang="en-US" b="0" dirty="0" smtClean="0"/>
              <a:t>                            AND </a:t>
            </a:r>
            <a:r>
              <a:rPr lang="en-US" b="0" dirty="0" err="1" smtClean="0"/>
              <a:t>tc.CONSTRAINT_NAME</a:t>
            </a:r>
            <a:r>
              <a:rPr lang="en-US" b="0" dirty="0" smtClean="0"/>
              <a:t> = </a:t>
            </a:r>
            <a:r>
              <a:rPr lang="en-US" b="0" dirty="0" err="1" smtClean="0"/>
              <a:t>ku.CONSTRAINT_NAME</a:t>
            </a:r>
            <a:endParaRPr lang="en-US" b="0" dirty="0" smtClean="0"/>
          </a:p>
          <a:p>
            <a:r>
              <a:rPr lang="en-US" b="0" dirty="0" smtClean="0"/>
              <a:t>                     )   </a:t>
            </a:r>
            <a:r>
              <a:rPr lang="en-US" b="0" dirty="0" err="1" smtClean="0"/>
              <a:t>pk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            ON  </a:t>
            </a:r>
            <a:r>
              <a:rPr lang="en-US" b="0" dirty="0" err="1" smtClean="0"/>
              <a:t>isc.TABLE_CATALOG</a:t>
            </a:r>
            <a:r>
              <a:rPr lang="en-US" b="0" dirty="0" smtClean="0"/>
              <a:t> = </a:t>
            </a:r>
            <a:r>
              <a:rPr lang="en-US" b="0" dirty="0" err="1" smtClean="0"/>
              <a:t>pk.TABLE_CATALOG</a:t>
            </a:r>
            <a:endParaRPr lang="en-US" b="0" dirty="0" smtClean="0"/>
          </a:p>
          <a:p>
            <a:r>
              <a:rPr lang="en-US" b="0" dirty="0" smtClean="0"/>
              <a:t>                        AND </a:t>
            </a:r>
            <a:r>
              <a:rPr lang="en-US" b="0" dirty="0" err="1" smtClean="0"/>
              <a:t>isc.TABLE_SCHEMA</a:t>
            </a:r>
            <a:r>
              <a:rPr lang="en-US" b="0" dirty="0" smtClean="0"/>
              <a:t> = </a:t>
            </a:r>
            <a:r>
              <a:rPr lang="en-US" b="0" dirty="0" err="1" smtClean="0"/>
              <a:t>pk.TABLE_SCHEMA</a:t>
            </a:r>
            <a:endParaRPr lang="en-US" b="0" dirty="0" smtClean="0"/>
          </a:p>
          <a:p>
            <a:r>
              <a:rPr lang="en-US" b="0" dirty="0" smtClean="0"/>
              <a:t>                        AND </a:t>
            </a:r>
            <a:r>
              <a:rPr lang="en-US" b="0" dirty="0" err="1" smtClean="0"/>
              <a:t>isc.TABLE_NAME</a:t>
            </a:r>
            <a:r>
              <a:rPr lang="en-US" b="0" dirty="0" smtClean="0"/>
              <a:t> = </a:t>
            </a:r>
            <a:r>
              <a:rPr lang="en-US" b="0" dirty="0" err="1" smtClean="0"/>
              <a:t>pk.TABLE_NAME</a:t>
            </a:r>
            <a:endParaRPr lang="en-US" b="0" dirty="0" smtClean="0"/>
          </a:p>
          <a:p>
            <a:r>
              <a:rPr lang="en-US" b="0" dirty="0" smtClean="0"/>
              <a:t>                        AND </a:t>
            </a:r>
            <a:r>
              <a:rPr lang="en-US" b="0" dirty="0" err="1" smtClean="0"/>
              <a:t>isc.COLUMN_NAME</a:t>
            </a:r>
            <a:r>
              <a:rPr lang="en-US" b="0" dirty="0" smtClean="0"/>
              <a:t> = </a:t>
            </a:r>
            <a:r>
              <a:rPr lang="en-US" b="0" dirty="0" err="1" smtClean="0"/>
              <a:t>pk.COLUMN_NAME</a:t>
            </a:r>
            <a:endParaRPr lang="en-US" b="0" dirty="0" smtClean="0"/>
          </a:p>
          <a:p>
            <a:r>
              <a:rPr lang="en-US" b="0" dirty="0" smtClean="0"/>
              <a:t>            where </a:t>
            </a:r>
            <a:r>
              <a:rPr lang="en-US" b="0" dirty="0" err="1" smtClean="0"/>
              <a:t>pk.COLUMN_NAME</a:t>
            </a:r>
            <a:r>
              <a:rPr lang="en-US" b="0" dirty="0" smtClean="0"/>
              <a:t> is not null ) </a:t>
            </a:r>
            <a:r>
              <a:rPr lang="en-US" b="0" dirty="0" err="1" smtClean="0"/>
              <a:t>lp</a:t>
            </a:r>
            <a:r>
              <a:rPr lang="en-US" b="0" dirty="0" smtClean="0"/>
              <a:t> on </a:t>
            </a:r>
            <a:r>
              <a:rPr lang="en-US" b="0" dirty="0" err="1" smtClean="0"/>
              <a:t>lp.table_from</a:t>
            </a:r>
            <a:r>
              <a:rPr lang="en-US" b="0" dirty="0" smtClean="0"/>
              <a:t> = </a:t>
            </a:r>
            <a:r>
              <a:rPr lang="en-US" b="0" dirty="0" err="1" smtClean="0"/>
              <a:t>fv.table_from</a:t>
            </a:r>
            <a:r>
              <a:rPr lang="en-US" b="0" dirty="0" smtClean="0"/>
              <a:t> or </a:t>
            </a:r>
            <a:r>
              <a:rPr lang="en-US" b="0" dirty="0" err="1" smtClean="0"/>
              <a:t>lp.column_name</a:t>
            </a:r>
            <a:r>
              <a:rPr lang="en-US" b="0" dirty="0" smtClean="0"/>
              <a:t> = </a:t>
            </a:r>
            <a:r>
              <a:rPr lang="en-US" b="0" dirty="0" err="1" smtClean="0"/>
              <a:t>fv.column_name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where  </a:t>
            </a:r>
            <a:r>
              <a:rPr lang="en-US" b="0" dirty="0" err="1" smtClean="0"/>
              <a:t>fv.form_family_name</a:t>
            </a:r>
            <a:r>
              <a:rPr lang="en-US" b="0" dirty="0" smtClean="0"/>
              <a:t> = </a:t>
            </a:r>
            <a:r>
              <a:rPr lang="en-US" sz="1200" b="0" dirty="0" smtClean="0">
                <a:solidFill>
                  <a:schemeClr val="tx2"/>
                </a:solidFill>
              </a:rPr>
              <a:t>@</a:t>
            </a:r>
            <a:r>
              <a:rPr lang="en-US" sz="1200" b="0" dirty="0" err="1" smtClean="0">
                <a:solidFill>
                  <a:schemeClr val="tx2"/>
                </a:solidFill>
              </a:rPr>
              <a:t>Form_Family_Name</a:t>
            </a:r>
            <a:r>
              <a:rPr lang="en-US" sz="1200" b="0" dirty="0" smtClean="0">
                <a:solidFill>
                  <a:schemeClr val="tx2"/>
                </a:solidFill>
              </a:rPr>
              <a:t> a</a:t>
            </a:r>
            <a:r>
              <a:rPr lang="en-US" b="0" dirty="0" smtClean="0"/>
              <a:t>nd </a:t>
            </a:r>
          </a:p>
          <a:p>
            <a:r>
              <a:rPr lang="en-US" b="0" dirty="0" err="1" smtClean="0"/>
              <a:t>fv.column_name</a:t>
            </a:r>
            <a:r>
              <a:rPr lang="en-US" b="0" dirty="0" smtClean="0"/>
              <a:t> is not Null</a:t>
            </a:r>
          </a:p>
          <a:p>
            <a:r>
              <a:rPr lang="en-US" b="0" dirty="0" smtClean="0"/>
              <a:t>and </a:t>
            </a:r>
            <a:r>
              <a:rPr lang="en-US" b="0" dirty="0" err="1" smtClean="0"/>
              <a:t>fv.type_code</a:t>
            </a:r>
            <a:r>
              <a:rPr lang="en-US" b="0" dirty="0" smtClean="0"/>
              <a:t> = 'FK'</a:t>
            </a:r>
          </a:p>
          <a:p>
            <a:r>
              <a:rPr lang="en-US" b="0" dirty="0" smtClean="0"/>
              <a:t>and </a:t>
            </a:r>
            <a:r>
              <a:rPr lang="en-US" b="0" dirty="0" err="1" smtClean="0"/>
              <a:t>fv.use_variable</a:t>
            </a:r>
            <a:r>
              <a:rPr lang="en-US" b="0" dirty="0" smtClean="0"/>
              <a:t> &lt;&gt; 1 </a:t>
            </a:r>
          </a:p>
          <a:p>
            <a:endParaRPr lang="en-US" b="0" dirty="0" smtClean="0"/>
          </a:p>
          <a:p>
            <a:r>
              <a:rPr lang="en-US" b="0" dirty="0" smtClean="0"/>
              <a:t>-- </a:t>
            </a:r>
            <a:r>
              <a:rPr lang="en-US" sz="1200" dirty="0" smtClean="0">
                <a:solidFill>
                  <a:schemeClr val="bg1"/>
                </a:solidFill>
              </a:rPr>
              <a:t>Find the current lookup table in all the </a:t>
            </a:r>
            <a:r>
              <a:rPr lang="en-US" sz="1200" smtClean="0">
                <a:solidFill>
                  <a:schemeClr val="bg1"/>
                </a:solidFill>
              </a:rPr>
              <a:t>forms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fv.form_family_name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fv.line_order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fv.lut_name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[Look up table],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fv.table_from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fsv.set_name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call],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fsv.module_name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fsv.formset_remarks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fv.depends_on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fv.depends_on_other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dv.table_descript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[Reference Column Name]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RV.report_header_id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fv.sub_report_header_id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SFV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SFV.form_header_id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FV.sub_form_header_id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form_sets_view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fsv.form_sets_id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fv.formset2call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dv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dv.dd_columns_id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fv.referenced_column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='FK'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fv.form_family_name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fv.line_order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2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select distinct   </a:t>
            </a:r>
            <a:r>
              <a:rPr lang="en-US" sz="1200" b="0" dirty="0" err="1" smtClean="0">
                <a:solidFill>
                  <a:schemeClr val="tx2"/>
                </a:solidFill>
              </a:rPr>
              <a:t>sc.lut_name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sc.table_name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sc.table_from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sc.code_field</a:t>
            </a:r>
            <a:r>
              <a:rPr lang="en-US" sz="1200" b="0" dirty="0" smtClean="0">
                <a:solidFill>
                  <a:schemeClr val="tx2"/>
                </a:solidFill>
              </a:rPr>
              <a:t>,  </a:t>
            </a:r>
            <a:r>
              <a:rPr lang="en-US" sz="1200" b="0" dirty="0" err="1" smtClean="0">
                <a:solidFill>
                  <a:schemeClr val="tx2"/>
                </a:solidFill>
              </a:rPr>
              <a:t>sc.display_exp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sc.condition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sc.[description], </a:t>
            </a:r>
            <a:r>
              <a:rPr lang="en-US" sz="1200" b="0" dirty="0" err="1" smtClean="0">
                <a:solidFill>
                  <a:schemeClr val="tx2"/>
                </a:solidFill>
              </a:rPr>
              <a:t>sc.is_distinct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sc.use_client_security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sc.used_in_formsets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sc.used_in_forms</a:t>
            </a:r>
            <a:endParaRPr lang="en-US" sz="1200" b="0" dirty="0" smtClean="0">
              <a:solidFill>
                <a:schemeClr val="tx2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from  </a:t>
            </a:r>
            <a:r>
              <a:rPr lang="en-US" sz="1200" b="0" dirty="0" err="1" smtClean="0">
                <a:solidFill>
                  <a:schemeClr val="tx2"/>
                </a:solidFill>
              </a:rPr>
              <a:t>scrnval_view</a:t>
            </a:r>
            <a:r>
              <a:rPr lang="en-US" sz="1200" b="0" dirty="0" smtClean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sc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4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2"/>
                </a:solidFill>
              </a:rPr>
              <a:t>Declare @</a:t>
            </a:r>
            <a:r>
              <a:rPr lang="en-US" sz="1200" b="0" dirty="0" err="1" smtClean="0">
                <a:solidFill>
                  <a:schemeClr val="tx2"/>
                </a:solidFill>
              </a:rPr>
              <a:t>Form_Name</a:t>
            </a:r>
            <a:r>
              <a:rPr lang="en-US" sz="1200" b="0" dirty="0" smtClean="0">
                <a:solidFill>
                  <a:schemeClr val="tx2"/>
                </a:solidFill>
              </a:rPr>
              <a:t> as Varchar(100) = 'MY Incident'</a:t>
            </a:r>
          </a:p>
          <a:p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select distinct </a:t>
            </a:r>
            <a:r>
              <a:rPr lang="en-US" sz="1200" b="0" dirty="0" err="1" smtClean="0">
                <a:solidFill>
                  <a:schemeClr val="tx2"/>
                </a:solidFill>
              </a:rPr>
              <a:t>fv.form_family_name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fv.form_name</a:t>
            </a:r>
            <a:r>
              <a:rPr lang="en-US" sz="1200" b="0" dirty="0" smtClean="0">
                <a:solidFill>
                  <a:schemeClr val="tx2"/>
                </a:solidFill>
              </a:rPr>
              <a:t>,  </a:t>
            </a:r>
            <a:r>
              <a:rPr lang="en-US" sz="12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12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case when </a:t>
            </a:r>
            <a:r>
              <a:rPr lang="en-US" sz="12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1200" b="0" dirty="0" smtClean="0">
                <a:solidFill>
                  <a:schemeClr val="tx2"/>
                </a:solidFill>
              </a:rPr>
              <a:t> = 0 and </a:t>
            </a:r>
            <a:r>
              <a:rPr lang="en-US" sz="12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1200" b="0" dirty="0" smtClean="0">
                <a:solidFill>
                  <a:schemeClr val="tx2"/>
                </a:solidFill>
              </a:rPr>
              <a:t> = 0 then </a:t>
            </a:r>
            <a:r>
              <a:rPr lang="en-US" sz="1200" b="0" dirty="0" err="1" smtClean="0">
                <a:solidFill>
                  <a:schemeClr val="tx2"/>
                </a:solidFill>
              </a:rPr>
              <a:t>fv.table_name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     when </a:t>
            </a:r>
            <a:r>
              <a:rPr lang="en-US" sz="12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1200" b="0" dirty="0" smtClean="0">
                <a:solidFill>
                  <a:schemeClr val="tx2"/>
                </a:solidFill>
              </a:rPr>
              <a:t> = 1 and (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 = '</a:t>
            </a:r>
            <a:r>
              <a:rPr lang="en-US" sz="1200" b="0" dirty="0" err="1" smtClean="0">
                <a:solidFill>
                  <a:schemeClr val="tx2"/>
                </a:solidFill>
              </a:rPr>
              <a:t>divline</a:t>
            </a:r>
            <a:r>
              <a:rPr lang="en-US" sz="1200" b="0" dirty="0" smtClean="0">
                <a:solidFill>
                  <a:schemeClr val="tx2"/>
                </a:solidFill>
              </a:rPr>
              <a:t>' or 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 = '</a:t>
            </a:r>
            <a:r>
              <a:rPr lang="en-US" sz="1200" b="0" dirty="0" err="1" smtClean="0">
                <a:solidFill>
                  <a:schemeClr val="tx2"/>
                </a:solidFill>
              </a:rPr>
              <a:t>SubForm</a:t>
            </a:r>
            <a:r>
              <a:rPr lang="en-US" sz="1200" b="0" dirty="0" smtClean="0">
                <a:solidFill>
                  <a:schemeClr val="tx2"/>
                </a:solidFill>
              </a:rPr>
              <a:t>' or 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 = '</a:t>
            </a:r>
            <a:r>
              <a:rPr lang="en-US" sz="1200" b="0" dirty="0" err="1" smtClean="0">
                <a:solidFill>
                  <a:schemeClr val="tx2"/>
                </a:solidFill>
              </a:rPr>
              <a:t>rsf</a:t>
            </a:r>
            <a:r>
              <a:rPr lang="en-US" sz="1200" b="0" dirty="0" smtClean="0">
                <a:solidFill>
                  <a:schemeClr val="tx2"/>
                </a:solidFill>
              </a:rPr>
              <a:t>') then ''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     when </a:t>
            </a:r>
            <a:r>
              <a:rPr lang="en-US" sz="12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1200" b="0" dirty="0" smtClean="0">
                <a:solidFill>
                  <a:schemeClr val="tx2"/>
                </a:solidFill>
              </a:rPr>
              <a:t> = 1 and (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 &lt;&gt; '</a:t>
            </a:r>
            <a:r>
              <a:rPr lang="en-US" sz="1200" b="0" dirty="0" err="1" smtClean="0">
                <a:solidFill>
                  <a:schemeClr val="tx2"/>
                </a:solidFill>
              </a:rPr>
              <a:t>divline</a:t>
            </a:r>
            <a:r>
              <a:rPr lang="en-US" sz="1200" b="0" dirty="0" smtClean="0">
                <a:solidFill>
                  <a:schemeClr val="tx2"/>
                </a:solidFill>
              </a:rPr>
              <a:t>' and 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 &lt;&gt; '</a:t>
            </a:r>
            <a:r>
              <a:rPr lang="en-US" sz="1200" b="0" dirty="0" err="1" smtClean="0">
                <a:solidFill>
                  <a:schemeClr val="tx2"/>
                </a:solidFill>
              </a:rPr>
              <a:t>SubForm</a:t>
            </a:r>
            <a:r>
              <a:rPr lang="en-US" sz="1200" b="0" dirty="0" smtClean="0">
                <a:solidFill>
                  <a:schemeClr val="tx2"/>
                </a:solidFill>
              </a:rPr>
              <a:t>' and 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 &lt;&gt; '</a:t>
            </a:r>
            <a:r>
              <a:rPr lang="en-US" sz="1200" b="0" dirty="0" err="1" smtClean="0">
                <a:solidFill>
                  <a:schemeClr val="tx2"/>
                </a:solidFill>
              </a:rPr>
              <a:t>rsf</a:t>
            </a:r>
            <a:r>
              <a:rPr lang="en-US" sz="1200" b="0" dirty="0" smtClean="0">
                <a:solidFill>
                  <a:schemeClr val="tx2"/>
                </a:solidFill>
              </a:rPr>
              <a:t>') then 'Variable'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else </a:t>
            </a:r>
            <a:r>
              <a:rPr lang="en-US" sz="1200" b="0" dirty="0" err="1" smtClean="0">
                <a:solidFill>
                  <a:schemeClr val="tx2"/>
                </a:solidFill>
              </a:rPr>
              <a:t>fv.table_name+'_x</a:t>
            </a:r>
            <a:r>
              <a:rPr lang="en-US" sz="1200" b="0" dirty="0" smtClean="0">
                <a:solidFill>
                  <a:schemeClr val="tx2"/>
                </a:solidFill>
              </a:rPr>
              <a:t>'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end [table name]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1200" b="0" dirty="0" smtClean="0">
                <a:solidFill>
                  <a:schemeClr val="tx2"/>
                </a:solidFill>
              </a:rPr>
              <a:t> ,  </a:t>
            </a:r>
            <a:r>
              <a:rPr lang="en-US" sz="12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fv.type_code</a:t>
            </a:r>
            <a:r>
              <a:rPr lang="en-US" sz="1200" b="0" dirty="0" smtClean="0">
                <a:solidFill>
                  <a:schemeClr val="tx2"/>
                </a:solidFill>
              </a:rPr>
              <a:t> , </a:t>
            </a:r>
            <a:r>
              <a:rPr lang="en-US" sz="1200" b="0" dirty="0" err="1" smtClean="0">
                <a:solidFill>
                  <a:schemeClr val="tx2"/>
                </a:solidFill>
              </a:rPr>
              <a:t>fv.lut_name</a:t>
            </a:r>
            <a:r>
              <a:rPr lang="en-US" sz="1200" b="0" dirty="0" smtClean="0">
                <a:solidFill>
                  <a:schemeClr val="tx2"/>
                </a:solidFill>
              </a:rPr>
              <a:t> as [Look up table], </a:t>
            </a:r>
            <a:r>
              <a:rPr lang="en-US" sz="12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fsv.set_name</a:t>
            </a:r>
            <a:r>
              <a:rPr lang="en-US" sz="1200" b="0" dirty="0" smtClean="0">
                <a:solidFill>
                  <a:schemeClr val="tx2"/>
                </a:solidFill>
              </a:rPr>
              <a:t> as [Formset to call], </a:t>
            </a:r>
            <a:r>
              <a:rPr lang="en-US" sz="1200" b="0" dirty="0" err="1" smtClean="0">
                <a:solidFill>
                  <a:schemeClr val="tx2"/>
                </a:solidFill>
              </a:rPr>
              <a:t>fsv.module_name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fsv.formset_remarks</a:t>
            </a:r>
            <a:r>
              <a:rPr lang="en-US" sz="1200" b="0" dirty="0" smtClean="0">
                <a:solidFill>
                  <a:schemeClr val="tx2"/>
                </a:solidFill>
              </a:rPr>
              <a:t> 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fv.is_foreign_key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fv.referenced_column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fv.is_modifiable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fv.is_add_only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fv.is_visible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fv.is_form_tab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fv.is_listed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fv.is_system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fv.is_defran_required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fv.variable_name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fv.variable_datatypes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fv.depends_on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fv.depends_on_other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fv.onchange_event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fv.onclick_event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fv.is_picklist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fv.default_value</a:t>
            </a:r>
            <a:r>
              <a:rPr lang="en-US" sz="1200" b="0" dirty="0" smtClean="0">
                <a:solidFill>
                  <a:schemeClr val="tx2"/>
                </a:solidFill>
              </a:rPr>
              <a:t> , </a:t>
            </a:r>
            <a:r>
              <a:rPr lang="en-US" sz="1200" b="0" dirty="0" err="1" smtClean="0">
                <a:solidFill>
                  <a:schemeClr val="tx2"/>
                </a:solidFill>
              </a:rPr>
              <a:t>fv.apply_default_on_save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1200" b="0" dirty="0" smtClean="0">
                <a:solidFill>
                  <a:schemeClr val="tx2"/>
                </a:solidFill>
              </a:rPr>
              <a:t>,  </a:t>
            </a:r>
            <a:r>
              <a:rPr lang="en-US" sz="1200" b="0" dirty="0" err="1" smtClean="0">
                <a:solidFill>
                  <a:schemeClr val="tx2"/>
                </a:solidFill>
              </a:rPr>
              <a:t>fv.is_erased_on_disable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,Case when </a:t>
            </a:r>
            <a:r>
              <a:rPr lang="en-US" sz="12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1200" b="0" dirty="0" smtClean="0">
                <a:solidFill>
                  <a:schemeClr val="tx2"/>
                </a:solidFill>
              </a:rPr>
              <a:t> = '</a:t>
            </a:r>
            <a:r>
              <a:rPr lang="en-US" sz="1200" b="0" dirty="0" err="1" smtClean="0">
                <a:solidFill>
                  <a:schemeClr val="tx2"/>
                </a:solidFill>
              </a:rPr>
              <a:t>rsf</a:t>
            </a:r>
            <a:r>
              <a:rPr lang="en-US" sz="1200" b="0" dirty="0" smtClean="0">
                <a:solidFill>
                  <a:schemeClr val="tx2"/>
                </a:solidFill>
              </a:rPr>
              <a:t>' then </a:t>
            </a:r>
            <a:r>
              <a:rPr lang="en-US" sz="1200" b="0" dirty="0" err="1" smtClean="0">
                <a:solidFill>
                  <a:schemeClr val="tx2"/>
                </a:solidFill>
              </a:rPr>
              <a:t>rv.data_source_name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else ''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End [Report Source],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case when </a:t>
            </a:r>
            <a:r>
              <a:rPr lang="en-US" sz="12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1200" b="0" dirty="0" smtClean="0">
                <a:solidFill>
                  <a:schemeClr val="tx2"/>
                </a:solidFill>
              </a:rPr>
              <a:t> = '</a:t>
            </a:r>
            <a:r>
              <a:rPr lang="en-US" sz="1200" b="0" dirty="0" err="1" smtClean="0">
                <a:solidFill>
                  <a:schemeClr val="tx2"/>
                </a:solidFill>
              </a:rPr>
              <a:t>SubForm</a:t>
            </a:r>
            <a:r>
              <a:rPr lang="en-US" sz="1200" b="0" dirty="0" smtClean="0">
                <a:solidFill>
                  <a:schemeClr val="tx2"/>
                </a:solidFill>
              </a:rPr>
              <a:t>' then 'Form Family - ' + </a:t>
            </a:r>
            <a:r>
              <a:rPr lang="en-US" sz="1200" b="0" dirty="0" err="1" smtClean="0">
                <a:solidFill>
                  <a:schemeClr val="tx2"/>
                </a:solidFill>
              </a:rPr>
              <a:t>SFV.form_family_name</a:t>
            </a:r>
            <a:r>
              <a:rPr lang="en-US" sz="1200" b="0" dirty="0" smtClean="0">
                <a:solidFill>
                  <a:schemeClr val="tx2"/>
                </a:solidFill>
              </a:rPr>
              <a:t> + ', Form -  ' +</a:t>
            </a:r>
            <a:r>
              <a:rPr lang="en-US" sz="1200" b="0" dirty="0" err="1" smtClean="0">
                <a:solidFill>
                  <a:schemeClr val="tx2"/>
                </a:solidFill>
              </a:rPr>
              <a:t>SFV.form_name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else ''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End [Sub Form]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From </a:t>
            </a:r>
            <a:r>
              <a:rPr lang="en-US" sz="1200" b="0" dirty="0" err="1" smtClean="0">
                <a:solidFill>
                  <a:schemeClr val="tx2"/>
                </a:solidFill>
              </a:rPr>
              <a:t>Form_View</a:t>
            </a:r>
            <a:r>
              <a:rPr lang="en-US" sz="1200" b="0" dirty="0" smtClean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fv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left Join </a:t>
            </a:r>
            <a:r>
              <a:rPr lang="en-US" sz="1200" b="0" dirty="0" err="1" smtClean="0">
                <a:solidFill>
                  <a:schemeClr val="tx2"/>
                </a:solidFill>
              </a:rPr>
              <a:t>Report_View</a:t>
            </a:r>
            <a:r>
              <a:rPr lang="en-US" sz="1200" b="0" dirty="0" smtClean="0">
                <a:solidFill>
                  <a:schemeClr val="tx2"/>
                </a:solidFill>
              </a:rPr>
              <a:t> RV on </a:t>
            </a:r>
            <a:r>
              <a:rPr lang="en-US" sz="1200" b="0" dirty="0" err="1" smtClean="0">
                <a:solidFill>
                  <a:schemeClr val="tx2"/>
                </a:solidFill>
              </a:rPr>
              <a:t>RV.report_header_id</a:t>
            </a:r>
            <a:r>
              <a:rPr lang="en-US" sz="1200" b="0" dirty="0" smtClean="0">
                <a:solidFill>
                  <a:schemeClr val="tx2"/>
                </a:solidFill>
              </a:rPr>
              <a:t> =  </a:t>
            </a:r>
            <a:r>
              <a:rPr lang="en-US" sz="1200" b="0" dirty="0" err="1" smtClean="0">
                <a:solidFill>
                  <a:schemeClr val="tx2"/>
                </a:solidFill>
              </a:rPr>
              <a:t>fv.sub_report_header_id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left join </a:t>
            </a:r>
            <a:r>
              <a:rPr lang="en-US" sz="1200" b="0" dirty="0" err="1" smtClean="0">
                <a:solidFill>
                  <a:schemeClr val="tx2"/>
                </a:solidFill>
              </a:rPr>
              <a:t>Form_View</a:t>
            </a:r>
            <a:r>
              <a:rPr lang="en-US" sz="1200" b="0" dirty="0" smtClean="0">
                <a:solidFill>
                  <a:schemeClr val="tx2"/>
                </a:solidFill>
              </a:rPr>
              <a:t> SFV on </a:t>
            </a:r>
            <a:r>
              <a:rPr lang="en-US" sz="1200" b="0" dirty="0" err="1" smtClean="0">
                <a:solidFill>
                  <a:schemeClr val="tx2"/>
                </a:solidFill>
              </a:rPr>
              <a:t>SFV.form_header_id</a:t>
            </a:r>
            <a:r>
              <a:rPr lang="en-US" sz="1200" b="0" dirty="0" smtClean="0">
                <a:solidFill>
                  <a:schemeClr val="tx2"/>
                </a:solidFill>
              </a:rPr>
              <a:t> = </a:t>
            </a:r>
            <a:r>
              <a:rPr lang="en-US" sz="1200" b="0" dirty="0" err="1" smtClean="0">
                <a:solidFill>
                  <a:schemeClr val="tx2"/>
                </a:solidFill>
              </a:rPr>
              <a:t>FV.sub_form_header_id</a:t>
            </a:r>
            <a:endParaRPr lang="en-US" sz="1200" b="0" dirty="0" smtClean="0">
              <a:solidFill>
                <a:schemeClr val="tx2"/>
              </a:solidFill>
            </a:endParaRPr>
          </a:p>
          <a:p>
            <a:r>
              <a:rPr lang="en-US" sz="1200" b="0" dirty="0" smtClean="0">
                <a:solidFill>
                  <a:schemeClr val="tx2"/>
                </a:solidFill>
              </a:rPr>
              <a:t>left join </a:t>
            </a:r>
            <a:r>
              <a:rPr lang="en-US" sz="1200" b="0" dirty="0" err="1" smtClean="0">
                <a:solidFill>
                  <a:schemeClr val="tx2"/>
                </a:solidFill>
              </a:rPr>
              <a:t>form_sets_view</a:t>
            </a:r>
            <a:r>
              <a:rPr lang="en-US" sz="1200" b="0" dirty="0" smtClean="0">
                <a:solidFill>
                  <a:schemeClr val="tx2"/>
                </a:solidFill>
              </a:rPr>
              <a:t> </a:t>
            </a:r>
            <a:r>
              <a:rPr lang="en-US" sz="1200" b="0" dirty="0" err="1" smtClean="0">
                <a:solidFill>
                  <a:schemeClr val="tx2"/>
                </a:solidFill>
              </a:rPr>
              <a:t>fsv</a:t>
            </a:r>
            <a:r>
              <a:rPr lang="en-US" sz="1200" b="0" dirty="0" smtClean="0">
                <a:solidFill>
                  <a:schemeClr val="tx2"/>
                </a:solidFill>
              </a:rPr>
              <a:t> on </a:t>
            </a:r>
            <a:r>
              <a:rPr lang="en-US" sz="1200" b="0" dirty="0" err="1" smtClean="0">
                <a:solidFill>
                  <a:schemeClr val="tx2"/>
                </a:solidFill>
              </a:rPr>
              <a:t>fsv.form_sets_id</a:t>
            </a:r>
            <a:r>
              <a:rPr lang="en-US" sz="1200" b="0" dirty="0" smtClean="0">
                <a:solidFill>
                  <a:schemeClr val="tx2"/>
                </a:solidFill>
              </a:rPr>
              <a:t> = fv.formset2call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where  </a:t>
            </a:r>
            <a:r>
              <a:rPr lang="en-US" sz="1200" b="0" dirty="0" err="1" smtClean="0">
                <a:solidFill>
                  <a:schemeClr val="tx2"/>
                </a:solidFill>
              </a:rPr>
              <a:t>fv.form_name</a:t>
            </a:r>
            <a:r>
              <a:rPr lang="en-US" sz="1200" b="0" dirty="0" smtClean="0">
                <a:solidFill>
                  <a:schemeClr val="tx2"/>
                </a:solidFill>
              </a:rPr>
              <a:t> = @</a:t>
            </a:r>
            <a:r>
              <a:rPr lang="en-US" sz="1200" b="0" dirty="0" err="1" smtClean="0">
                <a:solidFill>
                  <a:schemeClr val="tx2"/>
                </a:solidFill>
              </a:rPr>
              <a:t>Form_Name</a:t>
            </a:r>
            <a:r>
              <a:rPr lang="en-US" sz="1200" b="0" dirty="0" smtClean="0">
                <a:solidFill>
                  <a:schemeClr val="tx2"/>
                </a:solidFill>
              </a:rPr>
              <a:t> and </a:t>
            </a:r>
          </a:p>
          <a:p>
            <a:r>
              <a:rPr lang="en-US" sz="12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1200" b="0" dirty="0" smtClean="0">
                <a:solidFill>
                  <a:schemeClr val="tx2"/>
                </a:solidFill>
              </a:rPr>
              <a:t> &lt;&gt; '</a:t>
            </a:r>
            <a:r>
              <a:rPr lang="en-US" sz="1200" b="0" dirty="0" err="1" smtClean="0">
                <a:solidFill>
                  <a:schemeClr val="tx2"/>
                </a:solidFill>
              </a:rPr>
              <a:t>divline</a:t>
            </a:r>
            <a:r>
              <a:rPr lang="en-US" sz="12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1200" b="0" dirty="0" smtClean="0">
                <a:solidFill>
                  <a:schemeClr val="tx2"/>
                </a:solidFill>
              </a:rPr>
              <a:t>Order by </a:t>
            </a:r>
            <a:r>
              <a:rPr lang="en-US" sz="12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1200" b="0" dirty="0" smtClean="0">
                <a:solidFill>
                  <a:schemeClr val="tx2"/>
                </a:solidFill>
              </a:rPr>
              <a:t>, </a:t>
            </a:r>
            <a:r>
              <a:rPr lang="en-US" sz="1200" b="0" dirty="0" err="1" smtClean="0">
                <a:solidFill>
                  <a:schemeClr val="tx2"/>
                </a:solidFill>
              </a:rPr>
              <a:t>fv.line_order</a:t>
            </a:r>
            <a:endParaRPr lang="en-US" sz="1200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56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 smtClean="0">
                <a:solidFill>
                  <a:schemeClr val="tx2"/>
                </a:solidFill>
              </a:rPr>
              <a:t>--This Sql will take form name and form family name as an input then create a SQL code that will get all the data enter by this form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--It does not include subform/subreport and test/assessment inside the form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= 'incident header'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Form_Family_id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= 'MY Incident'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Varchar(100), @Event as </a:t>
            </a:r>
            <a:r>
              <a:rPr lang="en-US" sz="800" b="0" dirty="0" err="1" smtClean="0">
                <a:solidFill>
                  <a:schemeClr val="tx2"/>
                </a:solidFill>
              </a:rPr>
              <a:t>int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= 'Select 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 Get the table that is </a:t>
            </a:r>
            <a:r>
              <a:rPr lang="en-US" sz="800" b="0" dirty="0" err="1" smtClean="0">
                <a:solidFill>
                  <a:schemeClr val="tx2"/>
                </a:solidFill>
              </a:rPr>
              <a:t>assocaited</a:t>
            </a:r>
            <a:r>
              <a:rPr lang="en-US" sz="800" b="0" dirty="0" smtClean="0">
                <a:solidFill>
                  <a:schemeClr val="tx2"/>
                </a:solidFill>
              </a:rPr>
              <a:t> with this Form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Distinct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, @Event = </a:t>
            </a:r>
            <a:r>
              <a:rPr lang="en-US" sz="800" b="0" dirty="0" err="1" smtClean="0">
                <a:solidFill>
                  <a:schemeClr val="tx2"/>
                </a:solidFill>
              </a:rPr>
              <a:t>fv.use_event_log</a:t>
            </a:r>
            <a:r>
              <a:rPr lang="en-US" sz="800" b="0" dirty="0" smtClean="0">
                <a:solidFill>
                  <a:schemeClr val="tx2"/>
                </a:solidFill>
              </a:rPr>
              <a:t>,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fv.Form_Family_id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Form_View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fv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and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fv.form_family_name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and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&lt;&gt; '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--Get the primary key for this table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= COLUMN_NAME from INFORMATION_SCHEMA.CONSTRAINT_COLUMN_USAGE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CONSTRAINT_NAME like '</a:t>
            </a:r>
            <a:r>
              <a:rPr lang="en-US" sz="800" b="0" dirty="0" err="1" smtClean="0">
                <a:solidFill>
                  <a:schemeClr val="tx2"/>
                </a:solidFill>
              </a:rPr>
              <a:t>pk</a:t>
            </a:r>
            <a:r>
              <a:rPr lang="en-US" sz="800" b="0" dirty="0" smtClean="0">
                <a:solidFill>
                  <a:schemeClr val="tx2"/>
                </a:solidFill>
              </a:rPr>
              <a:t>%'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and TABLE_NAME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= CHAR(13) + CHAR(10) +  'From '  + CHAR(10)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CHAR(13) + CHAR(10)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 Default join list,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 and the form table and it's _x table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'INNER JOIN 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+'_x' + ' ON ' + 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'_x.'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+ ' = 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'.'+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if @Event = 0 Begin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set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 CHAR(13) + CHAR(10) + 'INNER JOIN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 ON ' + 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'.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Event_Log.Event_Log_ID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form_header.form_header_id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Event_log.form_header_id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Event_definition.event_definition_id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event_log.event_definition_id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People p on </a:t>
            </a:r>
            <a:r>
              <a:rPr lang="en-US" sz="800" b="0" dirty="0" err="1" smtClean="0">
                <a:solidFill>
                  <a:schemeClr val="tx2"/>
                </a:solidFill>
              </a:rPr>
              <a:t>P.People_ID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Event_log.People_ID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Staff S on </a:t>
            </a:r>
            <a:r>
              <a:rPr lang="en-US" sz="800" b="0" dirty="0" err="1" smtClean="0">
                <a:solidFill>
                  <a:schemeClr val="tx2"/>
                </a:solidFill>
              </a:rPr>
              <a:t>S.Staff_ID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Event_log.Staff_ID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People </a:t>
            </a:r>
            <a:r>
              <a:rPr lang="en-US" sz="800" b="0" dirty="0" err="1" smtClean="0">
                <a:solidFill>
                  <a:schemeClr val="tx2"/>
                </a:solidFill>
              </a:rPr>
              <a:t>ps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Ps.People_ID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S.People_ID</a:t>
            </a:r>
            <a:r>
              <a:rPr lang="en-US" sz="800" b="0" dirty="0" smtClean="0">
                <a:solidFill>
                  <a:schemeClr val="tx2"/>
                </a:solidFill>
              </a:rPr>
              <a:t> 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End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Where_List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Set  @</a:t>
            </a:r>
            <a:r>
              <a:rPr lang="en-US" sz="800" b="0" dirty="0" err="1" smtClean="0">
                <a:solidFill>
                  <a:schemeClr val="tx2"/>
                </a:solidFill>
              </a:rPr>
              <a:t>Where_List</a:t>
            </a:r>
            <a:r>
              <a:rPr lang="en-US" sz="800" b="0" dirty="0" smtClean="0">
                <a:solidFill>
                  <a:schemeClr val="tx2"/>
                </a:solidFill>
              </a:rPr>
              <a:t> = 'Where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form_header.form_name</a:t>
            </a:r>
            <a:r>
              <a:rPr lang="en-US" sz="800" b="0" dirty="0" smtClean="0">
                <a:solidFill>
                  <a:schemeClr val="tx2"/>
                </a:solidFill>
              </a:rPr>
              <a:t> = ' + Char(39)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+  Char(39) + ' AND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form_header.Form_Family_id</a:t>
            </a:r>
            <a:r>
              <a:rPr lang="en-US" sz="800" b="0" dirty="0" smtClean="0">
                <a:solidFill>
                  <a:schemeClr val="tx2"/>
                </a:solidFill>
              </a:rPr>
              <a:t> = ' + Char(39)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Form_Family_id</a:t>
            </a:r>
            <a:r>
              <a:rPr lang="en-US" sz="800" b="0" dirty="0" smtClean="0">
                <a:solidFill>
                  <a:schemeClr val="tx2"/>
                </a:solidFill>
              </a:rPr>
              <a:t> +  Char(39)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* into #</a:t>
            </a:r>
            <a:r>
              <a:rPr lang="en-US" sz="800" b="0" dirty="0" err="1" smtClean="0">
                <a:solidFill>
                  <a:schemeClr val="tx2"/>
                </a:solidFill>
              </a:rPr>
              <a:t>Select_Join_Table</a:t>
            </a:r>
            <a:r>
              <a:rPr lang="en-US" sz="800" b="0" dirty="0" smtClean="0">
                <a:solidFill>
                  <a:schemeClr val="tx2"/>
                </a:solidFill>
              </a:rPr>
              <a:t> from (select 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,Case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staff_id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ps.last_name</a:t>
            </a:r>
            <a:r>
              <a:rPr lang="en-US" sz="800" b="0" dirty="0" smtClean="0">
                <a:solidFill>
                  <a:schemeClr val="tx2"/>
                </a:solidFill>
              </a:rPr>
              <a:t> + '', '' + </a:t>
            </a:r>
            <a:r>
              <a:rPr lang="en-US" sz="800" b="0" dirty="0" err="1" smtClean="0">
                <a:solidFill>
                  <a:schemeClr val="tx2"/>
                </a:solidFill>
              </a:rPr>
              <a:t>ps.first_name</a:t>
            </a:r>
            <a:r>
              <a:rPr lang="en-US" sz="800" b="0" dirty="0" smtClean="0">
                <a:solidFill>
                  <a:schemeClr val="tx2"/>
                </a:solidFill>
              </a:rPr>
              <a:t>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p.last_name</a:t>
            </a:r>
            <a:r>
              <a:rPr lang="en-US" sz="800" b="0" dirty="0" smtClean="0">
                <a:solidFill>
                  <a:schemeClr val="tx2"/>
                </a:solidFill>
              </a:rPr>
              <a:t> + '',  ''+ </a:t>
            </a:r>
            <a:r>
              <a:rPr lang="en-US" sz="800" b="0" dirty="0" err="1" smtClean="0">
                <a:solidFill>
                  <a:schemeClr val="tx2"/>
                </a:solidFill>
              </a:rPr>
              <a:t>p.first_name</a:t>
            </a:r>
            <a:r>
              <a:rPr lang="en-US" sz="800" b="0" dirty="0" smtClean="0">
                <a:solidFill>
                  <a:schemeClr val="tx2"/>
                </a:solidFill>
              </a:rPr>
              <a:t> AS 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event_definition.event_name</a:t>
            </a:r>
            <a:r>
              <a:rPr lang="en-US" sz="800" b="0" dirty="0" smtClean="0">
                <a:solidFill>
                  <a:schemeClr val="tx2"/>
                </a:solidFill>
              </a:rPr>
              <a:t>  AS 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actual_date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event_log.actual_date</a:t>
            </a:r>
            <a:r>
              <a:rPr lang="en-US" sz="800" b="0" dirty="0" smtClean="0">
                <a:solidFill>
                  <a:schemeClr val="tx2"/>
                </a:solidFill>
              </a:rPr>
              <a:t> 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fv.display_exp</a:t>
            </a:r>
            <a:r>
              <a:rPr lang="en-US" sz="800" b="0" dirty="0" smtClean="0">
                <a:solidFill>
                  <a:schemeClr val="tx2"/>
                </a:solidFill>
              </a:rPr>
              <a:t> + '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+  '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Else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+ '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End as 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,Case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staff_id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'INNER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0) or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not null)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'LEFT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'INNER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0 ) or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not null)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'LEFT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End as 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, 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, </a:t>
            </a:r>
            <a:r>
              <a:rPr lang="en-US" sz="800" b="0" dirty="0" err="1" smtClean="0">
                <a:solidFill>
                  <a:schemeClr val="tx2"/>
                </a:solidFill>
              </a:rPr>
              <a:t>fv.lut_name</a:t>
            </a:r>
            <a:r>
              <a:rPr lang="en-US" sz="800" b="0" dirty="0" smtClean="0">
                <a:solidFill>
                  <a:schemeClr val="tx2"/>
                </a:solidFill>
              </a:rPr>
              <a:t> ,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Form_View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fv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fv.form_family_name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and </a:t>
            </a:r>
            <a:r>
              <a:rPr lang="en-US" sz="800" b="0" dirty="0" err="1" smtClean="0">
                <a:solidFill>
                  <a:schemeClr val="tx2"/>
                </a:solidFill>
              </a:rPr>
              <a:t>fv.dd_columns_id</a:t>
            </a:r>
            <a:r>
              <a:rPr lang="en-US" sz="800" b="0" dirty="0" smtClean="0">
                <a:solidFill>
                  <a:schemeClr val="tx2"/>
                </a:solidFill>
              </a:rPr>
              <a:t> is not null 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) t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= 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+ coalesce(</a:t>
            </a:r>
            <a:r>
              <a:rPr lang="en-US" sz="800" b="0" dirty="0" err="1" smtClean="0">
                <a:solidFill>
                  <a:schemeClr val="tx2"/>
                </a:solidFill>
              </a:rPr>
              <a:t>t.Select_List</a:t>
            </a:r>
            <a:r>
              <a:rPr lang="en-US" sz="800" b="0" dirty="0" smtClean="0">
                <a:solidFill>
                  <a:schemeClr val="tx2"/>
                </a:solidFill>
              </a:rPr>
              <a:t>+ ', '  + CHAR(13) + CHAR(10), '')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,@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= 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coalesce(</a:t>
            </a:r>
            <a:r>
              <a:rPr lang="en-US" sz="800" b="0" dirty="0" err="1" smtClean="0">
                <a:solidFill>
                  <a:schemeClr val="tx2"/>
                </a:solidFill>
              </a:rPr>
              <a:t>t.Join_List</a:t>
            </a:r>
            <a:r>
              <a:rPr lang="en-US" sz="800" b="0" dirty="0" smtClean="0">
                <a:solidFill>
                  <a:schemeClr val="tx2"/>
                </a:solidFill>
              </a:rPr>
              <a:t>+ ' '  + CHAR(13) + CHAR(10), '')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#</a:t>
            </a:r>
            <a:r>
              <a:rPr lang="en-US" sz="800" b="0" dirty="0" err="1" smtClean="0">
                <a:solidFill>
                  <a:schemeClr val="tx2"/>
                </a:solidFill>
              </a:rPr>
              <a:t>Select_Join_Table</a:t>
            </a:r>
            <a:r>
              <a:rPr lang="en-US" sz="800" b="0" dirty="0" smtClean="0">
                <a:solidFill>
                  <a:schemeClr val="tx2"/>
                </a:solidFill>
              </a:rPr>
              <a:t> t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Order by </a:t>
            </a:r>
            <a:r>
              <a:rPr lang="en-US" sz="800" b="0" dirty="0" err="1" smtClean="0">
                <a:solidFill>
                  <a:schemeClr val="tx2"/>
                </a:solidFill>
              </a:rPr>
              <a:t>group_order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line_order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--Take out the last comma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= Substring(@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, 0, </a:t>
            </a:r>
            <a:r>
              <a:rPr lang="en-US" sz="800" b="0" dirty="0" err="1" smtClean="0">
                <a:solidFill>
                  <a:schemeClr val="tx2"/>
                </a:solidFill>
              </a:rPr>
              <a:t>len</a:t>
            </a:r>
            <a:r>
              <a:rPr lang="en-US" sz="800" b="0" dirty="0" smtClean="0">
                <a:solidFill>
                  <a:schemeClr val="tx2"/>
                </a:solidFill>
              </a:rPr>
              <a:t>(@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)-3)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r>
              <a:rPr lang="en-US" sz="800" b="0" dirty="0" smtClean="0">
                <a:solidFill>
                  <a:schemeClr val="tx2"/>
                </a:solidFill>
              </a:rPr>
              <a:t> =  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+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@</a:t>
            </a:r>
            <a:r>
              <a:rPr lang="en-US" sz="800" b="0" dirty="0" err="1" smtClean="0">
                <a:solidFill>
                  <a:schemeClr val="tx2"/>
                </a:solidFill>
              </a:rPr>
              <a:t>Where_List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Drop Table #</a:t>
            </a:r>
            <a:r>
              <a:rPr lang="en-US" sz="800" b="0" dirty="0" err="1" smtClean="0">
                <a:solidFill>
                  <a:schemeClr val="tx2"/>
                </a:solidFill>
              </a:rPr>
              <a:t>Select_Join_Table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5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 smtClean="0">
                <a:solidFill>
                  <a:schemeClr val="tx2"/>
                </a:solidFill>
              </a:rPr>
              <a:t>--This Sql will take form name as an input then create a SQL code that will get all the data enter by the form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--It does not include subform/subreport and test/assessment inside the form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--Just change the form name, this will only work if the from use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 table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Event_Name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= 'Crisis Nursery Family Basic Needs Assessment'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Header_id</a:t>
            </a:r>
            <a:r>
              <a:rPr lang="en-US" sz="800" b="0" dirty="0" smtClean="0">
                <a:solidFill>
                  <a:schemeClr val="tx2"/>
                </a:solidFill>
              </a:rPr>
              <a:t> as Varchar(40)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, @</a:t>
            </a:r>
            <a:r>
              <a:rPr lang="en-US" sz="800" b="0" dirty="0" err="1" smtClean="0">
                <a:solidFill>
                  <a:schemeClr val="tx2"/>
                </a:solidFill>
              </a:rPr>
              <a:t>Header_id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form_header_id</a:t>
            </a:r>
            <a:r>
              <a:rPr lang="en-US" sz="800" b="0" dirty="0" smtClean="0">
                <a:solidFill>
                  <a:schemeClr val="tx2"/>
                </a:solidFill>
              </a:rPr>
              <a:t> from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event_definition_view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where </a:t>
            </a:r>
            <a:r>
              <a:rPr lang="en-US" sz="800" b="0" dirty="0" err="1" smtClean="0">
                <a:solidFill>
                  <a:schemeClr val="tx2"/>
                </a:solidFill>
              </a:rPr>
              <a:t>event_name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Event_Name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= 'Select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event_log.event_log_id</a:t>
            </a:r>
            <a:r>
              <a:rPr lang="en-US" sz="800" b="0" dirty="0" smtClean="0">
                <a:solidFill>
                  <a:schemeClr val="tx2"/>
                </a:solidFill>
              </a:rPr>
              <a:t>, 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=  CHAR(13) + CHAR(10) + 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form_header.form_header_id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Event_log.form_header_id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Event_definition.event_definition_id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event_log.event_definition_id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People p on </a:t>
            </a:r>
            <a:r>
              <a:rPr lang="en-US" sz="800" b="0" dirty="0" err="1" smtClean="0">
                <a:solidFill>
                  <a:schemeClr val="tx2"/>
                </a:solidFill>
              </a:rPr>
              <a:t>P.People_ID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Event_log.People_ID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Staff S on </a:t>
            </a:r>
            <a:r>
              <a:rPr lang="en-US" sz="800" b="0" dirty="0" err="1" smtClean="0">
                <a:solidFill>
                  <a:schemeClr val="tx2"/>
                </a:solidFill>
              </a:rPr>
              <a:t>S.Staff_ID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Event_log.Staff_ID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People </a:t>
            </a:r>
            <a:r>
              <a:rPr lang="en-US" sz="800" b="0" dirty="0" err="1" smtClean="0">
                <a:solidFill>
                  <a:schemeClr val="tx2"/>
                </a:solidFill>
              </a:rPr>
              <a:t>ps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Ps.People_ID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S.People_ID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Where_List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@Command as Varchar(Max)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Set  @</a:t>
            </a:r>
            <a:r>
              <a:rPr lang="en-US" sz="800" b="0" dirty="0" err="1" smtClean="0">
                <a:solidFill>
                  <a:schemeClr val="tx2"/>
                </a:solidFill>
              </a:rPr>
              <a:t>Where_List</a:t>
            </a:r>
            <a:r>
              <a:rPr lang="en-US" sz="800" b="0" dirty="0" smtClean="0">
                <a:solidFill>
                  <a:schemeClr val="tx2"/>
                </a:solidFill>
              </a:rPr>
              <a:t> = 'Where 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form_header.form_name</a:t>
            </a:r>
            <a:r>
              <a:rPr lang="en-US" sz="800" b="0" dirty="0" smtClean="0">
                <a:solidFill>
                  <a:schemeClr val="tx2"/>
                </a:solidFill>
              </a:rPr>
              <a:t> = ' + Char(39)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+  Char(39)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 Get the table that is </a:t>
            </a:r>
            <a:r>
              <a:rPr lang="en-US" sz="800" b="0" dirty="0" err="1" smtClean="0">
                <a:solidFill>
                  <a:schemeClr val="tx2"/>
                </a:solidFill>
              </a:rPr>
              <a:t>assocaited</a:t>
            </a:r>
            <a:r>
              <a:rPr lang="en-US" sz="800" b="0" dirty="0" smtClean="0">
                <a:solidFill>
                  <a:schemeClr val="tx2"/>
                </a:solidFill>
              </a:rPr>
              <a:t> with this Form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Distinct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Form_View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fv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fv.form_header_id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Header_id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and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&lt;&gt; '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--Get the primary key for this table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= COLUMN_NAME from INFORMATION_SCHEMA.CONSTRAINT_COLUMN_USAGE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CONSTRAINT_NAME like '</a:t>
            </a:r>
            <a:r>
              <a:rPr lang="en-US" sz="800" b="0" dirty="0" err="1" smtClean="0">
                <a:solidFill>
                  <a:schemeClr val="tx2"/>
                </a:solidFill>
              </a:rPr>
              <a:t>pk</a:t>
            </a:r>
            <a:r>
              <a:rPr lang="en-US" sz="800" b="0" dirty="0" smtClean="0">
                <a:solidFill>
                  <a:schemeClr val="tx2"/>
                </a:solidFill>
              </a:rPr>
              <a:t>%'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and TABLE_NAME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 Default join list,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 and the form table and it's _x table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--If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&lt;&gt; '</a:t>
            </a:r>
            <a:r>
              <a:rPr lang="en-US" sz="800" b="0" dirty="0" err="1" smtClean="0">
                <a:solidFill>
                  <a:schemeClr val="tx2"/>
                </a:solidFill>
              </a:rPr>
              <a:t>test_header</a:t>
            </a:r>
            <a:r>
              <a:rPr lang="en-US" sz="800" b="0" dirty="0" smtClean="0">
                <a:solidFill>
                  <a:schemeClr val="tx2"/>
                </a:solidFill>
              </a:rPr>
              <a:t>' Begin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 CHAR(13) + CHAR(10) + 'Left JOIN 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 ON ' + 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'.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Event_Log.Event_Log_ID</a:t>
            </a:r>
            <a:r>
              <a:rPr lang="en-US" sz="800" b="0" dirty="0" smtClean="0">
                <a:solidFill>
                  <a:schemeClr val="tx2"/>
                </a:solidFill>
              </a:rPr>
              <a:t>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 CHAR(13) + CHAR(10) + 'Left JOIN 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+'_x' + ' ON ' + 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'_x.'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+ ' = ' 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+ '.'+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Form_Table_Primary</a:t>
            </a:r>
            <a:r>
              <a:rPr lang="en-US" sz="800" b="0" dirty="0" smtClean="0">
                <a:solidFill>
                  <a:schemeClr val="tx2"/>
                </a:solidFill>
              </a:rPr>
              <a:t> + CHAR(13) + CHAR(10)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--End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* into #</a:t>
            </a:r>
            <a:r>
              <a:rPr lang="en-US" sz="800" b="0" dirty="0" err="1" smtClean="0">
                <a:solidFill>
                  <a:schemeClr val="tx2"/>
                </a:solidFill>
              </a:rPr>
              <a:t>Select_Join_Table</a:t>
            </a:r>
            <a:r>
              <a:rPr lang="en-US" sz="800" b="0" dirty="0" smtClean="0">
                <a:solidFill>
                  <a:schemeClr val="tx2"/>
                </a:solidFill>
              </a:rPr>
              <a:t> from (select 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,Case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TABLE_NAME = '</a:t>
            </a:r>
            <a:r>
              <a:rPr lang="en-US" sz="800" b="0" dirty="0" err="1" smtClean="0">
                <a:solidFill>
                  <a:schemeClr val="tx2"/>
                </a:solidFill>
              </a:rPr>
              <a:t>test_header</a:t>
            </a:r>
            <a:r>
              <a:rPr lang="en-US" sz="800" b="0" dirty="0" smtClean="0">
                <a:solidFill>
                  <a:schemeClr val="tx2"/>
                </a:solidFill>
              </a:rPr>
              <a:t>' then ''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staff_id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ps.last_name</a:t>
            </a:r>
            <a:r>
              <a:rPr lang="en-US" sz="800" b="0" dirty="0" smtClean="0">
                <a:solidFill>
                  <a:schemeClr val="tx2"/>
                </a:solidFill>
              </a:rPr>
              <a:t> + '', '' + </a:t>
            </a:r>
            <a:r>
              <a:rPr lang="en-US" sz="800" b="0" dirty="0" err="1" smtClean="0">
                <a:solidFill>
                  <a:schemeClr val="tx2"/>
                </a:solidFill>
              </a:rPr>
              <a:t>ps.first_name</a:t>
            </a:r>
            <a:r>
              <a:rPr lang="en-US" sz="800" b="0" dirty="0" smtClean="0">
                <a:solidFill>
                  <a:schemeClr val="tx2"/>
                </a:solidFill>
              </a:rPr>
              <a:t> AS ['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p.last_name</a:t>
            </a:r>
            <a:r>
              <a:rPr lang="en-US" sz="800" b="0" dirty="0" smtClean="0">
                <a:solidFill>
                  <a:schemeClr val="tx2"/>
                </a:solidFill>
              </a:rPr>
              <a:t> + '',  ''+ </a:t>
            </a:r>
            <a:r>
              <a:rPr lang="en-US" sz="800" b="0" dirty="0" err="1" smtClean="0">
                <a:solidFill>
                  <a:schemeClr val="tx2"/>
                </a:solidFill>
              </a:rPr>
              <a:t>p.first_name</a:t>
            </a:r>
            <a:r>
              <a:rPr lang="en-US" sz="800" b="0" dirty="0" smtClean="0">
                <a:solidFill>
                  <a:schemeClr val="tx2"/>
                </a:solidFill>
              </a:rPr>
              <a:t> AS  ['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event_definition.event_name</a:t>
            </a:r>
            <a:r>
              <a:rPr lang="en-US" sz="800" b="0" dirty="0" smtClean="0">
                <a:solidFill>
                  <a:schemeClr val="tx2"/>
                </a:solidFill>
              </a:rPr>
              <a:t>  AS  ['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'actual_date'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event_log.actual_date</a:t>
            </a:r>
            <a:r>
              <a:rPr lang="en-US" sz="800" b="0" dirty="0" smtClean="0">
                <a:solidFill>
                  <a:schemeClr val="tx2"/>
                </a:solidFill>
              </a:rPr>
              <a:t>  AS ['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fv.display_exp</a:t>
            </a:r>
            <a:r>
              <a:rPr lang="en-US" sz="800" b="0" dirty="0" smtClean="0">
                <a:solidFill>
                  <a:schemeClr val="tx2"/>
                </a:solidFill>
              </a:rPr>
              <a:t> + '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+  ' AS ['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Else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+ ' AS ['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/*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800" b="0" dirty="0" smtClean="0">
                <a:solidFill>
                  <a:schemeClr val="tx2"/>
                </a:solidFill>
              </a:rPr>
              <a:t> = 0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+  '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Else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+ ' AS [' +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+ ']'*/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End as 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,Case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TABLE_NAME = '</a:t>
            </a:r>
            <a:r>
              <a:rPr lang="en-US" sz="800" b="0" dirty="0" err="1" smtClean="0">
                <a:solidFill>
                  <a:schemeClr val="tx2"/>
                </a:solidFill>
              </a:rPr>
              <a:t>test_header</a:t>
            </a:r>
            <a:r>
              <a:rPr lang="en-US" sz="800" b="0" dirty="0" smtClean="0">
                <a:solidFill>
                  <a:schemeClr val="tx2"/>
                </a:solidFill>
              </a:rPr>
              <a:t>' then ''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staff_id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'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'INNER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0) or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0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not null)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'LEFT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null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'INNER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When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0 ) or (</a:t>
            </a:r>
            <a:r>
              <a:rPr lang="en-US" sz="800" b="0" dirty="0" err="1" smtClean="0">
                <a:solidFill>
                  <a:schemeClr val="tx2"/>
                </a:solidFill>
              </a:rPr>
              <a:t>fv.user_defined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Type_code</a:t>
            </a:r>
            <a:r>
              <a:rPr lang="en-US" sz="800" b="0" dirty="0" smtClean="0">
                <a:solidFill>
                  <a:schemeClr val="tx2"/>
                </a:solidFill>
              </a:rPr>
              <a:t> = 'FK'  And </a:t>
            </a:r>
            <a:r>
              <a:rPr lang="en-US" sz="800" b="0" dirty="0" err="1" smtClean="0">
                <a:solidFill>
                  <a:schemeClr val="tx2"/>
                </a:solidFill>
              </a:rPr>
              <a:t>fv.is_required</a:t>
            </a:r>
            <a:r>
              <a:rPr lang="en-US" sz="800" b="0" dirty="0" smtClean="0">
                <a:solidFill>
                  <a:schemeClr val="tx2"/>
                </a:solidFill>
              </a:rPr>
              <a:t> = 1 and </a:t>
            </a:r>
            <a:r>
              <a:rPr lang="en-US" sz="800" b="0" dirty="0" err="1" smtClean="0">
                <a:solidFill>
                  <a:schemeClr val="tx2"/>
                </a:solidFill>
              </a:rPr>
              <a:t>fv.disable_rule</a:t>
            </a:r>
            <a:r>
              <a:rPr lang="en-US" sz="800" b="0" dirty="0" smtClean="0">
                <a:solidFill>
                  <a:schemeClr val="tx2"/>
                </a:solidFill>
              </a:rPr>
              <a:t> is not null)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Then 'LEFT JOIN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'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), 3 )) + (SELECT RIGHT('000'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), 3 )) + ' ON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fv.group_order</a:t>
            </a:r>
            <a:r>
              <a:rPr lang="en-US" sz="800" b="0" dirty="0" smtClean="0">
                <a:solidFill>
                  <a:schemeClr val="tx2"/>
                </a:solidFill>
              </a:rPr>
              <a:t>) + Convert(Varchar(3), </a:t>
            </a:r>
            <a:r>
              <a:rPr lang="en-US" sz="800" b="0" dirty="0" err="1" smtClean="0">
                <a:solidFill>
                  <a:schemeClr val="tx2"/>
                </a:solidFill>
              </a:rPr>
              <a:t>fv.line_order</a:t>
            </a:r>
            <a:r>
              <a:rPr lang="en-US" sz="800" b="0" dirty="0" smtClean="0">
                <a:solidFill>
                  <a:schemeClr val="tx2"/>
                </a:solidFill>
              </a:rPr>
              <a:t> ) + '.'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r>
              <a:rPr lang="en-US" sz="800" b="0" dirty="0" smtClean="0">
                <a:solidFill>
                  <a:schemeClr val="tx2"/>
                </a:solidFill>
              </a:rPr>
              <a:t> + ' = ' +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fv.table_name</a:t>
            </a:r>
            <a:r>
              <a:rPr lang="en-US" sz="800" b="0" dirty="0" smtClean="0">
                <a:solidFill>
                  <a:schemeClr val="tx2"/>
                </a:solidFill>
              </a:rPr>
              <a:t> + '_x.' +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End as 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,  </a:t>
            </a:r>
            <a:r>
              <a:rPr lang="en-US" sz="800" b="0" dirty="0" err="1" smtClean="0">
                <a:solidFill>
                  <a:schemeClr val="tx2"/>
                </a:solidFill>
              </a:rPr>
              <a:t>fv.caption</a:t>
            </a:r>
            <a:r>
              <a:rPr lang="en-US" sz="800" b="0" dirty="0" smtClean="0">
                <a:solidFill>
                  <a:schemeClr val="tx2"/>
                </a:solidFill>
              </a:rPr>
              <a:t> , </a:t>
            </a:r>
            <a:r>
              <a:rPr lang="en-US" sz="800" b="0" dirty="0" err="1" smtClean="0">
                <a:solidFill>
                  <a:schemeClr val="tx2"/>
                </a:solidFill>
              </a:rPr>
              <a:t>fv.lut_name</a:t>
            </a:r>
            <a:r>
              <a:rPr lang="en-US" sz="800" b="0" dirty="0" smtClean="0">
                <a:solidFill>
                  <a:schemeClr val="tx2"/>
                </a:solidFill>
              </a:rPr>
              <a:t> , </a:t>
            </a:r>
            <a:r>
              <a:rPr lang="en-US" sz="800" b="0" dirty="0" err="1" smtClean="0">
                <a:solidFill>
                  <a:schemeClr val="tx2"/>
                </a:solidFill>
              </a:rPr>
              <a:t>fv.table_from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fv.code_field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Form_View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fv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and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fv.form_header_id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Header_id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and </a:t>
            </a:r>
            <a:r>
              <a:rPr lang="en-US" sz="800" b="0" dirty="0" err="1" smtClean="0">
                <a:solidFill>
                  <a:schemeClr val="tx2"/>
                </a:solidFill>
              </a:rPr>
              <a:t>fv.column_name</a:t>
            </a:r>
            <a:r>
              <a:rPr lang="en-US" sz="800" b="0" dirty="0" smtClean="0">
                <a:solidFill>
                  <a:schemeClr val="tx2"/>
                </a:solidFill>
              </a:rPr>
              <a:t> is not Null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and </a:t>
            </a:r>
            <a:r>
              <a:rPr lang="en-US" sz="800" b="0" dirty="0" err="1" smtClean="0">
                <a:solidFill>
                  <a:schemeClr val="tx2"/>
                </a:solidFill>
              </a:rPr>
              <a:t>fv.use_variable</a:t>
            </a:r>
            <a:r>
              <a:rPr lang="en-US" sz="800" b="0" dirty="0" smtClean="0">
                <a:solidFill>
                  <a:schemeClr val="tx2"/>
                </a:solidFill>
              </a:rPr>
              <a:t> &lt;&gt; 1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) t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= 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+ case when </a:t>
            </a:r>
            <a:r>
              <a:rPr lang="en-US" sz="800" b="0" dirty="0" err="1" smtClean="0">
                <a:solidFill>
                  <a:schemeClr val="tx2"/>
                </a:solidFill>
              </a:rPr>
              <a:t>t.Select_List</a:t>
            </a:r>
            <a:r>
              <a:rPr lang="en-US" sz="800" b="0" dirty="0" smtClean="0">
                <a:solidFill>
                  <a:schemeClr val="tx2"/>
                </a:solidFill>
              </a:rPr>
              <a:t> ='' then '' else coalesce(</a:t>
            </a:r>
            <a:r>
              <a:rPr lang="en-US" sz="800" b="0" dirty="0" err="1" smtClean="0">
                <a:solidFill>
                  <a:schemeClr val="tx2"/>
                </a:solidFill>
              </a:rPr>
              <a:t>t.Select_List</a:t>
            </a:r>
            <a:r>
              <a:rPr lang="en-US" sz="800" b="0" dirty="0" smtClean="0">
                <a:solidFill>
                  <a:schemeClr val="tx2"/>
                </a:solidFill>
              </a:rPr>
              <a:t>+ ', '  + CHAR(13) + CHAR(10), '') end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,@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= 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case when </a:t>
            </a:r>
            <a:r>
              <a:rPr lang="en-US" sz="800" b="0" dirty="0" err="1" smtClean="0">
                <a:solidFill>
                  <a:schemeClr val="tx2"/>
                </a:solidFill>
              </a:rPr>
              <a:t>t.Join_List</a:t>
            </a:r>
            <a:r>
              <a:rPr lang="en-US" sz="800" b="0" dirty="0" smtClean="0">
                <a:solidFill>
                  <a:schemeClr val="tx2"/>
                </a:solidFill>
              </a:rPr>
              <a:t> ='' then '' else coalesce(</a:t>
            </a:r>
            <a:r>
              <a:rPr lang="en-US" sz="800" b="0" dirty="0" err="1" smtClean="0">
                <a:solidFill>
                  <a:schemeClr val="tx2"/>
                </a:solidFill>
              </a:rPr>
              <a:t>t.Join_List</a:t>
            </a:r>
            <a:r>
              <a:rPr lang="en-US" sz="800" b="0" dirty="0" smtClean="0">
                <a:solidFill>
                  <a:schemeClr val="tx2"/>
                </a:solidFill>
              </a:rPr>
              <a:t>+ ' '  + CHAR(13) + CHAR(10), '') end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#</a:t>
            </a:r>
            <a:r>
              <a:rPr lang="en-US" sz="800" b="0" dirty="0" err="1" smtClean="0">
                <a:solidFill>
                  <a:schemeClr val="tx2"/>
                </a:solidFill>
              </a:rPr>
              <a:t>Select_Join_Table</a:t>
            </a:r>
            <a:r>
              <a:rPr lang="en-US" sz="800" b="0" dirty="0" smtClean="0">
                <a:solidFill>
                  <a:schemeClr val="tx2"/>
                </a:solidFill>
              </a:rPr>
              <a:t> t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Order by </a:t>
            </a:r>
            <a:r>
              <a:rPr lang="en-US" sz="800" b="0" dirty="0" err="1" smtClean="0">
                <a:solidFill>
                  <a:schemeClr val="tx2"/>
                </a:solidFill>
              </a:rPr>
              <a:t>group_order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line_order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--Take out the last comma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= Substring(@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, 0, </a:t>
            </a:r>
            <a:r>
              <a:rPr lang="en-US" sz="800" b="0" dirty="0" err="1" smtClean="0">
                <a:solidFill>
                  <a:schemeClr val="tx2"/>
                </a:solidFill>
              </a:rPr>
              <a:t>len</a:t>
            </a:r>
            <a:r>
              <a:rPr lang="en-US" sz="800" b="0" dirty="0" smtClean="0">
                <a:solidFill>
                  <a:schemeClr val="tx2"/>
                </a:solidFill>
              </a:rPr>
              <a:t>(@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)-3)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r>
              <a:rPr lang="en-US" sz="800" b="0" dirty="0" smtClean="0">
                <a:solidFill>
                  <a:schemeClr val="tx2"/>
                </a:solidFill>
              </a:rPr>
              <a:t> =   @</a:t>
            </a:r>
            <a:r>
              <a:rPr lang="en-US" sz="800" b="0" dirty="0" err="1" smtClean="0">
                <a:solidFill>
                  <a:schemeClr val="tx2"/>
                </a:solidFill>
              </a:rPr>
              <a:t>Select_List</a:t>
            </a:r>
            <a:r>
              <a:rPr lang="en-US" sz="800" b="0" dirty="0" smtClean="0">
                <a:solidFill>
                  <a:schemeClr val="tx2"/>
                </a:solidFill>
              </a:rPr>
              <a:t> + @</a:t>
            </a:r>
            <a:r>
              <a:rPr lang="en-US" sz="800" b="0" dirty="0" err="1" smtClean="0">
                <a:solidFill>
                  <a:schemeClr val="tx2"/>
                </a:solidFill>
              </a:rPr>
              <a:t>Join_List</a:t>
            </a:r>
            <a:r>
              <a:rPr lang="en-US" sz="800" b="0" dirty="0" smtClean="0">
                <a:solidFill>
                  <a:schemeClr val="tx2"/>
                </a:solidFill>
              </a:rPr>
              <a:t> + @</a:t>
            </a:r>
            <a:r>
              <a:rPr lang="en-US" sz="800" b="0" dirty="0" err="1" smtClean="0">
                <a:solidFill>
                  <a:schemeClr val="tx2"/>
                </a:solidFill>
              </a:rPr>
              <a:t>Where_List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if @</a:t>
            </a:r>
            <a:r>
              <a:rPr lang="en-US" sz="800" b="0" dirty="0" err="1" smtClean="0">
                <a:solidFill>
                  <a:schemeClr val="tx2"/>
                </a:solidFill>
              </a:rPr>
              <a:t>Form_Table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  <a:r>
              <a:rPr lang="en-US" sz="800" b="0" dirty="0" err="1" smtClean="0">
                <a:solidFill>
                  <a:schemeClr val="tx2"/>
                </a:solidFill>
              </a:rPr>
              <a:t>test_header</a:t>
            </a:r>
            <a:r>
              <a:rPr lang="en-US" sz="800" b="0" dirty="0" smtClean="0">
                <a:solidFill>
                  <a:schemeClr val="tx2"/>
                </a:solidFill>
              </a:rPr>
              <a:t>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Begin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@list varchar(8000) =''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Sql_Cmd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create table #</a:t>
            </a:r>
            <a:r>
              <a:rPr lang="en-US" sz="800" b="0" dirty="0" err="1" smtClean="0">
                <a:solidFill>
                  <a:schemeClr val="tx2"/>
                </a:solidFill>
              </a:rPr>
              <a:t>pivotlist</a:t>
            </a:r>
            <a:r>
              <a:rPr lang="en-US" sz="800" b="0" dirty="0" smtClean="0">
                <a:solidFill>
                  <a:schemeClr val="tx2"/>
                </a:solidFill>
              </a:rPr>
              <a:t> (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	varchar(200)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insert into #</a:t>
            </a:r>
            <a:r>
              <a:rPr lang="en-US" sz="800" b="0" dirty="0" err="1" smtClean="0">
                <a:solidFill>
                  <a:schemeClr val="tx2"/>
                </a:solidFill>
              </a:rPr>
              <a:t>pivotlist</a:t>
            </a:r>
            <a:r>
              <a:rPr lang="en-US" sz="800" b="0" dirty="0" smtClean="0">
                <a:solidFill>
                  <a:schemeClr val="tx2"/>
                </a:solidFill>
              </a:rPr>
              <a:t> (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 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distinct ( SELECT RIGHT('000' + convert(varchar,tsd1.test_setup_details_order), 3 )) +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( SELECT RIGHT('000' + convert(</a:t>
            </a:r>
            <a:r>
              <a:rPr lang="en-US" sz="800" b="0" dirty="0" err="1" smtClean="0">
                <a:solidFill>
                  <a:schemeClr val="tx2"/>
                </a:solidFill>
              </a:rPr>
              <a:t>varchar,tsd.test_setup_details_order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), 3 ))+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left(tv.question_caption,100)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test_details_answers_expanded_view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tv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tsd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tv.test_setup_details_id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tsd.test_setup_details_id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</a:t>
            </a:r>
            <a:r>
              <a:rPr lang="en-US" sz="800" b="0" dirty="0" smtClean="0">
                <a:solidFill>
                  <a:schemeClr val="tx2"/>
                </a:solidFill>
              </a:rPr>
              <a:t> tsd1 on </a:t>
            </a:r>
            <a:r>
              <a:rPr lang="en-US" sz="800" b="0" dirty="0" err="1" smtClean="0">
                <a:solidFill>
                  <a:schemeClr val="tx2"/>
                </a:solidFill>
              </a:rPr>
              <a:t>tsd.test_setup_details_belongs_to</a:t>
            </a:r>
            <a:r>
              <a:rPr lang="en-US" sz="800" b="0" dirty="0" smtClean="0">
                <a:solidFill>
                  <a:schemeClr val="tx2"/>
                </a:solidFill>
              </a:rPr>
              <a:t> = tsd1.test_setup_details_id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where </a:t>
            </a:r>
            <a:r>
              <a:rPr lang="en-US" sz="800" b="0" dirty="0" err="1" smtClean="0">
                <a:solidFill>
                  <a:schemeClr val="tx2"/>
                </a:solidFill>
              </a:rPr>
              <a:t>event_name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Event_Name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@list =  @list + coalesce('[' + </a:t>
            </a:r>
            <a:r>
              <a:rPr lang="en-US" sz="800" b="0" dirty="0" err="1" smtClean="0">
                <a:solidFill>
                  <a:schemeClr val="tx2"/>
                </a:solidFill>
              </a:rPr>
              <a:t>t.question_caption</a:t>
            </a:r>
            <a:r>
              <a:rPr lang="en-US" sz="800" b="0" dirty="0" smtClean="0">
                <a:solidFill>
                  <a:schemeClr val="tx2"/>
                </a:solidFill>
              </a:rPr>
              <a:t>+ '],' , '')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#</a:t>
            </a:r>
            <a:r>
              <a:rPr lang="en-US" sz="800" b="0" dirty="0" err="1" smtClean="0">
                <a:solidFill>
                  <a:schemeClr val="tx2"/>
                </a:solidFill>
              </a:rPr>
              <a:t>pivotlist</a:t>
            </a:r>
            <a:r>
              <a:rPr lang="en-US" sz="800" b="0" dirty="0" smtClean="0">
                <a:solidFill>
                  <a:schemeClr val="tx2"/>
                </a:solidFill>
              </a:rPr>
              <a:t> t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Order by </a:t>
            </a:r>
            <a:r>
              <a:rPr lang="en-US" sz="800" b="0" dirty="0" err="1" smtClean="0">
                <a:solidFill>
                  <a:schemeClr val="tx2"/>
                </a:solidFill>
              </a:rPr>
              <a:t>t.question_caption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set @list = Substring(@list, 0, </a:t>
            </a:r>
            <a:r>
              <a:rPr lang="en-US" sz="800" b="0" dirty="0" err="1" smtClean="0">
                <a:solidFill>
                  <a:schemeClr val="tx2"/>
                </a:solidFill>
              </a:rPr>
              <a:t>len</a:t>
            </a:r>
            <a:r>
              <a:rPr lang="en-US" sz="800" b="0" dirty="0" smtClean="0">
                <a:solidFill>
                  <a:schemeClr val="tx2"/>
                </a:solidFill>
              </a:rPr>
              <a:t>(@List))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set @</a:t>
            </a:r>
            <a:r>
              <a:rPr lang="en-US" sz="800" b="0" dirty="0" err="1" smtClean="0">
                <a:solidFill>
                  <a:schemeClr val="tx2"/>
                </a:solidFill>
              </a:rPr>
              <a:t>SQL_Cmd</a:t>
            </a:r>
            <a:r>
              <a:rPr lang="en-US" sz="800" b="0" dirty="0" smtClean="0">
                <a:solidFill>
                  <a:schemeClr val="tx2"/>
                </a:solidFill>
              </a:rPr>
              <a:t> = 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@name varchar(100) = ''' + @</a:t>
            </a:r>
            <a:r>
              <a:rPr lang="en-US" sz="800" b="0" dirty="0" err="1" smtClean="0">
                <a:solidFill>
                  <a:schemeClr val="tx2"/>
                </a:solidFill>
              </a:rPr>
              <a:t>Event_Name</a:t>
            </a:r>
            <a:r>
              <a:rPr lang="en-US" sz="800" b="0" dirty="0" smtClean="0">
                <a:solidFill>
                  <a:schemeClr val="tx2"/>
                </a:solidFill>
              </a:rPr>
              <a:t> + '''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create table #temp (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	varchar(100),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	</a:t>
            </a:r>
            <a:r>
              <a:rPr lang="en-US" sz="800" b="0" dirty="0" err="1" smtClean="0">
                <a:solidFill>
                  <a:schemeClr val="tx2"/>
                </a:solidFill>
              </a:rPr>
              <a:t>int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	</a:t>
            </a:r>
            <a:r>
              <a:rPr lang="en-US" sz="800" b="0" dirty="0" err="1" smtClean="0">
                <a:solidFill>
                  <a:schemeClr val="tx2"/>
                </a:solidFill>
              </a:rPr>
              <a:t>int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profile_name</a:t>
            </a:r>
            <a:r>
              <a:rPr lang="en-US" sz="800" b="0" dirty="0" smtClean="0">
                <a:solidFill>
                  <a:schemeClr val="tx2"/>
                </a:solidFill>
              </a:rPr>
              <a:t>	varchar(100),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staff_name</a:t>
            </a:r>
            <a:r>
              <a:rPr lang="en-US" sz="800" b="0" dirty="0" smtClean="0">
                <a:solidFill>
                  <a:schemeClr val="tx2"/>
                </a:solidFill>
              </a:rPr>
              <a:t>	varchar(100),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actual_date	</a:t>
            </a:r>
            <a:r>
              <a:rPr lang="en-US" sz="800" b="0" dirty="0" err="1" smtClean="0">
                <a:solidFill>
                  <a:schemeClr val="tx2"/>
                </a:solidFill>
              </a:rPr>
              <a:t>datetime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end_date</a:t>
            </a:r>
            <a:r>
              <a:rPr lang="en-US" sz="800" b="0" dirty="0" smtClean="0">
                <a:solidFill>
                  <a:schemeClr val="tx2"/>
                </a:solidFill>
              </a:rPr>
              <a:t>	</a:t>
            </a:r>
            <a:r>
              <a:rPr lang="en-US" sz="800" b="0" dirty="0" err="1" smtClean="0">
                <a:solidFill>
                  <a:schemeClr val="tx2"/>
                </a:solidFill>
              </a:rPr>
              <a:t>datetime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	varchar(200),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answer varchar(2000)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insert into #temp (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,	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,	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,	</a:t>
            </a:r>
            <a:r>
              <a:rPr lang="en-US" sz="800" b="0" dirty="0" err="1" smtClean="0">
                <a:solidFill>
                  <a:schemeClr val="tx2"/>
                </a:solidFill>
              </a:rPr>
              <a:t>profile_name</a:t>
            </a:r>
            <a:r>
              <a:rPr lang="en-US" sz="800" b="0" dirty="0" smtClean="0">
                <a:solidFill>
                  <a:schemeClr val="tx2"/>
                </a:solidFill>
              </a:rPr>
              <a:t>,	</a:t>
            </a:r>
            <a:r>
              <a:rPr lang="en-US" sz="800" b="0" dirty="0" err="1" smtClean="0">
                <a:solidFill>
                  <a:schemeClr val="tx2"/>
                </a:solidFill>
              </a:rPr>
              <a:t>staff_name</a:t>
            </a:r>
            <a:r>
              <a:rPr lang="en-US" sz="800" b="0" dirty="0" smtClean="0">
                <a:solidFill>
                  <a:schemeClr val="tx2"/>
                </a:solidFill>
              </a:rPr>
              <a:t>,	actual_date,	</a:t>
            </a:r>
            <a:r>
              <a:rPr lang="en-US" sz="800" b="0" dirty="0" err="1" smtClean="0">
                <a:solidFill>
                  <a:schemeClr val="tx2"/>
                </a:solidFill>
              </a:rPr>
              <a:t>end_date</a:t>
            </a:r>
            <a:r>
              <a:rPr lang="en-US" sz="800" b="0" dirty="0" smtClean="0">
                <a:solidFill>
                  <a:schemeClr val="tx2"/>
                </a:solidFill>
              </a:rPr>
              <a:t>,	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question_caption,answer</a:t>
            </a:r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distinct </a:t>
            </a:r>
            <a:r>
              <a:rPr lang="en-US" sz="800" b="0" dirty="0" err="1" smtClean="0">
                <a:solidFill>
                  <a:schemeClr val="tx2"/>
                </a:solidFill>
              </a:rPr>
              <a:t>tv.event_log_id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case when tsd1.test_setup_details_order is null then </a:t>
            </a:r>
            <a:r>
              <a:rPr lang="en-US" sz="800" b="0" dirty="0" err="1" smtClean="0">
                <a:solidFill>
                  <a:schemeClr val="tx2"/>
                </a:solidFill>
              </a:rPr>
              <a:t>tsd.test_setup_details_order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else tsd1.test_setup_details_order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end as 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tsd.test_setup_details_order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gp.profile_name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sv.staff_name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tv.actual_date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tv.end_date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(SELECT RIGHT(''000'' + convert(varchar,tsd1.test_setup_details_order), 3 )) +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( SELECT RIGHT(''000'' + convert(</a:t>
            </a:r>
            <a:r>
              <a:rPr lang="en-US" sz="800" b="0" dirty="0" err="1" smtClean="0">
                <a:solidFill>
                  <a:schemeClr val="tx2"/>
                </a:solidFill>
              </a:rPr>
              <a:t>varchar,tsd.test_setup_details_order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), 3 ))+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left(tv.question_caption,100) as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, --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tv.details_type_code,tv.test_setup_answers_order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tv.test_setup_answers_caption</a:t>
            </a:r>
            <a:r>
              <a:rPr lang="en-US" sz="800" b="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case when 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</a:t>
            </a:r>
            <a:r>
              <a:rPr lang="en-US" sz="800" b="0" dirty="0" smtClean="0">
                <a:solidFill>
                  <a:schemeClr val="tx2"/>
                </a:solidFill>
              </a:rPr>
              <a:t> in (''MULTILIST'',''SINGLELIST'') then </a:t>
            </a:r>
            <a:r>
              <a:rPr lang="en-US" sz="800" b="0" dirty="0" err="1" smtClean="0">
                <a:solidFill>
                  <a:schemeClr val="tx2"/>
                </a:solidFill>
              </a:rPr>
              <a:t>tv.test_setup_answers_caption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when 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</a:t>
            </a:r>
            <a:r>
              <a:rPr lang="en-US" sz="800" b="0" dirty="0" smtClean="0">
                <a:solidFill>
                  <a:schemeClr val="tx2"/>
                </a:solidFill>
              </a:rPr>
              <a:t> =''NUMERIC_SCORE'' then convert(varchar(36),</a:t>
            </a:r>
            <a:r>
              <a:rPr lang="en-US" sz="800" b="0" dirty="0" err="1" smtClean="0">
                <a:solidFill>
                  <a:schemeClr val="tx2"/>
                </a:solidFill>
              </a:rPr>
              <a:t>tv.numeric_value</a:t>
            </a:r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when 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</a:t>
            </a:r>
            <a:r>
              <a:rPr lang="en-US" sz="800" b="0" dirty="0" smtClean="0">
                <a:solidFill>
                  <a:schemeClr val="tx2"/>
                </a:solidFill>
              </a:rPr>
              <a:t> =''DATE_ENTRY'' then convert(varchar(36),</a:t>
            </a:r>
            <a:r>
              <a:rPr lang="en-US" sz="800" b="0" dirty="0" err="1" smtClean="0">
                <a:solidFill>
                  <a:schemeClr val="tx2"/>
                </a:solidFill>
              </a:rPr>
              <a:t>tv.date_value</a:t>
            </a:r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when 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</a:t>
            </a:r>
            <a:r>
              <a:rPr lang="en-US" sz="800" b="0" dirty="0" smtClean="0">
                <a:solidFill>
                  <a:schemeClr val="tx2"/>
                </a:solidFill>
              </a:rPr>
              <a:t> =''NARRATIVE'' then convert(varchar(2000),</a:t>
            </a:r>
            <a:r>
              <a:rPr lang="en-US" sz="800" b="0" dirty="0" err="1" smtClean="0">
                <a:solidFill>
                  <a:schemeClr val="tx2"/>
                </a:solidFill>
              </a:rPr>
              <a:t>tv.narrative</a:t>
            </a:r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else convert(varchar(36), </a:t>
            </a:r>
            <a:r>
              <a:rPr lang="en-US" sz="800" b="0" dirty="0" err="1" smtClean="0">
                <a:solidFill>
                  <a:schemeClr val="tx2"/>
                </a:solidFill>
              </a:rPr>
              <a:t>tv.picklist_value</a:t>
            </a:r>
            <a:r>
              <a:rPr lang="en-US" sz="800" b="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end as answer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test_details_answers_expanded_view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tv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group_profile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gp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gp.group_profile_id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tv.group_profile_id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tsd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tv.test_setup_details_id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tsd.test_setup_details_id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</a:t>
            </a:r>
            <a:r>
              <a:rPr lang="en-US" sz="800" b="0" dirty="0" smtClean="0">
                <a:solidFill>
                  <a:schemeClr val="tx2"/>
                </a:solidFill>
              </a:rPr>
              <a:t> tsd1 on </a:t>
            </a:r>
            <a:r>
              <a:rPr lang="en-US" sz="800" b="0" dirty="0" err="1" smtClean="0">
                <a:solidFill>
                  <a:schemeClr val="tx2"/>
                </a:solidFill>
              </a:rPr>
              <a:t>tsd.test_setup_details_belongs_to</a:t>
            </a:r>
            <a:r>
              <a:rPr lang="en-US" sz="800" b="0" dirty="0" smtClean="0">
                <a:solidFill>
                  <a:schemeClr val="tx2"/>
                </a:solidFill>
              </a:rPr>
              <a:t> = tsd1.test_setup_details_id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event_view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ev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ev.event_log_id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tv.event_log_id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staff_view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sv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sv.staff_id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ev.staff_id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left join </a:t>
            </a:r>
            <a:r>
              <a:rPr lang="en-US" sz="800" b="0" dirty="0" err="1" smtClean="0">
                <a:solidFill>
                  <a:schemeClr val="tx2"/>
                </a:solidFill>
              </a:rPr>
              <a:t>scrnval_view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scv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scv.scrnval_id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tv.scrnval_id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where </a:t>
            </a:r>
            <a:r>
              <a:rPr lang="en-US" sz="800" b="0" dirty="0" err="1" smtClean="0">
                <a:solidFill>
                  <a:schemeClr val="tx2"/>
                </a:solidFill>
              </a:rPr>
              <a:t>tv.event_name</a:t>
            </a:r>
            <a:r>
              <a:rPr lang="en-US" sz="800" b="0" dirty="0" smtClean="0">
                <a:solidFill>
                  <a:schemeClr val="tx2"/>
                </a:solidFill>
              </a:rPr>
              <a:t> = @name  and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(( 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</a:t>
            </a:r>
            <a:r>
              <a:rPr lang="en-US" sz="800" b="0" dirty="0" smtClean="0">
                <a:solidFill>
                  <a:schemeClr val="tx2"/>
                </a:solidFill>
              </a:rPr>
              <a:t> =''MULTILIST'' and </a:t>
            </a:r>
            <a:r>
              <a:rPr lang="en-US" sz="800" b="0" dirty="0" err="1" smtClean="0">
                <a:solidFill>
                  <a:schemeClr val="tx2"/>
                </a:solidFill>
              </a:rPr>
              <a:t>tv.is_checked</a:t>
            </a:r>
            <a:r>
              <a:rPr lang="en-US" sz="800" b="0" dirty="0" smtClean="0">
                <a:solidFill>
                  <a:schemeClr val="tx2"/>
                </a:solidFill>
              </a:rPr>
              <a:t> = 1 ) or </a:t>
            </a:r>
            <a:r>
              <a:rPr lang="en-US" sz="800" b="0" dirty="0" err="1" smtClean="0">
                <a:solidFill>
                  <a:schemeClr val="tx2"/>
                </a:solidFill>
              </a:rPr>
              <a:t>tv.details_type_code</a:t>
            </a:r>
            <a:r>
              <a:rPr lang="en-US" sz="800" b="0" dirty="0" smtClean="0">
                <a:solidFill>
                  <a:schemeClr val="tx2"/>
                </a:solidFill>
              </a:rPr>
              <a:t> &lt;&gt; ''MULTILIST'' 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order by </a:t>
            </a:r>
            <a:r>
              <a:rPr lang="en-US" sz="800" b="0" dirty="0" err="1" smtClean="0">
                <a:solidFill>
                  <a:schemeClr val="tx2"/>
                </a:solidFill>
              </a:rPr>
              <a:t>profile_name</a:t>
            </a:r>
            <a:r>
              <a:rPr lang="en-US" sz="800" b="0" dirty="0" smtClean="0">
                <a:solidFill>
                  <a:schemeClr val="tx2"/>
                </a:solidFill>
              </a:rPr>
              <a:t>, actual_date, 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t.*, tt.*  from ( select *  from (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, answer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from (SELECT 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profile_name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staff_name</a:t>
            </a:r>
            <a:r>
              <a:rPr lang="en-US" sz="800" b="0" dirty="0" smtClean="0">
                <a:solidFill>
                  <a:schemeClr val="tx2"/>
                </a:solidFill>
              </a:rPr>
              <a:t>, actual_date, </a:t>
            </a:r>
            <a:r>
              <a:rPr lang="en-US" sz="800" b="0" dirty="0" err="1" smtClean="0">
                <a:solidFill>
                  <a:schemeClr val="tx2"/>
                </a:solidFill>
              </a:rPr>
              <a:t>end_date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, STUFF((SELECT ''## ''+ A.[Answer] 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FROM (select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, answer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from #temp ) A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Where A.[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]=B.[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] and </a:t>
            </a:r>
            <a:r>
              <a:rPr lang="en-US" sz="800" b="0" dirty="0" err="1" smtClean="0">
                <a:solidFill>
                  <a:schemeClr val="tx2"/>
                </a:solidFill>
              </a:rPr>
              <a:t>a.question_caption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b.question_caption</a:t>
            </a:r>
            <a:r>
              <a:rPr lang="en-US" sz="800" b="0" dirty="0" smtClean="0">
                <a:solidFill>
                  <a:schemeClr val="tx2"/>
                </a:solidFill>
              </a:rPr>
              <a:t> FOR XML PATH('''')),1,2,'''') As [Answer]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From (select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profile_name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staff_name</a:t>
            </a:r>
            <a:r>
              <a:rPr lang="en-US" sz="800" b="0" dirty="0" smtClean="0">
                <a:solidFill>
                  <a:schemeClr val="tx2"/>
                </a:solidFill>
              </a:rPr>
              <a:t>, actual_date, </a:t>
            </a:r>
            <a:r>
              <a:rPr lang="en-US" sz="800" b="0" dirty="0" err="1" smtClean="0">
                <a:solidFill>
                  <a:schemeClr val="tx2"/>
                </a:solidFill>
              </a:rPr>
              <a:t>end_date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from #temp ) B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Group By [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event_log_id</a:t>
            </a:r>
            <a:r>
              <a:rPr lang="en-US" sz="800" b="0" dirty="0" smtClean="0">
                <a:solidFill>
                  <a:schemeClr val="tx2"/>
                </a:solidFill>
              </a:rPr>
              <a:t>], </a:t>
            </a:r>
            <a:r>
              <a:rPr lang="en-US" sz="800" b="0" dirty="0" err="1" smtClean="0">
                <a:solidFill>
                  <a:schemeClr val="tx2"/>
                </a:solidFill>
              </a:rPr>
              <a:t>gorder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test_setup_details_order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profile_name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staff_name</a:t>
            </a:r>
            <a:r>
              <a:rPr lang="en-US" sz="800" b="0" dirty="0" smtClean="0">
                <a:solidFill>
                  <a:schemeClr val="tx2"/>
                </a:solidFill>
              </a:rPr>
              <a:t>, actual_date, </a:t>
            </a:r>
            <a:r>
              <a:rPr lang="en-US" sz="800" b="0" dirty="0" err="1" smtClean="0">
                <a:solidFill>
                  <a:schemeClr val="tx2"/>
                </a:solidFill>
              </a:rPr>
              <a:t>end_date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)t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) t1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pivot (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max(answer)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for </a:t>
            </a:r>
            <a:r>
              <a:rPr lang="en-US" sz="800" b="0" dirty="0" err="1" smtClean="0">
                <a:solidFill>
                  <a:schemeClr val="tx2"/>
                </a:solidFill>
              </a:rPr>
              <a:t>question_caption</a:t>
            </a:r>
            <a:r>
              <a:rPr lang="en-US" sz="800" b="0" dirty="0" smtClean="0">
                <a:solidFill>
                  <a:schemeClr val="tx2"/>
                </a:solidFill>
              </a:rPr>
              <a:t> in (' + @list + ') ) as </a:t>
            </a:r>
            <a:r>
              <a:rPr lang="en-US" sz="800" b="0" dirty="0" err="1" smtClean="0">
                <a:solidFill>
                  <a:schemeClr val="tx2"/>
                </a:solidFill>
              </a:rPr>
              <a:t>pvt</a:t>
            </a:r>
            <a:r>
              <a:rPr lang="en-US" sz="800" b="0" dirty="0" smtClean="0">
                <a:solidFill>
                  <a:schemeClr val="tx2"/>
                </a:solidFill>
              </a:rPr>
              <a:t> )</a:t>
            </a:r>
            <a:r>
              <a:rPr lang="en-US" sz="800" b="0" dirty="0" err="1" smtClean="0">
                <a:solidFill>
                  <a:schemeClr val="tx2"/>
                </a:solidFill>
              </a:rPr>
              <a:t>tt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(' + @</a:t>
            </a:r>
            <a:r>
              <a:rPr lang="en-US" sz="800" b="0" dirty="0" err="1" smtClean="0">
                <a:solidFill>
                  <a:schemeClr val="tx2"/>
                </a:solidFill>
              </a:rPr>
              <a:t>SQL_Command</a:t>
            </a:r>
            <a:r>
              <a:rPr lang="en-US" sz="800" b="0" dirty="0" smtClean="0">
                <a:solidFill>
                  <a:schemeClr val="tx2"/>
                </a:solidFill>
              </a:rPr>
              <a:t> + ') t on </a:t>
            </a:r>
            <a:r>
              <a:rPr lang="en-US" sz="800" b="0" dirty="0" err="1" smtClean="0">
                <a:solidFill>
                  <a:schemeClr val="tx2"/>
                </a:solidFill>
              </a:rPr>
              <a:t>t.event_log_id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tt.event_log_id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drop table #temp'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SQL_Cmd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drop table #</a:t>
            </a:r>
            <a:r>
              <a:rPr lang="en-US" sz="800" b="0" dirty="0" err="1" smtClean="0">
                <a:solidFill>
                  <a:schemeClr val="tx2"/>
                </a:solidFill>
              </a:rPr>
              <a:t>pivotlist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End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Drop Table #</a:t>
            </a:r>
            <a:r>
              <a:rPr lang="en-US" sz="800" b="0" dirty="0" err="1" smtClean="0">
                <a:solidFill>
                  <a:schemeClr val="tx2"/>
                </a:solidFill>
              </a:rPr>
              <a:t>Select_Join_Table</a:t>
            </a:r>
            <a:endParaRPr lang="en-US" sz="800" b="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3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This will copy all the data from previous event into current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change form name and form family name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it can be use for most of the form without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Create a copy column variable, when this get check it will copy the previous event data into this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Run this script it will create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you need and put into the 'On Click Script'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Form_Family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 = 'Profile Requirements'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Form_Family_id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 = 'CN Intake Assessment'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Form_Table_Primary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@Script as Varchar(max)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Varchar(max) = ''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Varchar(max) = '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getFormElement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(''actual_date'');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getFormElement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getFormElement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 getDValue(''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'', 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 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'', 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\''\'''' +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+''\''\'' and actual_date = (select max(actual_date) 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\''\''''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''\''\''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\''\'''' +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+''\''\'' and actual_date &lt; \''\'''' +d +''\''\'' ) '');'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Get the table that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assocaited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this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'_x'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--Get the primary key for this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Form_Table_Primary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COLUMN_NAME from INFORMATION_SCHEMA.CONSTRAINT_COLUMN_USAGE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CONSTRAINT_NAME like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TABLE_NAME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into #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(Select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fv.type_code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,Case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we don't want to copy the signature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there could be more in here , like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is_complete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is_lock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those form status field that we don't want to copy across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'ESIGN' Then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'actual_date' Then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fv.user_defined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Then 'd = getDataValue('''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''', '''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Form_Table_Primary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''');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setFormElement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''',( d == null)?'''':d);'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Then 'd = getDataValue('''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''', '''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Form_Table_Primary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''');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setFormElement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''',( d == null)?'''':d);'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'FK'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Then 'd = getDataValue(''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'', ''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''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''');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setFormElement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('''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''',( d == null)?'''':d);'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Else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fv.form_family_name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Form_Family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fv.dd_columns_id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) t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CHAR(13) + CHAR(10)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#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@Script = 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CHAR(13) + CHAR(10) + 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Set_List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@Script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Set_Table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 smtClean="0">
                <a:solidFill>
                  <a:schemeClr val="tx2"/>
                </a:solidFill>
              </a:rPr>
              <a:t>SELECT distinct </a:t>
            </a:r>
            <a:r>
              <a:rPr lang="en-US" sz="800" b="0" dirty="0" err="1" smtClean="0">
                <a:solidFill>
                  <a:schemeClr val="tx2"/>
                </a:solidFill>
              </a:rPr>
              <a:t>v.VIEW_NAME</a:t>
            </a:r>
            <a:r>
              <a:rPr lang="en-US" sz="800" b="0" dirty="0" smtClean="0">
                <a:solidFill>
                  <a:schemeClr val="tx2"/>
                </a:solidFill>
              </a:rPr>
              <a:t> FROM INFORMATION_SCHEMA.VIEW_COLUMN_USAGE v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(SELECT </a:t>
            </a:r>
            <a:r>
              <a:rPr lang="en-US" sz="800" b="0" dirty="0" err="1" smtClean="0">
                <a:solidFill>
                  <a:schemeClr val="tx2"/>
                </a:solidFill>
              </a:rPr>
              <a:t>vc.VIEW_NAME</a:t>
            </a:r>
            <a:r>
              <a:rPr lang="en-US" sz="800" b="0" dirty="0" smtClean="0">
                <a:solidFill>
                  <a:schemeClr val="tx2"/>
                </a:solidFill>
              </a:rPr>
              <a:t> FROM INFORMATION_SCHEMA.VIEW_COLUMN_USAGE v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inner join ( SELECT  </a:t>
            </a:r>
            <a:r>
              <a:rPr lang="en-US" sz="800" b="0" dirty="0" err="1" smtClean="0">
                <a:solidFill>
                  <a:schemeClr val="tx2"/>
                </a:solidFill>
              </a:rPr>
              <a:t>v.VIEW_NAME</a:t>
            </a:r>
            <a:r>
              <a:rPr lang="en-US" sz="800" b="0" dirty="0" smtClean="0">
                <a:solidFill>
                  <a:schemeClr val="tx2"/>
                </a:solidFill>
              </a:rPr>
              <a:t> FROM  INFORMATION_SCHEMA.VIEW_COLUMN_USAGE v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            where </a:t>
            </a:r>
            <a:r>
              <a:rPr lang="en-US" sz="800" b="0" dirty="0" err="1" smtClean="0">
                <a:solidFill>
                  <a:schemeClr val="tx2"/>
                </a:solidFill>
              </a:rPr>
              <a:t>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'Third match column name') t on </a:t>
            </a:r>
            <a:r>
              <a:rPr lang="en-US" sz="800" b="0" dirty="0" err="1" smtClean="0">
                <a:solidFill>
                  <a:schemeClr val="tx2"/>
                </a:solidFill>
              </a:rPr>
              <a:t>t.VIEW_NAME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v.VIEW_NAME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           where </a:t>
            </a:r>
            <a:r>
              <a:rPr lang="en-US" sz="800" b="0" dirty="0" err="1" smtClean="0">
                <a:solidFill>
                  <a:schemeClr val="tx2"/>
                </a:solidFill>
              </a:rPr>
              <a:t>v.COLUMN_NAME</a:t>
            </a:r>
            <a:r>
              <a:rPr lang="en-US" sz="800" b="0" dirty="0" smtClean="0">
                <a:solidFill>
                  <a:schemeClr val="tx2"/>
                </a:solidFill>
              </a:rPr>
              <a:t> = 'Second match column name') </a:t>
            </a:r>
            <a:r>
              <a:rPr lang="en-US" sz="800" b="0" dirty="0" err="1" smtClean="0">
                <a:solidFill>
                  <a:schemeClr val="tx2"/>
                </a:solidFill>
              </a:rPr>
              <a:t>tt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tt.VIEW_NAME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v.VIEW_NAME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where </a:t>
            </a:r>
            <a:r>
              <a:rPr lang="en-US" sz="800" b="0" dirty="0" err="1" smtClean="0">
                <a:solidFill>
                  <a:schemeClr val="tx2"/>
                </a:solidFill>
              </a:rPr>
              <a:t>v.COLUMN_NAME</a:t>
            </a:r>
            <a:r>
              <a:rPr lang="en-US" sz="800" b="0" dirty="0" smtClean="0">
                <a:solidFill>
                  <a:schemeClr val="tx2"/>
                </a:solidFill>
              </a:rPr>
              <a:t> ='First match column name‘</a:t>
            </a:r>
          </a:p>
          <a:p>
            <a:endParaRPr lang="en-US" sz="800" b="1" dirty="0" smtClean="0">
              <a:solidFill>
                <a:schemeClr val="tx2"/>
              </a:solidFill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(SELECT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inner join ( 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diag_description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 t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v.data_source_name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'icd10_code')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v.data_source_name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US" sz="800" b="1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8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 smtClean="0">
                <a:solidFill>
                  <a:schemeClr val="tx2"/>
                </a:solidFill>
              </a:rPr>
              <a:t>--This Sql will take form name and form family name as an input then create web link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= 'Tests and Assessments (People)'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= 'MY Treatment Considerations V2'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, @</a:t>
            </a:r>
            <a:r>
              <a:rPr lang="en-US" sz="800" b="0" dirty="0" err="1" smtClean="0">
                <a:solidFill>
                  <a:schemeClr val="tx2"/>
                </a:solidFill>
              </a:rPr>
              <a:t>Form_Code</a:t>
            </a:r>
            <a:r>
              <a:rPr lang="en-US" sz="800" b="0" dirty="0" smtClean="0">
                <a:solidFill>
                  <a:schemeClr val="tx2"/>
                </a:solidFill>
              </a:rPr>
              <a:t> as Varchar(100), @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Form_Program_XB</a:t>
            </a:r>
            <a:r>
              <a:rPr lang="en-US" sz="800" b="0" dirty="0" smtClean="0">
                <a:solidFill>
                  <a:schemeClr val="tx2"/>
                </a:solidFill>
              </a:rPr>
              <a:t> as Varchar(100) , @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Form_Header_Id</a:t>
            </a:r>
            <a:r>
              <a:rPr lang="en-US" sz="800" b="0" dirty="0" smtClean="0">
                <a:solidFill>
                  <a:schemeClr val="tx2"/>
                </a:solidFill>
              </a:rPr>
              <a:t> as Varchar(100)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 Get the info we need from this Form, such as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event_definitiom_id</a:t>
            </a:r>
            <a:r>
              <a:rPr lang="en-US" sz="800" b="0" dirty="0" smtClean="0">
                <a:solidFill>
                  <a:schemeClr val="tx2"/>
                </a:solidFill>
              </a:rPr>
              <a:t>. the program open the form , the </a:t>
            </a:r>
            <a:r>
              <a:rPr lang="en-US" sz="800" b="0" dirty="0" err="1" smtClean="0">
                <a:solidFill>
                  <a:schemeClr val="tx2"/>
                </a:solidFill>
              </a:rPr>
              <a:t>form_code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Distinct @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</a:t>
            </a:r>
            <a:r>
              <a:rPr lang="en-US" sz="800" b="0" dirty="0" smtClean="0">
                <a:solidFill>
                  <a:schemeClr val="tx2"/>
                </a:solidFill>
              </a:rPr>
              <a:t>,  @</a:t>
            </a:r>
            <a:r>
              <a:rPr lang="en-US" sz="800" b="0" dirty="0" err="1" smtClean="0">
                <a:solidFill>
                  <a:schemeClr val="tx2"/>
                </a:solidFill>
              </a:rPr>
              <a:t>Form_Code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form_code</a:t>
            </a:r>
            <a:r>
              <a:rPr lang="en-US" sz="800" b="0" dirty="0" smtClean="0">
                <a:solidFill>
                  <a:schemeClr val="tx2"/>
                </a:solidFill>
              </a:rPr>
              <a:t>,  @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ed.event_definition_id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,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@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Form_Program_xb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fv.form_program_xb</a:t>
            </a:r>
            <a:r>
              <a:rPr lang="en-US" sz="800" b="0" dirty="0" smtClean="0">
                <a:solidFill>
                  <a:schemeClr val="tx2"/>
                </a:solidFill>
              </a:rPr>
              <a:t>, @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fv.form_header_id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From </a:t>
            </a:r>
            <a:r>
              <a:rPr lang="en-US" sz="800" b="0" dirty="0" err="1" smtClean="0">
                <a:solidFill>
                  <a:schemeClr val="tx2"/>
                </a:solidFill>
              </a:rPr>
              <a:t>Form_View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fv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inner join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ed</a:t>
            </a:r>
            <a:r>
              <a:rPr lang="en-US" sz="800" b="0" dirty="0" smtClean="0">
                <a:solidFill>
                  <a:schemeClr val="tx2"/>
                </a:solidFill>
              </a:rPr>
              <a:t> on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fv.form_header_id</a:t>
            </a:r>
            <a:r>
              <a:rPr lang="en-US" sz="800" b="0" dirty="0" smtClean="0">
                <a:solidFill>
                  <a:schemeClr val="tx2"/>
                </a:solidFill>
              </a:rPr>
              <a:t> = </a:t>
            </a:r>
            <a:r>
              <a:rPr lang="en-US" sz="800" b="0" dirty="0" err="1" smtClean="0">
                <a:solidFill>
                  <a:schemeClr val="tx2"/>
                </a:solidFill>
              </a:rPr>
              <a:t>ed.form_header_id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where 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Form_Name</a:t>
            </a:r>
            <a:r>
              <a:rPr lang="en-US" sz="800" b="0" dirty="0" smtClean="0">
                <a:solidFill>
                  <a:schemeClr val="tx2"/>
                </a:solidFill>
              </a:rPr>
              <a:t> and </a:t>
            </a:r>
            <a:r>
              <a:rPr lang="en-US" sz="800" b="0" dirty="0" err="1" smtClean="0">
                <a:solidFill>
                  <a:schemeClr val="tx2"/>
                </a:solidFill>
              </a:rPr>
              <a:t>fv.form_family_name</a:t>
            </a:r>
            <a:r>
              <a:rPr lang="en-US" sz="800" b="0" dirty="0" smtClean="0">
                <a:solidFill>
                  <a:schemeClr val="tx2"/>
                </a:solidFill>
              </a:rPr>
              <a:t> = @</a:t>
            </a:r>
            <a:r>
              <a:rPr lang="en-US" sz="800" b="0" dirty="0" err="1" smtClean="0">
                <a:solidFill>
                  <a:schemeClr val="tx2"/>
                </a:solidFill>
              </a:rPr>
              <a:t>Form_Family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 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 create the </a:t>
            </a:r>
            <a:r>
              <a:rPr lang="en-US" sz="800" b="0" dirty="0" err="1" smtClean="0">
                <a:solidFill>
                  <a:schemeClr val="tx2"/>
                </a:solidFill>
              </a:rPr>
              <a:t>javascript</a:t>
            </a:r>
            <a:r>
              <a:rPr lang="en-US" sz="800" b="0" dirty="0" smtClean="0">
                <a:solidFill>
                  <a:schemeClr val="tx2"/>
                </a:solidFill>
              </a:rPr>
              <a:t> code that will create the URL using the actual date as a reference point for classic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urlclassic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=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'</a:t>
            </a:r>
            <a:r>
              <a:rPr lang="en-US" sz="800" b="0" dirty="0" err="1" smtClean="0">
                <a:solidFill>
                  <a:schemeClr val="tx2"/>
                </a:solidFill>
              </a:rPr>
              <a:t>var</a:t>
            </a:r>
            <a:r>
              <a:rPr lang="en-US" sz="800" b="0" dirty="0" smtClean="0">
                <a:solidFill>
                  <a:schemeClr val="tx2"/>
                </a:solidFill>
              </a:rPr>
              <a:t> d= </a:t>
            </a:r>
            <a:r>
              <a:rPr lang="en-US" sz="800" b="0" dirty="0" err="1" smtClean="0">
                <a:solidFill>
                  <a:schemeClr val="tx2"/>
                </a:solidFill>
              </a:rPr>
              <a:t>getElementFromXML</a:t>
            </a:r>
            <a:r>
              <a:rPr lang="en-US" sz="800" b="0" dirty="0" smtClean="0">
                <a:solidFill>
                  <a:schemeClr val="tx2"/>
                </a:solidFill>
              </a:rPr>
              <a:t>(</a:t>
            </a:r>
            <a:r>
              <a:rPr lang="en-US" sz="800" b="0" dirty="0" err="1" smtClean="0">
                <a:solidFill>
                  <a:schemeClr val="tx2"/>
                </a:solidFill>
              </a:rPr>
              <a:t>formXML</a:t>
            </a:r>
            <a:r>
              <a:rPr lang="en-US" sz="800" b="0" dirty="0" smtClean="0">
                <a:solidFill>
                  <a:schemeClr val="tx2"/>
                </a:solidFill>
              </a:rPr>
              <a:t>, ''actual_date'');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var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urlclassic</a:t>
            </a:r>
            <a:r>
              <a:rPr lang="en-US" sz="800" b="0" dirty="0" smtClean="0">
                <a:solidFill>
                  <a:schemeClr val="tx2"/>
                </a:solidFill>
              </a:rPr>
              <a:t> = ''https://myevolvmaryvilledev.netsmartcloud.com/'+ @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</a:t>
            </a:r>
            <a:r>
              <a:rPr lang="en-US" sz="800" b="0" dirty="0" smtClean="0">
                <a:solidFill>
                  <a:schemeClr val="tx2"/>
                </a:solidFill>
              </a:rPr>
              <a:t> +'?</a:t>
            </a:r>
            <a:r>
              <a:rPr lang="en-US" sz="800" b="0" dirty="0" err="1" smtClean="0">
                <a:solidFill>
                  <a:schemeClr val="tx2"/>
                </a:solidFill>
              </a:rPr>
              <a:t>form_id</a:t>
            </a:r>
            <a:r>
              <a:rPr lang="en-US" sz="800" b="0" dirty="0" smtClean="0">
                <a:solidFill>
                  <a:schemeClr val="tx2"/>
                </a:solidFill>
              </a:rPr>
              <a:t>='+@</a:t>
            </a:r>
            <a:r>
              <a:rPr lang="en-US" sz="800" b="0" dirty="0" err="1" smtClean="0">
                <a:solidFill>
                  <a:schemeClr val="tx2"/>
                </a:solidFill>
              </a:rPr>
              <a:t>Form_Code</a:t>
            </a:r>
            <a:r>
              <a:rPr lang="en-US" sz="800" b="0" dirty="0" smtClean="0">
                <a:solidFill>
                  <a:schemeClr val="tx2"/>
                </a:solidFill>
              </a:rPr>
              <a:t>+'&amp;</a:t>
            </a:r>
            <a:r>
              <a:rPr lang="en-US" sz="800" b="0" dirty="0" err="1" smtClean="0">
                <a:solidFill>
                  <a:schemeClr val="tx2"/>
                </a:solidFill>
              </a:rPr>
              <a:t>amp;parentValue</a:t>
            </a:r>
            <a:r>
              <a:rPr lang="en-US" sz="800" b="0" dirty="0" smtClean="0">
                <a:solidFill>
                  <a:schemeClr val="tx2"/>
                </a:solidFill>
              </a:rPr>
              <a:t>=''+ </a:t>
            </a:r>
            <a:r>
              <a:rPr lang="en-US" sz="800" b="0" dirty="0" err="1" smtClean="0">
                <a:solidFill>
                  <a:schemeClr val="tx2"/>
                </a:solidFill>
              </a:rPr>
              <a:t>parenetValue</a:t>
            </a:r>
            <a:r>
              <a:rPr lang="en-US" sz="800" b="0" dirty="0" smtClean="0">
                <a:solidFill>
                  <a:schemeClr val="tx2"/>
                </a:solidFill>
              </a:rPr>
              <a:t> + ''&amp;</a:t>
            </a:r>
            <a:r>
              <a:rPr lang="en-US" sz="800" b="0" dirty="0" err="1" smtClean="0">
                <a:solidFill>
                  <a:schemeClr val="tx2"/>
                </a:solidFill>
              </a:rPr>
              <a:t>amp;key_value</a:t>
            </a:r>
            <a:r>
              <a:rPr lang="en-US" sz="800" b="0" dirty="0" smtClean="0">
                <a:solidFill>
                  <a:schemeClr val="tx2"/>
                </a:solidFill>
              </a:rPr>
              <a:t>='' +getDataValue(''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'', ''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'' ,  </a:t>
            </a:r>
            <a:r>
              <a:rPr lang="en-US" sz="800" b="0" dirty="0" err="1" smtClean="0">
                <a:solidFill>
                  <a:schemeClr val="tx2"/>
                </a:solidFill>
              </a:rPr>
              <a:t>pid</a:t>
            </a:r>
            <a:r>
              <a:rPr lang="en-US" sz="800" b="0" dirty="0" smtClean="0">
                <a:solidFill>
                  <a:schemeClr val="tx2"/>
                </a:solidFill>
              </a:rPr>
              <a:t>  ,''event_log_id'',''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= \''\'''+@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+'\''\'' and actual_date = (select max(actual_date)  from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 where 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 =  \''\'''' + </a:t>
            </a:r>
            <a:r>
              <a:rPr lang="en-US" sz="800" b="0" dirty="0" err="1" smtClean="0">
                <a:solidFill>
                  <a:schemeClr val="tx2"/>
                </a:solidFill>
              </a:rPr>
              <a:t>pid</a:t>
            </a:r>
            <a:r>
              <a:rPr lang="en-US" sz="800" b="0" dirty="0" smtClean="0">
                <a:solidFill>
                  <a:schemeClr val="tx2"/>
                </a:solidFill>
              </a:rPr>
              <a:t> + ''\''\'' and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= \''\'''+@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+'\''\'' and actual_date &lt;= \''\'''' +d +''\''\'' ) '')+''&amp;</a:t>
            </a:r>
            <a:r>
              <a:rPr lang="en-US" sz="800" b="0" dirty="0" err="1" smtClean="0">
                <a:solidFill>
                  <a:schemeClr val="tx2"/>
                </a:solidFill>
              </a:rPr>
              <a:t>amp;mode</a:t>
            </a:r>
            <a:r>
              <a:rPr lang="en-US" sz="800" b="0" dirty="0" smtClean="0">
                <a:solidFill>
                  <a:schemeClr val="tx2"/>
                </a:solidFill>
              </a:rPr>
              <a:t>=VIEW'';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setFormElement</a:t>
            </a:r>
            <a:r>
              <a:rPr lang="en-US" sz="800" b="0" dirty="0" smtClean="0">
                <a:solidFill>
                  <a:schemeClr val="tx2"/>
                </a:solidFill>
              </a:rPr>
              <a:t>(''MY_URL'', </a:t>
            </a:r>
            <a:r>
              <a:rPr lang="en-US" sz="800" b="0" dirty="0" err="1" smtClean="0">
                <a:solidFill>
                  <a:schemeClr val="tx2"/>
                </a:solidFill>
              </a:rPr>
              <a:t>urlclasic</a:t>
            </a:r>
            <a:r>
              <a:rPr lang="en-US" sz="800" b="0" dirty="0" smtClean="0">
                <a:solidFill>
                  <a:schemeClr val="tx2"/>
                </a:solidFill>
              </a:rPr>
              <a:t>);'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urlclassic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-- create the </a:t>
            </a:r>
            <a:r>
              <a:rPr lang="en-US" sz="800" b="0" dirty="0" err="1" smtClean="0">
                <a:solidFill>
                  <a:schemeClr val="tx2"/>
                </a:solidFill>
              </a:rPr>
              <a:t>javascript</a:t>
            </a:r>
            <a:r>
              <a:rPr lang="en-US" sz="800" b="0" dirty="0" smtClean="0">
                <a:solidFill>
                  <a:schemeClr val="tx2"/>
                </a:solidFill>
              </a:rPr>
              <a:t> code that will create the URL using the actual date as a reference point for </a:t>
            </a:r>
            <a:r>
              <a:rPr lang="en-US" sz="800" b="0" dirty="0" err="1" smtClean="0">
                <a:solidFill>
                  <a:schemeClr val="tx2"/>
                </a:solidFill>
              </a:rPr>
              <a:t>nx</a:t>
            </a:r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Declare @</a:t>
            </a:r>
            <a:r>
              <a:rPr lang="en-US" sz="800" b="0" dirty="0" err="1" smtClean="0">
                <a:solidFill>
                  <a:schemeClr val="tx2"/>
                </a:solidFill>
              </a:rPr>
              <a:t>urlnx</a:t>
            </a:r>
            <a:r>
              <a:rPr lang="en-US" sz="800" b="0" dirty="0" smtClean="0">
                <a:solidFill>
                  <a:schemeClr val="tx2"/>
                </a:solidFill>
              </a:rPr>
              <a:t> as Varchar(max) = </a:t>
            </a:r>
          </a:p>
          <a:p>
            <a:r>
              <a:rPr lang="en-US" sz="800" b="0" dirty="0" smtClean="0">
                <a:solidFill>
                  <a:schemeClr val="tx2"/>
                </a:solidFill>
              </a:rPr>
              <a:t>'</a:t>
            </a:r>
            <a:r>
              <a:rPr lang="en-US" sz="800" b="0" dirty="0" err="1" smtClean="0">
                <a:solidFill>
                  <a:schemeClr val="tx2"/>
                </a:solidFill>
              </a:rPr>
              <a:t>var</a:t>
            </a:r>
            <a:r>
              <a:rPr lang="en-US" sz="800" b="0" dirty="0" smtClean="0">
                <a:solidFill>
                  <a:schemeClr val="tx2"/>
                </a:solidFill>
              </a:rPr>
              <a:t> </a:t>
            </a:r>
            <a:r>
              <a:rPr lang="en-US" sz="800" b="0" dirty="0" err="1" smtClean="0">
                <a:solidFill>
                  <a:schemeClr val="tx2"/>
                </a:solidFill>
              </a:rPr>
              <a:t>urlnx</a:t>
            </a:r>
            <a:r>
              <a:rPr lang="en-US" sz="800" b="0" dirty="0" smtClean="0">
                <a:solidFill>
                  <a:schemeClr val="tx2"/>
                </a:solidFill>
              </a:rPr>
              <a:t> = ''https://myevolvmaryvilledevxb.netsmartcloud.com/'+ @</a:t>
            </a:r>
            <a:r>
              <a:rPr lang="en-US" sz="800" b="0" dirty="0" err="1" smtClean="0">
                <a:solidFill>
                  <a:schemeClr val="tx2"/>
                </a:solidFill>
              </a:rPr>
              <a:t>Form_Program_xb</a:t>
            </a:r>
            <a:r>
              <a:rPr lang="en-US" sz="800" b="0" dirty="0" smtClean="0">
                <a:solidFill>
                  <a:schemeClr val="tx2"/>
                </a:solidFill>
              </a:rPr>
              <a:t> +'?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form_header_id</a:t>
            </a:r>
            <a:r>
              <a:rPr lang="en-US" sz="800" b="0" dirty="0" smtClean="0">
                <a:solidFill>
                  <a:schemeClr val="tx2"/>
                </a:solidFill>
              </a:rPr>
              <a:t>='+@</a:t>
            </a:r>
            <a:r>
              <a:rPr lang="en-US" sz="800" b="0" dirty="0" err="1" smtClean="0">
                <a:solidFill>
                  <a:schemeClr val="tx2"/>
                </a:solidFill>
              </a:rPr>
              <a:t>Form_Header_Id</a:t>
            </a:r>
            <a:r>
              <a:rPr lang="en-US" sz="800" b="0" dirty="0" smtClean="0">
                <a:solidFill>
                  <a:schemeClr val="tx2"/>
                </a:solidFill>
              </a:rPr>
              <a:t>+'&amp;</a:t>
            </a:r>
            <a:r>
              <a:rPr lang="en-US" sz="800" b="0" dirty="0" err="1" smtClean="0">
                <a:solidFill>
                  <a:schemeClr val="tx2"/>
                </a:solidFill>
              </a:rPr>
              <a:t>parentValue</a:t>
            </a:r>
            <a:r>
              <a:rPr lang="en-US" sz="800" b="0" dirty="0" smtClean="0">
                <a:solidFill>
                  <a:schemeClr val="tx2"/>
                </a:solidFill>
              </a:rPr>
              <a:t>=''+ </a:t>
            </a:r>
            <a:r>
              <a:rPr lang="en-US" sz="800" b="0" dirty="0" err="1" smtClean="0">
                <a:solidFill>
                  <a:schemeClr val="tx2"/>
                </a:solidFill>
              </a:rPr>
              <a:t>parenetValue</a:t>
            </a:r>
            <a:r>
              <a:rPr lang="en-US" sz="800" b="0" dirty="0" smtClean="0">
                <a:solidFill>
                  <a:schemeClr val="tx2"/>
                </a:solidFill>
              </a:rPr>
              <a:t> + ''&amp;</a:t>
            </a:r>
            <a:r>
              <a:rPr lang="en-US" sz="800" b="0" dirty="0" err="1" smtClean="0">
                <a:solidFill>
                  <a:schemeClr val="tx2"/>
                </a:solidFill>
              </a:rPr>
              <a:t>key_value</a:t>
            </a:r>
            <a:r>
              <a:rPr lang="en-US" sz="800" b="0" dirty="0" smtClean="0">
                <a:solidFill>
                  <a:schemeClr val="tx2"/>
                </a:solidFill>
              </a:rPr>
              <a:t>='' +getDataValue(''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'', ''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'' ,  </a:t>
            </a:r>
            <a:r>
              <a:rPr lang="en-US" sz="800" b="0" dirty="0" err="1" smtClean="0">
                <a:solidFill>
                  <a:schemeClr val="tx2"/>
                </a:solidFill>
              </a:rPr>
              <a:t>pid</a:t>
            </a:r>
            <a:r>
              <a:rPr lang="en-US" sz="800" b="0" dirty="0" smtClean="0">
                <a:solidFill>
                  <a:schemeClr val="tx2"/>
                </a:solidFill>
              </a:rPr>
              <a:t>  ,''event_log_id'',''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= \''\'''+@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+'\''\'' and actual_date = (select max(actual_date)  from </a:t>
            </a:r>
            <a:r>
              <a:rPr lang="en-US" sz="800" b="0" dirty="0" err="1" smtClean="0">
                <a:solidFill>
                  <a:schemeClr val="tx2"/>
                </a:solidFill>
              </a:rPr>
              <a:t>event_log</a:t>
            </a:r>
            <a:r>
              <a:rPr lang="en-US" sz="800" b="0" dirty="0" smtClean="0">
                <a:solidFill>
                  <a:schemeClr val="tx2"/>
                </a:solidFill>
              </a:rPr>
              <a:t> where </a:t>
            </a:r>
            <a:r>
              <a:rPr lang="en-US" sz="800" b="0" dirty="0" err="1" smtClean="0">
                <a:solidFill>
                  <a:schemeClr val="tx2"/>
                </a:solidFill>
              </a:rPr>
              <a:t>people_id</a:t>
            </a:r>
            <a:r>
              <a:rPr lang="en-US" sz="800" b="0" dirty="0" smtClean="0">
                <a:solidFill>
                  <a:schemeClr val="tx2"/>
                </a:solidFill>
              </a:rPr>
              <a:t> =  \''\'''' + </a:t>
            </a:r>
            <a:r>
              <a:rPr lang="en-US" sz="800" b="0" dirty="0" err="1" smtClean="0">
                <a:solidFill>
                  <a:schemeClr val="tx2"/>
                </a:solidFill>
              </a:rPr>
              <a:t>pid</a:t>
            </a:r>
            <a:r>
              <a:rPr lang="en-US" sz="800" b="0" dirty="0" smtClean="0">
                <a:solidFill>
                  <a:schemeClr val="tx2"/>
                </a:solidFill>
              </a:rPr>
              <a:t> + ''\''\'' and 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= \''\'''+@</a:t>
            </a:r>
            <a:r>
              <a:rPr lang="en-US" sz="800" b="0" dirty="0" err="1" smtClean="0">
                <a:solidFill>
                  <a:schemeClr val="tx2"/>
                </a:solidFill>
              </a:rPr>
              <a:t>Event_Definition_Id</a:t>
            </a:r>
            <a:r>
              <a:rPr lang="en-US" sz="800" b="0" dirty="0" smtClean="0">
                <a:solidFill>
                  <a:schemeClr val="tx2"/>
                </a:solidFill>
              </a:rPr>
              <a:t> +'\''\'' and actual_date &lt;= \''\'''' +d +''\''\'' ) '')+''&amp;mode=VIEW'';</a:t>
            </a:r>
          </a:p>
          <a:p>
            <a:r>
              <a:rPr lang="en-US" sz="800" b="0" dirty="0" err="1" smtClean="0">
                <a:solidFill>
                  <a:schemeClr val="tx2"/>
                </a:solidFill>
              </a:rPr>
              <a:t>setFormElement</a:t>
            </a:r>
            <a:r>
              <a:rPr lang="en-US" sz="800" b="0" dirty="0" smtClean="0">
                <a:solidFill>
                  <a:schemeClr val="tx2"/>
                </a:solidFill>
              </a:rPr>
              <a:t>(''MY_URL'', </a:t>
            </a:r>
            <a:r>
              <a:rPr lang="en-US" sz="800" b="0" dirty="0" err="1" smtClean="0">
                <a:solidFill>
                  <a:schemeClr val="tx2"/>
                </a:solidFill>
              </a:rPr>
              <a:t>urlnx</a:t>
            </a:r>
            <a:r>
              <a:rPr lang="en-US" sz="800" b="0" dirty="0" smtClean="0">
                <a:solidFill>
                  <a:schemeClr val="tx2"/>
                </a:solidFill>
              </a:rPr>
              <a:t>);'</a:t>
            </a:r>
          </a:p>
          <a:p>
            <a:endParaRPr lang="en-US" sz="800" b="0" dirty="0" smtClean="0">
              <a:solidFill>
                <a:schemeClr val="tx2"/>
              </a:solidFill>
            </a:endParaRPr>
          </a:p>
          <a:p>
            <a:r>
              <a:rPr lang="en-US" sz="800" b="0" dirty="0" smtClean="0">
                <a:solidFill>
                  <a:schemeClr val="tx2"/>
                </a:solidFill>
              </a:rPr>
              <a:t>select @</a:t>
            </a:r>
            <a:r>
              <a:rPr lang="en-US" sz="800" b="0" dirty="0" err="1" smtClean="0">
                <a:solidFill>
                  <a:schemeClr val="tx2"/>
                </a:solidFill>
              </a:rPr>
              <a:t>urlnx</a:t>
            </a:r>
            <a:endParaRPr lang="en-US" sz="800" b="0" dirty="0" smtClean="0">
              <a:solidFill>
                <a:schemeClr val="tx2"/>
              </a:solidFill>
            </a:endParaRPr>
          </a:p>
          <a:p>
            <a:endParaRPr lang="en-US" sz="800" b="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30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--Find an unused column inside a form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NotNullCnt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(4000);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Varchar(100) 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'Program Enrollment'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cursor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Don't need variable and group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use_variable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 next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@@FETCH_STATUS =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-- use dynamic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get count of records where column is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'select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COUNT(*) from  ['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']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'] ) &lt;&gt; 0 and ['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'] is not null  ';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print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--uncomment for debugging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exec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sp_executesql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N'@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output',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insert into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fetch next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t.NotNullCnt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(Select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 f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t.columnName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NotNullCnt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f.Line_order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the empty Column in a table, change the table name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TableSchema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NotNullCnt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@name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tableSchema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@name = 'contacts'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@name +'_x'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TABLE_SCHEMA, TABLE_NAME, COLUMN_NAME from INFORMATION_SCHEMA.COLUMNS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where IS_NULLABLE = 'YES' and (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=@name or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 next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tableSchema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@@FETCH_STATUS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-- use dynamic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get count of records where column is not null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'select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COUNT(*) from [' +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tableSchema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'].[' +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'] where [' +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'] is not null';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--uncomment for debugging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exec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sp_executesql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N'@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output',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insert into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tempTable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tableSchema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fetch next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tableSchema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isc.TABLE_NAME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isc.COLUMN_NAME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isc.DATA_TYPE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isc.CHARACTER_MAXIMUM_LENGTH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isc.NUMERIC_PRECISION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isc.NUMERIC_PRECISION_RADIX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isc.NUMERIC_SCALE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isc.DATETIME_PRECISION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tempTable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INFORMATION_SCHEMA.COLUMNS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isc.COLUMN_NAME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t.columnname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isc.TABLE_NAME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t.tablename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t.NotNullCnt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7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all the system data source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report_header_id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count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--Find all the data source but different usage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 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RV.report_header_id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RV.is_udf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RV.order_by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RV.is_group_header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RV.display_size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RV.dd_datatypes_id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report_header_id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count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all the data source column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all the data source column that are 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INFORMATION_SCHEMA.columns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isc.table_name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isc.data_type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uniqueidentifier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table and column used by a report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RV.system_datatype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RV.line_order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RV.is_sorted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RV.is_descending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RV.is_join_field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RV.is_visible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RV.form_field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RV.comparison_operator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any one has no value in those two field probably a field get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coputation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as 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( --- get all the column that is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Select distinct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replace(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 ', '_') as col,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RV.system_datatype,vcu.TABLE_NAME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vcu.COLUMN_NAME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inner join INFORMATION_SCHEMA.VIEW_COLUMN_USAGE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replace(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 ', '_')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='description'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'%view'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'%_[ax]'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'FK'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union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--- get all the column that is the join key or is a field inside the original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Select distinct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replace(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 ', '_') as col,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RV.system_datatype,vcu.TABLE_NAME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vcu.COLUMN_NAME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inner join INFORMATION_SCHEMA.VIEW_COLUMN_USAGE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vcu.VIEW_NAME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-- we only want base table , no view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'%view'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'%_[ax]'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-- varchar(50) is a foreign key size --- I guess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and 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RV.is_join_field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'FK')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as t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and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t.line_order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all_people_expanded_view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'Personal Information - Expanded'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only want the system subreport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only want the user defined subreport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take out the condition if want to see all the report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RV.report_caption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RV.line_order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the empty Column in a data source, so we can re-purpose it in the form design, change the view name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(4000),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colaterals_view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@temp1Table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(256),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NotNullCnt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Get all the column that is using by this view but never being used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cursor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RV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INFORMATION_SCHEMA.VIEW_COLUMN_USAGE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vcu.VIEW_NAME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vcu.COLUMN_NAME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RV.is_system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rv.data_source_name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vcu.TABLE_NAME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'%view'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 next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@@FETCH_STATUS =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-- use dynamic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get count of records where column is not null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'select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COUNT(*) from ['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'] where [' +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'] is not null';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--uncomment for debugging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exec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sp_executesql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N'@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output',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insert into @temp1Table select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fetch next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columnCursor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@temp1Table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isc.DATA_TYPE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isc.CHARACTER_MAXIMUM_LENGTH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isc.NUMERIC_PRECISION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isc.NUMERIC_PRECISION_RADIX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isc.NUMERIC_SCALE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isc.DATETIME_PRECISION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@temp1Table 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INFORMATION_SCHEMA.COLUMNS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isc.TABLE_NAME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t.tablename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t.NotNullCnt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96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Compare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different navigation scheme.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@Nav1 varchar(50), @Nav2 varchar(50)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@Nav1 = 'CN QI'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@Nav2 = 'CN admin'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#table1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  select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.[description] is null then @Nav1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.[description]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Scheme,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'Standalone Forms'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Module,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'Forms not assigned to Modules'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[Sub Module],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smfl.menu_caption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fs.set_name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smfl.menu_caption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[Menu],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fsm.tab_caption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sfs.is_add_allowed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is_add_allowed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sfs.is_edit_allowed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is_edit_allowed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sfs.is_delete_allowed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is_delete_allowed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ff.form_family_name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ff.data_table_description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fh.form_name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'100'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smfl.form_set_order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form_set_members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( select ss.[description] 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ss.is_administrator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sf.is_add_allowed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sf.is_edit_allowed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sf.is_delete_allowed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security_formsets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sf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security_scheme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where ss.[description] = @Nav1)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form_sets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fs on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fs.form_sets_id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fsm.form_sets_id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form_family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fsm.form_family_id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ff.form_family_id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form_header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fsm.default_form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fh.form_header_id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sub_module_form_link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smfl.form_sets_id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fs.form_sets_id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sub_modules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smfl.sub_modules_id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modules m on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#table2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  select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.[description] is null then @Nav2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.[description]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Scheme,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'Standalone Forms'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Module,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'Forms not assigned to Modules'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[Sub Module],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smfl.menu_caption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fs.set_name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smfl.menu_caption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[Menu],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fsm.tab_caption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sfs.is_add_allowed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is_add_allowed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sfs.is_edit_allowed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is_edit_allowed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sfs.is_delete_allowed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then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is_delete_allowed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ff.form_family_name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ff.data_table_description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fh.form_name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'100'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sm.sub_module_order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smfl.form_set_order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form_set_members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( select ss.[description] 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ss.is_administrator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sf.is_add_allowed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sf.is_edit_allowed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sf.is_delete_allowed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security_formsets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sf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security_scheme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where ss.[description] = @Nav2)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sfs.form_set_members_id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form_sets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fs on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fs.form_sets_id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fsm.form_sets_id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form_family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fsm.form_family_id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ff.form_family_id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form_header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fsm.default_form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fh.form_header_id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sub_module_form_link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smfl.form_sets_id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fs.form_sets_id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sub_modules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sm.sub_modules_id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smfl.sub_modules_id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modules m on	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sm.modules_id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m.modules_id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#table1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#table2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diff.column_names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t1.*, t2.*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#table1 t1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left join #table2 t2 on (t2.form_set_members_id = t1.form_set_members_id)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apply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select stuff((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select ', ' + t.name as [text()]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select 'ID' as name where t1.form_set_members_id is null or t2.form_set_members_id is null               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'access' where not t1.has_access = t2.has_access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'add' where not t1.is_add_allowed  = t2.is_add_allowed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'edit' where not t1.is_edit_allowed = t2.is_edit_allowed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'delete' where not t1.is_delete_allowed  = t2.is_delete_allowed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) 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xml path(''), type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).value('.','varchar(8000)'),1, 2, '')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) diff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diff.column_names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t1.Scheme, t1.morder, t1.sub_module_order,  t1.menu, t1.form_order, t1.tab_caption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#table1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Compare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different navigation scheme new button setting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@Nav1 varchar(50), @Nav2 varchar(50)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@Nav1 = 'CN QI'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@Nav2 = 'CN admin'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#table1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  select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sniv.lut_name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sniv.form_sets_used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sniv.forms_used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when ss.[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1  then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scrnval_newbutton_info_view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left join ( select ss.[description],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sscr.scrnval_id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security_scrnval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inner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security_scheme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where ss.[description] = @Nav1)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sniv.scrnval_id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ss.scrnval_id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  select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sniv.lut_name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sniv.form_sets_used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sniv.forms_used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case when ss.[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1  then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else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scrnval_newbutton_info_view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left join ( select ss.[description],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sscr.scrnval_id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security_scrnval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inner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security_scheme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sscr.security_scheme_id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where ss.[description] = @Nav2)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sniv.scrnval_id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ss.scrnval_id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#table1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diff.column_names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t1.*, t2.*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#table1 t1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left join #table2 t2 on (t1.lut_name= t2.lut_name)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apply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select stuff((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select ', ' + t.name as [text()]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select 'ID' as name where t1.lut_name is null or t2.lut_name is null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'access' where not t1.has_access = t2.has_access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) 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xml path(''), type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).value('.','varchar(8000)'),1, 2, '')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column_names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) diff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diff.column_names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#table1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Compare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different worker role setting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@r1 varchar(50), @r2 varchar(50)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@r1 = 'CN QI'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@r2 = 'CN admin'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#table1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select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event_definition_id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worker_role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category_name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[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is_add_allowed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is_edit_allowed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is_delete_allowed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is_undelete_allowed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is_amend_allowed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is_unsign_allowed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--,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is_unlock_allowed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is_lock_allowed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is_notes_allowed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is_services_allowed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has_lock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is_service_event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from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security_events_view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where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worker_role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@r1 ) 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select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event_definition_id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worker_role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category_name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[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has_access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is_add_allowed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is_edit_allowed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is_delete_allowed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is_undelete_allowed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is_amend_allowed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is_unsign_allowed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--,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is_unlock_allowed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is_lock_allowed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is_notes_allowed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is_services_allowed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has_lock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is_service_event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from 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security_events_view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where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worker_role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@r2 ) t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#table1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diff.column_names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t1.*, t2.*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#table1 t1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left join #table2 t2 on (t1.event_definition_id= t2.event_definition_id)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apply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select stuff((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select ', ' + t.name as [text()]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from (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select 'ID' as name where t1.event_definition_id is null or t2.event_definition_id is null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'access' where not ((t1.has_access is null and t2.has_access is null) or ( t1.has_access = t2.has_access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is_add_allowed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not ((t1.is_add_allowed is null and t2.is_add_allowed is null) or ( t1.is_add_allowed = t2.is_add_allowed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is_edit_allowed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not ((t1.is_edit_allowed is null and t2.is_edit_allowed is null) or ( t1.is_edit_allowed = t2.is_edit_allowed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is_delete_allowed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not ((t1.is_delete_allowed is null and t2.is_delete_allowed is null) or ( t1.is_delete_allowed= t2.is_delete_allowed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is_undelete_allowed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not ((t1.is_undelete_allowed is null and t2.is_undelete_allowed is null) or ( t1.is_undelete_allowed = t2.is_undelete_allowed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is_unsign_allowed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not ((t1.is_unsign_allowed is null and t2.is_unsign_allowed is null) or ( t1.is_unsign_allowed = t2.is_unsign_allowed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union all select '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is_amend_allowed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where not ((t1.is_amend_allowed is null and t2.is_amend_allowed is null) or ( t1.is_amend_allowed = t2.is_amend_allowed ))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) 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xml path(''), type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).value('.','varchar(8000)'),1, 2, '') as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column_names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) diff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diff.column_names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t1.category_name, t1.event_name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#table1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#table2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4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overlap service -- for client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a.program_providing_service_name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gp.profile_name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sv.staff_name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sv.staff_id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a.staff_id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group_profile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gp.group_profile_id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a.site_providing_service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b.actual_date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a.people_id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b.people_id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'Facility Placement'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'Facility Placement'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exclude service that don't need client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'MVA Casework and Family Contact%'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'MVA Casework and Family Contact%'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a.actual_date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overlap service -- for staff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a.event_log_id,a.program_providing_service_name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gp.profile_name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a.group_name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a.full_name,a.actual_date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a.duration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sv.staff_name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 select *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is_group_event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group_event_id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in ( SELECT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is_group_event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 null ) or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group_event_id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) 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join ( select *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is_group_event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group_event_id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in ( SELECT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is_group_event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 null ) or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group_event_id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) b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sv.staff_id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a.staff_id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group_profile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gp.group_profile_id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a.site_providing_service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b.actual_date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a.staff_id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b.staff_id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'Facility Placement'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'Facility Placement'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a.duration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0 and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b.duration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sv.staff_name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a.actual_date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71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#temp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(max)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StripHTML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'set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REPLACE(@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''&amp;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nbsp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;'', '' '')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@author = @author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@actual_date = @actual_date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@Start INT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@End INT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@Length INT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@Start = CHARINDEX(''&lt;'',@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@End = CHARINDEX(''&gt;'',@HTMLText,CHARINDEX(''&lt;'',@HTMLText))</a:t>
            </a:r>
          </a:p>
          <a:p>
            <a:r>
              <a:rPr lang="da-DK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@Length = (@End - @Start) + 1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@Start &gt;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@End &gt;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@Length &gt; 0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da-DK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@HTMLText = STUFF(@HTMLText,@Start,@Length,'''')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@Start = CHARINDEX(''&lt;'',@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da-DK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@End = CHARINDEX(''&gt;'',@HTMLText,CHARINDEX(''&lt;'',@HTMLText))</a:t>
            </a:r>
          </a:p>
          <a:p>
            <a:r>
              <a:rPr lang="da-DK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@Length = (@End - @Start) + 1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#temp(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note) values(@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@author, @actual_date,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LTRIM(RTRIM(@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)))'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parameterDefinition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parameterDefinition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varchar(100), @author varchar(100), @actual_date date,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varchar(100), @HTMLTEXT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(max)'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--PRINT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StripHTML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@HTMLTEXT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(max);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@TXT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(max);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@author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@actual_date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FORWARD_ONLY FOR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author, actual_date,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note_text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progress_note_view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'Community Support Group V1'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 NEXT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@author, @actual_date,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@HTMLTEXT;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@@FETCH_STATUS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BEGIN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EXEC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sp_executesql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StripHTML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parameterDefinition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@author, @actual_date,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@HTMLTEXT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FETCH NEXT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@author, @actual_date,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@HTMLTEXT;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DEALLOCATE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myCursor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#temp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#temp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27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cp.last_name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 ,'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cp.first_name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[Client Name],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el.is_noshow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el.is_deleted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sv1.agency_name,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gp.profile_name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[Group Name],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(SELECT CONVERT(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el.actual_date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120))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rs.scheme_name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rh.created_date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p.first_name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 '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p.last_name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[Route start from], rp2.name as [Route From],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rh.from_step_name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rp1.name as [Route To],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rh.to_step_name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case when sv1.end_date is not null then '1' else '' end as [Re - Route]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routing_workflow_instance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routing_property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rp1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r.workflow_instance_id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rp1.parent_id and rp1.table_name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workflow_instance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sv1 on sv1.staff_name = rp1.[name]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routing_workflow_instance_history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rh.workflow_instance_id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r.workflow_instance_id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rh.version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(r.version-1 )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routing_property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rp2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rh.workflow_instance_history_id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rp2.parent_id and rp2.table_name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workflow_instance_history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and rp2.prop_key = 'assignee'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sv2 on sv2.staff_name = rp2.[name]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Routing_Workflow_Scheme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r.Routing_Workflow_Scheme_id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rs.Routing_Workflow_Scheme_id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r.entity_id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event_definition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ed.event_definition_id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el.event_definition_id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routing_step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rt.step_id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r.current_step_id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staff s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s.staff_id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el.staff_id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people p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s.people_id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people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el.people_id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group_profile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gp.group_profile_id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el.group_profile_id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ed.is_service_event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[Client], [Staff],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action_type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Modify_Time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actual_date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 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ev.full_name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[Client],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ulv.full_name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[Staff],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'%insert%' then 'Create'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'%update%' then 'Update'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unsubmit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 then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UnSubmit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'%submit%' then 'Submit'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'%approve%' then 'Approve'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'Other'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action_type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,(SELECT format(ulv.dt_tm,'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yyyyMMddHHmm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Modify_Time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update_log_view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 +convert(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)+'%'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ulv.table_updated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in 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alert_mailbox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'events2do')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like '%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unsubmit_group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 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[Client],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ulv.full_name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[Staff],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'%insert%' then 'Create'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'%update%' then 'Update'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unsubmit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 then 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UnSubmit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'%submit%' then 'Submit'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when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'%approve%' then 'Approve'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'Other'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action_type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ulv.sql_statement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,(SELECT format(ulv.dt_tm,'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yyyyMMddHHmm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'))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Modify_Time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eva.event_log_id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update_log_view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eva.update_log_id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ulv.update_log_id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='43392d23-1d0d-431a-a57f-c8f30182418c'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Modify_Time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48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ev.program_providing_service_name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ev.full_name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,Case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ev.is_locked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sph.parent_service_plan_id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then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Finialized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(Review)'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ev.is_locked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sph.parent_service_plan_id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Finialized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ev.is_locked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sph.parent_service_plan_id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then 'Draft- Submitted For Approval(Review)'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ev.is_locked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sph.parent_service_plan_id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'Draft- Submitted For Approval'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ev.is_locked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sph.parent_service_plan_id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then 'Draft(Review)'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else 'Draft'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[Plan Status],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 when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DATEADD(DAY, 1, DATEADD(MONTH, 5,ev1.approved_date))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'Initial Treatment Plan' then 'Current Review Approved but Past Due'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when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DATEADD(DAY, 1, DATEADD(Day, 50,enroll.[Actual Date]))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='Initial Treatment Plan' then 'Current Initial Approved but Past Due'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[Past Due Status],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Initial%Treatment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(),DATEADD(Day, 50,enroll.[Actual Date]))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Initial%Treatment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then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DATEADD(DAY, 1, DATEADD(MONTH, 5,ev.approved_date)))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Review%Treatment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and ev1.event_log_id is not null then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DATEADD(DAY, 1, DATEADD(MONTH, 5,ev1.approved_date)))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Review%Treatment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and ev1.event_log_id is null then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(),DATEADD(Day, 50,enroll.[Actual Date]))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when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Review%Treatment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Plan'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then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DATEADD(DAY, 1, DATEADD(MONTH, 5,ev.approved_date)))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[Next Due in]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,sv1.staff_name as [Enter By], sv2.staff_name + ' Sign ' +  cast(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el.date_locked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(20)) as [Signature Info], sv3.staff_name + ' Approved ' +  cast(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(20)) as [Approval Info]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sv4.staff_name + ' Approved ' +  cast(ev1.approved_date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(20)) as [Previous Approval Info]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select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 max(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[Actual Date]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from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sv.staff_id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ev.staff_id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inner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service_plan_header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ev.program_enrollment_event_id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( SELECT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		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ev.program_enrollment_event_id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		 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			 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'Program Enrollment'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ev.end_date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null)	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( select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 max(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[Actual Date]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from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'Program Enrollment'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ev.end_date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	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enroll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enroll.people_id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t.people_id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t.[actual Date]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'%treatment%'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event_log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el.event_log_id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service_plan_header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sph.event_log_id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ev.event_log_id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ev1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sph.parent_service_plan_id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ev1.event_log_id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sv1 on sv1.staff_id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ev.staff_id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sv2 on sv2.staff_id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ev.locked_by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sv3 on sv3.staff_id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ev.approved_by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staff_view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sv4 on sv4.staff_id = ev1.approved_by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3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FIRST_Day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='7-01-2018'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='6-30-2019' 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Activity_All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Program, Facility, Client,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Starttime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EndTime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Duration,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YYMM, Staff,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NoShow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Submit, Approval,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Approved_date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(select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pi.program_name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Program,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gp.profile_name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Facility,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p.last_name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+ ', '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p.first_name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as Client,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ev.event_name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ev.end_date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ev.duration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right((SELECT CONVERT(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112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left((SELECT CONVERT(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112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)),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yymm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sp.last_name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', '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sp.first_name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[Staff],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ev.is_noshow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ev.is_locked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Submit,  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stp.last_name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', ' +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stp.first_name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[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ApprovalBy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people p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event_view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ev.people_id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p.people_id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staff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st.staff_id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ev.staff_id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jt.jobtitle_id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st.jobtitle_id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join people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st.people_id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sp.people_id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program_info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pi.program_info_id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ev.program_providing_service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group_profile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gp.group_profile_id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ev.site_providing_service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staff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sta.staff_id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ev.approved_by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people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stp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stp.people_id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sta.people_id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First_Day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&gt;=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datediff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,@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last_day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ev.actual_date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&lt;=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ev.is_deleted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ev.is_service_event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(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Select Staff, YYMM as Month, sum(Duration) as Total from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a.staff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a.yymm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Duration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Activity_All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)temp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group by Staff,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yymm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t1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PIVOT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(Total)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 Month IN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[201807], [201808], [201809] ,[201810],[201811],[201812],[201901],[201902],[201903],[201904],[201905],[201906])) AS pvt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Staff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all field have special Code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@code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(500) = 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FV.form_family_name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FV.form_name,FV.user_defined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FV.form_lines_user_defined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FV.onchange_event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FV.caption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FV.before_save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FV.on_delete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FV.before_load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FV.after_load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FV.onblur_event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FV.onclick_event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FV.default_value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FV.onload_event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FV.disable_rule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FV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FV.before_save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FV.on_delete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FV.before_load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FV.after_load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FV.onload_event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FV.onclick_event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FV.onchange_event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FV.onblur_event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FV.default_value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FV.disable_rule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'%'+@code+'%'   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all field have JavaScript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form_family_name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form_name,user_defined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form_lines_user_defined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caption,group_order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line_order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type_code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onload_event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onblur_event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disable_rule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Form_View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(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before_save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onchange_event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onblur_event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onblur_event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disable_rule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disable_rule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onload_event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onload_event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or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not null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before_load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&lt;&gt; '' )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47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5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7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6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9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7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9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0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82B3D17-996B-4859-9021-656A6967E9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9" y="114300"/>
            <a:ext cx="1136877" cy="78761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65165" y="4277559"/>
            <a:ext cx="3428286" cy="1004566"/>
          </a:xfrm>
        </p:spPr>
        <p:txBody>
          <a:bodyPr/>
          <a:lstStyle>
            <a:lvl1pPr algn="ctr">
              <a:spcAft>
                <a:spcPts val="300"/>
              </a:spcAft>
              <a:defRPr lang="en-US" sz="1600" b="1" dirty="0" smtClean="0"/>
            </a:lvl1pPr>
          </a:lstStyle>
          <a:p>
            <a:r>
              <a:rPr lang="en-US" dirty="0"/>
              <a:t>myEvolv Peer Training Summit</a:t>
            </a:r>
          </a:p>
          <a:p>
            <a:r>
              <a:rPr lang="en-US" dirty="0"/>
              <a:t>November 6 to November 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084" y="6345936"/>
            <a:ext cx="2092779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79863" y="6345936"/>
            <a:ext cx="1608366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391656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06" y="6362700"/>
            <a:ext cx="1937657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1262" y="6343977"/>
            <a:ext cx="1592037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841" y="6362700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897E-4E0A-4814-B93C-90460D4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6E93D-8245-4A28-BDB0-314A34A046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770" y="6362700"/>
            <a:ext cx="1978479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26BE-CF8B-419F-8796-B576BFF09D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005690" y="6362700"/>
            <a:ext cx="1586596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FBEF-2D83-41D4-B25A-8B7A405A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291" y="6362700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45936"/>
            <a:ext cx="20193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myEvolv Peer Training Summit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19300" y="6358509"/>
            <a:ext cx="171450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127" y="6358509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CF0F41A-7C67-4585-8868-04259A0B24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9621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myEvolv Peer Training Summit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2550" y="612648"/>
            <a:ext cx="1600202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879" y="6401127"/>
            <a:ext cx="20002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myEvolv Peer Training Summit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37922" y="6401127"/>
            <a:ext cx="17175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4548" y="6401127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-1" y="6362700"/>
            <a:ext cx="1959429" cy="457200"/>
          </a:xfrm>
        </p:spPr>
        <p:txBody>
          <a:bodyPr rtlCol="0"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1959427" y="6362700"/>
            <a:ext cx="1559379" cy="457200"/>
          </a:xfrm>
        </p:spPr>
        <p:txBody>
          <a:bodyPr rtlCol="0"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964962" y="6362700"/>
            <a:ext cx="1016000" cy="365760"/>
          </a:xfrm>
        </p:spPr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362700"/>
            <a:ext cx="1983921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3919" y="6362700"/>
            <a:ext cx="1600201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74400" y="6408420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906" y="6362700"/>
            <a:ext cx="2092779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20685" y="6362700"/>
            <a:ext cx="1624694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0256" y="6362700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071" y="6352770"/>
            <a:ext cx="2296885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2955" y="6352770"/>
            <a:ext cx="1673681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310993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42" y="6362700"/>
            <a:ext cx="1986643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92085" y="6362700"/>
            <a:ext cx="1583872" cy="457200"/>
          </a:xfrm>
        </p:spPr>
        <p:txBody>
          <a:bodyPr/>
          <a:lstStyle/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64324" y="6362700"/>
            <a:ext cx="10160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myEvolv Peer Training Summit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11/6/2019 – 11/8/2019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79C5C12-2F51-4626-BFCF-F0B96F92FC8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1" y="240328"/>
            <a:ext cx="906603" cy="6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evolvmaryvilledev.netsmartcloud.com/main.aspx?mode=NEW&amp;no_cache=0.42348956286340805&amp;layout=main.asp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netsmartcares.force.com/s/group/0F970000000XezJCAS/myevolv-national-user-group" TargetMode="External"/><Relationship Id="rId7" Type="http://schemas.openxmlformats.org/officeDocument/2006/relationships/hyperlink" Target="https://www.safaribooksonlin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gotostage.com/channel/myevolv-office-hour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formatter.com/json-formatter.html" TargetMode="External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oadworld.com/products/downloads?type=Freeware&amp;download=toad-for-sql-server" TargetMode="External"/><Relationship Id="rId4" Type="http://schemas.openxmlformats.org/officeDocument/2006/relationships/hyperlink" Target="http://www.sqllocato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 smtClean="0"/>
              <a:t>Mike Conway     Northern </a:t>
            </a:r>
            <a:r>
              <a:rPr lang="en-US" dirty="0"/>
              <a:t>Rivers Family Services</a:t>
            </a:r>
          </a:p>
          <a:p>
            <a:r>
              <a:rPr lang="en-US" dirty="0" smtClean="0"/>
              <a:t>Yueh Peng           Maryville Academy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0AA34-8E59-4511-8E01-6D10053E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5165" y="4277559"/>
            <a:ext cx="3428286" cy="88227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  <a:p>
            <a:r>
              <a:rPr lang="en-US" dirty="0"/>
              <a:t>November 6 to November 8,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20162-48DC-4C27-AC76-A7EF35F8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8511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6164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Log Only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listing event_log data only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Participants - Main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form used for entering various participants of an event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Services 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Event 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Event Participants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Participants - 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Participants for all people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Participants - 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form for entering participants of an event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Participants - 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Event Participants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 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- Incident Participatns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- Event 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 - with event_log_id as parent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Case Members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Case Members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 for Cases by staff responsible for event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Clients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for entering events to do information or task lisks for staff based on clients events that are to be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Clients - People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tasks lists for showing those events that are scheduled to be done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Non Clients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for tracking events for non-clients people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People - People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People - To be launched by listing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Profile Members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Profile Members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61878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5954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Profiles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Tasks for Profiles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Profiles - Profile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 scheduled for Group Profiles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Referrals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Referrals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Referrals - People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Referrals - filtered by people 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Staff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Support Group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Support Group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from Parent Event - Clients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Scheduling events from this service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Staff Timeoff- People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Entering staff vacation days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Staff Vacation - Staff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vacations for entry from Staff Lookup Own Info form set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 - Short Forms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copay and other payment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Scheduled Events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 To Do for Staff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form_family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form_family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defining the form families in form designer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Requirements 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gp_requirements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Based sub form for tracking Client Requirements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Requirements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gp_requirements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Tracking requirements for people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 Requirements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gp_requirements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 requirements for a group prpfile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Placement History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to hold sub report about clients placed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9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60398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504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6459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 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Entering family case information with members and worker assignments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Calendar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Calendar -shell for read-only calendar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Face Sheets and Reports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Face Sheets and Reports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Profiles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showing the profiles that are defined for a group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Profiles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Forms for entry of group profile main entry screens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 for Group Profiles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 sheets, etc. for Group Profiles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Responsibility Organization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for adding a responsibility organization for hl7 communications with immunization registries.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Group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Group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captured Health event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- 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based sub form to be used on another form for capturing health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- Members on FH Profile SF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as a Subform on Foster Homes for entering Member Health Events instead of on each member.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 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Tracking Incidents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 Header - Foster Homes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entering for group profiles or specifically Foster Homes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 for Person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 Information for individual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 Module 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as header for Incidents 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Placement Disruptions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living_arrangement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Forms used for entering living arrangement information with the various types of forms that appear based on the type of living arrangement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28343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633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 Provided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materials_provided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materials_provided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 provided to be used as a sub form with events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Medical Charts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Medical Charts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Form 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is a test 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 a Person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for finding a person in the 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Desk - Client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Desk Client Information appreviated screen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Desk - Client Information - Shell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Desk - Personal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 screen for 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Client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Client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Demographics- B2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demogaphics sub-form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Maintenance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Removing people who have no connection in the 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 Face Sheet and Reports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containing only client related sub reports to be used as an interem face sheet or profile report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Demographics forms used in various areas of the system for entering and maintaining a person's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Sliding Fee Eligibility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Sliding Fee Eligibility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County Extract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Extract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Enrollment - 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based sub form for entry of program enrollment for a client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Enrollment for Referrals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 form so can enroll an existing client into a program from the referral modules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55342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938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5891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Enrollments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 information form for entry of a clients program enrollment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Enrollments (Family Case)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Enrolling Family Cases to a program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Notes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of event progress notes with an event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Notes (Read Only)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on Read only forms for people for events resulting from Group or Family Case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Notes - Invisible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Invisible subform to hold progress note data for single progress note entry.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Notes for 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view all system progress notes for a person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Notes for Person (Search)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Notes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Notes for 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view all notes for a Profile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as a subform for tracking a persons race identities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 Made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referrals_made_status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referrals_made_status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history sub form for a referral that is made to a program or external source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Generic Report Templates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Defran Only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Setup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Defran Only - Report definitions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Look-Up Table Definitions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Defining the various LUTS definitions in the 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Look-Up Table Definitions - 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Onlly - Look up Table Definitions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 Tables Maintenance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Look-Up Table Definition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scrnval_fields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scrnval_fields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Defining system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LUts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details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6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1786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5607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Agency Intake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Intake into the agency forms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Service 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Service Track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 Specific Placement Forms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 Agency Placement form to be used by providers to enter CDW specific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 Data collection forms - Service 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Forms used for various extract data collection.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of agency intake information for a client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- External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Staff providers setup - Credentials of staff logged in will filter all picklists.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- Provider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data as used for external providers and other simplified data entry, WHERE STAFF_ID ALWAYS EQUALS PEOPLE_ID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Basic Lookup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 for displaying certain staff information that is launched from a staff field on forms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Profile by Staff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maintenance by staff 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Timesheet - 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Timesheet - Staff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Timesheet Supervisor Review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 Timesheet Supervisor Review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Codes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stcodes_all_codes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stcodes_all_codes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Maintain all standard codes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Set import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stcodes_all_codes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 Value sets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Details - by 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Details of a test by test used as a subreport on a 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Answers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test_details_answers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test_details_answers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Answers that are provided when a test is given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3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4" y="803648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55339"/>
              </p:ext>
            </p:extLst>
          </p:nvPr>
        </p:nvGraphicFramePr>
        <p:xfrm>
          <a:off x="888169" y="1351993"/>
          <a:ext cx="10137145" cy="51893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5391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Assessments - 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Subform for entering Tests with another event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Integrated Assessments (People) - System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defined Tests/Assessments for People that are derived from Integrated with Evolv Systems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Health Tests and Assessments (People)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and Assessments for Public Health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and Assessments (Cases)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form family that allow creating assessments for family cases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and Assessments (Groups)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form family that contains the forms that are created for group profiles when tests are created, the test is a field on the 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and Assessments (People)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form family that contains the forms that are created for people when tests are created, the test is a field on the 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and Assessments (People) - System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Tests and Assessments that are delivered with upgrade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Setup 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test_setup_details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setup for creation of the details or lines of a 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Setup Answers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test_setup_details_answers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test_setup_details_answers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setup for the answers that can be used for a test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Defined Tables 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user_defined_lut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user_defined_lut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 Workers subform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as a subform for referral workers assignment on program referral form.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 by Program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for clients within a program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assignements for clients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Cases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assignements for case intakes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for Agency Intake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for agency intakes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Profiles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Groups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Support Groups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 Assignments Support Groups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50332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Codes maintenance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13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6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1066800"/>
          </a:xfrm>
        </p:spPr>
        <p:txBody>
          <a:bodyPr/>
          <a:lstStyle/>
          <a:p>
            <a:r>
              <a:rPr lang="en-US" dirty="0" smtClean="0"/>
              <a:t>Common use Views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0314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94752"/>
              </p:ext>
            </p:extLst>
          </p:nvPr>
        </p:nvGraphicFramePr>
        <p:xfrm>
          <a:off x="978568" y="1780897"/>
          <a:ext cx="10235573" cy="4410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4568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2808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address_view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current_person_address_view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invoice_all_view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security_events_view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alert_people_view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current_placement_in_program_view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living_arrangement_view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service_events_view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all_people_expanded_4tp_view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payor_facilityid_view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audit_log_view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diagnosis_history_view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payor_plan_view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service_with_notes_and_other_act_view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benefits_assignments_all_view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discharged_clients_view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payor_setup_view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staff_and_people_view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call_center_view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enrollment_info_expanded_view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payor_staff_license_link_view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staff_subordinate_levels_view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payor_vendor_view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claims_details_view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primary_worker_assignments_view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supervisors_and_staff_view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client_age_at_event_view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facility_enrollment_view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test_details_answers_expanded_view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client_diagnoses_view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family_case_critical_info_view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test_setup_answers_view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client_personal_view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program_transfers_view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tests_event_flat_view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client_program_enrollments_view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tests_event_view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client_worker_assignments_view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group_members_view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tests_setup_event_view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colaterals_expanded_view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worker_assignment_view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colaterals_view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security_clients_events_view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workgroup_enrollment_view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0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information_schema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>An information schema view is one of several methods SQL Server provides for obtaining metadata. Information schema views provide an internal, system table-independent view of the SQL Server metadata. Information schema views enable applications to work correctly although significant changes have been made to the underlying system tables. </a:t>
            </a:r>
          </a:p>
          <a:p>
            <a:pPr marL="109728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INFORMATION_SCHEMA.COLUMNS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INFORMATION_SCHEMA.TABLES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INFORMATION_SCHEMA.VIEWS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INFORMATION_SCHEMA.VIEW_COLUMN_USAGE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INFORMATION_SCHEMA.VIEW_TABLE_USAGE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Data Dictionary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3" y="1500055"/>
            <a:ext cx="10972800" cy="4858453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There </a:t>
            </a:r>
            <a:r>
              <a:rPr lang="en-US" sz="2900" dirty="0">
                <a:solidFill>
                  <a:schemeClr val="bg1"/>
                </a:solidFill>
              </a:rPr>
              <a:t>are lots of tables create for the data dictionary inside </a:t>
            </a:r>
            <a:r>
              <a:rPr lang="en-US" sz="2900" dirty="0" err="1">
                <a:solidFill>
                  <a:schemeClr val="bg1"/>
                </a:solidFill>
              </a:rPr>
              <a:t>Evolv</a:t>
            </a:r>
            <a:r>
              <a:rPr lang="en-US" sz="2900" dirty="0">
                <a:solidFill>
                  <a:schemeClr val="bg1"/>
                </a:solidFill>
              </a:rPr>
              <a:t> - all those start with </a:t>
            </a:r>
            <a:r>
              <a:rPr lang="en-US" sz="2900" dirty="0" err="1">
                <a:solidFill>
                  <a:schemeClr val="bg1"/>
                </a:solidFill>
              </a:rPr>
              <a:t>dd</a:t>
            </a:r>
            <a:r>
              <a:rPr lang="en-US" sz="2900" dirty="0">
                <a:solidFill>
                  <a:schemeClr val="bg1"/>
                </a:solidFill>
              </a:rPr>
              <a:t>* (</a:t>
            </a:r>
            <a:r>
              <a:rPr lang="en-US" sz="2900" dirty="0" err="1">
                <a:solidFill>
                  <a:schemeClr val="bg1"/>
                </a:solidFill>
              </a:rPr>
              <a:t>dd_columns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dd_datatypes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dd_rename_problems</a:t>
            </a:r>
            <a:r>
              <a:rPr lang="en-US" sz="2900" dirty="0">
                <a:solidFill>
                  <a:schemeClr val="bg1"/>
                </a:solidFill>
              </a:rPr>
              <a:t>, </a:t>
            </a:r>
            <a:r>
              <a:rPr lang="en-US" sz="2900" dirty="0" err="1">
                <a:solidFill>
                  <a:schemeClr val="bg1"/>
                </a:solidFill>
              </a:rPr>
              <a:t>dd_table_header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dd_table_header_sdk_link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dd_table_header_sdk_link_x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dd_table_types</a:t>
            </a:r>
            <a:r>
              <a:rPr lang="en-US" sz="2900" dirty="0">
                <a:solidFill>
                  <a:schemeClr val="bg1"/>
                </a:solidFill>
              </a:rPr>
              <a:t> , </a:t>
            </a:r>
            <a:r>
              <a:rPr lang="en-US" sz="2900" dirty="0" err="1">
                <a:solidFill>
                  <a:schemeClr val="bg1"/>
                </a:solidFill>
              </a:rPr>
              <a:t>dd_upgrade_rule_code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dd_upgrade_rules</a:t>
            </a:r>
            <a:r>
              <a:rPr lang="en-US" sz="2900" dirty="0">
                <a:solidFill>
                  <a:schemeClr val="bg1"/>
                </a:solidFill>
              </a:rPr>
              <a:t>) . So you can get most of them via </a:t>
            </a:r>
            <a:r>
              <a:rPr lang="en-US" sz="2900" dirty="0" err="1">
                <a:solidFill>
                  <a:schemeClr val="bg1"/>
                </a:solidFill>
              </a:rPr>
              <a:t>dd_view</a:t>
            </a: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</a:rPr>
              <a:t/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Select </a:t>
            </a:r>
            <a:r>
              <a:rPr lang="en-US" sz="2900" dirty="0" err="1">
                <a:solidFill>
                  <a:schemeClr val="bg1"/>
                </a:solidFill>
              </a:rPr>
              <a:t>table_name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table_descript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table_type_descript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is_system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is_lookup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 smtClean="0">
                <a:solidFill>
                  <a:schemeClr val="bg1"/>
                </a:solidFill>
              </a:rPr>
              <a:t>is_event_log_extension</a:t>
            </a:r>
            <a:r>
              <a:rPr lang="en-US" sz="2900" dirty="0" smtClean="0">
                <a:solidFill>
                  <a:schemeClr val="bg1"/>
                </a:solidFill>
              </a:rPr>
              <a:t>, </a:t>
            </a:r>
            <a:r>
              <a:rPr lang="en-US" sz="2900" dirty="0" err="1" smtClean="0">
                <a:solidFill>
                  <a:schemeClr val="bg1"/>
                </a:solidFill>
              </a:rPr>
              <a:t>column_name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is_primary_key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is_foreign_key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custom_size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cascade_delete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user_defined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is_listed</a:t>
            </a: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,</a:t>
            </a:r>
            <a:r>
              <a:rPr lang="en-US" sz="2900" dirty="0" err="1">
                <a:solidFill>
                  <a:schemeClr val="bg1"/>
                </a:solidFill>
              </a:rPr>
              <a:t>datatype_name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system_datatype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datatype_descript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type_code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referenced_table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referenced_prim_key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upgrade_code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upgrade_rule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lut_name</a:t>
            </a:r>
            <a:r>
              <a:rPr lang="en-US" sz="2900" dirty="0">
                <a:solidFill>
                  <a:schemeClr val="bg1"/>
                </a:solidFill>
              </a:rPr>
              <a:t>, </a:t>
            </a:r>
            <a:r>
              <a:rPr lang="en-US" sz="2900" dirty="0" err="1">
                <a:solidFill>
                  <a:schemeClr val="bg1"/>
                </a:solidFill>
              </a:rPr>
              <a:t>lut_code</a:t>
            </a:r>
            <a:r>
              <a:rPr lang="en-US" sz="2900" dirty="0">
                <a:solidFill>
                  <a:schemeClr val="bg1"/>
                </a:solidFill>
              </a:rPr>
              <a:t>, condition  </a:t>
            </a: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from  </a:t>
            </a:r>
            <a:r>
              <a:rPr lang="en-US" sz="2900" dirty="0" err="1">
                <a:solidFill>
                  <a:schemeClr val="bg1"/>
                </a:solidFill>
              </a:rPr>
              <a:t>dd_view</a:t>
            </a: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</a:rPr>
              <a:t>From this view you can know lots of their design and their upgrade rule . You can also get those info just form </a:t>
            </a: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</a:rPr>
              <a:t/>
            </a:r>
            <a:br>
              <a:rPr 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sz="2900" dirty="0">
                <a:solidFill>
                  <a:schemeClr val="bg1"/>
                </a:solidFill>
                <a:hlinkClick r:id="rId3"/>
              </a:rPr>
              <a:t>Setup </a:t>
            </a:r>
            <a:r>
              <a:rPr lang="en-US" sz="2900" dirty="0" smtClean="0">
                <a:solidFill>
                  <a:schemeClr val="bg1"/>
                </a:solidFill>
                <a:hlinkClick r:id="rId3"/>
              </a:rPr>
              <a:t>&gt;</a:t>
            </a:r>
            <a:r>
              <a:rPr lang="en-US" sz="2900" dirty="0" smtClean="0">
                <a:solidFill>
                  <a:schemeClr val="bg1"/>
                </a:solidFill>
              </a:rPr>
              <a:t>  </a:t>
            </a:r>
            <a:r>
              <a:rPr lang="en-US" sz="2900" dirty="0" smtClean="0">
                <a:solidFill>
                  <a:schemeClr val="bg1"/>
                </a:solidFill>
                <a:hlinkClick r:id="rId3"/>
              </a:rPr>
              <a:t>User </a:t>
            </a:r>
            <a:r>
              <a:rPr lang="en-US" sz="2900" dirty="0">
                <a:solidFill>
                  <a:schemeClr val="bg1"/>
                </a:solidFill>
                <a:hlinkClick r:id="rId3"/>
              </a:rPr>
              <a:t>Tools </a:t>
            </a:r>
            <a:r>
              <a:rPr lang="en-US" sz="2900" dirty="0" smtClean="0">
                <a:solidFill>
                  <a:schemeClr val="bg1"/>
                </a:solidFill>
                <a:hlinkClick r:id="rId3"/>
              </a:rPr>
              <a:t>&gt;</a:t>
            </a:r>
            <a:r>
              <a:rPr lang="en-US" sz="2900" dirty="0" smtClean="0">
                <a:solidFill>
                  <a:schemeClr val="bg1"/>
                </a:solidFill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hlinkClick r:id="rId3"/>
              </a:rPr>
              <a:t>Data </a:t>
            </a:r>
            <a:r>
              <a:rPr lang="en-US" sz="2900" dirty="0">
                <a:solidFill>
                  <a:schemeClr val="bg1"/>
                </a:solidFill>
                <a:hlinkClick r:id="rId3"/>
              </a:rPr>
              <a:t>Dictionary </a:t>
            </a:r>
            <a:r>
              <a:rPr lang="en-US" sz="2900" dirty="0" smtClean="0">
                <a:solidFill>
                  <a:schemeClr val="bg1"/>
                </a:solidFill>
                <a:hlinkClick r:id="rId3"/>
              </a:rPr>
              <a:t>&gt;</a:t>
            </a:r>
            <a:r>
              <a:rPr lang="en-US" sz="2900" dirty="0" smtClean="0">
                <a:solidFill>
                  <a:schemeClr val="bg1"/>
                </a:solidFill>
              </a:rPr>
              <a:t>  </a:t>
            </a:r>
            <a:r>
              <a:rPr lang="en-US" sz="2900" dirty="0" smtClean="0">
                <a:solidFill>
                  <a:schemeClr val="bg1"/>
                </a:solidFill>
                <a:hlinkClick r:id="rId3"/>
              </a:rPr>
              <a:t>All </a:t>
            </a:r>
            <a:r>
              <a:rPr lang="en-US" sz="2900" dirty="0">
                <a:solidFill>
                  <a:schemeClr val="bg1"/>
                </a:solidFill>
                <a:hlinkClick r:id="rId3"/>
              </a:rPr>
              <a:t>Tables</a:t>
            </a:r>
            <a:endParaRPr lang="en-US" sz="29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reference material are for your reference only, I check most of them in 10.1.0150 - </a:t>
            </a:r>
            <a:r>
              <a:rPr lang="nn-NO" dirty="0"/>
              <a:t>Microsoft SQL Server 2014 (SP3) 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will know lots of basic and advance knowledge if you can understand and follow through the material.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EF42D-052E-4EA3-A07B-2413C3A5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0989B-59B5-4CE3-A9A2-16E68D6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Column that are using by table as a foreign key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You want to know a special column name are using in where as a foreign key.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Form family lookup 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Form Family's field </a:t>
            </a:r>
            <a:r>
              <a:rPr lang="en-US" sz="2400" dirty="0" smtClean="0">
                <a:solidFill>
                  <a:schemeClr val="bg1"/>
                </a:solidFill>
              </a:rPr>
              <a:t>that </a:t>
            </a:r>
            <a:r>
              <a:rPr lang="en-US" sz="2400" dirty="0">
                <a:solidFill>
                  <a:schemeClr val="bg1"/>
                </a:solidFill>
              </a:rPr>
              <a:t>call a lookup table and </a:t>
            </a:r>
            <a:r>
              <a:rPr lang="en-US" sz="2400" dirty="0" smtClean="0">
                <a:solidFill>
                  <a:schemeClr val="bg1"/>
                </a:solidFill>
              </a:rPr>
              <a:t>their </a:t>
            </a:r>
            <a:r>
              <a:rPr lang="en-US" sz="2400" dirty="0">
                <a:solidFill>
                  <a:schemeClr val="bg1"/>
                </a:solidFill>
              </a:rPr>
              <a:t>lookup table </a:t>
            </a:r>
            <a:r>
              <a:rPr lang="en-US" sz="2400" dirty="0" smtClean="0">
                <a:solidFill>
                  <a:schemeClr val="bg1"/>
                </a:solidFill>
              </a:rPr>
              <a:t>choice.</a:t>
            </a:r>
          </a:p>
          <a:p>
            <a:pPr marL="109728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Find the current lookup table in all the </a:t>
            </a:r>
            <a:r>
              <a:rPr lang="en-US" sz="2400" dirty="0" smtClean="0">
                <a:solidFill>
                  <a:schemeClr val="bg1"/>
                </a:solidFill>
              </a:rPr>
              <a:t>forms.</a:t>
            </a:r>
            <a:endParaRPr lang="en-US" sz="2400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Lookup 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>Look up table and </a:t>
            </a:r>
            <a:r>
              <a:rPr lang="en-US" dirty="0" smtClean="0">
                <a:solidFill>
                  <a:schemeClr val="bg1"/>
                </a:solidFill>
              </a:rPr>
              <a:t>their </a:t>
            </a:r>
            <a:r>
              <a:rPr lang="en-US" dirty="0">
                <a:solidFill>
                  <a:schemeClr val="bg1"/>
                </a:solidFill>
              </a:rPr>
              <a:t>condition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/>
              <a:t>Form Basic info , include subreportt, subform, lookup table, formset to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6"/>
            <a:ext cx="10972800" cy="1066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You like to know all the info for a special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SQL to get all the data related to a form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6"/>
            <a:ext cx="10972800" cy="45959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 time you need to get all the data related to a special event.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Sql will take form name and form family name as an input then create a SQL code that will get all the data enter by this </a:t>
            </a:r>
            <a:r>
              <a:rPr lang="en-US" dirty="0" smtClean="0">
                <a:solidFill>
                  <a:schemeClr val="bg1"/>
                </a:solidFill>
              </a:rPr>
              <a:t>form. It </a:t>
            </a:r>
            <a:r>
              <a:rPr lang="en-US" dirty="0">
                <a:solidFill>
                  <a:schemeClr val="bg1"/>
                </a:solidFill>
              </a:rPr>
              <a:t>does not include subform/subreport and test/assessment inside the form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/>
              <a:t>Create a SQL to get all the data related to a </a:t>
            </a:r>
            <a:r>
              <a:rPr lang="en-US" sz="2400" dirty="0" smtClean="0"/>
              <a:t>test/assessment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67214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>Some time you need to get all the data related to a special </a:t>
            </a:r>
            <a:r>
              <a:rPr lang="en-US" dirty="0" smtClean="0">
                <a:solidFill>
                  <a:schemeClr val="bg1"/>
                </a:solidFill>
              </a:rPr>
              <a:t>test/assessment.</a:t>
            </a: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Sql will take </a:t>
            </a:r>
            <a:r>
              <a:rPr lang="en-US" dirty="0" smtClean="0">
                <a:solidFill>
                  <a:schemeClr val="bg1"/>
                </a:solidFill>
              </a:rPr>
              <a:t>event </a:t>
            </a:r>
            <a:r>
              <a:rPr lang="en-US" dirty="0">
                <a:solidFill>
                  <a:schemeClr val="bg1"/>
                </a:solidFill>
              </a:rPr>
              <a:t>name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>
                <a:solidFill>
                  <a:schemeClr val="bg1"/>
                </a:solidFill>
              </a:rPr>
              <a:t>an input then create a SQL code that will get all </a:t>
            </a:r>
            <a:r>
              <a:rPr lang="en-US" dirty="0" smtClean="0">
                <a:solidFill>
                  <a:schemeClr val="bg1"/>
                </a:solidFill>
              </a:rPr>
              <a:t>the test/assessment </a:t>
            </a:r>
            <a:r>
              <a:rPr lang="en-US" dirty="0">
                <a:solidFill>
                  <a:schemeClr val="bg1"/>
                </a:solidFill>
              </a:rPr>
              <a:t>data enter by this </a:t>
            </a:r>
            <a:r>
              <a:rPr lang="en-US" dirty="0" smtClean="0">
                <a:solidFill>
                  <a:schemeClr val="bg1"/>
                </a:solidFill>
              </a:rPr>
              <a:t>form. 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append group order and  line order to the caption since lots of time the caption are not unique.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/>
              <a:t>Create a </a:t>
            </a:r>
            <a:r>
              <a:rPr lang="en-US" sz="2400" dirty="0" smtClean="0"/>
              <a:t>JavaScript code to copy the last record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69219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>Some time you need to </a:t>
            </a:r>
            <a:r>
              <a:rPr lang="en-US" dirty="0" smtClean="0">
                <a:solidFill>
                  <a:schemeClr val="bg1"/>
                </a:solidFill>
              </a:rPr>
              <a:t>copy </a:t>
            </a:r>
            <a:r>
              <a:rPr lang="en-US" dirty="0">
                <a:solidFill>
                  <a:schemeClr val="bg1"/>
                </a:solidFill>
              </a:rPr>
              <a:t>the data </a:t>
            </a:r>
            <a:r>
              <a:rPr lang="en-US" dirty="0" smtClean="0">
                <a:solidFill>
                  <a:schemeClr val="bg1"/>
                </a:solidFill>
              </a:rPr>
              <a:t>that come from the last event.</a:t>
            </a: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Sql will take </a:t>
            </a:r>
            <a:r>
              <a:rPr lang="en-US" dirty="0" smtClean="0">
                <a:solidFill>
                  <a:schemeClr val="bg1"/>
                </a:solidFill>
              </a:rPr>
              <a:t>event </a:t>
            </a:r>
            <a:r>
              <a:rPr lang="en-US" dirty="0">
                <a:solidFill>
                  <a:schemeClr val="bg1"/>
                </a:solidFill>
              </a:rPr>
              <a:t>name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>
                <a:solidFill>
                  <a:schemeClr val="bg1"/>
                </a:solidFill>
              </a:rPr>
              <a:t>an input then create a SQL code that will get all </a:t>
            </a:r>
            <a:r>
              <a:rPr lang="en-US" dirty="0" smtClean="0">
                <a:solidFill>
                  <a:schemeClr val="bg1"/>
                </a:solidFill>
              </a:rPr>
              <a:t>the test/assessment </a:t>
            </a:r>
            <a:r>
              <a:rPr lang="en-US" dirty="0">
                <a:solidFill>
                  <a:schemeClr val="bg1"/>
                </a:solidFill>
              </a:rPr>
              <a:t>data enter by this </a:t>
            </a:r>
            <a:r>
              <a:rPr lang="en-US" dirty="0" smtClean="0">
                <a:solidFill>
                  <a:schemeClr val="bg1"/>
                </a:solidFill>
              </a:rPr>
              <a:t>form.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need to create a getDataValue like function (getDValue) to get the last event since it’s a complex condition.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can put the code it generated into ‘actual_date’ On Change code to trigger the copy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a view/subreport that have the columns we want to use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4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>Sometime we need to know </a:t>
            </a:r>
            <a:r>
              <a:rPr lang="en-US" dirty="0" smtClean="0">
                <a:solidFill>
                  <a:schemeClr val="bg1"/>
                </a:solidFill>
              </a:rPr>
              <a:t>which view we should use to do the join in our SQL.</a:t>
            </a: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first example will find which view you can use if those view have all those column in this view.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second example will show you which data source (report) you can use when you want to know which subreport you should use.</a:t>
            </a: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column name could be different than what they really are since the view could rename or create the new column name.</a:t>
            </a: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the URL that we want to use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Sometime we need to know the URL for a special event that we can put into our form design so we can use this URL as s reference when the user in this form instead of close the form and open that form.</a:t>
            </a: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Sql will take </a:t>
            </a:r>
            <a:r>
              <a:rPr lang="en-US" dirty="0" smtClean="0">
                <a:solidFill>
                  <a:schemeClr val="bg1"/>
                </a:solidFill>
              </a:rPr>
              <a:t>form family and form </a:t>
            </a:r>
            <a:r>
              <a:rPr lang="en-US" dirty="0">
                <a:solidFill>
                  <a:schemeClr val="bg1"/>
                </a:solidFill>
              </a:rPr>
              <a:t>name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>
                <a:solidFill>
                  <a:schemeClr val="bg1"/>
                </a:solidFill>
              </a:rPr>
              <a:t>an input then create a </a:t>
            </a:r>
            <a:r>
              <a:rPr lang="en-US" dirty="0" smtClean="0">
                <a:solidFill>
                  <a:schemeClr val="bg1"/>
                </a:solidFill>
              </a:rPr>
              <a:t> web link to  that event.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will need to create URL field in the form design and put the code we generate into the ‘actual_date’ field’s ‘On change code’ so it will get the last event URL into this field.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the column not being used in a special form or table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Sometime we want to repurpose a field so we need to find out whether they have being used or not.</a:t>
            </a:r>
          </a:p>
          <a:p>
            <a:pPr marL="109728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Sql will take </a:t>
            </a:r>
            <a:r>
              <a:rPr lang="en-US" dirty="0" smtClean="0">
                <a:solidFill>
                  <a:schemeClr val="bg1"/>
                </a:solidFill>
              </a:rPr>
              <a:t>form/table </a:t>
            </a:r>
            <a:r>
              <a:rPr lang="en-US" dirty="0">
                <a:solidFill>
                  <a:schemeClr val="bg1"/>
                </a:solidFill>
              </a:rPr>
              <a:t>name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>
                <a:solidFill>
                  <a:schemeClr val="bg1"/>
                </a:solidFill>
              </a:rPr>
              <a:t>an input then </a:t>
            </a:r>
            <a:r>
              <a:rPr lang="en-US" dirty="0" smtClean="0">
                <a:solidFill>
                  <a:schemeClr val="bg1"/>
                </a:solidFill>
              </a:rPr>
              <a:t>find out which column haven't being used.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first one find the field that haven’t been used in this from.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second find out which column never been used inside a table.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4024"/>
            <a:ext cx="10972800" cy="1066800"/>
          </a:xfrm>
        </p:spPr>
        <p:txBody>
          <a:bodyPr/>
          <a:lstStyle/>
          <a:p>
            <a:r>
              <a:rPr lang="en-US" dirty="0" smtClean="0"/>
              <a:t>Material </a:t>
            </a:r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1080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Resource</a:t>
            </a:r>
          </a:p>
          <a:p>
            <a:r>
              <a:rPr lang="en-US" dirty="0" smtClean="0"/>
              <a:t>SQL functions </a:t>
            </a:r>
            <a:r>
              <a:rPr lang="en-US" dirty="0"/>
              <a:t>and </a:t>
            </a:r>
            <a:r>
              <a:rPr lang="en-US" dirty="0" smtClean="0"/>
              <a:t>Views </a:t>
            </a:r>
          </a:p>
          <a:p>
            <a:r>
              <a:rPr lang="en-US" dirty="0" smtClean="0"/>
              <a:t>Useful SQL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7536D-F8E4-48D8-9DE3-24D29364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94CC-2921-4734-8CAD-EB0DE06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Useful SQL for subreport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is all the Sql code that I used that related to subreport.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all the system data </a:t>
            </a:r>
            <a:r>
              <a:rPr lang="en-US" dirty="0" smtClean="0">
                <a:solidFill>
                  <a:schemeClr val="bg1"/>
                </a:solidFill>
              </a:rPr>
              <a:t>source.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all the data source but different </a:t>
            </a:r>
            <a:r>
              <a:rPr lang="en-US" dirty="0" smtClean="0">
                <a:solidFill>
                  <a:schemeClr val="bg1"/>
                </a:solidFill>
              </a:rPr>
              <a:t>usage.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all the data source column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all the data source column that are </a:t>
            </a:r>
            <a:r>
              <a:rPr lang="en-US" dirty="0" smtClean="0">
                <a:solidFill>
                  <a:schemeClr val="bg1"/>
                </a:solidFill>
              </a:rPr>
              <a:t>key.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table and column used by a </a:t>
            </a:r>
            <a:r>
              <a:rPr lang="en-US" dirty="0" smtClean="0">
                <a:solidFill>
                  <a:schemeClr val="bg1"/>
                </a:solidFill>
              </a:rPr>
              <a:t>report.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the empty Column in a data source, so we can re-purpose it in the form design, change the view name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Compare Navigation/New Button/Worker Role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 time we want to see what is the different between two Navigation Scheme and Worker Role.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2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overlap Service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You want to know all the overlap service.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First example get all the overlap service from client point of view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Second example get all the overlap service from staff point of view.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Strip HTML Code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memo fields in the from design and you only want the text not the HTML tag.</a:t>
            </a:r>
          </a:p>
          <a:p>
            <a:pPr marL="109728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can use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StripHTML</a:t>
            </a:r>
            <a:r>
              <a:rPr lang="en-US" dirty="0" smtClean="0">
                <a:solidFill>
                  <a:schemeClr val="bg1"/>
                </a:solidFill>
              </a:rPr>
              <a:t> function that </a:t>
            </a:r>
            <a:r>
              <a:rPr lang="en-US" dirty="0" err="1" smtClean="0">
                <a:solidFill>
                  <a:schemeClr val="bg1"/>
                </a:solidFill>
              </a:rPr>
              <a:t>NetSmart</a:t>
            </a:r>
            <a:r>
              <a:rPr lang="en-US" dirty="0" smtClean="0">
                <a:solidFill>
                  <a:schemeClr val="bg1"/>
                </a:solidFill>
              </a:rPr>
              <a:t> provided if you are self hosted.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can use other tools (SSRS…) to strip the HTML tag.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can use dynamic SQL, temp table, cursor and </a:t>
            </a:r>
            <a:r>
              <a:rPr lang="en-US" dirty="0">
                <a:solidFill>
                  <a:schemeClr val="bg1"/>
                </a:solidFill>
              </a:rPr>
              <a:t>EXEC </a:t>
            </a:r>
            <a:r>
              <a:rPr lang="en-US" dirty="0" err="1" smtClean="0">
                <a:solidFill>
                  <a:schemeClr val="bg1"/>
                </a:solidFill>
              </a:rPr>
              <a:t>sp_executesql</a:t>
            </a:r>
            <a:r>
              <a:rPr lang="en-US" dirty="0" smtClean="0">
                <a:solidFill>
                  <a:schemeClr val="bg1"/>
                </a:solidFill>
              </a:rPr>
              <a:t> to accomplish the same </a:t>
            </a:r>
            <a:r>
              <a:rPr lang="en-US" dirty="0">
                <a:solidFill>
                  <a:schemeClr val="bg1"/>
                </a:solidFill>
              </a:rPr>
              <a:t>thing like </a:t>
            </a:r>
            <a:r>
              <a:rPr lang="en-US" dirty="0" err="1">
                <a:solidFill>
                  <a:schemeClr val="bg1"/>
                </a:solidFill>
              </a:rPr>
              <a:t>StripHTML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out the Routing Queue Report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routing information that you want to find out , this SQL will give you the info just like the routing action history.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out the History of a Service Event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History information that you want to find out about a service event , this SQL will give you the info just like the history.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out the treatment plan info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There are time you want to know all the treatment plan status.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out service total time group by staff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SQL will group all the service event via staff for a period of time.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2" y="954024"/>
            <a:ext cx="10972800" cy="4710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out JavaScript codes in the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2" y="1500055"/>
            <a:ext cx="10972800" cy="485845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Some time you want to know where have any special JavaScript code inside the system or you want to know what special JavaScript is doing and find a example.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5178"/>
            <a:ext cx="2019300" cy="247957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1" y="954024"/>
            <a:ext cx="11406046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How </a:t>
            </a:r>
            <a:r>
              <a:rPr lang="en-US" sz="3200" dirty="0"/>
              <a:t>to find JavaScript codes in your system </a:t>
            </a:r>
            <a:r>
              <a:rPr lang="en-US" sz="3200" dirty="0" smtClean="0"/>
              <a:t>– Using Data Insight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2547" y="2193128"/>
            <a:ext cx="5536557" cy="362893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300" dirty="0"/>
              <a:t>Create a new virtual view (All Forms with JS) – Add the Where clause if you want to narrow down by Form Family Name. </a:t>
            </a:r>
          </a:p>
          <a:p>
            <a:pPr marL="109728" indent="0">
              <a:buNone/>
            </a:pPr>
            <a:r>
              <a:rPr lang="en-US" sz="1300" dirty="0"/>
              <a:t>SELECT * FROM </a:t>
            </a:r>
            <a:r>
              <a:rPr lang="en-US" sz="1300" dirty="0" err="1"/>
              <a:t>form_view</a:t>
            </a:r>
            <a:endParaRPr lang="en-US" sz="1300" dirty="0"/>
          </a:p>
          <a:p>
            <a:pPr marL="109728" indent="0">
              <a:buNone/>
            </a:pPr>
            <a:r>
              <a:rPr lang="en-US" sz="1300" dirty="0"/>
              <a:t>WHERE </a:t>
            </a:r>
            <a:r>
              <a:rPr lang="en-US" sz="1300" dirty="0" err="1"/>
              <a:t>form_family_name</a:t>
            </a:r>
            <a:r>
              <a:rPr lang="en-US" sz="1300" dirty="0"/>
              <a:t> in ('Activities - </a:t>
            </a:r>
            <a:r>
              <a:rPr lang="en-US" sz="1300" dirty="0" err="1"/>
              <a:t>People','Tests</a:t>
            </a:r>
            <a:r>
              <a:rPr lang="en-US" sz="1300" dirty="0"/>
              <a:t> and Assessments (People)','Other Activities')</a:t>
            </a:r>
          </a:p>
          <a:p>
            <a:pPr marL="109728" indent="0">
              <a:buNone/>
            </a:pPr>
            <a:r>
              <a:rPr lang="en-US" sz="1300" dirty="0"/>
              <a:t> </a:t>
            </a:r>
          </a:p>
          <a:p>
            <a:pPr marL="109728" indent="0">
              <a:buNone/>
            </a:pPr>
            <a:r>
              <a:rPr lang="en-US" sz="1300" dirty="0"/>
              <a:t>Create a new report and select your new Virtual View, add the following fields</a:t>
            </a:r>
          </a:p>
          <a:p>
            <a:pPr marL="109728" indent="0">
              <a:buNone/>
            </a:pPr>
            <a:r>
              <a:rPr lang="en-US" sz="1300" dirty="0" err="1"/>
              <a:t>form_family_name</a:t>
            </a:r>
            <a:r>
              <a:rPr lang="en-US" sz="1300" dirty="0"/>
              <a:t>, </a:t>
            </a:r>
            <a:r>
              <a:rPr lang="en-US" sz="1300" dirty="0" err="1"/>
              <a:t>form_name</a:t>
            </a:r>
            <a:r>
              <a:rPr lang="en-US" sz="1300" dirty="0"/>
              <a:t>, user_defined, </a:t>
            </a:r>
            <a:r>
              <a:rPr lang="en-US" sz="1300" dirty="0" err="1"/>
              <a:t>form_lines_user_defined</a:t>
            </a:r>
            <a:r>
              <a:rPr lang="en-US" sz="1300" dirty="0"/>
              <a:t>, </a:t>
            </a:r>
            <a:r>
              <a:rPr lang="en-US" sz="1300" dirty="0" err="1"/>
              <a:t>caption,group_order</a:t>
            </a:r>
            <a:r>
              <a:rPr lang="en-US" sz="1300" dirty="0"/>
              <a:t>, </a:t>
            </a:r>
            <a:r>
              <a:rPr lang="en-US" sz="1300" dirty="0" err="1"/>
              <a:t>line_order</a:t>
            </a:r>
            <a:r>
              <a:rPr lang="en-US" sz="1300" dirty="0"/>
              <a:t>, </a:t>
            </a:r>
            <a:r>
              <a:rPr lang="en-US" sz="1300" dirty="0" err="1"/>
              <a:t>table_name</a:t>
            </a:r>
            <a:r>
              <a:rPr lang="en-US" sz="1300" dirty="0"/>
              <a:t>, </a:t>
            </a:r>
            <a:r>
              <a:rPr lang="en-US" sz="1300" dirty="0" err="1"/>
              <a:t>column_name</a:t>
            </a:r>
            <a:r>
              <a:rPr lang="en-US" sz="1300" dirty="0"/>
              <a:t>, </a:t>
            </a:r>
            <a:r>
              <a:rPr lang="en-US" sz="1300" dirty="0" err="1"/>
              <a:t>type_code</a:t>
            </a:r>
            <a:r>
              <a:rPr lang="en-US" sz="1300" dirty="0"/>
              <a:t>, </a:t>
            </a:r>
            <a:r>
              <a:rPr lang="en-US" sz="1300" dirty="0" err="1"/>
              <a:t>on_save</a:t>
            </a:r>
            <a:r>
              <a:rPr lang="en-US" sz="1300" dirty="0"/>
              <a:t>, </a:t>
            </a:r>
            <a:r>
              <a:rPr lang="en-US" sz="1300" dirty="0" err="1"/>
              <a:t>before_save</a:t>
            </a:r>
            <a:r>
              <a:rPr lang="en-US" sz="1300" dirty="0"/>
              <a:t>, </a:t>
            </a:r>
            <a:r>
              <a:rPr lang="en-US" sz="1300" dirty="0" err="1"/>
              <a:t>on_delete</a:t>
            </a:r>
            <a:r>
              <a:rPr lang="en-US" sz="1300" dirty="0"/>
              <a:t>, </a:t>
            </a:r>
            <a:r>
              <a:rPr lang="en-US" sz="1300" dirty="0" err="1"/>
              <a:t>before_load</a:t>
            </a:r>
            <a:r>
              <a:rPr lang="en-US" sz="1300" dirty="0"/>
              <a:t>, </a:t>
            </a:r>
            <a:r>
              <a:rPr lang="en-US" sz="1300" dirty="0" err="1"/>
              <a:t>after_load</a:t>
            </a:r>
            <a:r>
              <a:rPr lang="en-US" sz="1300" dirty="0"/>
              <a:t>, </a:t>
            </a:r>
            <a:r>
              <a:rPr lang="en-US" sz="1300" dirty="0" err="1"/>
              <a:t>onload_event</a:t>
            </a:r>
            <a:r>
              <a:rPr lang="en-US" sz="1300" dirty="0"/>
              <a:t>, </a:t>
            </a:r>
            <a:r>
              <a:rPr lang="en-US" sz="1300" dirty="0" err="1" smtClean="0"/>
              <a:t>onclick_event</a:t>
            </a:r>
            <a:r>
              <a:rPr lang="en-US" sz="1300" dirty="0"/>
              <a:t>, </a:t>
            </a:r>
            <a:r>
              <a:rPr lang="en-US" sz="1300" dirty="0" err="1"/>
              <a:t>onchange_event</a:t>
            </a:r>
            <a:r>
              <a:rPr lang="en-US" sz="1300" dirty="0"/>
              <a:t>, </a:t>
            </a:r>
            <a:r>
              <a:rPr lang="en-US" sz="1300" dirty="0" err="1"/>
              <a:t>default_value</a:t>
            </a:r>
            <a:r>
              <a:rPr lang="en-US" sz="1300" dirty="0"/>
              <a:t>, </a:t>
            </a:r>
            <a:r>
              <a:rPr lang="en-US" sz="1300" dirty="0" err="1"/>
              <a:t>disable_rule</a:t>
            </a:r>
            <a:endParaRPr lang="en-US" sz="1300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37987" y="3186816"/>
            <a:ext cx="4168140" cy="263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4024"/>
            <a:ext cx="10972800" cy="1066800"/>
          </a:xfrm>
        </p:spPr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9815"/>
            <a:ext cx="10972800" cy="432511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Netsmart</a:t>
            </a:r>
            <a:r>
              <a:rPr lang="en-US" dirty="0" smtClean="0"/>
              <a:t> </a:t>
            </a:r>
            <a:r>
              <a:rPr lang="en-US" dirty="0"/>
              <a:t>Community : </a:t>
            </a:r>
            <a:r>
              <a:rPr lang="en-US" dirty="0">
                <a:hlinkClick r:id="rId3"/>
              </a:rPr>
              <a:t>https://netsmartcares.force.com/s/group/0F970000000XezJCAS/myevolv-national-user-group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Mentors Recording :  </a:t>
            </a:r>
            <a:r>
              <a:rPr lang="en-US" dirty="0">
                <a:hlinkClick r:id="rId4"/>
              </a:rPr>
              <a:t>https://www.gotostage.com/channel/myevolv-office-hours</a:t>
            </a:r>
            <a:r>
              <a:rPr lang="en-US" dirty="0"/>
              <a:t>  (Need to be a member)</a:t>
            </a:r>
          </a:p>
          <a:p>
            <a:r>
              <a:rPr lang="en-US" dirty="0"/>
              <a:t>W3 School : </a:t>
            </a:r>
            <a:r>
              <a:rPr lang="en-US" dirty="0">
                <a:solidFill>
                  <a:srgbClr val="FF000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www.w3schools.com/sql/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Training Site 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https://www.pluralsight.com</a:t>
            </a:r>
            <a:r>
              <a:rPr lang="en-US" dirty="0"/>
              <a:t> (Need to be a member)</a:t>
            </a:r>
          </a:p>
          <a:p>
            <a:r>
              <a:rPr lang="en-US" dirty="0">
                <a:solidFill>
                  <a:srgbClr val="FF0000"/>
                </a:solidFill>
              </a:rPr>
              <a:t>Book Club 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https://www.safaribooksonline.com/</a:t>
            </a:r>
            <a:r>
              <a:rPr lang="en-US" dirty="0"/>
              <a:t>  (Need to be a member)</a:t>
            </a:r>
          </a:p>
          <a:p>
            <a:r>
              <a:rPr lang="en-US" dirty="0"/>
              <a:t>Developer Community : </a:t>
            </a:r>
            <a:r>
              <a:rPr lang="en-US" dirty="0">
                <a:hlinkClick r:id="rId8"/>
              </a:rPr>
              <a:t>https://stackoverflow.com</a:t>
            </a:r>
            <a:endParaRPr lang="en-US" dirty="0"/>
          </a:p>
          <a:p>
            <a:r>
              <a:rPr lang="en-US" dirty="0"/>
              <a:t>Free Video Training : </a:t>
            </a:r>
            <a:r>
              <a:rPr lang="en-US" dirty="0">
                <a:solidFill>
                  <a:srgbClr val="0070C0"/>
                </a:solidFill>
              </a:rPr>
              <a:t>https://www.youtube.com/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C616-735D-43D8-B9C4-9A1E512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1DAC0-CC71-4F6D-8901-FBCE7B68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28446" y="1697752"/>
            <a:ext cx="6485681" cy="2928395"/>
          </a:xfrm>
        </p:spPr>
        <p:txBody>
          <a:bodyPr>
            <a:normAutofit/>
          </a:bodyPr>
          <a:lstStyle/>
          <a:p>
            <a:r>
              <a:rPr lang="en-US" sz="2400" dirty="0"/>
              <a:t>On each “And” filters select “Next to the previous parameter” this keeps the top of your report from getting really long.                             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/>
              <a:t>Here is what the top of your report will look like once you’ve added your filters 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9050" y="1041722"/>
            <a:ext cx="4569396" cy="289845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33" y="4476509"/>
            <a:ext cx="3953713" cy="20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63980" y="856922"/>
            <a:ext cx="6485681" cy="82552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Column Configuration – I wanted to sort by </a:t>
            </a:r>
            <a:r>
              <a:rPr lang="en-US" sz="2000" dirty="0" err="1"/>
              <a:t>Form_family_name</a:t>
            </a:r>
            <a:r>
              <a:rPr lang="en-US" sz="2000" dirty="0"/>
              <a:t> and </a:t>
            </a:r>
            <a:r>
              <a:rPr lang="en-US" sz="2000" dirty="0" err="1"/>
              <a:t>Form_family</a:t>
            </a:r>
            <a:endParaRPr lang="en-US" sz="20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4230" y="1697752"/>
            <a:ext cx="5943600" cy="24390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0" y="3791450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– I choose Grouped Flat-Table and added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form_family_name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 grouping layer</a:t>
            </a: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455537" y="4636389"/>
            <a:ext cx="49428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63980" y="856923"/>
            <a:ext cx="6485681" cy="5011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Table Settings – I decided to show 100 rows per page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1426" y="1219565"/>
            <a:ext cx="3870960" cy="198818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996" y="3135878"/>
            <a:ext cx="6605905" cy="32746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4347" y="4496217"/>
            <a:ext cx="25427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we have our report! </a:t>
            </a:r>
          </a:p>
        </p:txBody>
      </p:sp>
    </p:spTree>
    <p:extLst>
      <p:ext uri="{BB962C8B-B14F-4D97-AF65-F5344CB8AC3E}">
        <p14:creationId xmlns:p14="http://schemas.microsoft.com/office/powerpoint/2010/main" val="3502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748" y="1084827"/>
            <a:ext cx="6461448" cy="2306555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dirty="0"/>
              <a:t>Here is the Virtual View I used to pull my report.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SELECT * FROM </a:t>
            </a:r>
            <a:r>
              <a:rPr lang="en-US" dirty="0" err="1"/>
              <a:t>form_view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WHERE </a:t>
            </a:r>
            <a:r>
              <a:rPr lang="en-US" dirty="0" err="1"/>
              <a:t>form_family_name</a:t>
            </a:r>
            <a:r>
              <a:rPr lang="en-US" dirty="0"/>
              <a:t> in ('Activities - </a:t>
            </a:r>
            <a:r>
              <a:rPr lang="en-US" dirty="0" err="1"/>
              <a:t>People','Tests</a:t>
            </a:r>
            <a:r>
              <a:rPr lang="en-US" dirty="0"/>
              <a:t> and Assessments (People)','Other </a:t>
            </a:r>
            <a:r>
              <a:rPr lang="en-US" dirty="0" err="1"/>
              <a:t>Activities','Benefit</a:t>
            </a:r>
            <a:r>
              <a:rPr lang="en-US" dirty="0"/>
              <a:t> </a:t>
            </a:r>
            <a:r>
              <a:rPr lang="en-US" dirty="0" err="1"/>
              <a:t>Assignment','Consents','Group</a:t>
            </a:r>
            <a:r>
              <a:rPr lang="en-US" dirty="0"/>
              <a:t> Activities',</a:t>
            </a:r>
          </a:p>
          <a:p>
            <a:pPr marL="109728" indent="0">
              <a:buNone/>
            </a:pPr>
            <a:r>
              <a:rPr lang="en-US" dirty="0"/>
              <a:t>'Group Activities - </a:t>
            </a:r>
            <a:r>
              <a:rPr lang="en-US" dirty="0" err="1"/>
              <a:t>Other','MSDP</a:t>
            </a:r>
            <a:r>
              <a:rPr lang="en-US" dirty="0"/>
              <a:t> Tests and </a:t>
            </a:r>
            <a:r>
              <a:rPr lang="en-US" dirty="0" err="1"/>
              <a:t>Assessments','MST</a:t>
            </a:r>
            <a:r>
              <a:rPr lang="en-US" dirty="0"/>
              <a:t> </a:t>
            </a:r>
            <a:r>
              <a:rPr lang="en-US" dirty="0" err="1"/>
              <a:t>Events','NYSCRI</a:t>
            </a:r>
            <a:r>
              <a:rPr lang="en-US" dirty="0"/>
              <a:t> Progress </a:t>
            </a:r>
            <a:r>
              <a:rPr lang="en-US" dirty="0" err="1"/>
              <a:t>Notes','NYSCRI</a:t>
            </a:r>
            <a:r>
              <a:rPr lang="en-US" dirty="0"/>
              <a:t> Test and </a:t>
            </a:r>
            <a:r>
              <a:rPr lang="en-US" dirty="0" err="1"/>
              <a:t>Assessments','Materials','Referrals</a:t>
            </a:r>
            <a:r>
              <a:rPr lang="en-US" dirty="0"/>
              <a:t> to Agency',</a:t>
            </a:r>
          </a:p>
          <a:p>
            <a:pPr marL="109728" indent="0">
              <a:buNone/>
            </a:pPr>
            <a:r>
              <a:rPr lang="en-US" dirty="0"/>
              <a:t>'Requirements for </a:t>
            </a:r>
            <a:r>
              <a:rPr lang="en-US" dirty="0" err="1"/>
              <a:t>People','Restrictions</a:t>
            </a:r>
            <a:r>
              <a:rPr lang="en-US" dirty="0"/>
              <a:t>/</a:t>
            </a:r>
            <a:r>
              <a:rPr lang="en-US" dirty="0" err="1"/>
              <a:t>Alerts','Substance</a:t>
            </a:r>
            <a:r>
              <a:rPr lang="en-US" dirty="0"/>
              <a:t> </a:t>
            </a:r>
            <a:r>
              <a:rPr lang="en-US" dirty="0" err="1"/>
              <a:t>Use','Treatment</a:t>
            </a:r>
            <a:r>
              <a:rPr lang="en-US" dirty="0"/>
              <a:t>/Service Plans for People')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782765" y="1817213"/>
          <a:ext cx="4829304" cy="48775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31352">
                  <a:extLst>
                    <a:ext uri="{9D8B030D-6E8A-4147-A177-3AD203B41FA5}">
                      <a16:colId xmlns:a16="http://schemas.microsoft.com/office/drawing/2014/main" val="2195468049"/>
                    </a:ext>
                  </a:extLst>
                </a:gridCol>
                <a:gridCol w="2597952">
                  <a:extLst>
                    <a:ext uri="{9D8B030D-6E8A-4147-A177-3AD203B41FA5}">
                      <a16:colId xmlns:a16="http://schemas.microsoft.com/office/drawing/2014/main" val="2227165657"/>
                    </a:ext>
                  </a:extLst>
                </a:gridCol>
              </a:tblGrid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Activities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MSDP Tests and Assessments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749170499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Activities - Other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MST Events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505087717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Adoption Activities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Notice of Decision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1674077087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Benefit Assignment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NYSCRI Progress Notes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577456209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Consents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NYSCRI Test and Assessments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637039324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Diagnosis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Placement and Treatment History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1895556729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Discharges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Placement Disruptions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294640974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Evidence Based Practice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Post Discharge Follow Ups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269065075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Family Case Activities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Problems/Needs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809514700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Family Case Activities - Other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Program Eligibilities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880380839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Family Case Test/Assessment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Program Enrollment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645760530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Group Activities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Program Modifier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526993993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Group Activities - Other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Referrals Made (to Programs or Out)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278806056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HCBS Test/Assessments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Referrals Made 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383382538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HCBS-Activities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Referrals to Agency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447093614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Health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Requirements for People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674410961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Home Health Care Activities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Requirements for Profiles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19504252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Immunizations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Restrictions/Alerts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759593333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Incident Medical Exam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Service Plan Addendum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53473488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Incident Medications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Service Plan Development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154438983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Incident Physical Findings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Service Track - Agency Placement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1515444171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Incident Restraints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Status History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1440342331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Incidents Header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Strengths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6237913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Income Information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Substance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111883905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Inquiries for People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Test/Assessments for People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338433030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Inquiries for Profiles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Test/Assessments for People - System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591094424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Lab Tests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Test/Assessments for Profiles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2989519078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Legal History for People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Treatment/Service Plans for People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3734246059"/>
                  </a:ext>
                </a:extLst>
              </a:tr>
              <a:tr h="168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Legal History for Profiles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Treatment/Service Plans for Profiles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02" marR="61002" marT="0" marB="0" anchor="ctr"/>
                </a:tc>
                <a:extLst>
                  <a:ext uri="{0D108BD9-81ED-4DB2-BD59-A6C34878D82A}">
                    <a16:rowId xmlns:a16="http://schemas.microsoft.com/office/drawing/2014/main" val="96018928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67078" y="1249116"/>
            <a:ext cx="422492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Families Commonly Used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140948" cy="4341875"/>
          </a:xfrm>
        </p:spPr>
        <p:txBody>
          <a:bodyPr/>
          <a:lstStyle/>
          <a:p>
            <a:r>
              <a:rPr lang="en-US" dirty="0"/>
              <a:t>Editor : </a:t>
            </a:r>
            <a:r>
              <a:rPr lang="en-US" dirty="0">
                <a:hlinkClick r:id="rId2"/>
              </a:rPr>
              <a:t>https://notepad-plus-plus.org/downloads/</a:t>
            </a:r>
            <a:r>
              <a:rPr lang="en-US" dirty="0"/>
              <a:t> </a:t>
            </a:r>
          </a:p>
          <a:p>
            <a:r>
              <a:rPr lang="en-US" dirty="0" smtClean="0"/>
              <a:t>Online </a:t>
            </a:r>
            <a:r>
              <a:rPr lang="en-US" dirty="0"/>
              <a:t>Editor Tools(Jason/HTML/XML/SQL) :  </a:t>
            </a:r>
            <a:r>
              <a:rPr lang="en-US" dirty="0">
                <a:hlinkClick r:id="rId3"/>
              </a:rPr>
              <a:t>https://www.freeformatter.com/json-formatter.html</a:t>
            </a:r>
            <a:endParaRPr lang="en-US" dirty="0"/>
          </a:p>
          <a:p>
            <a:r>
              <a:rPr lang="en-US" dirty="0" smtClean="0"/>
              <a:t>SQL Search Engine : </a:t>
            </a:r>
            <a:r>
              <a:rPr lang="en-US" dirty="0">
                <a:hlinkClick r:id="rId4"/>
              </a:rPr>
              <a:t>http://www.sqllocator.com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atabase </a:t>
            </a:r>
            <a:r>
              <a:rPr lang="en-US" dirty="0"/>
              <a:t>management </a:t>
            </a:r>
            <a:r>
              <a:rPr lang="en-US" dirty="0" smtClean="0"/>
              <a:t>toolset: </a:t>
            </a:r>
            <a:r>
              <a:rPr lang="en-US" dirty="0">
                <a:hlinkClick r:id="rId5"/>
              </a:rPr>
              <a:t>https://www.toadworld.com/products/downloads?type=Freeware&amp;download=toad-for-sql-server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A68DC-5E20-41FE-9C6E-029FED8D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F442E-B276-4F07-851C-C95BC3C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237" y="4420362"/>
            <a:ext cx="890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Best Place to learn : https://www.google.com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tables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more than 3400+ tables, 1400+ views, 470+ functions and 3300+ Stored Procedures inside </a:t>
            </a:r>
            <a:r>
              <a:rPr lang="en-US" dirty="0" err="1" smtClean="0"/>
              <a:t>Evolv</a:t>
            </a:r>
            <a:r>
              <a:rPr lang="en-US" dirty="0" smtClean="0"/>
              <a:t> SQL database.</a:t>
            </a:r>
          </a:p>
          <a:p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Stored </a:t>
            </a:r>
            <a:r>
              <a:rPr lang="en-US" dirty="0"/>
              <a:t>Procedure </a:t>
            </a:r>
            <a:r>
              <a:rPr lang="en-US" dirty="0" smtClean="0"/>
              <a:t>will not be able to use unless you are self-hosted.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C1BCB-1067-4602-9545-14685EE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9C-D0CD-401E-8A05-674F4B80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015409"/>
            <a:ext cx="10253774" cy="1066800"/>
          </a:xfrm>
        </p:spPr>
        <p:txBody>
          <a:bodyPr/>
          <a:lstStyle/>
          <a:p>
            <a:r>
              <a:rPr lang="en-US" dirty="0" smtClean="0"/>
              <a:t>Common use Tables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0314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59591"/>
              </p:ext>
            </p:extLst>
          </p:nvPr>
        </p:nvGraphicFramePr>
        <p:xfrm>
          <a:off x="1251284" y="2082209"/>
          <a:ext cx="9077327" cy="39836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194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2715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events2do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progress_note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alert_participants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form_family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stcodes_all_codes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allergies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gp_requirements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benefits_assignments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group_profile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test_details_answers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call_center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scrnval_fields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test_header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incident_header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email_recipients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test_setup_details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living_arrangement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test_setup_details_answers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materials_provided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email_attachments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update_log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event_definition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referrals_made_status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worker_assignment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user_defined_lut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3621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event_participants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program_enrollment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service_track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54737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7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076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3852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 Info for 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as a subform for demographics for entering a persons address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Address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 information to be used as a subform for groups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Group Address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that displays the address sub report of a group to be shown on certain group profiles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Alerts - Recipients B2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alert_participants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 Copy Recipients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Allergies - LUT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allergies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allergies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Allergies on the fly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 Assignment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benefits_assignments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Entering a persons Benefits or Insurance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 Assignment 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benefits_assignments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Subform for entering a persons Benefits with another event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Center Calls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call_center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Center Calls by person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Center Calls Listing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call_center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for listings of call center calls in the call center screen.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Activities - Family 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Tracking Family Case Services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Activities - Groups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 for Support Groups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Activities - People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entering in Contact events, usually services for clients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Amended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in events that have been amended or deleted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Health Activities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various Public Health activities events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Diagnosis Member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for setting up diagnosis table information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Diagnosis New Entry Setup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Entering diagnosis in setup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3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55" y="881045"/>
            <a:ext cx="10253774" cy="54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use Tables / Form Family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4C49-DD2E-4676-B874-964F58AF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41389"/>
            <a:ext cx="2019300" cy="457200"/>
          </a:xfrm>
        </p:spPr>
        <p:txBody>
          <a:bodyPr/>
          <a:lstStyle/>
          <a:p>
            <a:r>
              <a:rPr lang="en-US" dirty="0"/>
              <a:t>myEvolv Peer Training Summit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9F28-385A-454A-A627-D42850E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F41A-7C67-4585-8868-04259A0B2400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5515"/>
              </p:ext>
            </p:extLst>
          </p:nvPr>
        </p:nvGraphicFramePr>
        <p:xfrm>
          <a:off x="946484" y="1572125"/>
          <a:ext cx="10137145" cy="4644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2579440193"/>
                    </a:ext>
                  </a:extLst>
                </a:gridCol>
                <a:gridCol w="602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Family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 Table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Attachments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email_attachments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email_attachments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Attachments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7911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email_queue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Queue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13575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Recipients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email_recipients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email_recipients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Recipients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6008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Attendance Management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Collects attendance information for group enrollees.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5886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 Subforms - 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Sub Form to be for entering Non Agency School Information and other enrollment based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Enrollments for a Family 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Placement for Family Case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Enrollments for a Person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for enrolling people in various group profiles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Placement for Program-B2E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in Critical Information for entering a clients facility placement informaiton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Profile Members Info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Shows basic formset info for all non-placement members of a group profile.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 Members/Placement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 forms to be used for enrolling people to group profiles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93251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Profiles placement history(View Only)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to display the clients who are or were enrolled in a service provider facility - could do differently with a sub report if necessary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28158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Group - Unit 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Group Enrollment with Unit_ID as Parent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63502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Groups for a Person - SF-PE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enrollment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enrollment subform for program enrollments 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725799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Definition Direct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Maintenance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2120171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Definitions Setup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event_definition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event_category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for defining events within an event category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328178"/>
                  </a:ext>
                </a:extLst>
              </a:tr>
              <a:tr h="272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Diagnosis New Entry Setup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Entering diagnosis in setup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910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7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13650</TotalTime>
  <Words>11111</Words>
  <Application>Microsoft Office PowerPoint</Application>
  <PresentationFormat>Widescreen</PresentationFormat>
  <Paragraphs>2225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Georgia</vt:lpstr>
      <vt:lpstr>Times New Roman</vt:lpstr>
      <vt:lpstr>Wingdings 2</vt:lpstr>
      <vt:lpstr>Training presentation</vt:lpstr>
      <vt:lpstr>SQL</vt:lpstr>
      <vt:lpstr>Reference Material</vt:lpstr>
      <vt:lpstr>Material Outline</vt:lpstr>
      <vt:lpstr>Resource</vt:lpstr>
      <vt:lpstr>Tools</vt:lpstr>
      <vt:lpstr>SQL tables and views</vt:lpstr>
      <vt:lpstr>Common use Tables</vt:lpstr>
      <vt:lpstr>Common use Tables / Form Family</vt:lpstr>
      <vt:lpstr>Common use Tables / Form Family</vt:lpstr>
      <vt:lpstr>Common use Tables / Form Family</vt:lpstr>
      <vt:lpstr>Common use Tables / Form Family</vt:lpstr>
      <vt:lpstr>Common use Tables / Form Family</vt:lpstr>
      <vt:lpstr>Common use Tables / Form Family</vt:lpstr>
      <vt:lpstr>Common use Tables / Form Family</vt:lpstr>
      <vt:lpstr>Common use Tables / Form Family</vt:lpstr>
      <vt:lpstr>Common use Tables / Form Family</vt:lpstr>
      <vt:lpstr>Common use Views</vt:lpstr>
      <vt:lpstr>information_schema</vt:lpstr>
      <vt:lpstr>Data Dictionary</vt:lpstr>
      <vt:lpstr>Column that are using by table as a foreign key</vt:lpstr>
      <vt:lpstr>Form family lookup table</vt:lpstr>
      <vt:lpstr>Lookup table</vt:lpstr>
      <vt:lpstr>Form Basic info , include subreportt, subform, lookup table, formset to call</vt:lpstr>
      <vt:lpstr>Create a SQL to get all the data related to a form</vt:lpstr>
      <vt:lpstr>Create a SQL to get all the data related to a test/assessment</vt:lpstr>
      <vt:lpstr>Create a JavaScript code to copy the last record</vt:lpstr>
      <vt:lpstr>Find a view/subreport that have the columns we want to use</vt:lpstr>
      <vt:lpstr>Find the URL that we want to use</vt:lpstr>
      <vt:lpstr>Find the column not being used in a special form or table</vt:lpstr>
      <vt:lpstr>Useful SQL for subreport</vt:lpstr>
      <vt:lpstr>Compare Navigation/New Button/Worker Role</vt:lpstr>
      <vt:lpstr>Find overlap Service</vt:lpstr>
      <vt:lpstr>Strip HTML Code</vt:lpstr>
      <vt:lpstr>Find out the Routing Queue Report</vt:lpstr>
      <vt:lpstr>Find out the History of a Service Event</vt:lpstr>
      <vt:lpstr>Find out the treatment plan info</vt:lpstr>
      <vt:lpstr>Find out service total time group by staff</vt:lpstr>
      <vt:lpstr>Find out JavaScript codes in the system</vt:lpstr>
      <vt:lpstr>How to find JavaScript codes in your system – Using Data Insight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Priscilla Morales</dc:creator>
  <cp:lastModifiedBy>Yueh Peng</cp:lastModifiedBy>
  <cp:revision>136</cp:revision>
  <cp:lastPrinted>2019-10-31T15:06:41Z</cp:lastPrinted>
  <dcterms:created xsi:type="dcterms:W3CDTF">2019-10-02T15:58:37Z</dcterms:created>
  <dcterms:modified xsi:type="dcterms:W3CDTF">2020-12-02T16:02:35Z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