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0" r:id="rId3"/>
    <p:sldId id="257" r:id="rId4"/>
    <p:sldId id="258" r:id="rId5"/>
    <p:sldId id="259" r:id="rId6"/>
    <p:sldId id="260" r:id="rId7"/>
    <p:sldId id="261" r:id="rId8"/>
    <p:sldId id="262" r:id="rId9"/>
    <p:sldId id="265" r:id="rId10"/>
    <p:sldId id="263" r:id="rId11"/>
    <p:sldId id="264" r:id="rId12"/>
    <p:sldId id="266" r:id="rId13"/>
    <p:sldId id="267" r:id="rId14"/>
    <p:sldId id="268" r:id="rId15"/>
    <p:sldId id="269" r:id="rId16"/>
    <p:sldId id="278" r:id="rId17"/>
    <p:sldId id="270" r:id="rId18"/>
    <p:sldId id="271" r:id="rId19"/>
    <p:sldId id="282" r:id="rId20"/>
    <p:sldId id="272" r:id="rId21"/>
    <p:sldId id="281" r:id="rId22"/>
    <p:sldId id="275" r:id="rId23"/>
    <p:sldId id="273" r:id="rId24"/>
    <p:sldId id="27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B5AE"/>
    <a:srgbClr val="B9A69F"/>
    <a:srgbClr val="675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187" autoAdjust="0"/>
  </p:normalViewPr>
  <p:slideViewPr>
    <p:cSldViewPr snapToGrid="0">
      <p:cViewPr varScale="1">
        <p:scale>
          <a:sx n="105" d="100"/>
          <a:sy n="105"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1693E-ABAA-45D7-99B1-60F6B204FD90}"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FD0B0-38E1-4059-A3B8-002496562B6B}" type="slidenum">
              <a:rPr lang="en-US" smtClean="0"/>
              <a:t>‹#›</a:t>
            </a:fld>
            <a:endParaRPr lang="en-US"/>
          </a:p>
        </p:txBody>
      </p:sp>
    </p:spTree>
    <p:extLst>
      <p:ext uri="{BB962C8B-B14F-4D97-AF65-F5344CB8AC3E}">
        <p14:creationId xmlns:p14="http://schemas.microsoft.com/office/powerpoint/2010/main" val="91966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discuss an approach based in functional programming to help write and maintain your JavaScript code in </a:t>
            </a:r>
            <a:r>
              <a:rPr lang="en-US" dirty="0" err="1"/>
              <a:t>myEvolv</a:t>
            </a:r>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1</a:t>
            </a:fld>
            <a:endParaRPr lang="en-US"/>
          </a:p>
        </p:txBody>
      </p:sp>
    </p:spTree>
    <p:extLst>
      <p:ext uri="{BB962C8B-B14F-4D97-AF65-F5344CB8AC3E}">
        <p14:creationId xmlns:p14="http://schemas.microsoft.com/office/powerpoint/2010/main" val="2443741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own review, I found that the answer choices are different at each step, so we'll put them together. There are also one or two functions we can define. One looks at a given answer option within the bad_day question on the problems assessment, and the other tests whether either of two logical values is true.</a:t>
            </a:r>
          </a:p>
        </p:txBody>
      </p:sp>
      <p:sp>
        <p:nvSpPr>
          <p:cNvPr id="4" name="Slide Number Placeholder 3"/>
          <p:cNvSpPr>
            <a:spLocks noGrp="1"/>
          </p:cNvSpPr>
          <p:nvPr>
            <p:ph type="sldNum" sz="quarter" idx="5"/>
          </p:nvPr>
        </p:nvSpPr>
        <p:spPr/>
        <p:txBody>
          <a:bodyPr/>
          <a:lstStyle/>
          <a:p>
            <a:fld id="{BECFD0B0-38E1-4059-A3B8-002496562B6B}" type="slidenum">
              <a:rPr lang="en-US" smtClean="0"/>
              <a:t>10</a:t>
            </a:fld>
            <a:endParaRPr lang="en-US"/>
          </a:p>
        </p:txBody>
      </p:sp>
    </p:spTree>
    <p:extLst>
      <p:ext uri="{BB962C8B-B14F-4D97-AF65-F5344CB8AC3E}">
        <p14:creationId xmlns:p14="http://schemas.microsoft.com/office/powerpoint/2010/main" val="45435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handle the varying inputs first. We'll put these into an array. Arrays are a collection of data, with a known length and order, so we can move from the first to the last element.</a:t>
            </a:r>
          </a:p>
          <a:p>
            <a:endParaRPr lang="en-US" dirty="0"/>
          </a:p>
          <a:p>
            <a:r>
              <a:rPr lang="en-US" dirty="0"/>
              <a:t>We write an array using square brackets and put commas between each element, like at the bottom of the screen.</a:t>
            </a:r>
          </a:p>
        </p:txBody>
      </p:sp>
      <p:sp>
        <p:nvSpPr>
          <p:cNvPr id="4" name="Slide Number Placeholder 3"/>
          <p:cNvSpPr>
            <a:spLocks noGrp="1"/>
          </p:cNvSpPr>
          <p:nvPr>
            <p:ph type="sldNum" sz="quarter" idx="5"/>
          </p:nvPr>
        </p:nvSpPr>
        <p:spPr/>
        <p:txBody>
          <a:bodyPr/>
          <a:lstStyle/>
          <a:p>
            <a:fld id="{BECFD0B0-38E1-4059-A3B8-002496562B6B}" type="slidenum">
              <a:rPr lang="en-US" smtClean="0"/>
              <a:t>11</a:t>
            </a:fld>
            <a:endParaRPr lang="en-US"/>
          </a:p>
        </p:txBody>
      </p:sp>
    </p:spTree>
    <p:extLst>
      <p:ext uri="{BB962C8B-B14F-4D97-AF65-F5344CB8AC3E}">
        <p14:creationId xmlns:p14="http://schemas.microsoft.com/office/powerpoint/2010/main" val="277246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varying information organized, we can look at what we want to do with each answer option. Many of you have seen functions before, but it helps to have a working definition. A function is just a connection between some set of inputs and an output. </a:t>
            </a:r>
            <a:r>
              <a:rPr lang="en-US" dirty="0" err="1"/>
              <a:t>getFormElement</a:t>
            </a:r>
            <a:r>
              <a:rPr lang="en-US" dirty="0"/>
              <a:t> and getTestAnswerValue are examples of functions; they take as their inputs some text, which they use to look up a form field or assessment answer and output the value in that field or answer.</a:t>
            </a:r>
          </a:p>
          <a:p>
            <a:endParaRPr lang="en-US" dirty="0"/>
          </a:p>
          <a:p>
            <a:r>
              <a:rPr lang="en-US" dirty="0"/>
              <a:t>We can actually create a one-off function without a name, which we'll see later.</a:t>
            </a:r>
          </a:p>
          <a:p>
            <a:endParaRPr lang="en-US" dirty="0"/>
          </a:p>
          <a:p>
            <a:r>
              <a:rPr lang="en-US" dirty="0"/>
              <a:t>As a further note, some functions will only perform a calculation and you would get the same output for the same input. For example, if you had a date field on a form and ran </a:t>
            </a:r>
            <a:r>
              <a:rPr lang="en-US" dirty="0" err="1"/>
              <a:t>getFormElement</a:t>
            </a:r>
            <a:r>
              <a:rPr lang="en-US" dirty="0"/>
              <a:t> on that date field twice without modifying the date, you would get back the same value for the date each time. Other functions can make a change to the page or to other variables, and you may wind up with different values each time. For example, </a:t>
            </a:r>
            <a:r>
              <a:rPr lang="en-US" dirty="0" err="1"/>
              <a:t>setFormElement</a:t>
            </a:r>
            <a:r>
              <a:rPr lang="en-US" dirty="0"/>
              <a:t> writes a new value into a form field, which would change the result of any calculation that looks at the value of the field. Generally, it's a good idea to know whether any given function is pure or impure and to keep them separated.</a:t>
            </a:r>
          </a:p>
        </p:txBody>
      </p:sp>
      <p:sp>
        <p:nvSpPr>
          <p:cNvPr id="4" name="Slide Number Placeholder 3"/>
          <p:cNvSpPr>
            <a:spLocks noGrp="1"/>
          </p:cNvSpPr>
          <p:nvPr>
            <p:ph type="sldNum" sz="quarter" idx="5"/>
          </p:nvPr>
        </p:nvSpPr>
        <p:spPr/>
        <p:txBody>
          <a:bodyPr/>
          <a:lstStyle/>
          <a:p>
            <a:fld id="{BECFD0B0-38E1-4059-A3B8-002496562B6B}" type="slidenum">
              <a:rPr lang="en-US" smtClean="0"/>
              <a:t>12</a:t>
            </a:fld>
            <a:endParaRPr lang="en-US"/>
          </a:p>
        </p:txBody>
      </p:sp>
    </p:spTree>
    <p:extLst>
      <p:ext uri="{BB962C8B-B14F-4D97-AF65-F5344CB8AC3E}">
        <p14:creationId xmlns:p14="http://schemas.microsoft.com/office/powerpoint/2010/main" val="59666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writing a function, there are two notation methods. I won't go into the exact implications of each, but we'll focus on the second notation, called 'arrow notation'</a:t>
            </a:r>
          </a:p>
          <a:p>
            <a:endParaRPr lang="en-US" dirty="0"/>
          </a:p>
          <a:p>
            <a:r>
              <a:rPr lang="en-US" dirty="0"/>
              <a:t>Arrow notation lets us write an anonymous function, and works nicely with the rest of this approach.</a:t>
            </a:r>
          </a:p>
          <a:p>
            <a:endParaRPr lang="en-US" dirty="0"/>
          </a:p>
          <a:p>
            <a:r>
              <a:rPr lang="en-US" dirty="0"/>
              <a:t>At the bottom are some of the simplest possible arrow functions to give a sense of how they are structured.</a:t>
            </a:r>
          </a:p>
        </p:txBody>
      </p:sp>
      <p:sp>
        <p:nvSpPr>
          <p:cNvPr id="4" name="Slide Number Placeholder 3"/>
          <p:cNvSpPr>
            <a:spLocks noGrp="1"/>
          </p:cNvSpPr>
          <p:nvPr>
            <p:ph type="sldNum" sz="quarter" idx="5"/>
          </p:nvPr>
        </p:nvSpPr>
        <p:spPr/>
        <p:txBody>
          <a:bodyPr/>
          <a:lstStyle/>
          <a:p>
            <a:fld id="{BECFD0B0-38E1-4059-A3B8-002496562B6B}" type="slidenum">
              <a:rPr lang="en-US" smtClean="0"/>
              <a:t>13</a:t>
            </a:fld>
            <a:endParaRPr lang="en-US"/>
          </a:p>
        </p:txBody>
      </p:sp>
    </p:spTree>
    <p:extLst>
      <p:ext uri="{BB962C8B-B14F-4D97-AF65-F5344CB8AC3E}">
        <p14:creationId xmlns:p14="http://schemas.microsoft.com/office/powerpoint/2010/main" val="174340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real fun. In a functional approach, not only can we define functions, but it's also possible for functions to operate on other functions. In JavaScript, these higher order functions are defined as methods specific to arrays, which is why we put our question captions in an array earlier. These higher order functions will then take a given function that works on any one value in the array and apply that function to each element in the array.</a:t>
            </a:r>
          </a:p>
          <a:p>
            <a:endParaRPr lang="en-US" dirty="0"/>
          </a:p>
          <a:p>
            <a:r>
              <a:rPr lang="en-US" dirty="0"/>
              <a:t>We'll focus on two of these methods: map and reduce. Technically, you can do all of this using just reduce, but I find it easier to think about these problems using map.</a:t>
            </a:r>
          </a:p>
        </p:txBody>
      </p:sp>
      <p:sp>
        <p:nvSpPr>
          <p:cNvPr id="4" name="Slide Number Placeholder 3"/>
          <p:cNvSpPr>
            <a:spLocks noGrp="1"/>
          </p:cNvSpPr>
          <p:nvPr>
            <p:ph type="sldNum" sz="quarter" idx="5"/>
          </p:nvPr>
        </p:nvSpPr>
        <p:spPr/>
        <p:txBody>
          <a:bodyPr/>
          <a:lstStyle/>
          <a:p>
            <a:fld id="{BECFD0B0-38E1-4059-A3B8-002496562B6B}" type="slidenum">
              <a:rPr lang="en-US" smtClean="0"/>
              <a:t>14</a:t>
            </a:fld>
            <a:endParaRPr lang="en-US"/>
          </a:p>
        </p:txBody>
      </p:sp>
    </p:spTree>
    <p:extLst>
      <p:ext uri="{BB962C8B-B14F-4D97-AF65-F5344CB8AC3E}">
        <p14:creationId xmlns:p14="http://schemas.microsoft.com/office/powerpoint/2010/main" val="183748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map function takes a function and applies it to each element in an array, then returns a new array collecting the results of each application. For example, mapping getTestAnswerValue across the options in this question gives an array of true and false values depending on whether each option is checked.</a:t>
            </a:r>
          </a:p>
        </p:txBody>
      </p:sp>
      <p:sp>
        <p:nvSpPr>
          <p:cNvPr id="4" name="Slide Number Placeholder 3"/>
          <p:cNvSpPr>
            <a:spLocks noGrp="1"/>
          </p:cNvSpPr>
          <p:nvPr>
            <p:ph type="sldNum" sz="quarter" idx="5"/>
          </p:nvPr>
        </p:nvSpPr>
        <p:spPr/>
        <p:txBody>
          <a:bodyPr/>
          <a:lstStyle/>
          <a:p>
            <a:fld id="{BECFD0B0-38E1-4059-A3B8-002496562B6B}" type="slidenum">
              <a:rPr lang="en-US" smtClean="0"/>
              <a:t>15</a:t>
            </a:fld>
            <a:endParaRPr lang="en-US"/>
          </a:p>
        </p:txBody>
      </p:sp>
    </p:spTree>
    <p:extLst>
      <p:ext uri="{BB962C8B-B14F-4D97-AF65-F5344CB8AC3E}">
        <p14:creationId xmlns:p14="http://schemas.microsoft.com/office/powerpoint/2010/main" val="2607011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Incidentally, we can also pass a second argument to the map function representing the current index. This lets us reference a second array of data, such as getting a specific question from each of a set of sub-tests.</a:t>
            </a:r>
          </a:p>
        </p:txBody>
      </p:sp>
      <p:sp>
        <p:nvSpPr>
          <p:cNvPr id="4" name="Slide Number Placeholder 3"/>
          <p:cNvSpPr>
            <a:spLocks noGrp="1"/>
          </p:cNvSpPr>
          <p:nvPr>
            <p:ph type="sldNum" sz="quarter" idx="5"/>
          </p:nvPr>
        </p:nvSpPr>
        <p:spPr/>
        <p:txBody>
          <a:bodyPr/>
          <a:lstStyle/>
          <a:p>
            <a:fld id="{BECFD0B0-38E1-4059-A3B8-002496562B6B}" type="slidenum">
              <a:rPr lang="en-US" smtClean="0"/>
              <a:t>16</a:t>
            </a:fld>
            <a:endParaRPr lang="en-US"/>
          </a:p>
        </p:txBody>
      </p:sp>
    </p:spTree>
    <p:extLst>
      <p:ext uri="{BB962C8B-B14F-4D97-AF65-F5344CB8AC3E}">
        <p14:creationId xmlns:p14="http://schemas.microsoft.com/office/powerpoint/2010/main" val="161924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array of response values, we can use reduce to combine the results into a single overall value. Reduce passes through an array and carries forward the result of each step to the next step, like calculating a running total or keeping track of the largest value so far.</a:t>
            </a:r>
          </a:p>
          <a:p>
            <a:endParaRPr lang="en-US" dirty="0"/>
          </a:p>
          <a:p>
            <a:r>
              <a:rPr lang="en-US" dirty="0"/>
              <a:t>Reduce works on a function with two arguments, the accumulator or running value and the next element to operate on. It can also take an optional starting value to work from which works like a default output. In this case, I set an initial value of false, so it assumes that no values are true unless it finds otherwise. Without the initial value, reduce takes the first value as the initial value and starts with the first two elements.</a:t>
            </a:r>
          </a:p>
        </p:txBody>
      </p:sp>
      <p:sp>
        <p:nvSpPr>
          <p:cNvPr id="4" name="Slide Number Placeholder 3"/>
          <p:cNvSpPr>
            <a:spLocks noGrp="1"/>
          </p:cNvSpPr>
          <p:nvPr>
            <p:ph type="sldNum" sz="quarter" idx="5"/>
          </p:nvPr>
        </p:nvSpPr>
        <p:spPr/>
        <p:txBody>
          <a:bodyPr/>
          <a:lstStyle/>
          <a:p>
            <a:fld id="{BECFD0B0-38E1-4059-A3B8-002496562B6B}" type="slidenum">
              <a:rPr lang="en-US" smtClean="0"/>
              <a:t>17</a:t>
            </a:fld>
            <a:endParaRPr lang="en-US"/>
          </a:p>
        </p:txBody>
      </p:sp>
    </p:spTree>
    <p:extLst>
      <p:ext uri="{BB962C8B-B14F-4D97-AF65-F5344CB8AC3E}">
        <p14:creationId xmlns:p14="http://schemas.microsoft.com/office/powerpoint/2010/main" val="2097971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 example of how reduce works. Taking our array of true and false values, we set the first element as the initial value of the accumulator, and test whether it or the second element are true. We save the result of that step as the new accumulator, and compare that accumulator to the third value. We update the accumulator again with that result, and finally compare the accumulator and the last value in the array. The result of that final comparison then is the ultimate output.</a:t>
            </a:r>
          </a:p>
        </p:txBody>
      </p:sp>
      <p:sp>
        <p:nvSpPr>
          <p:cNvPr id="4" name="Slide Number Placeholder 3"/>
          <p:cNvSpPr>
            <a:spLocks noGrp="1"/>
          </p:cNvSpPr>
          <p:nvPr>
            <p:ph type="sldNum" sz="quarter" idx="5"/>
          </p:nvPr>
        </p:nvSpPr>
        <p:spPr/>
        <p:txBody>
          <a:bodyPr/>
          <a:lstStyle/>
          <a:p>
            <a:fld id="{BECFD0B0-38E1-4059-A3B8-002496562B6B}" type="slidenum">
              <a:rPr lang="en-US" smtClean="0"/>
              <a:t>18</a:t>
            </a:fld>
            <a:endParaRPr lang="en-US"/>
          </a:p>
        </p:txBody>
      </p:sp>
    </p:spTree>
    <p:extLst>
      <p:ext uri="{BB962C8B-B14F-4D97-AF65-F5344CB8AC3E}">
        <p14:creationId xmlns:p14="http://schemas.microsoft.com/office/powerpoint/2010/main" val="2072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 example of how reduce works. Taking our array of true and false values, we set the first element as the initial value of the accumulator, and test whether it or the second element are true. We save the result of that step as the new accumulator, and compare that accumulator to the third value. We update the accumulator again with that result, and finally compare the accumulator and the last value in the array. The result of that final comparison then is the ultimate output.</a:t>
            </a:r>
          </a:p>
        </p:txBody>
      </p:sp>
      <p:sp>
        <p:nvSpPr>
          <p:cNvPr id="4" name="Slide Number Placeholder 3"/>
          <p:cNvSpPr>
            <a:spLocks noGrp="1"/>
          </p:cNvSpPr>
          <p:nvPr>
            <p:ph type="sldNum" sz="quarter" idx="5"/>
          </p:nvPr>
        </p:nvSpPr>
        <p:spPr/>
        <p:txBody>
          <a:bodyPr/>
          <a:lstStyle/>
          <a:p>
            <a:fld id="{BECFD0B0-38E1-4059-A3B8-002496562B6B}" type="slidenum">
              <a:rPr lang="en-US" smtClean="0"/>
              <a:t>19</a:t>
            </a:fld>
            <a:endParaRPr lang="en-US"/>
          </a:p>
        </p:txBody>
      </p:sp>
    </p:spTree>
    <p:extLst>
      <p:ext uri="{BB962C8B-B14F-4D97-AF65-F5344CB8AC3E}">
        <p14:creationId xmlns:p14="http://schemas.microsoft.com/office/powerpoint/2010/main" val="295026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thinking about functional programming, an old Greek saying comes to mind. "The fox knows many things, the hedgehog knows one big thing." A functional approach in my mind is one big thing that we can apply over and over to a large variety of problems.</a:t>
            </a:r>
            <a:br>
              <a:rPr lang="en-US" dirty="0"/>
            </a:br>
            <a:br>
              <a:rPr lang="en-US" dirty="0"/>
            </a:br>
            <a:r>
              <a:rPr lang="en-US" dirty="0"/>
              <a:t>Pronunciation note: the original Greek is something like: "pall </a:t>
            </a:r>
            <a:r>
              <a:rPr lang="en-US" dirty="0" err="1"/>
              <a:t>oid</a:t>
            </a:r>
            <a:r>
              <a:rPr lang="en-US" dirty="0"/>
              <a:t> </a:t>
            </a:r>
            <a:r>
              <a:rPr lang="en-US" dirty="0" err="1"/>
              <a:t>alopex</a:t>
            </a:r>
            <a:r>
              <a:rPr lang="en-US" dirty="0"/>
              <a:t>, all </a:t>
            </a:r>
            <a:r>
              <a:rPr lang="en-US" dirty="0" err="1"/>
              <a:t>ekhinos</a:t>
            </a:r>
            <a:r>
              <a:rPr lang="en-US" dirty="0"/>
              <a:t> </a:t>
            </a:r>
            <a:r>
              <a:rPr lang="en-US" dirty="0" err="1"/>
              <a:t>en</a:t>
            </a:r>
            <a:r>
              <a:rPr lang="en-US" dirty="0"/>
              <a:t> mega."</a:t>
            </a:r>
          </a:p>
        </p:txBody>
      </p:sp>
      <p:sp>
        <p:nvSpPr>
          <p:cNvPr id="4" name="Slide Number Placeholder 3"/>
          <p:cNvSpPr>
            <a:spLocks noGrp="1"/>
          </p:cNvSpPr>
          <p:nvPr>
            <p:ph type="sldNum" sz="quarter" idx="5"/>
          </p:nvPr>
        </p:nvSpPr>
        <p:spPr/>
        <p:txBody>
          <a:bodyPr/>
          <a:lstStyle/>
          <a:p>
            <a:fld id="{BECFD0B0-38E1-4059-A3B8-002496562B6B}" type="slidenum">
              <a:rPr lang="en-US" smtClean="0"/>
              <a:t>2</a:t>
            </a:fld>
            <a:endParaRPr lang="en-US"/>
          </a:p>
        </p:txBody>
      </p:sp>
    </p:spTree>
    <p:extLst>
      <p:ext uri="{BB962C8B-B14F-4D97-AF65-F5344CB8AC3E}">
        <p14:creationId xmlns:p14="http://schemas.microsoft.com/office/powerpoint/2010/main" val="2929282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put this all together with a method chain like this: first we have an array of inputs, then we use map to find whether each option was selected, and finally use reduce to test whether any of these results are true.</a:t>
            </a:r>
          </a:p>
          <a:p>
            <a:endParaRPr lang="en-US" dirty="0"/>
          </a:p>
          <a:p>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20</a:t>
            </a:fld>
            <a:endParaRPr lang="en-US"/>
          </a:p>
        </p:txBody>
      </p:sp>
    </p:spTree>
    <p:extLst>
      <p:ext uri="{BB962C8B-B14F-4D97-AF65-F5344CB8AC3E}">
        <p14:creationId xmlns:p14="http://schemas.microsoft.com/office/powerpoint/2010/main" val="1020634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compare these two approaches now. With the first approach, the answer options that differ are all embedded in the repeated calls to getTestAnswerValue. In the second approach, the answer captions are set aside, to say "these are my input values" and "These are the steps I will take for each input." If we want to change, add, or remove an answer value, we just go to the array and update it. All the remaining steps can stay the same because the computer knows to just repeat the process over whatever inputs it receives.</a:t>
            </a:r>
          </a:p>
        </p:txBody>
      </p:sp>
      <p:sp>
        <p:nvSpPr>
          <p:cNvPr id="4" name="Slide Number Placeholder 3"/>
          <p:cNvSpPr>
            <a:spLocks noGrp="1"/>
          </p:cNvSpPr>
          <p:nvPr>
            <p:ph type="sldNum" sz="quarter" idx="5"/>
          </p:nvPr>
        </p:nvSpPr>
        <p:spPr/>
        <p:txBody>
          <a:bodyPr/>
          <a:lstStyle/>
          <a:p>
            <a:fld id="{BECFD0B0-38E1-4059-A3B8-002496562B6B}" type="slidenum">
              <a:rPr lang="en-US" smtClean="0"/>
              <a:t>21</a:t>
            </a:fld>
            <a:endParaRPr lang="en-US"/>
          </a:p>
        </p:txBody>
      </p:sp>
    </p:spTree>
    <p:extLst>
      <p:ext uri="{BB962C8B-B14F-4D97-AF65-F5344CB8AC3E}">
        <p14:creationId xmlns:p14="http://schemas.microsoft.com/office/powerpoint/2010/main" val="283866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it's easy to re-use this pattern with modifications to the steps. Suppose we needed to do something if all boxes are checked, or if we needed to count how many were checked and do something if more than 2 are checked. We can accomplish that by changing the || operator and initial value once, rather than updating multiple lines of code.</a:t>
            </a:r>
          </a:p>
        </p:txBody>
      </p:sp>
      <p:sp>
        <p:nvSpPr>
          <p:cNvPr id="4" name="Slide Number Placeholder 3"/>
          <p:cNvSpPr>
            <a:spLocks noGrp="1"/>
          </p:cNvSpPr>
          <p:nvPr>
            <p:ph type="sldNum" sz="quarter" idx="5"/>
          </p:nvPr>
        </p:nvSpPr>
        <p:spPr/>
        <p:txBody>
          <a:bodyPr/>
          <a:lstStyle/>
          <a:p>
            <a:fld id="{BECFD0B0-38E1-4059-A3B8-002496562B6B}" type="slidenum">
              <a:rPr lang="en-US" smtClean="0"/>
              <a:t>22</a:t>
            </a:fld>
            <a:endParaRPr lang="en-US"/>
          </a:p>
        </p:txBody>
      </p:sp>
    </p:spTree>
    <p:extLst>
      <p:ext uri="{BB962C8B-B14F-4D97-AF65-F5344CB8AC3E}">
        <p14:creationId xmlns:p14="http://schemas.microsoft.com/office/powerpoint/2010/main" val="137070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earlier that we can do the same thing with just reduce. For some reason, I find this harder to think about, but it basically boils down to taking the operation I would do in map and applying it to the second argument in the reduced function.</a:t>
            </a:r>
          </a:p>
          <a:p>
            <a:endParaRPr lang="en-US" dirty="0"/>
          </a:p>
          <a:p>
            <a:r>
              <a:rPr lang="en-US" dirty="0"/>
              <a:t>Map and reduce do come with a bit of a performance tradeoff, as the computer takes a little time to declare the array, declare the function(s) and then pass through the array, but this reduce-only approach reduces that tradeoff while keeping our code more organized and easier to update.</a:t>
            </a:r>
          </a:p>
        </p:txBody>
      </p:sp>
      <p:sp>
        <p:nvSpPr>
          <p:cNvPr id="4" name="Slide Number Placeholder 3"/>
          <p:cNvSpPr>
            <a:spLocks noGrp="1"/>
          </p:cNvSpPr>
          <p:nvPr>
            <p:ph type="sldNum" sz="quarter" idx="5"/>
          </p:nvPr>
        </p:nvSpPr>
        <p:spPr/>
        <p:txBody>
          <a:bodyPr/>
          <a:lstStyle/>
          <a:p>
            <a:fld id="{BECFD0B0-38E1-4059-A3B8-002496562B6B}" type="slidenum">
              <a:rPr lang="en-US" smtClean="0"/>
              <a:t>23</a:t>
            </a:fld>
            <a:endParaRPr lang="en-US"/>
          </a:p>
        </p:txBody>
      </p:sp>
    </p:spTree>
    <p:extLst>
      <p:ext uri="{BB962C8B-B14F-4D97-AF65-F5344CB8AC3E}">
        <p14:creationId xmlns:p14="http://schemas.microsoft.com/office/powerpoint/2010/main" val="252620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really insist on being a fox, you can learn other shortcut methods to accomplish the same thing as using the &amp;&amp;/|| operators with reduce. This is really a matter of preference, but these will not be as flexible as reduce.</a:t>
            </a:r>
          </a:p>
        </p:txBody>
      </p:sp>
      <p:sp>
        <p:nvSpPr>
          <p:cNvPr id="4" name="Slide Number Placeholder 3"/>
          <p:cNvSpPr>
            <a:spLocks noGrp="1"/>
          </p:cNvSpPr>
          <p:nvPr>
            <p:ph type="sldNum" sz="quarter" idx="5"/>
          </p:nvPr>
        </p:nvSpPr>
        <p:spPr/>
        <p:txBody>
          <a:bodyPr/>
          <a:lstStyle/>
          <a:p>
            <a:fld id="{BECFD0B0-38E1-4059-A3B8-002496562B6B}" type="slidenum">
              <a:rPr lang="en-US" smtClean="0"/>
              <a:t>24</a:t>
            </a:fld>
            <a:endParaRPr lang="en-US"/>
          </a:p>
        </p:txBody>
      </p:sp>
    </p:spTree>
    <p:extLst>
      <p:ext uri="{BB962C8B-B14F-4D97-AF65-F5344CB8AC3E}">
        <p14:creationId xmlns:p14="http://schemas.microsoft.com/office/powerpoint/2010/main" val="2019180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a:t>
            </a:r>
            <a:r>
              <a:rPr lang="en-US" dirty="0" err="1"/>
              <a:t>ctional</a:t>
            </a:r>
            <a:r>
              <a:rPr lang="en-US" dirty="0"/>
              <a:t> programming approach) doesn't stop here! These are some other higher-order functions I use a lot. The first set are useful for narrowing down array values and working with nested arrays. </a:t>
            </a:r>
            <a:r>
              <a:rPr lang="en-US" dirty="0" err="1"/>
              <a:t>forEach</a:t>
            </a:r>
            <a:r>
              <a:rPr lang="en-US" dirty="0"/>
              <a:t> is like map if you don't care about the result of a calculation or want to make a change to the form or some variable.</a:t>
            </a:r>
          </a:p>
        </p:txBody>
      </p:sp>
      <p:sp>
        <p:nvSpPr>
          <p:cNvPr id="4" name="Slide Number Placeholder 3"/>
          <p:cNvSpPr>
            <a:spLocks noGrp="1"/>
          </p:cNvSpPr>
          <p:nvPr>
            <p:ph type="sldNum" sz="quarter" idx="5"/>
          </p:nvPr>
        </p:nvSpPr>
        <p:spPr/>
        <p:txBody>
          <a:bodyPr/>
          <a:lstStyle/>
          <a:p>
            <a:fld id="{BECFD0B0-38E1-4059-A3B8-002496562B6B}" type="slidenum">
              <a:rPr lang="en-US" smtClean="0"/>
              <a:t>25</a:t>
            </a:fld>
            <a:endParaRPr lang="en-US"/>
          </a:p>
        </p:txBody>
      </p:sp>
    </p:spTree>
    <p:extLst>
      <p:ext uri="{BB962C8B-B14F-4D97-AF65-F5344CB8AC3E}">
        <p14:creationId xmlns:p14="http://schemas.microsoft.com/office/powerpoint/2010/main" val="44503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presentation, we will use this example assessment question. It's a multiple-select item with four response options, and in this case, the last option has been selected.</a:t>
            </a:r>
          </a:p>
        </p:txBody>
      </p:sp>
      <p:sp>
        <p:nvSpPr>
          <p:cNvPr id="4" name="Slide Number Placeholder 3"/>
          <p:cNvSpPr>
            <a:spLocks noGrp="1"/>
          </p:cNvSpPr>
          <p:nvPr>
            <p:ph type="sldNum" sz="quarter" idx="5"/>
          </p:nvPr>
        </p:nvSpPr>
        <p:spPr/>
        <p:txBody>
          <a:bodyPr/>
          <a:lstStyle/>
          <a:p>
            <a:fld id="{BECFD0B0-38E1-4059-A3B8-002496562B6B}" type="slidenum">
              <a:rPr lang="en-US" smtClean="0"/>
              <a:t>3</a:t>
            </a:fld>
            <a:endParaRPr lang="en-US"/>
          </a:p>
        </p:txBody>
      </p:sp>
    </p:spTree>
    <p:extLst>
      <p:ext uri="{BB962C8B-B14F-4D97-AF65-F5344CB8AC3E}">
        <p14:creationId xmlns:p14="http://schemas.microsoft.com/office/powerpoint/2010/main" val="367026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getTestAnswerValue function lets us test whether a specific option on a multiple-choice assessment item has been selected, and returns true or false depending on whether the option is checked.</a:t>
            </a:r>
          </a:p>
          <a:p>
            <a:endParaRPr lang="en-US" dirty="0"/>
          </a:p>
          <a:p>
            <a:r>
              <a:rPr lang="en-US" dirty="0"/>
              <a:t>Some of you may already know how to use || (or) and &amp;&amp; (and) to test whether either or both of two options are selected. For example, we may want to enable or disable a follow-up question if one of these two options are selected.</a:t>
            </a:r>
          </a:p>
        </p:txBody>
      </p:sp>
      <p:sp>
        <p:nvSpPr>
          <p:cNvPr id="4" name="Slide Number Placeholder 3"/>
          <p:cNvSpPr>
            <a:spLocks noGrp="1"/>
          </p:cNvSpPr>
          <p:nvPr>
            <p:ph type="sldNum" sz="quarter" idx="5"/>
          </p:nvPr>
        </p:nvSpPr>
        <p:spPr/>
        <p:txBody>
          <a:bodyPr/>
          <a:lstStyle/>
          <a:p>
            <a:fld id="{BECFD0B0-38E1-4059-A3B8-002496562B6B}" type="slidenum">
              <a:rPr lang="en-US" smtClean="0"/>
              <a:t>4</a:t>
            </a:fld>
            <a:endParaRPr lang="en-US"/>
          </a:p>
        </p:txBody>
      </p:sp>
    </p:spTree>
    <p:extLst>
      <p:ext uri="{BB962C8B-B14F-4D97-AF65-F5344CB8AC3E}">
        <p14:creationId xmlns:p14="http://schemas.microsoft.com/office/powerpoint/2010/main" val="215662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situation gets more complicated if we want to look at more than two options. What if we want to enable or disable a follow-up question if any of these four options are selected? What if the list includes even more conditions? The above code should work, but it's very repetitive. I'd get tired of writing the same piece over and over and every line makes an opportunity to make a mistake in our code</a:t>
            </a:r>
          </a:p>
        </p:txBody>
      </p:sp>
      <p:sp>
        <p:nvSpPr>
          <p:cNvPr id="4" name="Slide Number Placeholder 3"/>
          <p:cNvSpPr>
            <a:spLocks noGrp="1"/>
          </p:cNvSpPr>
          <p:nvPr>
            <p:ph type="sldNum" sz="quarter" idx="5"/>
          </p:nvPr>
        </p:nvSpPr>
        <p:spPr/>
        <p:txBody>
          <a:bodyPr/>
          <a:lstStyle/>
          <a:p>
            <a:fld id="{BECFD0B0-38E1-4059-A3B8-002496562B6B}" type="slidenum">
              <a:rPr lang="en-US" smtClean="0"/>
              <a:t>5</a:t>
            </a:fld>
            <a:endParaRPr lang="en-US"/>
          </a:p>
        </p:txBody>
      </p:sp>
    </p:spTree>
    <p:extLst>
      <p:ext uri="{BB962C8B-B14F-4D97-AF65-F5344CB8AC3E}">
        <p14:creationId xmlns:p14="http://schemas.microsoft.com/office/powerpoint/2010/main" val="3791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common saying in programming: "Don't repeat yourself." What mistakes do you see in the code snippet below?</a:t>
            </a:r>
          </a:p>
          <a:p>
            <a:endParaRPr lang="en-US" dirty="0"/>
          </a:p>
          <a:p>
            <a:r>
              <a:rPr lang="en-US" dirty="0"/>
              <a:t>To help eliminate these opportunities for error, we can let the computer do what it does best: doing a task over and over very fast</a:t>
            </a:r>
          </a:p>
        </p:txBody>
      </p:sp>
      <p:sp>
        <p:nvSpPr>
          <p:cNvPr id="4" name="Slide Number Placeholder 3"/>
          <p:cNvSpPr>
            <a:spLocks noGrp="1"/>
          </p:cNvSpPr>
          <p:nvPr>
            <p:ph type="sldNum" sz="quarter" idx="5"/>
          </p:nvPr>
        </p:nvSpPr>
        <p:spPr/>
        <p:txBody>
          <a:bodyPr/>
          <a:lstStyle/>
          <a:p>
            <a:fld id="{BECFD0B0-38E1-4059-A3B8-002496562B6B}" type="slidenum">
              <a:rPr lang="en-US" smtClean="0"/>
              <a:t>6</a:t>
            </a:fld>
            <a:endParaRPr lang="en-US"/>
          </a:p>
        </p:txBody>
      </p:sp>
    </p:spTree>
    <p:extLst>
      <p:ext uri="{BB962C8B-B14F-4D97-AF65-F5344CB8AC3E}">
        <p14:creationId xmlns:p14="http://schemas.microsoft.com/office/powerpoint/2010/main" val="208860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set up our code now to use a functional approach. We'll identify what tasks we want the computer to repeat, and what inputs will be different each time the task repeats. We'll but the different inputs into one part of the code, stored as an array, and set up functions that can be used on each element of the array.</a:t>
            </a:r>
          </a:p>
          <a:p>
            <a:endParaRPr lang="en-US" dirty="0"/>
          </a:p>
          <a:p>
            <a:r>
              <a:rPr lang="en-US" dirty="0"/>
              <a:t>This is very similar to using an explicit loop, e.g., for (var </a:t>
            </a:r>
            <a:r>
              <a:rPr lang="en-US" dirty="0" err="1"/>
              <a:t>i</a:t>
            </a:r>
            <a:r>
              <a:rPr lang="en-US" dirty="0"/>
              <a:t> = 0; I &lt; </a:t>
            </a:r>
            <a:r>
              <a:rPr lang="en-US" dirty="0" err="1"/>
              <a:t>array.length</a:t>
            </a:r>
            <a:r>
              <a:rPr lang="en-US" dirty="0"/>
              <a:t>; </a:t>
            </a:r>
            <a:r>
              <a:rPr lang="en-US" dirty="0" err="1"/>
              <a:t>i</a:t>
            </a:r>
            <a:r>
              <a:rPr lang="en-US" dirty="0"/>
              <a:t>++) {do something}, but we'll let the computer worry about declaring the loop so we can focus on the actions to take.</a:t>
            </a:r>
          </a:p>
        </p:txBody>
      </p:sp>
      <p:sp>
        <p:nvSpPr>
          <p:cNvPr id="4" name="Slide Number Placeholder 3"/>
          <p:cNvSpPr>
            <a:spLocks noGrp="1"/>
          </p:cNvSpPr>
          <p:nvPr>
            <p:ph type="sldNum" sz="quarter" idx="5"/>
          </p:nvPr>
        </p:nvSpPr>
        <p:spPr/>
        <p:txBody>
          <a:bodyPr/>
          <a:lstStyle/>
          <a:p>
            <a:fld id="{BECFD0B0-38E1-4059-A3B8-002496562B6B}" type="slidenum">
              <a:rPr lang="en-US" smtClean="0"/>
              <a:t>7</a:t>
            </a:fld>
            <a:endParaRPr lang="en-US"/>
          </a:p>
        </p:txBody>
      </p:sp>
    </p:spTree>
    <p:extLst>
      <p:ext uri="{BB962C8B-B14F-4D97-AF65-F5344CB8AC3E}">
        <p14:creationId xmlns:p14="http://schemas.microsoft.com/office/powerpoint/2010/main" val="245681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that code snippet again. I cleaned up the errors. </a:t>
            </a:r>
          </a:p>
          <a:p>
            <a:endParaRPr lang="en-US" dirty="0"/>
          </a:p>
          <a:p>
            <a:r>
              <a:rPr lang="en-US" dirty="0"/>
              <a:t>What parts of this are repeated over and over? Which are different at each step?</a:t>
            </a:r>
          </a:p>
        </p:txBody>
      </p:sp>
      <p:sp>
        <p:nvSpPr>
          <p:cNvPr id="4" name="Slide Number Placeholder 3"/>
          <p:cNvSpPr>
            <a:spLocks noGrp="1"/>
          </p:cNvSpPr>
          <p:nvPr>
            <p:ph type="sldNum" sz="quarter" idx="5"/>
          </p:nvPr>
        </p:nvSpPr>
        <p:spPr/>
        <p:txBody>
          <a:bodyPr/>
          <a:lstStyle/>
          <a:p>
            <a:fld id="{BECFD0B0-38E1-4059-A3B8-002496562B6B}" type="slidenum">
              <a:rPr lang="en-US" smtClean="0"/>
              <a:t>8</a:t>
            </a:fld>
            <a:endParaRPr lang="en-US"/>
          </a:p>
        </p:txBody>
      </p:sp>
    </p:spTree>
    <p:extLst>
      <p:ext uri="{BB962C8B-B14F-4D97-AF65-F5344CB8AC3E}">
        <p14:creationId xmlns:p14="http://schemas.microsoft.com/office/powerpoint/2010/main" val="193584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9</a:t>
            </a:fld>
            <a:endParaRPr lang="en-US"/>
          </a:p>
        </p:txBody>
      </p:sp>
    </p:spTree>
    <p:extLst>
      <p:ext uri="{BB962C8B-B14F-4D97-AF65-F5344CB8AC3E}">
        <p14:creationId xmlns:p14="http://schemas.microsoft.com/office/powerpoint/2010/main" val="1054788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65B2FA-A8C4-4352-B086-E9BACED93C48}" type="datetimeFigureOut">
              <a:rPr lang="en-US" smtClean="0"/>
              <a:t>12/7/2023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19815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7500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6249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373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777059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5B2FA-A8C4-4352-B086-E9BACED93C48}"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422895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5B2FA-A8C4-4352-B086-E9BACED93C48}"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39686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240323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50461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4823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5B2FA-A8C4-4352-B086-E9BACED93C4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758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56431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5B2FA-A8C4-4352-B086-E9BACED93C48}"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87247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B2FA-A8C4-4352-B086-E9BACED93C48}"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93593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5B2FA-A8C4-4352-B086-E9BACED93C48}"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72992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07171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2739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65B2FA-A8C4-4352-B086-E9BACED93C48}" type="datetimeFigureOut">
              <a:rPr lang="en-US" smtClean="0"/>
              <a:t>12/7/2023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581878-7AB8-4048-BEF3-0545B8652C30}" type="slidenum">
              <a:rPr lang="en-US" smtClean="0"/>
              <a:t>‹#›</a:t>
            </a:fld>
            <a:endParaRPr lang="en-US"/>
          </a:p>
        </p:txBody>
      </p:sp>
    </p:spTree>
    <p:extLst>
      <p:ext uri="{BB962C8B-B14F-4D97-AF65-F5344CB8AC3E}">
        <p14:creationId xmlns:p14="http://schemas.microsoft.com/office/powerpoint/2010/main" val="15380672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3733-56BA-A5EE-8540-0F20E1B37438}"/>
              </a:ext>
            </a:extLst>
          </p:cNvPr>
          <p:cNvSpPr>
            <a:spLocks noGrp="1"/>
          </p:cNvSpPr>
          <p:nvPr>
            <p:ph type="ctrTitle"/>
          </p:nvPr>
        </p:nvSpPr>
        <p:spPr/>
        <p:txBody>
          <a:bodyPr/>
          <a:lstStyle/>
          <a:p>
            <a:r>
              <a:rPr lang="en-US" dirty="0"/>
              <a:t>Using arrays and functions to simplify </a:t>
            </a:r>
            <a:r>
              <a:rPr lang="en-US" dirty="0" err="1"/>
              <a:t>myEvolv</a:t>
            </a:r>
            <a:r>
              <a:rPr lang="en-US" dirty="0"/>
              <a:t> code</a:t>
            </a:r>
          </a:p>
        </p:txBody>
      </p:sp>
      <p:sp>
        <p:nvSpPr>
          <p:cNvPr id="3" name="Subtitle 2">
            <a:extLst>
              <a:ext uri="{FF2B5EF4-FFF2-40B4-BE49-F238E27FC236}">
                <a16:creationId xmlns:a16="http://schemas.microsoft.com/office/drawing/2014/main" id="{57EC1C2D-C49E-7203-563A-43459D72B739}"/>
              </a:ext>
            </a:extLst>
          </p:cNvPr>
          <p:cNvSpPr>
            <a:spLocks noGrp="1"/>
          </p:cNvSpPr>
          <p:nvPr>
            <p:ph type="subTitle" idx="1"/>
          </p:nvPr>
        </p:nvSpPr>
        <p:spPr/>
        <p:txBody>
          <a:bodyPr>
            <a:normAutofit/>
          </a:bodyPr>
          <a:lstStyle/>
          <a:p>
            <a:r>
              <a:rPr lang="en-US" sz="4000" dirty="0">
                <a:solidFill>
                  <a:srgbClr val="202122"/>
                </a:solidFill>
                <a:latin typeface="+mj-lt"/>
              </a:rPr>
              <a:t>F</a:t>
            </a:r>
            <a:r>
              <a:rPr lang="en-US" sz="4000" b="0" i="0" dirty="0">
                <a:solidFill>
                  <a:srgbClr val="202122"/>
                </a:solidFill>
                <a:effectLst/>
                <a:latin typeface="+mj-lt"/>
              </a:rPr>
              <a:t>unctional methods in JavaScript</a:t>
            </a:r>
            <a:endParaRPr lang="en-US" sz="1800" i="1" dirty="0">
              <a:latin typeface="+mj-lt"/>
            </a:endParaRPr>
          </a:p>
        </p:txBody>
      </p:sp>
    </p:spTree>
    <p:extLst>
      <p:ext uri="{BB962C8B-B14F-4D97-AF65-F5344CB8AC3E}">
        <p14:creationId xmlns:p14="http://schemas.microsoft.com/office/powerpoint/2010/main" val="63479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7" name="TextBox 6">
            <a:extLst>
              <a:ext uri="{FF2B5EF4-FFF2-40B4-BE49-F238E27FC236}">
                <a16:creationId xmlns:a16="http://schemas.microsoft.com/office/drawing/2014/main" id="{F6746223-7B81-DB8B-B57A-923D1DDC29B0}"/>
              </a:ext>
            </a:extLst>
          </p:cNvPr>
          <p:cNvSpPr txBox="1"/>
          <p:nvPr/>
        </p:nvSpPr>
        <p:spPr>
          <a:xfrm>
            <a:off x="1823200" y="3376863"/>
            <a:ext cx="10363200" cy="3539430"/>
          </a:xfrm>
          <a:prstGeom prst="rect">
            <a:avLst/>
          </a:prstGeom>
          <a:solidFill>
            <a:srgbClr val="C9B5AE">
              <a:alpha val="75000"/>
            </a:srgbClr>
          </a:solidFill>
        </p:spPr>
        <p:txBody>
          <a:bodyPr wrap="square" rtlCol="0">
            <a:spAutoFit/>
          </a:bodyPr>
          <a:lstStyle/>
          <a:p>
            <a:r>
              <a:rPr lang="en-US" sz="2800" i="1" dirty="0">
                <a:latin typeface="+mj-lt"/>
                <a:cs typeface="Arial" panose="020B0604020202020204" pitchFamily="34" charset="0"/>
              </a:rPr>
              <a:t>Answer choices: </a:t>
            </a:r>
          </a:p>
          <a:p>
            <a:r>
              <a:rPr lang="en-US" sz="2800" dirty="0">
                <a:latin typeface="Consolas" panose="020B0609020204030204" pitchFamily="49" charset="0"/>
              </a:rPr>
              <a:t>"Bad Weather", "Bad Luck", "Bad Mood", "Bad Hair Day"</a:t>
            </a:r>
            <a:endParaRPr lang="en-US" sz="2800" i="1" dirty="0">
              <a:latin typeface="+mj-lt"/>
              <a:cs typeface="Arial" panose="020B0604020202020204" pitchFamily="34" charset="0"/>
            </a:endParaRPr>
          </a:p>
          <a:p>
            <a:endParaRPr lang="en-US" sz="2800" i="1" dirty="0">
              <a:latin typeface="+mj-lt"/>
              <a:cs typeface="Arial" panose="020B0604020202020204" pitchFamily="34" charset="0"/>
            </a:endParaRPr>
          </a:p>
          <a:p>
            <a:r>
              <a:rPr lang="en-US" sz="2800" i="1" dirty="0">
                <a:latin typeface="+mj-lt"/>
                <a:cs typeface="Arial" panose="020B0604020202020204" pitchFamily="34" charset="0"/>
              </a:rPr>
              <a:t>Functions: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option) </a:t>
            </a:r>
            <a:r>
              <a:rPr lang="en-US" sz="2800" dirty="0" err="1">
                <a:solidFill>
                  <a:srgbClr val="7030A0"/>
                </a:solidFill>
                <a:latin typeface="Consolas" panose="020B0609020204030204" pitchFamily="49" charset="0"/>
              </a:rPr>
              <a:t>first_boolean</a:t>
            </a:r>
            <a:r>
              <a:rPr lang="en-US" sz="2800" dirty="0">
                <a:solidFill>
                  <a:srgbClr val="7030A0"/>
                </a:solidFill>
                <a:latin typeface="Consolas" panose="020B0609020204030204" pitchFamily="49" charset="0"/>
              </a:rPr>
              <a:t> || </a:t>
            </a:r>
            <a:r>
              <a:rPr lang="en-US" sz="2800" dirty="0" err="1">
                <a:solidFill>
                  <a:srgbClr val="7030A0"/>
                </a:solidFill>
                <a:latin typeface="Consolas" panose="020B0609020204030204" pitchFamily="49" charset="0"/>
              </a:rPr>
              <a:t>second_boolean</a:t>
            </a:r>
            <a:endParaRPr lang="en-US" sz="2800" dirty="0">
              <a:solidFill>
                <a:srgbClr val="7030A0"/>
              </a:solidFill>
              <a:latin typeface="Consolas" panose="020B0609020204030204" pitchFamily="49" charset="0"/>
            </a:endParaRPr>
          </a:p>
          <a:p>
            <a:endParaRPr lang="en-US" sz="2800" i="1" dirty="0">
              <a:latin typeface="+mj-lt"/>
              <a:cs typeface="Arial" panose="020B0604020202020204" pitchFamily="34" charset="0"/>
            </a:endParaRPr>
          </a:p>
        </p:txBody>
      </p:sp>
      <p:sp>
        <p:nvSpPr>
          <p:cNvPr id="9" name="TextBox 8">
            <a:extLst>
              <a:ext uri="{FF2B5EF4-FFF2-40B4-BE49-F238E27FC236}">
                <a16:creationId xmlns:a16="http://schemas.microsoft.com/office/drawing/2014/main" id="{B42C4490-A359-CA2E-2D40-CE8D6AA6599B}"/>
              </a:ext>
            </a:extLst>
          </p:cNvPr>
          <p:cNvSpPr txBox="1"/>
          <p:nvPr/>
        </p:nvSpPr>
        <p:spPr>
          <a:xfrm>
            <a:off x="0" y="1613118"/>
            <a:ext cx="12192000" cy="1815882"/>
          </a:xfrm>
          <a:prstGeom prst="rect">
            <a:avLst/>
          </a:prstGeom>
          <a:solidFill>
            <a:srgbClr val="C9B5AE">
              <a:alpha val="75000"/>
            </a:srgbClr>
          </a:solidFill>
        </p:spPr>
        <p:txBody>
          <a:bodyPr wrap="square" rtlCol="0">
            <a:spAutoFit/>
          </a:bodyPr>
          <a:lstStyle/>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Weather"</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Luck"</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br>
              <a:rPr lang="en-US" sz="2800" dirty="0">
                <a:solidFill>
                  <a:schemeClr val="accent2"/>
                </a:solidFill>
                <a:latin typeface="Consolas" panose="020B0609020204030204" pitchFamily="49" charset="0"/>
              </a:rPr>
            </a:br>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Mood"</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Hair Day"</a:t>
            </a:r>
            <a:r>
              <a:rPr lang="en-US" sz="28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88689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AF09-A893-6899-1C0C-23497BFAFBE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AAFCEDE-075A-47DE-950C-399A61457BBE}"/>
              </a:ext>
            </a:extLst>
          </p:cNvPr>
          <p:cNvSpPr>
            <a:spLocks noGrp="1"/>
          </p:cNvSpPr>
          <p:nvPr>
            <p:ph idx="1"/>
          </p:nvPr>
        </p:nvSpPr>
        <p:spPr>
          <a:xfrm>
            <a:off x="1141412" y="1684420"/>
            <a:ext cx="9905999" cy="4555061"/>
          </a:xfrm>
        </p:spPr>
        <p:txBody>
          <a:bodyPr>
            <a:normAutofit/>
          </a:bodyPr>
          <a:lstStyle/>
          <a:p>
            <a:r>
              <a:rPr lang="en-US" dirty="0">
                <a:solidFill>
                  <a:schemeClr val="tx2">
                    <a:lumMod val="10000"/>
                  </a:schemeClr>
                </a:solidFill>
              </a:rPr>
              <a:t>Collections of data</a:t>
            </a:r>
          </a:p>
          <a:p>
            <a:pPr lvl="1"/>
            <a:r>
              <a:rPr lang="en-US" dirty="0">
                <a:solidFill>
                  <a:schemeClr val="tx2">
                    <a:lumMod val="10000"/>
                  </a:schemeClr>
                </a:solidFill>
              </a:rPr>
              <a:t>Have an inherent length (number of entries)</a:t>
            </a:r>
          </a:p>
          <a:p>
            <a:pPr lvl="1"/>
            <a:r>
              <a:rPr lang="en-US" dirty="0">
                <a:solidFill>
                  <a:schemeClr val="tx2">
                    <a:lumMod val="10000"/>
                  </a:schemeClr>
                </a:solidFill>
              </a:rPr>
              <a:t>Entries have an inherent order and can be accessed by their position in the array (from </a:t>
            </a:r>
            <a:r>
              <a:rPr lang="en-US" i="1" dirty="0">
                <a:solidFill>
                  <a:schemeClr val="tx2">
                    <a:lumMod val="10000"/>
                  </a:schemeClr>
                </a:solidFill>
                <a:latin typeface="Consolas" panose="020B0609020204030204" pitchFamily="49" charset="0"/>
              </a:rPr>
              <a:t>array[0]</a:t>
            </a:r>
            <a:r>
              <a:rPr lang="en-US" dirty="0">
                <a:solidFill>
                  <a:schemeClr val="tx2">
                    <a:lumMod val="10000"/>
                  </a:schemeClr>
                </a:solidFill>
                <a:latin typeface="Consolas" panose="020B0609020204030204" pitchFamily="49" charset="0"/>
              </a:rPr>
              <a:t> </a:t>
            </a:r>
            <a:r>
              <a:rPr lang="en-US" dirty="0">
                <a:solidFill>
                  <a:schemeClr val="tx2">
                    <a:lumMod val="10000"/>
                  </a:schemeClr>
                </a:solidFill>
              </a:rPr>
              <a:t>to </a:t>
            </a:r>
            <a:r>
              <a:rPr lang="en-US" i="1" dirty="0">
                <a:solidFill>
                  <a:schemeClr val="tx2">
                    <a:lumMod val="10000"/>
                  </a:schemeClr>
                </a:solidFill>
                <a:latin typeface="Consolas" panose="020B0609020204030204" pitchFamily="49" charset="0"/>
              </a:rPr>
              <a:t>array[</a:t>
            </a:r>
            <a:r>
              <a:rPr lang="en-US" i="1" dirty="0" err="1">
                <a:solidFill>
                  <a:schemeClr val="tx2">
                    <a:lumMod val="10000"/>
                  </a:schemeClr>
                </a:solidFill>
                <a:latin typeface="Consolas" panose="020B0609020204030204" pitchFamily="49" charset="0"/>
              </a:rPr>
              <a:t>array.length</a:t>
            </a:r>
            <a:r>
              <a:rPr lang="en-US" i="1" dirty="0">
                <a:solidFill>
                  <a:schemeClr val="tx2">
                    <a:lumMod val="10000"/>
                  </a:schemeClr>
                </a:solidFill>
                <a:latin typeface="Consolas" panose="020B0609020204030204" pitchFamily="49" charset="0"/>
              </a:rPr>
              <a:t> – 1]</a:t>
            </a:r>
            <a:r>
              <a:rPr lang="en-US" dirty="0">
                <a:solidFill>
                  <a:schemeClr val="tx2">
                    <a:lumMod val="10000"/>
                  </a:schemeClr>
                </a:solidFill>
              </a:rPr>
              <a:t>)</a:t>
            </a:r>
          </a:p>
          <a:p>
            <a:pPr lvl="1"/>
            <a:r>
              <a:rPr lang="en-US" dirty="0">
                <a:solidFill>
                  <a:schemeClr val="tx2">
                    <a:lumMod val="10000"/>
                  </a:schemeClr>
                </a:solidFill>
              </a:rPr>
              <a:t>Can contain values of any type (including other arrays) and different elements can have different types (e.g., </a:t>
            </a:r>
            <a:r>
              <a:rPr lang="en-US" dirty="0">
                <a:solidFill>
                  <a:schemeClr val="tx2">
                    <a:lumMod val="10000"/>
                  </a:schemeClr>
                </a:solidFill>
                <a:latin typeface="Consolas" panose="020B0609020204030204" pitchFamily="49" charset="0"/>
              </a:rPr>
              <a:t>["a", 1, false]</a:t>
            </a:r>
          </a:p>
          <a:p>
            <a:pPr lvl="1"/>
            <a:r>
              <a:rPr lang="en-US" dirty="0">
                <a:solidFill>
                  <a:schemeClr val="tx2">
                    <a:lumMod val="10000"/>
                  </a:schemeClr>
                </a:solidFill>
              </a:rPr>
              <a:t>Noted with </a:t>
            </a:r>
            <a:r>
              <a:rPr lang="en-US" dirty="0">
                <a:solidFill>
                  <a:schemeClr val="tx2">
                    <a:lumMod val="10000"/>
                  </a:schemeClr>
                </a:solidFill>
                <a:latin typeface="Consolas" panose="020B0609020204030204" pitchFamily="49" charset="0"/>
              </a:rPr>
              <a:t>[brackets] </a:t>
            </a:r>
            <a:r>
              <a:rPr lang="en-US" dirty="0">
                <a:solidFill>
                  <a:schemeClr val="tx2">
                    <a:lumMod val="10000"/>
                  </a:schemeClr>
                </a:solidFill>
              </a:rPr>
              <a:t>with commas between entries</a:t>
            </a:r>
            <a:endParaRPr lang="en-US" dirty="0">
              <a:solidFill>
                <a:schemeClr val="tx2">
                  <a:lumMod val="10000"/>
                </a:schemeClr>
              </a:solidFill>
              <a:latin typeface="Consolas" panose="020B0609020204030204" pitchFamily="49" charset="0"/>
            </a:endParaRPr>
          </a:p>
          <a:p>
            <a:r>
              <a:rPr lang="en-US" dirty="0">
                <a:solidFill>
                  <a:schemeClr val="tx2">
                    <a:lumMod val="10000"/>
                  </a:schemeClr>
                </a:solidFill>
              </a:rPr>
              <a:t>The answer captions in our example varied, so we collect them in an array</a:t>
            </a:r>
          </a:p>
          <a:p>
            <a:pPr lvl="1"/>
            <a:r>
              <a:rPr lang="en-US" sz="2000" b="1" dirty="0">
                <a:solidFill>
                  <a:schemeClr val="tx2">
                    <a:lumMod val="10000"/>
                  </a:schemeClr>
                </a:solidFill>
                <a:latin typeface="Consolas" panose="020B0609020204030204" pitchFamily="49" charset="0"/>
              </a:rPr>
              <a:t>["Bad Weather", "Bad Luck", "Bad Mood", "Bad Hair Day"]</a:t>
            </a:r>
            <a:endParaRPr lang="en-US" sz="2000" b="1" i="1" dirty="0">
              <a:solidFill>
                <a:schemeClr val="tx2">
                  <a:lumMod val="10000"/>
                </a:schemeClr>
              </a:solidFill>
              <a:latin typeface="+mj-lt"/>
              <a:cs typeface="Arial" panose="020B0604020202020204" pitchFamily="34" charset="0"/>
            </a:endParaRPr>
          </a:p>
        </p:txBody>
      </p:sp>
    </p:spTree>
    <p:extLst>
      <p:ext uri="{BB962C8B-B14F-4D97-AF65-F5344CB8AC3E}">
        <p14:creationId xmlns:p14="http://schemas.microsoft.com/office/powerpoint/2010/main" val="108499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08E9-78DB-FC27-1187-B632FD17BE3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BD1DDF78-22DC-FD05-136B-34EF932A867E}"/>
              </a:ext>
            </a:extLst>
          </p:cNvPr>
          <p:cNvSpPr>
            <a:spLocks noGrp="1"/>
          </p:cNvSpPr>
          <p:nvPr>
            <p:ph idx="1"/>
          </p:nvPr>
        </p:nvSpPr>
        <p:spPr/>
        <p:txBody>
          <a:bodyPr>
            <a:normAutofit/>
          </a:bodyPr>
          <a:lstStyle/>
          <a:p>
            <a:r>
              <a:rPr lang="en-US" sz="2800" dirty="0">
                <a:solidFill>
                  <a:schemeClr val="tx2">
                    <a:lumMod val="10000"/>
                  </a:schemeClr>
                </a:solidFill>
              </a:rPr>
              <a:t>An operation that connects a set of </a:t>
            </a:r>
            <a:r>
              <a:rPr lang="en-US" sz="2800" b="1" dirty="0">
                <a:solidFill>
                  <a:schemeClr val="tx2">
                    <a:lumMod val="10000"/>
                  </a:schemeClr>
                </a:solidFill>
              </a:rPr>
              <a:t>inputs </a:t>
            </a:r>
            <a:r>
              <a:rPr lang="en-US" sz="2800" dirty="0">
                <a:solidFill>
                  <a:schemeClr val="tx2">
                    <a:lumMod val="10000"/>
                  </a:schemeClr>
                </a:solidFill>
              </a:rPr>
              <a:t>to an </a:t>
            </a:r>
            <a:r>
              <a:rPr lang="en-US" sz="2800" b="1" dirty="0">
                <a:solidFill>
                  <a:schemeClr val="tx2">
                    <a:lumMod val="10000"/>
                  </a:schemeClr>
                </a:solidFill>
              </a:rPr>
              <a:t>output</a:t>
            </a:r>
          </a:p>
          <a:p>
            <a:pPr lvl="1"/>
            <a:r>
              <a:rPr lang="en-US" sz="2400" dirty="0">
                <a:solidFill>
                  <a:schemeClr val="tx2">
                    <a:lumMod val="10000"/>
                  </a:schemeClr>
                </a:solidFill>
              </a:rPr>
              <a:t>Usually have names (e.g., </a:t>
            </a:r>
            <a:r>
              <a:rPr lang="en-US" sz="2400" b="1" dirty="0" err="1">
                <a:solidFill>
                  <a:schemeClr val="tx2">
                    <a:lumMod val="10000"/>
                  </a:schemeClr>
                </a:solidFill>
                <a:latin typeface="Consolas" panose="020B0609020204030204" pitchFamily="49" charset="0"/>
              </a:rPr>
              <a:t>getFormElement</a:t>
            </a:r>
            <a:r>
              <a:rPr lang="en-US" sz="2400" dirty="0">
                <a:solidFill>
                  <a:schemeClr val="tx2">
                    <a:lumMod val="10000"/>
                  </a:schemeClr>
                </a:solidFill>
              </a:rPr>
              <a:t>, but can be </a:t>
            </a:r>
            <a:r>
              <a:rPr lang="en-US" sz="2400" i="1" dirty="0">
                <a:solidFill>
                  <a:schemeClr val="tx2">
                    <a:lumMod val="10000"/>
                  </a:schemeClr>
                </a:solidFill>
              </a:rPr>
              <a:t>anonymous</a:t>
            </a:r>
            <a:r>
              <a:rPr lang="en-US" sz="2400" dirty="0">
                <a:solidFill>
                  <a:schemeClr val="tx2">
                    <a:lumMod val="10000"/>
                  </a:schemeClr>
                </a:solidFill>
              </a:rPr>
              <a:t>)</a:t>
            </a:r>
          </a:p>
          <a:p>
            <a:pPr lvl="1"/>
            <a:r>
              <a:rPr lang="en-US" sz="2400" dirty="0">
                <a:solidFill>
                  <a:schemeClr val="tx2">
                    <a:lumMod val="10000"/>
                  </a:schemeClr>
                </a:solidFill>
              </a:rPr>
              <a:t>Can be </a:t>
            </a:r>
            <a:r>
              <a:rPr lang="en-US" sz="2400" i="1" dirty="0">
                <a:solidFill>
                  <a:schemeClr val="tx2">
                    <a:lumMod val="10000"/>
                  </a:schemeClr>
                </a:solidFill>
              </a:rPr>
              <a:t>pure </a:t>
            </a:r>
            <a:r>
              <a:rPr lang="en-US" sz="2400" dirty="0">
                <a:solidFill>
                  <a:schemeClr val="tx2">
                    <a:lumMod val="10000"/>
                  </a:schemeClr>
                </a:solidFill>
              </a:rPr>
              <a:t>(calculate only and always return same output for same inputs) or </a:t>
            </a:r>
            <a:r>
              <a:rPr lang="en-US" sz="2400" i="1" dirty="0">
                <a:solidFill>
                  <a:schemeClr val="tx2">
                    <a:lumMod val="10000"/>
                  </a:schemeClr>
                </a:solidFill>
              </a:rPr>
              <a:t>impure</a:t>
            </a:r>
            <a:r>
              <a:rPr lang="en-US" sz="2400" dirty="0">
                <a:solidFill>
                  <a:schemeClr val="tx2">
                    <a:lumMod val="10000"/>
                  </a:schemeClr>
                </a:solidFill>
              </a:rPr>
              <a:t> (may depend on external information or alter other data when run, e.g., </a:t>
            </a:r>
            <a:r>
              <a:rPr lang="en-US" sz="2400" b="1" dirty="0" err="1">
                <a:solidFill>
                  <a:schemeClr val="tx2">
                    <a:lumMod val="10000"/>
                  </a:schemeClr>
                </a:solidFill>
                <a:latin typeface="Consolas" panose="020B0609020204030204" pitchFamily="49" charset="0"/>
              </a:rPr>
              <a:t>setFormElement</a:t>
            </a:r>
            <a:r>
              <a:rPr lang="en-US" sz="2400" dirty="0">
                <a:solidFill>
                  <a:schemeClr val="tx2">
                    <a:lumMod val="10000"/>
                  </a:schemeClr>
                </a:solidFill>
              </a:rPr>
              <a:t>)</a:t>
            </a:r>
          </a:p>
        </p:txBody>
      </p:sp>
    </p:spTree>
    <p:extLst>
      <p:ext uri="{BB962C8B-B14F-4D97-AF65-F5344CB8AC3E}">
        <p14:creationId xmlns:p14="http://schemas.microsoft.com/office/powerpoint/2010/main" val="107270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AB65-ABD5-EBCD-A893-93618FB71DD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2624562-0BDD-D97D-7B2F-62AEF69F33DF}"/>
              </a:ext>
            </a:extLst>
          </p:cNvPr>
          <p:cNvSpPr>
            <a:spLocks noGrp="1"/>
          </p:cNvSpPr>
          <p:nvPr>
            <p:ph idx="1"/>
          </p:nvPr>
        </p:nvSpPr>
        <p:spPr>
          <a:xfrm>
            <a:off x="1141413" y="2097088"/>
            <a:ext cx="9905999" cy="4010527"/>
          </a:xfrm>
        </p:spPr>
        <p:txBody>
          <a:bodyPr>
            <a:normAutofit fontScale="92500" lnSpcReduction="10000"/>
          </a:bodyPr>
          <a:lstStyle/>
          <a:p>
            <a:r>
              <a:rPr lang="en-US" sz="2000" dirty="0">
                <a:solidFill>
                  <a:schemeClr val="tx2">
                    <a:lumMod val="10000"/>
                  </a:schemeClr>
                </a:solidFill>
              </a:rPr>
              <a:t>Two notation forms:</a:t>
            </a:r>
          </a:p>
          <a:p>
            <a:pPr lvl="1"/>
            <a:r>
              <a:rPr lang="en-US" sz="1800" dirty="0">
                <a:solidFill>
                  <a:schemeClr val="tx2">
                    <a:lumMod val="10000"/>
                  </a:schemeClr>
                </a:solidFill>
                <a:latin typeface="Consolas" panose="020B0609020204030204" pitchFamily="49" charset="0"/>
              </a:rPr>
              <a:t>function </a:t>
            </a:r>
            <a:r>
              <a:rPr lang="en-US" sz="1800" dirty="0" err="1">
                <a:solidFill>
                  <a:schemeClr val="tx2">
                    <a:lumMod val="10000"/>
                  </a:schemeClr>
                </a:solidFill>
                <a:latin typeface="Consolas" panose="020B0609020204030204" pitchFamily="49" charset="0"/>
              </a:rPr>
              <a:t>calculate_something</a:t>
            </a:r>
            <a:r>
              <a:rPr lang="en-US" sz="1800" dirty="0">
                <a:solidFill>
                  <a:schemeClr val="tx2">
                    <a:lumMod val="10000"/>
                  </a:schemeClr>
                </a:solidFill>
                <a:latin typeface="Consolas" panose="020B0609020204030204" pitchFamily="49" charset="0"/>
              </a:rPr>
              <a:t>(input) {return output}</a:t>
            </a:r>
          </a:p>
          <a:p>
            <a:pPr lvl="1"/>
            <a:r>
              <a:rPr lang="en-US" sz="1800" dirty="0">
                <a:solidFill>
                  <a:schemeClr val="tx2">
                    <a:lumMod val="10000"/>
                  </a:schemeClr>
                </a:solidFill>
                <a:latin typeface="Consolas" panose="020B0609020204030204" pitchFamily="49" charset="0"/>
              </a:rPr>
              <a:t>(input) =&gt; output</a:t>
            </a:r>
          </a:p>
          <a:p>
            <a:r>
              <a:rPr lang="en-US" sz="2000" dirty="0">
                <a:solidFill>
                  <a:schemeClr val="tx2">
                    <a:lumMod val="10000"/>
                  </a:schemeClr>
                </a:solidFill>
              </a:rPr>
              <a:t>Second form called </a:t>
            </a:r>
            <a:r>
              <a:rPr lang="en-US" sz="2000" i="1" dirty="0">
                <a:solidFill>
                  <a:schemeClr val="tx2">
                    <a:lumMod val="10000"/>
                  </a:schemeClr>
                </a:solidFill>
              </a:rPr>
              <a:t>arrow notation</a:t>
            </a:r>
            <a:endParaRPr lang="en-US" sz="2000" dirty="0">
              <a:solidFill>
                <a:schemeClr val="tx2">
                  <a:lumMod val="10000"/>
                </a:schemeClr>
              </a:solidFill>
            </a:endParaRPr>
          </a:p>
          <a:p>
            <a:pPr lvl="1"/>
            <a:r>
              <a:rPr lang="en-US" sz="1800" dirty="0">
                <a:solidFill>
                  <a:schemeClr val="tx2">
                    <a:lumMod val="10000"/>
                  </a:schemeClr>
                </a:solidFill>
              </a:rPr>
              <a:t>Allows function to be anonymous (used once or in a specific context, then discarded)</a:t>
            </a:r>
          </a:p>
          <a:p>
            <a:pPr lvl="1"/>
            <a:r>
              <a:rPr lang="en-US" sz="1800" dirty="0">
                <a:solidFill>
                  <a:schemeClr val="tx2">
                    <a:lumMod val="10000"/>
                  </a:schemeClr>
                </a:solidFill>
              </a:rPr>
              <a:t>Allows for implicit return if calculation is simple enough</a:t>
            </a:r>
          </a:p>
          <a:p>
            <a:pPr lvl="1"/>
            <a:endParaRPr lang="en-US" sz="1800" dirty="0">
              <a:solidFill>
                <a:schemeClr val="tx2">
                  <a:lumMod val="10000"/>
                </a:schemeClr>
              </a:solidFill>
            </a:endParaRPr>
          </a:p>
          <a:p>
            <a:r>
              <a:rPr lang="en-US" sz="2000" dirty="0">
                <a:solidFill>
                  <a:schemeClr val="tx2">
                    <a:lumMod val="10000"/>
                  </a:schemeClr>
                </a:solidFill>
                <a:latin typeface="Consolas" panose="020B0609020204030204" pitchFamily="49" charset="0"/>
              </a:rPr>
              <a:t>() =&gt; {} // no inputs needed, returns undefined</a:t>
            </a:r>
          </a:p>
          <a:p>
            <a:r>
              <a:rPr lang="en-US" sz="2000" dirty="0">
                <a:solidFill>
                  <a:schemeClr val="tx2">
                    <a:lumMod val="10000"/>
                  </a:schemeClr>
                </a:solidFill>
                <a:latin typeface="Consolas" panose="020B0609020204030204" pitchFamily="49" charset="0"/>
              </a:rPr>
              <a:t>input =&gt; 1 // input ignored, returns a constant value</a:t>
            </a:r>
          </a:p>
          <a:p>
            <a:r>
              <a:rPr lang="en-US" sz="2000" dirty="0">
                <a:solidFill>
                  <a:schemeClr val="tx2">
                    <a:lumMod val="10000"/>
                  </a:schemeClr>
                </a:solidFill>
                <a:latin typeface="Consolas" panose="020B0609020204030204" pitchFamily="49" charset="0"/>
              </a:rPr>
              <a:t>input =&gt; input // returns input as-is</a:t>
            </a:r>
          </a:p>
        </p:txBody>
      </p:sp>
    </p:spTree>
    <p:extLst>
      <p:ext uri="{BB962C8B-B14F-4D97-AF65-F5344CB8AC3E}">
        <p14:creationId xmlns:p14="http://schemas.microsoft.com/office/powerpoint/2010/main" val="342555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82FB-D020-63DE-2545-C9DFA478C587}"/>
              </a:ext>
            </a:extLst>
          </p:cNvPr>
          <p:cNvSpPr>
            <a:spLocks noGrp="1"/>
          </p:cNvSpPr>
          <p:nvPr>
            <p:ph type="title"/>
          </p:nvPr>
        </p:nvSpPr>
        <p:spPr/>
        <p:txBody>
          <a:bodyPr/>
          <a:lstStyle/>
          <a:p>
            <a:r>
              <a:rPr lang="en-US" dirty="0"/>
              <a:t>Functional array methods</a:t>
            </a:r>
          </a:p>
        </p:txBody>
      </p:sp>
      <p:sp>
        <p:nvSpPr>
          <p:cNvPr id="3" name="Content Placeholder 2">
            <a:extLst>
              <a:ext uri="{FF2B5EF4-FFF2-40B4-BE49-F238E27FC236}">
                <a16:creationId xmlns:a16="http://schemas.microsoft.com/office/drawing/2014/main" id="{33A8E1C5-503A-683B-1C77-C08A41D66697}"/>
              </a:ext>
            </a:extLst>
          </p:cNvPr>
          <p:cNvSpPr>
            <a:spLocks noGrp="1"/>
          </p:cNvSpPr>
          <p:nvPr>
            <p:ph idx="1"/>
          </p:nvPr>
        </p:nvSpPr>
        <p:spPr/>
        <p:txBody>
          <a:bodyPr>
            <a:normAutofit/>
          </a:bodyPr>
          <a:lstStyle/>
          <a:p>
            <a:r>
              <a:rPr lang="en-US" dirty="0">
                <a:solidFill>
                  <a:schemeClr val="tx2">
                    <a:lumMod val="10000"/>
                  </a:schemeClr>
                </a:solidFill>
              </a:rPr>
              <a:t>Sometimes called 'iterative' methods</a:t>
            </a:r>
          </a:p>
          <a:p>
            <a:pPr lvl="1"/>
            <a:r>
              <a:rPr lang="en-US" dirty="0">
                <a:solidFill>
                  <a:schemeClr val="tx2">
                    <a:lumMod val="10000"/>
                  </a:schemeClr>
                </a:solidFill>
              </a:rPr>
              <a:t>Higher-order functions: functions that operate on other functions</a:t>
            </a:r>
          </a:p>
          <a:p>
            <a:pPr lvl="1"/>
            <a:r>
              <a:rPr lang="en-US" dirty="0">
                <a:solidFill>
                  <a:schemeClr val="tx2">
                    <a:lumMod val="10000"/>
                  </a:schemeClr>
                </a:solidFill>
              </a:rPr>
              <a:t>Generally apply the input function to each element in the array and collect or carry forward the results</a:t>
            </a:r>
          </a:p>
          <a:p>
            <a:endParaRPr lang="en-US" dirty="0">
              <a:solidFill>
                <a:schemeClr val="tx2">
                  <a:lumMod val="10000"/>
                </a:schemeClr>
              </a:solidFill>
            </a:endParaRPr>
          </a:p>
          <a:p>
            <a:r>
              <a:rPr lang="en-US" dirty="0">
                <a:solidFill>
                  <a:schemeClr val="tx2">
                    <a:lumMod val="10000"/>
                  </a:schemeClr>
                </a:solidFill>
              </a:rPr>
              <a:t>If you learn two big things, make them </a:t>
            </a:r>
            <a:r>
              <a:rPr lang="en-US" dirty="0">
                <a:solidFill>
                  <a:schemeClr val="tx2">
                    <a:lumMod val="10000"/>
                  </a:schemeClr>
                </a:solidFill>
                <a:latin typeface="Consolas" panose="020B0609020204030204" pitchFamily="49" charset="0"/>
              </a:rPr>
              <a:t>map</a:t>
            </a:r>
            <a:r>
              <a:rPr lang="en-US" dirty="0">
                <a:solidFill>
                  <a:schemeClr val="tx2">
                    <a:lumMod val="10000"/>
                  </a:schemeClr>
                </a:solidFill>
              </a:rPr>
              <a:t> and </a:t>
            </a:r>
            <a:r>
              <a:rPr lang="en-US" dirty="0">
                <a:solidFill>
                  <a:schemeClr val="tx2">
                    <a:lumMod val="10000"/>
                  </a:schemeClr>
                </a:solidFill>
                <a:latin typeface="Consolas" panose="020B0609020204030204" pitchFamily="49" charset="0"/>
              </a:rPr>
              <a:t>reduce</a:t>
            </a:r>
          </a:p>
          <a:p>
            <a:pPr lvl="1"/>
            <a:r>
              <a:rPr lang="en-US" dirty="0">
                <a:solidFill>
                  <a:schemeClr val="tx2">
                    <a:lumMod val="10000"/>
                  </a:schemeClr>
                </a:solidFill>
              </a:rPr>
              <a:t>If you only learn one big thing, learn </a:t>
            </a:r>
            <a:r>
              <a:rPr lang="en-US" dirty="0">
                <a:solidFill>
                  <a:schemeClr val="tx2">
                    <a:lumMod val="10000"/>
                  </a:schemeClr>
                </a:solidFill>
                <a:latin typeface="Consolas" panose="020B0609020204030204" pitchFamily="49" charset="0"/>
              </a:rPr>
              <a:t>reduce</a:t>
            </a:r>
          </a:p>
        </p:txBody>
      </p:sp>
    </p:spTree>
    <p:extLst>
      <p:ext uri="{BB962C8B-B14F-4D97-AF65-F5344CB8AC3E}">
        <p14:creationId xmlns:p14="http://schemas.microsoft.com/office/powerpoint/2010/main" val="412756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6D1-BC41-D438-7C7C-BD53C4A0AD04}"/>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0DF2331-CE34-4328-2E66-07261C99989E}"/>
              </a:ext>
            </a:extLst>
          </p:cNvPr>
          <p:cNvSpPr>
            <a:spLocks noGrp="1"/>
          </p:cNvSpPr>
          <p:nvPr>
            <p:ph idx="1"/>
          </p:nvPr>
        </p:nvSpPr>
        <p:spPr>
          <a:xfrm>
            <a:off x="838200" y="1825625"/>
            <a:ext cx="11266714" cy="4766764"/>
          </a:xfrm>
        </p:spPr>
        <p:txBody>
          <a:bodyPr>
            <a:normAutofit fontScale="85000" lnSpcReduction="20000"/>
          </a:bodyPr>
          <a:lstStyle/>
          <a:p>
            <a:r>
              <a:rPr lang="en-US" dirty="0">
                <a:solidFill>
                  <a:schemeClr val="tx2">
                    <a:lumMod val="10000"/>
                  </a:schemeClr>
                </a:solidFill>
              </a:rPr>
              <a:t>Applies a function to each element in an array, and collects the results in a new array</a:t>
            </a:r>
          </a:p>
          <a:p>
            <a:pPr lvl="1"/>
            <a:r>
              <a:rPr lang="en-US" sz="2400" b="1" dirty="0">
                <a:solidFill>
                  <a:schemeClr val="tx2">
                    <a:lumMod val="10000"/>
                  </a:schemeClr>
                </a:solidFill>
                <a:latin typeface="Consolas" panose="020B0609020204030204" pitchFamily="49" charset="0"/>
              </a:rPr>
              <a:t>["Bad Weather", "Bad Luck", "Bad Mood", "Bad Hair Day"].</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map(option =&gt; getTestAnswerValue("problems", "bad_day", option))</a:t>
            </a:r>
          </a:p>
          <a:p>
            <a:pPr lvl="1"/>
            <a:r>
              <a:rPr lang="en-US" b="1" i="1" dirty="0">
                <a:solidFill>
                  <a:schemeClr val="tx2">
                    <a:lumMod val="10000"/>
                  </a:schemeClr>
                </a:solidFill>
                <a:latin typeface="Consolas" panose="020B0609020204030204" pitchFamily="49" charset="0"/>
                <a:cs typeface="Arial" panose="020B0604020202020204" pitchFamily="34" charset="0"/>
              </a:rPr>
              <a:t>// returns [false, false, false, true] </a:t>
            </a:r>
          </a:p>
          <a:p>
            <a:pPr lvl="1"/>
            <a:endParaRPr lang="en-US" sz="2400" i="1" dirty="0">
              <a:solidFill>
                <a:schemeClr val="tx2">
                  <a:lumMod val="10000"/>
                </a:schemeClr>
              </a:solidFill>
              <a:latin typeface="Consolas" panose="020B0609020204030204" pitchFamily="49" charset="0"/>
              <a:cs typeface="Arial" panose="020B0604020202020204" pitchFamily="34" charset="0"/>
            </a:endParaRPr>
          </a:p>
          <a:p>
            <a:r>
              <a:rPr lang="en-US" dirty="0">
                <a:solidFill>
                  <a:schemeClr val="tx2">
                    <a:lumMod val="10000"/>
                  </a:schemeClr>
                </a:solidFill>
                <a:cs typeface="Arial" panose="020B0604020202020204" pitchFamily="34" charset="0"/>
              </a:rPr>
              <a:t>Can also take a two-parameter function, for the element and its index</a:t>
            </a:r>
          </a:p>
          <a:p>
            <a:pPr lvl="1"/>
            <a:r>
              <a:rPr lang="en-US" dirty="0">
                <a:solidFill>
                  <a:schemeClr val="tx2">
                    <a:lumMod val="10000"/>
                  </a:schemeClr>
                </a:solidFill>
                <a:cs typeface="Arial" panose="020B0604020202020204" pitchFamily="34" charset="0"/>
              </a:rPr>
              <a:t>Use to reference a corresponding element in a different array</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r>
              <a:rPr lang="en-US" sz="2200" dirty="0">
                <a:solidFill>
                  <a:schemeClr val="tx2">
                    <a:lumMod val="10000"/>
                  </a:schemeClr>
                </a:solidFill>
                <a:latin typeface="Consolas" panose="020B0609020204030204" pitchFamily="49" charset="0"/>
                <a:cs typeface="Arial" panose="020B0604020202020204" pitchFamily="34" charset="0"/>
              </a:rPr>
              <a:t>var tests = ["test_1", "test_2", "test_3"];</a:t>
            </a:r>
            <a:br>
              <a:rPr lang="en-US" sz="2200" dirty="0">
                <a:solidFill>
                  <a:schemeClr val="tx2">
                    <a:lumMod val="10000"/>
                  </a:schemeClr>
                </a:solidFill>
                <a:latin typeface="Consolas" panose="020B0609020204030204" pitchFamily="49" charset="0"/>
                <a:cs typeface="Arial" panose="020B0604020202020204" pitchFamily="34" charset="0"/>
              </a:rPr>
            </a:br>
            <a:r>
              <a:rPr lang="en-US" sz="2200" dirty="0">
                <a:solidFill>
                  <a:schemeClr val="tx2">
                    <a:lumMod val="10000"/>
                  </a:schemeClr>
                </a:solidFill>
                <a:latin typeface="Consolas" panose="020B0609020204030204" pitchFamily="49" charset="0"/>
                <a:cs typeface="Arial" panose="020B0604020202020204" pitchFamily="34" charset="0"/>
              </a:rPr>
              <a:t>["q1_1", "q1_2", "q1_3"].</a:t>
            </a:r>
            <a:br>
              <a:rPr lang="en-US" sz="2200" dirty="0">
                <a:solidFill>
                  <a:schemeClr val="tx2">
                    <a:lumMod val="10000"/>
                  </a:schemeClr>
                </a:solidFill>
                <a:latin typeface="Consolas" panose="020B0609020204030204" pitchFamily="49" charset="0"/>
                <a:cs typeface="Arial" panose="020B0604020202020204" pitchFamily="34" charset="0"/>
              </a:rPr>
            </a:br>
            <a:r>
              <a:rPr lang="en-US" sz="2200" dirty="0">
                <a:solidFill>
                  <a:schemeClr val="tx2">
                    <a:lumMod val="10000"/>
                  </a:schemeClr>
                </a:solidFill>
                <a:latin typeface="Consolas" panose="020B0609020204030204" pitchFamily="49" charset="0"/>
                <a:cs typeface="Arial" panose="020B0604020202020204" pitchFamily="34" charset="0"/>
              </a:rPr>
              <a:t>  map((question, index) =&gt; getTestAnswerValue(tests[</a:t>
            </a:r>
            <a:r>
              <a:rPr lang="en-US" sz="2200" dirty="0" err="1">
                <a:solidFill>
                  <a:schemeClr val="tx2">
                    <a:lumMod val="10000"/>
                  </a:schemeClr>
                </a:solidFill>
                <a:latin typeface="Consolas" panose="020B0609020204030204" pitchFamily="49" charset="0"/>
                <a:cs typeface="Arial" panose="020B0604020202020204" pitchFamily="34" charset="0"/>
              </a:rPr>
              <a:t>i</a:t>
            </a:r>
            <a:r>
              <a:rPr lang="en-US" sz="2200" dirty="0">
                <a:solidFill>
                  <a:schemeClr val="tx2">
                    <a:lumMod val="10000"/>
                  </a:schemeClr>
                </a:solidFill>
                <a:latin typeface="Consolas" panose="020B0609020204030204" pitchFamily="49" charset="0"/>
                <a:cs typeface="Arial" panose="020B0604020202020204" pitchFamily="34" charset="0"/>
              </a:rPr>
              <a:t>], question, "Yes"))</a:t>
            </a:r>
            <a:br>
              <a:rPr lang="en-US" sz="2200" dirty="0">
                <a:solidFill>
                  <a:schemeClr val="tx2">
                    <a:lumMod val="10000"/>
                  </a:schemeClr>
                </a:solidFill>
                <a:latin typeface="Consolas" panose="020B0609020204030204" pitchFamily="49" charset="0"/>
                <a:cs typeface="Arial" panose="020B0604020202020204" pitchFamily="34" charset="0"/>
              </a:rPr>
            </a:br>
            <a:endParaRPr lang="en-US" sz="2200" dirty="0">
              <a:solidFill>
                <a:schemeClr val="tx2">
                  <a:lumMod val="10000"/>
                </a:schemeClr>
              </a:solidFill>
              <a:latin typeface="Consolas" panose="020B0609020204030204" pitchFamily="49" charset="0"/>
              <a:cs typeface="Arial" panose="020B0604020202020204" pitchFamily="34" charset="0"/>
            </a:endParaRPr>
          </a:p>
          <a:p>
            <a:pPr lvl="1"/>
            <a:r>
              <a:rPr lang="en-US" i="1" dirty="0">
                <a:solidFill>
                  <a:schemeClr val="tx2">
                    <a:lumMod val="10000"/>
                  </a:schemeClr>
                </a:solidFill>
                <a:latin typeface="Consolas" panose="020B0609020204030204" pitchFamily="49" charset="0"/>
                <a:cs typeface="Arial" panose="020B0604020202020204" pitchFamily="34" charset="0"/>
              </a:rPr>
              <a:t>// returns value of a specific question from three assessments on  a form</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endParaRPr lang="en-US" dirty="0">
              <a:solidFill>
                <a:schemeClr val="tx2">
                  <a:lumMod val="10000"/>
                </a:schemeClr>
              </a:solidFill>
            </a:endParaRPr>
          </a:p>
          <a:p>
            <a:endParaRPr lang="en-US" dirty="0">
              <a:solidFill>
                <a:schemeClr val="tx2">
                  <a:lumMod val="10000"/>
                </a:schemeClr>
              </a:solidFill>
            </a:endParaRPr>
          </a:p>
        </p:txBody>
      </p:sp>
      <p:pic>
        <p:nvPicPr>
          <p:cNvPr id="5" name="Picture 4">
            <a:extLst>
              <a:ext uri="{FF2B5EF4-FFF2-40B4-BE49-F238E27FC236}">
                <a16:creationId xmlns:a16="http://schemas.microsoft.com/office/drawing/2014/main" id="{1C326CB6-FC50-8B3B-1C23-856270F2217F}"/>
              </a:ext>
            </a:extLst>
          </p:cNvPr>
          <p:cNvPicPr>
            <a:picLocks noChangeAspect="1"/>
          </p:cNvPicPr>
          <p:nvPr/>
        </p:nvPicPr>
        <p:blipFill>
          <a:blip r:embed="rId3"/>
          <a:stretch>
            <a:fillRect/>
          </a:stretch>
        </p:blipFill>
        <p:spPr>
          <a:xfrm>
            <a:off x="914400" y="3395570"/>
            <a:ext cx="10052571" cy="3331756"/>
          </a:xfrm>
          <a:prstGeom prst="rect">
            <a:avLst/>
          </a:prstGeom>
        </p:spPr>
      </p:pic>
    </p:spTree>
    <p:extLst>
      <p:ext uri="{BB962C8B-B14F-4D97-AF65-F5344CB8AC3E}">
        <p14:creationId xmlns:p14="http://schemas.microsoft.com/office/powerpoint/2010/main" val="205620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6D1-BC41-D438-7C7C-BD53C4A0AD04}"/>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0DF2331-CE34-4328-2E66-07261C99989E}"/>
              </a:ext>
            </a:extLst>
          </p:cNvPr>
          <p:cNvSpPr>
            <a:spLocks noGrp="1"/>
          </p:cNvSpPr>
          <p:nvPr>
            <p:ph idx="1"/>
          </p:nvPr>
        </p:nvSpPr>
        <p:spPr>
          <a:xfrm>
            <a:off x="838200" y="1825625"/>
            <a:ext cx="11266714" cy="4766764"/>
          </a:xfrm>
          <a:gradFill>
            <a:gsLst>
              <a:gs pos="0">
                <a:srgbClr val="C9B5AE">
                  <a:alpha val="0"/>
                </a:srgbClr>
              </a:gs>
              <a:gs pos="100000">
                <a:srgbClr val="C9B5AE"/>
              </a:gs>
            </a:gsLst>
            <a:lin ang="5400000" scaled="1"/>
          </a:gradFill>
        </p:spPr>
        <p:txBody>
          <a:bodyPr>
            <a:normAutofit fontScale="92500" lnSpcReduction="20000"/>
          </a:bodyPr>
          <a:lstStyle/>
          <a:p>
            <a:r>
              <a:rPr lang="en-US" dirty="0">
                <a:solidFill>
                  <a:schemeClr val="tx2">
                    <a:lumMod val="10000"/>
                  </a:schemeClr>
                </a:solidFill>
              </a:rPr>
              <a:t>Applies a function to each element in an array, and collects the results in a new array</a:t>
            </a:r>
          </a:p>
          <a:p>
            <a:pPr lvl="1"/>
            <a:r>
              <a:rPr lang="en-US" sz="2400" b="1" dirty="0">
                <a:solidFill>
                  <a:schemeClr val="tx2">
                    <a:lumMod val="10000"/>
                  </a:schemeClr>
                </a:solidFill>
                <a:latin typeface="Consolas" panose="020B0609020204030204" pitchFamily="49" charset="0"/>
              </a:rPr>
              <a:t>["Bad Weather", "Bad Luck", "Bad Mood", "Bad Hair Day"].</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map(option =&gt; getTestAnswerValue("problems", "bad_day", option))</a:t>
            </a:r>
          </a:p>
          <a:p>
            <a:pPr lvl="1"/>
            <a:r>
              <a:rPr lang="en-US" b="1" i="1" dirty="0">
                <a:solidFill>
                  <a:schemeClr val="tx2">
                    <a:lumMod val="10000"/>
                  </a:schemeClr>
                </a:solidFill>
                <a:latin typeface="Consolas" panose="020B0609020204030204" pitchFamily="49" charset="0"/>
                <a:cs typeface="Arial" panose="020B0604020202020204" pitchFamily="34" charset="0"/>
              </a:rPr>
              <a:t>// returns [false, false, false, true] </a:t>
            </a:r>
          </a:p>
          <a:p>
            <a:pPr lvl="1"/>
            <a:endParaRPr lang="en-US" sz="2400" i="1" dirty="0">
              <a:solidFill>
                <a:schemeClr val="tx2">
                  <a:lumMod val="10000"/>
                </a:schemeClr>
              </a:solidFill>
              <a:latin typeface="Consolas" panose="020B0609020204030204" pitchFamily="49" charset="0"/>
              <a:cs typeface="Arial" panose="020B0604020202020204" pitchFamily="34" charset="0"/>
            </a:endParaRPr>
          </a:p>
          <a:p>
            <a:r>
              <a:rPr lang="en-US" dirty="0">
                <a:solidFill>
                  <a:schemeClr val="tx2">
                    <a:lumMod val="10000"/>
                  </a:schemeClr>
                </a:solidFill>
                <a:cs typeface="Arial" panose="020B0604020202020204" pitchFamily="34" charset="0"/>
              </a:rPr>
              <a:t>Can also take a two-parameter function, for the element and its index</a:t>
            </a:r>
          </a:p>
          <a:p>
            <a:pPr lvl="1"/>
            <a:r>
              <a:rPr lang="en-US" dirty="0">
                <a:solidFill>
                  <a:schemeClr val="tx2">
                    <a:lumMod val="10000"/>
                  </a:schemeClr>
                </a:solidFill>
                <a:cs typeface="Arial" panose="020B0604020202020204" pitchFamily="34" charset="0"/>
              </a:rPr>
              <a:t>Use to reference a corresponding element in a different array</a:t>
            </a:r>
          </a:p>
          <a:p>
            <a:pPr lvl="1"/>
            <a:r>
              <a:rPr lang="en-US" sz="2200" b="1" dirty="0">
                <a:solidFill>
                  <a:schemeClr val="tx2">
                    <a:lumMod val="10000"/>
                  </a:schemeClr>
                </a:solidFill>
                <a:latin typeface="Consolas" panose="020B0609020204030204" pitchFamily="49" charset="0"/>
                <a:cs typeface="Arial" panose="020B0604020202020204" pitchFamily="34" charset="0"/>
              </a:rPr>
              <a:t>var tests = ["test_1", "test_2", "test_3"];</a:t>
            </a:r>
            <a:br>
              <a:rPr lang="en-US" sz="2200" b="1" dirty="0">
                <a:solidFill>
                  <a:schemeClr val="tx2">
                    <a:lumMod val="10000"/>
                  </a:schemeClr>
                </a:solidFill>
                <a:latin typeface="Consolas" panose="020B0609020204030204" pitchFamily="49" charset="0"/>
                <a:cs typeface="Arial" panose="020B0604020202020204" pitchFamily="34" charset="0"/>
              </a:rPr>
            </a:br>
            <a:r>
              <a:rPr lang="en-US" sz="2200" b="1" dirty="0">
                <a:solidFill>
                  <a:schemeClr val="tx2">
                    <a:lumMod val="10000"/>
                  </a:schemeClr>
                </a:solidFill>
                <a:latin typeface="Consolas" panose="020B0609020204030204" pitchFamily="49" charset="0"/>
                <a:cs typeface="Arial" panose="020B0604020202020204" pitchFamily="34" charset="0"/>
              </a:rPr>
              <a:t>["q1_1", "q1_2", "q1_3"].</a:t>
            </a:r>
            <a:br>
              <a:rPr lang="en-US" sz="2200" b="1" dirty="0">
                <a:solidFill>
                  <a:schemeClr val="tx2">
                    <a:lumMod val="10000"/>
                  </a:schemeClr>
                </a:solidFill>
                <a:latin typeface="Consolas" panose="020B0609020204030204" pitchFamily="49" charset="0"/>
                <a:cs typeface="Arial" panose="020B0604020202020204" pitchFamily="34" charset="0"/>
              </a:rPr>
            </a:br>
            <a:r>
              <a:rPr lang="en-US" sz="2200" b="1" dirty="0">
                <a:solidFill>
                  <a:schemeClr val="tx2">
                    <a:lumMod val="10000"/>
                  </a:schemeClr>
                </a:solidFill>
                <a:latin typeface="Consolas" panose="020B0609020204030204" pitchFamily="49" charset="0"/>
                <a:cs typeface="Arial" panose="020B0604020202020204" pitchFamily="34" charset="0"/>
              </a:rPr>
              <a:t>  map((question, index) =&gt; getTestAnswerValue(tests[i], question, "Yes"))</a:t>
            </a:r>
          </a:p>
          <a:p>
            <a:pPr lvl="1"/>
            <a:r>
              <a:rPr lang="en-US" i="1" dirty="0">
                <a:solidFill>
                  <a:schemeClr val="tx2">
                    <a:lumMod val="10000"/>
                  </a:schemeClr>
                </a:solidFill>
                <a:latin typeface="Consolas" panose="020B0609020204030204" pitchFamily="49" charset="0"/>
                <a:cs typeface="Arial" panose="020B0604020202020204" pitchFamily="34" charset="0"/>
              </a:rPr>
              <a:t>// returns value of a specific question from three assessments on  a form</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endParaRPr lang="en-US" dirty="0">
              <a:solidFill>
                <a:schemeClr val="tx2">
                  <a:lumMod val="10000"/>
                </a:schemeClr>
              </a:solidFill>
            </a:endParaRPr>
          </a:p>
          <a:p>
            <a:endParaRPr lang="en-US" dirty="0">
              <a:solidFill>
                <a:schemeClr val="tx2">
                  <a:lumMod val="10000"/>
                </a:schemeClr>
              </a:solidFill>
            </a:endParaRPr>
          </a:p>
        </p:txBody>
      </p:sp>
    </p:spTree>
    <p:extLst>
      <p:ext uri="{BB962C8B-B14F-4D97-AF65-F5344CB8AC3E}">
        <p14:creationId xmlns:p14="http://schemas.microsoft.com/office/powerpoint/2010/main" val="291268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5"/>
            <a:ext cx="11284131" cy="4351338"/>
          </a:xfrm>
        </p:spPr>
        <p:txBody>
          <a:bodyPr/>
          <a:lstStyle/>
          <a:p>
            <a:r>
              <a:rPr lang="en-US" dirty="0">
                <a:solidFill>
                  <a:schemeClr val="tx2">
                    <a:lumMod val="10000"/>
                  </a:schemeClr>
                </a:solidFill>
              </a:rPr>
              <a:t>Apply a function to each element of an array, and carry forward the result of each step as an </a:t>
            </a:r>
            <a:r>
              <a:rPr lang="en-US" i="1" dirty="0">
                <a:solidFill>
                  <a:schemeClr val="tx2">
                    <a:lumMod val="10000"/>
                  </a:schemeClr>
                </a:solidFill>
              </a:rPr>
              <a:t>accumulator value</a:t>
            </a:r>
            <a:endParaRPr lang="en-US" dirty="0">
              <a:solidFill>
                <a:schemeClr val="tx2">
                  <a:lumMod val="10000"/>
                </a:schemeClr>
              </a:solidFill>
            </a:endParaRPr>
          </a:p>
          <a:p>
            <a:pPr lvl="1"/>
            <a:r>
              <a:rPr lang="en-US" dirty="0">
                <a:solidFill>
                  <a:schemeClr val="tx2">
                    <a:lumMod val="10000"/>
                  </a:schemeClr>
                </a:solidFill>
              </a:rPr>
              <a:t>Think of a running total</a:t>
            </a:r>
          </a:p>
          <a:p>
            <a:pPr lvl="1"/>
            <a:r>
              <a:rPr lang="en-US" dirty="0">
                <a:solidFill>
                  <a:schemeClr val="tx2">
                    <a:lumMod val="10000"/>
                  </a:schemeClr>
                </a:solidFill>
              </a:rPr>
              <a:t>Takes a function to apply and an optional starting value</a:t>
            </a:r>
          </a:p>
          <a:p>
            <a:pPr lvl="1"/>
            <a:r>
              <a:rPr lang="en-US" sz="2000" b="1" dirty="0">
                <a:solidFill>
                  <a:schemeClr val="tx2">
                    <a:lumMod val="10000"/>
                  </a:schemeClr>
                </a:solidFill>
                <a:latin typeface="Consolas" panose="020B0609020204030204" pitchFamily="49" charset="0"/>
                <a:cs typeface="Arial" panose="020B0604020202020204" pitchFamily="34" charset="0"/>
              </a:rPr>
              <a:t>[false, false, false, true].</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r>
              <a:rPr lang="en-US" sz="2000" b="1" dirty="0">
                <a:latin typeface="Consolas" panose="020B0609020204030204" pitchFamily="49" charset="0"/>
                <a:cs typeface="Arial" panose="020B0604020202020204" pitchFamily="34" charset="0"/>
              </a:rPr>
              <a:t>false</a:t>
            </a:r>
            <a:r>
              <a:rPr lang="en-US" sz="2000" b="1" dirty="0">
                <a:solidFill>
                  <a:schemeClr val="tx2">
                    <a:lumMod val="10000"/>
                  </a:schemeClr>
                </a:solidFill>
                <a:latin typeface="Consolas" panose="020B0609020204030204" pitchFamily="49" charset="0"/>
                <a:cs typeface="Arial" panose="020B0604020202020204" pitchFamily="34" charset="0"/>
              </a:rPr>
              <a:t>) </a:t>
            </a:r>
          </a:p>
          <a:p>
            <a:pPr lvl="1"/>
            <a:r>
              <a:rPr lang="en-US" dirty="0">
                <a:solidFill>
                  <a:schemeClr val="tx2">
                    <a:lumMod val="10000"/>
                  </a:schemeClr>
                </a:solidFill>
              </a:rPr>
              <a:t>Applies function to initial value and first element (or first and second element), stores the result as the accumulator value, then moves on to the next element</a:t>
            </a:r>
          </a:p>
          <a:p>
            <a:pPr lvl="1"/>
            <a:r>
              <a:rPr lang="en-US" dirty="0">
                <a:solidFill>
                  <a:schemeClr val="tx2">
                    <a:lumMod val="10000"/>
                  </a:schemeClr>
                </a:solidFill>
              </a:rPr>
              <a:t>Can also take a third argument for the element's index</a:t>
            </a:r>
          </a:p>
          <a:p>
            <a:pPr lvl="1"/>
            <a:endParaRPr lang="en-US" dirty="0">
              <a:solidFill>
                <a:schemeClr val="tx2">
                  <a:lumMod val="10000"/>
                </a:schemeClr>
              </a:solidFill>
            </a:endParaRPr>
          </a:p>
        </p:txBody>
      </p:sp>
    </p:spTree>
    <p:extLst>
      <p:ext uri="{BB962C8B-B14F-4D97-AF65-F5344CB8AC3E}">
        <p14:creationId xmlns:p14="http://schemas.microsoft.com/office/powerpoint/2010/main" val="281867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4"/>
            <a:ext cx="10487527" cy="4831849"/>
          </a:xfrm>
          <a:gradFill>
            <a:gsLst>
              <a:gs pos="0">
                <a:srgbClr val="C9B5AE">
                  <a:alpha val="0"/>
                </a:srgbClr>
              </a:gs>
              <a:gs pos="100000">
                <a:srgbClr val="C9B5AE"/>
              </a:gs>
            </a:gsLst>
            <a:lin ang="5400000" scaled="1"/>
          </a:gradFill>
        </p:spPr>
        <p:txBody>
          <a:bodyPr>
            <a:normAutofit/>
          </a:bodyPr>
          <a:lstStyle/>
          <a:p>
            <a:r>
              <a:rPr lang="en-US" sz="2000" b="1" dirty="0">
                <a:solidFill>
                  <a:schemeClr val="tx2">
                    <a:lumMod val="10000"/>
                  </a:schemeClr>
                </a:solidFill>
                <a:latin typeface="Consolas" panose="020B0609020204030204" pitchFamily="49" charset="0"/>
                <a:cs typeface="Arial" panose="020B0604020202020204" pitchFamily="34" charset="0"/>
              </a:rPr>
              <a:t>[1, 1, 1, 1].</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p>
          <a:p>
            <a:r>
              <a:rPr lang="en-US" dirty="0">
                <a:solidFill>
                  <a:schemeClr val="tx2">
                    <a:lumMod val="10000"/>
                  </a:schemeClr>
                </a:solidFill>
              </a:rPr>
              <a:t>Applies function to initial value and first element (or first and second element), stores the result as the accumulator value, then moves on to the next element</a:t>
            </a:r>
          </a:p>
          <a:p>
            <a:pPr marL="0" indent="0">
              <a:buNone/>
            </a:pPr>
            <a:r>
              <a:rPr lang="en-US" b="1" dirty="0">
                <a:solidFill>
                  <a:schemeClr val="tx2">
                    <a:lumMod val="10000"/>
                  </a:schemeClr>
                </a:solidFill>
                <a:latin typeface="Consolas" panose="020B0609020204030204" pitchFamily="49" charset="0"/>
                <a:cs typeface="Arial" panose="020B0604020202020204" pitchFamily="34" charset="0"/>
              </a:rPr>
              <a:t>1   1       1       1 // original inputs</a:t>
            </a:r>
          </a:p>
          <a:p>
            <a:pPr marL="0" indent="0">
              <a:buNone/>
            </a:pPr>
            <a:r>
              <a:rPr lang="en-US" b="1" dirty="0">
                <a:solidFill>
                  <a:schemeClr val="accent2">
                    <a:lumMod val="75000"/>
                  </a:schemeClr>
                </a:solidFill>
                <a:latin typeface="Consolas" panose="020B0609020204030204" pitchFamily="49" charset="0"/>
              </a:rPr>
              <a:t>1</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2</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2</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3</a:t>
            </a:r>
          </a:p>
          <a:p>
            <a:pPr marL="0" indent="0">
              <a:buNone/>
            </a:pP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3</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4</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4</a:t>
            </a:r>
            <a:r>
              <a:rPr lang="en-US" b="1" dirty="0">
                <a:solidFill>
                  <a:schemeClr val="tx2">
                    <a:lumMod val="10000"/>
                  </a:schemeClr>
                </a:solidFill>
                <a:latin typeface="Consolas" panose="020B0609020204030204" pitchFamily="49" charset="0"/>
              </a:rPr>
              <a:t> // output value</a:t>
            </a:r>
          </a:p>
        </p:txBody>
      </p:sp>
    </p:spTree>
    <p:extLst>
      <p:ext uri="{BB962C8B-B14F-4D97-AF65-F5344CB8AC3E}">
        <p14:creationId xmlns:p14="http://schemas.microsoft.com/office/powerpoint/2010/main" val="188188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4"/>
            <a:ext cx="10487527" cy="4831849"/>
          </a:xfrm>
          <a:gradFill>
            <a:gsLst>
              <a:gs pos="0">
                <a:srgbClr val="C9B5AE">
                  <a:alpha val="0"/>
                </a:srgbClr>
              </a:gs>
              <a:gs pos="100000">
                <a:srgbClr val="C9B5AE"/>
              </a:gs>
            </a:gsLst>
            <a:lin ang="5400000" scaled="1"/>
          </a:gradFill>
        </p:spPr>
        <p:txBody>
          <a:bodyPr>
            <a:normAutofit/>
          </a:bodyPr>
          <a:lstStyle/>
          <a:p>
            <a:r>
              <a:rPr lang="en-US" sz="2000" b="1" dirty="0">
                <a:solidFill>
                  <a:schemeClr val="tx2">
                    <a:lumMod val="10000"/>
                  </a:schemeClr>
                </a:solidFill>
                <a:latin typeface="Consolas" panose="020B0609020204030204" pitchFamily="49" charset="0"/>
                <a:cs typeface="Arial" panose="020B0604020202020204" pitchFamily="34" charset="0"/>
              </a:rPr>
              <a:t>[false, false, false, true].</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p>
          <a:p>
            <a:r>
              <a:rPr lang="en-US" dirty="0">
                <a:solidFill>
                  <a:schemeClr val="tx2">
                    <a:lumMod val="10000"/>
                  </a:schemeClr>
                </a:solidFill>
              </a:rPr>
              <a:t>Applies function to initial value and first element (or first and second element), stores the result as the accumulator value, then moves on to the next element</a:t>
            </a:r>
          </a:p>
          <a:p>
            <a:pPr marL="0" indent="0">
              <a:buNone/>
            </a:pPr>
            <a:r>
              <a:rPr lang="en-US" b="1" dirty="0">
                <a:solidFill>
                  <a:schemeClr val="tx2">
                    <a:lumMod val="10000"/>
                  </a:schemeClr>
                </a:solidFill>
                <a:latin typeface="Consolas" panose="020B0609020204030204" pitchFamily="49" charset="0"/>
                <a:cs typeface="Arial" panose="020B0604020202020204" pitchFamily="34" charset="0"/>
              </a:rPr>
              <a:t>false    </a:t>
            </a:r>
            <a:r>
              <a:rPr lang="en-US" b="1" dirty="0" err="1">
                <a:solidFill>
                  <a:schemeClr val="tx2">
                    <a:lumMod val="10000"/>
                  </a:schemeClr>
                </a:solidFill>
                <a:latin typeface="Consolas" panose="020B0609020204030204" pitchFamily="49" charset="0"/>
                <a:cs typeface="Arial" panose="020B0604020202020204" pitchFamily="34" charset="0"/>
              </a:rPr>
              <a:t>false</a:t>
            </a:r>
            <a:r>
              <a:rPr lang="en-US" b="1" dirty="0">
                <a:solidFill>
                  <a:schemeClr val="tx2">
                    <a:lumMod val="10000"/>
                  </a:schemeClr>
                </a:solidFill>
                <a:latin typeface="Consolas" panose="020B0609020204030204" pitchFamily="49" charset="0"/>
                <a:cs typeface="Arial" panose="020B0604020202020204" pitchFamily="34" charset="0"/>
              </a:rPr>
              <a:t>    </a:t>
            </a:r>
            <a:r>
              <a:rPr lang="en-US" b="1" dirty="0" err="1">
                <a:solidFill>
                  <a:schemeClr val="tx2">
                    <a:lumMod val="10000"/>
                  </a:schemeClr>
                </a:solidFill>
                <a:latin typeface="Consolas" panose="020B0609020204030204" pitchFamily="49" charset="0"/>
                <a:cs typeface="Arial" panose="020B0604020202020204" pitchFamily="34" charset="0"/>
              </a:rPr>
              <a:t>false</a:t>
            </a:r>
            <a:r>
              <a:rPr lang="en-US" b="1" dirty="0">
                <a:solidFill>
                  <a:schemeClr val="tx2">
                    <a:lumMod val="10000"/>
                  </a:schemeClr>
                </a:solidFill>
                <a:latin typeface="Consolas" panose="020B0609020204030204" pitchFamily="49" charset="0"/>
                <a:cs typeface="Arial" panose="020B0604020202020204" pitchFamily="34" charset="0"/>
              </a:rPr>
              <a:t>    true // original inputs</a:t>
            </a:r>
          </a:p>
          <a:p>
            <a:pPr marL="0" indent="0">
              <a:buNone/>
            </a:pP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false</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false</a:t>
            </a:r>
          </a:p>
          <a:p>
            <a:pPr marL="0" indent="0">
              <a:buNone/>
            </a:pP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true</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err="1">
                <a:solidFill>
                  <a:schemeClr val="accent2">
                    <a:lumMod val="75000"/>
                  </a:schemeClr>
                </a:solidFill>
                <a:latin typeface="Consolas" panose="020B0609020204030204" pitchFamily="49" charset="0"/>
              </a:rPr>
              <a:t>true</a:t>
            </a:r>
            <a:r>
              <a:rPr lang="en-US" b="1" dirty="0">
                <a:solidFill>
                  <a:schemeClr val="tx2">
                    <a:lumMod val="10000"/>
                  </a:schemeClr>
                </a:solidFill>
                <a:latin typeface="Consolas" panose="020B0609020204030204" pitchFamily="49" charset="0"/>
              </a:rPr>
              <a:t> // output value</a:t>
            </a:r>
          </a:p>
        </p:txBody>
      </p:sp>
    </p:spTree>
    <p:extLst>
      <p:ext uri="{BB962C8B-B14F-4D97-AF65-F5344CB8AC3E}">
        <p14:creationId xmlns:p14="http://schemas.microsoft.com/office/powerpoint/2010/main" val="22250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0BC45D-0400-8FB7-A4D0-CE22AC60F35D}"/>
              </a:ext>
            </a:extLst>
          </p:cNvPr>
          <p:cNvSpPr txBox="1"/>
          <p:nvPr/>
        </p:nvSpPr>
        <p:spPr>
          <a:xfrm>
            <a:off x="1379620" y="1690062"/>
            <a:ext cx="9144000" cy="3785652"/>
          </a:xfrm>
          <a:prstGeom prst="rect">
            <a:avLst/>
          </a:prstGeom>
          <a:noFill/>
        </p:spPr>
        <p:txBody>
          <a:bodyPr wrap="square">
            <a:spAutoFit/>
          </a:bodyPr>
          <a:lstStyle/>
          <a:p>
            <a:r>
              <a:rPr lang="el-GR" sz="5400" b="0" i="0" dirty="0">
                <a:solidFill>
                  <a:schemeClr val="bg1">
                    <a:lumMod val="75000"/>
                    <a:lumOff val="25000"/>
                  </a:schemeClr>
                </a:solidFill>
                <a:effectLst/>
                <a:latin typeface="Gabriola" panose="04040605051002020D02" pitchFamily="82" charset="0"/>
              </a:rPr>
              <a:t>πόλλ' οἶδ' ἀλώπηξ, </a:t>
            </a:r>
            <a:endParaRPr lang="en-US" sz="5400" b="0" i="0" dirty="0">
              <a:solidFill>
                <a:schemeClr val="bg1">
                  <a:lumMod val="75000"/>
                  <a:lumOff val="25000"/>
                </a:schemeClr>
              </a:solidFill>
              <a:effectLst/>
              <a:latin typeface="Gabriola" panose="04040605051002020D02" pitchFamily="82" charset="0"/>
            </a:endParaRPr>
          </a:p>
          <a:p>
            <a:r>
              <a:rPr lang="en-US" sz="4400" i="1" dirty="0">
                <a:solidFill>
                  <a:schemeClr val="tx2">
                    <a:lumMod val="10000"/>
                  </a:schemeClr>
                </a:solidFill>
                <a:latin typeface="Book Antiqua" panose="02040602050305030304" pitchFamily="18" charset="0"/>
              </a:rPr>
              <a:t>The fox knows many things,</a:t>
            </a:r>
            <a:endParaRPr lang="en-US" sz="4400" b="0" i="0" dirty="0">
              <a:solidFill>
                <a:schemeClr val="tx2">
                  <a:lumMod val="10000"/>
                </a:schemeClr>
              </a:solidFill>
              <a:effectLst/>
              <a:latin typeface="Gabriola" panose="04040605051002020D02" pitchFamily="82" charset="0"/>
            </a:endParaRPr>
          </a:p>
          <a:p>
            <a:pPr algn="r"/>
            <a:r>
              <a:rPr lang="el-GR" sz="5400" b="0" i="0" dirty="0">
                <a:solidFill>
                  <a:schemeClr val="bg1">
                    <a:lumMod val="75000"/>
                    <a:lumOff val="25000"/>
                  </a:schemeClr>
                </a:solidFill>
                <a:effectLst/>
                <a:latin typeface="Gabriola" panose="04040605051002020D02" pitchFamily="82" charset="0"/>
              </a:rPr>
              <a:t>ἀλλ' ἐχῖνος </a:t>
            </a:r>
            <a:r>
              <a:rPr lang="el-GR" sz="5400" b="1" i="0" dirty="0">
                <a:solidFill>
                  <a:schemeClr val="bg1">
                    <a:lumMod val="75000"/>
                    <a:lumOff val="25000"/>
                  </a:schemeClr>
                </a:solidFill>
                <a:effectLst/>
                <a:latin typeface="Gabriola" panose="04040605051002020D02" pitchFamily="82" charset="0"/>
              </a:rPr>
              <a:t>ἓν μέγα</a:t>
            </a:r>
            <a:br>
              <a:rPr lang="en-US" sz="4400" b="0" i="0" dirty="0">
                <a:solidFill>
                  <a:schemeClr val="tx2">
                    <a:lumMod val="10000"/>
                  </a:schemeClr>
                </a:solidFill>
                <a:effectLst/>
                <a:latin typeface="Gabriola" panose="04040605051002020D02" pitchFamily="82" charset="0"/>
              </a:rPr>
            </a:br>
            <a:r>
              <a:rPr lang="en-US" sz="4400" i="1" dirty="0">
                <a:solidFill>
                  <a:schemeClr val="tx2">
                    <a:lumMod val="10000"/>
                  </a:schemeClr>
                </a:solidFill>
                <a:latin typeface="Book Antiqua" panose="02040602050305030304" pitchFamily="18" charset="0"/>
              </a:rPr>
              <a:t>the hedgehog knows </a:t>
            </a:r>
            <a:r>
              <a:rPr lang="en-US" sz="4400" b="1" i="1" dirty="0">
                <a:solidFill>
                  <a:schemeClr val="tx2">
                    <a:lumMod val="10000"/>
                  </a:schemeClr>
                </a:solidFill>
                <a:latin typeface="Book Antiqua" panose="02040602050305030304" pitchFamily="18" charset="0"/>
              </a:rPr>
              <a:t>one big thing</a:t>
            </a:r>
            <a:br>
              <a:rPr lang="en-US" sz="4400" i="1" dirty="0">
                <a:latin typeface="Book Antiqua" panose="02040602050305030304" pitchFamily="18" charset="0"/>
              </a:rPr>
            </a:br>
            <a:endParaRPr lang="en-US" sz="4400" dirty="0"/>
          </a:p>
        </p:txBody>
      </p:sp>
    </p:spTree>
    <p:extLst>
      <p:ext uri="{BB962C8B-B14F-4D97-AF65-F5344CB8AC3E}">
        <p14:creationId xmlns:p14="http://schemas.microsoft.com/office/powerpoint/2010/main" val="3726299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1104-0AA0-32DF-17FD-0D30431135C1}"/>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4FE49BE1-3C65-2262-97B2-2CF3A412B415}"/>
              </a:ext>
            </a:extLst>
          </p:cNvPr>
          <p:cNvSpPr>
            <a:spLocks noGrp="1"/>
          </p:cNvSpPr>
          <p:nvPr>
            <p:ph idx="1"/>
          </p:nvPr>
        </p:nvSpPr>
        <p:spPr>
          <a:xfrm>
            <a:off x="385011" y="1825625"/>
            <a:ext cx="11806989" cy="4351338"/>
          </a:xfrm>
        </p:spPr>
        <p:txBody>
          <a:bodyPr>
            <a:normAutofit/>
          </a:bodyPr>
          <a:lstStyle/>
          <a:p>
            <a:pPr marL="457200" lvl="1" indent="0">
              <a:buNone/>
            </a:pPr>
            <a:r>
              <a:rPr lang="en-US" sz="2200" b="1" dirty="0">
                <a:solidFill>
                  <a:schemeClr val="tx2">
                    <a:lumMod val="10000"/>
                  </a:schemeClr>
                </a:solidFill>
                <a:latin typeface="Consolas" panose="020B0609020204030204" pitchFamily="49" charset="0"/>
              </a:rPr>
              <a:t>["Bad Weather", "Bad Luck", "Bad Mood", "Bad Hair Day"].</a:t>
            </a:r>
            <a:br>
              <a:rPr lang="en-US" sz="2200" b="1" dirty="0">
                <a:solidFill>
                  <a:schemeClr val="tx2">
                    <a:lumMod val="10000"/>
                  </a:schemeClr>
                </a:solidFill>
                <a:latin typeface="Consolas" panose="020B0609020204030204" pitchFamily="49" charset="0"/>
              </a:rPr>
            </a:br>
            <a:r>
              <a:rPr lang="en-US" sz="2200" b="1" dirty="0">
                <a:solidFill>
                  <a:schemeClr val="tx2">
                    <a:lumMod val="10000"/>
                  </a:schemeClr>
                </a:solidFill>
                <a:latin typeface="Consolas" panose="020B0609020204030204" pitchFamily="49" charset="0"/>
              </a:rPr>
              <a:t>  map(option =&gt; getTestAnswerValue("problems", "</a:t>
            </a:r>
            <a:r>
              <a:rPr lang="en-US" sz="2200" b="1" dirty="0" err="1">
                <a:solidFill>
                  <a:schemeClr val="tx2">
                    <a:lumMod val="10000"/>
                  </a:schemeClr>
                </a:solidFill>
                <a:latin typeface="Consolas" panose="020B0609020204030204" pitchFamily="49" charset="0"/>
              </a:rPr>
              <a:t>bad_day</a:t>
            </a:r>
            <a:r>
              <a:rPr lang="en-US" sz="2200" b="1" dirty="0">
                <a:solidFill>
                  <a:schemeClr val="tx2">
                    <a:lumMod val="10000"/>
                  </a:schemeClr>
                </a:solidFill>
                <a:latin typeface="Consolas" panose="020B0609020204030204" pitchFamily="49" charset="0"/>
              </a:rPr>
              <a:t>", option)).</a:t>
            </a:r>
          </a:p>
          <a:p>
            <a:pPr marL="0" indent="0">
              <a:spcBef>
                <a:spcPts val="0"/>
              </a:spcBef>
              <a:buNone/>
            </a:pPr>
            <a:r>
              <a:rPr lang="en-US" sz="2200" b="1" dirty="0">
                <a:solidFill>
                  <a:schemeClr val="tx2">
                    <a:lumMod val="10000"/>
                  </a:schemeClr>
                </a:solidFill>
                <a:latin typeface="Consolas" panose="020B0609020204030204" pitchFamily="49" charset="0"/>
              </a:rPr>
              <a:t>     </a:t>
            </a:r>
            <a:r>
              <a:rPr lang="en-US" sz="2200" b="1"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false</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a:t>
            </a:r>
            <a:endParaRPr lang="en-US" sz="2200" b="1" dirty="0">
              <a:solidFill>
                <a:schemeClr val="tx2">
                  <a:lumMod val="10000"/>
                </a:schemeClr>
              </a:solidFill>
              <a:latin typeface="Consolas" panose="020B0609020204030204" pitchFamily="49" charset="0"/>
            </a:endParaRPr>
          </a:p>
          <a:p>
            <a:endParaRPr lang="en-US" sz="2400" dirty="0"/>
          </a:p>
        </p:txBody>
      </p:sp>
      <p:pic>
        <p:nvPicPr>
          <p:cNvPr id="4" name="Picture 3">
            <a:extLst>
              <a:ext uri="{FF2B5EF4-FFF2-40B4-BE49-F238E27FC236}">
                <a16:creationId xmlns:a16="http://schemas.microsoft.com/office/drawing/2014/main" id="{815DA7D9-42C1-E099-8748-DA0DFBA6A644}"/>
              </a:ext>
            </a:extLst>
          </p:cNvPr>
          <p:cNvPicPr>
            <a:picLocks noChangeAspect="1"/>
          </p:cNvPicPr>
          <p:nvPr/>
        </p:nvPicPr>
        <p:blipFill>
          <a:blip r:embed="rId3"/>
          <a:stretch>
            <a:fillRect/>
          </a:stretch>
        </p:blipFill>
        <p:spPr>
          <a:xfrm>
            <a:off x="2649792" y="3695395"/>
            <a:ext cx="9542208" cy="3162605"/>
          </a:xfrm>
          <a:prstGeom prst="rect">
            <a:avLst/>
          </a:prstGeom>
        </p:spPr>
      </p:pic>
    </p:spTree>
    <p:extLst>
      <p:ext uri="{BB962C8B-B14F-4D97-AF65-F5344CB8AC3E}">
        <p14:creationId xmlns:p14="http://schemas.microsoft.com/office/powerpoint/2010/main" val="263351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2B66-8F46-95B3-5E02-87D9BCAF304D}"/>
              </a:ext>
            </a:extLst>
          </p:cNvPr>
          <p:cNvSpPr>
            <a:spLocks noGrp="1"/>
          </p:cNvSpPr>
          <p:nvPr>
            <p:ph type="title"/>
          </p:nvPr>
        </p:nvSpPr>
        <p:spPr/>
        <p:txBody>
          <a:bodyPr/>
          <a:lstStyle/>
          <a:p>
            <a:r>
              <a:rPr lang="en-US" dirty="0"/>
              <a:t>Comparison of approaches</a:t>
            </a:r>
          </a:p>
        </p:txBody>
      </p:sp>
      <p:sp>
        <p:nvSpPr>
          <p:cNvPr id="4" name="TextBox 3">
            <a:extLst>
              <a:ext uri="{FF2B5EF4-FFF2-40B4-BE49-F238E27FC236}">
                <a16:creationId xmlns:a16="http://schemas.microsoft.com/office/drawing/2014/main" id="{7E648436-1DC1-ED21-2751-844E2B683118}"/>
              </a:ext>
            </a:extLst>
          </p:cNvPr>
          <p:cNvSpPr txBox="1"/>
          <p:nvPr/>
        </p:nvSpPr>
        <p:spPr>
          <a:xfrm>
            <a:off x="880728" y="2097088"/>
            <a:ext cx="10427368" cy="1569660"/>
          </a:xfrm>
          <a:prstGeom prst="rect">
            <a:avLst/>
          </a:prstGeom>
          <a:solidFill>
            <a:srgbClr val="C9B5AE">
              <a:alpha val="75000"/>
            </a:srgbClr>
          </a:solidFill>
        </p:spPr>
        <p:txBody>
          <a:bodyPr wrap="square" rtlCol="0" anchor="ctr">
            <a:spAutoFit/>
          </a:bodyPr>
          <a:lstStyle/>
          <a:p>
            <a:r>
              <a:rPr lang="en-US" sz="2400" dirty="0">
                <a:solidFill>
                  <a:schemeClr val="tx2">
                    <a:lumMod val="10000"/>
                  </a:schemeClr>
                </a:solidFill>
                <a:latin typeface="Consolas" panose="020B0609020204030204" pitchFamily="49" charset="0"/>
              </a:rPr>
              <a:t>getTestAnswerValue("problems", "bad_day",  "Bad Weather") || </a:t>
            </a:r>
          </a:p>
          <a:p>
            <a:r>
              <a:rPr lang="en-US" sz="2400" dirty="0">
                <a:solidFill>
                  <a:schemeClr val="tx2">
                    <a:lumMod val="10000"/>
                  </a:schemeClr>
                </a:solidFill>
                <a:latin typeface="Consolas" panose="020B0609020204030204" pitchFamily="49" charset="0"/>
              </a:rPr>
              <a:t>getTestAnswerValue("problems", "bad_day",  "Bad Luck") ||</a:t>
            </a:r>
            <a:br>
              <a:rPr lang="en-US" sz="2400" dirty="0">
                <a:solidFill>
                  <a:schemeClr val="tx2">
                    <a:lumMod val="10000"/>
                  </a:schemeClr>
                </a:solidFill>
                <a:latin typeface="Consolas" panose="020B0609020204030204" pitchFamily="49" charset="0"/>
              </a:rPr>
            </a:br>
            <a:r>
              <a:rPr lang="en-US" sz="2400" dirty="0">
                <a:solidFill>
                  <a:schemeClr val="tx2">
                    <a:lumMod val="10000"/>
                  </a:schemeClr>
                </a:solidFill>
                <a:latin typeface="Consolas" panose="020B0609020204030204" pitchFamily="49" charset="0"/>
              </a:rPr>
              <a:t>getTestAnswerValue("problems", "bad_day",  "Bad Mood") || </a:t>
            </a:r>
          </a:p>
          <a:p>
            <a:r>
              <a:rPr lang="en-US" sz="2400" dirty="0">
                <a:solidFill>
                  <a:schemeClr val="tx2">
                    <a:lumMod val="10000"/>
                  </a:schemeClr>
                </a:solidFill>
                <a:latin typeface="Consolas" panose="020B0609020204030204" pitchFamily="49" charset="0"/>
              </a:rPr>
              <a:t>getTestAnswerValue("problems", "bad_day",  "Bad Hair Day")</a:t>
            </a:r>
          </a:p>
        </p:txBody>
      </p:sp>
      <p:sp>
        <p:nvSpPr>
          <p:cNvPr id="6" name="TextBox 5">
            <a:extLst>
              <a:ext uri="{FF2B5EF4-FFF2-40B4-BE49-F238E27FC236}">
                <a16:creationId xmlns:a16="http://schemas.microsoft.com/office/drawing/2014/main" id="{84CB730C-5C27-7932-0A7E-1580EFDB7E7F}"/>
              </a:ext>
            </a:extLst>
          </p:cNvPr>
          <p:cNvSpPr txBox="1"/>
          <p:nvPr/>
        </p:nvSpPr>
        <p:spPr>
          <a:xfrm>
            <a:off x="593558" y="4549676"/>
            <a:ext cx="11600030" cy="1200329"/>
          </a:xfrm>
          <a:prstGeom prst="rect">
            <a:avLst/>
          </a:prstGeom>
          <a:solidFill>
            <a:srgbClr val="C9B5AE">
              <a:alpha val="75000"/>
            </a:srgbClr>
          </a:solidFill>
        </p:spPr>
        <p:txBody>
          <a:bodyPr wrap="square">
            <a:spAutoFit/>
          </a:bodyPr>
          <a:lstStyle/>
          <a:p>
            <a:pPr marL="0" lvl="1">
              <a:buNone/>
            </a:pPr>
            <a:r>
              <a:rPr lang="en-US" sz="2400" dirty="0">
                <a:solidFill>
                  <a:schemeClr val="tx2">
                    <a:lumMod val="10000"/>
                  </a:schemeClr>
                </a:solidFill>
                <a:latin typeface="Consolas" panose="020B0609020204030204" pitchFamily="49" charset="0"/>
              </a:rPr>
              <a:t>["Bad Weather", "Bad Luck", "Bad Mood", "Bad Hair Day"].</a:t>
            </a:r>
            <a:br>
              <a:rPr lang="en-US" sz="2400" dirty="0">
                <a:solidFill>
                  <a:schemeClr val="tx2">
                    <a:lumMod val="10000"/>
                  </a:schemeClr>
                </a:solidFill>
                <a:latin typeface="Consolas" panose="020B0609020204030204" pitchFamily="49" charset="0"/>
              </a:rPr>
            </a:br>
            <a:r>
              <a:rPr lang="en-US" sz="2400" dirty="0">
                <a:solidFill>
                  <a:schemeClr val="tx2">
                    <a:lumMod val="10000"/>
                  </a:schemeClr>
                </a:solidFill>
                <a:latin typeface="Consolas" panose="020B0609020204030204" pitchFamily="49" charset="0"/>
              </a:rPr>
              <a:t>  map(option =&gt; getTestAnswerValue("problems", "bad_day", option)).</a:t>
            </a:r>
          </a:p>
          <a:p>
            <a:pPr>
              <a:spcBef>
                <a:spcPts val="0"/>
              </a:spcBef>
              <a:buNone/>
            </a:pPr>
            <a:r>
              <a:rPr lang="en-US" sz="2400" dirty="0">
                <a:solidFill>
                  <a:schemeClr val="tx2">
                    <a:lumMod val="10000"/>
                  </a:schemeClr>
                </a:solidFill>
                <a:latin typeface="Consolas" panose="020B0609020204030204" pitchFamily="49" charset="0"/>
                <a:cs typeface="Arial" panose="020B0604020202020204" pitchFamily="34" charset="0"/>
              </a:rPr>
              <a:t>  reduce((accumulator, element) =&gt; accumulator || element, false)</a:t>
            </a:r>
            <a:endParaRPr lang="en-US" sz="2400" dirty="0">
              <a:solidFill>
                <a:schemeClr val="tx2">
                  <a:lumMod val="10000"/>
                </a:schemeClr>
              </a:solidFill>
              <a:latin typeface="Consolas" panose="020B0609020204030204" pitchFamily="49" charset="0"/>
            </a:endParaRPr>
          </a:p>
        </p:txBody>
      </p:sp>
    </p:spTree>
    <p:extLst>
      <p:ext uri="{BB962C8B-B14F-4D97-AF65-F5344CB8AC3E}">
        <p14:creationId xmlns:p14="http://schemas.microsoft.com/office/powerpoint/2010/main" val="14185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FA79-8586-CB46-B830-7EB48E93E70E}"/>
              </a:ext>
            </a:extLst>
          </p:cNvPr>
          <p:cNvSpPr>
            <a:spLocks noGrp="1"/>
          </p:cNvSpPr>
          <p:nvPr>
            <p:ph type="title"/>
          </p:nvPr>
        </p:nvSpPr>
        <p:spPr>
          <a:xfrm>
            <a:off x="385012" y="0"/>
            <a:ext cx="6096000" cy="1325563"/>
          </a:xfrm>
        </p:spPr>
        <p:txBody>
          <a:bodyPr/>
          <a:lstStyle/>
          <a:p>
            <a:pPr algn="r"/>
            <a:r>
              <a:rPr lang="en-US" dirty="0"/>
              <a:t>Re-using this pattern:</a:t>
            </a:r>
          </a:p>
        </p:txBody>
      </p:sp>
      <p:sp>
        <p:nvSpPr>
          <p:cNvPr id="3" name="Content Placeholder 2">
            <a:extLst>
              <a:ext uri="{FF2B5EF4-FFF2-40B4-BE49-F238E27FC236}">
                <a16:creationId xmlns:a16="http://schemas.microsoft.com/office/drawing/2014/main" id="{089FCB8B-F647-B1A7-947A-89C5C9C067BA}"/>
              </a:ext>
            </a:extLst>
          </p:cNvPr>
          <p:cNvSpPr>
            <a:spLocks noGrp="1"/>
          </p:cNvSpPr>
          <p:nvPr>
            <p:ph idx="1"/>
          </p:nvPr>
        </p:nvSpPr>
        <p:spPr>
          <a:xfrm>
            <a:off x="1331494" y="1732547"/>
            <a:ext cx="10022305" cy="4966075"/>
          </a:xfrm>
          <a:gradFill>
            <a:gsLst>
              <a:gs pos="0">
                <a:srgbClr val="C9B5AE">
                  <a:alpha val="0"/>
                </a:srgbClr>
              </a:gs>
              <a:gs pos="100000">
                <a:srgbClr val="C9B5AE"/>
              </a:gs>
            </a:gsLst>
            <a:lin ang="5400000" scaled="1"/>
          </a:gradFill>
        </p:spPr>
        <p:txBody>
          <a:bodyPr>
            <a:normAutofit/>
          </a:bodyPr>
          <a:lstStyle/>
          <a:p>
            <a:pPr marL="0" indent="0"/>
            <a:r>
              <a:rPr lang="en-US" dirty="0">
                <a:solidFill>
                  <a:schemeClr val="tx2">
                    <a:lumMod val="10000"/>
                  </a:schemeClr>
                </a:solidFill>
              </a:rPr>
              <a:t>Any box is checked:</a:t>
            </a:r>
            <a:br>
              <a:rPr lang="en-US" dirty="0">
                <a:solidFill>
                  <a:schemeClr val="tx2">
                    <a:lumMod val="10000"/>
                  </a:schemeClr>
                </a:solidFill>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reduce((accumulator,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t>
            </a:r>
            <a:r>
              <a:rPr lang="en-US" sz="1800" dirty="0">
                <a:solidFill>
                  <a:schemeClr val="tx2">
                    <a:lumMod val="10000"/>
                  </a:schemeClr>
                </a:solidFill>
                <a:latin typeface="Consolas" panose="020B0609020204030204" pitchFamily="49" charset="0"/>
                <a:cs typeface="Arial" panose="020B0604020202020204" pitchFamily="34" charset="0"/>
              </a:rPr>
              <a:t> element, </a:t>
            </a:r>
            <a:r>
              <a:rPr lang="en-US" sz="1800" dirty="0">
                <a:solidFill>
                  <a:schemeClr val="accent2">
                    <a:lumMod val="75000"/>
                  </a:schemeClr>
                </a:solidFill>
                <a:latin typeface="Consolas" panose="020B0609020204030204" pitchFamily="49" charset="0"/>
                <a:cs typeface="Arial" panose="020B0604020202020204" pitchFamily="34" charset="0"/>
              </a:rPr>
              <a:t>false</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spcBef>
                <a:spcPts val="0"/>
              </a:spcBef>
              <a:buNone/>
            </a:pPr>
            <a:endParaRPr lang="en-US" sz="1800" dirty="0">
              <a:solidFill>
                <a:schemeClr val="tx2">
                  <a:lumMod val="10000"/>
                </a:schemeClr>
              </a:solidFill>
              <a:latin typeface="Consolas" panose="020B0609020204030204" pitchFamily="49" charset="0"/>
              <a:cs typeface="Arial" panose="020B0604020202020204" pitchFamily="34" charset="0"/>
            </a:endParaRPr>
          </a:p>
          <a:p>
            <a:pPr marL="0" indent="0">
              <a:spcBef>
                <a:spcPts val="0"/>
              </a:spcBef>
            </a:pPr>
            <a:r>
              <a:rPr lang="en-US" sz="2400" dirty="0">
                <a:solidFill>
                  <a:schemeClr val="tx2">
                    <a:lumMod val="10000"/>
                  </a:schemeClr>
                </a:solidFill>
                <a:cs typeface="Arial" panose="020B0604020202020204" pitchFamily="34" charset="0"/>
              </a:rPr>
              <a:t>All boxes are checked:</a:t>
            </a:r>
            <a:br>
              <a:rPr lang="en-US" dirty="0">
                <a:solidFill>
                  <a:schemeClr val="tx2">
                    <a:lumMod val="10000"/>
                  </a:schemeClr>
                </a:solidFill>
                <a:cs typeface="Arial" panose="020B0604020202020204" pitchFamily="34" charset="0"/>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&amp;&amp;</a:t>
            </a:r>
            <a:r>
              <a:rPr lang="en-US" sz="1800" dirty="0">
                <a:solidFill>
                  <a:schemeClr val="tx2">
                    <a:lumMod val="10000"/>
                  </a:schemeClr>
                </a:solidFill>
                <a:latin typeface="Consolas" panose="020B0609020204030204" pitchFamily="49" charset="0"/>
                <a:cs typeface="Arial" panose="020B0604020202020204" pitchFamily="34" charset="0"/>
              </a:rPr>
              <a:t> element, </a:t>
            </a:r>
            <a:r>
              <a:rPr lang="en-US" sz="1800" dirty="0">
                <a:solidFill>
                  <a:schemeClr val="accent2">
                    <a:lumMod val="75000"/>
                  </a:schemeClr>
                </a:solidFill>
                <a:latin typeface="Consolas" panose="020B0609020204030204" pitchFamily="49" charset="0"/>
                <a:cs typeface="Arial" panose="020B0604020202020204" pitchFamily="34" charset="0"/>
              </a:rPr>
              <a:t>true</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r>
              <a:rPr lang="en-US" dirty="0">
                <a:solidFill>
                  <a:schemeClr val="tx2">
                    <a:lumMod val="10000"/>
                  </a:schemeClr>
                </a:solidFill>
                <a:cs typeface="Arial" panose="020B0604020202020204" pitchFamily="34" charset="0"/>
              </a:rPr>
              <a:t>Count </a:t>
            </a:r>
            <a:r>
              <a:rPr lang="en-US" sz="2400" dirty="0">
                <a:solidFill>
                  <a:schemeClr val="tx2">
                    <a:lumMod val="10000"/>
                  </a:schemeClr>
                </a:solidFill>
                <a:cs typeface="Arial" panose="020B0604020202020204" pitchFamily="34" charset="0"/>
              </a:rPr>
              <a:t>how many boxes are checked:</a:t>
            </a:r>
            <a:br>
              <a:rPr lang="en-US" sz="2400" dirty="0">
                <a:solidFill>
                  <a:schemeClr val="tx2">
                    <a:lumMod val="10000"/>
                  </a:schemeClr>
                </a:solidFill>
                <a:cs typeface="Arial" panose="020B0604020202020204" pitchFamily="34" charset="0"/>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t>
            </a:r>
            <a:r>
              <a:rPr lang="en-US" sz="1800" dirty="0">
                <a:solidFill>
                  <a:schemeClr val="tx2">
                    <a:lumMod val="10000"/>
                  </a:schemeClr>
                </a:solidFill>
                <a:latin typeface="Consolas" panose="020B0609020204030204" pitchFamily="49" charset="0"/>
                <a:cs typeface="Arial" panose="020B0604020202020204" pitchFamily="34" charset="0"/>
              </a:rPr>
              <a:t> element, </a:t>
            </a:r>
            <a:r>
              <a:rPr lang="en-US" sz="1800" dirty="0">
                <a:solidFill>
                  <a:schemeClr val="accent2">
                    <a:lumMod val="75000"/>
                  </a:schemeClr>
                </a:solidFill>
                <a:latin typeface="Consolas" panose="020B0609020204030204" pitchFamily="49" charset="0"/>
                <a:cs typeface="Arial" panose="020B0604020202020204" pitchFamily="34" charset="0"/>
              </a:rPr>
              <a:t>0</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spcBef>
                <a:spcPts val="0"/>
              </a:spcBef>
              <a:buNone/>
            </a:pPr>
            <a:endParaRPr lang="en-US" sz="1800" dirty="0">
              <a:solidFill>
                <a:schemeClr val="tx2">
                  <a:lumMod val="10000"/>
                </a:schemeClr>
              </a:solidFill>
              <a:latin typeface="Consolas" panose="020B0609020204030204" pitchFamily="49" charset="0"/>
            </a:endParaRPr>
          </a:p>
          <a:p>
            <a:pPr>
              <a:spcBef>
                <a:spcPts val="0"/>
              </a:spcBef>
            </a:pPr>
            <a:endParaRPr lang="en-US" sz="1800" dirty="0">
              <a:solidFill>
                <a:schemeClr val="tx2">
                  <a:lumMod val="10000"/>
                </a:schemeClr>
              </a:solidFill>
              <a:latin typeface="Consolas" panose="020B0609020204030204" pitchFamily="49" charset="0"/>
            </a:endParaRPr>
          </a:p>
          <a:p>
            <a:pPr lvl="1"/>
            <a:endParaRPr lang="en-US" sz="1800" dirty="0">
              <a:solidFill>
                <a:schemeClr val="tx2">
                  <a:lumMod val="10000"/>
                </a:schemeClr>
              </a:solidFill>
            </a:endParaRPr>
          </a:p>
        </p:txBody>
      </p:sp>
    </p:spTree>
    <p:extLst>
      <p:ext uri="{BB962C8B-B14F-4D97-AF65-F5344CB8AC3E}">
        <p14:creationId xmlns:p14="http://schemas.microsoft.com/office/powerpoint/2010/main" val="6878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3151-ED0B-E956-3264-C900D4A526C1}"/>
              </a:ext>
            </a:extLst>
          </p:cNvPr>
          <p:cNvSpPr>
            <a:spLocks noGrp="1"/>
          </p:cNvSpPr>
          <p:nvPr>
            <p:ph type="title"/>
          </p:nvPr>
        </p:nvSpPr>
        <p:spPr/>
        <p:txBody>
          <a:bodyPr/>
          <a:lstStyle/>
          <a:p>
            <a:r>
              <a:rPr lang="en-US" dirty="0"/>
              <a:t>Appendix A: using Reduce Only</a:t>
            </a:r>
          </a:p>
        </p:txBody>
      </p:sp>
      <p:sp>
        <p:nvSpPr>
          <p:cNvPr id="3" name="Content Placeholder 2">
            <a:extLst>
              <a:ext uri="{FF2B5EF4-FFF2-40B4-BE49-F238E27FC236}">
                <a16:creationId xmlns:a16="http://schemas.microsoft.com/office/drawing/2014/main" id="{561A6E26-43AD-813C-5CEF-E35863ACACAE}"/>
              </a:ext>
            </a:extLst>
          </p:cNvPr>
          <p:cNvSpPr>
            <a:spLocks noGrp="1"/>
          </p:cNvSpPr>
          <p:nvPr>
            <p:ph idx="1"/>
          </p:nvPr>
        </p:nvSpPr>
        <p:spPr>
          <a:xfrm>
            <a:off x="279150" y="1825625"/>
            <a:ext cx="11630524" cy="5032375"/>
          </a:xfrm>
          <a:gradFill>
            <a:gsLst>
              <a:gs pos="0">
                <a:srgbClr val="C9B5AE">
                  <a:alpha val="0"/>
                </a:srgbClr>
              </a:gs>
              <a:gs pos="100000">
                <a:srgbClr val="C9B5AE"/>
              </a:gs>
            </a:gsLst>
            <a:lin ang="5400000" scaled="1"/>
          </a:gradFill>
        </p:spPr>
        <p:txBody>
          <a:bodyPr>
            <a:normAutofit/>
          </a:bodyPr>
          <a:lstStyle/>
          <a:p>
            <a:r>
              <a:rPr lang="en-US" sz="1600" dirty="0">
                <a:solidFill>
                  <a:schemeClr val="tx2">
                    <a:lumMod val="10000"/>
                  </a:schemeClr>
                </a:solidFill>
              </a:rPr>
              <a:t>map and reduce both iterate over the entries in an array</a:t>
            </a:r>
          </a:p>
          <a:p>
            <a:r>
              <a:rPr lang="en-US" sz="1600" dirty="0">
                <a:solidFill>
                  <a:schemeClr val="tx2">
                    <a:lumMod val="10000"/>
                  </a:schemeClr>
                </a:solidFill>
              </a:rPr>
              <a:t>Calling </a:t>
            </a:r>
            <a:r>
              <a:rPr lang="en-US" sz="1600" dirty="0" err="1">
                <a:solidFill>
                  <a:schemeClr val="tx2">
                    <a:lumMod val="10000"/>
                  </a:schemeClr>
                </a:solidFill>
              </a:rPr>
              <a:t>array.map</a:t>
            </a:r>
            <a:r>
              <a:rPr lang="en-US" sz="1600" dirty="0">
                <a:solidFill>
                  <a:schemeClr val="tx2">
                    <a:lumMod val="10000"/>
                  </a:schemeClr>
                </a:solidFill>
              </a:rPr>
              <a:t>(…).reduce(…) goes through the array </a:t>
            </a:r>
            <a:r>
              <a:rPr lang="en-US" sz="1600" b="1" dirty="0"/>
              <a:t>twice</a:t>
            </a:r>
            <a:endParaRPr lang="en-US" sz="1600" dirty="0"/>
          </a:p>
          <a:p>
            <a:pPr marL="457200" lvl="1" indent="0">
              <a:lnSpc>
                <a:spcPct val="120000"/>
              </a:lnSpc>
              <a:spcBef>
                <a:spcPts val="0"/>
              </a:spcBef>
              <a:buNone/>
            </a:pPr>
            <a:r>
              <a:rPr lang="en-US" sz="1400" dirty="0">
                <a:solidFill>
                  <a:schemeClr val="tx2">
                    <a:lumMod val="10000"/>
                  </a:schemeClr>
                </a:solidFill>
              </a:rPr>
              <a:t>We can refactor our approach to only use reduce:</a:t>
            </a:r>
            <a:br>
              <a:rPr lang="en-US" sz="1400" dirty="0">
                <a:solidFill>
                  <a:schemeClr val="tx2">
                    <a:lumMod val="10000"/>
                  </a:schemeClr>
                </a:solidFill>
              </a:rPr>
            </a:br>
            <a:br>
              <a:rPr lang="en-US" sz="1600" b="1" dirty="0">
                <a:solidFill>
                  <a:schemeClr val="tx2">
                    <a:lumMod val="10000"/>
                  </a:schemeClr>
                </a:solidFill>
              </a:rPr>
            </a:br>
            <a:r>
              <a:rPr lang="en-US" sz="1600" b="1" dirty="0">
                <a:solidFill>
                  <a:schemeClr val="tx2">
                    <a:lumMod val="10000"/>
                  </a:schemeClr>
                </a:solidFill>
                <a:latin typeface="Consolas" panose="020B0609020204030204" pitchFamily="49" charset="0"/>
              </a:rPr>
              <a:t>["Bad Weather", "Bad Luck", "Bad Mood", "Bad Hair Day"].</a:t>
            </a:r>
            <a:br>
              <a:rPr lang="en-US" sz="1600" b="1" dirty="0">
                <a:solidFill>
                  <a:schemeClr val="tx2">
                    <a:lumMod val="10000"/>
                  </a:schemeClr>
                </a:solidFill>
                <a:latin typeface="Consolas" panose="020B0609020204030204" pitchFamily="49" charset="0"/>
              </a:rPr>
            </a:br>
            <a:r>
              <a:rPr lang="en-US" sz="1600" b="1" dirty="0">
                <a:solidFill>
                  <a:schemeClr val="tx2">
                    <a:lumMod val="10000"/>
                  </a:schemeClr>
                </a:solidFill>
                <a:latin typeface="Consolas" panose="020B0609020204030204" pitchFamily="49" charset="0"/>
              </a:rPr>
              <a:t>  map(</a:t>
            </a:r>
            <a:r>
              <a:rPr lang="en-US" sz="1600" b="1" dirty="0">
                <a:latin typeface="Consolas" panose="020B0609020204030204" pitchFamily="49" charset="0"/>
              </a:rPr>
              <a:t>option</a:t>
            </a:r>
            <a:r>
              <a:rPr lang="en-US" sz="1600" b="1" dirty="0">
                <a:solidFill>
                  <a:schemeClr val="tx2">
                    <a:lumMod val="10000"/>
                  </a:schemeClr>
                </a:solidFill>
                <a:latin typeface="Consolas" panose="020B0609020204030204" pitchFamily="49" charset="0"/>
              </a:rPr>
              <a:t> =&gt; </a:t>
            </a:r>
            <a:r>
              <a:rPr lang="en-US" sz="1600" b="1" dirty="0">
                <a:latin typeface="Consolas" panose="020B0609020204030204" pitchFamily="49" charset="0"/>
              </a:rPr>
              <a:t>getTestAnswerValue("problems", "</a:t>
            </a:r>
            <a:r>
              <a:rPr lang="en-US" sz="1600" b="1" dirty="0" err="1">
                <a:latin typeface="Consolas" panose="020B0609020204030204" pitchFamily="49" charset="0"/>
              </a:rPr>
              <a:t>bad_day</a:t>
            </a:r>
            <a:r>
              <a:rPr lang="en-US" sz="1600" b="1" dirty="0">
                <a:latin typeface="Consolas" panose="020B0609020204030204" pitchFamily="49" charset="0"/>
              </a:rPr>
              <a:t>", option)</a:t>
            </a:r>
            <a:r>
              <a:rPr lang="en-US" sz="1600" b="1" dirty="0">
                <a:solidFill>
                  <a:schemeClr val="tx2">
                    <a:lumMod val="10000"/>
                  </a:schemeClr>
                </a:solidFill>
                <a:latin typeface="Consolas" panose="020B0609020204030204" pitchFamily="49" charset="0"/>
              </a:rPr>
              <a:t>).</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rPr>
              <a:t>    </a:t>
            </a:r>
            <a:r>
              <a:rPr lang="en-US" sz="1600" b="1" dirty="0">
                <a:solidFill>
                  <a:schemeClr val="tx2">
                    <a:lumMod val="10000"/>
                  </a:schemeClr>
                </a:solidFill>
                <a:latin typeface="Consolas" panose="020B0609020204030204" pitchFamily="49" charset="0"/>
                <a:cs typeface="Arial" panose="020B0604020202020204" pitchFamily="34" charset="0"/>
              </a:rPr>
              <a:t>reduce(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false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t>
            </a:r>
            <a:endParaRPr lang="en-US" sz="1600" b="1" dirty="0">
              <a:solidFill>
                <a:schemeClr val="tx2">
                  <a:lumMod val="10000"/>
                </a:schemeClr>
              </a:solidFill>
              <a:latin typeface="Consolas" panose="020B0609020204030204" pitchFamily="49" charset="0"/>
            </a:endParaRPr>
          </a:p>
          <a:p>
            <a:pPr marL="457200" lvl="1" indent="0">
              <a:lnSpc>
                <a:spcPct val="120000"/>
              </a:lnSpc>
              <a:spcBef>
                <a:spcPts val="0"/>
              </a:spcBef>
              <a:buNone/>
            </a:pPr>
            <a:br>
              <a:rPr lang="en-US" sz="1600" b="1" dirty="0">
                <a:solidFill>
                  <a:schemeClr val="tx2">
                    <a:lumMod val="10000"/>
                  </a:schemeClr>
                </a:solidFill>
              </a:rPr>
            </a:br>
            <a:r>
              <a:rPr lang="en-US" sz="1600" b="1" dirty="0">
                <a:solidFill>
                  <a:schemeClr val="tx2">
                    <a:lumMod val="10000"/>
                  </a:schemeClr>
                </a:solidFill>
                <a:latin typeface="Consolas" panose="020B0609020204030204" pitchFamily="49" charset="0"/>
              </a:rPr>
              <a:t>["Bad Weather", "Bad Luck", "Bad Mood", "Bad Hair Day"].</a:t>
            </a:r>
            <a:br>
              <a:rPr lang="en-US" sz="1600" b="1" dirty="0">
                <a:solidFill>
                  <a:schemeClr val="tx2">
                    <a:lumMod val="10000"/>
                  </a:schemeClr>
                </a:solidFill>
                <a:latin typeface="Consolas" panose="020B0609020204030204" pitchFamily="49" charset="0"/>
              </a:rPr>
            </a:br>
            <a:r>
              <a:rPr lang="en-US" sz="1600" b="1" dirty="0">
                <a:solidFill>
                  <a:schemeClr val="tx2">
                    <a:lumMod val="10000"/>
                  </a:schemeClr>
                </a:solidFill>
                <a:latin typeface="Consolas" panose="020B0609020204030204" pitchFamily="49" charset="0"/>
              </a:rPr>
              <a:t>  </a:t>
            </a:r>
            <a:r>
              <a:rPr lang="en-US" sz="1600" b="1" dirty="0">
                <a:solidFill>
                  <a:schemeClr val="tx2">
                    <a:lumMod val="10000"/>
                  </a:schemeClr>
                </a:solidFill>
                <a:latin typeface="Consolas" panose="020B0609020204030204" pitchFamily="49" charset="0"/>
                <a:cs typeface="Arial" panose="020B0604020202020204" pitchFamily="34" charset="0"/>
              </a:rPr>
              <a:t>reduce(accumulator, </a:t>
            </a:r>
            <a:r>
              <a:rPr lang="en-US" sz="1600" b="1" dirty="0">
                <a:latin typeface="Consolas" panose="020B0609020204030204" pitchFamily="49" charset="0"/>
                <a:cs typeface="Arial" panose="020B0604020202020204" pitchFamily="34" charset="0"/>
              </a:rPr>
              <a:t>option</a:t>
            </a:r>
            <a:r>
              <a:rPr lang="en-US" sz="1600" b="1" dirty="0">
                <a:solidFill>
                  <a:schemeClr val="tx2">
                    <a:lumMod val="10000"/>
                  </a:schemeClr>
                </a:solidFill>
                <a:latin typeface="Consolas" panose="020B0609020204030204" pitchFamily="49" charset="0"/>
                <a:cs typeface="Arial" panose="020B0604020202020204" pitchFamily="34" charset="0"/>
              </a:rPr>
              <a:t>) =&gt; accumulator || </a:t>
            </a:r>
            <a:r>
              <a:rPr lang="en-US" sz="1600" b="1" dirty="0">
                <a:latin typeface="Consolas" panose="020B0609020204030204" pitchFamily="49" charset="0"/>
              </a:rPr>
              <a:t>getTestAnswerValue("problems", "bad_day", option)</a:t>
            </a:r>
            <a:r>
              <a:rPr lang="en-US" sz="1600" b="1" dirty="0">
                <a:solidFill>
                  <a:schemeClr val="tx2">
                    <a:lumMod val="10000"/>
                  </a:schemeClr>
                </a:solidFill>
                <a:latin typeface="Consolas" panose="020B0609020204030204" pitchFamily="49" charset="0"/>
                <a:cs typeface="Arial" panose="020B0604020202020204" pitchFamily="34" charset="0"/>
              </a:rPr>
              <a:t>, </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false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t>
            </a:r>
            <a:endParaRPr lang="en-US" sz="1600" b="1" dirty="0">
              <a:solidFill>
                <a:schemeClr val="tx2">
                  <a:lumMod val="10000"/>
                </a:schemeClr>
              </a:solidFill>
              <a:latin typeface="Consolas" panose="020B0609020204030204" pitchFamily="49" charset="0"/>
            </a:endParaRPr>
          </a:p>
          <a:p>
            <a:endParaRPr lang="en-US" sz="1600" dirty="0">
              <a:solidFill>
                <a:schemeClr val="tx2">
                  <a:lumMod val="10000"/>
                </a:schemeClr>
              </a:solidFill>
            </a:endParaRPr>
          </a:p>
        </p:txBody>
      </p:sp>
    </p:spTree>
    <p:extLst>
      <p:ext uri="{BB962C8B-B14F-4D97-AF65-F5344CB8AC3E}">
        <p14:creationId xmlns:p14="http://schemas.microsoft.com/office/powerpoint/2010/main" val="3702641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3071-74B3-CE76-7F94-D9EB8B14E5BE}"/>
              </a:ext>
            </a:extLst>
          </p:cNvPr>
          <p:cNvSpPr>
            <a:spLocks noGrp="1"/>
          </p:cNvSpPr>
          <p:nvPr>
            <p:ph type="title"/>
          </p:nvPr>
        </p:nvSpPr>
        <p:spPr/>
        <p:txBody>
          <a:bodyPr/>
          <a:lstStyle/>
          <a:p>
            <a:r>
              <a:rPr lang="en-US" dirty="0"/>
              <a:t>Appendix B: every and some</a:t>
            </a:r>
          </a:p>
        </p:txBody>
      </p:sp>
      <p:sp>
        <p:nvSpPr>
          <p:cNvPr id="3" name="Content Placeholder 2">
            <a:extLst>
              <a:ext uri="{FF2B5EF4-FFF2-40B4-BE49-F238E27FC236}">
                <a16:creationId xmlns:a16="http://schemas.microsoft.com/office/drawing/2014/main" id="{17070655-0CB5-9A91-A972-75DA31202135}"/>
              </a:ext>
            </a:extLst>
          </p:cNvPr>
          <p:cNvSpPr>
            <a:spLocks noGrp="1"/>
          </p:cNvSpPr>
          <p:nvPr>
            <p:ph idx="1"/>
          </p:nvPr>
        </p:nvSpPr>
        <p:spPr>
          <a:xfrm>
            <a:off x="1141412" y="1876926"/>
            <a:ext cx="9905999" cy="4362556"/>
          </a:xfrm>
          <a:gradFill>
            <a:gsLst>
              <a:gs pos="0">
                <a:srgbClr val="C9B5AE">
                  <a:alpha val="0"/>
                </a:srgbClr>
              </a:gs>
              <a:gs pos="100000">
                <a:srgbClr val="C9B5AE"/>
              </a:gs>
            </a:gsLst>
            <a:lin ang="5400000" scaled="1"/>
          </a:gradFill>
        </p:spPr>
        <p:txBody>
          <a:bodyPr>
            <a:normAutofit fontScale="77500" lnSpcReduction="20000"/>
          </a:bodyPr>
          <a:lstStyle/>
          <a:p>
            <a:r>
              <a:rPr lang="en-US" sz="3200" dirty="0">
                <a:solidFill>
                  <a:schemeClr val="tx2">
                    <a:lumMod val="10000"/>
                  </a:schemeClr>
                </a:solidFill>
              </a:rPr>
              <a:t>JavaScript has built-in methods for checking whether all entries produce true and whether any entries produce true</a:t>
            </a:r>
          </a:p>
          <a:p>
            <a:endParaRPr lang="en-US" dirty="0">
              <a:solidFill>
                <a:schemeClr val="tx2">
                  <a:lumMod val="10000"/>
                </a:schemeClr>
              </a:solidFill>
            </a:endParaRPr>
          </a:p>
          <a:p>
            <a:r>
              <a:rPr lang="en-US" sz="2800" b="1" dirty="0">
                <a:solidFill>
                  <a:schemeClr val="tx2">
                    <a:lumMod val="10000"/>
                  </a:schemeClr>
                </a:solidFill>
                <a:latin typeface="Consolas" panose="020B0609020204030204" pitchFamily="49" charset="0"/>
              </a:rPr>
              <a:t>Returns true if all boxes are checked</a:t>
            </a:r>
          </a:p>
          <a:p>
            <a:pPr marL="0" indent="0">
              <a:buNone/>
            </a:pPr>
            <a:r>
              <a:rPr lang="en-US" sz="2800" b="1" dirty="0">
                <a:solidFill>
                  <a:schemeClr val="tx2">
                    <a:lumMod val="10000"/>
                  </a:schemeClr>
                </a:solidFill>
                <a:latin typeface="Consolas" panose="020B0609020204030204" pitchFamily="49" charset="0"/>
              </a:rPr>
              <a:t>["column_1", "column_2", "column_3", "column_4"].</a:t>
            </a:r>
            <a:br>
              <a:rPr lang="en-US" sz="2800" b="1" dirty="0">
                <a:solidFill>
                  <a:schemeClr val="tx2">
                    <a:lumMod val="10000"/>
                  </a:schemeClr>
                </a:solidFill>
                <a:latin typeface="Consolas" panose="020B0609020204030204" pitchFamily="49" charset="0"/>
              </a:rPr>
            </a:br>
            <a:r>
              <a:rPr lang="en-US" sz="2800" b="1" dirty="0">
                <a:solidFill>
                  <a:schemeClr val="tx2">
                    <a:lumMod val="10000"/>
                  </a:schemeClr>
                </a:solidFill>
                <a:latin typeface="Consolas" panose="020B0609020204030204" pitchFamily="49" charset="0"/>
              </a:rPr>
              <a:t>  </a:t>
            </a:r>
            <a:r>
              <a:rPr lang="en-US" sz="2800" b="1" dirty="0">
                <a:latin typeface="Consolas" panose="020B0609020204030204" pitchFamily="49" charset="0"/>
              </a:rPr>
              <a:t>every</a:t>
            </a:r>
            <a:r>
              <a:rPr lang="en-US" sz="2800" b="1" dirty="0">
                <a:solidFill>
                  <a:schemeClr val="tx2">
                    <a:lumMod val="10000"/>
                  </a:schemeClr>
                </a:solidFill>
                <a:latin typeface="Consolas" panose="020B0609020204030204" pitchFamily="49" charset="0"/>
              </a:rPr>
              <a:t>(column =&gt; </a:t>
            </a:r>
            <a:r>
              <a:rPr lang="en-US" sz="2800" b="1" dirty="0" err="1">
                <a:solidFill>
                  <a:schemeClr val="tx2">
                    <a:lumMod val="10000"/>
                  </a:schemeClr>
                </a:solidFill>
                <a:latin typeface="Consolas" panose="020B0609020204030204" pitchFamily="49" charset="0"/>
              </a:rPr>
              <a:t>getFormElement</a:t>
            </a:r>
            <a:r>
              <a:rPr lang="en-US" sz="2800" b="1" dirty="0">
                <a:solidFill>
                  <a:schemeClr val="tx2">
                    <a:lumMod val="10000"/>
                  </a:schemeClr>
                </a:solidFill>
                <a:latin typeface="Consolas" panose="020B0609020204030204" pitchFamily="49" charset="0"/>
              </a:rPr>
              <a:t>(column))</a:t>
            </a:r>
            <a:br>
              <a:rPr lang="en-US" sz="2800" b="1" dirty="0">
                <a:solidFill>
                  <a:schemeClr val="tx2">
                    <a:lumMod val="10000"/>
                  </a:schemeClr>
                </a:solidFill>
                <a:latin typeface="Consolas" panose="020B0609020204030204" pitchFamily="49" charset="0"/>
              </a:rPr>
            </a:br>
            <a:endParaRPr lang="en-US" sz="2800" b="1" dirty="0">
              <a:latin typeface="Consolas" panose="020B0609020204030204" pitchFamily="49" charset="0"/>
            </a:endParaRPr>
          </a:p>
          <a:p>
            <a:r>
              <a:rPr lang="en-US" sz="2800" b="1" dirty="0">
                <a:solidFill>
                  <a:schemeClr val="tx2">
                    <a:lumMod val="10000"/>
                  </a:schemeClr>
                </a:solidFill>
                <a:latin typeface="Consolas" panose="020B0609020204030204" pitchFamily="49" charset="0"/>
              </a:rPr>
              <a:t>Returns true if one or more boxes are checked</a:t>
            </a:r>
          </a:p>
          <a:p>
            <a:pPr marL="0" indent="0">
              <a:buNone/>
            </a:pPr>
            <a:r>
              <a:rPr lang="en-US" sz="2800" b="1" dirty="0">
                <a:solidFill>
                  <a:schemeClr val="tx2">
                    <a:lumMod val="10000"/>
                  </a:schemeClr>
                </a:solidFill>
                <a:latin typeface="Consolas" panose="020B0609020204030204" pitchFamily="49" charset="0"/>
              </a:rPr>
              <a:t>["column_1", "column_2", "column_3", "column_4"].</a:t>
            </a:r>
            <a:br>
              <a:rPr lang="en-US" sz="2800" b="1" dirty="0">
                <a:solidFill>
                  <a:schemeClr val="tx2">
                    <a:lumMod val="10000"/>
                  </a:schemeClr>
                </a:solidFill>
                <a:latin typeface="Consolas" panose="020B0609020204030204" pitchFamily="49" charset="0"/>
              </a:rPr>
            </a:br>
            <a:r>
              <a:rPr lang="en-US" sz="2800" b="1" dirty="0">
                <a:solidFill>
                  <a:schemeClr val="tx2">
                    <a:lumMod val="10000"/>
                  </a:schemeClr>
                </a:solidFill>
                <a:latin typeface="Consolas" panose="020B0609020204030204" pitchFamily="49" charset="0"/>
              </a:rPr>
              <a:t>  </a:t>
            </a:r>
            <a:r>
              <a:rPr lang="en-US" sz="2800" b="1" dirty="0">
                <a:latin typeface="Consolas" panose="020B0609020204030204" pitchFamily="49" charset="0"/>
              </a:rPr>
              <a:t>some</a:t>
            </a:r>
            <a:r>
              <a:rPr lang="en-US" sz="2800" b="1" dirty="0">
                <a:solidFill>
                  <a:schemeClr val="tx2">
                    <a:lumMod val="10000"/>
                  </a:schemeClr>
                </a:solidFill>
                <a:latin typeface="Consolas" panose="020B0609020204030204" pitchFamily="49" charset="0"/>
              </a:rPr>
              <a:t>(column =&gt; </a:t>
            </a:r>
            <a:r>
              <a:rPr lang="en-US" sz="2800" b="1" dirty="0" err="1">
                <a:solidFill>
                  <a:schemeClr val="tx2">
                    <a:lumMod val="10000"/>
                  </a:schemeClr>
                </a:solidFill>
                <a:latin typeface="Consolas" panose="020B0609020204030204" pitchFamily="49" charset="0"/>
              </a:rPr>
              <a:t>getFormElement</a:t>
            </a:r>
            <a:r>
              <a:rPr lang="en-US" sz="2800" b="1" dirty="0">
                <a:solidFill>
                  <a:schemeClr val="tx2">
                    <a:lumMod val="10000"/>
                  </a:schemeClr>
                </a:solidFill>
                <a:latin typeface="Consolas" panose="020B0609020204030204" pitchFamily="49" charset="0"/>
              </a:rPr>
              <a:t>(column))</a:t>
            </a:r>
          </a:p>
          <a:p>
            <a:endParaRPr lang="en-US" dirty="0">
              <a:solidFill>
                <a:schemeClr val="tx2">
                  <a:lumMod val="10000"/>
                </a:schemeClr>
              </a:solidFill>
            </a:endParaRPr>
          </a:p>
        </p:txBody>
      </p:sp>
    </p:spTree>
    <p:extLst>
      <p:ext uri="{BB962C8B-B14F-4D97-AF65-F5344CB8AC3E}">
        <p14:creationId xmlns:p14="http://schemas.microsoft.com/office/powerpoint/2010/main" val="290064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A00-9FAA-DC36-3094-6A73EFB561FB}"/>
              </a:ext>
            </a:extLst>
          </p:cNvPr>
          <p:cNvSpPr>
            <a:spLocks noGrp="1"/>
          </p:cNvSpPr>
          <p:nvPr>
            <p:ph type="title"/>
          </p:nvPr>
        </p:nvSpPr>
        <p:spPr/>
        <p:txBody>
          <a:bodyPr/>
          <a:lstStyle/>
          <a:p>
            <a:r>
              <a:rPr lang="en-US" dirty="0"/>
              <a:t>Appendix C: Other higher-order functions</a:t>
            </a:r>
          </a:p>
        </p:txBody>
      </p:sp>
      <p:sp>
        <p:nvSpPr>
          <p:cNvPr id="3" name="Content Placeholder 2">
            <a:extLst>
              <a:ext uri="{FF2B5EF4-FFF2-40B4-BE49-F238E27FC236}">
                <a16:creationId xmlns:a16="http://schemas.microsoft.com/office/drawing/2014/main" id="{7EB63530-E5E1-C732-4876-A4D6720C102E}"/>
              </a:ext>
            </a:extLst>
          </p:cNvPr>
          <p:cNvSpPr>
            <a:spLocks noGrp="1"/>
          </p:cNvSpPr>
          <p:nvPr>
            <p:ph idx="1"/>
          </p:nvPr>
        </p:nvSpPr>
        <p:spPr>
          <a:xfrm>
            <a:off x="1141412" y="1973179"/>
            <a:ext cx="9905999" cy="4884821"/>
          </a:xfrm>
          <a:gradFill>
            <a:gsLst>
              <a:gs pos="0">
                <a:srgbClr val="C9B5AE">
                  <a:alpha val="0"/>
                </a:srgbClr>
              </a:gs>
              <a:gs pos="100000">
                <a:srgbClr val="C9B5AE"/>
              </a:gs>
            </a:gsLst>
            <a:lin ang="5400000" scaled="1"/>
          </a:gradFill>
        </p:spPr>
        <p:txBody>
          <a:bodyPr>
            <a:normAutofit fontScale="85000" lnSpcReduction="20000"/>
          </a:bodyPr>
          <a:lstStyle/>
          <a:p>
            <a:r>
              <a:rPr lang="en-US" dirty="0">
                <a:solidFill>
                  <a:schemeClr val="tx2">
                    <a:lumMod val="10000"/>
                  </a:schemeClr>
                </a:solidFill>
                <a:latin typeface="Consolas" panose="020B0609020204030204" pitchFamily="49" charset="0"/>
              </a:rPr>
              <a:t>find, </a:t>
            </a:r>
            <a:r>
              <a:rPr lang="en-US" dirty="0" err="1">
                <a:solidFill>
                  <a:schemeClr val="tx2">
                    <a:lumMod val="10000"/>
                  </a:schemeClr>
                </a:solidFill>
                <a:latin typeface="Consolas" panose="020B0609020204030204" pitchFamily="49" charset="0"/>
              </a:rPr>
              <a:t>findLast</a:t>
            </a:r>
            <a:r>
              <a:rPr lang="en-US" dirty="0">
                <a:solidFill>
                  <a:schemeClr val="tx2">
                    <a:lumMod val="10000"/>
                  </a:schemeClr>
                </a:solidFill>
                <a:latin typeface="Consolas" panose="020B0609020204030204" pitchFamily="49" charset="0"/>
              </a:rPr>
              <a:t>, </a:t>
            </a:r>
            <a:r>
              <a:rPr lang="en-US" dirty="0" err="1">
                <a:solidFill>
                  <a:schemeClr val="tx2">
                    <a:lumMod val="10000"/>
                  </a:schemeClr>
                </a:solidFill>
                <a:latin typeface="Consolas" panose="020B0609020204030204" pitchFamily="49" charset="0"/>
              </a:rPr>
              <a:t>findIndex</a:t>
            </a:r>
            <a:r>
              <a:rPr lang="en-US" dirty="0">
                <a:solidFill>
                  <a:schemeClr val="tx2">
                    <a:lumMod val="10000"/>
                  </a:schemeClr>
                </a:solidFill>
                <a:latin typeface="Consolas" panose="020B0609020204030204" pitchFamily="49" charset="0"/>
              </a:rPr>
              <a:t>, </a:t>
            </a:r>
            <a:r>
              <a:rPr lang="en-US" dirty="0" err="1">
                <a:solidFill>
                  <a:schemeClr val="tx2">
                    <a:lumMod val="10000"/>
                  </a:schemeClr>
                </a:solidFill>
                <a:latin typeface="Consolas" panose="020B0609020204030204" pitchFamily="49" charset="0"/>
              </a:rPr>
              <a:t>findLastIndex</a:t>
            </a:r>
            <a:r>
              <a:rPr lang="en-US" dirty="0">
                <a:solidFill>
                  <a:schemeClr val="tx2">
                    <a:lumMod val="10000"/>
                  </a:schemeClr>
                </a:solidFill>
              </a:rPr>
              <a:t>, and </a:t>
            </a:r>
            <a:r>
              <a:rPr lang="en-US" dirty="0">
                <a:solidFill>
                  <a:schemeClr val="tx2">
                    <a:lumMod val="10000"/>
                  </a:schemeClr>
                </a:solidFill>
                <a:latin typeface="Consolas" panose="020B0609020204030204" pitchFamily="49" charset="0"/>
              </a:rPr>
              <a:t>filter</a:t>
            </a:r>
          </a:p>
          <a:p>
            <a:pPr lvl="1"/>
            <a:r>
              <a:rPr lang="en-US" dirty="0">
                <a:solidFill>
                  <a:schemeClr val="tx2">
                    <a:lumMod val="10000"/>
                  </a:schemeClr>
                </a:solidFill>
              </a:rPr>
              <a:t>All apply a function to each element in the array to get a truthy/</a:t>
            </a:r>
            <a:r>
              <a:rPr lang="en-US" dirty="0" err="1">
                <a:solidFill>
                  <a:schemeClr val="tx2">
                    <a:lumMod val="10000"/>
                  </a:schemeClr>
                </a:solidFill>
              </a:rPr>
              <a:t>falsey</a:t>
            </a:r>
            <a:r>
              <a:rPr lang="en-US" dirty="0">
                <a:solidFill>
                  <a:schemeClr val="tx2">
                    <a:lumMod val="10000"/>
                  </a:schemeClr>
                </a:solidFill>
              </a:rPr>
              <a:t> value and return:</a:t>
            </a:r>
          </a:p>
          <a:p>
            <a:pPr lvl="2"/>
            <a:r>
              <a:rPr lang="en-US" dirty="0">
                <a:solidFill>
                  <a:schemeClr val="tx2">
                    <a:lumMod val="10000"/>
                  </a:schemeClr>
                </a:solidFill>
              </a:rPr>
              <a:t>The first or last element that returns true (</a:t>
            </a:r>
            <a:r>
              <a:rPr lang="en-US" b="1" dirty="0">
                <a:latin typeface="Consolas" panose="020B0609020204030204" pitchFamily="49" charset="0"/>
              </a:rPr>
              <a:t>find</a:t>
            </a:r>
            <a:r>
              <a:rPr lang="en-US" dirty="0">
                <a:solidFill>
                  <a:schemeClr val="tx2">
                    <a:lumMod val="10000"/>
                  </a:schemeClr>
                </a:solidFill>
                <a:latin typeface="Consolas" panose="020B0609020204030204" pitchFamily="49" charset="0"/>
              </a:rPr>
              <a:t>, </a:t>
            </a:r>
            <a:r>
              <a:rPr lang="en-US" b="1" dirty="0" err="1">
                <a:latin typeface="Consolas" panose="020B0609020204030204" pitchFamily="49" charset="0"/>
              </a:rPr>
              <a:t>findLast</a:t>
            </a:r>
            <a:r>
              <a:rPr lang="en-US" dirty="0">
                <a:solidFill>
                  <a:schemeClr val="tx2">
                    <a:lumMod val="10000"/>
                  </a:schemeClr>
                </a:solidFill>
              </a:rPr>
              <a:t>)</a:t>
            </a:r>
          </a:p>
          <a:p>
            <a:pPr lvl="2"/>
            <a:r>
              <a:rPr lang="en-US" dirty="0">
                <a:solidFill>
                  <a:schemeClr val="tx2">
                    <a:lumMod val="10000"/>
                  </a:schemeClr>
                </a:solidFill>
              </a:rPr>
              <a:t>The position of the first or last element that returns true (</a:t>
            </a:r>
            <a:r>
              <a:rPr lang="en-US" b="1" dirty="0" err="1">
                <a:latin typeface="Consolas" panose="020B0609020204030204" pitchFamily="49" charset="0"/>
              </a:rPr>
              <a:t>findIndex</a:t>
            </a:r>
            <a:r>
              <a:rPr lang="en-US" dirty="0">
                <a:solidFill>
                  <a:schemeClr val="tx2">
                    <a:lumMod val="10000"/>
                  </a:schemeClr>
                </a:solidFill>
                <a:latin typeface="Consolas" panose="020B0609020204030204" pitchFamily="49" charset="0"/>
              </a:rPr>
              <a:t>, </a:t>
            </a:r>
            <a:r>
              <a:rPr lang="en-US" b="1" dirty="0" err="1">
                <a:latin typeface="Consolas" panose="020B0609020204030204" pitchFamily="49" charset="0"/>
              </a:rPr>
              <a:t>findLastIndex</a:t>
            </a:r>
            <a:r>
              <a:rPr lang="en-US" dirty="0">
                <a:solidFill>
                  <a:schemeClr val="tx2">
                    <a:lumMod val="10000"/>
                  </a:schemeClr>
                </a:solidFill>
              </a:rPr>
              <a:t>)</a:t>
            </a:r>
          </a:p>
          <a:p>
            <a:pPr lvl="2"/>
            <a:r>
              <a:rPr lang="en-US" dirty="0">
                <a:solidFill>
                  <a:schemeClr val="tx2">
                    <a:lumMod val="10000"/>
                  </a:schemeClr>
                </a:solidFill>
              </a:rPr>
              <a:t>An array of the subset of elements that return true (</a:t>
            </a:r>
            <a:r>
              <a:rPr lang="en-US" b="1" dirty="0">
                <a:latin typeface="Consolas" panose="020B0609020204030204" pitchFamily="49" charset="0"/>
              </a:rPr>
              <a:t>filter</a:t>
            </a:r>
            <a:r>
              <a:rPr lang="en-US" dirty="0">
                <a:solidFill>
                  <a:schemeClr val="tx2">
                    <a:lumMod val="10000"/>
                  </a:schemeClr>
                </a:solidFill>
              </a:rPr>
              <a:t>)</a:t>
            </a:r>
          </a:p>
          <a:p>
            <a:pPr lvl="1"/>
            <a:r>
              <a:rPr lang="en-US" dirty="0">
                <a:solidFill>
                  <a:schemeClr val="tx2">
                    <a:lumMod val="10000"/>
                  </a:schemeClr>
                </a:solidFill>
              </a:rPr>
              <a:t>Useful for </a:t>
            </a:r>
            <a:r>
              <a:rPr lang="en-US" i="1" dirty="0">
                <a:solidFill>
                  <a:schemeClr val="tx2">
                    <a:lumMod val="10000"/>
                  </a:schemeClr>
                </a:solidFill>
              </a:rPr>
              <a:t>searching</a:t>
            </a:r>
            <a:r>
              <a:rPr lang="en-US" dirty="0">
                <a:solidFill>
                  <a:schemeClr val="tx2">
                    <a:lumMod val="10000"/>
                  </a:schemeClr>
                </a:solidFill>
              </a:rPr>
              <a:t> for elements that meet a condition</a:t>
            </a:r>
          </a:p>
          <a:p>
            <a:pPr lvl="1"/>
            <a:r>
              <a:rPr lang="en-US" dirty="0">
                <a:solidFill>
                  <a:schemeClr val="tx2">
                    <a:lumMod val="10000"/>
                  </a:schemeClr>
                </a:solidFill>
              </a:rPr>
              <a:t>Example:</a:t>
            </a:r>
          </a:p>
          <a:p>
            <a:pPr lvl="2"/>
            <a:r>
              <a:rPr lang="en-US" b="1" dirty="0" err="1">
                <a:solidFill>
                  <a:schemeClr val="tx2">
                    <a:lumMod val="10000"/>
                  </a:schemeClr>
                </a:solidFill>
                <a:latin typeface="Consolas" panose="020B0609020204030204" pitchFamily="49" charset="0"/>
              </a:rPr>
              <a:t>Form.formObject.FormLines.filter</a:t>
            </a:r>
            <a:r>
              <a:rPr lang="en-US" b="1" dirty="0">
                <a:solidFill>
                  <a:schemeClr val="tx2">
                    <a:lumMod val="10000"/>
                  </a:schemeClr>
                </a:solidFill>
                <a:latin typeface="Consolas" panose="020B0609020204030204" pitchFamily="49" charset="0"/>
              </a:rPr>
              <a:t>(x =&gt; </a:t>
            </a:r>
            <a:r>
              <a:rPr lang="en-US" b="1" dirty="0" err="1">
                <a:solidFill>
                  <a:schemeClr val="tx2">
                    <a:lumMod val="10000"/>
                  </a:schemeClr>
                </a:solidFill>
                <a:latin typeface="Consolas" panose="020B0609020204030204" pitchFamily="49" charset="0"/>
              </a:rPr>
              <a:t>x.typeCode</a:t>
            </a:r>
            <a:r>
              <a:rPr lang="en-US" b="1" dirty="0">
                <a:solidFill>
                  <a:schemeClr val="tx2">
                    <a:lumMod val="10000"/>
                  </a:schemeClr>
                </a:solidFill>
                <a:latin typeface="Consolas" panose="020B0609020204030204" pitchFamily="49" charset="0"/>
              </a:rPr>
              <a:t> === 'L')</a:t>
            </a:r>
          </a:p>
          <a:p>
            <a:pPr lvl="2"/>
            <a:r>
              <a:rPr lang="en-US" dirty="0">
                <a:solidFill>
                  <a:schemeClr val="tx2">
                    <a:lumMod val="10000"/>
                  </a:schemeClr>
                </a:solidFill>
              </a:rPr>
              <a:t>Returns an array of all checkbox fields on a form</a:t>
            </a:r>
          </a:p>
          <a:p>
            <a:r>
              <a:rPr lang="en-US" b="1" dirty="0" err="1">
                <a:solidFill>
                  <a:schemeClr val="tx2">
                    <a:lumMod val="10000"/>
                  </a:schemeClr>
                </a:solidFill>
                <a:latin typeface="Consolas" panose="020B0609020204030204" pitchFamily="49" charset="0"/>
              </a:rPr>
              <a:t>forEach</a:t>
            </a:r>
            <a:endParaRPr lang="en-US" b="1" dirty="0">
              <a:solidFill>
                <a:schemeClr val="tx2">
                  <a:lumMod val="10000"/>
                </a:schemeClr>
              </a:solidFill>
              <a:latin typeface="Consolas" panose="020B0609020204030204" pitchFamily="49" charset="0"/>
            </a:endParaRPr>
          </a:p>
          <a:p>
            <a:pPr lvl="1"/>
            <a:r>
              <a:rPr lang="en-US" dirty="0">
                <a:solidFill>
                  <a:schemeClr val="tx2">
                    <a:lumMod val="10000"/>
                  </a:schemeClr>
                </a:solidFill>
              </a:rPr>
              <a:t>Works like </a:t>
            </a:r>
            <a:r>
              <a:rPr lang="en-US" b="1" dirty="0">
                <a:solidFill>
                  <a:schemeClr val="tx2">
                    <a:lumMod val="10000"/>
                  </a:schemeClr>
                </a:solidFill>
                <a:latin typeface="Consolas" panose="020B0609020204030204" pitchFamily="49" charset="0"/>
              </a:rPr>
              <a:t>map</a:t>
            </a:r>
            <a:r>
              <a:rPr lang="en-US" dirty="0">
                <a:solidFill>
                  <a:schemeClr val="tx2">
                    <a:lumMod val="10000"/>
                  </a:schemeClr>
                </a:solidFill>
              </a:rPr>
              <a:t>, but does not save the result</a:t>
            </a:r>
          </a:p>
          <a:p>
            <a:pPr lvl="1"/>
            <a:r>
              <a:rPr lang="en-US" dirty="0">
                <a:solidFill>
                  <a:schemeClr val="tx2">
                    <a:lumMod val="10000"/>
                  </a:schemeClr>
                </a:solidFill>
              </a:rPr>
              <a:t>Useful for impure functions that change the form as they go</a:t>
            </a:r>
          </a:p>
          <a:p>
            <a:pPr lvl="1"/>
            <a:r>
              <a:rPr lang="en-US" dirty="0">
                <a:solidFill>
                  <a:schemeClr val="tx2">
                    <a:lumMod val="10000"/>
                  </a:schemeClr>
                </a:solidFill>
              </a:rPr>
              <a:t>E.g., </a:t>
            </a:r>
            <a:r>
              <a:rPr lang="en-US" sz="2400" b="1" dirty="0">
                <a:solidFill>
                  <a:schemeClr val="tx2">
                    <a:lumMod val="10000"/>
                  </a:schemeClr>
                </a:solidFill>
                <a:latin typeface="Consolas" panose="020B0609020204030204" pitchFamily="49" charset="0"/>
              </a:rPr>
              <a:t>["column_1", "column_2", "column_3", "column_4"].</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a:t>
            </a:r>
            <a:r>
              <a:rPr lang="en-US" sz="2400" b="1" dirty="0" err="1">
                <a:solidFill>
                  <a:schemeClr val="tx2">
                    <a:lumMod val="10000"/>
                  </a:schemeClr>
                </a:solidFill>
                <a:latin typeface="Consolas" panose="020B0609020204030204" pitchFamily="49" charset="0"/>
              </a:rPr>
              <a:t>forEach</a:t>
            </a:r>
            <a:r>
              <a:rPr lang="en-US" sz="2400" b="1" dirty="0">
                <a:solidFill>
                  <a:schemeClr val="tx2">
                    <a:lumMod val="10000"/>
                  </a:schemeClr>
                </a:solidFill>
                <a:latin typeface="Consolas" panose="020B0609020204030204" pitchFamily="49" charset="0"/>
              </a:rPr>
              <a:t>(column =&gt; </a:t>
            </a:r>
            <a:r>
              <a:rPr lang="en-US" sz="2400" b="1" dirty="0" err="1">
                <a:solidFill>
                  <a:schemeClr val="tx2">
                    <a:lumMod val="10000"/>
                  </a:schemeClr>
                </a:solidFill>
                <a:latin typeface="Consolas" panose="020B0609020204030204" pitchFamily="49" charset="0"/>
              </a:rPr>
              <a:t>setFormElement</a:t>
            </a:r>
            <a:r>
              <a:rPr lang="en-US" sz="2400" b="1" dirty="0">
                <a:solidFill>
                  <a:schemeClr val="tx2">
                    <a:lumMod val="10000"/>
                  </a:schemeClr>
                </a:solidFill>
                <a:latin typeface="Consolas" panose="020B0609020204030204" pitchFamily="49" charset="0"/>
              </a:rPr>
              <a:t>(column, true))</a:t>
            </a:r>
          </a:p>
        </p:txBody>
      </p:sp>
    </p:spTree>
    <p:extLst>
      <p:ext uri="{BB962C8B-B14F-4D97-AF65-F5344CB8AC3E}">
        <p14:creationId xmlns:p14="http://schemas.microsoft.com/office/powerpoint/2010/main" val="4499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3A1B-2AB7-4529-7CAD-1C69BFAB6D17}"/>
              </a:ext>
            </a:extLst>
          </p:cNvPr>
          <p:cNvSpPr>
            <a:spLocks noGrp="1"/>
          </p:cNvSpPr>
          <p:nvPr>
            <p:ph type="title"/>
          </p:nvPr>
        </p:nvSpPr>
        <p:spPr/>
        <p:txBody>
          <a:bodyPr/>
          <a:lstStyle/>
          <a:p>
            <a:r>
              <a:rPr lang="en-US" dirty="0"/>
              <a:t>Our working example:</a:t>
            </a:r>
          </a:p>
        </p:txBody>
      </p:sp>
      <p:sp>
        <p:nvSpPr>
          <p:cNvPr id="3" name="Content Placeholder 2">
            <a:extLst>
              <a:ext uri="{FF2B5EF4-FFF2-40B4-BE49-F238E27FC236}">
                <a16:creationId xmlns:a16="http://schemas.microsoft.com/office/drawing/2014/main" id="{3F858021-C816-091E-5CD1-6D7A78549BF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F058B1B-6C7A-7F77-CA35-853674B74F2E}"/>
              </a:ext>
            </a:extLst>
          </p:cNvPr>
          <p:cNvPicPr>
            <a:picLocks noChangeAspect="1"/>
          </p:cNvPicPr>
          <p:nvPr/>
        </p:nvPicPr>
        <p:blipFill>
          <a:blip r:embed="rId3"/>
          <a:stretch>
            <a:fillRect/>
          </a:stretch>
        </p:blipFill>
        <p:spPr>
          <a:xfrm>
            <a:off x="246833" y="1825625"/>
            <a:ext cx="11698333" cy="3877216"/>
          </a:xfrm>
          <a:prstGeom prst="rect">
            <a:avLst/>
          </a:prstGeom>
          <a:solidFill>
            <a:schemeClr val="accent1"/>
          </a:solidFill>
        </p:spPr>
      </p:pic>
    </p:spTree>
    <p:extLst>
      <p:ext uri="{BB962C8B-B14F-4D97-AF65-F5344CB8AC3E}">
        <p14:creationId xmlns:p14="http://schemas.microsoft.com/office/powerpoint/2010/main" val="257870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4872-76AD-809F-0217-E6C2BDD749E6}"/>
              </a:ext>
            </a:extLst>
          </p:cNvPr>
          <p:cNvSpPr>
            <a:spLocks noGrp="1"/>
          </p:cNvSpPr>
          <p:nvPr>
            <p:ph type="title"/>
          </p:nvPr>
        </p:nvSpPr>
        <p:spPr/>
        <p:txBody>
          <a:bodyPr/>
          <a:lstStyle/>
          <a:p>
            <a:r>
              <a:rPr lang="en-US" dirty="0"/>
              <a:t>The Basic Situation: Are either of two boxes checked?</a:t>
            </a:r>
          </a:p>
        </p:txBody>
      </p:sp>
      <p:sp>
        <p:nvSpPr>
          <p:cNvPr id="4" name="TextBox 3">
            <a:extLst>
              <a:ext uri="{FF2B5EF4-FFF2-40B4-BE49-F238E27FC236}">
                <a16:creationId xmlns:a16="http://schemas.microsoft.com/office/drawing/2014/main" id="{EB0D3385-7F82-83DE-FDAA-C7A2C24A4F0B}"/>
              </a:ext>
            </a:extLst>
          </p:cNvPr>
          <p:cNvSpPr txBox="1"/>
          <p:nvPr/>
        </p:nvSpPr>
        <p:spPr>
          <a:xfrm>
            <a:off x="1" y="2978150"/>
            <a:ext cx="12192000" cy="954107"/>
          </a:xfrm>
          <a:prstGeom prst="rect">
            <a:avLst/>
          </a:prstGeom>
          <a:solidFill>
            <a:srgbClr val="C9B5AE">
              <a:alpha val="75000"/>
            </a:srgbClr>
          </a:solidFill>
        </p:spPr>
        <p:txBody>
          <a:bodyPr wrap="square" rtlCol="0">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a:t>
            </a:r>
          </a:p>
        </p:txBody>
      </p:sp>
    </p:spTree>
    <p:extLst>
      <p:ext uri="{BB962C8B-B14F-4D97-AF65-F5344CB8AC3E}">
        <p14:creationId xmlns:p14="http://schemas.microsoft.com/office/powerpoint/2010/main" val="303420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4872-76AD-809F-0217-E6C2BDD749E6}"/>
              </a:ext>
            </a:extLst>
          </p:cNvPr>
          <p:cNvSpPr>
            <a:spLocks noGrp="1"/>
          </p:cNvSpPr>
          <p:nvPr>
            <p:ph type="title"/>
          </p:nvPr>
        </p:nvSpPr>
        <p:spPr/>
        <p:txBody>
          <a:bodyPr/>
          <a:lstStyle/>
          <a:p>
            <a:r>
              <a:rPr lang="en-US" dirty="0"/>
              <a:t>What if we need to check 3, 4, </a:t>
            </a:r>
            <a:r>
              <a:rPr lang="en-US" i="1" dirty="0"/>
              <a:t>n</a:t>
            </a:r>
            <a:r>
              <a:rPr lang="en-US" dirty="0"/>
              <a:t> form fields?</a:t>
            </a:r>
          </a:p>
        </p:txBody>
      </p:sp>
      <p:sp>
        <p:nvSpPr>
          <p:cNvPr id="8" name="TextBox 7">
            <a:extLst>
              <a:ext uri="{FF2B5EF4-FFF2-40B4-BE49-F238E27FC236}">
                <a16:creationId xmlns:a16="http://schemas.microsoft.com/office/drawing/2014/main" id="{B322113E-1E92-26AA-B15C-96D17F71E0E1}"/>
              </a:ext>
            </a:extLst>
          </p:cNvPr>
          <p:cNvSpPr txBox="1"/>
          <p:nvPr/>
        </p:nvSpPr>
        <p:spPr>
          <a:xfrm>
            <a:off x="1" y="2945031"/>
            <a:ext cx="12192000" cy="1815882"/>
          </a:xfrm>
          <a:prstGeom prst="rect">
            <a:avLst/>
          </a:prstGeom>
          <a:solidFill>
            <a:srgbClr val="C9B5AE">
              <a:alpha val="75000"/>
            </a:srgbClr>
          </a:solidFill>
        </p:spPr>
        <p:txBody>
          <a:bodyPr wrap="square" rtlCol="0" anchor="ctr">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Mood")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Hair Day")</a:t>
            </a:r>
          </a:p>
        </p:txBody>
      </p:sp>
    </p:spTree>
    <p:extLst>
      <p:ext uri="{BB962C8B-B14F-4D97-AF65-F5344CB8AC3E}">
        <p14:creationId xmlns:p14="http://schemas.microsoft.com/office/powerpoint/2010/main" val="39812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F945-CF25-B78D-7B8D-0603788DFA64}"/>
              </a:ext>
            </a:extLst>
          </p:cNvPr>
          <p:cNvSpPr>
            <a:spLocks noGrp="1"/>
          </p:cNvSpPr>
          <p:nvPr>
            <p:ph type="title"/>
          </p:nvPr>
        </p:nvSpPr>
        <p:spPr/>
        <p:txBody>
          <a:bodyPr/>
          <a:lstStyle/>
          <a:p>
            <a:r>
              <a:rPr lang="en-US" sz="4400" b="1" dirty="0">
                <a:solidFill>
                  <a:schemeClr val="accent2">
                    <a:lumMod val="75000"/>
                  </a:schemeClr>
                </a:solidFill>
              </a:rPr>
              <a:t>D</a:t>
            </a:r>
            <a:r>
              <a:rPr lang="en-US" dirty="0"/>
              <a:t>on't</a:t>
            </a:r>
            <a:r>
              <a:rPr lang="en-US" b="1" dirty="0"/>
              <a:t> </a:t>
            </a:r>
            <a:r>
              <a:rPr lang="en-US" sz="4400" b="1" dirty="0">
                <a:solidFill>
                  <a:schemeClr val="accent2">
                    <a:lumMod val="75000"/>
                  </a:schemeClr>
                </a:solidFill>
              </a:rPr>
              <a:t>R</a:t>
            </a:r>
            <a:r>
              <a:rPr lang="en-US" dirty="0"/>
              <a:t>epeat</a:t>
            </a:r>
            <a:r>
              <a:rPr lang="en-US" b="1" dirty="0"/>
              <a:t> </a:t>
            </a:r>
            <a:r>
              <a:rPr lang="en-US" sz="4400" b="1" dirty="0">
                <a:solidFill>
                  <a:schemeClr val="accent2">
                    <a:lumMod val="75000"/>
                  </a:schemeClr>
                </a:solidFill>
              </a:rPr>
              <a:t>Y</a:t>
            </a:r>
            <a:r>
              <a:rPr lang="en-US" dirty="0"/>
              <a:t>ourself</a:t>
            </a:r>
          </a:p>
        </p:txBody>
      </p:sp>
      <p:sp>
        <p:nvSpPr>
          <p:cNvPr id="3" name="Content Placeholder 2">
            <a:extLst>
              <a:ext uri="{FF2B5EF4-FFF2-40B4-BE49-F238E27FC236}">
                <a16:creationId xmlns:a16="http://schemas.microsoft.com/office/drawing/2014/main" id="{3883F862-0E2F-42E0-E64F-B25083893ABA}"/>
              </a:ext>
            </a:extLst>
          </p:cNvPr>
          <p:cNvSpPr>
            <a:spLocks noGrp="1"/>
          </p:cNvSpPr>
          <p:nvPr>
            <p:ph idx="1"/>
          </p:nvPr>
        </p:nvSpPr>
        <p:spPr/>
        <p:txBody>
          <a:bodyPr/>
          <a:lstStyle/>
          <a:p>
            <a:r>
              <a:rPr lang="en-US" dirty="0">
                <a:solidFill>
                  <a:schemeClr val="tx2">
                    <a:lumMod val="10000"/>
                  </a:schemeClr>
                </a:solidFill>
              </a:rPr>
              <a:t>Repeated code creates opportunities to make mistakes</a:t>
            </a:r>
          </a:p>
          <a:p>
            <a:pPr lvl="1"/>
            <a:r>
              <a:rPr lang="en-US" dirty="0">
                <a:solidFill>
                  <a:schemeClr val="tx2">
                    <a:lumMod val="10000"/>
                  </a:schemeClr>
                </a:solidFill>
              </a:rPr>
              <a:t>Spelling errors</a:t>
            </a:r>
          </a:p>
          <a:p>
            <a:pPr lvl="1"/>
            <a:r>
              <a:rPr lang="en-US" dirty="0">
                <a:solidFill>
                  <a:schemeClr val="tx2">
                    <a:lumMod val="10000"/>
                  </a:schemeClr>
                </a:solidFill>
              </a:rPr>
              <a:t>Missing parentheses</a:t>
            </a:r>
          </a:p>
          <a:p>
            <a:pPr lvl="1"/>
            <a:r>
              <a:rPr lang="en-US" dirty="0">
                <a:solidFill>
                  <a:schemeClr val="tx2">
                    <a:lumMod val="10000"/>
                  </a:schemeClr>
                </a:solidFill>
              </a:rPr>
              <a:t>Forgetting to include a value</a:t>
            </a:r>
          </a:p>
        </p:txBody>
      </p:sp>
      <p:sp>
        <p:nvSpPr>
          <p:cNvPr id="4" name="TextBox 3">
            <a:extLst>
              <a:ext uri="{FF2B5EF4-FFF2-40B4-BE49-F238E27FC236}">
                <a16:creationId xmlns:a16="http://schemas.microsoft.com/office/drawing/2014/main" id="{8F4E90ED-4616-9F97-212B-8C94069E7E76}"/>
              </a:ext>
            </a:extLst>
          </p:cNvPr>
          <p:cNvSpPr txBox="1"/>
          <p:nvPr/>
        </p:nvSpPr>
        <p:spPr>
          <a:xfrm>
            <a:off x="0" y="4423600"/>
            <a:ext cx="12192000" cy="1815882"/>
          </a:xfrm>
          <a:prstGeom prst="rect">
            <a:avLst/>
          </a:prstGeom>
          <a:solidFill>
            <a:srgbClr val="C9B5AE">
              <a:alpha val="75000"/>
            </a:srgbClr>
          </a:solidFill>
        </p:spPr>
        <p:txBody>
          <a:bodyPr wrap="square" rtlCol="0" anchor="ctr">
            <a:spAutoFit/>
          </a:bodyPr>
          <a:lstStyle/>
          <a:p>
            <a:r>
              <a:rPr lang="en-US" sz="2800" dirty="0">
                <a:solidFill>
                  <a:schemeClr val="tx2">
                    <a:lumMod val="10000"/>
                  </a:schemeClr>
                </a:solidFill>
                <a:latin typeface="Consolas" panose="020B0609020204030204" pitchFamily="49" charset="0"/>
              </a:rPr>
              <a:t>getTestAnswerValue("porblems", "bad_day",  "Bad Weather" || </a:t>
            </a:r>
          </a:p>
          <a:p>
            <a:r>
              <a:rPr lang="en-US" sz="2800" dirty="0">
                <a:solidFill>
                  <a:schemeClr val="tx2">
                    <a:lumMod val="10000"/>
                  </a:schemeClr>
                </a:solidFill>
                <a:latin typeface="Consolas" panose="020B0609020204030204" pitchFamily="49" charset="0"/>
              </a:rPr>
              <a:t>geTTestAnswerValue("problems", "bad_day",  "Bad Mood")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"bad day",  "Bad Mood')   || </a:t>
            </a:r>
          </a:p>
          <a:p>
            <a:r>
              <a:rPr lang="en-US" sz="2800" dirty="0">
                <a:solidFill>
                  <a:schemeClr val="tx2">
                    <a:lumMod val="10000"/>
                  </a:schemeClr>
                </a:solidFill>
                <a:latin typeface="Consolas" panose="020B0609020204030204" pitchFamily="49" charset="0"/>
              </a:rPr>
              <a:t>getTestAnswerVulae("problems", "bad_day",  "Bad Hair Day")</a:t>
            </a:r>
          </a:p>
        </p:txBody>
      </p:sp>
    </p:spTree>
    <p:extLst>
      <p:ext uri="{BB962C8B-B14F-4D97-AF65-F5344CB8AC3E}">
        <p14:creationId xmlns:p14="http://schemas.microsoft.com/office/powerpoint/2010/main" val="262105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A functional approach</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normAutofit/>
          </a:bodyPr>
          <a:lstStyle/>
          <a:p>
            <a:r>
              <a:rPr lang="en-US" sz="2800" dirty="0">
                <a:solidFill>
                  <a:schemeClr val="tx2">
                    <a:lumMod val="10000"/>
                  </a:schemeClr>
                </a:solidFill>
              </a:rPr>
              <a:t>Arrays and higher-order functions help us simplify our approach by</a:t>
            </a:r>
          </a:p>
          <a:p>
            <a:pPr lvl="1"/>
            <a:r>
              <a:rPr lang="en-US" sz="2400" dirty="0">
                <a:solidFill>
                  <a:schemeClr val="tx2">
                    <a:lumMod val="10000"/>
                  </a:schemeClr>
                </a:solidFill>
              </a:rPr>
              <a:t>Putting pieces that vary into a collection (</a:t>
            </a:r>
            <a:r>
              <a:rPr lang="en-US" sz="2400" b="1" dirty="0">
                <a:solidFill>
                  <a:schemeClr val="tx1">
                    <a:lumMod val="75000"/>
                  </a:schemeClr>
                </a:solidFill>
              </a:rPr>
              <a:t>array</a:t>
            </a:r>
            <a:r>
              <a:rPr lang="en-US" sz="2400" dirty="0">
                <a:solidFill>
                  <a:schemeClr val="tx2">
                    <a:lumMod val="10000"/>
                  </a:schemeClr>
                </a:solidFill>
              </a:rPr>
              <a:t>) and</a:t>
            </a:r>
          </a:p>
          <a:p>
            <a:pPr lvl="1"/>
            <a:r>
              <a:rPr lang="en-US" sz="2400" dirty="0">
                <a:solidFill>
                  <a:schemeClr val="tx2">
                    <a:lumMod val="10000"/>
                  </a:schemeClr>
                </a:solidFill>
              </a:rPr>
              <a:t>Putting pieces that repeat into </a:t>
            </a:r>
            <a:r>
              <a:rPr lang="en-US" sz="2400" b="1" dirty="0">
                <a:solidFill>
                  <a:schemeClr val="tx1">
                    <a:lumMod val="75000"/>
                  </a:schemeClr>
                </a:solidFill>
              </a:rPr>
              <a:t>functions</a:t>
            </a:r>
            <a:r>
              <a:rPr lang="en-US" sz="2400" dirty="0">
                <a:solidFill>
                  <a:schemeClr val="tx2">
                    <a:lumMod val="10000"/>
                  </a:schemeClr>
                </a:solidFill>
              </a:rPr>
              <a:t> to apply over the array</a:t>
            </a:r>
          </a:p>
          <a:p>
            <a:pPr lvl="1"/>
            <a:r>
              <a:rPr lang="en-US" sz="2400" dirty="0">
                <a:solidFill>
                  <a:schemeClr val="tx2">
                    <a:lumMod val="10000"/>
                  </a:schemeClr>
                </a:solidFill>
              </a:rPr>
              <a:t>Becomes easier to modify, update, and re-use our code!</a:t>
            </a:r>
          </a:p>
          <a:p>
            <a:pPr lvl="1"/>
            <a:endParaRPr lang="en-US" sz="2400" dirty="0"/>
          </a:p>
          <a:p>
            <a:pPr lvl="1"/>
            <a:endParaRPr lang="en-US" sz="2400" dirty="0"/>
          </a:p>
          <a:p>
            <a:endParaRPr lang="en-US" sz="2800" dirty="0"/>
          </a:p>
        </p:txBody>
      </p:sp>
    </p:spTree>
    <p:extLst>
      <p:ext uri="{BB962C8B-B14F-4D97-AF65-F5344CB8AC3E}">
        <p14:creationId xmlns:p14="http://schemas.microsoft.com/office/powerpoint/2010/main" val="301215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lstStyle/>
          <a:p>
            <a:r>
              <a:rPr lang="en-US" dirty="0">
                <a:solidFill>
                  <a:schemeClr val="tx2">
                    <a:lumMod val="10000"/>
                  </a:schemeClr>
                </a:solidFill>
              </a:rPr>
              <a:t>Arrays and higher-order functions help us simplify our approach by</a:t>
            </a:r>
          </a:p>
          <a:p>
            <a:pPr lvl="1"/>
            <a:r>
              <a:rPr lang="en-US" dirty="0">
                <a:solidFill>
                  <a:schemeClr val="tx2">
                    <a:lumMod val="10000"/>
                  </a:schemeClr>
                </a:solidFill>
              </a:rPr>
              <a:t>Putting pieces that vary into a collection (</a:t>
            </a:r>
            <a:r>
              <a:rPr lang="en-US" b="1" dirty="0">
                <a:solidFill>
                  <a:schemeClr val="tx2">
                    <a:lumMod val="10000"/>
                  </a:schemeClr>
                </a:solidFill>
              </a:rPr>
              <a:t>array</a:t>
            </a:r>
            <a:r>
              <a:rPr lang="en-US" dirty="0">
                <a:solidFill>
                  <a:schemeClr val="tx2">
                    <a:lumMod val="10000"/>
                  </a:schemeClr>
                </a:solidFill>
              </a:rPr>
              <a:t>) and</a:t>
            </a:r>
          </a:p>
          <a:p>
            <a:pPr lvl="1"/>
            <a:r>
              <a:rPr lang="en-US" dirty="0">
                <a:solidFill>
                  <a:schemeClr val="tx2">
                    <a:lumMod val="10000"/>
                  </a:schemeClr>
                </a:solidFill>
              </a:rPr>
              <a:t>Putting pieces that repeat into </a:t>
            </a:r>
            <a:r>
              <a:rPr lang="en-US" b="1" dirty="0">
                <a:solidFill>
                  <a:schemeClr val="tx2">
                    <a:lumMod val="10000"/>
                  </a:schemeClr>
                </a:solidFill>
              </a:rPr>
              <a:t>functions</a:t>
            </a:r>
            <a:r>
              <a:rPr lang="en-US" dirty="0">
                <a:solidFill>
                  <a:schemeClr val="tx2">
                    <a:lumMod val="10000"/>
                  </a:schemeClr>
                </a:solidFill>
              </a:rPr>
              <a:t> to apply over the array</a:t>
            </a:r>
          </a:p>
        </p:txBody>
      </p:sp>
      <p:sp>
        <p:nvSpPr>
          <p:cNvPr id="4" name="TextBox 3">
            <a:extLst>
              <a:ext uri="{FF2B5EF4-FFF2-40B4-BE49-F238E27FC236}">
                <a16:creationId xmlns:a16="http://schemas.microsoft.com/office/drawing/2014/main" id="{041E60AB-496B-79B2-856B-06AFBC4ED617}"/>
              </a:ext>
            </a:extLst>
          </p:cNvPr>
          <p:cNvSpPr txBox="1"/>
          <p:nvPr/>
        </p:nvSpPr>
        <p:spPr>
          <a:xfrm>
            <a:off x="0" y="4299809"/>
            <a:ext cx="12192000" cy="1815882"/>
          </a:xfrm>
          <a:prstGeom prst="rect">
            <a:avLst/>
          </a:prstGeom>
          <a:solidFill>
            <a:srgbClr val="C9B5AE">
              <a:alpha val="75000"/>
            </a:srgbClr>
          </a:solidFill>
        </p:spPr>
        <p:txBody>
          <a:bodyPr wrap="square" rtlCol="0">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Mood")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Hair Day")</a:t>
            </a:r>
          </a:p>
        </p:txBody>
      </p:sp>
    </p:spTree>
    <p:extLst>
      <p:ext uri="{BB962C8B-B14F-4D97-AF65-F5344CB8AC3E}">
        <p14:creationId xmlns:p14="http://schemas.microsoft.com/office/powerpoint/2010/main" val="18682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lstStyle/>
          <a:p>
            <a:r>
              <a:rPr lang="en-US" dirty="0">
                <a:solidFill>
                  <a:schemeClr val="tx2">
                    <a:lumMod val="10000"/>
                  </a:schemeClr>
                </a:solidFill>
              </a:rPr>
              <a:t>Arrays and higher-order functions help us simplify our approach by</a:t>
            </a:r>
          </a:p>
          <a:p>
            <a:pPr lvl="1"/>
            <a:r>
              <a:rPr lang="en-US" dirty="0">
                <a:solidFill>
                  <a:schemeClr val="tx2">
                    <a:lumMod val="10000"/>
                  </a:schemeClr>
                </a:solidFill>
              </a:rPr>
              <a:t>Putting pieces that vary into a collection (</a:t>
            </a:r>
            <a:r>
              <a:rPr lang="en-US" b="1" dirty="0"/>
              <a:t>array</a:t>
            </a:r>
            <a:r>
              <a:rPr lang="en-US" dirty="0">
                <a:solidFill>
                  <a:schemeClr val="tx2">
                    <a:lumMod val="10000"/>
                  </a:schemeClr>
                </a:solidFill>
              </a:rPr>
              <a:t>) and</a:t>
            </a:r>
          </a:p>
          <a:p>
            <a:pPr lvl="1"/>
            <a:r>
              <a:rPr lang="en-US" dirty="0">
                <a:solidFill>
                  <a:schemeClr val="tx2">
                    <a:lumMod val="10000"/>
                  </a:schemeClr>
                </a:solidFill>
              </a:rPr>
              <a:t>Putting pieces that repeat into </a:t>
            </a:r>
            <a:r>
              <a:rPr lang="en-US" b="1" dirty="0">
                <a:solidFill>
                  <a:schemeClr val="accent2">
                    <a:lumMod val="75000"/>
                  </a:schemeClr>
                </a:solidFill>
              </a:rPr>
              <a:t>functions</a:t>
            </a:r>
            <a:r>
              <a:rPr lang="en-US" dirty="0">
                <a:solidFill>
                  <a:schemeClr val="tx2">
                    <a:lumMod val="10000"/>
                  </a:schemeClr>
                </a:solidFill>
              </a:rPr>
              <a:t> to apply over the array</a:t>
            </a:r>
          </a:p>
        </p:txBody>
      </p:sp>
      <p:sp>
        <p:nvSpPr>
          <p:cNvPr id="5" name="TextBox 4">
            <a:extLst>
              <a:ext uri="{FF2B5EF4-FFF2-40B4-BE49-F238E27FC236}">
                <a16:creationId xmlns:a16="http://schemas.microsoft.com/office/drawing/2014/main" id="{521676CC-D25A-B4E3-00D7-61E52217BF49}"/>
              </a:ext>
            </a:extLst>
          </p:cNvPr>
          <p:cNvSpPr txBox="1"/>
          <p:nvPr/>
        </p:nvSpPr>
        <p:spPr>
          <a:xfrm>
            <a:off x="-1589" y="4278325"/>
            <a:ext cx="12192000" cy="1815882"/>
          </a:xfrm>
          <a:prstGeom prst="rect">
            <a:avLst/>
          </a:prstGeom>
          <a:solidFill>
            <a:srgbClr val="C9B5AE"/>
          </a:solidFill>
        </p:spPr>
        <p:txBody>
          <a:bodyPr wrap="square" rtlCol="0">
            <a:spAutoFit/>
          </a:bodyPr>
          <a:lstStyle/>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Weather"</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Luck"</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br>
              <a:rPr lang="en-US" sz="2800" dirty="0">
                <a:solidFill>
                  <a:schemeClr val="accent2"/>
                </a:solidFill>
                <a:latin typeface="Consolas" panose="020B0609020204030204" pitchFamily="49" charset="0"/>
              </a:rPr>
            </a:br>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Mood"</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Hair Day"</a:t>
            </a:r>
            <a:r>
              <a:rPr lang="en-US" sz="28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034397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6">
      <a:dk1>
        <a:srgbClr val="3B2F2A"/>
      </a:dk1>
      <a:lt1>
        <a:srgbClr val="345D7E"/>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9850</TotalTime>
  <Words>4167</Words>
  <Application>Microsoft Office PowerPoint</Application>
  <PresentationFormat>Widescreen</PresentationFormat>
  <Paragraphs>243</Paragraphs>
  <Slides>25</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Century Gothic</vt:lpstr>
      <vt:lpstr>Consolas</vt:lpstr>
      <vt:lpstr>Gabriola</vt:lpstr>
      <vt:lpstr>Circuit</vt:lpstr>
      <vt:lpstr>Using arrays and functions to simplify myEvolv code</vt:lpstr>
      <vt:lpstr>PowerPoint Presentation</vt:lpstr>
      <vt:lpstr>Our working example:</vt:lpstr>
      <vt:lpstr>The Basic Situation: Are either of two boxes checked?</vt:lpstr>
      <vt:lpstr>What if we need to check 3, 4, n form fields?</vt:lpstr>
      <vt:lpstr>Don't Repeat Yourself</vt:lpstr>
      <vt:lpstr>A functional approach</vt:lpstr>
      <vt:lpstr>What repeats? What varies?</vt:lpstr>
      <vt:lpstr>What repeats? What varies?</vt:lpstr>
      <vt:lpstr>What repeats? What varies?</vt:lpstr>
      <vt:lpstr>Arrays</vt:lpstr>
      <vt:lpstr>Functions</vt:lpstr>
      <vt:lpstr>Functions</vt:lpstr>
      <vt:lpstr>Functional array methods</vt:lpstr>
      <vt:lpstr>map</vt:lpstr>
      <vt:lpstr>map</vt:lpstr>
      <vt:lpstr>reduce</vt:lpstr>
      <vt:lpstr>reduce</vt:lpstr>
      <vt:lpstr>reduce</vt:lpstr>
      <vt:lpstr>Putting it all together</vt:lpstr>
      <vt:lpstr>Comparison of approaches</vt:lpstr>
      <vt:lpstr>Re-using this pattern:</vt:lpstr>
      <vt:lpstr>Appendix A: using Reduce Only</vt:lpstr>
      <vt:lpstr>Appendix B: every and some</vt:lpstr>
      <vt:lpstr>Appendix C: Other higher-order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Clayton Juarez</dc:creator>
  <cp:lastModifiedBy>Clayton Juarez</cp:lastModifiedBy>
  <cp:revision>26</cp:revision>
  <dcterms:created xsi:type="dcterms:W3CDTF">2023-11-29T21:42:58Z</dcterms:created>
  <dcterms:modified xsi:type="dcterms:W3CDTF">2023-12-07T17:28:36Z</dcterms:modified>
</cp:coreProperties>
</file>