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7" r:id="rId2"/>
    <p:sldId id="271" r:id="rId3"/>
    <p:sldId id="287" r:id="rId4"/>
    <p:sldId id="288" r:id="rId5"/>
    <p:sldId id="298" r:id="rId6"/>
    <p:sldId id="290" r:id="rId7"/>
    <p:sldId id="291" r:id="rId8"/>
    <p:sldId id="292" r:id="rId9"/>
    <p:sldId id="294" r:id="rId10"/>
    <p:sldId id="293" r:id="rId11"/>
    <p:sldId id="295" r:id="rId12"/>
    <p:sldId id="300" r:id="rId13"/>
    <p:sldId id="296" r:id="rId14"/>
    <p:sldId id="303" r:id="rId15"/>
    <p:sldId id="299" r:id="rId16"/>
    <p:sldId id="302" r:id="rId17"/>
    <p:sldId id="283" r:id="rId18"/>
  </p:sldIdLst>
  <p:sldSz cx="12188825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59571" autoAdjust="0"/>
  </p:normalViewPr>
  <p:slideViewPr>
    <p:cSldViewPr>
      <p:cViewPr varScale="1">
        <p:scale>
          <a:sx n="64" d="100"/>
          <a:sy n="64" d="100"/>
        </p:scale>
        <p:origin x="606" y="72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5FFBF-2C64-42CD-9E2F-09E2049D891B}" type="datetimeFigureOut">
              <a:rPr lang="en-US"/>
              <a:t>5/10/2018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F2C6B-0C1B-4F88-BCBA-898BA50DE78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3DF44-BBF1-44C7-A0B1-7B7B2F7B3880}" type="datetimeFigureOut">
              <a:rPr lang="en-US"/>
              <a:t>5/10/2018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E53BB-F993-49A1-9E37-CA3E5BE070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Good morning</a:t>
            </a:r>
          </a:p>
          <a:p>
            <a:endParaRPr lang="en-I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 smtClean="0"/>
              <a:t>The</a:t>
            </a:r>
            <a:r>
              <a:rPr lang="en-IE" baseline="0" dirty="0" smtClean="0"/>
              <a:t> project I have picked for final year is the FPGA based Audio effects system.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aseline="0" dirty="0" smtClean="0"/>
              <a:t>I chose this project as I have an interest in music and would have a lot of fun working with audio effects.</a:t>
            </a:r>
          </a:p>
          <a:p>
            <a:endParaRPr lang="en-I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aseline="0" dirty="0" smtClean="0"/>
              <a:t>Audio effects really help shape music. Distortion would be associated with Rock music and a lot of 80’s music uses reverb and delay for vocals. It’s everywhere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53BB-F993-49A1-9E37-CA3E5BE0709B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3465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 smtClean="0"/>
              <a:t>Intentional</a:t>
            </a:r>
            <a:r>
              <a:rPr lang="en-IE" baseline="0" dirty="0" smtClean="0"/>
              <a:t> non-linear harmonic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 smtClean="0"/>
              <a:t>Overdrive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E" dirty="0" smtClean="0"/>
              <a:t>Low level driven by High levels in a non-linear curve characteristic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E" dirty="0" smtClean="0"/>
              <a:t>Schetzen Formula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E" dirty="0" smtClean="0"/>
              <a:t>Symmetrical</a:t>
            </a:r>
            <a:r>
              <a:rPr lang="en-IE" baseline="0" dirty="0" smtClean="0"/>
              <a:t> soft clipping 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E" baseline="0" dirty="0" smtClean="0"/>
              <a:t>Distortion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E" dirty="0" smtClean="0"/>
              <a:t>Gain</a:t>
            </a:r>
            <a:r>
              <a:rPr lang="en-IE" baseline="0" dirty="0" smtClean="0"/>
              <a:t> controls level of Distortion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E" baseline="0" dirty="0" smtClean="0"/>
              <a:t>Part of distorted signal is mixed with the original signal for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53BB-F993-49A1-9E37-CA3E5BE0709B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2515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E" baseline="0" dirty="0" smtClean="0"/>
              <a:t>Started off semester by examining the ADC through an oscilloscope. There was too much data so simulation was the solution. I was able to view the EOC output but the ADC wasn’t outputting a value.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E" baseline="0" dirty="0" smtClean="0"/>
              <a:t>XADC did work on the basys3 with the demo file used but</a:t>
            </a:r>
            <a:r>
              <a:rPr lang="en-IE" dirty="0" smtClean="0"/>
              <a:t> the simulation wouldn’t show an input or output value</a:t>
            </a:r>
            <a:r>
              <a:rPr lang="en-IE" baseline="0" dirty="0" smtClean="0"/>
              <a:t> for the main signal. EOC was </a:t>
            </a:r>
            <a:endParaRPr lang="en-I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 smtClean="0"/>
              <a:t>Design</a:t>
            </a:r>
            <a:r>
              <a:rPr lang="en-IE" baseline="0" dirty="0" smtClean="0"/>
              <a:t> file for input values wouldn’t work with the ADC through simulation. Others online had the same problem and solutions suggested did not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53BB-F993-49A1-9E37-CA3E5BE0709B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87883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aseline="0" dirty="0" smtClean="0"/>
              <a:t>No Verilog solution found online for how to program the Pmod interface </a:t>
            </a:r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53BB-F993-49A1-9E37-CA3E5BE0709B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87883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baseline="0" dirty="0" smtClean="0"/>
              <a:t>Applied a delay of 10 clock cycles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baseline="0" dirty="0" smtClean="0"/>
              <a:t>Could apply gains of ½,1/4,1/8 by using an arithmetic shift right of the Data.</a:t>
            </a:r>
            <a:endParaRPr lang="en-IE" dirty="0" smtClean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53BB-F993-49A1-9E37-CA3E5BE0709B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2381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baseline="0" dirty="0" smtClean="0"/>
              <a:t>Applied a delay of 10 clock cycles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baseline="0" dirty="0" smtClean="0"/>
              <a:t>Could apply gains of ½,1/4,1/8 by using an arithmetic shift right of the Data.</a:t>
            </a:r>
            <a:endParaRPr lang="en-IE" dirty="0" smtClean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53BB-F993-49A1-9E37-CA3E5BE0709B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2381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baseline="0" dirty="0" smtClean="0"/>
              <a:t>Applied a delay of 10 clock cycles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baseline="0" dirty="0" smtClean="0"/>
              <a:t>Could apply gains of ½,1/4,1/8 by using an arithmetic shift right of the Data.</a:t>
            </a:r>
            <a:endParaRPr lang="en-IE" dirty="0" smtClean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53BB-F993-49A1-9E37-CA3E5BE0709B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23813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baseline="0" dirty="0" smtClean="0"/>
              <a:t>Applied a delay of 10 clock cycles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baseline="0" dirty="0" smtClean="0"/>
              <a:t>Could apply gains of ½,1/4,1/8 by using an arithmetic shift right of the Data.</a:t>
            </a:r>
            <a:endParaRPr lang="en-IE" dirty="0" smtClean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53BB-F993-49A1-9E37-CA3E5BE0709B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2381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53BB-F993-49A1-9E37-CA3E5BE0709B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74802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 smtClean="0"/>
              <a:t>The</a:t>
            </a:r>
            <a:r>
              <a:rPr lang="en-IE" baseline="0" dirty="0" smtClean="0"/>
              <a:t> aim really is to program an FPGA to </a:t>
            </a:r>
          </a:p>
          <a:p>
            <a:pPr marL="228600" indent="-228600">
              <a:buFont typeface="+mj-lt"/>
              <a:buAutoNum type="arabicPeriod"/>
            </a:pPr>
            <a:r>
              <a:rPr lang="en-IE" baseline="0" dirty="0" smtClean="0"/>
              <a:t>Digitize input audio</a:t>
            </a:r>
          </a:p>
          <a:p>
            <a:pPr marL="228600" indent="-228600">
              <a:buFont typeface="+mj-lt"/>
              <a:buAutoNum type="arabicPeriod"/>
            </a:pPr>
            <a:r>
              <a:rPr lang="en-IE" baseline="0" dirty="0" smtClean="0"/>
              <a:t>Apply effect</a:t>
            </a:r>
          </a:p>
          <a:p>
            <a:pPr marL="228600" indent="-228600">
              <a:buFont typeface="+mj-lt"/>
              <a:buAutoNum type="arabicPeriod"/>
            </a:pPr>
            <a:r>
              <a:rPr lang="en-IE" baseline="0" dirty="0" smtClean="0"/>
              <a:t>Output altered analogy audio</a:t>
            </a:r>
          </a:p>
          <a:p>
            <a:pPr marL="0" indent="0">
              <a:buFont typeface="+mj-lt"/>
              <a:buNone/>
            </a:pPr>
            <a:endParaRPr lang="en-I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aseline="0" dirty="0" smtClean="0"/>
              <a:t>I want to be able to program three effects onto the audio which would be echo, distortion and reverb</a:t>
            </a:r>
          </a:p>
          <a:p>
            <a:pPr marL="0" indent="0">
              <a:buFont typeface="+mj-lt"/>
              <a:buNone/>
            </a:pPr>
            <a:endParaRPr lang="en-I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aseline="0" dirty="0" smtClean="0"/>
              <a:t>For this project I would like to test the end result with vocals, guitar and keyboard</a:t>
            </a:r>
          </a:p>
          <a:p>
            <a:pPr marL="228600" indent="-228600">
              <a:buFont typeface="+mj-lt"/>
              <a:buAutoNum type="arabicPeriod"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53BB-F993-49A1-9E37-CA3E5BE0709B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5396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Artix</a:t>
            </a:r>
            <a:r>
              <a:rPr lang="en-IE" baseline="0" dirty="0" smtClean="0"/>
              <a:t>-7 FPGA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E" baseline="0" dirty="0" smtClean="0"/>
              <a:t>Used on the basys3 development board.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E" baseline="0" dirty="0" smtClean="0"/>
              <a:t>Low cost and powered FPGA which can deal with advanced functionality.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E" baseline="0" dirty="0" smtClean="0"/>
              <a:t>Has a built in ADC which has a sampling rate of up to 1MS/s and can convert up to 12bits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E" baseline="0" dirty="0" smtClean="0"/>
              <a:t>Dynamic Reconfiguration Port(DRP) interface between ADC and FPGA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IE" baseline="0" dirty="0" err="1" smtClean="0"/>
              <a:t>Vref</a:t>
            </a:r>
            <a:r>
              <a:rPr lang="en-IE" baseline="0" dirty="0" smtClean="0"/>
              <a:t>:	1.25V-0V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IE" baseline="0" dirty="0" smtClean="0"/>
              <a:t>DCLK:	8-250MHz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IE" baseline="0" dirty="0" smtClean="0"/>
              <a:t>ADCCLK:	1-26MHz</a:t>
            </a:r>
            <a:endParaRPr lang="en-I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I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E" baseline="0" dirty="0" smtClean="0"/>
              <a:t>Pmod I2S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Integrated </a:t>
            </a:r>
            <a:r>
              <a:rPr lang="en-I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Interchip</a:t>
            </a:r>
            <a:r>
              <a:rPr lang="en-I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Sound </a:t>
            </a:r>
            <a:endParaRPr lang="en-I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E" baseline="0" dirty="0" smtClean="0"/>
              <a:t>6 Pin GPIO Interface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E" baseline="0" dirty="0" smtClean="0"/>
              <a:t>Convert up to 24bit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MCLK can run anywhere from 512 kHz to 50 MHz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LRLK(Sample Rate)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SCLK(Bit clock)</a:t>
            </a:r>
            <a:endParaRPr lang="en-I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53BB-F993-49A1-9E37-CA3E5BE0709B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735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 smtClean="0"/>
              <a:t>Xilinx design suite that deals with HDL Design.</a:t>
            </a:r>
            <a:r>
              <a:rPr lang="en-IE" baseline="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E" baseline="0" dirty="0" smtClean="0"/>
              <a:t>Simulate and Program FPGA Board.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aseline="0" dirty="0" smtClean="0"/>
              <a:t>Programming the board with Verilog language.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aseline="0" dirty="0" smtClean="0"/>
              <a:t>MATLAB was used when testing the effects</a:t>
            </a:r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53BB-F993-49A1-9E37-CA3E5BE0709B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861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 smtClean="0"/>
                  <a:t>Here</a:t>
                </a:r>
                <a:r>
                  <a:rPr lang="en-IE" baseline="0" dirty="0" smtClean="0"/>
                  <a:t> is my block diagram for the project.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E" baseline="0" dirty="0" smtClean="0"/>
                  <a:t>From the Basys3 I will be using:</a:t>
                </a:r>
              </a:p>
              <a:p>
                <a:pPr marL="685800" lvl="1" indent="-228600">
                  <a:buFont typeface="Arial" panose="020B0604020202020204" pitchFamily="34" charset="0"/>
                  <a:buChar char="•"/>
                </a:pPr>
                <a:r>
                  <a:rPr lang="en-IE" baseline="0" dirty="0" smtClean="0"/>
                  <a:t>XADC</a:t>
                </a:r>
              </a:p>
              <a:p>
                <a:pPr marL="685800" lvl="1" indent="-228600">
                  <a:buFont typeface="Arial" panose="020B0604020202020204" pitchFamily="34" charset="0"/>
                  <a:buChar char="•"/>
                </a:pPr>
                <a:r>
                  <a:rPr lang="en-IE" baseline="0" dirty="0" smtClean="0"/>
                  <a:t>x2 Pmod</a:t>
                </a:r>
              </a:p>
              <a:p>
                <a:pPr marL="685800" lvl="1" indent="-228600">
                  <a:buFont typeface="Arial" panose="020B0604020202020204" pitchFamily="34" charset="0"/>
                  <a:buChar char="•"/>
                </a:pPr>
                <a:r>
                  <a:rPr lang="en-IE" baseline="0" dirty="0" smtClean="0"/>
                  <a:t>Slide Switches</a:t>
                </a:r>
              </a:p>
              <a:p>
                <a:pPr marL="685800" lvl="1" indent="-228600">
                  <a:buFont typeface="Arial" panose="020B0604020202020204" pitchFamily="34" charset="0"/>
                  <a:buChar char="•"/>
                </a:pPr>
                <a:r>
                  <a:rPr lang="en-IE" baseline="0" dirty="0" smtClean="0"/>
                  <a:t>Push Buttons</a:t>
                </a:r>
              </a:p>
              <a:p>
                <a:pPr marL="685800" lvl="1" indent="-228600">
                  <a:buFont typeface="Arial" panose="020B0604020202020204" pitchFamily="34" charset="0"/>
                  <a:buChar char="•"/>
                </a:pPr>
                <a:r>
                  <a:rPr lang="en-IE" baseline="0" dirty="0" smtClean="0"/>
                  <a:t>Four 7Seg Display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IE" baseline="0" dirty="0" smtClean="0"/>
                  <a:t>All external devices used are the Pmod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E" sz="1200" i="0">
                            <a:latin typeface="Cambria Math"/>
                          </a:rPr>
                          <m:t>I</m:t>
                        </m:r>
                      </m:e>
                      <m:sup>
                        <m:r>
                          <a:rPr lang="en-IE" sz="1200" i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IE" sz="1200" i="0">
                        <a:latin typeface="Cambria Math"/>
                      </a:rPr>
                      <m:t>S</m:t>
                    </m:r>
                    <m:r>
                      <a:rPr lang="en-IE" sz="12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IE" sz="1200" b="0" i="0" smtClean="0">
                        <a:latin typeface="Cambria Math" panose="02040503050406030204" pitchFamily="18" charset="0"/>
                      </a:rPr>
                      <m:t>Vivado</m:t>
                    </m:r>
                    <m:r>
                      <a:rPr lang="en-IE" sz="1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baseline="0" dirty="0" smtClean="0"/>
                  <a:t>and Audio Source</a:t>
                </a:r>
              </a:p>
              <a:p>
                <a:pPr marL="0" lvl="0" indent="0">
                  <a:buFont typeface="Arial" panose="020B0604020202020204" pitchFamily="34" charset="0"/>
                  <a:buNone/>
                </a:pPr>
                <a:endParaRPr lang="en-IE" baseline="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 smtClean="0"/>
                  <a:t>Here</a:t>
                </a:r>
                <a:r>
                  <a:rPr lang="en-IE" baseline="0" dirty="0" smtClean="0"/>
                  <a:t> is my block diagram for the project. </a:t>
                </a:r>
              </a:p>
              <a:p>
                <a:r>
                  <a:rPr lang="en-IE" baseline="0" dirty="0" smtClean="0"/>
                  <a:t>From the Basys3 I will be using:</a:t>
                </a:r>
              </a:p>
              <a:p>
                <a:pPr marL="685800" lvl="1" indent="-228600">
                  <a:buFont typeface="Arial" panose="020B0604020202020204" pitchFamily="34" charset="0"/>
                  <a:buChar char="•"/>
                </a:pPr>
                <a:r>
                  <a:rPr lang="en-IE" baseline="0" dirty="0" smtClean="0"/>
                  <a:t>XADC</a:t>
                </a:r>
              </a:p>
              <a:p>
                <a:pPr marL="685800" lvl="1" indent="-228600">
                  <a:buFont typeface="Arial" panose="020B0604020202020204" pitchFamily="34" charset="0"/>
                  <a:buChar char="•"/>
                </a:pPr>
                <a:r>
                  <a:rPr lang="en-IE" baseline="0" dirty="0" smtClean="0"/>
                  <a:t>x2 Pmod</a:t>
                </a:r>
              </a:p>
              <a:p>
                <a:pPr marL="685800" lvl="1" indent="-228600">
                  <a:buFont typeface="Arial" panose="020B0604020202020204" pitchFamily="34" charset="0"/>
                  <a:buChar char="•"/>
                </a:pPr>
                <a:r>
                  <a:rPr lang="en-IE" baseline="0" dirty="0" smtClean="0"/>
                  <a:t>Slide Switches</a:t>
                </a:r>
              </a:p>
              <a:p>
                <a:pPr marL="685800" lvl="1" indent="-228600">
                  <a:buFont typeface="Arial" panose="020B0604020202020204" pitchFamily="34" charset="0"/>
                  <a:buChar char="•"/>
                </a:pPr>
                <a:r>
                  <a:rPr lang="en-IE" baseline="0" dirty="0" smtClean="0"/>
                  <a:t>Push Buttons</a:t>
                </a:r>
              </a:p>
              <a:p>
                <a:pPr marL="685800" lvl="1" indent="-228600">
                  <a:buFont typeface="Arial" panose="020B0604020202020204" pitchFamily="34" charset="0"/>
                  <a:buChar char="•"/>
                </a:pPr>
                <a:r>
                  <a:rPr lang="en-IE" baseline="0" dirty="0" smtClean="0"/>
                  <a:t>Four 7Seg Display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IE" baseline="0" dirty="0" smtClean="0"/>
                  <a:t>All external devices used are the Pmod </a:t>
                </a:r>
                <a:r>
                  <a:rPr lang="en-IE" sz="1200" i="0">
                    <a:latin typeface="Cambria Math"/>
                  </a:rPr>
                  <a:t>I</a:t>
                </a:r>
                <a:r>
                  <a:rPr lang="en-IE" sz="1200" i="0" smtClean="0">
                    <a:latin typeface="Cambria Math" panose="02040503050406030204" pitchFamily="18" charset="0"/>
                  </a:rPr>
                  <a:t>^</a:t>
                </a:r>
                <a:r>
                  <a:rPr lang="en-IE" sz="1200" i="0">
                    <a:latin typeface="Cambria Math"/>
                  </a:rPr>
                  <a:t>2 S</a:t>
                </a:r>
                <a:r>
                  <a:rPr lang="en-IE" sz="1200" b="0" i="0" smtClean="0">
                    <a:latin typeface="Cambria Math" panose="02040503050406030204" pitchFamily="18" charset="0"/>
                  </a:rPr>
                  <a:t>, Vivado </a:t>
                </a:r>
                <a:r>
                  <a:rPr lang="en-IE" baseline="0" dirty="0" smtClean="0"/>
                  <a:t>and Audio Source</a:t>
                </a:r>
              </a:p>
              <a:p>
                <a:pPr marL="0" lvl="0" indent="0">
                  <a:buFont typeface="Arial" panose="020B0604020202020204" pitchFamily="34" charset="0"/>
                  <a:buNone/>
                </a:pPr>
                <a:endParaRPr lang="en-IE" baseline="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53BB-F993-49A1-9E37-CA3E5BE0709B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8133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 smtClean="0"/>
              <a:t>Difference</a:t>
            </a:r>
            <a:r>
              <a:rPr lang="en-IE" baseline="0" dirty="0" smtClean="0"/>
              <a:t> equation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 smtClean="0"/>
              <a:t>Involves feedback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 smtClean="0"/>
              <a:t>Simulates endless reflections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 smtClean="0"/>
              <a:t>Input fed back to itself and each time the gain attenuates the feedback.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 smtClean="0"/>
              <a:t>Feedback</a:t>
            </a:r>
            <a:r>
              <a:rPr lang="en-IE" baseline="0" dirty="0" smtClean="0"/>
              <a:t> data was saved in a shift register.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aseline="0" dirty="0" smtClean="0"/>
              <a:t>Called a comb filter because of the “comb” like frequency response due to notches </a:t>
            </a:r>
          </a:p>
          <a:p>
            <a:endParaRPr lang="en-IE" dirty="0" smtClean="0"/>
          </a:p>
          <a:p>
            <a:r>
              <a:rPr lang="en-IE" dirty="0" smtClean="0"/>
              <a:t>Resonator</a:t>
            </a:r>
            <a:r>
              <a:rPr lang="en-IE" baseline="0" dirty="0" smtClean="0"/>
              <a:t> 0-20ms</a:t>
            </a:r>
          </a:p>
          <a:p>
            <a:r>
              <a:rPr lang="en-IE" baseline="0" dirty="0" smtClean="0"/>
              <a:t>Slapback 25ms-50ms</a:t>
            </a:r>
          </a:p>
          <a:p>
            <a:r>
              <a:rPr lang="en-IE" baseline="0" dirty="0" smtClean="0"/>
              <a:t>Echo &gt; 50ms</a:t>
            </a:r>
            <a:endParaRPr lang="en-IE" dirty="0" smtClean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53BB-F993-49A1-9E37-CA3E5BE0709B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0637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 smtClean="0"/>
              <a:t>Involves</a:t>
            </a:r>
            <a:r>
              <a:rPr lang="en-IE" baseline="0" dirty="0" smtClean="0"/>
              <a:t> feedforward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 smtClean="0"/>
              <a:t>Simulates single delay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53BB-F993-49A1-9E37-CA3E5BE0709B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3096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 smtClean="0"/>
              <a:t>Schroder</a:t>
            </a:r>
            <a:r>
              <a:rPr lang="en-IE" baseline="0" dirty="0" smtClean="0"/>
              <a:t> reverberator is the original and primitive reverb method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aseline="0" dirty="0" smtClean="0"/>
              <a:t>To create this method, four comb filters in parallel and outputting into two or more All-pass filters in series.</a:t>
            </a:r>
          </a:p>
          <a:p>
            <a:endParaRPr lang="en-I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aseline="0" dirty="0" smtClean="0"/>
              <a:t>All-Pass filter is a combination of FIR and IIR. Also referred to as a universal filter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E" baseline="0" dirty="0" smtClean="0"/>
              <a:t>Allows all frequencies through but changes the phase response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53BB-F993-49A1-9E37-CA3E5BE0709B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7242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 smtClean="0"/>
              <a:t>Parallel comb filters with different</a:t>
            </a:r>
            <a:r>
              <a:rPr lang="en-IE" baseline="0" dirty="0" smtClean="0"/>
              <a:t> delay lengths(To Simulate modes of rooms)</a:t>
            </a:r>
          </a:p>
          <a:p>
            <a:endParaRPr lang="en-I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aseline="0" dirty="0" smtClean="0"/>
              <a:t>All-pass filters which increase reflection density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aseline="0" dirty="0" smtClean="0"/>
              <a:t>Low pass filter inserted in feedback loop to alter reverb timing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aseline="0" dirty="0" smtClean="0"/>
              <a:t>(a) deals with early reflections of delay and (b) deals with late reflections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53BB-F993-49A1-9E37-CA3E5BE0709B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7242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12"/>
          <p:cNvSpPr/>
          <p:nvPr/>
        </p:nvSpPr>
        <p:spPr>
          <a:xfrm flipV="1">
            <a:off x="1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6"/>
          <p:cNvSpPr/>
          <p:nvPr/>
        </p:nvSpPr>
        <p:spPr>
          <a:xfrm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43200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99616" y="4800600"/>
            <a:ext cx="7333488" cy="13716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279082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2"/>
          <p:cNvSpPr/>
          <p:nvPr userDrawn="1"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923211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-3026" y="0"/>
            <a:ext cx="7469039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1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5/10/2018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94812" y="274639"/>
            <a:ext cx="1371602" cy="589756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274639"/>
            <a:ext cx="7619999" cy="5884321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5/10/2018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56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flipH="1"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12"/>
          <p:cNvSpPr/>
          <p:nvPr/>
        </p:nvSpPr>
        <p:spPr>
          <a:xfrm flipH="1" flipV="1">
            <a:off x="0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6"/>
          <p:cNvSpPr/>
          <p:nvPr/>
        </p:nvSpPr>
        <p:spPr>
          <a:xfrm flipH="1"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19 w 12188825"/>
              <a:gd name="connsiteY12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19 w 12188825"/>
              <a:gd name="connsiteY11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19 w 12188825"/>
              <a:gd name="connsiteY10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0 h 3829414"/>
              <a:gd name="connsiteX8" fmla="*/ 12188825 w 12188825"/>
              <a:gd name="connsiteY8" fmla="*/ 0 h 3829414"/>
              <a:gd name="connsiteX9" fmla="*/ 12188819 w 12188825"/>
              <a:gd name="connsiteY9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0 h 3829414"/>
              <a:gd name="connsiteX7" fmla="*/ 12188825 w 12188825"/>
              <a:gd name="connsiteY7" fmla="*/ 0 h 3829414"/>
              <a:gd name="connsiteX8" fmla="*/ 12188819 w 12188825"/>
              <a:gd name="connsiteY8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0 h 3829414"/>
              <a:gd name="connsiteX6" fmla="*/ 12188825 w 12188825"/>
              <a:gd name="connsiteY6" fmla="*/ 0 h 3829414"/>
              <a:gd name="connsiteX7" fmla="*/ 12188819 w 12188825"/>
              <a:gd name="connsiteY7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0 h 3829414"/>
              <a:gd name="connsiteX5" fmla="*/ 12188825 w 12188825"/>
              <a:gd name="connsiteY5" fmla="*/ 0 h 3829414"/>
              <a:gd name="connsiteX6" fmla="*/ 12188819 w 12188825"/>
              <a:gd name="connsiteY6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1 w 12188825"/>
              <a:gd name="connsiteY3" fmla="*/ 0 h 3829414"/>
              <a:gd name="connsiteX4" fmla="*/ 12188825 w 12188825"/>
              <a:gd name="connsiteY4" fmla="*/ 0 h 3829414"/>
              <a:gd name="connsiteX5" fmla="*/ 12188819 w 12188825"/>
              <a:gd name="connsiteY5" fmla="*/ 3829414 h 38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908446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" name="Picture Placeholder 16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501775" y="5562600"/>
            <a:ext cx="7335837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61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/>
          <p:cNvSpPr/>
          <p:nvPr userDrawn="1"/>
        </p:nvSpPr>
        <p:spPr>
          <a:xfrm flipH="1">
            <a:off x="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Rectangle 12"/>
          <p:cNvSpPr/>
          <p:nvPr userDrawn="1"/>
        </p:nvSpPr>
        <p:spPr>
          <a:xfrm flipH="1">
            <a:off x="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2413" y="1371600"/>
            <a:ext cx="9144000" cy="27432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4267201"/>
            <a:ext cx="7315198" cy="10668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5/10/2018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0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862" y="1905000"/>
            <a:ext cx="4416552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5/10/2018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41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5/10/2018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61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5/10/2018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33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923212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3" y="457200"/>
            <a:ext cx="6324599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2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0 w 12188825"/>
              <a:gd name="connsiteY7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335280 h 1870938"/>
              <a:gd name="connsiteX3" fmla="*/ 12188825 w 12188825"/>
              <a:gd name="connsiteY3" fmla="*/ 1868714 h 1870938"/>
              <a:gd name="connsiteX4" fmla="*/ 6105607 w 12188825"/>
              <a:gd name="connsiteY4" fmla="*/ 1600444 h 1870938"/>
              <a:gd name="connsiteX5" fmla="*/ 1 w 12188825"/>
              <a:gd name="connsiteY5" fmla="*/ 1870938 h 1870938"/>
              <a:gd name="connsiteX6" fmla="*/ 0 w 12188825"/>
              <a:gd name="connsiteY6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1868714 h 1870938"/>
              <a:gd name="connsiteX3" fmla="*/ 6105607 w 12188825"/>
              <a:gd name="connsiteY3" fmla="*/ 1600444 h 1870938"/>
              <a:gd name="connsiteX4" fmla="*/ 1 w 12188825"/>
              <a:gd name="connsiteY4" fmla="*/ 1870938 h 1870938"/>
              <a:gd name="connsiteX5" fmla="*/ 0 w 12188825"/>
              <a:gd name="connsiteY5" fmla="*/ 0 h 187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3" name="Rectangle 12"/>
          <p:cNvSpPr/>
          <p:nvPr/>
        </p:nvSpPr>
        <p:spPr>
          <a:xfrm>
            <a:off x="1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0 w 12188824"/>
              <a:gd name="connsiteY5" fmla="*/ 0 h 18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7"/>
          <p:cNvSpPr/>
          <p:nvPr/>
        </p:nvSpPr>
        <p:spPr bwMode="hidden">
          <a:xfrm>
            <a:off x="1" y="6354411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2414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FPGA based </a:t>
            </a:r>
            <a:br>
              <a:rPr lang="en-US" dirty="0" smtClean="0"/>
            </a:br>
            <a:r>
              <a:rPr lang="en-US" dirty="0" smtClean="0"/>
              <a:t>Audio Effects System</a:t>
            </a:r>
            <a:endParaRPr lang="en-US" dirty="0"/>
          </a:p>
        </p:txBody>
      </p:sp>
      <p:pic>
        <p:nvPicPr>
          <p:cNvPr id="10" name="Picture Placeholder 9" descr="Piano keys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3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Presented by Dean Devereaux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4800" dirty="0" smtClean="0"/>
              <a:t>Non-Linear Effect</a:t>
            </a:r>
            <a:endParaRPr lang="en-IE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5820" y="1916832"/>
                <a:ext cx="9936088" cy="4267200"/>
              </a:xfrm>
            </p:spPr>
            <p:txBody>
              <a:bodyPr>
                <a:normAutofit lnSpcReduction="10000"/>
              </a:bodyPr>
              <a:lstStyle/>
              <a:p>
                <a:endParaRPr lang="en-IE" dirty="0" smtClean="0"/>
              </a:p>
              <a:p>
                <a:r>
                  <a:rPr lang="en-IE" sz="3600" dirty="0" smtClean="0"/>
                  <a:t>Overdrive		</a:t>
                </a:r>
              </a:p>
              <a:p>
                <a:endParaRPr lang="en-IE" sz="3600" dirty="0" smtClean="0"/>
              </a:p>
              <a:p>
                <a:endParaRPr lang="en-IE" sz="3600" dirty="0" smtClean="0"/>
              </a:p>
              <a:p>
                <a:r>
                  <a:rPr lang="en-IE" sz="3600" dirty="0" smtClean="0"/>
                  <a:t>Distortion</a:t>
                </a:r>
                <a:endParaRPr lang="en-IE" sz="3600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IE" sz="3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IE" sz="3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sz="3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IE" sz="3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E" sz="3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sz="3400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E" sz="3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sz="3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IE" sz="3400" b="0" i="1" smtClean="0">
                        <a:latin typeface="Cambria Math"/>
                      </a:rPr>
                      <m:t>(1−</m:t>
                    </m:r>
                    <m:sSup>
                      <m:sSupPr>
                        <m:ctrlPr>
                          <a:rPr lang="en-IE" sz="3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sz="3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IE" sz="3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E" sz="3400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sSup>
                              <m:sSupPr>
                                <m:ctrlPr>
                                  <a:rPr lang="en-IE" sz="3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IE" sz="3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E" sz="3400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IE" sz="3400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IE" sz="3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3400" b="0" i="1" smtClean="0">
                                <a:latin typeface="Cambria Math"/>
                              </a:rPr>
                              <m:t>|</m:t>
                            </m:r>
                          </m:den>
                        </m:f>
                      </m:sup>
                    </m:sSup>
                    <m:r>
                      <a:rPr lang="en-IE" sz="34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IE" sz="3400" dirty="0" smtClean="0"/>
                  <a:t>) </a:t>
                </a:r>
                <a:endParaRPr lang="en-IE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5820" y="1916832"/>
                <a:ext cx="9936088" cy="4267200"/>
              </a:xfrm>
              <a:blipFill rotWithShape="1">
                <a:blip r:embed="rId3"/>
                <a:stretch>
                  <a:fillRect l="-1718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60" y="1556792"/>
            <a:ext cx="7969767" cy="4052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884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4800" dirty="0" smtClean="0"/>
              <a:t>Problems</a:t>
            </a:r>
            <a:endParaRPr lang="en-IE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56" y="1905000"/>
            <a:ext cx="10476658" cy="4267200"/>
          </a:xfrm>
        </p:spPr>
        <p:txBody>
          <a:bodyPr>
            <a:normAutofit/>
          </a:bodyPr>
          <a:lstStyle/>
          <a:p>
            <a:r>
              <a:rPr lang="en-IE" sz="3600" dirty="0" smtClean="0"/>
              <a:t>Simulating</a:t>
            </a:r>
            <a:r>
              <a:rPr lang="en-IE" dirty="0" smtClean="0"/>
              <a:t> </a:t>
            </a:r>
            <a:r>
              <a:rPr lang="en-IE" sz="3600" dirty="0" smtClean="0"/>
              <a:t>ADC</a:t>
            </a:r>
          </a:p>
          <a:p>
            <a:pPr marL="279082" lvl="1" indent="0">
              <a:buNone/>
            </a:pPr>
            <a:endParaRPr lang="en-IE" sz="3400" dirty="0" smtClean="0"/>
          </a:p>
          <a:p>
            <a:pPr lvl="1"/>
            <a:r>
              <a:rPr lang="en-IE" sz="3400" dirty="0" smtClean="0"/>
              <a:t>Demo simulation</a:t>
            </a:r>
          </a:p>
          <a:p>
            <a:pPr lvl="1"/>
            <a:endParaRPr lang="en-IE" sz="3400" dirty="0" smtClean="0"/>
          </a:p>
          <a:p>
            <a:pPr lvl="1"/>
            <a:r>
              <a:rPr lang="en-IE" sz="3400" dirty="0" smtClean="0"/>
              <a:t>Design file for </a:t>
            </a:r>
            <a:r>
              <a:rPr lang="en-IE" sz="3400" dirty="0"/>
              <a:t>s</a:t>
            </a:r>
            <a:r>
              <a:rPr lang="en-IE" sz="3400" dirty="0" smtClean="0"/>
              <a:t>imulation values</a:t>
            </a:r>
          </a:p>
          <a:p>
            <a:pPr lvl="1"/>
            <a:endParaRPr lang="en-IE" sz="3400" dirty="0" smtClean="0"/>
          </a:p>
          <a:p>
            <a:pPr lvl="1"/>
            <a:endParaRPr lang="en-IE" sz="3400" dirty="0"/>
          </a:p>
          <a:p>
            <a:pPr lvl="1"/>
            <a:endParaRPr lang="en-IE" sz="3400" dirty="0" smtClean="0"/>
          </a:p>
          <a:p>
            <a:pPr lvl="1"/>
            <a:endParaRPr lang="en-IE" sz="3400" dirty="0"/>
          </a:p>
          <a:p>
            <a:pPr lvl="1"/>
            <a:endParaRPr lang="en-IE" sz="3400" dirty="0" smtClean="0"/>
          </a:p>
          <a:p>
            <a:pPr lvl="1"/>
            <a:endParaRPr lang="en-IE" sz="34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564" y="1772816"/>
            <a:ext cx="4047728" cy="450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916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4800" dirty="0" smtClean="0"/>
              <a:t>Problems</a:t>
            </a:r>
            <a:endParaRPr lang="en-IE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56" y="1905000"/>
            <a:ext cx="10476658" cy="4267200"/>
          </a:xfrm>
        </p:spPr>
        <p:txBody>
          <a:bodyPr/>
          <a:lstStyle/>
          <a:p>
            <a:r>
              <a:rPr lang="en-IE" sz="3600" dirty="0" smtClean="0"/>
              <a:t>Pmod Interface</a:t>
            </a:r>
          </a:p>
          <a:p>
            <a:endParaRPr lang="en-IE" sz="3600" dirty="0" smtClean="0"/>
          </a:p>
          <a:p>
            <a:pPr lvl="1"/>
            <a:r>
              <a:rPr lang="en-IE" sz="3400" dirty="0" smtClean="0"/>
              <a:t>No solution online</a:t>
            </a:r>
          </a:p>
          <a:p>
            <a:endParaRPr lang="en-IE" sz="3600" dirty="0"/>
          </a:p>
          <a:p>
            <a:pPr lvl="1"/>
            <a:r>
              <a:rPr lang="en-IE" sz="3400" dirty="0" smtClean="0"/>
              <a:t>VHDL attempt</a:t>
            </a:r>
          </a:p>
          <a:p>
            <a:pPr lvl="1"/>
            <a:endParaRPr lang="en-IE" sz="3400" dirty="0"/>
          </a:p>
          <a:p>
            <a:pPr lvl="1"/>
            <a:endParaRPr lang="en-IE" sz="3400" dirty="0" smtClean="0"/>
          </a:p>
          <a:p>
            <a:endParaRPr lang="en-IE" sz="3600" dirty="0"/>
          </a:p>
          <a:p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36" y="2492896"/>
            <a:ext cx="4666727" cy="3347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488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4800" dirty="0" smtClean="0"/>
              <a:t>IIR Results</a:t>
            </a:r>
            <a:endParaRPr lang="en-IE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764" y="1905000"/>
            <a:ext cx="1040465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E" sz="3600" dirty="0" smtClean="0"/>
          </a:p>
          <a:p>
            <a:pPr marL="0" indent="0">
              <a:buNone/>
            </a:pPr>
            <a:endParaRPr lang="en-IE" sz="3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2" y="1826589"/>
            <a:ext cx="11481380" cy="462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374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4800" dirty="0" smtClean="0"/>
              <a:t>IIR Results</a:t>
            </a:r>
            <a:endParaRPr lang="en-IE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764" y="1905000"/>
            <a:ext cx="1040465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E" sz="3600" dirty="0" smtClean="0"/>
          </a:p>
          <a:p>
            <a:pPr marL="0" indent="0">
              <a:buNone/>
            </a:pPr>
            <a:endParaRPr lang="en-IE" sz="36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80" y="1900828"/>
            <a:ext cx="11062964" cy="4322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51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4800" dirty="0" smtClean="0"/>
              <a:t>FIR Results</a:t>
            </a:r>
            <a:endParaRPr lang="en-IE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764" y="1905000"/>
            <a:ext cx="1040465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E" sz="36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2" y="1907684"/>
            <a:ext cx="10951100" cy="4293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16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4800" dirty="0" smtClean="0"/>
              <a:t>Overdrive Results</a:t>
            </a:r>
            <a:endParaRPr lang="en-IE" sz="48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4" y="2492896"/>
            <a:ext cx="10441160" cy="3107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967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Thank You</a:t>
            </a:r>
            <a:endParaRPr lang="en-US" sz="4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E" sz="2800" dirty="0" smtClean="0"/>
          </a:p>
          <a:p>
            <a:pPr marL="0" indent="0" algn="ctr">
              <a:buNone/>
            </a:pPr>
            <a:endParaRPr lang="en-IE" sz="2800" dirty="0"/>
          </a:p>
          <a:p>
            <a:pPr marL="0" indent="0" algn="ctr">
              <a:buNone/>
            </a:pPr>
            <a:r>
              <a:rPr lang="en-IE" sz="3200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07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Aim of Project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16832"/>
            <a:ext cx="10260630" cy="4680520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Send audio through FPGA development board</a:t>
            </a:r>
          </a:p>
          <a:p>
            <a:endParaRPr lang="en-US" sz="3600" dirty="0"/>
          </a:p>
          <a:p>
            <a:r>
              <a:rPr lang="en-US" sz="3600" dirty="0"/>
              <a:t>Alter </a:t>
            </a:r>
            <a:r>
              <a:rPr lang="en-US" sz="3600" dirty="0" smtClean="0"/>
              <a:t>sent audio</a:t>
            </a:r>
          </a:p>
          <a:p>
            <a:endParaRPr lang="en-US" sz="3600" dirty="0"/>
          </a:p>
          <a:p>
            <a:r>
              <a:rPr lang="en-US" sz="3600" dirty="0" smtClean="0"/>
              <a:t>Program Three Effects</a:t>
            </a:r>
          </a:p>
          <a:p>
            <a:pPr lvl="1"/>
            <a:r>
              <a:rPr lang="en-US" sz="3400" dirty="0" smtClean="0"/>
              <a:t> Delay</a:t>
            </a:r>
          </a:p>
          <a:p>
            <a:pPr lvl="1"/>
            <a:r>
              <a:rPr lang="en-US" sz="3400" dirty="0" smtClean="0"/>
              <a:t> Non-Linear Processing</a:t>
            </a:r>
          </a:p>
          <a:p>
            <a:pPr lvl="1"/>
            <a:r>
              <a:rPr lang="en-US" sz="3400" dirty="0" smtClean="0"/>
              <a:t> Spatial</a:t>
            </a:r>
            <a:endParaRPr lang="en-US" sz="3400" dirty="0"/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5872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4800" b="1" dirty="0" smtClean="0"/>
              <a:t>Hardware</a:t>
            </a:r>
            <a:endParaRPr lang="en-IE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780" y="1905000"/>
            <a:ext cx="10260634" cy="4267200"/>
          </a:xfrm>
        </p:spPr>
        <p:txBody>
          <a:bodyPr/>
          <a:lstStyle/>
          <a:p>
            <a:endParaRPr lang="en-IE" sz="3600" dirty="0" smtClean="0"/>
          </a:p>
          <a:p>
            <a:r>
              <a:rPr lang="en-IE" sz="3600" dirty="0" smtClean="0"/>
              <a:t>Artix-7 FPGA</a:t>
            </a:r>
          </a:p>
          <a:p>
            <a:pPr marL="0" indent="0">
              <a:buNone/>
            </a:pPr>
            <a:endParaRPr lang="en-IE" sz="3600" dirty="0" smtClean="0"/>
          </a:p>
          <a:p>
            <a:r>
              <a:rPr lang="en-IE" sz="3600" dirty="0" smtClean="0"/>
              <a:t>Pmod I2S</a:t>
            </a:r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934" y="1710691"/>
            <a:ext cx="6395158" cy="3222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3952817"/>
            <a:ext cx="1815611" cy="181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z="4800" dirty="0" smtClean="0"/>
              <a:t>Software</a:t>
            </a:r>
            <a:endParaRPr lang="en-IE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772" y="1905000"/>
            <a:ext cx="10332642" cy="4267200"/>
          </a:xfrm>
        </p:spPr>
        <p:txBody>
          <a:bodyPr>
            <a:normAutofit/>
          </a:bodyPr>
          <a:lstStyle/>
          <a:p>
            <a:r>
              <a:rPr lang="en-IE" sz="3600" dirty="0" smtClean="0"/>
              <a:t>Vivado</a:t>
            </a:r>
          </a:p>
          <a:p>
            <a:endParaRPr lang="en-IE" sz="3600" dirty="0" smtClean="0"/>
          </a:p>
          <a:p>
            <a:r>
              <a:rPr lang="en-IE" sz="3600" dirty="0" smtClean="0"/>
              <a:t>Verilog</a:t>
            </a:r>
          </a:p>
          <a:p>
            <a:endParaRPr lang="en-IE" sz="3600" dirty="0" smtClean="0"/>
          </a:p>
          <a:p>
            <a:r>
              <a:rPr lang="en-IE" sz="3600" dirty="0" smtClean="0"/>
              <a:t>MATLAB</a:t>
            </a:r>
            <a:endParaRPr lang="en-IE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244" y="2708920"/>
            <a:ext cx="63500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5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 smtClean="0"/>
              <a:t>Block Diagram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7828" y="2164506"/>
            <a:ext cx="9144000" cy="4267200"/>
          </a:xfrm>
        </p:spPr>
        <p:txBody>
          <a:bodyPr/>
          <a:lstStyle/>
          <a:p>
            <a:endParaRPr lang="en-IE"/>
          </a:p>
        </p:txBody>
      </p:sp>
      <p:sp>
        <p:nvSpPr>
          <p:cNvPr id="4" name="Rectangle 3"/>
          <p:cNvSpPr/>
          <p:nvPr/>
        </p:nvSpPr>
        <p:spPr>
          <a:xfrm>
            <a:off x="-24165" y="1394723"/>
            <a:ext cx="12212990" cy="54855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/>
          <p:cNvSpPr/>
          <p:nvPr/>
        </p:nvSpPr>
        <p:spPr>
          <a:xfrm>
            <a:off x="1440615" y="2094986"/>
            <a:ext cx="1405855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Audio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99601" y="1811934"/>
            <a:ext cx="4479170" cy="32219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 smtClean="0"/>
          </a:p>
          <a:p>
            <a:pPr algn="ctr"/>
            <a:endParaRPr lang="en-IE" dirty="0"/>
          </a:p>
          <a:p>
            <a:pPr algn="ctr"/>
            <a:endParaRPr lang="en-IE" dirty="0" smtClean="0"/>
          </a:p>
          <a:p>
            <a:pPr algn="ctr"/>
            <a:endParaRPr lang="en-IE" dirty="0"/>
          </a:p>
          <a:p>
            <a:pPr algn="ctr"/>
            <a:endParaRPr lang="en-IE" dirty="0" smtClean="0"/>
          </a:p>
          <a:p>
            <a:pPr algn="ctr"/>
            <a:endParaRPr lang="en-IE" dirty="0"/>
          </a:p>
          <a:p>
            <a:pPr algn="ctr"/>
            <a:endParaRPr lang="en-IE" dirty="0" smtClean="0"/>
          </a:p>
          <a:p>
            <a:pPr algn="ctr"/>
            <a:endParaRPr lang="en-IE" dirty="0"/>
          </a:p>
          <a:p>
            <a:pPr algn="ctr"/>
            <a:endParaRPr lang="en-IE" dirty="0" smtClean="0"/>
          </a:p>
          <a:p>
            <a:pPr algn="ctr"/>
            <a:endParaRPr lang="en-IE" dirty="0">
              <a:solidFill>
                <a:srgbClr val="FF0000"/>
              </a:solidFill>
            </a:endParaRPr>
          </a:p>
          <a:p>
            <a:pPr algn="ctr"/>
            <a:r>
              <a:rPr lang="en-IE" dirty="0" smtClean="0"/>
              <a:t>                      </a:t>
            </a:r>
            <a:r>
              <a:rPr lang="en-IE" dirty="0" smtClean="0">
                <a:solidFill>
                  <a:schemeClr val="tx1"/>
                </a:solidFill>
              </a:rPr>
              <a:t>Basys3</a:t>
            </a:r>
            <a:endParaRPr lang="en-IE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247526" y="2110185"/>
                <a:ext cx="1447633" cy="8640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dirty="0" smtClean="0">
                    <a:solidFill>
                      <a:schemeClr val="tx1"/>
                    </a:solidFill>
                  </a:rPr>
                  <a:t>Pmod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E">
                            <a:solidFill>
                              <a:schemeClr val="tx1"/>
                            </a:solidFill>
                            <a:latin typeface="Cambria Math"/>
                          </a:rPr>
                          <m:t>I</m:t>
                        </m:r>
                      </m:e>
                      <m:sup>
                        <m:r>
                          <a:rPr lang="en-IE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IE">
                        <a:solidFill>
                          <a:schemeClr val="tx1"/>
                        </a:solidFill>
                        <a:latin typeface="Cambria Math"/>
                      </a:rPr>
                      <m:t>S</m:t>
                    </m:r>
                  </m:oMath>
                </a14:m>
                <a:endParaRPr lang="en-I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526" y="2110185"/>
                <a:ext cx="1447633" cy="8640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4741881" y="5637130"/>
            <a:ext cx="1405855" cy="8640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Vivado</a:t>
            </a:r>
          </a:p>
          <a:p>
            <a:pPr algn="ctr"/>
            <a:r>
              <a:rPr lang="en-IE" dirty="0" smtClean="0">
                <a:solidFill>
                  <a:schemeClr val="tx1"/>
                </a:solidFill>
              </a:rPr>
              <a:t>(PC)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16761" y="2110684"/>
            <a:ext cx="1314777" cy="8640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Pmod JA</a:t>
            </a:r>
            <a:endParaRPr lang="en-IE" dirty="0"/>
          </a:p>
        </p:txBody>
      </p:sp>
      <p:sp>
        <p:nvSpPr>
          <p:cNvPr id="11" name="Rectangle 10"/>
          <p:cNvSpPr/>
          <p:nvPr/>
        </p:nvSpPr>
        <p:spPr>
          <a:xfrm>
            <a:off x="3763369" y="2094986"/>
            <a:ext cx="1336871" cy="8640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bg1"/>
                </a:solidFill>
              </a:rPr>
              <a:t>Pmod to </a:t>
            </a:r>
          </a:p>
          <a:p>
            <a:pPr algn="ctr"/>
            <a:r>
              <a:rPr lang="en-IE" dirty="0" smtClean="0">
                <a:solidFill>
                  <a:schemeClr val="bg1"/>
                </a:solidFill>
              </a:rPr>
              <a:t>XADC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36853" y="2094986"/>
            <a:ext cx="1447633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Altered Audio</a:t>
            </a:r>
            <a:endParaRPr lang="en-IE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5" idx="3"/>
            <a:endCxn id="11" idx="1"/>
          </p:cNvCxnSpPr>
          <p:nvPr/>
        </p:nvCxnSpPr>
        <p:spPr>
          <a:xfrm>
            <a:off x="2846470" y="2527034"/>
            <a:ext cx="916899" cy="0"/>
          </a:xfrm>
          <a:prstGeom prst="straightConnector1">
            <a:avLst/>
          </a:prstGeom>
          <a:ln w="50800"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8" idx="1"/>
          </p:cNvCxnSpPr>
          <p:nvPr/>
        </p:nvCxnSpPr>
        <p:spPr>
          <a:xfrm flipV="1">
            <a:off x="7231538" y="2542233"/>
            <a:ext cx="1015988" cy="499"/>
          </a:xfrm>
          <a:prstGeom prst="straightConnector1">
            <a:avLst/>
          </a:prstGeom>
          <a:ln w="50800"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10" idx="1"/>
          </p:cNvCxnSpPr>
          <p:nvPr/>
        </p:nvCxnSpPr>
        <p:spPr>
          <a:xfrm>
            <a:off x="5100240" y="2527034"/>
            <a:ext cx="816521" cy="15698"/>
          </a:xfrm>
          <a:prstGeom prst="straightConnector1">
            <a:avLst/>
          </a:prstGeom>
          <a:ln w="50800"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2" idx="1"/>
          </p:cNvCxnSpPr>
          <p:nvPr/>
        </p:nvCxnSpPr>
        <p:spPr>
          <a:xfrm flipV="1">
            <a:off x="9695159" y="2527034"/>
            <a:ext cx="541694" cy="15199"/>
          </a:xfrm>
          <a:prstGeom prst="straightConnector1">
            <a:avLst/>
          </a:prstGeom>
          <a:ln w="50800"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763368" y="3502807"/>
            <a:ext cx="1336871" cy="8640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bg1"/>
                </a:solidFill>
              </a:rPr>
              <a:t>Slide</a:t>
            </a:r>
          </a:p>
          <a:p>
            <a:pPr algn="ctr"/>
            <a:r>
              <a:rPr lang="en-IE" dirty="0" smtClean="0">
                <a:solidFill>
                  <a:schemeClr val="bg1"/>
                </a:solidFill>
              </a:rPr>
              <a:t>Switches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94667" y="3505742"/>
            <a:ext cx="1336871" cy="8640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bg1"/>
                </a:solidFill>
              </a:rPr>
              <a:t>Push</a:t>
            </a:r>
          </a:p>
          <a:p>
            <a:pPr algn="ctr"/>
            <a:r>
              <a:rPr lang="en-IE" dirty="0" smtClean="0">
                <a:solidFill>
                  <a:schemeClr val="bg1"/>
                </a:solidFill>
              </a:rPr>
              <a:t>Buttons</a:t>
            </a:r>
            <a:endParaRPr lang="en-IE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>
            <a:stCxn id="9" idx="0"/>
            <a:endCxn id="7" idx="2"/>
          </p:cNvCxnSpPr>
          <p:nvPr/>
        </p:nvCxnSpPr>
        <p:spPr>
          <a:xfrm flipH="1" flipV="1">
            <a:off x="5439186" y="5033880"/>
            <a:ext cx="5623" cy="603250"/>
          </a:xfrm>
          <a:prstGeom prst="straightConnector1">
            <a:avLst/>
          </a:prstGeom>
          <a:ln w="50800"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42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z="4800" dirty="0" smtClean="0"/>
              <a:t>Delay</a:t>
            </a:r>
            <a:r>
              <a:rPr lang="en-IE" dirty="0" smtClean="0"/>
              <a:t> </a:t>
            </a:r>
            <a:r>
              <a:rPr lang="en-IE" sz="4800" dirty="0" smtClean="0"/>
              <a:t>Effect</a:t>
            </a:r>
            <a:endParaRPr lang="en-IE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7788" y="1905000"/>
                <a:ext cx="10188626" cy="4267200"/>
              </a:xfrm>
            </p:spPr>
            <p:txBody>
              <a:bodyPr/>
              <a:lstStyle/>
              <a:p>
                <a:r>
                  <a:rPr lang="en-IE" sz="3600" dirty="0" smtClean="0"/>
                  <a:t>IIR Comb Filter</a:t>
                </a:r>
              </a:p>
              <a:p>
                <a:endParaRPr lang="en-IE" sz="3600" dirty="0" smtClean="0"/>
              </a:p>
              <a:p>
                <a:r>
                  <a:rPr lang="en-IE" sz="3600" dirty="0" smtClean="0"/>
                  <a:t>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E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sz="36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IE" sz="3600" i="1">
                        <a:latin typeface="Cambria Math"/>
                      </a:rPr>
                      <m:t>=</m:t>
                    </m:r>
                    <m:r>
                      <a:rPr lang="en-IE" sz="36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IE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sz="36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IE" sz="3600" i="1">
                        <a:latin typeface="Cambria Math"/>
                      </a:rPr>
                      <m:t>+</m:t>
                    </m:r>
                    <m:r>
                      <a:rPr lang="en-IE" sz="36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IE" sz="3600" i="1">
                        <a:latin typeface="Cambria Math"/>
                      </a:rPr>
                      <m:t>∗</m:t>
                    </m:r>
                    <m:r>
                      <a:rPr lang="en-IE" sz="3600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IE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sz="3600" i="1">
                            <a:latin typeface="Cambria Math"/>
                          </a:rPr>
                          <m:t>𝑛</m:t>
                        </m:r>
                        <m:r>
                          <a:rPr lang="en-IE" sz="3600" i="1">
                            <a:latin typeface="Cambria Math"/>
                          </a:rPr>
                          <m:t>−</m:t>
                        </m:r>
                        <m:r>
                          <a:rPr lang="en-IE" sz="3600" b="0" i="1" smtClean="0">
                            <a:latin typeface="Cambria Math"/>
                          </a:rPr>
                          <m:t>𝐾</m:t>
                        </m:r>
                      </m:e>
                    </m:d>
                  </m:oMath>
                </a14:m>
                <a:endParaRPr lang="en-IE" sz="3600" dirty="0"/>
              </a:p>
              <a:p>
                <a:endParaRPr lang="en-IE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788" y="1905000"/>
                <a:ext cx="10188626" cy="4267200"/>
              </a:xfrm>
              <a:blipFill rotWithShape="1">
                <a:blip r:embed="rId3"/>
                <a:stretch>
                  <a:fillRect l="-1615" t="-342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40" y="3789040"/>
            <a:ext cx="6317355" cy="246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9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4800" dirty="0" smtClean="0"/>
              <a:t>Delay Effect</a:t>
            </a:r>
            <a:endParaRPr lang="en-IE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5780" y="1905000"/>
                <a:ext cx="10260634" cy="4267200"/>
              </a:xfrm>
            </p:spPr>
            <p:txBody>
              <a:bodyPr/>
              <a:lstStyle/>
              <a:p>
                <a:r>
                  <a:rPr lang="en-IE" sz="3600" dirty="0" smtClean="0"/>
                  <a:t>FIR Comb Filter</a:t>
                </a:r>
              </a:p>
              <a:p>
                <a:endParaRPr lang="en-IE" sz="3600" dirty="0" smtClean="0"/>
              </a:p>
              <a:p>
                <a:r>
                  <a:rPr lang="en-IE" sz="3600" dirty="0" smtClean="0"/>
                  <a:t>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E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sz="36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IE" sz="3600" i="1">
                        <a:latin typeface="Cambria Math"/>
                      </a:rPr>
                      <m:t>=</m:t>
                    </m:r>
                    <m:r>
                      <a:rPr lang="en-IE" sz="36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IE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sz="36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IE" sz="3600" i="1">
                        <a:latin typeface="Cambria Math"/>
                      </a:rPr>
                      <m:t>+</m:t>
                    </m:r>
                    <m:r>
                      <a:rPr lang="en-IE" sz="36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IE" sz="3600" i="1">
                        <a:latin typeface="Cambria Math"/>
                      </a:rPr>
                      <m:t>∗</m:t>
                    </m:r>
                    <m:r>
                      <a:rPr lang="en-IE" sz="36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IE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sz="3600" i="1">
                            <a:latin typeface="Cambria Math"/>
                          </a:rPr>
                          <m:t>𝑛</m:t>
                        </m:r>
                        <m:r>
                          <a:rPr lang="en-IE" sz="3600" i="1">
                            <a:latin typeface="Cambria Math"/>
                          </a:rPr>
                          <m:t>−</m:t>
                        </m:r>
                        <m:r>
                          <a:rPr lang="en-IE" sz="3600" i="1">
                            <a:latin typeface="Cambria Math"/>
                          </a:rPr>
                          <m:t>𝐾</m:t>
                        </m:r>
                      </m:e>
                    </m:d>
                  </m:oMath>
                </a14:m>
                <a:endParaRPr lang="en-IE" sz="3600" dirty="0"/>
              </a:p>
              <a:p>
                <a:endParaRPr lang="en-IE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780" y="1905000"/>
                <a:ext cx="10260634" cy="4267200"/>
              </a:xfrm>
              <a:blipFill rotWithShape="1">
                <a:blip r:embed="rId3"/>
                <a:stretch>
                  <a:fillRect l="-1664" t="-342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528" y="3645024"/>
            <a:ext cx="6460976" cy="252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2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4800" dirty="0" smtClean="0"/>
              <a:t>Spatial Effect</a:t>
            </a:r>
            <a:endParaRPr lang="en-IE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764" y="1905000"/>
            <a:ext cx="10404650" cy="4267200"/>
          </a:xfrm>
        </p:spPr>
        <p:txBody>
          <a:bodyPr>
            <a:normAutofit/>
          </a:bodyPr>
          <a:lstStyle/>
          <a:p>
            <a:r>
              <a:rPr lang="en-IE" sz="3600" dirty="0" smtClean="0"/>
              <a:t>Schroeder Reverberator</a:t>
            </a:r>
          </a:p>
          <a:p>
            <a:r>
              <a:rPr lang="en-IE" sz="3600" dirty="0" smtClean="0"/>
              <a:t>Combination of IIR CF and Universal CF</a:t>
            </a:r>
            <a:endParaRPr lang="en-IE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3446145"/>
            <a:ext cx="5715000" cy="2686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24" y="3662375"/>
            <a:ext cx="4745904" cy="255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52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4800" dirty="0" smtClean="0"/>
              <a:t>Spatial Effect</a:t>
            </a:r>
            <a:endParaRPr lang="en-IE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764" y="1905000"/>
            <a:ext cx="10404650" cy="4267200"/>
          </a:xfrm>
        </p:spPr>
        <p:txBody>
          <a:bodyPr>
            <a:normAutofit/>
          </a:bodyPr>
          <a:lstStyle/>
          <a:p>
            <a:r>
              <a:rPr lang="en-IE" sz="3600" dirty="0" smtClean="0"/>
              <a:t>Moorer Reverberator</a:t>
            </a:r>
          </a:p>
          <a:p>
            <a:endParaRPr lang="en-IE" sz="3600" dirty="0" smtClean="0"/>
          </a:p>
          <a:p>
            <a:r>
              <a:rPr lang="en-IE" sz="3600" dirty="0" smtClean="0"/>
              <a:t>Built on from Schroeder's</a:t>
            </a:r>
          </a:p>
          <a:p>
            <a:endParaRPr lang="en-IE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20" y="1772816"/>
            <a:ext cx="5780931" cy="446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4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ves 16x9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al curves presentation (widescreen).potx" id="{68710E6A-EAC6-48C2-B3F1-37ABA3E433C0}" vid="{1E11B4D8-8842-4901-9C7E-68BBF3CF07CC}"/>
    </a:ext>
  </a:extLst>
</a:theme>
</file>

<file path=ppt/theme/theme2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Musical curves presentation (widescreen)</Template>
  <TotalTime>1787</TotalTime>
  <Words>774</Words>
  <Application>Microsoft Office PowerPoint</Application>
  <PresentationFormat>Custom</PresentationFormat>
  <Paragraphs>218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Cambria Math</vt:lpstr>
      <vt:lpstr>Euphemia</vt:lpstr>
      <vt:lpstr>Curves 16x9</vt:lpstr>
      <vt:lpstr>FPGA based  Audio Effects System</vt:lpstr>
      <vt:lpstr>Aim of Project</vt:lpstr>
      <vt:lpstr>Hardware</vt:lpstr>
      <vt:lpstr>Software</vt:lpstr>
      <vt:lpstr>Block Diagram</vt:lpstr>
      <vt:lpstr>Delay Effect</vt:lpstr>
      <vt:lpstr>Delay Effect</vt:lpstr>
      <vt:lpstr>Spatial Effect</vt:lpstr>
      <vt:lpstr>Spatial Effect</vt:lpstr>
      <vt:lpstr>Non-Linear Effect</vt:lpstr>
      <vt:lpstr>Problems</vt:lpstr>
      <vt:lpstr>Problems</vt:lpstr>
      <vt:lpstr>IIR Results</vt:lpstr>
      <vt:lpstr>IIR Results</vt:lpstr>
      <vt:lpstr>FIR Results</vt:lpstr>
      <vt:lpstr>Overdrive 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Effects System using an FPGA</dc:title>
  <dc:creator>Dean Devereaux</dc:creator>
  <cp:lastModifiedBy>Test115</cp:lastModifiedBy>
  <cp:revision>102</cp:revision>
  <cp:lastPrinted>2017-12-04T20:37:25Z</cp:lastPrinted>
  <dcterms:created xsi:type="dcterms:W3CDTF">2017-12-04T08:28:36Z</dcterms:created>
  <dcterms:modified xsi:type="dcterms:W3CDTF">2018-05-10T12:36:38Z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