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420138"/>
  <p:notesSz cx="6858000" cy="9144000"/>
  <p:defaultTextStyle>
    <a:defPPr>
      <a:defRPr lang="en-GB"/>
    </a:defPPr>
    <a:lvl1pPr algn="l" rtl="0" fontAlgn="base">
      <a:spcBef>
        <a:spcPct val="0"/>
      </a:spcBef>
      <a:spcAft>
        <a:spcPct val="0"/>
      </a:spcAft>
      <a:defRPr sz="8200" kern="1200">
        <a:solidFill>
          <a:schemeClr val="tx1"/>
        </a:solidFill>
        <a:latin typeface="Arial" charset="0"/>
        <a:ea typeface="+mn-ea"/>
        <a:cs typeface="+mn-cs"/>
      </a:defRPr>
    </a:lvl1pPr>
    <a:lvl2pPr marL="457200" algn="l" rtl="0" fontAlgn="base">
      <a:spcBef>
        <a:spcPct val="0"/>
      </a:spcBef>
      <a:spcAft>
        <a:spcPct val="0"/>
      </a:spcAft>
      <a:defRPr sz="8200" kern="1200">
        <a:solidFill>
          <a:schemeClr val="tx1"/>
        </a:solidFill>
        <a:latin typeface="Arial" charset="0"/>
        <a:ea typeface="+mn-ea"/>
        <a:cs typeface="+mn-cs"/>
      </a:defRPr>
    </a:lvl2pPr>
    <a:lvl3pPr marL="914400" algn="l" rtl="0" fontAlgn="base">
      <a:spcBef>
        <a:spcPct val="0"/>
      </a:spcBef>
      <a:spcAft>
        <a:spcPct val="0"/>
      </a:spcAft>
      <a:defRPr sz="8200" kern="1200">
        <a:solidFill>
          <a:schemeClr val="tx1"/>
        </a:solidFill>
        <a:latin typeface="Arial" charset="0"/>
        <a:ea typeface="+mn-ea"/>
        <a:cs typeface="+mn-cs"/>
      </a:defRPr>
    </a:lvl3pPr>
    <a:lvl4pPr marL="1371600" algn="l" rtl="0" fontAlgn="base">
      <a:spcBef>
        <a:spcPct val="0"/>
      </a:spcBef>
      <a:spcAft>
        <a:spcPct val="0"/>
      </a:spcAft>
      <a:defRPr sz="8200" kern="1200">
        <a:solidFill>
          <a:schemeClr val="tx1"/>
        </a:solidFill>
        <a:latin typeface="Arial" charset="0"/>
        <a:ea typeface="+mn-ea"/>
        <a:cs typeface="+mn-cs"/>
      </a:defRPr>
    </a:lvl4pPr>
    <a:lvl5pPr marL="1828800" algn="l" rtl="0" fontAlgn="base">
      <a:spcBef>
        <a:spcPct val="0"/>
      </a:spcBef>
      <a:spcAft>
        <a:spcPct val="0"/>
      </a:spcAft>
      <a:defRPr sz="8200" kern="1200">
        <a:solidFill>
          <a:schemeClr val="tx1"/>
        </a:solidFill>
        <a:latin typeface="Arial" charset="0"/>
        <a:ea typeface="+mn-ea"/>
        <a:cs typeface="+mn-cs"/>
      </a:defRPr>
    </a:lvl5pPr>
    <a:lvl6pPr marL="2286000" algn="l" defTabSz="914400" rtl="0" eaLnBrk="1" latinLnBrk="0" hangingPunct="1">
      <a:defRPr sz="8200" kern="1200">
        <a:solidFill>
          <a:schemeClr val="tx1"/>
        </a:solidFill>
        <a:latin typeface="Arial" charset="0"/>
        <a:ea typeface="+mn-ea"/>
        <a:cs typeface="+mn-cs"/>
      </a:defRPr>
    </a:lvl6pPr>
    <a:lvl7pPr marL="2743200" algn="l" defTabSz="914400" rtl="0" eaLnBrk="1" latinLnBrk="0" hangingPunct="1">
      <a:defRPr sz="8200" kern="1200">
        <a:solidFill>
          <a:schemeClr val="tx1"/>
        </a:solidFill>
        <a:latin typeface="Arial" charset="0"/>
        <a:ea typeface="+mn-ea"/>
        <a:cs typeface="+mn-cs"/>
      </a:defRPr>
    </a:lvl7pPr>
    <a:lvl8pPr marL="3200400" algn="l" defTabSz="914400" rtl="0" eaLnBrk="1" latinLnBrk="0" hangingPunct="1">
      <a:defRPr sz="8200" kern="1200">
        <a:solidFill>
          <a:schemeClr val="tx1"/>
        </a:solidFill>
        <a:latin typeface="Arial" charset="0"/>
        <a:ea typeface="+mn-ea"/>
        <a:cs typeface="+mn-cs"/>
      </a:defRPr>
    </a:lvl8pPr>
    <a:lvl9pPr marL="3657600" algn="l" defTabSz="91440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747" userDrawn="1">
          <p15:clr>
            <a:srgbClr val="A4A3A4"/>
          </p15:clr>
        </p15:guide>
        <p15:guide id="2" pos="9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02F"/>
    <a:srgbClr val="990033"/>
    <a:srgbClr val="FF3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242" autoAdjust="0"/>
    <p:restoredTop sz="94660" autoAdjust="0"/>
  </p:normalViewPr>
  <p:slideViewPr>
    <p:cSldViewPr>
      <p:cViewPr varScale="1">
        <p:scale>
          <a:sx n="35" d="100"/>
          <a:sy n="35" d="100"/>
        </p:scale>
        <p:origin x="228" y="-900"/>
      </p:cViewPr>
      <p:guideLst>
        <p:guide orient="horz" pos="6747"/>
        <p:guide pos="95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307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462E6D8-B66C-4C1D-8C55-95A2CE251BE4}" type="slidenum">
              <a:rPr lang="en-GB"/>
              <a:pPr>
                <a:defRPr/>
              </a:pPr>
              <a:t>‹#›</a:t>
            </a:fld>
            <a:endParaRPr lang="en-GB"/>
          </a:p>
        </p:txBody>
      </p:sp>
    </p:spTree>
    <p:extLst>
      <p:ext uri="{BB962C8B-B14F-4D97-AF65-F5344CB8AC3E}">
        <p14:creationId xmlns:p14="http://schemas.microsoft.com/office/powerpoint/2010/main" val="27254985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F4A11146-56BA-4793-B3E5-F95E07B6C6CF}" type="slidenum">
              <a:rPr lang="en-GB" smtClean="0"/>
              <a:pPr/>
              <a:t>1</a:t>
            </a:fld>
            <a:endParaRPr lang="en-GB" smtClean="0"/>
          </a:p>
        </p:txBody>
      </p:sp>
      <p:sp>
        <p:nvSpPr>
          <p:cNvPr id="4099" name="Rectangle 2"/>
          <p:cNvSpPr>
            <a:spLocks noGrp="1" noRot="1" noChangeAspect="1" noChangeArrowheads="1" noTextEdit="1"/>
          </p:cNvSpPr>
          <p:nvPr>
            <p:ph type="sldImg"/>
          </p:nvPr>
        </p:nvSpPr>
        <p:spPr>
          <a:xfrm>
            <a:off x="1006475" y="685800"/>
            <a:ext cx="4845050" cy="3429000"/>
          </a:xfrm>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82477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6654176"/>
            <a:ext cx="25736550" cy="4591278"/>
          </a:xfrm>
        </p:spPr>
        <p:txBody>
          <a:bodyPr/>
          <a:lstStyle/>
          <a:p>
            <a:r>
              <a:rPr lang="en-US" smtClean="0"/>
              <a:t>Click to edit Master title style</a:t>
            </a:r>
            <a:endParaRPr lang="en-IE"/>
          </a:p>
        </p:txBody>
      </p:sp>
      <p:sp>
        <p:nvSpPr>
          <p:cNvPr id="3" name="Subtitle 2"/>
          <p:cNvSpPr>
            <a:spLocks noGrp="1"/>
          </p:cNvSpPr>
          <p:nvPr>
            <p:ph type="subTitle" idx="1"/>
          </p:nvPr>
        </p:nvSpPr>
        <p:spPr>
          <a:xfrm>
            <a:off x="4541838" y="12138290"/>
            <a:ext cx="21196300" cy="54737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DD2B1C-972A-42D2-8FB3-766CD080AAA0}"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09FF7B-4DE8-4676-A81F-783C4A2820A7}"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538" y="858680"/>
            <a:ext cx="6811962" cy="18274557"/>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1514476" y="858680"/>
            <a:ext cx="20286663" cy="182745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F801B9-8EFE-4ED7-BF8C-CD150089453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0A66A3-9944-44AC-A838-10469C30FC2D}"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4" y="13764301"/>
            <a:ext cx="25738137" cy="4254478"/>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2392364" y="9078497"/>
            <a:ext cx="25738137" cy="4685804"/>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D880A9-EDDA-47EA-8E47-5CFA0C3E811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1514476" y="4997979"/>
            <a:ext cx="13549313" cy="141352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15216188" y="4997979"/>
            <a:ext cx="13549312" cy="141352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6C2E3A-25D6-484F-97F2-B4F5323C07A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6" y="857886"/>
            <a:ext cx="27251025" cy="3569758"/>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1514475" y="4794629"/>
            <a:ext cx="13377863" cy="1998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6793185"/>
            <a:ext cx="13377863" cy="123408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15381288" y="4794629"/>
            <a:ext cx="13384212" cy="1998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81288" y="6793185"/>
            <a:ext cx="13384212" cy="123408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5252B27-A2DB-4B7B-A427-E12378CD3BA9}"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ADE982F-3322-4B1A-99FB-B9291E5A8A33}"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2649CBF-9486-4F43-A724-8BFD0E890D97}"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6" y="853120"/>
            <a:ext cx="9961563" cy="3629334"/>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11837988" y="853120"/>
            <a:ext cx="16927512" cy="182809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1514476" y="4482454"/>
            <a:ext cx="9961563" cy="146515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4CF582-89CA-40C3-B0E2-69C13B6188A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14993938"/>
            <a:ext cx="18167350" cy="1770581"/>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5935663" y="1913562"/>
            <a:ext cx="18167350" cy="12852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5935663" y="16764519"/>
            <a:ext cx="18167350" cy="25132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F67712-71E5-40D5-BF9C-9BAE6CFBF9D2}"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14476" y="858681"/>
            <a:ext cx="27251025" cy="3570552"/>
          </a:xfrm>
          <a:prstGeom prst="rect">
            <a:avLst/>
          </a:prstGeom>
          <a:noFill/>
          <a:ln w="9525">
            <a:noFill/>
            <a:miter lim="800000"/>
            <a:headEnd/>
            <a:tailEnd/>
          </a:ln>
        </p:spPr>
        <p:txBody>
          <a:bodyPr vert="horz" wrap="square" lIns="417643" tIns="208822" rIns="417643" bIns="208822" numCol="1" anchor="ctr" anchorCtr="0" compatLnSpc="1">
            <a:prstTxWarp prst="textNoShape">
              <a:avLst/>
            </a:prstTxWarp>
          </a:bodyPr>
          <a:lstStyle/>
          <a:p>
            <a:pPr lvl="0"/>
            <a:r>
              <a:rPr lang="en-GB" smtClean="0"/>
              <a:t>Click to edit Master title style</a:t>
            </a:r>
          </a:p>
        </p:txBody>
      </p:sp>
      <p:sp>
        <p:nvSpPr>
          <p:cNvPr id="2051" name="Rectangle 3"/>
          <p:cNvSpPr>
            <a:spLocks noGrp="1" noChangeArrowheads="1"/>
          </p:cNvSpPr>
          <p:nvPr>
            <p:ph type="body" idx="1"/>
          </p:nvPr>
        </p:nvSpPr>
        <p:spPr bwMode="auto">
          <a:xfrm>
            <a:off x="1514476" y="4997979"/>
            <a:ext cx="27251025" cy="14135258"/>
          </a:xfrm>
          <a:prstGeom prst="rect">
            <a:avLst/>
          </a:prstGeom>
          <a:noFill/>
          <a:ln w="9525">
            <a:noFill/>
            <a:miter lim="800000"/>
            <a:headEnd/>
            <a:tailEnd/>
          </a:ln>
        </p:spPr>
        <p:txBody>
          <a:bodyPr vert="horz" wrap="square" lIns="417643" tIns="208822" rIns="417643" bIns="208822"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1514476" y="19504988"/>
            <a:ext cx="7064375" cy="1487796"/>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a:defRPr sz="6400"/>
            </a:lvl1pPr>
          </a:lstStyle>
          <a:p>
            <a:pPr>
              <a:defRPr/>
            </a:pPr>
            <a:endParaRPr lang="en-US"/>
          </a:p>
        </p:txBody>
      </p:sp>
      <p:sp>
        <p:nvSpPr>
          <p:cNvPr id="1029" name="Rectangle 5"/>
          <p:cNvSpPr>
            <a:spLocks noGrp="1" noChangeArrowheads="1"/>
          </p:cNvSpPr>
          <p:nvPr>
            <p:ph type="ftr" sz="quarter" idx="3"/>
          </p:nvPr>
        </p:nvSpPr>
        <p:spPr bwMode="auto">
          <a:xfrm>
            <a:off x="10345738" y="19504988"/>
            <a:ext cx="9588500" cy="1487796"/>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algn="ctr">
              <a:defRPr sz="6400"/>
            </a:lvl1pPr>
          </a:lstStyle>
          <a:p>
            <a:pPr>
              <a:defRPr/>
            </a:pPr>
            <a:endParaRPr lang="en-US"/>
          </a:p>
        </p:txBody>
      </p:sp>
      <p:sp>
        <p:nvSpPr>
          <p:cNvPr id="1030" name="Rectangle 6"/>
          <p:cNvSpPr>
            <a:spLocks noGrp="1" noChangeArrowheads="1"/>
          </p:cNvSpPr>
          <p:nvPr>
            <p:ph type="sldNum" sz="quarter" idx="4"/>
          </p:nvPr>
        </p:nvSpPr>
        <p:spPr bwMode="auto">
          <a:xfrm>
            <a:off x="21701126" y="19504988"/>
            <a:ext cx="7064375" cy="1487796"/>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algn="r">
              <a:defRPr sz="6400"/>
            </a:lvl1pPr>
          </a:lstStyle>
          <a:p>
            <a:pPr>
              <a:defRPr/>
            </a:pPr>
            <a:fld id="{2EF84955-E2DB-464E-9E2C-D2DBF43F492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Arial" charset="0"/>
        </a:defRPr>
      </a:lvl2pPr>
      <a:lvl3pPr algn="ctr" defTabSz="4176713" rtl="0" eaLnBrk="0" fontAlgn="base" hangingPunct="0">
        <a:spcBef>
          <a:spcPct val="0"/>
        </a:spcBef>
        <a:spcAft>
          <a:spcPct val="0"/>
        </a:spcAft>
        <a:defRPr sz="20100">
          <a:solidFill>
            <a:schemeClr val="tx2"/>
          </a:solidFill>
          <a:latin typeface="Arial" charset="0"/>
        </a:defRPr>
      </a:lvl3pPr>
      <a:lvl4pPr algn="ctr" defTabSz="4176713" rtl="0" eaLnBrk="0" fontAlgn="base" hangingPunct="0">
        <a:spcBef>
          <a:spcPct val="0"/>
        </a:spcBef>
        <a:spcAft>
          <a:spcPct val="0"/>
        </a:spcAft>
        <a:defRPr sz="20100">
          <a:solidFill>
            <a:schemeClr val="tx2"/>
          </a:solidFill>
          <a:latin typeface="Arial" charset="0"/>
        </a:defRPr>
      </a:lvl4pPr>
      <a:lvl5pPr algn="ctr" defTabSz="4176713" rtl="0" eaLnBrk="0" fontAlgn="base" hangingPunct="0">
        <a:spcBef>
          <a:spcPct val="0"/>
        </a:spcBef>
        <a:spcAft>
          <a:spcPct val="0"/>
        </a:spcAft>
        <a:defRPr sz="20100">
          <a:solidFill>
            <a:schemeClr val="tx2"/>
          </a:solidFill>
          <a:latin typeface="Arial" charset="0"/>
        </a:defRPr>
      </a:lvl5pPr>
      <a:lvl6pPr marL="457200" algn="ctr" defTabSz="4176713" rtl="0" fontAlgn="base">
        <a:spcBef>
          <a:spcPct val="0"/>
        </a:spcBef>
        <a:spcAft>
          <a:spcPct val="0"/>
        </a:spcAft>
        <a:defRPr sz="20100">
          <a:solidFill>
            <a:schemeClr val="tx2"/>
          </a:solidFill>
          <a:latin typeface="Arial" charset="0"/>
        </a:defRPr>
      </a:lvl6pPr>
      <a:lvl7pPr marL="914400" algn="ctr" defTabSz="4176713" rtl="0" fontAlgn="base">
        <a:spcBef>
          <a:spcPct val="0"/>
        </a:spcBef>
        <a:spcAft>
          <a:spcPct val="0"/>
        </a:spcAft>
        <a:defRPr sz="20100">
          <a:solidFill>
            <a:schemeClr val="tx2"/>
          </a:solidFill>
          <a:latin typeface="Arial" charset="0"/>
        </a:defRPr>
      </a:lvl7pPr>
      <a:lvl8pPr marL="1371600" algn="ctr" defTabSz="4176713" rtl="0" fontAlgn="base">
        <a:spcBef>
          <a:spcPct val="0"/>
        </a:spcBef>
        <a:spcAft>
          <a:spcPct val="0"/>
        </a:spcAft>
        <a:defRPr sz="20100">
          <a:solidFill>
            <a:schemeClr val="tx2"/>
          </a:solidFill>
          <a:latin typeface="Arial" charset="0"/>
        </a:defRPr>
      </a:lvl8pPr>
      <a:lvl9pPr marL="1828800" algn="ctr" defTabSz="4176713" rtl="0" fontAlgn="base">
        <a:spcBef>
          <a:spcPct val="0"/>
        </a:spcBef>
        <a:spcAft>
          <a:spcPct val="0"/>
        </a:spcAft>
        <a:defRPr sz="20100">
          <a:solidFill>
            <a:schemeClr val="tx2"/>
          </a:solidFill>
          <a:latin typeface="Arial" charset="0"/>
        </a:defRPr>
      </a:lvl9pPr>
    </p:titleStyle>
    <p:bodyStyle>
      <a:lvl1pPr marL="1566863" indent="-1566863" algn="l" defTabSz="4176713" rtl="0" eaLnBrk="0" fontAlgn="base" hangingPunct="0">
        <a:spcBef>
          <a:spcPct val="20000"/>
        </a:spcBef>
        <a:spcAft>
          <a:spcPct val="0"/>
        </a:spcAft>
        <a:buChar char="•"/>
        <a:defRPr sz="14600">
          <a:solidFill>
            <a:schemeClr val="tx1"/>
          </a:solidFill>
          <a:latin typeface="+mn-lt"/>
          <a:ea typeface="+mn-ea"/>
          <a:cs typeface="+mn-cs"/>
        </a:defRPr>
      </a:lvl1pPr>
      <a:lvl2pPr marL="3394075" indent="-1306513" algn="l" defTabSz="4176713" rtl="0" eaLnBrk="0" fontAlgn="base" hangingPunct="0">
        <a:spcBef>
          <a:spcPct val="20000"/>
        </a:spcBef>
        <a:spcAft>
          <a:spcPct val="0"/>
        </a:spcAft>
        <a:buChar char="–"/>
        <a:defRPr sz="12800">
          <a:solidFill>
            <a:schemeClr val="tx1"/>
          </a:solidFill>
          <a:latin typeface="+mn-lt"/>
        </a:defRPr>
      </a:lvl2pPr>
      <a:lvl3pPr marL="5221288" indent="-1044575" algn="l" defTabSz="4176713" rtl="0" eaLnBrk="0" fontAlgn="base" hangingPunct="0">
        <a:spcBef>
          <a:spcPct val="20000"/>
        </a:spcBef>
        <a:spcAft>
          <a:spcPct val="0"/>
        </a:spcAft>
        <a:buChar char="•"/>
        <a:defRPr sz="11000">
          <a:solidFill>
            <a:schemeClr val="tx1"/>
          </a:solidFill>
          <a:latin typeface="+mn-lt"/>
        </a:defRPr>
      </a:lvl3pPr>
      <a:lvl4pPr marL="7308850" indent="-1044575" algn="l" defTabSz="4176713" rtl="0" eaLnBrk="0" fontAlgn="base" hangingPunct="0">
        <a:spcBef>
          <a:spcPct val="20000"/>
        </a:spcBef>
        <a:spcAft>
          <a:spcPct val="0"/>
        </a:spcAft>
        <a:buChar char="–"/>
        <a:defRPr sz="9100">
          <a:solidFill>
            <a:schemeClr val="tx1"/>
          </a:solidFill>
          <a:latin typeface="+mn-lt"/>
        </a:defRPr>
      </a:lvl4pPr>
      <a:lvl5pPr marL="9396413" indent="-1042988" algn="l" defTabSz="4176713" rtl="0" eaLnBrk="0" fontAlgn="base" hangingPunct="0">
        <a:spcBef>
          <a:spcPct val="20000"/>
        </a:spcBef>
        <a:spcAft>
          <a:spcPct val="0"/>
        </a:spcAft>
        <a:buChar char="»"/>
        <a:defRPr sz="9100">
          <a:solidFill>
            <a:schemeClr val="tx1"/>
          </a:solidFill>
          <a:latin typeface="+mn-lt"/>
        </a:defRPr>
      </a:lvl5pPr>
      <a:lvl6pPr marL="9853613" indent="-1042988" algn="l" defTabSz="4176713" rtl="0" fontAlgn="base">
        <a:spcBef>
          <a:spcPct val="20000"/>
        </a:spcBef>
        <a:spcAft>
          <a:spcPct val="0"/>
        </a:spcAft>
        <a:buChar char="»"/>
        <a:defRPr sz="9100">
          <a:solidFill>
            <a:schemeClr val="tx1"/>
          </a:solidFill>
          <a:latin typeface="+mn-lt"/>
        </a:defRPr>
      </a:lvl6pPr>
      <a:lvl7pPr marL="10310813" indent="-1042988" algn="l" defTabSz="4176713" rtl="0" fontAlgn="base">
        <a:spcBef>
          <a:spcPct val="20000"/>
        </a:spcBef>
        <a:spcAft>
          <a:spcPct val="0"/>
        </a:spcAft>
        <a:buChar char="»"/>
        <a:defRPr sz="9100">
          <a:solidFill>
            <a:schemeClr val="tx1"/>
          </a:solidFill>
          <a:latin typeface="+mn-lt"/>
        </a:defRPr>
      </a:lvl7pPr>
      <a:lvl8pPr marL="10768013" indent="-1042988" algn="l" defTabSz="4176713" rtl="0" fontAlgn="base">
        <a:spcBef>
          <a:spcPct val="20000"/>
        </a:spcBef>
        <a:spcAft>
          <a:spcPct val="0"/>
        </a:spcAft>
        <a:buChar char="»"/>
        <a:defRPr sz="9100">
          <a:solidFill>
            <a:schemeClr val="tx1"/>
          </a:solidFill>
          <a:latin typeface="+mn-lt"/>
        </a:defRPr>
      </a:lvl8pPr>
      <a:lvl9pPr marL="11225213" indent="-1042988" algn="l" defTabSz="4176713"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Text Box 4"/>
          <p:cNvSpPr txBox="1">
            <a:spLocks noChangeArrowheads="1"/>
          </p:cNvSpPr>
          <p:nvPr/>
        </p:nvSpPr>
        <p:spPr bwMode="auto">
          <a:xfrm>
            <a:off x="5260362" y="182950"/>
            <a:ext cx="19043561" cy="4191985"/>
          </a:xfrm>
          <a:prstGeom prst="rect">
            <a:avLst/>
          </a:prstGeom>
          <a:noFill/>
          <a:ln w="9525">
            <a:noFill/>
            <a:miter lim="800000"/>
            <a:headEnd/>
            <a:tailEnd/>
          </a:ln>
        </p:spPr>
        <p:txBody>
          <a:bodyPr wrap="square" lIns="417643" tIns="208822" rIns="417643" bIns="208822">
            <a:spAutoFit/>
          </a:bodyPr>
          <a:lstStyle/>
          <a:p>
            <a:pPr algn="ctr" defTabSz="4176713"/>
            <a:r>
              <a:rPr lang="en-IE" sz="5000" dirty="0" smtClean="0"/>
              <a:t>Dept. of Electrical &amp; Electronic Engineering, CIT</a:t>
            </a:r>
            <a:endParaRPr lang="en-IE" sz="4800" b="1" dirty="0" smtClean="0">
              <a:solidFill>
                <a:srgbClr val="8E002F"/>
              </a:solidFill>
              <a:cs typeface="Times New Roman" pitchFamily="18" charset="0"/>
            </a:endParaRPr>
          </a:p>
          <a:p>
            <a:pPr algn="ctr" defTabSz="4176713"/>
            <a:r>
              <a:rPr lang="en-IE" sz="5400" b="1" dirty="0" smtClean="0">
                <a:solidFill>
                  <a:srgbClr val="8E002F"/>
                </a:solidFill>
                <a:cs typeface="Times New Roman" pitchFamily="18" charset="0"/>
              </a:rPr>
              <a:t>FPGA Based Audio Effect System</a:t>
            </a:r>
            <a:endParaRPr lang="en-IE" sz="5400" b="1" dirty="0">
              <a:solidFill>
                <a:srgbClr val="8E002F"/>
              </a:solidFill>
              <a:cs typeface="Times New Roman" pitchFamily="18" charset="0"/>
            </a:endParaRPr>
          </a:p>
          <a:p>
            <a:pPr algn="ctr" defTabSz="4176713"/>
            <a:r>
              <a:rPr lang="en-IE" sz="5000" dirty="0" smtClean="0"/>
              <a:t>Dean Devereaux</a:t>
            </a:r>
            <a:endParaRPr lang="en-IE" sz="5000" dirty="0"/>
          </a:p>
          <a:p>
            <a:pPr algn="ctr" defTabSz="4176713"/>
            <a:endParaRPr lang="en-GB" sz="3200" dirty="0"/>
          </a:p>
          <a:p>
            <a:pPr algn="ctr" defTabSz="4176713"/>
            <a:endParaRPr lang="en-GB" sz="3600" i="1" baseline="30000" dirty="0"/>
          </a:p>
          <a:p>
            <a:pPr defTabSz="4176713"/>
            <a:endParaRPr lang="en-GB" sz="3500" dirty="0"/>
          </a:p>
        </p:txBody>
      </p:sp>
      <p:sp>
        <p:nvSpPr>
          <p:cNvPr id="2062" name="Text Box 14"/>
          <p:cNvSpPr txBox="1">
            <a:spLocks noChangeArrowheads="1"/>
          </p:cNvSpPr>
          <p:nvPr/>
        </p:nvSpPr>
        <p:spPr bwMode="auto">
          <a:xfrm>
            <a:off x="653200" y="9381939"/>
            <a:ext cx="9346639" cy="9079409"/>
          </a:xfrm>
          <a:prstGeom prst="rect">
            <a:avLst/>
          </a:prstGeom>
          <a:noFill/>
          <a:ln w="9525">
            <a:noFill/>
            <a:miter lim="800000"/>
            <a:headEnd/>
            <a:tailEnd/>
          </a:ln>
          <a:effectLst/>
        </p:spPr>
        <p:txBody>
          <a:bodyPr wrap="square">
            <a:spAutoFit/>
          </a:bodyPr>
          <a:lstStyle/>
          <a:p>
            <a:pPr defTabSz="4176713">
              <a:spcBef>
                <a:spcPct val="50000"/>
              </a:spcBef>
              <a:defRPr/>
            </a:pPr>
            <a:r>
              <a:rPr lang="en-IE" sz="3200" b="1" dirty="0">
                <a:solidFill>
                  <a:srgbClr val="8E002F"/>
                </a:solidFill>
                <a:latin typeface="+mj-lt"/>
                <a:cs typeface="Times New Roman" pitchFamily="18" charset="0"/>
              </a:rPr>
              <a:t>2.  Background</a:t>
            </a:r>
          </a:p>
          <a:p>
            <a:pPr algn="just" defTabSz="4176713">
              <a:spcBef>
                <a:spcPct val="50000"/>
              </a:spcBef>
              <a:defRPr/>
            </a:pPr>
            <a:r>
              <a:rPr lang="en-IE" sz="2400" dirty="0" smtClean="0">
                <a:latin typeface="Calibri" pitchFamily="34" charset="0"/>
              </a:rPr>
              <a:t>The Basys3 development board seen in fig. 1. uses the Artix-7 FPGA. The Artix-7 has an internal ADC capable of sampling at 1MS/s and converting 12 bits. The ADC interfaces with the FPGA through a Dynamic Reconfiguration Port </a:t>
            </a:r>
            <a:r>
              <a:rPr lang="en-IE" sz="2400" dirty="0" smtClean="0">
                <a:latin typeface="Calibri" pitchFamily="34" charset="0"/>
              </a:rPr>
              <a:t>and uses </a:t>
            </a:r>
            <a:r>
              <a:rPr lang="en-IE" sz="2400" dirty="0" smtClean="0">
                <a:latin typeface="Calibri" pitchFamily="34" charset="0"/>
              </a:rPr>
              <a:t>the JXADC Pmod for inputting </a:t>
            </a:r>
            <a:r>
              <a:rPr lang="en-IE" sz="2400" dirty="0" smtClean="0">
                <a:latin typeface="Calibri" pitchFamily="34" charset="0"/>
              </a:rPr>
              <a:t>signals</a:t>
            </a:r>
            <a:r>
              <a:rPr lang="en-IE" sz="2400" dirty="0" smtClean="0">
                <a:latin typeface="Calibri" pitchFamily="34" charset="0"/>
              </a:rPr>
              <a:t>. The </a:t>
            </a:r>
            <a:r>
              <a:rPr lang="en-IE" sz="2400" dirty="0">
                <a:latin typeface="Calibri" pitchFamily="34" charset="0"/>
              </a:rPr>
              <a:t>P</a:t>
            </a:r>
            <a:r>
              <a:rPr lang="en-IE" sz="2400" dirty="0" smtClean="0">
                <a:latin typeface="Calibri" pitchFamily="34" charset="0"/>
              </a:rPr>
              <a:t>mod I2S stands for integrated interchip sound and uses GPIO interface. The Pmod I2S is capable of sampling 192kHz and converting up to 24 bits. </a:t>
            </a:r>
          </a:p>
          <a:p>
            <a:pPr algn="just" defTabSz="4176713">
              <a:spcBef>
                <a:spcPct val="50000"/>
              </a:spcBef>
              <a:defRPr/>
            </a:pPr>
            <a:r>
              <a:rPr lang="en-IE" sz="2400" dirty="0" smtClean="0">
                <a:latin typeface="Calibri" pitchFamily="34" charset="0"/>
              </a:rPr>
              <a:t>Three types of comb filters were used, infinite </a:t>
            </a:r>
            <a:r>
              <a:rPr lang="en-IE" sz="2400" dirty="0">
                <a:latin typeface="Calibri" pitchFamily="34" charset="0"/>
              </a:rPr>
              <a:t>i</a:t>
            </a:r>
            <a:r>
              <a:rPr lang="en-IE" sz="2400" dirty="0" smtClean="0">
                <a:latin typeface="Calibri" pitchFamily="34" charset="0"/>
              </a:rPr>
              <a:t>mpulse response(IIR), finite impulse response(FIR) and Universal(UCF) which is a combination of both IIR and FIR. IIR simulates endless reflections with a delayed feedback while using a gain to attenuate the signal. FIR only simulates a single delay with feedforward of the input.</a:t>
            </a:r>
          </a:p>
          <a:p>
            <a:pPr algn="just" defTabSz="4176713">
              <a:spcBef>
                <a:spcPct val="50000"/>
              </a:spcBef>
              <a:defRPr/>
            </a:pPr>
            <a:r>
              <a:rPr lang="en-IE" sz="2400" dirty="0">
                <a:latin typeface="Calibri" pitchFamily="34" charset="0"/>
              </a:rPr>
              <a:t>C</a:t>
            </a:r>
            <a:r>
              <a:rPr lang="en-IE" sz="2400" dirty="0" smtClean="0">
                <a:latin typeface="Calibri" pitchFamily="34" charset="0"/>
              </a:rPr>
              <a:t>ombination of IIR filters and UCF creates a reverberator. The IIR are in parallel and UFC in series set up as an all-pass filter which is done by having the feedback gain as the negative value of the feedforward gain. The IIR filters must all have different delay values close together in order to give a natural sound of reverb. The all-pass filters will then increase reflection density of the signal.</a:t>
            </a:r>
          </a:p>
          <a:p>
            <a:pPr algn="just" defTabSz="4176713">
              <a:spcBef>
                <a:spcPct val="50000"/>
              </a:spcBef>
              <a:defRPr/>
            </a:pPr>
            <a:r>
              <a:rPr lang="en-IE" sz="2400" dirty="0" smtClean="0">
                <a:latin typeface="Calibri" pitchFamily="34" charset="0"/>
              </a:rPr>
              <a:t>Overdrive and distortion are both non-Linear processing techniques. Distortion is controlled by a gain value and then the distorted signal is mixed with original signal to give the effect. Overdrive uses symmetrical soft clipping which adds odd harmonics to the signal and gives saturation</a:t>
            </a:r>
          </a:p>
        </p:txBody>
      </p:sp>
      <p:sp>
        <p:nvSpPr>
          <p:cNvPr id="1033" name="Text Box 143"/>
          <p:cNvSpPr txBox="1">
            <a:spLocks noChangeArrowheads="1"/>
          </p:cNvSpPr>
          <p:nvPr/>
        </p:nvSpPr>
        <p:spPr bwMode="auto">
          <a:xfrm>
            <a:off x="19938572" y="19483313"/>
            <a:ext cx="9640661" cy="1508105"/>
          </a:xfrm>
          <a:prstGeom prst="rect">
            <a:avLst/>
          </a:prstGeom>
          <a:noFill/>
          <a:ln w="9525">
            <a:noFill/>
            <a:miter lim="800000"/>
            <a:headEnd/>
            <a:tailEnd/>
          </a:ln>
        </p:spPr>
        <p:txBody>
          <a:bodyPr wrap="square">
            <a:spAutoFit/>
          </a:bodyPr>
          <a:lstStyle/>
          <a:p>
            <a:pPr algn="just" defTabSz="4176713">
              <a:spcBef>
                <a:spcPct val="50000"/>
              </a:spcBef>
              <a:defRPr/>
            </a:pPr>
            <a:r>
              <a:rPr lang="en-GB" sz="3200" b="1" dirty="0">
                <a:solidFill>
                  <a:srgbClr val="8E002F"/>
                </a:solidFill>
                <a:latin typeface="+mj-lt"/>
                <a:cs typeface="Times New Roman" pitchFamily="18" charset="0"/>
              </a:rPr>
              <a:t>Acknowledgements</a:t>
            </a:r>
          </a:p>
          <a:p>
            <a:pPr algn="just" defTabSz="4176713">
              <a:spcBef>
                <a:spcPct val="50000"/>
              </a:spcBef>
              <a:defRPr/>
            </a:pPr>
            <a:r>
              <a:rPr lang="en-GB" sz="2400" dirty="0" smtClean="0">
                <a:latin typeface="Calibri" panose="020F0502020204030204" pitchFamily="34" charset="0"/>
                <a:cs typeface="Times New Roman" pitchFamily="18" charset="0"/>
              </a:rPr>
              <a:t>I would like to thank my supervisor Paddy Collins and assessor Dr. John Horan for their advice and support through the year</a:t>
            </a:r>
            <a:endParaRPr lang="en-IE" sz="2400" dirty="0">
              <a:latin typeface="+mj-lt"/>
              <a:cs typeface="Times New Roman" pitchFamily="18" charset="0"/>
            </a:endParaRPr>
          </a:p>
        </p:txBody>
      </p:sp>
      <p:sp>
        <p:nvSpPr>
          <p:cNvPr id="166" name="Text Box 14"/>
          <p:cNvSpPr txBox="1">
            <a:spLocks noChangeArrowheads="1"/>
          </p:cNvSpPr>
          <p:nvPr/>
        </p:nvSpPr>
        <p:spPr bwMode="auto">
          <a:xfrm>
            <a:off x="541445" y="2879349"/>
            <a:ext cx="9538826" cy="6124754"/>
          </a:xfrm>
          <a:prstGeom prst="rect">
            <a:avLst/>
          </a:prstGeom>
          <a:noFill/>
          <a:ln w="12700" cap="rnd">
            <a:noFill/>
            <a:bevel/>
            <a:headEnd/>
            <a:tailEnd/>
          </a:ln>
          <a:effectLst/>
        </p:spPr>
        <p:txBody>
          <a:bodyPr wrap="square">
            <a:spAutoFit/>
          </a:bodyPr>
          <a:lstStyle/>
          <a:p>
            <a:pPr marL="514350" indent="-514350" defTabSz="4176713">
              <a:spcBef>
                <a:spcPct val="50000"/>
              </a:spcBef>
              <a:buAutoNum type="arabicPeriod"/>
              <a:defRPr/>
            </a:pPr>
            <a:r>
              <a:rPr lang="en-IE" sz="3200" b="1" dirty="0" smtClean="0">
                <a:solidFill>
                  <a:srgbClr val="8E002F"/>
                </a:solidFill>
                <a:latin typeface="+mj-lt"/>
                <a:cs typeface="Times New Roman" pitchFamily="18" charset="0"/>
              </a:rPr>
              <a:t>Introduction</a:t>
            </a:r>
            <a:endParaRPr lang="en-IE" sz="3200" b="1" dirty="0">
              <a:solidFill>
                <a:srgbClr val="8E002F"/>
              </a:solidFill>
              <a:latin typeface="+mj-lt"/>
              <a:cs typeface="Times New Roman" pitchFamily="18" charset="0"/>
            </a:endParaRPr>
          </a:p>
          <a:p>
            <a:pPr algn="just" defTabSz="4176713">
              <a:spcBef>
                <a:spcPct val="50000"/>
              </a:spcBef>
              <a:defRPr/>
            </a:pPr>
            <a:r>
              <a:rPr lang="en-GB" sz="2400" dirty="0" smtClean="0">
                <a:latin typeface="Calibri" pitchFamily="34" charset="0"/>
              </a:rPr>
              <a:t>The objective for this project was to program a field programmable gate array(FPGA) to take in analogue audio and convert it to a digital form were an effect would be applied through the use of digital filters. This audio would then be output and converted back into an analogue signal were the effect can be observed. The Artix-7 FPGA chip was used for this project which had a Basys3 development board. Pmod i2s was to be used </a:t>
            </a:r>
            <a:r>
              <a:rPr lang="en-GB" sz="2400" dirty="0">
                <a:latin typeface="Calibri" pitchFamily="34" charset="0"/>
              </a:rPr>
              <a:t>for digital to analogue </a:t>
            </a:r>
            <a:r>
              <a:rPr lang="en-GB" sz="2400" dirty="0" smtClean="0">
                <a:latin typeface="Calibri" pitchFamily="34" charset="0"/>
              </a:rPr>
              <a:t>conversion. </a:t>
            </a:r>
          </a:p>
          <a:p>
            <a:pPr algn="just" defTabSz="4176713">
              <a:spcBef>
                <a:spcPct val="50000"/>
              </a:spcBef>
              <a:defRPr/>
            </a:pPr>
            <a:r>
              <a:rPr lang="en-GB" sz="2400" dirty="0" smtClean="0">
                <a:latin typeface="Calibri" pitchFamily="34" charset="0"/>
              </a:rPr>
              <a:t>The three effects aimed to be used with the FPGA are delay, reverb, overdrive and distortion. The reasoning for using a FPGA is due to how expensive it is to obtain an FX system for hardware and software. </a:t>
            </a:r>
            <a:r>
              <a:rPr lang="en-GB" sz="2400" dirty="0">
                <a:latin typeface="Calibri" pitchFamily="34" charset="0"/>
              </a:rPr>
              <a:t>T</a:t>
            </a:r>
            <a:r>
              <a:rPr lang="en-GB" sz="2400" dirty="0" smtClean="0">
                <a:latin typeface="Calibri" pitchFamily="34" charset="0"/>
              </a:rPr>
              <a:t>he low cost and advanced functionality of the chip along with the ability to be reconfigured gives the FPGA an opportunity to improve FX systems within the music and film industry. This interface technology has already been achieved by hardware company Antelope Audio.</a:t>
            </a:r>
          </a:p>
        </p:txBody>
      </p:sp>
      <p:sp>
        <p:nvSpPr>
          <p:cNvPr id="21" name="Text Box 14"/>
          <p:cNvSpPr txBox="1">
            <a:spLocks noChangeArrowheads="1"/>
          </p:cNvSpPr>
          <p:nvPr/>
        </p:nvSpPr>
        <p:spPr bwMode="auto">
          <a:xfrm>
            <a:off x="10375589" y="4049680"/>
            <a:ext cx="9321885" cy="4093428"/>
          </a:xfrm>
          <a:prstGeom prst="rect">
            <a:avLst/>
          </a:prstGeom>
          <a:noFill/>
          <a:ln w="9525">
            <a:noFill/>
            <a:miter lim="800000"/>
            <a:headEnd/>
            <a:tailEnd/>
          </a:ln>
          <a:effectLst/>
        </p:spPr>
        <p:txBody>
          <a:bodyPr wrap="square">
            <a:spAutoFit/>
          </a:bodyPr>
          <a:lstStyle/>
          <a:p>
            <a:pPr marL="514350" indent="-514350" defTabSz="4176713">
              <a:spcBef>
                <a:spcPct val="50000"/>
              </a:spcBef>
              <a:buAutoNum type="arabicPeriod" startAt="3"/>
              <a:defRPr/>
            </a:pPr>
            <a:r>
              <a:rPr lang="en-IE" sz="3200" b="1" dirty="0" smtClean="0">
                <a:solidFill>
                  <a:srgbClr val="8E002F"/>
                </a:solidFill>
                <a:latin typeface="+mj-lt"/>
                <a:cs typeface="Times New Roman" pitchFamily="18" charset="0"/>
              </a:rPr>
              <a:t>Design</a:t>
            </a:r>
          </a:p>
          <a:p>
            <a:pPr algn="just" defTabSz="4176713">
              <a:spcBef>
                <a:spcPct val="50000"/>
              </a:spcBef>
              <a:defRPr/>
            </a:pPr>
            <a:r>
              <a:rPr lang="en-IE" sz="2400" dirty="0" smtClean="0">
                <a:latin typeface="Calibri" pitchFamily="34" charset="0"/>
              </a:rPr>
              <a:t>Below in fig. 2. the block diagram can be seen which represents the layout envisioned for the project. Analog audio will be input into the Pmod which interfaces with the XADC. The digitized audio will then have an effect applied based on the logic of the slide switches. The push buttons are used to increment or decrement the gain used for specific effects. If no effect is chosen with the slide switches then the signal goes through a default state and sends the audio to the </a:t>
            </a:r>
            <a:r>
              <a:rPr lang="en-IE" sz="2400" dirty="0">
                <a:latin typeface="Calibri" pitchFamily="34" charset="0"/>
              </a:rPr>
              <a:t>P</a:t>
            </a:r>
            <a:r>
              <a:rPr lang="en-IE" sz="2400" dirty="0" smtClean="0">
                <a:latin typeface="Calibri" pitchFamily="34" charset="0"/>
              </a:rPr>
              <a:t>mod JA with no altercations. The I2S DAC will interface with Pmod JA and convert the signal back to analogue.</a:t>
            </a:r>
            <a:endParaRPr lang="en-IE" sz="2400" b="1" dirty="0">
              <a:solidFill>
                <a:srgbClr val="8E002F"/>
              </a:solidFill>
              <a:latin typeface="+mj-lt"/>
              <a:cs typeface="Times New Roman" pitchFamily="18" charset="0"/>
            </a:endParaRPr>
          </a:p>
        </p:txBody>
      </p:sp>
      <p:sp>
        <p:nvSpPr>
          <p:cNvPr id="28" name="Text Box 14"/>
          <p:cNvSpPr txBox="1">
            <a:spLocks noChangeArrowheads="1"/>
          </p:cNvSpPr>
          <p:nvPr/>
        </p:nvSpPr>
        <p:spPr bwMode="auto">
          <a:xfrm>
            <a:off x="10344260" y="13426341"/>
            <a:ext cx="9360608" cy="4832092"/>
          </a:xfrm>
          <a:prstGeom prst="rect">
            <a:avLst/>
          </a:prstGeom>
          <a:noFill/>
          <a:ln w="9525">
            <a:noFill/>
            <a:miter lim="800000"/>
            <a:headEnd/>
            <a:tailEnd/>
          </a:ln>
          <a:effectLst/>
        </p:spPr>
        <p:txBody>
          <a:bodyPr wrap="square">
            <a:spAutoFit/>
          </a:bodyPr>
          <a:lstStyle/>
          <a:p>
            <a:pPr defTabSz="4176713">
              <a:spcBef>
                <a:spcPct val="50000"/>
              </a:spcBef>
              <a:defRPr/>
            </a:pPr>
            <a:r>
              <a:rPr lang="en-IE" sz="3200" b="1" dirty="0">
                <a:solidFill>
                  <a:srgbClr val="8E002F"/>
                </a:solidFill>
                <a:latin typeface="+mj-lt"/>
                <a:cs typeface="Times New Roman" pitchFamily="18" charset="0"/>
              </a:rPr>
              <a:t>4.  </a:t>
            </a:r>
            <a:r>
              <a:rPr lang="en-IE" sz="3200" b="1" dirty="0" smtClean="0">
                <a:solidFill>
                  <a:srgbClr val="8E002F"/>
                </a:solidFill>
                <a:latin typeface="+mj-lt"/>
                <a:cs typeface="Times New Roman" pitchFamily="18" charset="0"/>
              </a:rPr>
              <a:t>Implementation</a:t>
            </a:r>
            <a:endParaRPr lang="en-IE" sz="3200" b="1" dirty="0">
              <a:solidFill>
                <a:srgbClr val="8E002F"/>
              </a:solidFill>
              <a:latin typeface="+mj-lt"/>
              <a:cs typeface="Times New Roman" pitchFamily="18" charset="0"/>
            </a:endParaRPr>
          </a:p>
          <a:p>
            <a:pPr algn="just" defTabSz="4176713">
              <a:spcBef>
                <a:spcPct val="50000"/>
              </a:spcBef>
              <a:defRPr/>
            </a:pPr>
            <a:r>
              <a:rPr lang="en-IE" sz="2400" dirty="0" smtClean="0">
                <a:latin typeface="Calibri" pitchFamily="34" charset="0"/>
              </a:rPr>
              <a:t>Vivado design suite was used to implement </a:t>
            </a:r>
            <a:r>
              <a:rPr lang="en-IE" sz="2400" dirty="0">
                <a:latin typeface="Calibri" pitchFamily="34" charset="0"/>
              </a:rPr>
              <a:t>the filters </a:t>
            </a:r>
            <a:r>
              <a:rPr lang="en-IE" sz="2400" dirty="0" smtClean="0">
                <a:latin typeface="Calibri" pitchFamily="34" charset="0"/>
              </a:rPr>
              <a:t>onto </a:t>
            </a:r>
            <a:r>
              <a:rPr lang="en-IE" sz="2400" dirty="0">
                <a:latin typeface="Calibri" pitchFamily="34" charset="0"/>
              </a:rPr>
              <a:t>the development </a:t>
            </a:r>
            <a:r>
              <a:rPr lang="en-IE" sz="2400" dirty="0" smtClean="0">
                <a:latin typeface="Calibri" pitchFamily="34" charset="0"/>
              </a:rPr>
              <a:t>board. The board was programmed using Verilog HDL</a:t>
            </a:r>
          </a:p>
          <a:p>
            <a:pPr algn="just" defTabSz="4176713">
              <a:spcBef>
                <a:spcPct val="50000"/>
              </a:spcBef>
              <a:defRPr/>
            </a:pPr>
            <a:r>
              <a:rPr lang="en-IE" sz="2400" dirty="0" smtClean="0">
                <a:latin typeface="Calibri" pitchFamily="34" charset="0"/>
              </a:rPr>
              <a:t>IIR </a:t>
            </a:r>
            <a:r>
              <a:rPr lang="en-IE" sz="2400" dirty="0">
                <a:latin typeface="Calibri" pitchFamily="34" charset="0"/>
              </a:rPr>
              <a:t>and FIR were </a:t>
            </a:r>
            <a:r>
              <a:rPr lang="en-IE" sz="2400" dirty="0" smtClean="0">
                <a:latin typeface="Calibri" pitchFamily="34" charset="0"/>
              </a:rPr>
              <a:t>programmed </a:t>
            </a:r>
            <a:r>
              <a:rPr lang="en-IE" sz="2400" dirty="0">
                <a:latin typeface="Calibri" pitchFamily="34" charset="0"/>
              </a:rPr>
              <a:t>for a delay. IIR involves feedback and simulates endless reflections of the </a:t>
            </a:r>
            <a:r>
              <a:rPr lang="en-IE" sz="2400" dirty="0" smtClean="0">
                <a:latin typeface="Calibri" pitchFamily="34" charset="0"/>
              </a:rPr>
              <a:t>signal</a:t>
            </a:r>
            <a:r>
              <a:rPr lang="en-IE" sz="2400" dirty="0">
                <a:latin typeface="Calibri" pitchFamily="34" charset="0"/>
              </a:rPr>
              <a:t> </a:t>
            </a:r>
            <a:r>
              <a:rPr lang="en-IE" sz="2400" dirty="0" smtClean="0">
                <a:latin typeface="Calibri" pitchFamily="34" charset="0"/>
              </a:rPr>
              <a:t>while FIR simulates a single delay due to feedforward of the input.  A shift register had to be used in order to save the signal and delay. An arithmetic shift right of bits was used to apply a gain of ½, ¼ or 1/8. </a:t>
            </a:r>
          </a:p>
          <a:p>
            <a:pPr algn="just" defTabSz="4176713">
              <a:spcBef>
                <a:spcPct val="50000"/>
              </a:spcBef>
              <a:defRPr/>
            </a:pPr>
            <a:r>
              <a:rPr lang="en-IE" sz="2400" dirty="0" smtClean="0">
                <a:latin typeface="Calibri" pitchFamily="34" charset="0"/>
              </a:rPr>
              <a:t>Overdrive was implemented on the board by using symmetrical soft clipping which would cause saturation. This was done by programming a threshold value.</a:t>
            </a:r>
            <a:endParaRPr lang="en-IE" sz="2400" dirty="0">
              <a:latin typeface="Calibri" pitchFamily="34" charset="0"/>
            </a:endParaRPr>
          </a:p>
        </p:txBody>
      </p:sp>
      <p:sp>
        <p:nvSpPr>
          <p:cNvPr id="29" name="Text Box 14"/>
          <p:cNvSpPr txBox="1">
            <a:spLocks noChangeArrowheads="1"/>
          </p:cNvSpPr>
          <p:nvPr/>
        </p:nvSpPr>
        <p:spPr bwMode="auto">
          <a:xfrm>
            <a:off x="20075886" y="15178003"/>
            <a:ext cx="9697564" cy="2616101"/>
          </a:xfrm>
          <a:prstGeom prst="rect">
            <a:avLst/>
          </a:prstGeom>
          <a:noFill/>
          <a:ln w="9525">
            <a:noFill/>
            <a:miter lim="800000"/>
            <a:headEnd/>
            <a:tailEnd/>
          </a:ln>
          <a:effectLst/>
        </p:spPr>
        <p:txBody>
          <a:bodyPr wrap="square">
            <a:spAutoFit/>
          </a:bodyPr>
          <a:lstStyle/>
          <a:p>
            <a:pPr defTabSz="4176713">
              <a:spcBef>
                <a:spcPct val="50000"/>
              </a:spcBef>
              <a:defRPr/>
            </a:pPr>
            <a:r>
              <a:rPr lang="en-IE" sz="3200" b="1" dirty="0" smtClean="0">
                <a:solidFill>
                  <a:srgbClr val="8E002F"/>
                </a:solidFill>
                <a:latin typeface="+mj-lt"/>
                <a:cs typeface="Times New Roman" pitchFamily="18" charset="0"/>
              </a:rPr>
              <a:t>7. Conclusions</a:t>
            </a:r>
          </a:p>
          <a:p>
            <a:pPr algn="just" defTabSz="4176713">
              <a:spcBef>
                <a:spcPct val="50000"/>
              </a:spcBef>
              <a:defRPr/>
            </a:pPr>
            <a:r>
              <a:rPr lang="en-GB" sz="2400" dirty="0" smtClean="0">
                <a:latin typeface="Calibri" panose="020F0502020204030204" pitchFamily="34" charset="0"/>
              </a:rPr>
              <a:t>Although an audio effect system was not implemented on the actual hardware the FIR comb filter and overdrive were </a:t>
            </a:r>
            <a:r>
              <a:rPr lang="en-GB" sz="2400" dirty="0" smtClean="0">
                <a:latin typeface="Calibri" panose="020F0502020204030204" pitchFamily="34" charset="0"/>
              </a:rPr>
              <a:t>simulated on it </a:t>
            </a:r>
            <a:r>
              <a:rPr lang="en-GB" sz="2400" dirty="0" smtClean="0">
                <a:latin typeface="Calibri" panose="020F0502020204030204" pitchFamily="34" charset="0"/>
              </a:rPr>
              <a:t>and the implementation was also tested on MATLAB. The Artix-7 FPGA does have the capability to be used as an audio effect system in theory and simulation. How much is it capable of is the next question.</a:t>
            </a:r>
            <a:endParaRPr lang="en-IE" sz="2400" dirty="0">
              <a:latin typeface="Calibri" panose="020F0502020204030204" pitchFamily="34" charset="0"/>
            </a:endParaRPr>
          </a:p>
        </p:txBody>
      </p:sp>
      <p:sp>
        <p:nvSpPr>
          <p:cNvPr id="1045" name="Rectangle 73"/>
          <p:cNvSpPr>
            <a:spLocks noChangeArrowheads="1"/>
          </p:cNvSpPr>
          <p:nvPr/>
        </p:nvSpPr>
        <p:spPr bwMode="auto">
          <a:xfrm>
            <a:off x="1" y="-11371301"/>
            <a:ext cx="184731" cy="1354217"/>
          </a:xfrm>
          <a:prstGeom prst="rect">
            <a:avLst/>
          </a:prstGeom>
          <a:noFill/>
          <a:ln w="9525">
            <a:noFill/>
            <a:miter lim="800000"/>
            <a:headEnd/>
            <a:tailEnd/>
          </a:ln>
        </p:spPr>
        <p:txBody>
          <a:bodyPr wrap="none" anchor="ctr">
            <a:spAutoFit/>
          </a:bodyPr>
          <a:lstStyle/>
          <a:p>
            <a:endParaRPr lang="en-IE"/>
          </a:p>
        </p:txBody>
      </p:sp>
      <p:sp>
        <p:nvSpPr>
          <p:cNvPr id="1050" name="Rounded Rectangle 41"/>
          <p:cNvSpPr>
            <a:spLocks noChangeArrowheads="1"/>
          </p:cNvSpPr>
          <p:nvPr/>
        </p:nvSpPr>
        <p:spPr bwMode="auto">
          <a:xfrm>
            <a:off x="522289" y="2869473"/>
            <a:ext cx="9577138" cy="6290595"/>
          </a:xfrm>
          <a:prstGeom prst="roundRect">
            <a:avLst>
              <a:gd name="adj" fmla="val 4204"/>
            </a:avLst>
          </a:prstGeom>
          <a:noFill/>
          <a:ln w="25400" algn="ctr">
            <a:solidFill>
              <a:srgbClr val="8E002F"/>
            </a:solidFill>
            <a:round/>
            <a:headEnd/>
            <a:tailEnd/>
          </a:ln>
        </p:spPr>
        <p:txBody>
          <a:bodyPr/>
          <a:lstStyle/>
          <a:p>
            <a:pPr defTabSz="4176713"/>
            <a:endParaRPr lang="en-IE"/>
          </a:p>
        </p:txBody>
      </p:sp>
      <p:sp>
        <p:nvSpPr>
          <p:cNvPr id="53" name="Rectangle 52"/>
          <p:cNvSpPr/>
          <p:nvPr/>
        </p:nvSpPr>
        <p:spPr>
          <a:xfrm>
            <a:off x="1819275" y="484637"/>
            <a:ext cx="323850" cy="2936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1060" name="Line 6"/>
          <p:cNvSpPr>
            <a:spLocks noChangeShapeType="1"/>
          </p:cNvSpPr>
          <p:nvPr/>
        </p:nvSpPr>
        <p:spPr bwMode="auto">
          <a:xfrm flipV="1">
            <a:off x="2178050" y="-637727"/>
            <a:ext cx="1081088" cy="1122363"/>
          </a:xfrm>
          <a:prstGeom prst="line">
            <a:avLst/>
          </a:prstGeom>
          <a:noFill/>
          <a:ln w="19050">
            <a:solidFill>
              <a:schemeClr val="bg1"/>
            </a:solidFill>
            <a:round/>
            <a:headEnd type="none" w="sm" len="sm"/>
            <a:tailEnd type="none" w="sm" len="sm"/>
          </a:ln>
        </p:spPr>
        <p:txBody>
          <a:bodyPr wrap="none" anchor="ctr"/>
          <a:lstStyle/>
          <a:p>
            <a:endParaRPr lang="en-IE"/>
          </a:p>
        </p:txBody>
      </p:sp>
      <p:sp>
        <p:nvSpPr>
          <p:cNvPr id="1061" name="Line 6"/>
          <p:cNvSpPr>
            <a:spLocks noChangeShapeType="1"/>
          </p:cNvSpPr>
          <p:nvPr/>
        </p:nvSpPr>
        <p:spPr bwMode="auto">
          <a:xfrm>
            <a:off x="2178050" y="743399"/>
            <a:ext cx="1081088" cy="893763"/>
          </a:xfrm>
          <a:prstGeom prst="line">
            <a:avLst/>
          </a:prstGeom>
          <a:noFill/>
          <a:ln w="19050">
            <a:solidFill>
              <a:schemeClr val="bg1"/>
            </a:solidFill>
            <a:round/>
            <a:headEnd type="none" w="sm" len="sm"/>
            <a:tailEnd type="none" w="sm" len="sm"/>
          </a:ln>
        </p:spPr>
        <p:txBody>
          <a:bodyPr wrap="none" anchor="ctr"/>
          <a:lstStyle/>
          <a:p>
            <a:endParaRPr lang="en-IE"/>
          </a:p>
        </p:txBody>
      </p:sp>
      <p:sp>
        <p:nvSpPr>
          <p:cNvPr id="63" name="Text Box 14"/>
          <p:cNvSpPr txBox="1">
            <a:spLocks noChangeArrowheads="1"/>
          </p:cNvSpPr>
          <p:nvPr/>
        </p:nvSpPr>
        <p:spPr bwMode="auto">
          <a:xfrm>
            <a:off x="15500350" y="26980011"/>
            <a:ext cx="14187488" cy="4108450"/>
          </a:xfrm>
          <a:prstGeom prst="rect">
            <a:avLst/>
          </a:prstGeom>
          <a:noFill/>
          <a:ln w="9525">
            <a:noFill/>
            <a:miter lim="800000"/>
            <a:headEnd/>
            <a:tailEnd/>
          </a:ln>
          <a:effectLst/>
        </p:spPr>
        <p:txBody>
          <a:bodyPr>
            <a:spAutoFit/>
          </a:bodyPr>
          <a:lstStyle/>
          <a:p>
            <a:pPr defTabSz="4176713">
              <a:spcBef>
                <a:spcPct val="50000"/>
              </a:spcBef>
              <a:defRPr/>
            </a:pPr>
            <a:r>
              <a:rPr lang="en-IE" sz="4000" b="1" dirty="0">
                <a:solidFill>
                  <a:srgbClr val="8E002F"/>
                </a:solidFill>
                <a:latin typeface="+mj-lt"/>
                <a:cs typeface="Times New Roman" pitchFamily="18" charset="0"/>
              </a:rPr>
              <a:t>Publications</a:t>
            </a:r>
          </a:p>
          <a:p>
            <a:pPr>
              <a:defRPr/>
            </a:pPr>
            <a:endParaRPr lang="en-IE" sz="1700" dirty="0">
              <a:latin typeface="Times New Roman" pitchFamily="18" charset="0"/>
              <a:cs typeface="Times New Roman" pitchFamily="18" charset="0"/>
            </a:endParaRPr>
          </a:p>
          <a:p>
            <a:pPr>
              <a:defRPr/>
            </a:pPr>
            <a:r>
              <a:rPr lang="en-IE" sz="1700" dirty="0">
                <a:latin typeface="Times New Roman" pitchFamily="18" charset="0"/>
                <a:cs typeface="Times New Roman" pitchFamily="18" charset="0"/>
              </a:rPr>
              <a:t>Rojas, J., </a:t>
            </a:r>
            <a:r>
              <a:rPr lang="en-IE" sz="1700" dirty="0" err="1">
                <a:latin typeface="Times New Roman" pitchFamily="18" charset="0"/>
                <a:cs typeface="Times New Roman" pitchFamily="18" charset="0"/>
              </a:rPr>
              <a:t>Zhelev</a:t>
            </a:r>
            <a:r>
              <a:rPr lang="en-IE" sz="1700" dirty="0">
                <a:latin typeface="Times New Roman" pitchFamily="18" charset="0"/>
                <a:cs typeface="Times New Roman" pitchFamily="18" charset="0"/>
              </a:rPr>
              <a:t>, T., &amp; </a:t>
            </a:r>
            <a:r>
              <a:rPr lang="en-IE" sz="1700" dirty="0" err="1">
                <a:latin typeface="Times New Roman" pitchFamily="18" charset="0"/>
                <a:cs typeface="Times New Roman" pitchFamily="18" charset="0"/>
              </a:rPr>
              <a:t>Bojarski</a:t>
            </a:r>
            <a:r>
              <a:rPr lang="en-IE" sz="1700" dirty="0">
                <a:latin typeface="Times New Roman" pitchFamily="18" charset="0"/>
                <a:cs typeface="Times New Roman" pitchFamily="18" charset="0"/>
              </a:rPr>
              <a:t>, A. D. (2010a) 'Modelling and Sensitivity Analysis of ATAD', </a:t>
            </a:r>
            <a:r>
              <a:rPr lang="en-IE" sz="1700" i="1" dirty="0">
                <a:latin typeface="Times New Roman" pitchFamily="18" charset="0"/>
                <a:cs typeface="Times New Roman" pitchFamily="18" charset="0"/>
              </a:rPr>
              <a:t>Computers and Chemical Engineering</a:t>
            </a:r>
            <a:r>
              <a:rPr lang="en-IE" sz="1700" dirty="0">
                <a:latin typeface="Times New Roman" pitchFamily="18" charset="0"/>
                <a:cs typeface="Times New Roman" pitchFamily="18" charset="0"/>
              </a:rPr>
              <a:t>, vol. 34, issue 5, pp. 802-811.</a:t>
            </a:r>
          </a:p>
          <a:p>
            <a:pPr>
              <a:defRPr/>
            </a:pPr>
            <a:endParaRPr lang="en-IE" sz="1700" dirty="0">
              <a:latin typeface="Times New Roman" pitchFamily="18" charset="0"/>
              <a:cs typeface="Times New Roman" pitchFamily="18" charset="0"/>
            </a:endParaRPr>
          </a:p>
          <a:p>
            <a:pPr>
              <a:defRPr/>
            </a:pPr>
            <a:r>
              <a:rPr lang="en-IE" sz="1700" dirty="0">
                <a:latin typeface="Times New Roman" pitchFamily="18" charset="0"/>
                <a:cs typeface="Times New Roman" pitchFamily="18" charset="0"/>
              </a:rPr>
              <a:t>Rojas, J., Burke, M., </a:t>
            </a:r>
            <a:r>
              <a:rPr lang="en-IE" sz="1700" dirty="0" err="1">
                <a:latin typeface="Times New Roman" pitchFamily="18" charset="0"/>
                <a:cs typeface="Times New Roman" pitchFamily="18" charset="0"/>
              </a:rPr>
              <a:t>Chapwanya</a:t>
            </a:r>
            <a:r>
              <a:rPr lang="en-IE" sz="1700" dirty="0">
                <a:latin typeface="Times New Roman" pitchFamily="18" charset="0"/>
                <a:cs typeface="Times New Roman" pitchFamily="18" charset="0"/>
              </a:rPr>
              <a:t>, M., Doherty, K., Hewitt, I., </a:t>
            </a:r>
            <a:r>
              <a:rPr lang="en-IE" sz="1700" dirty="0" err="1">
                <a:latin typeface="Times New Roman" pitchFamily="18" charset="0"/>
                <a:cs typeface="Times New Roman" pitchFamily="18" charset="0"/>
              </a:rPr>
              <a:t>Korobeinikov</a:t>
            </a:r>
            <a:r>
              <a:rPr lang="en-IE" sz="1700" dirty="0">
                <a:latin typeface="Times New Roman" pitchFamily="18" charset="0"/>
                <a:cs typeface="Times New Roman" pitchFamily="18" charset="0"/>
              </a:rPr>
              <a:t>, A., McCarthy, S    ., </a:t>
            </a:r>
            <a:r>
              <a:rPr lang="en-IE" sz="1700" dirty="0" err="1">
                <a:latin typeface="Times New Roman" pitchFamily="18" charset="0"/>
                <a:cs typeface="Times New Roman" pitchFamily="18" charset="0"/>
              </a:rPr>
              <a:t>Meere</a:t>
            </a:r>
            <a:r>
              <a:rPr lang="en-IE" sz="1700" dirty="0">
                <a:latin typeface="Times New Roman" pitchFamily="18" charset="0"/>
                <a:cs typeface="Times New Roman" pitchFamily="18" charset="0"/>
              </a:rPr>
              <a:t>, M., </a:t>
            </a:r>
            <a:r>
              <a:rPr lang="en-IE" sz="1700" dirty="0" err="1">
                <a:latin typeface="Times New Roman" pitchFamily="18" charset="0"/>
                <a:cs typeface="Times New Roman" pitchFamily="18" charset="0"/>
              </a:rPr>
              <a:t>Tuoi</a:t>
            </a:r>
            <a:r>
              <a:rPr lang="en-IE" sz="1700" dirty="0">
                <a:latin typeface="Times New Roman" pitchFamily="18" charset="0"/>
                <a:cs typeface="Times New Roman" pitchFamily="18" charset="0"/>
              </a:rPr>
              <a:t>, V., O’Brien, M., </a:t>
            </a:r>
            <a:r>
              <a:rPr lang="en-IE" sz="1700" dirty="0" err="1">
                <a:latin typeface="Times New Roman" pitchFamily="18" charset="0"/>
                <a:cs typeface="Times New Roman" pitchFamily="18" charset="0"/>
              </a:rPr>
              <a:t>Winstanley</a:t>
            </a:r>
            <a:r>
              <a:rPr lang="en-IE" sz="1700" dirty="0">
                <a:latin typeface="Times New Roman" pitchFamily="18" charset="0"/>
                <a:cs typeface="Times New Roman" pitchFamily="18" charset="0"/>
              </a:rPr>
              <a:t>, H., </a:t>
            </a:r>
            <a:r>
              <a:rPr lang="en-IE" sz="1700" dirty="0" err="1">
                <a:latin typeface="Times New Roman" pitchFamily="18" charset="0"/>
                <a:cs typeface="Times New Roman" pitchFamily="18" charset="0"/>
              </a:rPr>
              <a:t>Zhelev</a:t>
            </a:r>
            <a:r>
              <a:rPr lang="en-IE" sz="1700" dirty="0">
                <a:latin typeface="Times New Roman" pitchFamily="18" charset="0"/>
                <a:cs typeface="Times New Roman" pitchFamily="18" charset="0"/>
              </a:rPr>
              <a:t>. T. (2010b) '</a:t>
            </a:r>
            <a:r>
              <a:rPr lang="en-IE" sz="1700" dirty="0" err="1">
                <a:latin typeface="Times New Roman" pitchFamily="18" charset="0"/>
                <a:cs typeface="Times New Roman" pitchFamily="18" charset="0"/>
              </a:rPr>
              <a:t>Modeling</a:t>
            </a:r>
            <a:r>
              <a:rPr lang="en-IE" sz="1700" dirty="0">
                <a:latin typeface="Times New Roman" pitchFamily="18" charset="0"/>
                <a:cs typeface="Times New Roman" pitchFamily="18" charset="0"/>
              </a:rPr>
              <a:t> of Autothermal Thermophilic Aerobic Digestion'</a:t>
            </a:r>
            <a:r>
              <a:rPr lang="en-IE" sz="1700" i="1" dirty="0">
                <a:latin typeface="Times New Roman" pitchFamily="18" charset="0"/>
                <a:cs typeface="Times New Roman" pitchFamily="18" charset="0"/>
              </a:rPr>
              <a:t> Mathematics-in-Industry Case Studies (MICS) Journal</a:t>
            </a:r>
            <a:r>
              <a:rPr lang="en-IE" sz="1700" dirty="0">
                <a:latin typeface="Times New Roman" pitchFamily="18" charset="0"/>
                <a:cs typeface="Times New Roman" pitchFamily="18" charset="0"/>
              </a:rPr>
              <a:t>, vol. 2, pp. 34-63.</a:t>
            </a:r>
            <a:br>
              <a:rPr lang="en-IE" sz="1700" dirty="0">
                <a:latin typeface="Times New Roman" pitchFamily="18" charset="0"/>
                <a:cs typeface="Times New Roman" pitchFamily="18" charset="0"/>
              </a:rPr>
            </a:br>
            <a:endParaRPr lang="en-IE" sz="1700" dirty="0">
              <a:latin typeface="Times New Roman" pitchFamily="18" charset="0"/>
              <a:cs typeface="Times New Roman" pitchFamily="18" charset="0"/>
            </a:endParaRPr>
          </a:p>
          <a:p>
            <a:pPr>
              <a:defRPr/>
            </a:pPr>
            <a:r>
              <a:rPr lang="en-IE" sz="1700" dirty="0">
                <a:latin typeface="Times New Roman" pitchFamily="18" charset="0"/>
                <a:cs typeface="Times New Roman" pitchFamily="18" charset="0"/>
              </a:rPr>
              <a:t>N. </a:t>
            </a:r>
            <a:r>
              <a:rPr lang="en-IE" sz="1700" dirty="0" err="1">
                <a:latin typeface="Times New Roman" pitchFamily="18" charset="0"/>
                <a:cs typeface="Times New Roman" pitchFamily="18" charset="0"/>
              </a:rPr>
              <a:t>Vaklieva</a:t>
            </a:r>
            <a:r>
              <a:rPr lang="en-IE" sz="1700" dirty="0">
                <a:latin typeface="Times New Roman" pitchFamily="18" charset="0"/>
                <a:cs typeface="Times New Roman" pitchFamily="18" charset="0"/>
              </a:rPr>
              <a:t>- </a:t>
            </a:r>
            <a:r>
              <a:rPr lang="en-IE" sz="1700" dirty="0" err="1">
                <a:latin typeface="Times New Roman" pitchFamily="18" charset="0"/>
                <a:cs typeface="Times New Roman" pitchFamily="18" charset="0"/>
              </a:rPr>
              <a:t>Bancheva</a:t>
            </a:r>
            <a:r>
              <a:rPr lang="en-IE" sz="1700" dirty="0">
                <a:latin typeface="Times New Roman" pitchFamily="18" charset="0"/>
                <a:cs typeface="Times New Roman" pitchFamily="18" charset="0"/>
              </a:rPr>
              <a:t>, E. </a:t>
            </a:r>
            <a:r>
              <a:rPr lang="en-IE" sz="1700" dirty="0" err="1">
                <a:latin typeface="Times New Roman" pitchFamily="18" charset="0"/>
                <a:cs typeface="Times New Roman" pitchFamily="18" charset="0"/>
              </a:rPr>
              <a:t>Kirilova</a:t>
            </a:r>
            <a:r>
              <a:rPr lang="en-IE" sz="1700" dirty="0">
                <a:latin typeface="Times New Roman" pitchFamily="18" charset="0"/>
                <a:cs typeface="Times New Roman" pitchFamily="18" charset="0"/>
              </a:rPr>
              <a:t>, T. </a:t>
            </a:r>
            <a:r>
              <a:rPr lang="en-IE" sz="1700" dirty="0" err="1">
                <a:latin typeface="Times New Roman" pitchFamily="18" charset="0"/>
                <a:cs typeface="Times New Roman" pitchFamily="18" charset="0"/>
              </a:rPr>
              <a:t>Zhelev</a:t>
            </a:r>
            <a:r>
              <a:rPr lang="en-IE" sz="1700" dirty="0">
                <a:latin typeface="Times New Roman" pitchFamily="18" charset="0"/>
                <a:cs typeface="Times New Roman" pitchFamily="18" charset="0"/>
              </a:rPr>
              <a:t> and J. Rojas, (2010). ‘</a:t>
            </a:r>
            <a:r>
              <a:rPr lang="en-IE" sz="1700" dirty="0" err="1">
                <a:latin typeface="Times New Roman" pitchFamily="18" charset="0"/>
                <a:cs typeface="Times New Roman" pitchFamily="18" charset="0"/>
              </a:rPr>
              <a:t>Modeling</a:t>
            </a:r>
            <a:r>
              <a:rPr lang="en-IE" sz="1700" dirty="0">
                <a:latin typeface="Times New Roman" pitchFamily="18" charset="0"/>
                <a:cs typeface="Times New Roman" pitchFamily="18" charset="0"/>
              </a:rPr>
              <a:t> of Energy Integrated ATAD System’, </a:t>
            </a:r>
            <a:r>
              <a:rPr lang="en-IE" sz="1700" i="1" dirty="0">
                <a:latin typeface="Times New Roman" pitchFamily="18" charset="0"/>
                <a:cs typeface="Times New Roman" pitchFamily="18" charset="0"/>
              </a:rPr>
              <a:t>Journal of International Scientific Publications: Materials, Methods &amp; Technology</a:t>
            </a:r>
            <a:r>
              <a:rPr lang="en-IE" sz="1700" dirty="0">
                <a:latin typeface="Times New Roman" pitchFamily="18" charset="0"/>
                <a:cs typeface="Times New Roman" pitchFamily="18" charset="0"/>
              </a:rPr>
              <a:t>, vol. 4, issue 1, pp. 220-233.</a:t>
            </a:r>
          </a:p>
          <a:p>
            <a:pPr>
              <a:defRPr/>
            </a:pPr>
            <a:endParaRPr lang="en-IE" sz="1700" dirty="0">
              <a:latin typeface="Times New Roman" pitchFamily="18" charset="0"/>
              <a:cs typeface="Times New Roman" pitchFamily="18" charset="0"/>
            </a:endParaRPr>
          </a:p>
          <a:p>
            <a:pPr>
              <a:defRPr/>
            </a:pPr>
            <a:r>
              <a:rPr lang="en-IE" sz="1700" dirty="0">
                <a:latin typeface="Times New Roman" pitchFamily="18" charset="0"/>
                <a:cs typeface="Times New Roman" pitchFamily="18" charset="0"/>
              </a:rPr>
              <a:t>Rojas, J., </a:t>
            </a:r>
            <a:r>
              <a:rPr lang="en-IE" sz="1700" dirty="0" err="1">
                <a:latin typeface="Times New Roman" pitchFamily="18" charset="0"/>
                <a:cs typeface="Times New Roman" pitchFamily="18" charset="0"/>
              </a:rPr>
              <a:t>Zhelev</a:t>
            </a:r>
            <a:r>
              <a:rPr lang="en-IE" sz="1700" dirty="0">
                <a:latin typeface="Times New Roman" pitchFamily="18" charset="0"/>
                <a:cs typeface="Times New Roman" pitchFamily="18" charset="0"/>
              </a:rPr>
              <a:t>, T. ‘Energy Efficiency Optimisation of Wastewater Treatment: Study of ATAD’ (in preparation)</a:t>
            </a:r>
          </a:p>
          <a:p>
            <a:pPr>
              <a:defRPr/>
            </a:pPr>
            <a:endParaRPr lang="en-IE" sz="1700" dirty="0">
              <a:latin typeface="Times New Roman" pitchFamily="18" charset="0"/>
              <a:cs typeface="Times New Roman" pitchFamily="18" charset="0"/>
            </a:endParaRPr>
          </a:p>
          <a:p>
            <a:pPr>
              <a:defRPr/>
            </a:pPr>
            <a:r>
              <a:rPr lang="en-IE" sz="1700" dirty="0">
                <a:latin typeface="Times New Roman" pitchFamily="18" charset="0"/>
                <a:cs typeface="Times New Roman" pitchFamily="18" charset="0"/>
              </a:rPr>
              <a:t>Capon-Garcia, E., Rojas, L., </a:t>
            </a:r>
            <a:r>
              <a:rPr lang="en-IE" sz="1700" dirty="0" err="1">
                <a:latin typeface="Times New Roman" pitchFamily="18" charset="0"/>
                <a:cs typeface="Times New Roman" pitchFamily="18" charset="0"/>
              </a:rPr>
              <a:t>Zhelev</a:t>
            </a:r>
            <a:r>
              <a:rPr lang="en-IE" sz="1700" dirty="0">
                <a:latin typeface="Times New Roman" pitchFamily="18" charset="0"/>
                <a:cs typeface="Times New Roman" pitchFamily="18" charset="0"/>
              </a:rPr>
              <a:t>, T., Graells, M., ‘Operation Scheduling of Batch Autothermal Thermophilic Aerobic Digestion Processes’ (in preparation)</a:t>
            </a:r>
          </a:p>
        </p:txBody>
      </p:sp>
      <p:sp>
        <p:nvSpPr>
          <p:cNvPr id="27" name="Rounded Rectangle 41"/>
          <p:cNvSpPr>
            <a:spLocks noChangeArrowheads="1"/>
          </p:cNvSpPr>
          <p:nvPr/>
        </p:nvSpPr>
        <p:spPr bwMode="auto">
          <a:xfrm>
            <a:off x="10318925" y="3941317"/>
            <a:ext cx="9357566" cy="9020429"/>
          </a:xfrm>
          <a:prstGeom prst="roundRect">
            <a:avLst>
              <a:gd name="adj" fmla="val 4204"/>
            </a:avLst>
          </a:prstGeom>
          <a:noFill/>
          <a:ln w="25400" algn="ctr">
            <a:solidFill>
              <a:srgbClr val="8E002F"/>
            </a:solidFill>
            <a:round/>
            <a:headEnd/>
            <a:tailEnd/>
          </a:ln>
        </p:spPr>
        <p:txBody>
          <a:bodyPr/>
          <a:lstStyle/>
          <a:p>
            <a:pPr defTabSz="4176713"/>
            <a:endParaRPr lang="en-IE"/>
          </a:p>
        </p:txBody>
      </p:sp>
      <p:sp>
        <p:nvSpPr>
          <p:cNvPr id="30" name="Rounded Rectangle 41"/>
          <p:cNvSpPr>
            <a:spLocks noChangeArrowheads="1"/>
          </p:cNvSpPr>
          <p:nvPr/>
        </p:nvSpPr>
        <p:spPr bwMode="auto">
          <a:xfrm>
            <a:off x="10354606" y="13374366"/>
            <a:ext cx="9321884" cy="7844363"/>
          </a:xfrm>
          <a:prstGeom prst="roundRect">
            <a:avLst>
              <a:gd name="adj" fmla="val 4204"/>
            </a:avLst>
          </a:prstGeom>
          <a:noFill/>
          <a:ln w="25400" algn="ctr">
            <a:solidFill>
              <a:srgbClr val="8E002F"/>
            </a:solidFill>
            <a:round/>
            <a:headEnd/>
            <a:tailEnd/>
          </a:ln>
        </p:spPr>
        <p:txBody>
          <a:bodyPr/>
          <a:lstStyle/>
          <a:p>
            <a:pPr defTabSz="4176713"/>
            <a:endParaRPr lang="en-IE"/>
          </a:p>
        </p:txBody>
      </p:sp>
      <p:sp>
        <p:nvSpPr>
          <p:cNvPr id="31" name="Rounded Rectangle 41"/>
          <p:cNvSpPr>
            <a:spLocks noChangeArrowheads="1"/>
          </p:cNvSpPr>
          <p:nvPr/>
        </p:nvSpPr>
        <p:spPr bwMode="auto">
          <a:xfrm>
            <a:off x="20016560" y="15054685"/>
            <a:ext cx="9667133" cy="4080320"/>
          </a:xfrm>
          <a:prstGeom prst="roundRect">
            <a:avLst>
              <a:gd name="adj" fmla="val 4204"/>
            </a:avLst>
          </a:prstGeom>
          <a:noFill/>
          <a:ln w="25400" algn="ctr">
            <a:solidFill>
              <a:srgbClr val="8E002F"/>
            </a:solidFill>
            <a:round/>
            <a:headEnd/>
            <a:tailEnd/>
          </a:ln>
        </p:spPr>
        <p:txBody>
          <a:bodyPr/>
          <a:lstStyle/>
          <a:p>
            <a:pPr defTabSz="4176713"/>
            <a:endParaRPr lang="en-IE"/>
          </a:p>
        </p:txBody>
      </p:sp>
      <p:sp>
        <p:nvSpPr>
          <p:cNvPr id="32" name="Rounded Rectangle 41"/>
          <p:cNvSpPr>
            <a:spLocks noChangeArrowheads="1"/>
          </p:cNvSpPr>
          <p:nvPr/>
        </p:nvSpPr>
        <p:spPr bwMode="auto">
          <a:xfrm>
            <a:off x="522363" y="9381939"/>
            <a:ext cx="9577064" cy="11836790"/>
          </a:xfrm>
          <a:prstGeom prst="roundRect">
            <a:avLst>
              <a:gd name="adj" fmla="val 4204"/>
            </a:avLst>
          </a:prstGeom>
          <a:noFill/>
          <a:ln w="25400" algn="ctr">
            <a:solidFill>
              <a:srgbClr val="8E002F"/>
            </a:solidFill>
            <a:round/>
            <a:headEnd/>
            <a:tailEnd/>
          </a:ln>
        </p:spPr>
        <p:txBody>
          <a:bodyPr/>
          <a:lstStyle/>
          <a:p>
            <a:pPr defTabSz="4176713"/>
            <a:endParaRPr lang="en-IE"/>
          </a:p>
        </p:txBody>
      </p:sp>
      <p:sp>
        <p:nvSpPr>
          <p:cNvPr id="33" name="Rounded Rectangle 41"/>
          <p:cNvSpPr>
            <a:spLocks noChangeArrowheads="1"/>
          </p:cNvSpPr>
          <p:nvPr/>
        </p:nvSpPr>
        <p:spPr bwMode="auto">
          <a:xfrm>
            <a:off x="20016560" y="8552768"/>
            <a:ext cx="9667133" cy="6282955"/>
          </a:xfrm>
          <a:prstGeom prst="roundRect">
            <a:avLst>
              <a:gd name="adj" fmla="val 4204"/>
            </a:avLst>
          </a:prstGeom>
          <a:noFill/>
          <a:ln w="25400" algn="ctr">
            <a:solidFill>
              <a:srgbClr val="8E002F"/>
            </a:solidFill>
            <a:round/>
            <a:headEnd/>
            <a:tailEnd/>
          </a:ln>
        </p:spPr>
        <p:txBody>
          <a:bodyPr/>
          <a:lstStyle/>
          <a:p>
            <a:pPr defTabSz="4176713"/>
            <a:endParaRPr lang="en-IE"/>
          </a:p>
        </p:txBody>
      </p:sp>
      <p:sp>
        <p:nvSpPr>
          <p:cNvPr id="34" name="Text Box 14"/>
          <p:cNvSpPr txBox="1">
            <a:spLocks noChangeArrowheads="1"/>
          </p:cNvSpPr>
          <p:nvPr/>
        </p:nvSpPr>
        <p:spPr bwMode="auto">
          <a:xfrm>
            <a:off x="20092057" y="8717067"/>
            <a:ext cx="9625166" cy="4832092"/>
          </a:xfrm>
          <a:prstGeom prst="rect">
            <a:avLst/>
          </a:prstGeom>
          <a:noFill/>
          <a:ln w="9525">
            <a:noFill/>
            <a:miter lim="800000"/>
            <a:headEnd/>
            <a:tailEnd/>
          </a:ln>
          <a:effectLst/>
        </p:spPr>
        <p:txBody>
          <a:bodyPr wrap="square">
            <a:spAutoFit/>
          </a:bodyPr>
          <a:lstStyle/>
          <a:p>
            <a:pPr marL="514350" indent="-514350" defTabSz="4176713">
              <a:spcBef>
                <a:spcPct val="50000"/>
              </a:spcBef>
              <a:buAutoNum type="arabicPeriod" startAt="6"/>
              <a:defRPr/>
            </a:pPr>
            <a:r>
              <a:rPr lang="en-IE" sz="3200" b="1" dirty="0" smtClean="0">
                <a:solidFill>
                  <a:srgbClr val="8E002F"/>
                </a:solidFill>
                <a:latin typeface="+mj-lt"/>
                <a:cs typeface="Times New Roman" pitchFamily="18" charset="0"/>
              </a:rPr>
              <a:t>Further Work</a:t>
            </a:r>
          </a:p>
          <a:p>
            <a:pPr algn="just" defTabSz="4176713">
              <a:spcBef>
                <a:spcPct val="50000"/>
              </a:spcBef>
              <a:defRPr/>
            </a:pPr>
            <a:r>
              <a:rPr lang="en-GB" sz="2400" dirty="0" smtClean="0">
                <a:latin typeface="Calibri" panose="020F0502020204030204" pitchFamily="34" charset="0"/>
              </a:rPr>
              <a:t>If more time was available to work on the project then the hardware problems could be worked on in order to implement the effects as envisioned. </a:t>
            </a:r>
          </a:p>
          <a:p>
            <a:pPr algn="just" defTabSz="4176713">
              <a:spcBef>
                <a:spcPct val="50000"/>
              </a:spcBef>
              <a:defRPr/>
            </a:pPr>
            <a:r>
              <a:rPr lang="en-GB" sz="2400" dirty="0" smtClean="0">
                <a:latin typeface="Calibri" panose="020F0502020204030204" pitchFamily="34" charset="0"/>
              </a:rPr>
              <a:t>The basys3 board has 15 slide switches, a future development for the project would be to investigate how many effects can be implemented onto the basys3 and which effects would give the least amount of power along with finding out how many effects can be used simultaneously. </a:t>
            </a:r>
          </a:p>
          <a:p>
            <a:pPr algn="just" defTabSz="4176713">
              <a:spcBef>
                <a:spcPct val="50000"/>
              </a:spcBef>
              <a:defRPr/>
            </a:pPr>
            <a:r>
              <a:rPr lang="en-GB" sz="2400" dirty="0">
                <a:latin typeface="Calibri" panose="020F0502020204030204" pitchFamily="34" charset="0"/>
              </a:rPr>
              <a:t>T</a:t>
            </a:r>
            <a:r>
              <a:rPr lang="en-GB" sz="2400" dirty="0" smtClean="0">
                <a:latin typeface="Calibri" panose="020F0502020204030204" pitchFamily="34" charset="0"/>
              </a:rPr>
              <a:t>he 7 segment displays on the development board could be programmed to display the current chord/note being played. Similarly the LED’s </a:t>
            </a:r>
            <a:r>
              <a:rPr lang="en-GB" sz="2400" dirty="0" smtClean="0">
                <a:latin typeface="Calibri" panose="020F0502020204030204" pitchFamily="34" charset="0"/>
              </a:rPr>
              <a:t>could </a:t>
            </a:r>
            <a:r>
              <a:rPr lang="en-GB" sz="2400" dirty="0" smtClean="0">
                <a:latin typeface="Calibri" panose="020F0502020204030204" pitchFamily="34" charset="0"/>
              </a:rPr>
              <a:t>be used based on the frequency amplitude. </a:t>
            </a:r>
          </a:p>
        </p:txBody>
      </p:sp>
      <p:sp>
        <p:nvSpPr>
          <p:cNvPr id="35" name="Text Box 14"/>
          <p:cNvSpPr txBox="1">
            <a:spLocks noChangeArrowheads="1"/>
          </p:cNvSpPr>
          <p:nvPr/>
        </p:nvSpPr>
        <p:spPr bwMode="auto">
          <a:xfrm>
            <a:off x="20045081" y="2961955"/>
            <a:ext cx="9669043" cy="2985433"/>
          </a:xfrm>
          <a:prstGeom prst="rect">
            <a:avLst/>
          </a:prstGeom>
          <a:noFill/>
          <a:ln w="9525">
            <a:noFill/>
            <a:miter lim="800000"/>
            <a:headEnd/>
            <a:tailEnd/>
          </a:ln>
          <a:effectLst/>
        </p:spPr>
        <p:txBody>
          <a:bodyPr wrap="square">
            <a:spAutoFit/>
          </a:bodyPr>
          <a:lstStyle/>
          <a:p>
            <a:pPr defTabSz="4176713">
              <a:spcBef>
                <a:spcPct val="50000"/>
              </a:spcBef>
              <a:defRPr/>
            </a:pPr>
            <a:r>
              <a:rPr lang="en-IE" sz="3200" b="1" dirty="0" smtClean="0">
                <a:solidFill>
                  <a:srgbClr val="8E002F"/>
                </a:solidFill>
                <a:latin typeface="+mj-lt"/>
                <a:cs typeface="Times New Roman" pitchFamily="18" charset="0"/>
              </a:rPr>
              <a:t>5. Results</a:t>
            </a:r>
          </a:p>
          <a:p>
            <a:pPr algn="just" defTabSz="4176713">
              <a:spcBef>
                <a:spcPct val="50000"/>
              </a:spcBef>
              <a:defRPr/>
            </a:pPr>
            <a:r>
              <a:rPr lang="en-GB" sz="2400" dirty="0" smtClean="0">
                <a:latin typeface="Calibri" panose="020F0502020204030204" pitchFamily="34" charset="0"/>
              </a:rPr>
              <a:t>FIR vivado test can be seen below in fig. 4. These are simulation results and show the </a:t>
            </a:r>
            <a:r>
              <a:rPr lang="en-GB" sz="2400" dirty="0" smtClean="0">
                <a:latin typeface="Calibri" panose="020F0502020204030204" pitchFamily="34" charset="0"/>
              </a:rPr>
              <a:t>input </a:t>
            </a:r>
            <a:r>
              <a:rPr lang="en-GB" sz="2400" dirty="0" smtClean="0">
                <a:latin typeface="Calibri" panose="020F0502020204030204" pitchFamily="34" charset="0"/>
              </a:rPr>
              <a:t>sine wave, the delayed feedforward signal and the resulting output. This implementation was also tested on MATLAB with an audio file to hear how it would sound. The overdrive results in fig. 5. show the sine wave signal with the corresponding saturated output value. In MATLAB this result looks much sharper and the effect can be heard.</a:t>
            </a:r>
          </a:p>
        </p:txBody>
      </p:sp>
      <p:sp>
        <p:nvSpPr>
          <p:cNvPr id="37" name="Rounded Rectangle 41"/>
          <p:cNvSpPr>
            <a:spLocks noChangeArrowheads="1"/>
          </p:cNvSpPr>
          <p:nvPr/>
        </p:nvSpPr>
        <p:spPr bwMode="auto">
          <a:xfrm>
            <a:off x="19995577" y="2869474"/>
            <a:ext cx="9688116" cy="5464332"/>
          </a:xfrm>
          <a:prstGeom prst="roundRect">
            <a:avLst>
              <a:gd name="adj" fmla="val 4204"/>
            </a:avLst>
          </a:prstGeom>
          <a:noFill/>
          <a:ln w="25400" algn="ctr">
            <a:solidFill>
              <a:srgbClr val="8E002F"/>
            </a:solidFill>
            <a:round/>
            <a:headEnd/>
            <a:tailEnd/>
          </a:ln>
        </p:spPr>
        <p:txBody>
          <a:bodyPr/>
          <a:lstStyle/>
          <a:p>
            <a:pPr defTabSz="4176713"/>
            <a:endParaRPr lang="en-IE"/>
          </a:p>
        </p:txBody>
      </p:sp>
      <p:pic>
        <p:nvPicPr>
          <p:cNvPr id="3" name="Picture 2"/>
          <p:cNvPicPr>
            <a:picLocks noChangeAspect="1"/>
          </p:cNvPicPr>
          <p:nvPr/>
        </p:nvPicPr>
        <p:blipFill>
          <a:blip r:embed="rId3"/>
          <a:stretch>
            <a:fillRect/>
          </a:stretch>
        </p:blipFill>
        <p:spPr>
          <a:xfrm>
            <a:off x="594371" y="556941"/>
            <a:ext cx="5558165" cy="2126074"/>
          </a:xfrm>
          <a:prstGeom prst="rect">
            <a:avLst/>
          </a:prstGeom>
        </p:spPr>
      </p:pic>
      <p:sp>
        <p:nvSpPr>
          <p:cNvPr id="39" name="Rounded Rectangle 41"/>
          <p:cNvSpPr>
            <a:spLocks noChangeArrowheads="1"/>
          </p:cNvSpPr>
          <p:nvPr/>
        </p:nvSpPr>
        <p:spPr bwMode="auto">
          <a:xfrm>
            <a:off x="27165323" y="556942"/>
            <a:ext cx="2220565" cy="2029408"/>
          </a:xfrm>
          <a:prstGeom prst="roundRect">
            <a:avLst>
              <a:gd name="adj" fmla="val 4204"/>
            </a:avLst>
          </a:prstGeom>
          <a:noFill/>
          <a:ln w="25400" algn="ctr">
            <a:solidFill>
              <a:srgbClr val="8E002F"/>
            </a:solidFill>
            <a:round/>
            <a:headEnd/>
            <a:tailEnd/>
          </a:ln>
        </p:spPr>
        <p:txBody>
          <a:bodyPr/>
          <a:lstStyle/>
          <a:p>
            <a:pPr defTabSz="4176713"/>
            <a:endParaRPr lang="en-IE"/>
          </a:p>
        </p:txBody>
      </p:sp>
      <p:sp>
        <p:nvSpPr>
          <p:cNvPr id="40" name="Text Box 14"/>
          <p:cNvSpPr txBox="1">
            <a:spLocks noChangeArrowheads="1"/>
          </p:cNvSpPr>
          <p:nvPr/>
        </p:nvSpPr>
        <p:spPr bwMode="auto">
          <a:xfrm>
            <a:off x="27191033" y="659536"/>
            <a:ext cx="2134530" cy="1508105"/>
          </a:xfrm>
          <a:prstGeom prst="rect">
            <a:avLst/>
          </a:prstGeom>
          <a:noFill/>
          <a:ln w="9525">
            <a:noFill/>
            <a:miter lim="800000"/>
            <a:headEnd/>
            <a:tailEnd/>
          </a:ln>
          <a:effectLst/>
        </p:spPr>
        <p:txBody>
          <a:bodyPr wrap="square">
            <a:spAutoFit/>
          </a:bodyPr>
          <a:lstStyle/>
          <a:p>
            <a:pPr defTabSz="4176713">
              <a:spcBef>
                <a:spcPct val="50000"/>
              </a:spcBef>
              <a:defRPr/>
            </a:pPr>
            <a:r>
              <a:rPr lang="en-GB" sz="3200" b="1" dirty="0" smtClean="0">
                <a:solidFill>
                  <a:srgbClr val="8E002F"/>
                </a:solidFill>
                <a:latin typeface="+mj-lt"/>
                <a:cs typeface="Times New Roman" pitchFamily="18" charset="0"/>
              </a:rPr>
              <a:t>Photo</a:t>
            </a:r>
          </a:p>
          <a:p>
            <a:pPr defTabSz="4176713">
              <a:spcBef>
                <a:spcPct val="50000"/>
              </a:spcBef>
              <a:defRPr/>
            </a:pPr>
            <a:r>
              <a:rPr lang="en-GB" sz="2400" dirty="0" smtClean="0">
                <a:latin typeface="Calibri" panose="020F0502020204030204" pitchFamily="34" charset="0"/>
              </a:rPr>
              <a:t>Individual or team photo</a:t>
            </a:r>
            <a:endParaRPr lang="en-IE" sz="2400" dirty="0">
              <a:latin typeface="Calibri" panose="020F0502020204030204" pitchFamily="34" charset="0"/>
            </a:endParaRP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279" y="18310470"/>
            <a:ext cx="4402697" cy="2218706"/>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761280240"/>
              </p:ext>
            </p:extLst>
          </p:nvPr>
        </p:nvGraphicFramePr>
        <p:xfrm>
          <a:off x="6610081" y="18861514"/>
          <a:ext cx="2808420" cy="1580497"/>
        </p:xfrm>
        <a:graphic>
          <a:graphicData uri="http://schemas.openxmlformats.org/drawingml/2006/table">
            <a:tbl>
              <a:tblPr firstRow="1" bandRow="1">
                <a:tableStyleId>{3C2FFA5D-87B4-456A-9821-1D502468CF0F}</a:tableStyleId>
              </a:tblPr>
              <a:tblGrid>
                <a:gridCol w="1404210">
                  <a:extLst>
                    <a:ext uri="{9D8B030D-6E8A-4147-A177-3AD203B41FA5}">
                      <a16:colId xmlns:a16="http://schemas.microsoft.com/office/drawing/2014/main" val="20000"/>
                    </a:ext>
                  </a:extLst>
                </a:gridCol>
                <a:gridCol w="1404210">
                  <a:extLst>
                    <a:ext uri="{9D8B030D-6E8A-4147-A177-3AD203B41FA5}">
                      <a16:colId xmlns:a16="http://schemas.microsoft.com/office/drawing/2014/main" val="20001"/>
                    </a:ext>
                  </a:extLst>
                </a:gridCol>
              </a:tblGrid>
              <a:tr h="395778">
                <a:tc>
                  <a:txBody>
                    <a:bodyPr/>
                    <a:lstStyle/>
                    <a:p>
                      <a:r>
                        <a:rPr lang="en-IE" dirty="0" smtClean="0">
                          <a:solidFill>
                            <a:schemeClr val="tx1"/>
                          </a:solidFill>
                        </a:rPr>
                        <a:t>Delay Type</a:t>
                      </a:r>
                      <a:endParaRPr lang="en-IE" dirty="0">
                        <a:solidFill>
                          <a:schemeClr val="tx1"/>
                        </a:solidFill>
                      </a:endParaRPr>
                    </a:p>
                  </a:txBody>
                  <a:tcPr/>
                </a:tc>
                <a:tc>
                  <a:txBody>
                    <a:bodyPr/>
                    <a:lstStyle/>
                    <a:p>
                      <a:r>
                        <a:rPr lang="en-IE" dirty="0" smtClean="0">
                          <a:solidFill>
                            <a:schemeClr val="tx1"/>
                          </a:solidFill>
                        </a:rPr>
                        <a:t>Time</a:t>
                      </a:r>
                      <a:endParaRPr lang="en-IE" dirty="0">
                        <a:solidFill>
                          <a:schemeClr val="tx1"/>
                        </a:solidFill>
                      </a:endParaRPr>
                    </a:p>
                  </a:txBody>
                  <a:tcPr/>
                </a:tc>
                <a:extLst>
                  <a:ext uri="{0D108BD9-81ED-4DB2-BD59-A6C34878D82A}">
                    <a16:rowId xmlns:a16="http://schemas.microsoft.com/office/drawing/2014/main" val="10000"/>
                  </a:ext>
                </a:extLst>
              </a:tr>
              <a:tr h="393163">
                <a:tc>
                  <a:txBody>
                    <a:bodyPr/>
                    <a:lstStyle/>
                    <a:p>
                      <a:r>
                        <a:rPr lang="en-IE" dirty="0" smtClean="0"/>
                        <a:t>Resonator</a:t>
                      </a:r>
                      <a:endParaRPr lang="en-IE" dirty="0"/>
                    </a:p>
                  </a:txBody>
                  <a:tcPr/>
                </a:tc>
                <a:tc>
                  <a:txBody>
                    <a:bodyPr/>
                    <a:lstStyle/>
                    <a:p>
                      <a:r>
                        <a:rPr lang="en-IE" dirty="0" smtClean="0"/>
                        <a:t>0-20ms</a:t>
                      </a:r>
                      <a:endParaRPr lang="en-IE" dirty="0"/>
                    </a:p>
                  </a:txBody>
                  <a:tcPr/>
                </a:tc>
                <a:extLst>
                  <a:ext uri="{0D108BD9-81ED-4DB2-BD59-A6C34878D82A}">
                    <a16:rowId xmlns:a16="http://schemas.microsoft.com/office/drawing/2014/main" val="10001"/>
                  </a:ext>
                </a:extLst>
              </a:tr>
              <a:tr h="395778">
                <a:tc>
                  <a:txBody>
                    <a:bodyPr/>
                    <a:lstStyle/>
                    <a:p>
                      <a:r>
                        <a:rPr lang="en-IE" dirty="0" smtClean="0"/>
                        <a:t>Slap back</a:t>
                      </a:r>
                      <a:endParaRPr lang="en-IE" dirty="0"/>
                    </a:p>
                  </a:txBody>
                  <a:tcPr/>
                </a:tc>
                <a:tc>
                  <a:txBody>
                    <a:bodyPr/>
                    <a:lstStyle/>
                    <a:p>
                      <a:r>
                        <a:rPr lang="en-IE" dirty="0" smtClean="0"/>
                        <a:t>25-50ms</a:t>
                      </a:r>
                      <a:endParaRPr lang="en-IE" dirty="0"/>
                    </a:p>
                  </a:txBody>
                  <a:tcPr/>
                </a:tc>
                <a:extLst>
                  <a:ext uri="{0D108BD9-81ED-4DB2-BD59-A6C34878D82A}">
                    <a16:rowId xmlns:a16="http://schemas.microsoft.com/office/drawing/2014/main" val="10002"/>
                  </a:ext>
                </a:extLst>
              </a:tr>
              <a:tr h="395778">
                <a:tc>
                  <a:txBody>
                    <a:bodyPr/>
                    <a:lstStyle/>
                    <a:p>
                      <a:r>
                        <a:rPr lang="en-IE" dirty="0" smtClean="0"/>
                        <a:t>Echo</a:t>
                      </a:r>
                      <a:endParaRPr lang="en-IE" dirty="0"/>
                    </a:p>
                  </a:txBody>
                  <a:tcPr/>
                </a:tc>
                <a:tc>
                  <a:txBody>
                    <a:bodyPr/>
                    <a:lstStyle/>
                    <a:p>
                      <a:r>
                        <a:rPr lang="en-IE" dirty="0" smtClean="0"/>
                        <a:t>&gt;50ms</a:t>
                      </a:r>
                      <a:endParaRPr lang="en-IE" dirty="0"/>
                    </a:p>
                  </a:txBody>
                  <a:tcPr/>
                </a:tc>
                <a:extLst>
                  <a:ext uri="{0D108BD9-81ED-4DB2-BD59-A6C34878D82A}">
                    <a16:rowId xmlns:a16="http://schemas.microsoft.com/office/drawing/2014/main" val="10003"/>
                  </a:ext>
                </a:extLst>
              </a:tr>
            </a:tbl>
          </a:graphicData>
        </a:graphic>
      </p:graphicFrame>
      <p:pic>
        <p:nvPicPr>
          <p:cNvPr id="9" name="Picture 8"/>
          <p:cNvPicPr>
            <a:picLocks noChangeAspect="1"/>
          </p:cNvPicPr>
          <p:nvPr/>
        </p:nvPicPr>
        <p:blipFill>
          <a:blip r:embed="rId5"/>
          <a:stretch>
            <a:fillRect/>
          </a:stretch>
        </p:blipFill>
        <p:spPr>
          <a:xfrm>
            <a:off x="11120719" y="8555728"/>
            <a:ext cx="7667625" cy="3695700"/>
          </a:xfrm>
          <a:prstGeom prst="rect">
            <a:avLst/>
          </a:prstGeom>
        </p:spPr>
      </p:pic>
      <p:sp>
        <p:nvSpPr>
          <p:cNvPr id="10" name="TextBox 9"/>
          <p:cNvSpPr txBox="1"/>
          <p:nvPr/>
        </p:nvSpPr>
        <p:spPr>
          <a:xfrm>
            <a:off x="1960543" y="20685061"/>
            <a:ext cx="3870422"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E" sz="1800" b="1" dirty="0" smtClean="0"/>
              <a:t>Fig.1. </a:t>
            </a:r>
            <a:r>
              <a:rPr lang="en-IE" sz="1800" dirty="0" smtClean="0"/>
              <a:t>Basys3 Development Board</a:t>
            </a:r>
            <a:endParaRPr lang="en-IE" sz="1800" dirty="0"/>
          </a:p>
        </p:txBody>
      </p:sp>
      <p:sp>
        <p:nvSpPr>
          <p:cNvPr id="11" name="TextBox 10"/>
          <p:cNvSpPr txBox="1"/>
          <p:nvPr/>
        </p:nvSpPr>
        <p:spPr>
          <a:xfrm>
            <a:off x="15500350" y="12251428"/>
            <a:ext cx="3287994" cy="369332"/>
          </a:xfrm>
          <a:prstGeom prst="rect">
            <a:avLst/>
          </a:prstGeom>
          <a:noFill/>
        </p:spPr>
        <p:txBody>
          <a:bodyPr wrap="square" rtlCol="0">
            <a:spAutoFit/>
          </a:bodyPr>
          <a:lstStyle/>
          <a:p>
            <a:r>
              <a:rPr lang="en-IE" sz="1800" b="1" dirty="0" smtClean="0"/>
              <a:t>Fig. 2. </a:t>
            </a:r>
            <a:r>
              <a:rPr lang="en-IE" sz="1800" dirty="0" smtClean="0"/>
              <a:t>Block Diagram Design</a:t>
            </a:r>
            <a:endParaRPr lang="en-IE" sz="1800" dirty="0"/>
          </a:p>
        </p:txBody>
      </p:sp>
      <p:pic>
        <p:nvPicPr>
          <p:cNvPr id="2" name="Picture 1"/>
          <p:cNvPicPr>
            <a:picLocks noChangeAspect="1"/>
          </p:cNvPicPr>
          <p:nvPr/>
        </p:nvPicPr>
        <p:blipFill>
          <a:blip r:embed="rId6"/>
          <a:stretch>
            <a:fillRect/>
          </a:stretch>
        </p:blipFill>
        <p:spPr>
          <a:xfrm>
            <a:off x="10717506" y="18081309"/>
            <a:ext cx="8543899" cy="261097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29073" y="352894"/>
            <a:ext cx="2307662" cy="2261501"/>
          </a:xfrm>
          <a:prstGeom prst="rect">
            <a:avLst/>
          </a:prstGeom>
        </p:spPr>
      </p:pic>
      <p:pic>
        <p:nvPicPr>
          <p:cNvPr id="7" name="Picture 6"/>
          <p:cNvPicPr>
            <a:picLocks noChangeAspect="1"/>
          </p:cNvPicPr>
          <p:nvPr/>
        </p:nvPicPr>
        <p:blipFill>
          <a:blip r:embed="rId8"/>
          <a:stretch>
            <a:fillRect/>
          </a:stretch>
        </p:blipFill>
        <p:spPr>
          <a:xfrm>
            <a:off x="24701278" y="6025438"/>
            <a:ext cx="4855590" cy="1889899"/>
          </a:xfrm>
          <a:prstGeom prst="rect">
            <a:avLst/>
          </a:prstGeom>
        </p:spPr>
      </p:pic>
      <p:sp>
        <p:nvSpPr>
          <p:cNvPr id="38" name="TextBox 37"/>
          <p:cNvSpPr txBox="1"/>
          <p:nvPr/>
        </p:nvSpPr>
        <p:spPr>
          <a:xfrm>
            <a:off x="15209136" y="20622086"/>
            <a:ext cx="3870422"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E" sz="1800" b="1" dirty="0" smtClean="0"/>
              <a:t>Fig.3. </a:t>
            </a:r>
            <a:r>
              <a:rPr lang="en-IE" sz="1800" dirty="0" smtClean="0"/>
              <a:t>IIR Filter RTL Schematic</a:t>
            </a:r>
            <a:endParaRPr lang="en-IE" sz="1800" dirty="0"/>
          </a:p>
        </p:txBody>
      </p:sp>
      <p:pic>
        <p:nvPicPr>
          <p:cNvPr id="12" name="Picture 11"/>
          <p:cNvPicPr>
            <a:picLocks noChangeAspect="1"/>
          </p:cNvPicPr>
          <p:nvPr/>
        </p:nvPicPr>
        <p:blipFill>
          <a:blip r:embed="rId9"/>
          <a:stretch>
            <a:fillRect/>
          </a:stretch>
        </p:blipFill>
        <p:spPr>
          <a:xfrm>
            <a:off x="20095561" y="6021630"/>
            <a:ext cx="4478892" cy="1868601"/>
          </a:xfrm>
          <a:prstGeom prst="rect">
            <a:avLst/>
          </a:prstGeom>
        </p:spPr>
      </p:pic>
      <p:sp>
        <p:nvSpPr>
          <p:cNvPr id="41" name="TextBox 40"/>
          <p:cNvSpPr txBox="1"/>
          <p:nvPr/>
        </p:nvSpPr>
        <p:spPr>
          <a:xfrm>
            <a:off x="22350132" y="7868215"/>
            <a:ext cx="2521698" cy="369332"/>
          </a:xfrm>
          <a:prstGeom prst="rect">
            <a:avLst/>
          </a:prstGeom>
          <a:noFill/>
        </p:spPr>
        <p:txBody>
          <a:bodyPr wrap="square" rtlCol="0">
            <a:spAutoFit/>
          </a:bodyPr>
          <a:lstStyle/>
          <a:p>
            <a:r>
              <a:rPr lang="en-IE" sz="1800" b="1" dirty="0" smtClean="0"/>
              <a:t>Fig. 4. </a:t>
            </a:r>
            <a:r>
              <a:rPr lang="en-IE" sz="1800" dirty="0" smtClean="0"/>
              <a:t>FIR Response</a:t>
            </a:r>
            <a:endParaRPr lang="en-IE" sz="1800" dirty="0"/>
          </a:p>
        </p:txBody>
      </p:sp>
      <p:sp>
        <p:nvSpPr>
          <p:cNvPr id="42" name="TextBox 41"/>
          <p:cNvSpPr txBox="1"/>
          <p:nvPr/>
        </p:nvSpPr>
        <p:spPr>
          <a:xfrm>
            <a:off x="26332287" y="7890231"/>
            <a:ext cx="2993276" cy="369332"/>
          </a:xfrm>
          <a:prstGeom prst="rect">
            <a:avLst/>
          </a:prstGeom>
          <a:noFill/>
        </p:spPr>
        <p:txBody>
          <a:bodyPr wrap="square" rtlCol="0">
            <a:spAutoFit/>
          </a:bodyPr>
          <a:lstStyle/>
          <a:p>
            <a:r>
              <a:rPr lang="en-IE" sz="1800" b="1" dirty="0" smtClean="0"/>
              <a:t>Fig. </a:t>
            </a:r>
            <a:r>
              <a:rPr lang="en-IE" sz="1800" b="1" dirty="0"/>
              <a:t>5</a:t>
            </a:r>
            <a:r>
              <a:rPr lang="en-IE" sz="1800" b="1" dirty="0" smtClean="0"/>
              <a:t>. </a:t>
            </a:r>
            <a:r>
              <a:rPr lang="en-IE" sz="1800" dirty="0" smtClean="0"/>
              <a:t>Overdrive Response</a:t>
            </a:r>
            <a:endParaRPr lang="en-IE"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en-GB" sz="8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en-GB" sz="8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5567</TotalTime>
  <Words>1083</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Company>University of Limerick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Jaime.Rojas</dc:creator>
  <cp:lastModifiedBy>Test115</cp:lastModifiedBy>
  <cp:revision>443</cp:revision>
  <dcterms:created xsi:type="dcterms:W3CDTF">2008-01-16T19:42:54Z</dcterms:created>
  <dcterms:modified xsi:type="dcterms:W3CDTF">2018-05-11T08:27:04Z</dcterms:modified>
</cp:coreProperties>
</file>