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82" r:id="rId3"/>
    <p:sldId id="270" r:id="rId4"/>
    <p:sldId id="271" r:id="rId5"/>
    <p:sldId id="269" r:id="rId6"/>
    <p:sldId id="279" r:id="rId7"/>
    <p:sldId id="273" r:id="rId8"/>
    <p:sldId id="276" r:id="rId9"/>
    <p:sldId id="267" r:id="rId10"/>
    <p:sldId id="28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snapToGrid="0">
      <p:cViewPr varScale="1">
        <p:scale>
          <a:sx n="68" d="100"/>
          <a:sy n="68" d="100"/>
        </p:scale>
        <p:origin x="1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2F56D-A073-4890-8261-1A3F0955C78E}" type="doc">
      <dgm:prSet loTypeId="urn:microsoft.com/office/officeart/2005/8/layout/arrow2" loCatId="process" qsTypeId="urn:microsoft.com/office/officeart/2005/8/quickstyle/simple1" qsCatId="simple" csTypeId="urn:microsoft.com/office/officeart/2005/8/colors/accent1_2" csCatId="accent1" phldr="1"/>
      <dgm:spPr/>
    </dgm:pt>
    <dgm:pt modelId="{52482F7E-15F4-4985-8D4C-570DCCDB3A67}">
      <dgm:prSet phldrT="[Text]" custT="1"/>
      <dgm:spPr/>
      <dgm:t>
        <a:bodyPr/>
        <a:lstStyle/>
        <a:p>
          <a:endParaRPr lang="en-US" sz="2000" dirty="0"/>
        </a:p>
      </dgm:t>
    </dgm:pt>
    <dgm:pt modelId="{2859F81C-0690-45BD-A949-53F73E60D2D9}" type="sibTrans" cxnId="{B84929D2-57AA-44F8-8757-6B3787534C6C}">
      <dgm:prSet/>
      <dgm:spPr/>
      <dgm:t>
        <a:bodyPr/>
        <a:lstStyle/>
        <a:p>
          <a:endParaRPr lang="en-US"/>
        </a:p>
      </dgm:t>
    </dgm:pt>
    <dgm:pt modelId="{2AB8BC1E-A9CC-4A50-9B39-0758F5279EFB}" type="parTrans" cxnId="{B84929D2-57AA-44F8-8757-6B3787534C6C}">
      <dgm:prSet/>
      <dgm:spPr/>
      <dgm:t>
        <a:bodyPr/>
        <a:lstStyle/>
        <a:p>
          <a:endParaRPr lang="en-US"/>
        </a:p>
      </dgm:t>
    </dgm:pt>
    <dgm:pt modelId="{9BF83F0A-26D2-43F1-897E-82EA3DDD7C07}">
      <dgm:prSet phldrT="[Text]" custT="1"/>
      <dgm:spPr/>
      <dgm:t>
        <a:bodyPr/>
        <a:lstStyle/>
        <a:p>
          <a:endParaRPr lang="en-US" sz="2000" dirty="0"/>
        </a:p>
      </dgm:t>
    </dgm:pt>
    <dgm:pt modelId="{8B991AEB-A6D8-4E0A-A536-F365DE61A002}" type="parTrans" cxnId="{11404E2D-A066-427B-99F0-59C44EEB3728}">
      <dgm:prSet/>
      <dgm:spPr/>
      <dgm:t>
        <a:bodyPr/>
        <a:lstStyle/>
        <a:p>
          <a:endParaRPr lang="en-US"/>
        </a:p>
      </dgm:t>
    </dgm:pt>
    <dgm:pt modelId="{0F17480E-9BEB-48AD-9F16-B7BAF4A98AFC}" type="sibTrans" cxnId="{11404E2D-A066-427B-99F0-59C44EEB3728}">
      <dgm:prSet/>
      <dgm:spPr/>
      <dgm:t>
        <a:bodyPr/>
        <a:lstStyle/>
        <a:p>
          <a:endParaRPr lang="en-US"/>
        </a:p>
      </dgm:t>
    </dgm:pt>
    <dgm:pt modelId="{60E8A50E-F971-4943-BA74-E95AB8B674F4}">
      <dgm:prSet phldrT="[Text]" custT="1"/>
      <dgm:spPr/>
      <dgm:t>
        <a:bodyPr/>
        <a:lstStyle/>
        <a:p>
          <a:endParaRPr lang="en-US" sz="2000" dirty="0"/>
        </a:p>
      </dgm:t>
    </dgm:pt>
    <dgm:pt modelId="{DE6A9B5B-54D3-4FA0-A5A4-6606358A798D}" type="parTrans" cxnId="{28EF57FF-5F5F-4007-A382-C313051A8594}">
      <dgm:prSet/>
      <dgm:spPr/>
      <dgm:t>
        <a:bodyPr/>
        <a:lstStyle/>
        <a:p>
          <a:endParaRPr lang="en-US"/>
        </a:p>
      </dgm:t>
    </dgm:pt>
    <dgm:pt modelId="{04B9C3A1-9442-4FD4-9CEB-2D4A2BB78768}" type="sibTrans" cxnId="{28EF57FF-5F5F-4007-A382-C313051A8594}">
      <dgm:prSet/>
      <dgm:spPr/>
      <dgm:t>
        <a:bodyPr/>
        <a:lstStyle/>
        <a:p>
          <a:endParaRPr lang="en-US"/>
        </a:p>
      </dgm:t>
    </dgm:pt>
    <dgm:pt modelId="{8DAA653B-3741-4BC9-819F-876E4B237AC0}" type="pres">
      <dgm:prSet presAssocID="{06D2F56D-A073-4890-8261-1A3F0955C78E}" presName="arrowDiagram" presStyleCnt="0">
        <dgm:presLayoutVars>
          <dgm:chMax val="5"/>
          <dgm:dir/>
          <dgm:resizeHandles val="exact"/>
        </dgm:presLayoutVars>
      </dgm:prSet>
      <dgm:spPr/>
    </dgm:pt>
    <dgm:pt modelId="{631B1A5A-B061-47D3-8B77-A5083FF3FC00}" type="pres">
      <dgm:prSet presAssocID="{06D2F56D-A073-4890-8261-1A3F0955C78E}" presName="arrow" presStyleLbl="bgShp" presStyleIdx="0" presStyleCnt="1" custScaleX="103549"/>
      <dgm:spPr/>
    </dgm:pt>
    <dgm:pt modelId="{F6B93B16-AD6D-4547-9F1C-19137C741D5C}" type="pres">
      <dgm:prSet presAssocID="{06D2F56D-A073-4890-8261-1A3F0955C78E}" presName="arrowDiagram3" presStyleCnt="0"/>
      <dgm:spPr/>
    </dgm:pt>
    <dgm:pt modelId="{BB0C57CF-E60A-46BF-B593-F7BD02BD0F25}" type="pres">
      <dgm:prSet presAssocID="{9BF83F0A-26D2-43F1-897E-82EA3DDD7C07}" presName="bullet3a" presStyleLbl="node1" presStyleIdx="0" presStyleCnt="3" custLinFactY="-25368" custLinFactNeighborX="98938" custLinFactNeighborY="-100000"/>
      <dgm:spPr/>
    </dgm:pt>
    <dgm:pt modelId="{57D6ADEF-B9AE-4A1D-B9DE-682F0A66D413}" type="pres">
      <dgm:prSet presAssocID="{9BF83F0A-26D2-43F1-897E-82EA3DDD7C07}" presName="textBox3a" presStyleLbl="revTx" presStyleIdx="0" presStyleCnt="3">
        <dgm:presLayoutVars>
          <dgm:bulletEnabled val="1"/>
        </dgm:presLayoutVars>
      </dgm:prSet>
      <dgm:spPr/>
    </dgm:pt>
    <dgm:pt modelId="{C7890838-0133-4906-89DF-E62401074EE4}" type="pres">
      <dgm:prSet presAssocID="{60E8A50E-F971-4943-BA74-E95AB8B674F4}" presName="bullet3b" presStyleLbl="node1" presStyleIdx="1" presStyleCnt="3"/>
      <dgm:spPr/>
    </dgm:pt>
    <dgm:pt modelId="{A367CF3B-48A7-455B-9C29-12E978793413}" type="pres">
      <dgm:prSet presAssocID="{60E8A50E-F971-4943-BA74-E95AB8B674F4}" presName="textBox3b" presStyleLbl="revTx" presStyleIdx="1" presStyleCnt="3">
        <dgm:presLayoutVars>
          <dgm:bulletEnabled val="1"/>
        </dgm:presLayoutVars>
      </dgm:prSet>
      <dgm:spPr/>
    </dgm:pt>
    <dgm:pt modelId="{3545B993-3669-4E6F-B653-93DCB4ACADEB}" type="pres">
      <dgm:prSet presAssocID="{52482F7E-15F4-4985-8D4C-570DCCDB3A67}" presName="bullet3c" presStyleLbl="node1" presStyleIdx="2" presStyleCnt="3"/>
      <dgm:spPr/>
    </dgm:pt>
    <dgm:pt modelId="{D4C7CE84-07DB-4A24-A54F-33E5977EEE2F}" type="pres">
      <dgm:prSet presAssocID="{52482F7E-15F4-4985-8D4C-570DCCDB3A67}" presName="textBox3c" presStyleLbl="revTx" presStyleIdx="2" presStyleCnt="3">
        <dgm:presLayoutVars>
          <dgm:bulletEnabled val="1"/>
        </dgm:presLayoutVars>
      </dgm:prSet>
      <dgm:spPr/>
    </dgm:pt>
  </dgm:ptLst>
  <dgm:cxnLst>
    <dgm:cxn modelId="{11404E2D-A066-427B-99F0-59C44EEB3728}" srcId="{06D2F56D-A073-4890-8261-1A3F0955C78E}" destId="{9BF83F0A-26D2-43F1-897E-82EA3DDD7C07}" srcOrd="0" destOrd="0" parTransId="{8B991AEB-A6D8-4E0A-A536-F365DE61A002}" sibTransId="{0F17480E-9BEB-48AD-9F16-B7BAF4A98AFC}"/>
    <dgm:cxn modelId="{DCBCE4AB-2F6A-4EAE-9E43-0F3DA5519249}" type="presOf" srcId="{06D2F56D-A073-4890-8261-1A3F0955C78E}" destId="{8DAA653B-3741-4BC9-819F-876E4B237AC0}" srcOrd="0" destOrd="0" presId="urn:microsoft.com/office/officeart/2005/8/layout/arrow2"/>
    <dgm:cxn modelId="{29AE85B7-33C1-46BF-90AB-DDAF52C6F9FF}" type="presOf" srcId="{9BF83F0A-26D2-43F1-897E-82EA3DDD7C07}" destId="{57D6ADEF-B9AE-4A1D-B9DE-682F0A66D413}" srcOrd="0" destOrd="0" presId="urn:microsoft.com/office/officeart/2005/8/layout/arrow2"/>
    <dgm:cxn modelId="{A164C7BD-0724-44D1-9AC5-A0BA32026E0B}" type="presOf" srcId="{52482F7E-15F4-4985-8D4C-570DCCDB3A67}" destId="{D4C7CE84-07DB-4A24-A54F-33E5977EEE2F}" srcOrd="0" destOrd="0" presId="urn:microsoft.com/office/officeart/2005/8/layout/arrow2"/>
    <dgm:cxn modelId="{B84929D2-57AA-44F8-8757-6B3787534C6C}" srcId="{06D2F56D-A073-4890-8261-1A3F0955C78E}" destId="{52482F7E-15F4-4985-8D4C-570DCCDB3A67}" srcOrd="2" destOrd="0" parTransId="{2AB8BC1E-A9CC-4A50-9B39-0758F5279EFB}" sibTransId="{2859F81C-0690-45BD-A949-53F73E60D2D9}"/>
    <dgm:cxn modelId="{DE14FBD4-EB85-4DFF-83AA-4A0FA2B8CD5E}" type="presOf" srcId="{60E8A50E-F971-4943-BA74-E95AB8B674F4}" destId="{A367CF3B-48A7-455B-9C29-12E978793413}" srcOrd="0" destOrd="0" presId="urn:microsoft.com/office/officeart/2005/8/layout/arrow2"/>
    <dgm:cxn modelId="{28EF57FF-5F5F-4007-A382-C313051A8594}" srcId="{06D2F56D-A073-4890-8261-1A3F0955C78E}" destId="{60E8A50E-F971-4943-BA74-E95AB8B674F4}" srcOrd="1" destOrd="0" parTransId="{DE6A9B5B-54D3-4FA0-A5A4-6606358A798D}" sibTransId="{04B9C3A1-9442-4FD4-9CEB-2D4A2BB78768}"/>
    <dgm:cxn modelId="{C5F55109-3F82-47E8-ACFA-B0BA495A0CA3}" type="presParOf" srcId="{8DAA653B-3741-4BC9-819F-876E4B237AC0}" destId="{631B1A5A-B061-47D3-8B77-A5083FF3FC00}" srcOrd="0" destOrd="0" presId="urn:microsoft.com/office/officeart/2005/8/layout/arrow2"/>
    <dgm:cxn modelId="{8283BF61-DB46-4C44-89DC-C3E9CEB808EB}" type="presParOf" srcId="{8DAA653B-3741-4BC9-819F-876E4B237AC0}" destId="{F6B93B16-AD6D-4547-9F1C-19137C741D5C}" srcOrd="1" destOrd="0" presId="urn:microsoft.com/office/officeart/2005/8/layout/arrow2"/>
    <dgm:cxn modelId="{2C9AFC97-1E9F-4028-8F3F-A4207BF9E577}" type="presParOf" srcId="{F6B93B16-AD6D-4547-9F1C-19137C741D5C}" destId="{BB0C57CF-E60A-46BF-B593-F7BD02BD0F25}" srcOrd="0" destOrd="0" presId="urn:microsoft.com/office/officeart/2005/8/layout/arrow2"/>
    <dgm:cxn modelId="{94653C8C-FF5B-4CBC-8F81-9C4675B412E9}" type="presParOf" srcId="{F6B93B16-AD6D-4547-9F1C-19137C741D5C}" destId="{57D6ADEF-B9AE-4A1D-B9DE-682F0A66D413}" srcOrd="1" destOrd="0" presId="urn:microsoft.com/office/officeart/2005/8/layout/arrow2"/>
    <dgm:cxn modelId="{4ECBC9C6-7356-4494-B874-4D03F0044FF3}" type="presParOf" srcId="{F6B93B16-AD6D-4547-9F1C-19137C741D5C}" destId="{C7890838-0133-4906-89DF-E62401074EE4}" srcOrd="2" destOrd="0" presId="urn:microsoft.com/office/officeart/2005/8/layout/arrow2"/>
    <dgm:cxn modelId="{7E346FFC-5A9A-4641-91A3-681A829381F9}" type="presParOf" srcId="{F6B93B16-AD6D-4547-9F1C-19137C741D5C}" destId="{A367CF3B-48A7-455B-9C29-12E978793413}" srcOrd="3" destOrd="0" presId="urn:microsoft.com/office/officeart/2005/8/layout/arrow2"/>
    <dgm:cxn modelId="{DA1D358C-40BE-4357-8EF6-9B5159215B60}" type="presParOf" srcId="{F6B93B16-AD6D-4547-9F1C-19137C741D5C}" destId="{3545B993-3669-4E6F-B653-93DCB4ACADEB}" srcOrd="4" destOrd="0" presId="urn:microsoft.com/office/officeart/2005/8/layout/arrow2"/>
    <dgm:cxn modelId="{DC8EF2C5-9207-4B77-BBB9-A2FFA2F72E4C}" type="presParOf" srcId="{F6B93B16-AD6D-4547-9F1C-19137C741D5C}" destId="{D4C7CE84-07DB-4A24-A54F-33E5977EEE2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B1A5A-B061-47D3-8B77-A5083FF3FC00}">
      <dsp:nvSpPr>
        <dsp:cNvPr id="0" name=""/>
        <dsp:cNvSpPr/>
      </dsp:nvSpPr>
      <dsp:spPr>
        <a:xfrm>
          <a:off x="343035" y="0"/>
          <a:ext cx="9194662" cy="554970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C57CF-E60A-46BF-B593-F7BD02BD0F25}">
      <dsp:nvSpPr>
        <dsp:cNvPr id="0" name=""/>
        <dsp:cNvSpPr/>
      </dsp:nvSpPr>
      <dsp:spPr>
        <a:xfrm>
          <a:off x="1856718" y="3540972"/>
          <a:ext cx="230867" cy="23086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6ADEF-B9AE-4A1D-B9DE-682F0A66D413}">
      <dsp:nvSpPr>
        <dsp:cNvPr id="0" name=""/>
        <dsp:cNvSpPr/>
      </dsp:nvSpPr>
      <dsp:spPr>
        <a:xfrm>
          <a:off x="1743736" y="3945840"/>
          <a:ext cx="2068930" cy="1603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2" tIns="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1743736" y="3945840"/>
        <a:ext cx="2068930" cy="1603864"/>
      </dsp:txXfrm>
    </dsp:sp>
    <dsp:sp modelId="{C7890838-0133-4906-89DF-E62401074EE4}">
      <dsp:nvSpPr>
        <dsp:cNvPr id="0" name=""/>
        <dsp:cNvSpPr/>
      </dsp:nvSpPr>
      <dsp:spPr>
        <a:xfrm>
          <a:off x="3666154" y="2321996"/>
          <a:ext cx="417337" cy="4173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67CF3B-48A7-455B-9C29-12E978793413}">
      <dsp:nvSpPr>
        <dsp:cNvPr id="0" name=""/>
        <dsp:cNvSpPr/>
      </dsp:nvSpPr>
      <dsp:spPr>
        <a:xfrm>
          <a:off x="3874823" y="2530665"/>
          <a:ext cx="2131086" cy="3019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139" tIns="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3874823" y="2530665"/>
        <a:ext cx="2131086" cy="3019039"/>
      </dsp:txXfrm>
    </dsp:sp>
    <dsp:sp modelId="{3545B993-3669-4E6F-B653-93DCB4ACADEB}">
      <dsp:nvSpPr>
        <dsp:cNvPr id="0" name=""/>
        <dsp:cNvSpPr/>
      </dsp:nvSpPr>
      <dsp:spPr>
        <a:xfrm>
          <a:off x="6116904" y="1404075"/>
          <a:ext cx="577169" cy="57716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C7CE84-07DB-4A24-A54F-33E5977EEE2F}">
      <dsp:nvSpPr>
        <dsp:cNvPr id="0" name=""/>
        <dsp:cNvSpPr/>
      </dsp:nvSpPr>
      <dsp:spPr>
        <a:xfrm>
          <a:off x="6405489" y="1692660"/>
          <a:ext cx="2131086" cy="38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30" tIns="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6405489" y="1692660"/>
        <a:ext cx="2131086" cy="38570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27307-C708-4CC3-9A46-5F1898212EDD}" type="datetimeFigureOut">
              <a:rPr lang="en-IE" smtClean="0"/>
              <a:t>11/10/2020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331A3-DA55-462F-937C-05B143F75846}" type="slidenum">
              <a:rPr lang="en-IE" smtClean="0"/>
              <a:t>‹#›</a:t>
            </a:fld>
            <a:endParaRPr lang="en-IE"/>
          </a:p>
        </p:txBody>
      </p:sp>
    </p:spTree>
    <p:extLst>
      <p:ext uri="{BB962C8B-B14F-4D97-AF65-F5344CB8AC3E}">
        <p14:creationId xmlns:p14="http://schemas.microsoft.com/office/powerpoint/2010/main" val="419290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24B331A3-DA55-462F-937C-05B143F75846}" type="slidenum">
              <a:rPr lang="en-IE" smtClean="0"/>
              <a:t>2</a:t>
            </a:fld>
            <a:endParaRPr lang="en-IE"/>
          </a:p>
        </p:txBody>
      </p:sp>
    </p:spTree>
    <p:extLst>
      <p:ext uri="{BB962C8B-B14F-4D97-AF65-F5344CB8AC3E}">
        <p14:creationId xmlns:p14="http://schemas.microsoft.com/office/powerpoint/2010/main" val="223304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Water fall product development.</a:t>
            </a:r>
          </a:p>
          <a:p>
            <a:r>
              <a:rPr lang="en-IE" dirty="0"/>
              <a:t>• Large upfront investment in process. </a:t>
            </a:r>
          </a:p>
          <a:p>
            <a:r>
              <a:rPr lang="en-IE" dirty="0"/>
              <a:t>• Capital tied up in stagnant stock.</a:t>
            </a:r>
          </a:p>
          <a:p>
            <a:r>
              <a:rPr lang="en-IE" dirty="0"/>
              <a:t>• Inaccurate forecasting. </a:t>
            </a:r>
          </a:p>
          <a:p>
            <a:r>
              <a:rPr lang="en-IE" dirty="0"/>
              <a:t>• Complex supply chains.</a:t>
            </a:r>
          </a:p>
          <a:p>
            <a:r>
              <a:rPr lang="en-IE" dirty="0"/>
              <a:t>• Heavily reliant on external economies.</a:t>
            </a:r>
          </a:p>
        </p:txBody>
      </p:sp>
      <p:sp>
        <p:nvSpPr>
          <p:cNvPr id="4" name="Slide Number Placeholder 3"/>
          <p:cNvSpPr>
            <a:spLocks noGrp="1"/>
          </p:cNvSpPr>
          <p:nvPr>
            <p:ph type="sldNum" sz="quarter" idx="10"/>
          </p:nvPr>
        </p:nvSpPr>
        <p:spPr/>
        <p:txBody>
          <a:bodyPr/>
          <a:lstStyle/>
          <a:p>
            <a:fld id="{24B331A3-DA55-462F-937C-05B143F75846}" type="slidenum">
              <a:rPr lang="en-IE" smtClean="0"/>
              <a:t>3</a:t>
            </a:fld>
            <a:endParaRPr lang="en-IE"/>
          </a:p>
        </p:txBody>
      </p:sp>
    </p:spTree>
    <p:extLst>
      <p:ext uri="{BB962C8B-B14F-4D97-AF65-F5344CB8AC3E}">
        <p14:creationId xmlns:p14="http://schemas.microsoft.com/office/powerpoint/2010/main" val="137526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Total Manufacturing freedom</a:t>
            </a:r>
          </a:p>
          <a:p>
            <a:pPr marL="171450" indent="-171450">
              <a:buFont typeface="Arial" panose="020B0604020202020204" pitchFamily="34" charset="0"/>
              <a:buChar char="•"/>
            </a:pPr>
            <a:r>
              <a:rPr lang="en-IE" dirty="0"/>
              <a:t>One machine endless design ideas</a:t>
            </a:r>
          </a:p>
          <a:p>
            <a:pPr marL="171450" indent="-171450">
              <a:buFont typeface="Arial" panose="020B0604020202020204" pitchFamily="34" charset="0"/>
              <a:buChar char="•"/>
            </a:pPr>
            <a:r>
              <a:rPr lang="en-IE" dirty="0"/>
              <a:t>Economy of one /scope</a:t>
            </a:r>
          </a:p>
          <a:p>
            <a:pPr marL="171450" indent="-171450">
              <a:buFont typeface="Arial" panose="020B0604020202020204" pitchFamily="34" charset="0"/>
              <a:buChar char="•"/>
            </a:pPr>
            <a:r>
              <a:rPr lang="en-IE" dirty="0"/>
              <a:t>JIT Supply chain</a:t>
            </a:r>
          </a:p>
          <a:p>
            <a:pPr marL="171450" indent="-171450">
              <a:buFont typeface="Arial" panose="020B0604020202020204" pitchFamily="34" charset="0"/>
              <a:buChar char="•"/>
            </a:pPr>
            <a:r>
              <a:rPr lang="en-IE" dirty="0"/>
              <a:t>Flexible manufacturing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Industry 4.0 Technology</a:t>
            </a:r>
          </a:p>
          <a:p>
            <a:endParaRPr lang="en-IE" dirty="0"/>
          </a:p>
        </p:txBody>
      </p:sp>
      <p:sp>
        <p:nvSpPr>
          <p:cNvPr id="4" name="Slide Number Placeholder 3"/>
          <p:cNvSpPr>
            <a:spLocks noGrp="1"/>
          </p:cNvSpPr>
          <p:nvPr>
            <p:ph type="sldNum" sz="quarter" idx="10"/>
          </p:nvPr>
        </p:nvSpPr>
        <p:spPr/>
        <p:txBody>
          <a:bodyPr/>
          <a:lstStyle/>
          <a:p>
            <a:fld id="{24B331A3-DA55-462F-937C-05B143F75846}" type="slidenum">
              <a:rPr lang="en-IE" smtClean="0"/>
              <a:t>4</a:t>
            </a:fld>
            <a:endParaRPr lang="en-IE"/>
          </a:p>
        </p:txBody>
      </p:sp>
    </p:spTree>
    <p:extLst>
      <p:ext uri="{BB962C8B-B14F-4D97-AF65-F5344CB8AC3E}">
        <p14:creationId xmlns:p14="http://schemas.microsoft.com/office/powerpoint/2010/main" val="272859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24B331A3-DA55-462F-937C-05B143F75846}" type="slidenum">
              <a:rPr lang="en-IE" smtClean="0"/>
              <a:t>7</a:t>
            </a:fld>
            <a:endParaRPr lang="en-IE"/>
          </a:p>
        </p:txBody>
      </p:sp>
    </p:spTree>
    <p:extLst>
      <p:ext uri="{BB962C8B-B14F-4D97-AF65-F5344CB8AC3E}">
        <p14:creationId xmlns:p14="http://schemas.microsoft.com/office/powerpoint/2010/main" val="422444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Christine</a:t>
            </a:r>
          </a:p>
          <a:p>
            <a:endParaRPr lang="en-IE" dirty="0"/>
          </a:p>
        </p:txBody>
      </p:sp>
      <p:sp>
        <p:nvSpPr>
          <p:cNvPr id="4" name="Slide Number Placeholder 3"/>
          <p:cNvSpPr>
            <a:spLocks noGrp="1"/>
          </p:cNvSpPr>
          <p:nvPr>
            <p:ph type="sldNum" sz="quarter" idx="10"/>
          </p:nvPr>
        </p:nvSpPr>
        <p:spPr/>
        <p:txBody>
          <a:bodyPr/>
          <a:lstStyle/>
          <a:p>
            <a:fld id="{FD95622E-22DD-43B9-9D16-0A905FBA5FC3}" type="slidenum">
              <a:rPr lang="en-IE" smtClean="0"/>
              <a:t>9</a:t>
            </a:fld>
            <a:endParaRPr lang="en-IE"/>
          </a:p>
        </p:txBody>
      </p:sp>
    </p:spTree>
    <p:extLst>
      <p:ext uri="{BB962C8B-B14F-4D97-AF65-F5344CB8AC3E}">
        <p14:creationId xmlns:p14="http://schemas.microsoft.com/office/powerpoint/2010/main" val="147919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a:xfrm>
            <a:off x="5332412" y="5883275"/>
            <a:ext cx="4324044" cy="365125"/>
          </a:xfrm>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327293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EC101-871A-4944-8736-280BA2E7EE2E}" type="datetimeFigureOut">
              <a:rPr lang="en-IE" smtClean="0"/>
              <a:t>11/10/2020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6346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89345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4218006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779379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90237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334757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1753915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44297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10951856" y="5867131"/>
            <a:ext cx="551167" cy="365125"/>
          </a:xfrm>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40888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EC101-871A-4944-8736-280BA2E7EE2E}" type="datetimeFigureOut">
              <a:rPr lang="en-IE" smtClean="0"/>
              <a:t>11/10/2020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8494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EC101-871A-4944-8736-280BA2E7EE2E}" type="datetimeFigureOut">
              <a:rPr lang="en-IE" smtClean="0"/>
              <a:t>11/10/2020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73486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EC101-871A-4944-8736-280BA2E7EE2E}" type="datetimeFigureOut">
              <a:rPr lang="en-IE" smtClean="0"/>
              <a:t>11/10/2020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135096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EC101-871A-4944-8736-280BA2E7EE2E}" type="datetimeFigureOut">
              <a:rPr lang="en-IE" smtClean="0"/>
              <a:t>11/10/2020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120215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EC101-871A-4944-8736-280BA2E7EE2E}" type="datetimeFigureOut">
              <a:rPr lang="en-IE" smtClean="0"/>
              <a:t>11/10/2020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268448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EC101-871A-4944-8736-280BA2E7EE2E}" type="datetimeFigureOut">
              <a:rPr lang="en-IE" smtClean="0"/>
              <a:t>11/10/2020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63142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EC101-871A-4944-8736-280BA2E7EE2E}" type="datetimeFigureOut">
              <a:rPr lang="en-IE" smtClean="0"/>
              <a:t>11/10/2020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105D7BF-45F8-473F-81A4-4988C58F8CC8}" type="slidenum">
              <a:rPr lang="en-IE" smtClean="0"/>
              <a:t>‹#›</a:t>
            </a:fld>
            <a:endParaRPr lang="en-IE"/>
          </a:p>
        </p:txBody>
      </p:sp>
    </p:spTree>
    <p:extLst>
      <p:ext uri="{BB962C8B-B14F-4D97-AF65-F5344CB8AC3E}">
        <p14:creationId xmlns:p14="http://schemas.microsoft.com/office/powerpoint/2010/main" val="128723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0EC101-871A-4944-8736-280BA2E7EE2E}" type="datetimeFigureOut">
              <a:rPr lang="en-IE" smtClean="0"/>
              <a:t>11/10/2020</a:t>
            </a:fld>
            <a:endParaRPr lang="en-I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05D7BF-45F8-473F-81A4-4988C58F8CC8}" type="slidenum">
              <a:rPr lang="en-IE" smtClean="0"/>
              <a:t>‹#›</a:t>
            </a:fld>
            <a:endParaRPr lang="en-IE"/>
          </a:p>
        </p:txBody>
      </p:sp>
    </p:spTree>
    <p:extLst>
      <p:ext uri="{BB962C8B-B14F-4D97-AF65-F5344CB8AC3E}">
        <p14:creationId xmlns:p14="http://schemas.microsoft.com/office/powerpoint/2010/main" val="18825258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hyperlink" Target="http://www.businessmodelgeneration.com/" TargetMode="External"/><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wmf"/><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1" name="Rounded Rectangle 6">
            <a:extLst>
              <a:ext uri="{FF2B5EF4-FFF2-40B4-BE49-F238E27FC236}">
                <a16:creationId xmlns:a16="http://schemas.microsoft.com/office/drawing/2014/main" id="{EF263B76-D6AC-40A4-BA2E-CC8B89190E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93777EF-1302-4567-AF61-52932395AE75}"/>
              </a:ext>
            </a:extLst>
          </p:cNvPr>
          <p:cNvPicPr>
            <a:picLocks noChangeAspect="1"/>
          </p:cNvPicPr>
          <p:nvPr/>
        </p:nvPicPr>
        <p:blipFill rotWithShape="1">
          <a:blip r:embed="rId3">
            <a:extLst>
              <a:ext uri="{28A0092B-C50C-407E-A947-70E740481C1C}">
                <a14:useLocalDpi xmlns:a14="http://schemas.microsoft.com/office/drawing/2010/main" val="0"/>
              </a:ext>
            </a:extLst>
          </a:blip>
          <a:srcRect r="9308"/>
          <a:stretch/>
        </p:blipFill>
        <p:spPr>
          <a:xfrm>
            <a:off x="4089399" y="835424"/>
            <a:ext cx="7220625" cy="3304104"/>
          </a:xfrm>
          <a:prstGeom prst="rect">
            <a:avLst/>
          </a:prstGeom>
        </p:spPr>
      </p:pic>
      <p:sp>
        <p:nvSpPr>
          <p:cNvPr id="2" name="Title 1"/>
          <p:cNvSpPr>
            <a:spLocks noGrp="1"/>
          </p:cNvSpPr>
          <p:nvPr>
            <p:ph type="ctrTitle"/>
          </p:nvPr>
        </p:nvSpPr>
        <p:spPr>
          <a:xfrm>
            <a:off x="4089399" y="4468640"/>
            <a:ext cx="7413623" cy="604192"/>
          </a:xfrm>
        </p:spPr>
        <p:txBody>
          <a:bodyPr>
            <a:normAutofit/>
          </a:bodyPr>
          <a:lstStyle/>
          <a:p>
            <a:pPr>
              <a:lnSpc>
                <a:spcPct val="90000"/>
              </a:lnSpc>
            </a:pPr>
            <a:r>
              <a:rPr lang="en-IE" sz="3400" dirty="0"/>
              <a:t>Additive Manufacturing Service Provider </a:t>
            </a:r>
          </a:p>
        </p:txBody>
      </p:sp>
      <p:sp>
        <p:nvSpPr>
          <p:cNvPr id="3" name="Subtitle 2"/>
          <p:cNvSpPr>
            <a:spLocks noGrp="1"/>
          </p:cNvSpPr>
          <p:nvPr>
            <p:ph type="subTitle" idx="1"/>
          </p:nvPr>
        </p:nvSpPr>
        <p:spPr>
          <a:xfrm>
            <a:off x="4515377" y="5072833"/>
            <a:ext cx="6987645" cy="741113"/>
          </a:xfrm>
        </p:spPr>
        <p:txBody>
          <a:bodyPr>
            <a:normAutofit lnSpcReduction="10000"/>
          </a:bodyPr>
          <a:lstStyle/>
          <a:p>
            <a:r>
              <a:rPr lang="en-IE" sz="1800" dirty="0"/>
              <a:t>John O Mahony</a:t>
            </a:r>
          </a:p>
          <a:p>
            <a:r>
              <a:rPr lang="en-IE" sz="1800" dirty="0"/>
              <a:t>R00060080</a:t>
            </a:r>
          </a:p>
        </p:txBody>
      </p:sp>
    </p:spTree>
    <p:extLst>
      <p:ext uri="{BB962C8B-B14F-4D97-AF65-F5344CB8AC3E}">
        <p14:creationId xmlns:p14="http://schemas.microsoft.com/office/powerpoint/2010/main" val="104884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FCFE-88D7-4025-A4C4-E2C16714FAFA}"/>
              </a:ext>
            </a:extLst>
          </p:cNvPr>
          <p:cNvSpPr>
            <a:spLocks noGrp="1"/>
          </p:cNvSpPr>
          <p:nvPr>
            <p:ph type="title"/>
          </p:nvPr>
        </p:nvSpPr>
        <p:spPr>
          <a:xfrm>
            <a:off x="1914295" y="450377"/>
            <a:ext cx="3149024" cy="941696"/>
          </a:xfrm>
        </p:spPr>
        <p:txBody>
          <a:bodyPr>
            <a:normAutofit/>
          </a:bodyPr>
          <a:lstStyle/>
          <a:p>
            <a:r>
              <a:rPr lang="en-IE" dirty="0"/>
              <a:t>In Summary </a:t>
            </a:r>
          </a:p>
        </p:txBody>
      </p:sp>
      <p:sp>
        <p:nvSpPr>
          <p:cNvPr id="3" name="Content Placeholder 2">
            <a:extLst>
              <a:ext uri="{FF2B5EF4-FFF2-40B4-BE49-F238E27FC236}">
                <a16:creationId xmlns:a16="http://schemas.microsoft.com/office/drawing/2014/main" id="{AC7E37BB-2388-4661-B83B-3642B60063B1}"/>
              </a:ext>
            </a:extLst>
          </p:cNvPr>
          <p:cNvSpPr>
            <a:spLocks noGrp="1"/>
          </p:cNvSpPr>
          <p:nvPr>
            <p:ph idx="1"/>
          </p:nvPr>
        </p:nvSpPr>
        <p:spPr>
          <a:xfrm>
            <a:off x="1289154" y="1392073"/>
            <a:ext cx="5801192" cy="5083678"/>
          </a:xfrm>
        </p:spPr>
        <p:txBody>
          <a:bodyPr>
            <a:normAutofit/>
          </a:bodyPr>
          <a:lstStyle/>
          <a:p>
            <a:r>
              <a:rPr lang="en-IE" dirty="0"/>
              <a:t>ThreeD has the potential to:</a:t>
            </a:r>
          </a:p>
          <a:p>
            <a:pPr lvl="1"/>
            <a:r>
              <a:rPr lang="en-IE" dirty="0"/>
              <a:t>Deliver true JIT manufacturing (Just in time),</a:t>
            </a:r>
          </a:p>
          <a:p>
            <a:pPr lvl="1"/>
            <a:r>
              <a:rPr lang="en-IE" dirty="0"/>
              <a:t>Deliver total manufacturing freedom,</a:t>
            </a:r>
          </a:p>
          <a:p>
            <a:pPr lvl="1"/>
            <a:r>
              <a:rPr lang="en-IE" dirty="0"/>
              <a:t>Speed up time to market,</a:t>
            </a:r>
          </a:p>
          <a:p>
            <a:pPr lvl="1"/>
            <a:r>
              <a:rPr lang="en-IE" dirty="0"/>
              <a:t>Reduce waste,</a:t>
            </a:r>
          </a:p>
          <a:p>
            <a:pPr lvl="1"/>
            <a:r>
              <a:rPr lang="en-IE" dirty="0"/>
              <a:t>Increase economic stability in Ireland,</a:t>
            </a:r>
          </a:p>
          <a:p>
            <a:r>
              <a:rPr lang="en-IE" dirty="0"/>
              <a:t>Obstacles.</a:t>
            </a:r>
          </a:p>
          <a:p>
            <a:pPr lvl="1"/>
            <a:r>
              <a:rPr lang="en-IE" dirty="0"/>
              <a:t>Large capital investment,</a:t>
            </a:r>
          </a:p>
          <a:p>
            <a:pPr lvl="1"/>
            <a:r>
              <a:rPr lang="en-IE" dirty="0"/>
              <a:t>Continually evolving equipment/ technology,</a:t>
            </a:r>
          </a:p>
          <a:p>
            <a:pPr lvl="1"/>
            <a:endParaRPr lang="en-IE" dirty="0"/>
          </a:p>
        </p:txBody>
      </p:sp>
      <p:pic>
        <p:nvPicPr>
          <p:cNvPr id="4" name="Picture 3">
            <a:extLst>
              <a:ext uri="{FF2B5EF4-FFF2-40B4-BE49-F238E27FC236}">
                <a16:creationId xmlns:a16="http://schemas.microsoft.com/office/drawing/2014/main" id="{B5F69724-BBCA-4BC1-AD5C-B25E25266C8D}"/>
              </a:ext>
            </a:extLst>
          </p:cNvPr>
          <p:cNvPicPr>
            <a:picLocks noChangeAspect="1"/>
          </p:cNvPicPr>
          <p:nvPr/>
        </p:nvPicPr>
        <p:blipFill rotWithShape="1">
          <a:blip r:embed="rId2"/>
          <a:srcRect l="14262" t="21407" r="37172" b="16049"/>
          <a:stretch/>
        </p:blipFill>
        <p:spPr>
          <a:xfrm>
            <a:off x="7090348" y="2083633"/>
            <a:ext cx="4844550" cy="3507699"/>
          </a:xfrm>
          <a:prstGeom prst="rect">
            <a:avLst/>
          </a:prstGeom>
        </p:spPr>
      </p:pic>
      <p:sp>
        <p:nvSpPr>
          <p:cNvPr id="6" name="TextBox 5">
            <a:extLst>
              <a:ext uri="{FF2B5EF4-FFF2-40B4-BE49-F238E27FC236}">
                <a16:creationId xmlns:a16="http://schemas.microsoft.com/office/drawing/2014/main" id="{03224F73-3238-4173-9A5F-606A7C2DE4CD}"/>
              </a:ext>
            </a:extLst>
          </p:cNvPr>
          <p:cNvSpPr txBox="1"/>
          <p:nvPr/>
        </p:nvSpPr>
        <p:spPr>
          <a:xfrm>
            <a:off x="7090347" y="5591332"/>
            <a:ext cx="1786367" cy="276999"/>
          </a:xfrm>
          <a:prstGeom prst="rect">
            <a:avLst/>
          </a:prstGeom>
          <a:noFill/>
        </p:spPr>
        <p:txBody>
          <a:bodyPr wrap="square" rtlCol="0">
            <a:spAutoFit/>
          </a:bodyPr>
          <a:lstStyle/>
          <a:p>
            <a:r>
              <a:rPr lang="en-IE" sz="1200" dirty="0"/>
              <a:t>GE Factory of the future</a:t>
            </a:r>
          </a:p>
        </p:txBody>
      </p:sp>
    </p:spTree>
    <p:extLst>
      <p:ext uri="{BB962C8B-B14F-4D97-AF65-F5344CB8AC3E}">
        <p14:creationId xmlns:p14="http://schemas.microsoft.com/office/powerpoint/2010/main" val="252033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6">
            <a:extLst>
              <a:ext uri="{FF2B5EF4-FFF2-40B4-BE49-F238E27FC236}">
                <a16:creationId xmlns:a16="http://schemas.microsoft.com/office/drawing/2014/main" id="{08F94D66-27EC-4CB8-8226-D7F41C1618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8" name="Freeform 6">
              <a:extLst>
                <a:ext uri="{FF2B5EF4-FFF2-40B4-BE49-F238E27FC236}">
                  <a16:creationId xmlns:a16="http://schemas.microsoft.com/office/drawing/2014/main" id="{1A53964C-7D93-4C48-A4A6-C4C2C393C59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9C944EEC-539E-4389-8785-58E65D04E8DC}"/>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9">
              <a:extLst>
                <a:ext uri="{FF2B5EF4-FFF2-40B4-BE49-F238E27FC236}">
                  <a16:creationId xmlns:a16="http://schemas.microsoft.com/office/drawing/2014/main" id="{7836EB7E-895C-4D68-B92E-312B371CBDBF}"/>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10">
              <a:extLst>
                <a:ext uri="{FF2B5EF4-FFF2-40B4-BE49-F238E27FC236}">
                  <a16:creationId xmlns:a16="http://schemas.microsoft.com/office/drawing/2014/main" id="{0F29242B-8CE7-4636-B326-4BEE42EB6D6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1">
              <a:extLst>
                <a:ext uri="{FF2B5EF4-FFF2-40B4-BE49-F238E27FC236}">
                  <a16:creationId xmlns:a16="http://schemas.microsoft.com/office/drawing/2014/main" id="{4D0B8E9A-7727-4AD9-974E-8815F0B20EB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2">
              <a:extLst>
                <a:ext uri="{FF2B5EF4-FFF2-40B4-BE49-F238E27FC236}">
                  <a16:creationId xmlns:a16="http://schemas.microsoft.com/office/drawing/2014/main" id="{1CD6C65C-71BE-4549-926A-1C1135FD06D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34">
            <a:extLst>
              <a:ext uri="{FF2B5EF4-FFF2-40B4-BE49-F238E27FC236}">
                <a16:creationId xmlns:a16="http://schemas.microsoft.com/office/drawing/2014/main" id="{F64080D6-34DE-4277-97CC-2FB381284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B06EE402-3A72-4C60-8A54-6187D4B3CD9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6281" r="19941"/>
          <a:stretch/>
        </p:blipFill>
        <p:spPr>
          <a:xfrm>
            <a:off x="20" y="10"/>
            <a:ext cx="12191980" cy="6857990"/>
          </a:xfrm>
          <a:prstGeom prst="rect">
            <a:avLst/>
          </a:prstGeom>
        </p:spPr>
      </p:pic>
      <p:sp>
        <p:nvSpPr>
          <p:cNvPr id="2" name="Title 1"/>
          <p:cNvSpPr>
            <a:spLocks noGrp="1"/>
          </p:cNvSpPr>
          <p:nvPr>
            <p:ph type="title"/>
          </p:nvPr>
        </p:nvSpPr>
        <p:spPr>
          <a:xfrm>
            <a:off x="2268270" y="2904068"/>
            <a:ext cx="8574622" cy="2616199"/>
          </a:xfrm>
        </p:spPr>
        <p:txBody>
          <a:bodyPr vert="horz" lIns="91440" tIns="45720" rIns="91440" bIns="45720" rtlCol="0" anchor="b">
            <a:normAutofit/>
          </a:bodyPr>
          <a:lstStyle/>
          <a:p>
            <a:pPr algn="r"/>
            <a:r>
              <a:rPr lang="en-US" sz="6000" dirty="0"/>
              <a:t>Thanks for your time.</a:t>
            </a:r>
          </a:p>
        </p:txBody>
      </p:sp>
    </p:spTree>
    <p:extLst>
      <p:ext uri="{BB962C8B-B14F-4D97-AF65-F5344CB8AC3E}">
        <p14:creationId xmlns:p14="http://schemas.microsoft.com/office/powerpoint/2010/main" val="3551234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4635"/>
            <a:ext cx="4661655" cy="866576"/>
          </a:xfrm>
        </p:spPr>
        <p:txBody>
          <a:bodyPr/>
          <a:lstStyle/>
          <a:p>
            <a:r>
              <a:rPr lang="en-IE" dirty="0"/>
              <a:t> ThreeD</a:t>
            </a:r>
          </a:p>
        </p:txBody>
      </p:sp>
      <p:sp>
        <p:nvSpPr>
          <p:cNvPr id="3" name="Content Placeholder 2"/>
          <p:cNvSpPr>
            <a:spLocks noGrp="1"/>
          </p:cNvSpPr>
          <p:nvPr>
            <p:ph idx="1"/>
          </p:nvPr>
        </p:nvSpPr>
        <p:spPr>
          <a:xfrm>
            <a:off x="1360414" y="1193134"/>
            <a:ext cx="5174978" cy="5413830"/>
          </a:xfrm>
        </p:spPr>
        <p:txBody>
          <a:bodyPr>
            <a:normAutofit/>
          </a:bodyPr>
          <a:lstStyle/>
          <a:p>
            <a:r>
              <a:rPr lang="en-IE" dirty="0"/>
              <a:t>What is ThreeD</a:t>
            </a:r>
          </a:p>
          <a:p>
            <a:pPr lvl="1"/>
            <a:r>
              <a:rPr lang="en-IE" dirty="0"/>
              <a:t>One off prototypes,</a:t>
            </a:r>
          </a:p>
          <a:p>
            <a:pPr lvl="1"/>
            <a:r>
              <a:rPr lang="en-IE" dirty="0"/>
              <a:t>E-commerce platform,</a:t>
            </a:r>
          </a:p>
          <a:p>
            <a:pPr lvl="1"/>
            <a:r>
              <a:rPr lang="en-IE" dirty="0"/>
              <a:t>Instant quote calculator,</a:t>
            </a:r>
          </a:p>
          <a:p>
            <a:pPr lvl="1"/>
            <a:endParaRPr lang="en-IE" dirty="0"/>
          </a:p>
          <a:p>
            <a:r>
              <a:rPr lang="en-IE" dirty="0"/>
              <a:t>The direction for ThreeD </a:t>
            </a:r>
          </a:p>
          <a:p>
            <a:pPr lvl="1"/>
            <a:r>
              <a:rPr lang="en-IE" dirty="0"/>
              <a:t>Small batch manufacturing</a:t>
            </a:r>
          </a:p>
          <a:p>
            <a:pPr lvl="1"/>
            <a:r>
              <a:rPr lang="en-IE" dirty="0"/>
              <a:t>Just In Time supply chain JIT</a:t>
            </a:r>
          </a:p>
          <a:p>
            <a:pPr lvl="1"/>
            <a:r>
              <a:rPr lang="en-IE" dirty="0"/>
              <a:t>Total manufacturing freedom</a:t>
            </a:r>
          </a:p>
          <a:p>
            <a:pPr lvl="1"/>
            <a:endParaRPr lang="en-IE" dirty="0"/>
          </a:p>
          <a:p>
            <a:pPr lvl="1"/>
            <a:endParaRPr lang="en-IE" dirty="0"/>
          </a:p>
        </p:txBody>
      </p:sp>
      <p:sp>
        <p:nvSpPr>
          <p:cNvPr id="14" name="TextBox 13">
            <a:extLst>
              <a:ext uri="{FF2B5EF4-FFF2-40B4-BE49-F238E27FC236}">
                <a16:creationId xmlns:a16="http://schemas.microsoft.com/office/drawing/2014/main" id="{EBC83957-1644-4CC6-B03F-C7370EA5B1E1}"/>
              </a:ext>
            </a:extLst>
          </p:cNvPr>
          <p:cNvSpPr txBox="1"/>
          <p:nvPr/>
        </p:nvSpPr>
        <p:spPr>
          <a:xfrm>
            <a:off x="10306641" y="6345354"/>
            <a:ext cx="1337409" cy="261610"/>
          </a:xfrm>
          <a:prstGeom prst="rect">
            <a:avLst/>
          </a:prstGeom>
          <a:noFill/>
        </p:spPr>
        <p:txBody>
          <a:bodyPr wrap="square" rtlCol="0">
            <a:spAutoFit/>
          </a:bodyPr>
          <a:lstStyle/>
          <a:p>
            <a:r>
              <a:rPr lang="en-IE" sz="1100" dirty="0"/>
              <a:t>https://threed.ie/</a:t>
            </a:r>
          </a:p>
        </p:txBody>
      </p:sp>
      <p:pic>
        <p:nvPicPr>
          <p:cNvPr id="15" name="Picture 14">
            <a:extLst>
              <a:ext uri="{FF2B5EF4-FFF2-40B4-BE49-F238E27FC236}">
                <a16:creationId xmlns:a16="http://schemas.microsoft.com/office/drawing/2014/main" id="{42754124-CA51-48E1-AA5B-AF76260201C6}"/>
              </a:ext>
            </a:extLst>
          </p:cNvPr>
          <p:cNvPicPr>
            <a:picLocks noChangeAspect="1"/>
          </p:cNvPicPr>
          <p:nvPr/>
        </p:nvPicPr>
        <p:blipFill rotWithShape="1">
          <a:blip r:embed="rId3"/>
          <a:srcRect l="27500" t="8901" r="27969" b="18874"/>
          <a:stretch/>
        </p:blipFill>
        <p:spPr>
          <a:xfrm>
            <a:off x="7061937" y="358105"/>
            <a:ext cx="3244750" cy="2958808"/>
          </a:xfrm>
          <a:prstGeom prst="rect">
            <a:avLst/>
          </a:prstGeom>
        </p:spPr>
      </p:pic>
      <p:pic>
        <p:nvPicPr>
          <p:cNvPr id="16" name="Picture 15">
            <a:extLst>
              <a:ext uri="{FF2B5EF4-FFF2-40B4-BE49-F238E27FC236}">
                <a16:creationId xmlns:a16="http://schemas.microsoft.com/office/drawing/2014/main" id="{31DCC834-30EC-40C9-898E-BA1BD77AD05D}"/>
              </a:ext>
            </a:extLst>
          </p:cNvPr>
          <p:cNvPicPr>
            <a:picLocks noChangeAspect="1"/>
          </p:cNvPicPr>
          <p:nvPr/>
        </p:nvPicPr>
        <p:blipFill rotWithShape="1">
          <a:blip r:embed="rId4"/>
          <a:srcRect l="28803" t="17207" r="29677" b="7912"/>
          <a:stretch/>
        </p:blipFill>
        <p:spPr>
          <a:xfrm>
            <a:off x="7061937" y="3316913"/>
            <a:ext cx="3244704" cy="3290051"/>
          </a:xfrm>
          <a:prstGeom prst="rect">
            <a:avLst/>
          </a:prstGeom>
        </p:spPr>
      </p:pic>
    </p:spTree>
    <p:extLst>
      <p:ext uri="{BB962C8B-B14F-4D97-AF65-F5344CB8AC3E}">
        <p14:creationId xmlns:p14="http://schemas.microsoft.com/office/powerpoint/2010/main" val="6253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4635"/>
            <a:ext cx="4661655" cy="866576"/>
          </a:xfrm>
        </p:spPr>
        <p:txBody>
          <a:bodyPr/>
          <a:lstStyle/>
          <a:p>
            <a:r>
              <a:rPr lang="en-IE" dirty="0"/>
              <a:t>The Problem</a:t>
            </a:r>
          </a:p>
        </p:txBody>
      </p:sp>
      <p:pic>
        <p:nvPicPr>
          <p:cNvPr id="6" name="Picture 5">
            <a:extLst>
              <a:ext uri="{FF2B5EF4-FFF2-40B4-BE49-F238E27FC236}">
                <a16:creationId xmlns:a16="http://schemas.microsoft.com/office/drawing/2014/main" id="{FE37046F-0387-496A-81BE-377F25B33498}"/>
              </a:ext>
            </a:extLst>
          </p:cNvPr>
          <p:cNvPicPr>
            <a:picLocks noChangeAspect="1"/>
          </p:cNvPicPr>
          <p:nvPr/>
        </p:nvPicPr>
        <p:blipFill rotWithShape="1">
          <a:blip r:embed="rId3"/>
          <a:srcRect r="32990" b="42193"/>
          <a:stretch/>
        </p:blipFill>
        <p:spPr>
          <a:xfrm>
            <a:off x="1484310" y="1315694"/>
            <a:ext cx="3800679" cy="1862221"/>
          </a:xfrm>
          <a:prstGeom prst="rect">
            <a:avLst/>
          </a:prstGeom>
        </p:spPr>
      </p:pic>
      <p:pic>
        <p:nvPicPr>
          <p:cNvPr id="10" name="Picture 9">
            <a:extLst>
              <a:ext uri="{FF2B5EF4-FFF2-40B4-BE49-F238E27FC236}">
                <a16:creationId xmlns:a16="http://schemas.microsoft.com/office/drawing/2014/main" id="{59DD7FE9-F22D-4950-AD5E-86EA7EF76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915" y="1315694"/>
            <a:ext cx="2798420" cy="1862221"/>
          </a:xfrm>
          <a:prstGeom prst="rect">
            <a:avLst/>
          </a:prstGeom>
        </p:spPr>
      </p:pic>
      <p:pic>
        <p:nvPicPr>
          <p:cNvPr id="12" name="Picture 11">
            <a:extLst>
              <a:ext uri="{FF2B5EF4-FFF2-40B4-BE49-F238E27FC236}">
                <a16:creationId xmlns:a16="http://schemas.microsoft.com/office/drawing/2014/main" id="{146CE4F6-ED70-4E37-B07B-45DFBE336D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559"/>
          <a:stretch/>
        </p:blipFill>
        <p:spPr>
          <a:xfrm>
            <a:off x="8847261" y="1315694"/>
            <a:ext cx="3180672" cy="1862221"/>
          </a:xfrm>
          <a:prstGeom prst="rect">
            <a:avLst/>
          </a:prstGeom>
        </p:spPr>
      </p:pic>
      <p:pic>
        <p:nvPicPr>
          <p:cNvPr id="14" name="Picture 13">
            <a:extLst>
              <a:ext uri="{FF2B5EF4-FFF2-40B4-BE49-F238E27FC236}">
                <a16:creationId xmlns:a16="http://schemas.microsoft.com/office/drawing/2014/main" id="{6D9EF45F-896A-4E3F-AC35-ABBED03C3F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5737" y="3458317"/>
            <a:ext cx="4034028" cy="2954610"/>
          </a:xfrm>
          <a:prstGeom prst="rect">
            <a:avLst/>
          </a:prstGeom>
        </p:spPr>
      </p:pic>
      <p:pic>
        <p:nvPicPr>
          <p:cNvPr id="16" name="Picture 15">
            <a:extLst>
              <a:ext uri="{FF2B5EF4-FFF2-40B4-BE49-F238E27FC236}">
                <a16:creationId xmlns:a16="http://schemas.microsoft.com/office/drawing/2014/main" id="{176B9898-04E9-4B49-95C2-E51A30046C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2804" y="3458317"/>
            <a:ext cx="3944557" cy="2954610"/>
          </a:xfrm>
          <a:prstGeom prst="rect">
            <a:avLst/>
          </a:prstGeom>
        </p:spPr>
      </p:pic>
    </p:spTree>
    <p:extLst>
      <p:ext uri="{BB962C8B-B14F-4D97-AF65-F5344CB8AC3E}">
        <p14:creationId xmlns:p14="http://schemas.microsoft.com/office/powerpoint/2010/main" val="13443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4635"/>
            <a:ext cx="4661655" cy="866576"/>
          </a:xfrm>
        </p:spPr>
        <p:txBody>
          <a:bodyPr/>
          <a:lstStyle/>
          <a:p>
            <a:r>
              <a:rPr lang="en-IE" dirty="0"/>
              <a:t>The Solution</a:t>
            </a:r>
          </a:p>
        </p:txBody>
      </p:sp>
      <p:pic>
        <p:nvPicPr>
          <p:cNvPr id="4" name="Picture 3">
            <a:extLst>
              <a:ext uri="{FF2B5EF4-FFF2-40B4-BE49-F238E27FC236}">
                <a16:creationId xmlns:a16="http://schemas.microsoft.com/office/drawing/2014/main" id="{5959108F-C611-484D-81D6-423E155EE81B}"/>
              </a:ext>
            </a:extLst>
          </p:cNvPr>
          <p:cNvPicPr>
            <a:picLocks noChangeAspect="1"/>
          </p:cNvPicPr>
          <p:nvPr/>
        </p:nvPicPr>
        <p:blipFill>
          <a:blip r:embed="rId3"/>
          <a:stretch>
            <a:fillRect/>
          </a:stretch>
        </p:blipFill>
        <p:spPr>
          <a:xfrm>
            <a:off x="1484310" y="1268204"/>
            <a:ext cx="3316289" cy="3242284"/>
          </a:xfrm>
          <a:prstGeom prst="rect">
            <a:avLst/>
          </a:prstGeom>
        </p:spPr>
      </p:pic>
      <p:sp>
        <p:nvSpPr>
          <p:cNvPr id="5" name="TextBox 4">
            <a:extLst>
              <a:ext uri="{FF2B5EF4-FFF2-40B4-BE49-F238E27FC236}">
                <a16:creationId xmlns:a16="http://schemas.microsoft.com/office/drawing/2014/main" id="{AE924A38-8ED0-4CF0-B085-39A9D1806743}"/>
              </a:ext>
            </a:extLst>
          </p:cNvPr>
          <p:cNvSpPr txBox="1"/>
          <p:nvPr/>
        </p:nvSpPr>
        <p:spPr>
          <a:xfrm>
            <a:off x="1484310" y="4600881"/>
            <a:ext cx="3062366" cy="1384995"/>
          </a:xfrm>
          <a:prstGeom prst="rect">
            <a:avLst/>
          </a:prstGeom>
          <a:noFill/>
        </p:spPr>
        <p:txBody>
          <a:bodyPr wrap="square" rtlCol="0">
            <a:spAutoFit/>
          </a:bodyPr>
          <a:lstStyle/>
          <a:p>
            <a:pPr marL="228600" indent="-228600">
              <a:buFontTx/>
              <a:buAutoNum type="arabicPeriod"/>
            </a:pPr>
            <a:r>
              <a:rPr lang="en-IE" sz="1200" i="1" dirty="0"/>
              <a:t>Conner B, </a:t>
            </a:r>
            <a:r>
              <a:rPr lang="en-IE" sz="1200" i="1" dirty="0" err="1"/>
              <a:t>Manogharan</a:t>
            </a:r>
            <a:r>
              <a:rPr lang="en-IE" sz="1200" i="1" dirty="0"/>
              <a:t> G, </a:t>
            </a:r>
            <a:r>
              <a:rPr lang="en-IE" sz="1200" i="1" dirty="0" err="1"/>
              <a:t>Martof</a:t>
            </a:r>
            <a:r>
              <a:rPr lang="en-IE" sz="1200" i="1" dirty="0"/>
              <a:t> A, </a:t>
            </a:r>
            <a:r>
              <a:rPr lang="en-IE" sz="1200" i="1" dirty="0" err="1"/>
              <a:t>Rodomsky</a:t>
            </a:r>
            <a:r>
              <a:rPr lang="en-IE" sz="1200" i="1" dirty="0"/>
              <a:t> L, </a:t>
            </a:r>
            <a:r>
              <a:rPr lang="en-IE" sz="1200" i="1" dirty="0" err="1"/>
              <a:t>Rodomsky</a:t>
            </a:r>
            <a:r>
              <a:rPr lang="en-IE" sz="1200" i="1" dirty="0"/>
              <a:t> C, Jordan D, </a:t>
            </a:r>
            <a:r>
              <a:rPr lang="en-IE" sz="1200" i="1" dirty="0" err="1"/>
              <a:t>imperos</a:t>
            </a:r>
            <a:r>
              <a:rPr lang="en-IE" sz="1200" i="1" dirty="0"/>
              <a:t> J, (2014). Making sense of 3-D printing: Creating a map of additive manufacturing products and services. Additive Manufacturing 1-4 (2014), pp. 64-76.</a:t>
            </a:r>
          </a:p>
        </p:txBody>
      </p:sp>
      <p:sp>
        <p:nvSpPr>
          <p:cNvPr id="6" name="TextBox 5">
            <a:extLst>
              <a:ext uri="{FF2B5EF4-FFF2-40B4-BE49-F238E27FC236}">
                <a16:creationId xmlns:a16="http://schemas.microsoft.com/office/drawing/2014/main" id="{9CECE516-B950-4121-951F-7A65A34E23B8}"/>
              </a:ext>
            </a:extLst>
          </p:cNvPr>
          <p:cNvSpPr txBox="1"/>
          <p:nvPr/>
        </p:nvSpPr>
        <p:spPr>
          <a:xfrm>
            <a:off x="3142454" y="1282711"/>
            <a:ext cx="1657620" cy="276999"/>
          </a:xfrm>
          <a:prstGeom prst="rect">
            <a:avLst/>
          </a:prstGeom>
          <a:noFill/>
        </p:spPr>
        <p:txBody>
          <a:bodyPr wrap="square" rtlCol="0">
            <a:spAutoFit/>
          </a:bodyPr>
          <a:lstStyle/>
          <a:p>
            <a:r>
              <a:rPr lang="en-IE" sz="1200" dirty="0"/>
              <a:t>1. Conner </a:t>
            </a:r>
            <a:r>
              <a:rPr lang="en-IE" sz="1200" i="1" dirty="0"/>
              <a:t>et al.</a:t>
            </a:r>
            <a:r>
              <a:rPr lang="en-IE" sz="1200" dirty="0"/>
              <a:t> (2014)</a:t>
            </a:r>
          </a:p>
        </p:txBody>
      </p:sp>
      <p:pic>
        <p:nvPicPr>
          <p:cNvPr id="9" name="Picture 8">
            <a:extLst>
              <a:ext uri="{FF2B5EF4-FFF2-40B4-BE49-F238E27FC236}">
                <a16:creationId xmlns:a16="http://schemas.microsoft.com/office/drawing/2014/main" id="{F98E72D0-8629-4DA1-805F-595CC48DA5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378" t="4111" r="7245" b="9399"/>
          <a:stretch/>
        </p:blipFill>
        <p:spPr>
          <a:xfrm>
            <a:off x="4974652" y="1268203"/>
            <a:ext cx="3738363" cy="3242285"/>
          </a:xfrm>
          <a:prstGeom prst="rect">
            <a:avLst/>
          </a:prstGeom>
        </p:spPr>
      </p:pic>
      <p:pic>
        <p:nvPicPr>
          <p:cNvPr id="11" name="Picture 10">
            <a:extLst>
              <a:ext uri="{FF2B5EF4-FFF2-40B4-BE49-F238E27FC236}">
                <a16:creationId xmlns:a16="http://schemas.microsoft.com/office/drawing/2014/main" id="{9A6C1CE8-C75C-4BE4-8C83-289A17369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1955" y="1267910"/>
            <a:ext cx="3221104" cy="3242578"/>
          </a:xfrm>
          <a:prstGeom prst="rect">
            <a:avLst/>
          </a:prstGeom>
        </p:spPr>
      </p:pic>
      <p:pic>
        <p:nvPicPr>
          <p:cNvPr id="7" name="Picture 6">
            <a:extLst>
              <a:ext uri="{FF2B5EF4-FFF2-40B4-BE49-F238E27FC236}">
                <a16:creationId xmlns:a16="http://schemas.microsoft.com/office/drawing/2014/main" id="{B9E94863-4B2B-438E-849C-E5FBC7ECE09E}"/>
              </a:ext>
            </a:extLst>
          </p:cNvPr>
          <p:cNvPicPr>
            <a:picLocks noChangeAspect="1"/>
          </p:cNvPicPr>
          <p:nvPr/>
        </p:nvPicPr>
        <p:blipFill>
          <a:blip r:embed="rId6"/>
          <a:stretch>
            <a:fillRect/>
          </a:stretch>
        </p:blipFill>
        <p:spPr>
          <a:xfrm>
            <a:off x="-130629" y="-58348"/>
            <a:ext cx="12403868" cy="6916348"/>
          </a:xfrm>
          <a:prstGeom prst="rect">
            <a:avLst/>
          </a:prstGeom>
        </p:spPr>
      </p:pic>
    </p:spTree>
    <p:extLst>
      <p:ext uri="{BB962C8B-B14F-4D97-AF65-F5344CB8AC3E}">
        <p14:creationId xmlns:p14="http://schemas.microsoft.com/office/powerpoint/2010/main" val="174631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4635"/>
            <a:ext cx="4661655" cy="866576"/>
          </a:xfrm>
        </p:spPr>
        <p:txBody>
          <a:bodyPr/>
          <a:lstStyle/>
          <a:p>
            <a:r>
              <a:rPr lang="en-IE" dirty="0"/>
              <a:t>Market Size</a:t>
            </a:r>
          </a:p>
        </p:txBody>
      </p:sp>
      <p:sp>
        <p:nvSpPr>
          <p:cNvPr id="3" name="Content Placeholder 2"/>
          <p:cNvSpPr>
            <a:spLocks noGrp="1"/>
          </p:cNvSpPr>
          <p:nvPr>
            <p:ph idx="1"/>
          </p:nvPr>
        </p:nvSpPr>
        <p:spPr>
          <a:xfrm>
            <a:off x="1287726" y="972457"/>
            <a:ext cx="5055018" cy="5733143"/>
          </a:xfrm>
        </p:spPr>
        <p:txBody>
          <a:bodyPr>
            <a:normAutofit/>
          </a:bodyPr>
          <a:lstStyle/>
          <a:p>
            <a:pPr algn="just"/>
            <a:r>
              <a:rPr lang="en-IE" sz="1400" dirty="0"/>
              <a:t>This statistic represents the 3D printing market size </a:t>
            </a:r>
            <a:r>
              <a:rPr lang="en-IE" b="1" dirty="0"/>
              <a:t>worldwide</a:t>
            </a:r>
            <a:r>
              <a:rPr lang="en-IE" dirty="0"/>
              <a:t> </a:t>
            </a:r>
            <a:r>
              <a:rPr lang="en-IE" sz="1400" dirty="0"/>
              <a:t>between 2018 and 2021. By the end of 2018, annual revenues from the global 3D printing market were estimated at </a:t>
            </a:r>
            <a:r>
              <a:rPr lang="en-IE" b="1" dirty="0"/>
              <a:t>12 billion U.S. dollars. </a:t>
            </a:r>
            <a:r>
              <a:rPr lang="en-IE" sz="1400" dirty="0"/>
              <a:t>The source expects 3D printers and materials to represent almost half the total revenues over the next four years, but says that software and related services will also experience significant growth. Computer-aided design (CAD) software and</a:t>
            </a:r>
            <a:r>
              <a:rPr lang="en-IE" sz="2000" dirty="0"/>
              <a:t> </a:t>
            </a:r>
            <a:r>
              <a:rPr lang="en-IE" b="1" dirty="0"/>
              <a:t>the market for on-demand parts services are expected to almost triple. Discrete Manufacturing is seen as the dominant industry for 3D printing.</a:t>
            </a:r>
          </a:p>
        </p:txBody>
      </p:sp>
      <p:sp>
        <p:nvSpPr>
          <p:cNvPr id="6" name="TextBox 5">
            <a:extLst>
              <a:ext uri="{FF2B5EF4-FFF2-40B4-BE49-F238E27FC236}">
                <a16:creationId xmlns:a16="http://schemas.microsoft.com/office/drawing/2014/main" id="{306B6F53-CBF1-4913-9EB8-6A37AB249F41}"/>
              </a:ext>
            </a:extLst>
          </p:cNvPr>
          <p:cNvSpPr txBox="1"/>
          <p:nvPr/>
        </p:nvSpPr>
        <p:spPr>
          <a:xfrm>
            <a:off x="1585692" y="5869574"/>
            <a:ext cx="4982032" cy="261610"/>
          </a:xfrm>
          <a:prstGeom prst="rect">
            <a:avLst/>
          </a:prstGeom>
          <a:noFill/>
        </p:spPr>
        <p:txBody>
          <a:bodyPr wrap="square" rtlCol="0">
            <a:spAutoFit/>
          </a:bodyPr>
          <a:lstStyle/>
          <a:p>
            <a:r>
              <a:rPr lang="en-IE" sz="1100" dirty="0"/>
              <a:t>https://www.statista.com/statistics/590113/worldwide-market-for-3d-printing/</a:t>
            </a:r>
          </a:p>
        </p:txBody>
      </p:sp>
      <p:pic>
        <p:nvPicPr>
          <p:cNvPr id="7" name="Picture 6">
            <a:extLst>
              <a:ext uri="{FF2B5EF4-FFF2-40B4-BE49-F238E27FC236}">
                <a16:creationId xmlns:a16="http://schemas.microsoft.com/office/drawing/2014/main" id="{0D6A1D35-4286-43BD-8C5A-A1453D98D521}"/>
              </a:ext>
            </a:extLst>
          </p:cNvPr>
          <p:cNvPicPr>
            <a:picLocks noChangeAspect="1"/>
          </p:cNvPicPr>
          <p:nvPr/>
        </p:nvPicPr>
        <p:blipFill rotWithShape="1">
          <a:blip r:embed="rId2"/>
          <a:srcRect l="10562" t="32610" r="39762" b="17947"/>
          <a:stretch/>
        </p:blipFill>
        <p:spPr>
          <a:xfrm>
            <a:off x="7072090" y="3766727"/>
            <a:ext cx="3991437" cy="2806613"/>
          </a:xfrm>
          <a:prstGeom prst="rect">
            <a:avLst/>
          </a:prstGeom>
        </p:spPr>
      </p:pic>
      <p:pic>
        <p:nvPicPr>
          <p:cNvPr id="8" name="Picture 7">
            <a:extLst>
              <a:ext uri="{FF2B5EF4-FFF2-40B4-BE49-F238E27FC236}">
                <a16:creationId xmlns:a16="http://schemas.microsoft.com/office/drawing/2014/main" id="{83C3A068-60F1-4D28-978C-191160127812}"/>
              </a:ext>
            </a:extLst>
          </p:cNvPr>
          <p:cNvPicPr>
            <a:picLocks noChangeAspect="1"/>
          </p:cNvPicPr>
          <p:nvPr/>
        </p:nvPicPr>
        <p:blipFill rotWithShape="1">
          <a:blip r:embed="rId3"/>
          <a:srcRect l="20596" t="20710" r="38571" b="39169"/>
          <a:stretch/>
        </p:blipFill>
        <p:spPr>
          <a:xfrm>
            <a:off x="6654809" y="554635"/>
            <a:ext cx="5117801" cy="2827193"/>
          </a:xfrm>
          <a:prstGeom prst="rect">
            <a:avLst/>
          </a:prstGeom>
        </p:spPr>
      </p:pic>
      <p:sp>
        <p:nvSpPr>
          <p:cNvPr id="9" name="TextBox 8">
            <a:extLst>
              <a:ext uri="{FF2B5EF4-FFF2-40B4-BE49-F238E27FC236}">
                <a16:creationId xmlns:a16="http://schemas.microsoft.com/office/drawing/2014/main" id="{960CD181-E0ED-4412-A889-BFC2A2CD1A34}"/>
              </a:ext>
            </a:extLst>
          </p:cNvPr>
          <p:cNvSpPr txBox="1"/>
          <p:nvPr/>
        </p:nvSpPr>
        <p:spPr>
          <a:xfrm>
            <a:off x="7736885" y="3432545"/>
            <a:ext cx="2953648" cy="261610"/>
          </a:xfrm>
          <a:prstGeom prst="rect">
            <a:avLst/>
          </a:prstGeom>
          <a:noFill/>
        </p:spPr>
        <p:txBody>
          <a:bodyPr wrap="square" rtlCol="0">
            <a:spAutoFit/>
          </a:bodyPr>
          <a:lstStyle/>
          <a:p>
            <a:r>
              <a:rPr lang="en-IE" sz="1100" dirty="0"/>
              <a:t>http://explainingthefuture.com/3dprinting.html</a:t>
            </a:r>
          </a:p>
        </p:txBody>
      </p:sp>
      <p:sp>
        <p:nvSpPr>
          <p:cNvPr id="10" name="TextBox 9">
            <a:extLst>
              <a:ext uri="{FF2B5EF4-FFF2-40B4-BE49-F238E27FC236}">
                <a16:creationId xmlns:a16="http://schemas.microsoft.com/office/drawing/2014/main" id="{F9091B0E-538A-441F-A40E-6993FFB7B65C}"/>
              </a:ext>
            </a:extLst>
          </p:cNvPr>
          <p:cNvSpPr txBox="1"/>
          <p:nvPr/>
        </p:nvSpPr>
        <p:spPr>
          <a:xfrm>
            <a:off x="6722693" y="6573340"/>
            <a:ext cx="4982032" cy="261610"/>
          </a:xfrm>
          <a:prstGeom prst="rect">
            <a:avLst/>
          </a:prstGeom>
          <a:noFill/>
        </p:spPr>
        <p:txBody>
          <a:bodyPr wrap="square" rtlCol="0">
            <a:spAutoFit/>
          </a:bodyPr>
          <a:lstStyle/>
          <a:p>
            <a:r>
              <a:rPr lang="en-IE" sz="1100" dirty="0"/>
              <a:t>https://www.statista.com/statistics/590113/worldwide-market-for-3d-printing/</a:t>
            </a:r>
          </a:p>
        </p:txBody>
      </p:sp>
    </p:spTree>
    <p:extLst>
      <p:ext uri="{BB962C8B-B14F-4D97-AF65-F5344CB8AC3E}">
        <p14:creationId xmlns:p14="http://schemas.microsoft.com/office/powerpoint/2010/main" val="420362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3"/>
          <p:cNvPicPr>
            <a:picLocks noChangeAspect="1"/>
          </p:cNvPicPr>
          <p:nvPr/>
        </p:nvPicPr>
        <p:blipFill>
          <a:blip r:embed="rId2" cstate="print"/>
          <a:srcRect/>
          <a:stretch>
            <a:fillRect/>
          </a:stretch>
        </p:blipFill>
        <p:spPr bwMode="auto">
          <a:xfrm>
            <a:off x="9368519" y="474712"/>
            <a:ext cx="561975" cy="673100"/>
          </a:xfrm>
          <a:prstGeom prst="rect">
            <a:avLst/>
          </a:prstGeom>
          <a:noFill/>
          <a:ln w="9525">
            <a:noFill/>
            <a:miter lim="800000"/>
            <a:headEnd/>
            <a:tailEnd/>
          </a:ln>
        </p:spPr>
      </p:pic>
      <p:pic>
        <p:nvPicPr>
          <p:cNvPr id="16" name="Picture 14"/>
          <p:cNvPicPr>
            <a:picLocks noChangeAspect="1"/>
          </p:cNvPicPr>
          <p:nvPr/>
        </p:nvPicPr>
        <p:blipFill>
          <a:blip r:embed="rId3" cstate="print"/>
          <a:srcRect/>
          <a:stretch>
            <a:fillRect/>
          </a:stretch>
        </p:blipFill>
        <p:spPr bwMode="auto">
          <a:xfrm>
            <a:off x="5879193" y="417563"/>
            <a:ext cx="508000" cy="530225"/>
          </a:xfrm>
          <a:prstGeom prst="rect">
            <a:avLst/>
          </a:prstGeom>
          <a:noFill/>
          <a:ln w="9525">
            <a:noFill/>
            <a:miter lim="800000"/>
            <a:headEnd/>
            <a:tailEnd/>
          </a:ln>
        </p:spPr>
      </p:pic>
      <p:pic>
        <p:nvPicPr>
          <p:cNvPr id="17" name="Picture 15"/>
          <p:cNvPicPr>
            <a:picLocks noChangeAspect="1"/>
          </p:cNvPicPr>
          <p:nvPr/>
        </p:nvPicPr>
        <p:blipFill>
          <a:blip r:embed="rId4" cstate="print"/>
          <a:srcRect/>
          <a:stretch>
            <a:fillRect/>
          </a:stretch>
        </p:blipFill>
        <p:spPr bwMode="auto">
          <a:xfrm>
            <a:off x="7677832" y="2395587"/>
            <a:ext cx="498475" cy="514350"/>
          </a:xfrm>
          <a:prstGeom prst="rect">
            <a:avLst/>
          </a:prstGeom>
          <a:noFill/>
          <a:ln w="9525">
            <a:noFill/>
            <a:miter lim="800000"/>
            <a:headEnd/>
            <a:tailEnd/>
          </a:ln>
        </p:spPr>
      </p:pic>
      <p:pic>
        <p:nvPicPr>
          <p:cNvPr id="18" name="Picture 16"/>
          <p:cNvPicPr>
            <a:picLocks noChangeAspect="1"/>
          </p:cNvPicPr>
          <p:nvPr/>
        </p:nvPicPr>
        <p:blipFill>
          <a:blip r:embed="rId5" cstate="print"/>
          <a:srcRect/>
          <a:stretch>
            <a:fillRect/>
          </a:stretch>
        </p:blipFill>
        <p:spPr bwMode="auto">
          <a:xfrm>
            <a:off x="7558768" y="354063"/>
            <a:ext cx="558800" cy="573087"/>
          </a:xfrm>
          <a:prstGeom prst="rect">
            <a:avLst/>
          </a:prstGeom>
          <a:noFill/>
          <a:ln w="9525">
            <a:noFill/>
            <a:miter lim="800000"/>
            <a:headEnd/>
            <a:tailEnd/>
          </a:ln>
        </p:spPr>
      </p:pic>
      <p:pic>
        <p:nvPicPr>
          <p:cNvPr id="19" name="Picture 17"/>
          <p:cNvPicPr>
            <a:picLocks noChangeAspect="1"/>
          </p:cNvPicPr>
          <p:nvPr/>
        </p:nvPicPr>
        <p:blipFill>
          <a:blip r:embed="rId6" cstate="print"/>
          <a:srcRect l="11171"/>
          <a:stretch>
            <a:fillRect/>
          </a:stretch>
        </p:blipFill>
        <p:spPr bwMode="auto">
          <a:xfrm>
            <a:off x="6811055" y="4519663"/>
            <a:ext cx="452438" cy="573087"/>
          </a:xfrm>
          <a:prstGeom prst="rect">
            <a:avLst/>
          </a:prstGeom>
          <a:noFill/>
          <a:ln w="9525">
            <a:noFill/>
            <a:miter lim="800000"/>
            <a:headEnd/>
            <a:tailEnd/>
          </a:ln>
        </p:spPr>
      </p:pic>
      <p:pic>
        <p:nvPicPr>
          <p:cNvPr id="20" name="Picture 18"/>
          <p:cNvPicPr>
            <a:picLocks noChangeAspect="1"/>
          </p:cNvPicPr>
          <p:nvPr/>
        </p:nvPicPr>
        <p:blipFill>
          <a:blip r:embed="rId7" cstate="print"/>
          <a:srcRect b="6728"/>
          <a:stretch>
            <a:fillRect/>
          </a:stretch>
        </p:blipFill>
        <p:spPr bwMode="auto">
          <a:xfrm>
            <a:off x="4096139" y="2490838"/>
            <a:ext cx="671805" cy="593725"/>
          </a:xfrm>
          <a:prstGeom prst="rect">
            <a:avLst/>
          </a:prstGeom>
          <a:noFill/>
          <a:ln w="9525">
            <a:noFill/>
            <a:miter lim="800000"/>
            <a:headEnd/>
            <a:tailEnd/>
          </a:ln>
        </p:spPr>
      </p:pic>
      <p:pic>
        <p:nvPicPr>
          <p:cNvPr id="21" name="Picture 19"/>
          <p:cNvPicPr>
            <a:picLocks noChangeAspect="1"/>
          </p:cNvPicPr>
          <p:nvPr/>
        </p:nvPicPr>
        <p:blipFill>
          <a:blip r:embed="rId8" cstate="print"/>
          <a:srcRect/>
          <a:stretch>
            <a:fillRect/>
          </a:stretch>
        </p:blipFill>
        <p:spPr bwMode="auto">
          <a:xfrm>
            <a:off x="3955955" y="366762"/>
            <a:ext cx="766652" cy="719910"/>
          </a:xfrm>
          <a:prstGeom prst="rect">
            <a:avLst/>
          </a:prstGeom>
          <a:noFill/>
          <a:ln w="9525">
            <a:noFill/>
            <a:miter lim="800000"/>
            <a:headEnd/>
            <a:tailEnd/>
          </a:ln>
        </p:spPr>
      </p:pic>
      <p:pic>
        <p:nvPicPr>
          <p:cNvPr id="22" name="Picture 20"/>
          <p:cNvPicPr>
            <a:picLocks noChangeAspect="1"/>
          </p:cNvPicPr>
          <p:nvPr/>
        </p:nvPicPr>
        <p:blipFill>
          <a:blip r:embed="rId9" cstate="print"/>
          <a:srcRect/>
          <a:stretch>
            <a:fillRect/>
          </a:stretch>
        </p:blipFill>
        <p:spPr bwMode="auto">
          <a:xfrm>
            <a:off x="2297794" y="388987"/>
            <a:ext cx="479425" cy="493712"/>
          </a:xfrm>
          <a:prstGeom prst="rect">
            <a:avLst/>
          </a:prstGeom>
          <a:noFill/>
          <a:ln w="9525">
            <a:noFill/>
            <a:miter lim="800000"/>
            <a:headEnd/>
            <a:tailEnd/>
          </a:ln>
        </p:spPr>
      </p:pic>
      <p:pic>
        <p:nvPicPr>
          <p:cNvPr id="23" name="Picture 21"/>
          <p:cNvPicPr>
            <a:picLocks noChangeAspect="1"/>
          </p:cNvPicPr>
          <p:nvPr/>
        </p:nvPicPr>
        <p:blipFill>
          <a:blip r:embed="rId10" cstate="print"/>
          <a:srcRect t="8025" r="6839"/>
          <a:stretch>
            <a:fillRect/>
          </a:stretch>
        </p:blipFill>
        <p:spPr bwMode="auto">
          <a:xfrm>
            <a:off x="2315255" y="4527601"/>
            <a:ext cx="534988" cy="515937"/>
          </a:xfrm>
          <a:prstGeom prst="rect">
            <a:avLst/>
          </a:prstGeom>
          <a:noFill/>
          <a:ln w="9525">
            <a:noFill/>
            <a:miter lim="800000"/>
            <a:headEnd/>
            <a:tailEnd/>
          </a:ln>
        </p:spPr>
      </p:pic>
      <p:pic>
        <p:nvPicPr>
          <p:cNvPr id="21724" name="Picture 220" descr="C:\Documents and Settings\coxj\Local Settings\Temporary Internet Files\Content.IE5\K8D8XAL1\MC900014715[1].wmf"/>
          <p:cNvPicPr>
            <a:picLocks noChangeAspect="1" noChangeArrowheads="1"/>
          </p:cNvPicPr>
          <p:nvPr/>
        </p:nvPicPr>
        <p:blipFill>
          <a:blip r:embed="rId11" cstate="print"/>
          <a:srcRect/>
          <a:stretch>
            <a:fillRect/>
          </a:stretch>
        </p:blipFill>
        <p:spPr bwMode="auto">
          <a:xfrm>
            <a:off x="2339069" y="5748388"/>
            <a:ext cx="410731" cy="451713"/>
          </a:xfrm>
          <a:prstGeom prst="rect">
            <a:avLst/>
          </a:prstGeom>
          <a:noFill/>
        </p:spPr>
      </p:pic>
      <p:pic>
        <p:nvPicPr>
          <p:cNvPr id="21727" name="Picture 223" descr="C:\Documents and Settings\coxj\Local Settings\Temporary Internet Files\Content.IE5\K8D8XAL1\MC900437338[1].jpg"/>
          <p:cNvPicPr>
            <a:picLocks noChangeAspect="1" noChangeArrowheads="1"/>
          </p:cNvPicPr>
          <p:nvPr/>
        </p:nvPicPr>
        <p:blipFill>
          <a:blip r:embed="rId12" cstate="print">
            <a:clrChange>
              <a:clrFrom>
                <a:srgbClr val="FFFFFF"/>
              </a:clrFrom>
              <a:clrTo>
                <a:srgbClr val="FFFFFF">
                  <a:alpha val="0"/>
                </a:srgbClr>
              </a:clrTo>
            </a:clrChange>
            <a:duotone>
              <a:prstClr val="black"/>
              <a:schemeClr val="tx2">
                <a:tint val="45000"/>
                <a:satMod val="400000"/>
              </a:schemeClr>
            </a:duotone>
          </a:blip>
          <a:srcRect/>
          <a:stretch>
            <a:fillRect/>
          </a:stretch>
        </p:blipFill>
        <p:spPr bwMode="auto">
          <a:xfrm>
            <a:off x="6777718" y="5739230"/>
            <a:ext cx="457200" cy="513983"/>
          </a:xfrm>
          <a:prstGeom prst="rect">
            <a:avLst/>
          </a:prstGeom>
          <a:noFill/>
        </p:spPr>
      </p:pic>
      <p:sp>
        <p:nvSpPr>
          <p:cNvPr id="25" name="Title 24"/>
          <p:cNvSpPr>
            <a:spLocks noGrp="1"/>
          </p:cNvSpPr>
          <p:nvPr>
            <p:ph type="title"/>
          </p:nvPr>
        </p:nvSpPr>
        <p:spPr>
          <a:xfrm>
            <a:off x="2329543" y="127050"/>
            <a:ext cx="8839200" cy="258762"/>
          </a:xfrm>
        </p:spPr>
        <p:txBody>
          <a:bodyPr>
            <a:normAutofit fontScale="90000"/>
          </a:bodyPr>
          <a:lstStyle/>
          <a:p>
            <a:pPr algn="l"/>
            <a:r>
              <a:rPr lang="en-IE" sz="2000" dirty="0"/>
              <a:t>Business Model</a:t>
            </a:r>
            <a:endParaRPr lang="en-AU"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8656702"/>
              </p:ext>
            </p:extLst>
          </p:nvPr>
        </p:nvGraphicFramePr>
        <p:xfrm>
          <a:off x="2329543" y="462012"/>
          <a:ext cx="8839200" cy="6272196"/>
        </p:xfrm>
        <a:graphic>
          <a:graphicData uri="http://schemas.openxmlformats.org/drawingml/2006/table">
            <a:tbl>
              <a:tblPr>
                <a:tableStyleId>{616DA210-FB5B-4158-B5E0-FEB733F419BA}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gridCol w="1767840">
                  <a:extLst>
                    <a:ext uri="{9D8B030D-6E8A-4147-A177-3AD203B41FA5}">
                      <a16:colId xmlns:a16="http://schemas.microsoft.com/office/drawing/2014/main" val="20005"/>
                    </a:ext>
                  </a:extLst>
                </a:gridCol>
              </a:tblGrid>
              <a:tr h="2019300">
                <a:tc rowSpan="2">
                  <a:txBody>
                    <a:bodyPr/>
                    <a:lstStyle/>
                    <a:p>
                      <a:r>
                        <a:rPr lang="en-AU" sz="1200" b="1" dirty="0"/>
                        <a:t>           Key</a:t>
                      </a:r>
                      <a:r>
                        <a:rPr lang="en-AU" sz="1200" b="1" baseline="0" dirty="0"/>
                        <a:t> Partners</a:t>
                      </a:r>
                      <a:endParaRPr lang="en-AU" sz="11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AU" sz="1200" b="1" dirty="0"/>
                        <a:t>        Key Activities</a:t>
                      </a:r>
                      <a:endParaRPr lang="en-AU" sz="11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t>          Value Propositions</a:t>
                      </a:r>
                      <a:endParaRPr kumimoji="0" lang="en-AU" sz="11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r>
                        <a:rPr lang="en-AU" sz="1200" b="1" dirty="0"/>
                        <a:t>         Customer </a:t>
                      </a:r>
                    </a:p>
                    <a:p>
                      <a:r>
                        <a:rPr lang="en-AU" sz="1200" b="1" dirty="0"/>
                        <a:t>         Relationships</a:t>
                      </a:r>
                      <a:endParaRPr lang="en-AU" sz="1100" b="0" baseline="0" dirty="0">
                        <a:latin typeface="Comic Sans MS" pitchFamily="66" charset="0"/>
                      </a:endParaRPr>
                    </a:p>
                    <a:p>
                      <a:endParaRPr lang="en-AU" sz="11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r>
                        <a:rPr lang="en-AU" sz="1200" b="1" dirty="0"/>
                        <a:t>      Customer Segments</a:t>
                      </a:r>
                      <a:endParaRPr lang="en-AU" sz="12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19300">
                <a:tc vMerge="1">
                  <a:txBody>
                    <a:bodyPr/>
                    <a:lstStyle/>
                    <a:p>
                      <a:endParaRPr lang="en-AU"/>
                    </a:p>
                  </a:txBody>
                  <a:tcPr/>
                </a:tc>
                <a:tc>
                  <a:txBody>
                    <a:bodyPr/>
                    <a:lstStyle/>
                    <a:p>
                      <a:r>
                        <a:rPr lang="en-AU" sz="1200" b="1" dirty="0"/>
                        <a:t>             Key Resources</a:t>
                      </a:r>
                      <a:endParaRPr lang="en-AU" sz="11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r>
                        <a:rPr lang="en-AU" sz="1200" b="1" dirty="0"/>
                        <a:t>             Channels</a:t>
                      </a:r>
                      <a:endParaRPr lang="en-AU" sz="1200" b="0" baseline="0" dirty="0">
                        <a:latin typeface="Comic Sans MS" pitchFamily="66" charset="0"/>
                      </a:endParaRPr>
                    </a:p>
                    <a:p>
                      <a:endParaRPr lang="en-AU" sz="1100" b="0" baseline="0" dirty="0">
                        <a:latin typeface="Comic Sans MS" pitchFamily="66" charset="0"/>
                      </a:endParaRPr>
                    </a:p>
                    <a:p>
                      <a:endParaRPr lang="en-AU" sz="11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1"/>
                  </a:ext>
                </a:extLst>
              </a:tr>
              <a:tr h="990600">
                <a:tc gridSpan="3">
                  <a:txBody>
                    <a:bodyPr/>
                    <a:lstStyle/>
                    <a:p>
                      <a:r>
                        <a:rPr lang="en-AU" sz="1200" b="1" dirty="0"/>
                        <a:t>              Cost Structure</a:t>
                      </a:r>
                      <a:endParaRPr lang="en-AU" sz="1200" b="0" baseline="0" dirty="0">
                        <a:latin typeface="Comic Sans MS" pitchFamily="66" charset="0"/>
                      </a:endParaRPr>
                    </a:p>
                    <a:p>
                      <a:endParaRPr lang="en-AU" sz="1200" b="0" baseline="0" dirty="0">
                        <a:latin typeface="Comic Sans MS" pitchFamily="66" charset="0"/>
                      </a:endParaRPr>
                    </a:p>
                    <a:p>
                      <a:endParaRPr lang="en-AU" sz="12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r>
                        <a:rPr lang="en-AU" sz="1200" b="1" dirty="0"/>
                        <a:t>           Revenue Streams</a:t>
                      </a:r>
                      <a:endParaRPr lang="en-AU" sz="1200" b="0" baseline="0" dirty="0">
                        <a:latin typeface="Comic Sans MS" pitchFamily="66" charset="0"/>
                      </a:endParaRPr>
                    </a:p>
                    <a:p>
                      <a:endParaRPr lang="en-AU" sz="1200" b="0" baseline="0" dirty="0">
                        <a:latin typeface="Comic Sans MS" pitchFamily="66" charset="0"/>
                      </a:endParaRPr>
                    </a:p>
                    <a:p>
                      <a:endParaRPr lang="en-AU" sz="1200" b="0" baseline="0" dirty="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2"/>
                  </a:ext>
                </a:extLst>
              </a:tr>
              <a:tr h="0">
                <a:tc gridSpan="6">
                  <a:txBody>
                    <a:bodyPr/>
                    <a:lstStyle/>
                    <a:p>
                      <a:endParaRPr lang="en-AU" sz="100" b="1" dirty="0"/>
                    </a:p>
                  </a:txBody>
                  <a:tcPr marL="82296" marR="82296">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extLst>
                  <a:ext uri="{0D108BD9-81ED-4DB2-BD59-A6C34878D82A}">
                    <a16:rowId xmlns:a16="http://schemas.microsoft.com/office/drawing/2014/main" val="10003"/>
                  </a:ext>
                </a:extLst>
              </a:tr>
              <a:tr h="882316">
                <a:tc gridSpan="3">
                  <a:txBody>
                    <a:bodyPr/>
                    <a:lstStyle/>
                    <a:p>
                      <a:r>
                        <a:rPr lang="en-AU" sz="1200" b="1" dirty="0"/>
                        <a:t>       Social &amp; Environmental</a:t>
                      </a:r>
                      <a:r>
                        <a:rPr lang="en-AU" sz="1200" b="1" baseline="0" dirty="0"/>
                        <a:t> Cost</a:t>
                      </a:r>
                      <a:endParaRPr lang="en-AU" sz="1200" b="0" baseline="0" dirty="0">
                        <a:latin typeface="Comic Sans MS" pitchFamily="66" charset="0"/>
                      </a:endParaRPr>
                    </a:p>
                    <a:p>
                      <a:r>
                        <a:rPr lang="en-AU" sz="1100" b="0" baseline="0" dirty="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alpha val="40000"/>
                      </a:srgbClr>
                    </a:solidFill>
                  </a:tcPr>
                </a:tc>
                <a:tc hMerge="1">
                  <a:txBody>
                    <a:bodyPr/>
                    <a:lstStyle/>
                    <a:p>
                      <a:endParaRPr lang="en-AU" dirty="0"/>
                    </a:p>
                  </a:txBody>
                  <a:tcPr/>
                </a:tc>
                <a:tc hMerge="1">
                  <a:txBody>
                    <a:bodyPr/>
                    <a:lstStyle/>
                    <a:p>
                      <a:endParaRPr lang="en-AU" dirty="0"/>
                    </a:p>
                  </a:txBody>
                  <a:tcPr/>
                </a:tc>
                <a:tc gridSpan="3">
                  <a:txBody>
                    <a:bodyPr/>
                    <a:lstStyle/>
                    <a:p>
                      <a:r>
                        <a:rPr lang="en-AU" sz="1200" b="1" dirty="0"/>
                        <a:t>            Social &amp; </a:t>
                      </a:r>
                    </a:p>
                    <a:p>
                      <a:r>
                        <a:rPr lang="en-AU" sz="1200" b="1" dirty="0"/>
                        <a:t>            Environmental</a:t>
                      </a:r>
                      <a:r>
                        <a:rPr lang="en-AU" sz="1200" b="1" baseline="0" dirty="0"/>
                        <a:t> </a:t>
                      </a:r>
                    </a:p>
                    <a:p>
                      <a:r>
                        <a:rPr lang="en-AU" sz="1200" b="1" baseline="0" dirty="0"/>
                        <a:t>            Benefit</a:t>
                      </a:r>
                      <a:endParaRPr lang="en-AU" sz="1200" b="0" baseline="0" dirty="0">
                        <a:latin typeface="Comic Sans MS" pitchFamily="66" charset="0"/>
                      </a:endParaRPr>
                    </a:p>
                    <a:p>
                      <a:r>
                        <a:rPr lang="en-AU" sz="1100" b="0" baseline="0" dirty="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alpha val="40000"/>
                      </a:srgbClr>
                    </a:solidFill>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4"/>
                  </a:ext>
                </a:extLst>
              </a:tr>
              <a:tr h="224589">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000" dirty="0">
                          <a:hlinkClick r:id="rId13"/>
                        </a:rPr>
                        <a:t>http://www.businessmodelgeneration.com</a:t>
                      </a:r>
                      <a:endParaRPr lang="en-AU" sz="700" dirty="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5"/>
                  </a:ext>
                </a:extLst>
              </a:tr>
            </a:tbl>
          </a:graphicData>
        </a:graphic>
      </p:graphicFrame>
      <p:grpSp>
        <p:nvGrpSpPr>
          <p:cNvPr id="2" name="Group 247"/>
          <p:cNvGrpSpPr/>
          <p:nvPr/>
        </p:nvGrpSpPr>
        <p:grpSpPr>
          <a:xfrm>
            <a:off x="4096139" y="947788"/>
            <a:ext cx="1788738" cy="1439752"/>
            <a:chOff x="3519195" y="1933576"/>
            <a:chExt cx="1788738" cy="1439752"/>
          </a:xfrm>
        </p:grpSpPr>
        <p:pic>
          <p:nvPicPr>
            <p:cNvPr id="24" name="Picture 43" descr="trans_postit_pink.gif"/>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247" name="TextBox 246"/>
            <p:cNvSpPr txBox="1"/>
            <p:nvPr/>
          </p:nvSpPr>
          <p:spPr>
            <a:xfrm rot="21423860">
              <a:off x="3558039" y="1962439"/>
              <a:ext cx="1731163" cy="1410889"/>
            </a:xfrm>
            <a:prstGeom prst="rect">
              <a:avLst/>
            </a:prstGeom>
            <a:noFill/>
          </p:spPr>
          <p:txBody>
            <a:bodyPr wrap="square" rtlCol="0">
              <a:normAutofit/>
            </a:bodyPr>
            <a:lstStyle/>
            <a:p>
              <a:r>
                <a:rPr lang="en-AU" sz="1200" b="1" dirty="0">
                  <a:latin typeface="Bradley Hand ITC" pitchFamily="66" charset="0"/>
                </a:rPr>
                <a:t>P1. One off prototyping sales.</a:t>
              </a:r>
            </a:p>
            <a:p>
              <a:r>
                <a:rPr lang="en-AU" sz="1200" b="1" dirty="0">
                  <a:latin typeface="Bradley Hand ITC" pitchFamily="66" charset="0"/>
                </a:rPr>
                <a:t>P2. Batch production up to 10’000 part runs</a:t>
              </a:r>
            </a:p>
            <a:p>
              <a:r>
                <a:rPr lang="en-AU" sz="1200" b="1" dirty="0">
                  <a:latin typeface="Bradley Hand ITC" pitchFamily="66" charset="0"/>
                </a:rPr>
                <a:t>P3. Just In time Supply chain management.</a:t>
              </a:r>
            </a:p>
          </p:txBody>
        </p:sp>
      </p:grpSp>
      <p:grpSp>
        <p:nvGrpSpPr>
          <p:cNvPr id="30" name="Group 247">
            <a:extLst>
              <a:ext uri="{FF2B5EF4-FFF2-40B4-BE49-F238E27FC236}">
                <a16:creationId xmlns:a16="http://schemas.microsoft.com/office/drawing/2014/main" id="{F4DAED5D-5ED3-4336-B8EA-10B0839C90E8}"/>
              </a:ext>
            </a:extLst>
          </p:cNvPr>
          <p:cNvGrpSpPr/>
          <p:nvPr/>
        </p:nvGrpSpPr>
        <p:grpSpPr>
          <a:xfrm>
            <a:off x="2325497" y="1674832"/>
            <a:ext cx="1827082" cy="2129989"/>
            <a:chOff x="3519195" y="1933576"/>
            <a:chExt cx="1827082" cy="1564655"/>
          </a:xfrm>
        </p:grpSpPr>
        <p:pic>
          <p:nvPicPr>
            <p:cNvPr id="31" name="Picture 43" descr="trans_postit_pink.gif">
              <a:extLst>
                <a:ext uri="{FF2B5EF4-FFF2-40B4-BE49-F238E27FC236}">
                  <a16:creationId xmlns:a16="http://schemas.microsoft.com/office/drawing/2014/main" id="{82A346AA-E392-4F40-B0C2-8DF838B840E8}"/>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32" name="TextBox 31">
              <a:extLst>
                <a:ext uri="{FF2B5EF4-FFF2-40B4-BE49-F238E27FC236}">
                  <a16:creationId xmlns:a16="http://schemas.microsoft.com/office/drawing/2014/main" id="{48EE298D-43BA-439A-B890-4341848585AA}"/>
                </a:ext>
              </a:extLst>
            </p:cNvPr>
            <p:cNvSpPr txBox="1"/>
            <p:nvPr/>
          </p:nvSpPr>
          <p:spPr>
            <a:xfrm rot="21423860">
              <a:off x="3553880" y="2087342"/>
              <a:ext cx="1792397" cy="1410889"/>
            </a:xfrm>
            <a:prstGeom prst="rect">
              <a:avLst/>
            </a:prstGeom>
            <a:noFill/>
          </p:spPr>
          <p:txBody>
            <a:bodyPr wrap="square" rtlCol="0">
              <a:normAutofit/>
            </a:bodyPr>
            <a:lstStyle/>
            <a:p>
              <a:pPr marL="228600" indent="-228600">
                <a:buFont typeface="Arial" panose="020B0604020202020204" pitchFamily="34" charset="0"/>
                <a:buChar char="•"/>
              </a:pPr>
              <a:r>
                <a:rPr lang="en-AU" sz="1200" b="1" dirty="0">
                  <a:latin typeface="Bradley Hand ITC" pitchFamily="66" charset="0"/>
                </a:rPr>
                <a:t>Rubicon Centre</a:t>
              </a:r>
            </a:p>
            <a:p>
              <a:pPr marL="228600" indent="-228600">
                <a:buFont typeface="Arial" panose="020B0604020202020204" pitchFamily="34" charset="0"/>
                <a:buChar char="•"/>
              </a:pPr>
              <a:r>
                <a:rPr lang="en-AU" sz="1200" b="1" dirty="0">
                  <a:latin typeface="Bradley Hand ITC" pitchFamily="66" charset="0"/>
                </a:rPr>
                <a:t>Irish Manufacturing Research</a:t>
              </a:r>
            </a:p>
            <a:p>
              <a:pPr marL="228600" indent="-228600">
                <a:buFont typeface="Arial" panose="020B0604020202020204" pitchFamily="34" charset="0"/>
                <a:buChar char="•"/>
              </a:pPr>
              <a:r>
                <a:rPr lang="en-AU" sz="1200" b="1" dirty="0">
                  <a:latin typeface="Bradley Hand ITC" pitchFamily="66" charset="0"/>
                </a:rPr>
                <a:t>G&amp;C Creations</a:t>
              </a:r>
            </a:p>
            <a:p>
              <a:pPr marL="228600" indent="-228600">
                <a:buFont typeface="Arial" panose="020B0604020202020204" pitchFamily="34" charset="0"/>
                <a:buChar char="•"/>
              </a:pPr>
              <a:r>
                <a:rPr lang="en-AU" sz="1200" b="1" dirty="0">
                  <a:latin typeface="Bradley Hand ITC" pitchFamily="66" charset="0"/>
                </a:rPr>
                <a:t>Enterprise Ireland</a:t>
              </a:r>
            </a:p>
            <a:p>
              <a:pPr marL="228600" indent="-228600">
                <a:buFont typeface="Arial" panose="020B0604020202020204" pitchFamily="34" charset="0"/>
                <a:buChar char="•"/>
              </a:pPr>
              <a:r>
                <a:rPr lang="en-AU" sz="1200" b="1" dirty="0">
                  <a:latin typeface="Bradley Hand ITC" pitchFamily="66" charset="0"/>
                </a:rPr>
                <a:t>Local Enterprise Office</a:t>
              </a:r>
            </a:p>
          </p:txBody>
        </p:sp>
      </p:grpSp>
      <p:grpSp>
        <p:nvGrpSpPr>
          <p:cNvPr id="33" name="Group 247">
            <a:extLst>
              <a:ext uri="{FF2B5EF4-FFF2-40B4-BE49-F238E27FC236}">
                <a16:creationId xmlns:a16="http://schemas.microsoft.com/office/drawing/2014/main" id="{EA3D986C-FBBA-4D88-9086-E601211FA902}"/>
              </a:ext>
            </a:extLst>
          </p:cNvPr>
          <p:cNvGrpSpPr/>
          <p:nvPr/>
        </p:nvGrpSpPr>
        <p:grpSpPr>
          <a:xfrm>
            <a:off x="9386240" y="1554513"/>
            <a:ext cx="1837344" cy="2600457"/>
            <a:chOff x="3519195" y="1933576"/>
            <a:chExt cx="1837344" cy="1484456"/>
          </a:xfrm>
        </p:grpSpPr>
        <p:pic>
          <p:nvPicPr>
            <p:cNvPr id="34" name="Picture 43" descr="trans_postit_pink.gif">
              <a:extLst>
                <a:ext uri="{FF2B5EF4-FFF2-40B4-BE49-F238E27FC236}">
                  <a16:creationId xmlns:a16="http://schemas.microsoft.com/office/drawing/2014/main" id="{39915D71-B15C-46D0-BC50-5FC21A1C2B1D}"/>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35" name="TextBox 34">
              <a:extLst>
                <a:ext uri="{FF2B5EF4-FFF2-40B4-BE49-F238E27FC236}">
                  <a16:creationId xmlns:a16="http://schemas.microsoft.com/office/drawing/2014/main" id="{A4A46375-B390-4F91-8F8B-CFC667C28BAB}"/>
                </a:ext>
              </a:extLst>
            </p:cNvPr>
            <p:cNvSpPr txBox="1"/>
            <p:nvPr/>
          </p:nvSpPr>
          <p:spPr>
            <a:xfrm rot="21423860">
              <a:off x="3625376" y="2007143"/>
              <a:ext cx="1731163" cy="1410889"/>
            </a:xfrm>
            <a:prstGeom prst="rect">
              <a:avLst/>
            </a:prstGeom>
            <a:noFill/>
          </p:spPr>
          <p:txBody>
            <a:bodyPr wrap="square" rtlCol="0">
              <a:normAutofit/>
            </a:bodyPr>
            <a:lstStyle/>
            <a:p>
              <a:pPr marL="171450" indent="-171450">
                <a:buFont typeface="Arial" panose="020B0604020202020204" pitchFamily="34" charset="0"/>
                <a:buChar char="•"/>
              </a:pPr>
              <a:r>
                <a:rPr lang="en-IE" sz="1200" b="1" dirty="0">
                  <a:latin typeface="Bradley Hand ITC" pitchFamily="66" charset="0"/>
                </a:rPr>
                <a:t>Engineering, </a:t>
              </a:r>
            </a:p>
            <a:p>
              <a:pPr marL="171450" indent="-171450">
                <a:buFont typeface="Arial" panose="020B0604020202020204" pitchFamily="34" charset="0"/>
                <a:buChar char="•"/>
              </a:pPr>
              <a:r>
                <a:rPr lang="en-IE" sz="1200" b="1" dirty="0">
                  <a:latin typeface="Bradley Hand ITC" pitchFamily="66" charset="0"/>
                </a:rPr>
                <a:t>Medical devices,</a:t>
              </a:r>
            </a:p>
            <a:p>
              <a:pPr marL="171450" indent="-171450">
                <a:buFont typeface="Arial" panose="020B0604020202020204" pitchFamily="34" charset="0"/>
                <a:buChar char="•"/>
              </a:pPr>
              <a:r>
                <a:rPr lang="en-IE" sz="1200" b="1" dirty="0">
                  <a:latin typeface="Bradley Hand ITC" pitchFamily="66" charset="0"/>
                </a:rPr>
                <a:t>Pharmaceutical, </a:t>
              </a:r>
            </a:p>
            <a:p>
              <a:pPr marL="171450" indent="-171450">
                <a:buFont typeface="Arial" panose="020B0604020202020204" pitchFamily="34" charset="0"/>
                <a:buChar char="•"/>
              </a:pPr>
              <a:r>
                <a:rPr lang="en-IE" sz="1200" b="1" dirty="0">
                  <a:latin typeface="Bradley Hand ITC" pitchFamily="66" charset="0"/>
                </a:rPr>
                <a:t>Consumer goods,</a:t>
              </a:r>
            </a:p>
            <a:p>
              <a:pPr marL="171450" indent="-171450">
                <a:buFont typeface="Arial" panose="020B0604020202020204" pitchFamily="34" charset="0"/>
                <a:buChar char="•"/>
              </a:pPr>
              <a:r>
                <a:rPr lang="en-IE" sz="1200" b="1" dirty="0">
                  <a:latin typeface="Bradley Hand ITC" pitchFamily="66" charset="0"/>
                </a:rPr>
                <a:t>Marketing,</a:t>
              </a:r>
            </a:p>
            <a:p>
              <a:pPr marL="171450" indent="-171450">
                <a:buFont typeface="Arial" panose="020B0604020202020204" pitchFamily="34" charset="0"/>
                <a:buChar char="•"/>
              </a:pPr>
              <a:r>
                <a:rPr lang="en-IE" sz="1200" b="1" dirty="0">
                  <a:latin typeface="Bradley Hand ITC" pitchFamily="66" charset="0"/>
                </a:rPr>
                <a:t>Art and design,</a:t>
              </a:r>
            </a:p>
            <a:p>
              <a:pPr marL="171450" indent="-171450">
                <a:buFont typeface="Arial" panose="020B0604020202020204" pitchFamily="34" charset="0"/>
                <a:buChar char="•"/>
              </a:pPr>
              <a:r>
                <a:rPr lang="en-IE" sz="1200" b="1" dirty="0">
                  <a:latin typeface="Bradley Hand ITC" pitchFamily="66" charset="0"/>
                </a:rPr>
                <a:t>Architecture, </a:t>
              </a:r>
            </a:p>
            <a:p>
              <a:pPr marL="171450" indent="-171450">
                <a:buFont typeface="Arial" panose="020B0604020202020204" pitchFamily="34" charset="0"/>
                <a:buChar char="•"/>
              </a:pPr>
              <a:r>
                <a:rPr lang="en-IE" sz="1200" b="1" dirty="0">
                  <a:latin typeface="Bradley Hand ITC" pitchFamily="66" charset="0"/>
                </a:rPr>
                <a:t>Education.</a:t>
              </a:r>
              <a:endParaRPr lang="en-AU" sz="1200" b="1" dirty="0">
                <a:latin typeface="Bradley Hand ITC" pitchFamily="66" charset="0"/>
              </a:endParaRPr>
            </a:p>
            <a:p>
              <a:pPr marL="171450" indent="-171450">
                <a:buFont typeface="Arial" panose="020B0604020202020204" pitchFamily="34" charset="0"/>
                <a:buChar char="•"/>
              </a:pPr>
              <a:endParaRPr lang="en-AU" sz="1200" b="1" dirty="0">
                <a:latin typeface="Bradley Hand ITC" pitchFamily="66" charset="0"/>
              </a:endParaRPr>
            </a:p>
          </p:txBody>
        </p:sp>
      </p:grpSp>
      <p:grpSp>
        <p:nvGrpSpPr>
          <p:cNvPr id="36" name="Group 247">
            <a:extLst>
              <a:ext uri="{FF2B5EF4-FFF2-40B4-BE49-F238E27FC236}">
                <a16:creationId xmlns:a16="http://schemas.microsoft.com/office/drawing/2014/main" id="{E70BB7A4-644C-4EEC-9718-DAF5AE73F641}"/>
              </a:ext>
            </a:extLst>
          </p:cNvPr>
          <p:cNvGrpSpPr/>
          <p:nvPr/>
        </p:nvGrpSpPr>
        <p:grpSpPr>
          <a:xfrm>
            <a:off x="5842617" y="917858"/>
            <a:ext cx="1788738" cy="2972951"/>
            <a:chOff x="3491311" y="1934708"/>
            <a:chExt cx="1788738" cy="1494579"/>
          </a:xfrm>
        </p:grpSpPr>
        <p:pic>
          <p:nvPicPr>
            <p:cNvPr id="37" name="Picture 43" descr="trans_postit_pink.gif">
              <a:extLst>
                <a:ext uri="{FF2B5EF4-FFF2-40B4-BE49-F238E27FC236}">
                  <a16:creationId xmlns:a16="http://schemas.microsoft.com/office/drawing/2014/main" id="{B8CE601E-A2DA-4443-963B-C16432AE5377}"/>
                </a:ext>
              </a:extLst>
            </p:cNvPr>
            <p:cNvPicPr>
              <a:picLocks noChangeAspect="1"/>
            </p:cNvPicPr>
            <p:nvPr/>
          </p:nvPicPr>
          <p:blipFill>
            <a:blip r:embed="rId14" cstate="print"/>
            <a:srcRect/>
            <a:stretch>
              <a:fillRect/>
            </a:stretch>
          </p:blipFill>
          <p:spPr bwMode="auto">
            <a:xfrm>
              <a:off x="3491311" y="1934708"/>
              <a:ext cx="1788738" cy="1274712"/>
            </a:xfrm>
            <a:prstGeom prst="rect">
              <a:avLst/>
            </a:prstGeom>
            <a:noFill/>
            <a:ln w="9525">
              <a:noFill/>
              <a:miter lim="800000"/>
              <a:headEnd/>
              <a:tailEnd/>
            </a:ln>
          </p:spPr>
        </p:pic>
        <p:sp>
          <p:nvSpPr>
            <p:cNvPr id="38" name="TextBox 37">
              <a:extLst>
                <a:ext uri="{FF2B5EF4-FFF2-40B4-BE49-F238E27FC236}">
                  <a16:creationId xmlns:a16="http://schemas.microsoft.com/office/drawing/2014/main" id="{DDA9BC45-25E3-4B2B-9AA8-6983C6D32189}"/>
                </a:ext>
              </a:extLst>
            </p:cNvPr>
            <p:cNvSpPr txBox="1"/>
            <p:nvPr/>
          </p:nvSpPr>
          <p:spPr>
            <a:xfrm rot="21423860">
              <a:off x="3564727" y="2018398"/>
              <a:ext cx="1649507" cy="1410889"/>
            </a:xfrm>
            <a:prstGeom prst="rect">
              <a:avLst/>
            </a:prstGeom>
            <a:noFill/>
          </p:spPr>
          <p:txBody>
            <a:bodyPr wrap="square" rtlCol="0">
              <a:normAutofit/>
            </a:bodyPr>
            <a:lstStyle/>
            <a:p>
              <a:pPr marL="171450" indent="-171450">
                <a:buFont typeface="Arial" panose="020B0604020202020204" pitchFamily="34" charset="0"/>
                <a:buChar char="•"/>
              </a:pPr>
              <a:r>
                <a:rPr lang="en-IE" sz="1200" b="1" dirty="0">
                  <a:latin typeface="Bradley Hand ITC" pitchFamily="66" charset="0"/>
                </a:rPr>
                <a:t>Deliver total manufacturing freedom (Customized, complex parts in volume production)</a:t>
              </a:r>
            </a:p>
            <a:p>
              <a:pPr marL="171450" indent="-171450">
                <a:buFont typeface="Arial" panose="020B0604020202020204" pitchFamily="34" charset="0"/>
                <a:buChar char="•"/>
              </a:pPr>
              <a:r>
                <a:rPr lang="en-AU" sz="1200" b="1" dirty="0">
                  <a:latin typeface="Bradley Hand ITC" pitchFamily="66" charset="0"/>
                </a:rPr>
                <a:t>True Just In Time supply chain</a:t>
              </a:r>
            </a:p>
            <a:p>
              <a:pPr marL="171450" indent="-171450">
                <a:buFont typeface="Arial" panose="020B0604020202020204" pitchFamily="34" charset="0"/>
                <a:buChar char="•"/>
              </a:pPr>
              <a:r>
                <a:rPr lang="en-IE" sz="1200" b="1" dirty="0">
                  <a:latin typeface="Bradley Hand ITC" pitchFamily="66" charset="0"/>
                </a:rPr>
                <a:t>Reduce time and cost to market,</a:t>
              </a:r>
            </a:p>
            <a:p>
              <a:pPr marL="171450" indent="-171450">
                <a:buFont typeface="Arial" panose="020B0604020202020204" pitchFamily="34" charset="0"/>
                <a:buChar char="•"/>
              </a:pPr>
              <a:r>
                <a:rPr lang="en-IE" sz="1200" b="1" dirty="0">
                  <a:latin typeface="Bradley Hand ITC" pitchFamily="66" charset="0"/>
                </a:rPr>
                <a:t>virtual warehousing,</a:t>
              </a:r>
            </a:p>
            <a:p>
              <a:endParaRPr lang="en-AU" sz="1200" b="1" dirty="0">
                <a:latin typeface="Bradley Hand ITC" pitchFamily="66" charset="0"/>
              </a:endParaRPr>
            </a:p>
            <a:p>
              <a:pPr marL="171450" indent="-171450">
                <a:buFont typeface="Arial" panose="020B0604020202020204" pitchFamily="34" charset="0"/>
                <a:buChar char="•"/>
              </a:pPr>
              <a:endParaRPr lang="en-AU" sz="1200" b="1" dirty="0">
                <a:latin typeface="Bradley Hand ITC" pitchFamily="66" charset="0"/>
              </a:endParaRPr>
            </a:p>
            <a:p>
              <a:pPr marL="171450" indent="-171450">
                <a:buFont typeface="Arial" panose="020B0604020202020204" pitchFamily="34" charset="0"/>
                <a:buChar char="•"/>
              </a:pPr>
              <a:endParaRPr lang="en-IE" sz="1200" b="1" dirty="0">
                <a:latin typeface="Bradley Hand ITC" pitchFamily="66" charset="0"/>
              </a:endParaRPr>
            </a:p>
          </p:txBody>
        </p:sp>
      </p:grpSp>
      <p:grpSp>
        <p:nvGrpSpPr>
          <p:cNvPr id="39" name="Group 247">
            <a:extLst>
              <a:ext uri="{FF2B5EF4-FFF2-40B4-BE49-F238E27FC236}">
                <a16:creationId xmlns:a16="http://schemas.microsoft.com/office/drawing/2014/main" id="{B404A089-D64B-4635-A8A6-A274DBFC5190}"/>
              </a:ext>
            </a:extLst>
          </p:cNvPr>
          <p:cNvGrpSpPr/>
          <p:nvPr/>
        </p:nvGrpSpPr>
        <p:grpSpPr>
          <a:xfrm>
            <a:off x="7621014" y="927150"/>
            <a:ext cx="1788738" cy="1455577"/>
            <a:chOff x="3519195" y="1933576"/>
            <a:chExt cx="1788738" cy="1455577"/>
          </a:xfrm>
        </p:grpSpPr>
        <p:pic>
          <p:nvPicPr>
            <p:cNvPr id="40" name="Picture 43" descr="trans_postit_pink.gif">
              <a:extLst>
                <a:ext uri="{FF2B5EF4-FFF2-40B4-BE49-F238E27FC236}">
                  <a16:creationId xmlns:a16="http://schemas.microsoft.com/office/drawing/2014/main" id="{F2A1D905-F43D-481C-A5FE-C2F9BC68F007}"/>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41" name="TextBox 40">
              <a:extLst>
                <a:ext uri="{FF2B5EF4-FFF2-40B4-BE49-F238E27FC236}">
                  <a16:creationId xmlns:a16="http://schemas.microsoft.com/office/drawing/2014/main" id="{50371DE8-70B9-4623-B4EF-3D71D92CB9CA}"/>
                </a:ext>
              </a:extLst>
            </p:cNvPr>
            <p:cNvSpPr txBox="1"/>
            <p:nvPr/>
          </p:nvSpPr>
          <p:spPr>
            <a:xfrm rot="21423860">
              <a:off x="3556065" y="1978264"/>
              <a:ext cx="1731163" cy="1410889"/>
            </a:xfrm>
            <a:prstGeom prst="rect">
              <a:avLst/>
            </a:prstGeom>
            <a:noFill/>
          </p:spPr>
          <p:txBody>
            <a:bodyPr wrap="square" rtlCol="0">
              <a:normAutofit/>
            </a:bodyPr>
            <a:lstStyle/>
            <a:p>
              <a:pPr marL="171450" indent="-171450">
                <a:buFont typeface="Arial" panose="020B0604020202020204" pitchFamily="34" charset="0"/>
                <a:buChar char="•"/>
              </a:pPr>
              <a:r>
                <a:rPr lang="en-AU" sz="1200" b="1" dirty="0">
                  <a:latin typeface="Bradley Hand ITC" pitchFamily="66" charset="0"/>
                </a:rPr>
                <a:t>Long term relationship structure</a:t>
              </a:r>
            </a:p>
            <a:p>
              <a:pPr marL="171450" indent="-171450">
                <a:buFont typeface="Arial" panose="020B0604020202020204" pitchFamily="34" charset="0"/>
                <a:buChar char="•"/>
              </a:pPr>
              <a:r>
                <a:rPr lang="en-AU" sz="1200" b="1" dirty="0">
                  <a:latin typeface="Bradley Hand ITC" pitchFamily="66" charset="0"/>
                </a:rPr>
                <a:t>Tailored to needs of the customer</a:t>
              </a:r>
            </a:p>
            <a:p>
              <a:pPr marL="171450" indent="-171450">
                <a:buFont typeface="Arial" panose="020B0604020202020204" pitchFamily="34" charset="0"/>
                <a:buChar char="•"/>
              </a:pPr>
              <a:r>
                <a:rPr lang="en-AU" sz="1200" b="1" dirty="0">
                  <a:latin typeface="Bradley Hand ITC" pitchFamily="66" charset="0"/>
                </a:rPr>
                <a:t>On Demand manufacturing</a:t>
              </a:r>
            </a:p>
          </p:txBody>
        </p:sp>
      </p:grpSp>
      <p:grpSp>
        <p:nvGrpSpPr>
          <p:cNvPr id="42" name="Group 247">
            <a:extLst>
              <a:ext uri="{FF2B5EF4-FFF2-40B4-BE49-F238E27FC236}">
                <a16:creationId xmlns:a16="http://schemas.microsoft.com/office/drawing/2014/main" id="{3B752D3C-F392-47CB-8335-BAC5BBFE7238}"/>
              </a:ext>
            </a:extLst>
          </p:cNvPr>
          <p:cNvGrpSpPr/>
          <p:nvPr/>
        </p:nvGrpSpPr>
        <p:grpSpPr>
          <a:xfrm>
            <a:off x="4087914" y="3014146"/>
            <a:ext cx="1836023" cy="1492483"/>
            <a:chOff x="3519195" y="1933576"/>
            <a:chExt cx="1788738" cy="1455507"/>
          </a:xfrm>
        </p:grpSpPr>
        <p:pic>
          <p:nvPicPr>
            <p:cNvPr id="43" name="Picture 43" descr="trans_postit_pink.gif">
              <a:extLst>
                <a:ext uri="{FF2B5EF4-FFF2-40B4-BE49-F238E27FC236}">
                  <a16:creationId xmlns:a16="http://schemas.microsoft.com/office/drawing/2014/main" id="{911A5819-F551-47AC-95E4-06B9AF9B2802}"/>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44" name="TextBox 43">
              <a:extLst>
                <a:ext uri="{FF2B5EF4-FFF2-40B4-BE49-F238E27FC236}">
                  <a16:creationId xmlns:a16="http://schemas.microsoft.com/office/drawing/2014/main" id="{4F21A12D-113C-4141-A79D-5EE496686373}"/>
                </a:ext>
              </a:extLst>
            </p:cNvPr>
            <p:cNvSpPr txBox="1"/>
            <p:nvPr/>
          </p:nvSpPr>
          <p:spPr>
            <a:xfrm rot="21423860">
              <a:off x="3558723" y="2082082"/>
              <a:ext cx="1731163" cy="1307001"/>
            </a:xfrm>
            <a:prstGeom prst="rect">
              <a:avLst/>
            </a:prstGeom>
            <a:noFill/>
          </p:spPr>
          <p:txBody>
            <a:bodyPr wrap="square" rtlCol="0">
              <a:normAutofit/>
            </a:bodyPr>
            <a:lstStyle/>
            <a:p>
              <a:pPr marL="171450" indent="-171450">
                <a:buFont typeface="Arial" panose="020B0604020202020204" pitchFamily="34" charset="0"/>
                <a:buChar char="•"/>
              </a:pPr>
              <a:r>
                <a:rPr lang="en-AU" sz="1200" b="1" dirty="0">
                  <a:latin typeface="Bradley Hand ITC" pitchFamily="66" charset="0"/>
                </a:rPr>
                <a:t>Sales &amp; Marketing</a:t>
              </a:r>
            </a:p>
            <a:p>
              <a:pPr marL="171450" indent="-171450">
                <a:buFont typeface="Arial" panose="020B0604020202020204" pitchFamily="34" charset="0"/>
                <a:buChar char="•"/>
              </a:pPr>
              <a:r>
                <a:rPr lang="en-AU" sz="1200" b="1" dirty="0">
                  <a:latin typeface="Bradley Hand ITC" pitchFamily="66" charset="0"/>
                </a:rPr>
                <a:t>Operations</a:t>
              </a:r>
            </a:p>
            <a:p>
              <a:pPr marL="171450" indent="-171450">
                <a:buFont typeface="Arial" panose="020B0604020202020204" pitchFamily="34" charset="0"/>
                <a:buChar char="•"/>
              </a:pPr>
              <a:r>
                <a:rPr lang="en-AU" sz="1200" b="1" dirty="0">
                  <a:latin typeface="Bradley Hand ITC" pitchFamily="66" charset="0"/>
                </a:rPr>
                <a:t>R&amp;D</a:t>
              </a:r>
            </a:p>
            <a:p>
              <a:pPr marL="171450" indent="-171450">
                <a:buFont typeface="Arial" panose="020B0604020202020204" pitchFamily="34" charset="0"/>
                <a:buChar char="•"/>
              </a:pPr>
              <a:r>
                <a:rPr lang="en-AU" sz="1200" b="1" dirty="0">
                  <a:latin typeface="Bradley Hand ITC" pitchFamily="66" charset="0"/>
                </a:rPr>
                <a:t>Quality </a:t>
              </a:r>
            </a:p>
            <a:p>
              <a:pPr marL="171450" indent="-171450">
                <a:buFont typeface="Arial" panose="020B0604020202020204" pitchFamily="34" charset="0"/>
                <a:buChar char="•"/>
              </a:pPr>
              <a:endParaRPr lang="en-AU" sz="1200" b="1" dirty="0">
                <a:latin typeface="Bradley Hand ITC" pitchFamily="66" charset="0"/>
              </a:endParaRPr>
            </a:p>
          </p:txBody>
        </p:sp>
      </p:grpSp>
      <p:grpSp>
        <p:nvGrpSpPr>
          <p:cNvPr id="57" name="Group 247">
            <a:extLst>
              <a:ext uri="{FF2B5EF4-FFF2-40B4-BE49-F238E27FC236}">
                <a16:creationId xmlns:a16="http://schemas.microsoft.com/office/drawing/2014/main" id="{60CADFCC-0121-4CE4-ADAD-A6430FABF2BA}"/>
              </a:ext>
            </a:extLst>
          </p:cNvPr>
          <p:cNvGrpSpPr/>
          <p:nvPr/>
        </p:nvGrpSpPr>
        <p:grpSpPr>
          <a:xfrm>
            <a:off x="8117568" y="5606934"/>
            <a:ext cx="3116984" cy="1360438"/>
            <a:chOff x="3344976" y="1923706"/>
            <a:chExt cx="1788738" cy="1486276"/>
          </a:xfrm>
        </p:grpSpPr>
        <p:pic>
          <p:nvPicPr>
            <p:cNvPr id="58" name="Picture 43" descr="trans_postit_pink.gif">
              <a:extLst>
                <a:ext uri="{FF2B5EF4-FFF2-40B4-BE49-F238E27FC236}">
                  <a16:creationId xmlns:a16="http://schemas.microsoft.com/office/drawing/2014/main" id="{875D5A21-1FAE-4BA9-B281-D7E43E1A1DA9}"/>
                </a:ext>
              </a:extLst>
            </p:cNvPr>
            <p:cNvPicPr>
              <a:picLocks noChangeAspect="1"/>
            </p:cNvPicPr>
            <p:nvPr/>
          </p:nvPicPr>
          <p:blipFill>
            <a:blip r:embed="rId14" cstate="print"/>
            <a:srcRect/>
            <a:stretch>
              <a:fillRect/>
            </a:stretch>
          </p:blipFill>
          <p:spPr bwMode="auto">
            <a:xfrm>
              <a:off x="3344976" y="1923706"/>
              <a:ext cx="1788738" cy="1274712"/>
            </a:xfrm>
            <a:prstGeom prst="rect">
              <a:avLst/>
            </a:prstGeom>
            <a:noFill/>
            <a:ln w="9525">
              <a:noFill/>
              <a:miter lim="800000"/>
              <a:headEnd/>
              <a:tailEnd/>
            </a:ln>
          </p:spPr>
        </p:pic>
        <p:sp>
          <p:nvSpPr>
            <p:cNvPr id="59" name="TextBox 58">
              <a:extLst>
                <a:ext uri="{FF2B5EF4-FFF2-40B4-BE49-F238E27FC236}">
                  <a16:creationId xmlns:a16="http://schemas.microsoft.com/office/drawing/2014/main" id="{CC47371F-A3C2-4743-A736-6BA47C2AC29F}"/>
                </a:ext>
              </a:extLst>
            </p:cNvPr>
            <p:cNvSpPr txBox="1"/>
            <p:nvPr/>
          </p:nvSpPr>
          <p:spPr>
            <a:xfrm rot="21423860">
              <a:off x="3382454" y="1999093"/>
              <a:ext cx="1631716" cy="1410889"/>
            </a:xfrm>
            <a:prstGeom prst="rect">
              <a:avLst/>
            </a:prstGeom>
            <a:noFill/>
          </p:spPr>
          <p:txBody>
            <a:bodyPr wrap="square" rtlCol="0">
              <a:normAutofit/>
            </a:bodyPr>
            <a:lstStyle/>
            <a:p>
              <a:pPr marL="171450" indent="-171450">
                <a:buFont typeface="Arial" panose="020B0604020202020204" pitchFamily="34" charset="0"/>
                <a:buChar char="•"/>
              </a:pPr>
              <a:r>
                <a:rPr lang="en-IE" sz="1200" b="1" dirty="0">
                  <a:latin typeface="Bradley Hand ITC" pitchFamily="66" charset="0"/>
                </a:rPr>
                <a:t>Reduced Cardoon footprint in manufacturing</a:t>
              </a:r>
            </a:p>
            <a:p>
              <a:pPr marL="171450" indent="-171450">
                <a:buFont typeface="Arial" panose="020B0604020202020204" pitchFamily="34" charset="0"/>
                <a:buChar char="•"/>
              </a:pPr>
              <a:r>
                <a:rPr lang="en-IE" sz="1200" b="1" dirty="0">
                  <a:latin typeface="Bradley Hand ITC" pitchFamily="66" charset="0"/>
                </a:rPr>
                <a:t>Increased Manufacturing economic stability in Ireland</a:t>
              </a:r>
            </a:p>
            <a:p>
              <a:pPr marL="171450" indent="-171450">
                <a:buFont typeface="Arial" panose="020B0604020202020204" pitchFamily="34" charset="0"/>
                <a:buChar char="•"/>
              </a:pPr>
              <a:r>
                <a:rPr lang="en-IE" sz="1200" b="1" dirty="0">
                  <a:latin typeface="Bradley Hand ITC" pitchFamily="66" charset="0"/>
                </a:rPr>
                <a:t>Reduced waste</a:t>
              </a:r>
            </a:p>
            <a:p>
              <a:endParaRPr lang="en-AU" sz="1200" dirty="0">
                <a:latin typeface="Bradley Hand ITC" pitchFamily="66" charset="0"/>
              </a:endParaRPr>
            </a:p>
          </p:txBody>
        </p:sp>
      </p:grpSp>
      <p:grpSp>
        <p:nvGrpSpPr>
          <p:cNvPr id="60" name="Group 247">
            <a:extLst>
              <a:ext uri="{FF2B5EF4-FFF2-40B4-BE49-F238E27FC236}">
                <a16:creationId xmlns:a16="http://schemas.microsoft.com/office/drawing/2014/main" id="{222AA291-56E9-40E9-856B-4DD8EF98F488}"/>
              </a:ext>
            </a:extLst>
          </p:cNvPr>
          <p:cNvGrpSpPr/>
          <p:nvPr/>
        </p:nvGrpSpPr>
        <p:grpSpPr>
          <a:xfrm>
            <a:off x="8529672" y="4534623"/>
            <a:ext cx="1788738" cy="1028634"/>
            <a:chOff x="3519195" y="1933576"/>
            <a:chExt cx="1788738" cy="1455577"/>
          </a:xfrm>
        </p:grpSpPr>
        <p:pic>
          <p:nvPicPr>
            <p:cNvPr id="61" name="Picture 43" descr="trans_postit_pink.gif">
              <a:extLst>
                <a:ext uri="{FF2B5EF4-FFF2-40B4-BE49-F238E27FC236}">
                  <a16:creationId xmlns:a16="http://schemas.microsoft.com/office/drawing/2014/main" id="{910F8267-3C6E-4C88-928C-44B409793F1A}"/>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62" name="TextBox 61">
              <a:extLst>
                <a:ext uri="{FF2B5EF4-FFF2-40B4-BE49-F238E27FC236}">
                  <a16:creationId xmlns:a16="http://schemas.microsoft.com/office/drawing/2014/main" id="{A81C6835-3375-42E6-A3E2-B46AA8518AAC}"/>
                </a:ext>
              </a:extLst>
            </p:cNvPr>
            <p:cNvSpPr txBox="1"/>
            <p:nvPr/>
          </p:nvSpPr>
          <p:spPr>
            <a:xfrm rot="21423860">
              <a:off x="3556065" y="1978264"/>
              <a:ext cx="1731163" cy="1410889"/>
            </a:xfrm>
            <a:prstGeom prst="rect">
              <a:avLst/>
            </a:prstGeom>
            <a:noFill/>
          </p:spPr>
          <p:txBody>
            <a:bodyPr wrap="square" rtlCol="0">
              <a:normAutofit/>
            </a:bodyPr>
            <a:lstStyle/>
            <a:p>
              <a:r>
                <a:rPr lang="en-AU" sz="1200" b="1" dirty="0">
                  <a:latin typeface="Bradley Hand ITC" pitchFamily="66" charset="0"/>
                </a:rPr>
                <a:t>P1. One off sales.</a:t>
              </a:r>
            </a:p>
            <a:p>
              <a:endParaRPr lang="en-AU" sz="1200" b="1" dirty="0">
                <a:latin typeface="Bradley Hand ITC" pitchFamily="66" charset="0"/>
              </a:endParaRPr>
            </a:p>
            <a:p>
              <a:r>
                <a:rPr lang="en-AU" sz="1200" b="1" dirty="0">
                  <a:latin typeface="Bradley Hand ITC" pitchFamily="66" charset="0"/>
                </a:rPr>
                <a:t>P2. Reoccurring sales</a:t>
              </a:r>
            </a:p>
          </p:txBody>
        </p:sp>
      </p:grpSp>
      <p:grpSp>
        <p:nvGrpSpPr>
          <p:cNvPr id="69" name="Group 247">
            <a:extLst>
              <a:ext uri="{FF2B5EF4-FFF2-40B4-BE49-F238E27FC236}">
                <a16:creationId xmlns:a16="http://schemas.microsoft.com/office/drawing/2014/main" id="{23719854-7CED-4A2F-B5A1-EF674819F9C6}"/>
              </a:ext>
            </a:extLst>
          </p:cNvPr>
          <p:cNvGrpSpPr/>
          <p:nvPr/>
        </p:nvGrpSpPr>
        <p:grpSpPr>
          <a:xfrm>
            <a:off x="7638697" y="2932217"/>
            <a:ext cx="1788738" cy="1459425"/>
            <a:chOff x="3519195" y="1933576"/>
            <a:chExt cx="1788738" cy="1459425"/>
          </a:xfrm>
        </p:grpSpPr>
        <p:pic>
          <p:nvPicPr>
            <p:cNvPr id="70" name="Picture 43" descr="trans_postit_pink.gif">
              <a:extLst>
                <a:ext uri="{FF2B5EF4-FFF2-40B4-BE49-F238E27FC236}">
                  <a16:creationId xmlns:a16="http://schemas.microsoft.com/office/drawing/2014/main" id="{89B7B7DF-667F-4731-87EC-7572E0E37809}"/>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71" name="TextBox 70">
              <a:extLst>
                <a:ext uri="{FF2B5EF4-FFF2-40B4-BE49-F238E27FC236}">
                  <a16:creationId xmlns:a16="http://schemas.microsoft.com/office/drawing/2014/main" id="{0CDCBA11-FCF5-4586-B578-F81E630FF157}"/>
                </a:ext>
              </a:extLst>
            </p:cNvPr>
            <p:cNvSpPr txBox="1"/>
            <p:nvPr/>
          </p:nvSpPr>
          <p:spPr>
            <a:xfrm rot="21423860">
              <a:off x="3556165" y="1982112"/>
              <a:ext cx="1580884" cy="1410889"/>
            </a:xfrm>
            <a:prstGeom prst="rect">
              <a:avLst/>
            </a:prstGeom>
            <a:noFill/>
          </p:spPr>
          <p:txBody>
            <a:bodyPr wrap="square" rtlCol="0">
              <a:normAutofit/>
            </a:bodyPr>
            <a:lstStyle/>
            <a:p>
              <a:r>
                <a:rPr lang="en-AU" sz="1200" b="1" dirty="0">
                  <a:latin typeface="Bradley Hand ITC" pitchFamily="66" charset="0"/>
                </a:rPr>
                <a:t>P1. </a:t>
              </a:r>
            </a:p>
            <a:p>
              <a:r>
                <a:rPr lang="en-AU" sz="1200" b="1" dirty="0">
                  <a:latin typeface="Bradley Hand ITC" pitchFamily="66" charset="0"/>
                </a:rPr>
                <a:t>E-commerce </a:t>
              </a:r>
            </a:p>
            <a:p>
              <a:endParaRPr lang="en-AU" sz="1200" b="1" dirty="0">
                <a:latin typeface="Bradley Hand ITC" pitchFamily="66" charset="0"/>
              </a:endParaRPr>
            </a:p>
            <a:p>
              <a:r>
                <a:rPr lang="en-AU" sz="1200" b="1" dirty="0">
                  <a:latin typeface="Bradley Hand ITC" pitchFamily="66" charset="0"/>
                </a:rPr>
                <a:t>P2. </a:t>
              </a:r>
            </a:p>
            <a:p>
              <a:r>
                <a:rPr lang="en-AU" sz="1200" b="1" dirty="0">
                  <a:latin typeface="Bradley Hand ITC" pitchFamily="66" charset="0"/>
                </a:rPr>
                <a:t>Direct to the customer</a:t>
              </a:r>
            </a:p>
          </p:txBody>
        </p:sp>
      </p:grpSp>
      <p:grpSp>
        <p:nvGrpSpPr>
          <p:cNvPr id="72" name="Group 247">
            <a:extLst>
              <a:ext uri="{FF2B5EF4-FFF2-40B4-BE49-F238E27FC236}">
                <a16:creationId xmlns:a16="http://schemas.microsoft.com/office/drawing/2014/main" id="{89303B14-7891-4333-9EDA-8C6149549824}"/>
              </a:ext>
            </a:extLst>
          </p:cNvPr>
          <p:cNvGrpSpPr/>
          <p:nvPr/>
        </p:nvGrpSpPr>
        <p:grpSpPr>
          <a:xfrm>
            <a:off x="4112074" y="4546720"/>
            <a:ext cx="1788738" cy="1028634"/>
            <a:chOff x="3519195" y="1933576"/>
            <a:chExt cx="1788738" cy="1455577"/>
          </a:xfrm>
        </p:grpSpPr>
        <p:pic>
          <p:nvPicPr>
            <p:cNvPr id="73" name="Picture 43" descr="trans_postit_pink.gif">
              <a:extLst>
                <a:ext uri="{FF2B5EF4-FFF2-40B4-BE49-F238E27FC236}">
                  <a16:creationId xmlns:a16="http://schemas.microsoft.com/office/drawing/2014/main" id="{84C3E4BE-2BDD-405E-92D6-93E8245897FA}"/>
                </a:ext>
              </a:extLst>
            </p:cNvPr>
            <p:cNvPicPr>
              <a:picLocks noChangeAspect="1"/>
            </p:cNvPicPr>
            <p:nvPr/>
          </p:nvPicPr>
          <p:blipFill>
            <a:blip r:embed="rId14" cstate="print"/>
            <a:srcRect/>
            <a:stretch>
              <a:fillRect/>
            </a:stretch>
          </p:blipFill>
          <p:spPr bwMode="auto">
            <a:xfrm>
              <a:off x="3519195" y="1933576"/>
              <a:ext cx="1788738" cy="1274712"/>
            </a:xfrm>
            <a:prstGeom prst="rect">
              <a:avLst/>
            </a:prstGeom>
            <a:noFill/>
            <a:ln w="9525">
              <a:noFill/>
              <a:miter lim="800000"/>
              <a:headEnd/>
              <a:tailEnd/>
            </a:ln>
          </p:spPr>
        </p:pic>
        <p:sp>
          <p:nvSpPr>
            <p:cNvPr id="74" name="TextBox 73">
              <a:extLst>
                <a:ext uri="{FF2B5EF4-FFF2-40B4-BE49-F238E27FC236}">
                  <a16:creationId xmlns:a16="http://schemas.microsoft.com/office/drawing/2014/main" id="{18C81294-3DFC-4630-A931-AC72FF194DD7}"/>
                </a:ext>
              </a:extLst>
            </p:cNvPr>
            <p:cNvSpPr txBox="1"/>
            <p:nvPr/>
          </p:nvSpPr>
          <p:spPr>
            <a:xfrm rot="21423860">
              <a:off x="3556065" y="1978264"/>
              <a:ext cx="1731163" cy="1410889"/>
            </a:xfrm>
            <a:prstGeom prst="rect">
              <a:avLst/>
            </a:prstGeom>
            <a:noFill/>
          </p:spPr>
          <p:txBody>
            <a:bodyPr wrap="square" rtlCol="0">
              <a:normAutofit/>
            </a:bodyPr>
            <a:lstStyle/>
            <a:p>
              <a:r>
                <a:rPr lang="en-AU" sz="1200" b="1" dirty="0">
                  <a:latin typeface="Bradley Hand ITC" pitchFamily="66" charset="0"/>
                </a:rPr>
                <a:t>Material volume + machine cost + overheads + % profit margin.</a:t>
              </a:r>
            </a:p>
            <a:p>
              <a:endParaRPr lang="en-AU" sz="1200" dirty="0">
                <a:latin typeface="Bradley Hand ITC" pitchFamily="66" charset="0"/>
              </a:endParaRPr>
            </a:p>
          </p:txBody>
        </p:sp>
      </p:grpSp>
    </p:spTree>
    <p:extLst>
      <p:ext uri="{BB962C8B-B14F-4D97-AF65-F5344CB8AC3E}">
        <p14:creationId xmlns:p14="http://schemas.microsoft.com/office/powerpoint/2010/main" val="183590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038E58-54A2-4D1A-AB13-160407551DD2}"/>
              </a:ext>
            </a:extLst>
          </p:cNvPr>
          <p:cNvPicPr>
            <a:picLocks noChangeAspect="1"/>
          </p:cNvPicPr>
          <p:nvPr/>
        </p:nvPicPr>
        <p:blipFill rotWithShape="1">
          <a:blip r:embed="rId3"/>
          <a:srcRect l="8290" t="51931" r="82105" b="22383"/>
          <a:stretch/>
        </p:blipFill>
        <p:spPr>
          <a:xfrm>
            <a:off x="7548220" y="1389255"/>
            <a:ext cx="3152454" cy="4739658"/>
          </a:xfrm>
          <a:prstGeom prst="rect">
            <a:avLst/>
          </a:prstGeom>
        </p:spPr>
      </p:pic>
      <p:sp>
        <p:nvSpPr>
          <p:cNvPr id="2" name="Title 1"/>
          <p:cNvSpPr>
            <a:spLocks noGrp="1"/>
          </p:cNvSpPr>
          <p:nvPr>
            <p:ph type="title"/>
          </p:nvPr>
        </p:nvSpPr>
        <p:spPr>
          <a:xfrm>
            <a:off x="1484310" y="554635"/>
            <a:ext cx="4661655" cy="866576"/>
          </a:xfrm>
        </p:spPr>
        <p:txBody>
          <a:bodyPr/>
          <a:lstStyle/>
          <a:p>
            <a:r>
              <a:rPr lang="en-IE" dirty="0"/>
              <a:t>Reach</a:t>
            </a:r>
          </a:p>
        </p:txBody>
      </p:sp>
      <p:sp>
        <p:nvSpPr>
          <p:cNvPr id="3" name="Content Placeholder 2"/>
          <p:cNvSpPr>
            <a:spLocks noGrp="1"/>
          </p:cNvSpPr>
          <p:nvPr>
            <p:ph idx="1"/>
          </p:nvPr>
        </p:nvSpPr>
        <p:spPr>
          <a:xfrm>
            <a:off x="1360414" y="1193134"/>
            <a:ext cx="6187806" cy="5413830"/>
          </a:xfrm>
        </p:spPr>
        <p:txBody>
          <a:bodyPr>
            <a:normAutofit/>
          </a:bodyPr>
          <a:lstStyle/>
          <a:p>
            <a:r>
              <a:rPr lang="en-IE" dirty="0"/>
              <a:t>P1. </a:t>
            </a:r>
            <a:r>
              <a:rPr lang="en-IE"/>
              <a:t>ThreeD</a:t>
            </a:r>
            <a:r>
              <a:rPr lang="en-IE" dirty="0"/>
              <a:t>.ie</a:t>
            </a:r>
          </a:p>
          <a:p>
            <a:pPr lvl="1"/>
            <a:r>
              <a:rPr lang="en-IE" dirty="0"/>
              <a:t>E-commerce platform,</a:t>
            </a:r>
          </a:p>
          <a:p>
            <a:pPr lvl="1"/>
            <a:r>
              <a:rPr lang="en-IE" dirty="0"/>
              <a:t>Instant quote calculator,</a:t>
            </a:r>
          </a:p>
          <a:p>
            <a:pPr lvl="1"/>
            <a:r>
              <a:rPr lang="en-IE" dirty="0"/>
              <a:t>Ongoing.</a:t>
            </a:r>
          </a:p>
          <a:p>
            <a:pPr lvl="2"/>
            <a:r>
              <a:rPr lang="en-IE" dirty="0"/>
              <a:t>SEO &amp; Digital marketing campaign,</a:t>
            </a:r>
          </a:p>
          <a:p>
            <a:pPr lvl="2"/>
            <a:r>
              <a:rPr lang="en-IE" dirty="0"/>
              <a:t>Information blog / Increase organic traffic,</a:t>
            </a:r>
          </a:p>
          <a:p>
            <a:r>
              <a:rPr lang="en-IE" dirty="0"/>
              <a:t>P2. </a:t>
            </a:r>
          </a:p>
          <a:p>
            <a:pPr lvl="1"/>
            <a:r>
              <a:rPr lang="en-IE" dirty="0"/>
              <a:t>Exhibiting &amp; presenting/ networking at conferences &amp; trade show's in Ireland,</a:t>
            </a:r>
          </a:p>
          <a:p>
            <a:pPr lvl="1"/>
            <a:r>
              <a:rPr lang="en-IE" dirty="0"/>
              <a:t>Re Marketing and follow up calls,</a:t>
            </a:r>
          </a:p>
          <a:p>
            <a:pPr lvl="1"/>
            <a:r>
              <a:rPr lang="en-IE" dirty="0"/>
              <a:t>Cold calling potential justified leads,</a:t>
            </a:r>
          </a:p>
          <a:p>
            <a:pPr lvl="1"/>
            <a:r>
              <a:rPr lang="en-IE" dirty="0"/>
              <a:t>Social - LinkedIn, Twitter, Facebook, Instagram</a:t>
            </a:r>
          </a:p>
        </p:txBody>
      </p:sp>
      <p:pic>
        <p:nvPicPr>
          <p:cNvPr id="11" name="Picture 10">
            <a:extLst>
              <a:ext uri="{FF2B5EF4-FFF2-40B4-BE49-F238E27FC236}">
                <a16:creationId xmlns:a16="http://schemas.microsoft.com/office/drawing/2014/main" id="{F03292AD-5670-4E8D-94B8-C4B549C3D666}"/>
              </a:ext>
            </a:extLst>
          </p:cNvPr>
          <p:cNvPicPr>
            <a:picLocks noChangeAspect="1"/>
          </p:cNvPicPr>
          <p:nvPr/>
        </p:nvPicPr>
        <p:blipFill rotWithShape="1">
          <a:blip r:embed="rId4"/>
          <a:srcRect l="4835" t="8067" r="73581" b="66792"/>
          <a:stretch/>
        </p:blipFill>
        <p:spPr>
          <a:xfrm>
            <a:off x="7493185" y="513977"/>
            <a:ext cx="3147465" cy="2061258"/>
          </a:xfrm>
          <a:prstGeom prst="rect">
            <a:avLst/>
          </a:prstGeom>
        </p:spPr>
      </p:pic>
      <p:sp>
        <p:nvSpPr>
          <p:cNvPr id="13" name="TextBox 12">
            <a:extLst>
              <a:ext uri="{FF2B5EF4-FFF2-40B4-BE49-F238E27FC236}">
                <a16:creationId xmlns:a16="http://schemas.microsoft.com/office/drawing/2014/main" id="{6A756227-9614-4EF7-8081-F6C14653416E}"/>
              </a:ext>
            </a:extLst>
          </p:cNvPr>
          <p:cNvSpPr txBox="1"/>
          <p:nvPr/>
        </p:nvSpPr>
        <p:spPr>
          <a:xfrm>
            <a:off x="7493185" y="6128913"/>
            <a:ext cx="2338895" cy="596377"/>
          </a:xfrm>
          <a:prstGeom prst="rect">
            <a:avLst/>
          </a:prstGeom>
          <a:noFill/>
        </p:spPr>
        <p:txBody>
          <a:bodyPr wrap="square" rtlCol="0">
            <a:spAutoFit/>
          </a:bodyPr>
          <a:lstStyle/>
          <a:p>
            <a:r>
              <a:rPr lang="en-IE" sz="1100" dirty="0"/>
              <a:t>https://trends.google.com/trends/explore?date=all&amp;q=3d%20printing,Additive%20Manufacturing</a:t>
            </a:r>
          </a:p>
        </p:txBody>
      </p:sp>
      <p:pic>
        <p:nvPicPr>
          <p:cNvPr id="12" name="Picture 11">
            <a:extLst>
              <a:ext uri="{FF2B5EF4-FFF2-40B4-BE49-F238E27FC236}">
                <a16:creationId xmlns:a16="http://schemas.microsoft.com/office/drawing/2014/main" id="{3A3B14BB-E243-4278-B0F5-0D2FB3E6921E}"/>
              </a:ext>
            </a:extLst>
          </p:cNvPr>
          <p:cNvPicPr>
            <a:picLocks noChangeAspect="1"/>
          </p:cNvPicPr>
          <p:nvPr/>
        </p:nvPicPr>
        <p:blipFill rotWithShape="1">
          <a:blip r:embed="rId4"/>
          <a:srcRect l="32729" t="21221" r="44158" b="71211"/>
          <a:stretch/>
        </p:blipFill>
        <p:spPr>
          <a:xfrm>
            <a:off x="7493185" y="2575235"/>
            <a:ext cx="3147465" cy="579435"/>
          </a:xfrm>
          <a:prstGeom prst="rect">
            <a:avLst/>
          </a:prstGeom>
        </p:spPr>
      </p:pic>
    </p:spTree>
    <p:extLst>
      <p:ext uri="{BB962C8B-B14F-4D97-AF65-F5344CB8AC3E}">
        <p14:creationId xmlns:p14="http://schemas.microsoft.com/office/powerpoint/2010/main" val="231041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68812"/>
            <a:ext cx="4661655" cy="872197"/>
          </a:xfrm>
        </p:spPr>
        <p:txBody>
          <a:bodyPr/>
          <a:lstStyle/>
          <a:p>
            <a:r>
              <a:rPr lang="en-IE" dirty="0"/>
              <a:t>Competitor Analysis</a:t>
            </a:r>
          </a:p>
        </p:txBody>
      </p:sp>
      <p:graphicFrame>
        <p:nvGraphicFramePr>
          <p:cNvPr id="4" name="Table 3">
            <a:extLst>
              <a:ext uri="{FF2B5EF4-FFF2-40B4-BE49-F238E27FC236}">
                <a16:creationId xmlns:a16="http://schemas.microsoft.com/office/drawing/2014/main" id="{7CDD9320-618D-4550-BB47-104CA5E6EE33}"/>
              </a:ext>
            </a:extLst>
          </p:cNvPr>
          <p:cNvGraphicFramePr>
            <a:graphicFrameLocks noGrp="1"/>
          </p:cNvGraphicFramePr>
          <p:nvPr>
            <p:extLst>
              <p:ext uri="{D42A27DB-BD31-4B8C-83A1-F6EECF244321}">
                <p14:modId xmlns:p14="http://schemas.microsoft.com/office/powerpoint/2010/main" val="1835276575"/>
              </p:ext>
            </p:extLst>
          </p:nvPr>
        </p:nvGraphicFramePr>
        <p:xfrm>
          <a:off x="1695326" y="907590"/>
          <a:ext cx="10272293" cy="5724980"/>
        </p:xfrm>
        <a:graphic>
          <a:graphicData uri="http://schemas.openxmlformats.org/drawingml/2006/table">
            <a:tbl>
              <a:tblPr firstRow="1" bandRow="1">
                <a:tableStyleId>{5C22544A-7EE6-4342-B048-85BDC9FD1C3A}</a:tableStyleId>
              </a:tblPr>
              <a:tblGrid>
                <a:gridCol w="1489818">
                  <a:extLst>
                    <a:ext uri="{9D8B030D-6E8A-4147-A177-3AD203B41FA5}">
                      <a16:colId xmlns:a16="http://schemas.microsoft.com/office/drawing/2014/main" val="20000"/>
                    </a:ext>
                  </a:extLst>
                </a:gridCol>
                <a:gridCol w="1244127">
                  <a:extLst>
                    <a:ext uri="{9D8B030D-6E8A-4147-A177-3AD203B41FA5}">
                      <a16:colId xmlns:a16="http://schemas.microsoft.com/office/drawing/2014/main" val="2433866897"/>
                    </a:ext>
                  </a:extLst>
                </a:gridCol>
                <a:gridCol w="1246800">
                  <a:extLst>
                    <a:ext uri="{9D8B030D-6E8A-4147-A177-3AD203B41FA5}">
                      <a16:colId xmlns:a16="http://schemas.microsoft.com/office/drawing/2014/main" val="649611092"/>
                    </a:ext>
                  </a:extLst>
                </a:gridCol>
                <a:gridCol w="1351950">
                  <a:extLst>
                    <a:ext uri="{9D8B030D-6E8A-4147-A177-3AD203B41FA5}">
                      <a16:colId xmlns:a16="http://schemas.microsoft.com/office/drawing/2014/main" val="705833595"/>
                    </a:ext>
                  </a:extLst>
                </a:gridCol>
                <a:gridCol w="1111603">
                  <a:extLst>
                    <a:ext uri="{9D8B030D-6E8A-4147-A177-3AD203B41FA5}">
                      <a16:colId xmlns:a16="http://schemas.microsoft.com/office/drawing/2014/main" val="3333111673"/>
                    </a:ext>
                  </a:extLst>
                </a:gridCol>
                <a:gridCol w="1727493">
                  <a:extLst>
                    <a:ext uri="{9D8B030D-6E8A-4147-A177-3AD203B41FA5}">
                      <a16:colId xmlns:a16="http://schemas.microsoft.com/office/drawing/2014/main" val="2929813984"/>
                    </a:ext>
                  </a:extLst>
                </a:gridCol>
                <a:gridCol w="1279981">
                  <a:extLst>
                    <a:ext uri="{9D8B030D-6E8A-4147-A177-3AD203B41FA5}">
                      <a16:colId xmlns:a16="http://schemas.microsoft.com/office/drawing/2014/main" val="20001"/>
                    </a:ext>
                  </a:extLst>
                </a:gridCol>
                <a:gridCol w="820521">
                  <a:extLst>
                    <a:ext uri="{9D8B030D-6E8A-4147-A177-3AD203B41FA5}">
                      <a16:colId xmlns:a16="http://schemas.microsoft.com/office/drawing/2014/main" val="20002"/>
                    </a:ext>
                  </a:extLst>
                </a:gridCol>
              </a:tblGrid>
              <a:tr h="521542">
                <a:tc>
                  <a:txBody>
                    <a:bodyPr/>
                    <a:lstStyle/>
                    <a:p>
                      <a:pPr algn="ctr" fontAlgn="ctr"/>
                      <a:r>
                        <a:rPr lang="en-IE" sz="1400" b="0" i="0" u="none" strike="noStrike" dirty="0">
                          <a:solidFill>
                            <a:schemeClr val="bg1"/>
                          </a:solidFill>
                          <a:effectLst/>
                          <a:latin typeface="Calibri" panose="020F0502020204030204" pitchFamily="34" charset="0"/>
                        </a:rPr>
                        <a:t> </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3D Printing Primary Business</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Location</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Volume Production</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Google search 3d printing Ireland</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Website lay out</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Instant web quoting</a:t>
                      </a:r>
                    </a:p>
                  </a:txBody>
                  <a:tcPr marL="9525" marR="9525" marT="9525" marB="0" anchor="ctr"/>
                </a:tc>
                <a:tc>
                  <a:txBody>
                    <a:bodyPr/>
                    <a:lstStyle/>
                    <a:p>
                      <a:pPr algn="ctr" fontAlgn="ctr"/>
                      <a:r>
                        <a:rPr lang="en-IE" sz="1400" b="0" i="0" u="none" strike="noStrike" dirty="0">
                          <a:solidFill>
                            <a:schemeClr val="bg1"/>
                          </a:solidFill>
                          <a:effectLst/>
                          <a:latin typeface="Calibri" panose="020F0502020204030204" pitchFamily="34" charset="0"/>
                        </a:rPr>
                        <a:t>Total</a:t>
                      </a:r>
                    </a:p>
                  </a:txBody>
                  <a:tcPr marL="9525" marR="9525" marT="9525" marB="0" anchor="ctr"/>
                </a:tc>
                <a:extLst>
                  <a:ext uri="{0D108BD9-81ED-4DB2-BD59-A6C34878D82A}">
                    <a16:rowId xmlns:a16="http://schemas.microsoft.com/office/drawing/2014/main" val="10000"/>
                  </a:ext>
                </a:extLst>
              </a:tr>
              <a:tr h="404332">
                <a:tc>
                  <a:txBody>
                    <a:bodyPr/>
                    <a:lstStyle/>
                    <a:p>
                      <a:pPr algn="ctr" fontAlgn="ctr"/>
                      <a:r>
                        <a:rPr lang="en-IE" sz="1400" b="0" i="0" u="none" strike="noStrike">
                          <a:solidFill>
                            <a:srgbClr val="000000"/>
                          </a:solidFill>
                          <a:effectLst/>
                          <a:latin typeface="Calibri" panose="020F0502020204030204" pitchFamily="34" charset="0"/>
                        </a:rPr>
                        <a:t>3D PRINTING DUBLIN</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Dublin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Moderate</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509303639"/>
                  </a:ext>
                </a:extLst>
              </a:tr>
              <a:tr h="404332">
                <a:tc>
                  <a:txBody>
                    <a:bodyPr/>
                    <a:lstStyle/>
                    <a:p>
                      <a:pPr algn="ctr" fontAlgn="ctr"/>
                      <a:r>
                        <a:rPr lang="en-IE" sz="1400" b="0" i="0" u="none" strike="noStrike">
                          <a:solidFill>
                            <a:srgbClr val="000000"/>
                          </a:solidFill>
                          <a:effectLst/>
                          <a:latin typeface="Calibri" panose="020F0502020204030204" pitchFamily="34" charset="0"/>
                        </a:rPr>
                        <a:t>3D PRINTING IRELAND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Dublin, Meath</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User Frendly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393312865"/>
                  </a:ext>
                </a:extLst>
              </a:tr>
              <a:tr h="404332">
                <a:tc>
                  <a:txBody>
                    <a:bodyPr/>
                    <a:lstStyle/>
                    <a:p>
                      <a:pPr algn="ctr" fontAlgn="ctr"/>
                      <a:r>
                        <a:rPr lang="en-IE" sz="1400" b="0" i="0" u="none" strike="noStrike">
                          <a:solidFill>
                            <a:srgbClr val="000000"/>
                          </a:solidFill>
                          <a:effectLst/>
                          <a:latin typeface="Calibri" panose="020F0502020204030204" pitchFamily="34" charset="0"/>
                        </a:rPr>
                        <a:t>INSPIRE 3D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Wicklow</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Moderate</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3381017300"/>
                  </a:ext>
                </a:extLst>
              </a:tr>
              <a:tr h="404332">
                <a:tc>
                  <a:txBody>
                    <a:bodyPr/>
                    <a:lstStyle/>
                    <a:p>
                      <a:pPr algn="ctr" fontAlgn="ctr"/>
                      <a:r>
                        <a:rPr lang="en-IE" sz="1400" b="0" i="0" u="none" strike="noStrike">
                          <a:solidFill>
                            <a:srgbClr val="000000"/>
                          </a:solidFill>
                          <a:effectLst/>
                          <a:latin typeface="Calibri" panose="020F0502020204030204" pitchFamily="34" charset="0"/>
                        </a:rPr>
                        <a:t>BELIEVE 3D PRINTING</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Fermannagh, Belfast </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User Frendly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4218437255"/>
                  </a:ext>
                </a:extLst>
              </a:tr>
              <a:tr h="404332">
                <a:tc>
                  <a:txBody>
                    <a:bodyPr/>
                    <a:lstStyle/>
                    <a:p>
                      <a:pPr algn="ctr" fontAlgn="ctr"/>
                      <a:r>
                        <a:rPr lang="en-IE" sz="1400" b="0" i="0" u="none" strike="noStrike">
                          <a:solidFill>
                            <a:srgbClr val="000000"/>
                          </a:solidFill>
                          <a:effectLst/>
                          <a:latin typeface="Calibri" panose="020F0502020204030204" pitchFamily="34" charset="0"/>
                        </a:rPr>
                        <a:t>WAZP</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Kerry</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User Frendly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0001"/>
                  </a:ext>
                </a:extLst>
              </a:tr>
              <a:tr h="404332">
                <a:tc>
                  <a:txBody>
                    <a:bodyPr/>
                    <a:lstStyle/>
                    <a:p>
                      <a:pPr algn="ctr" fontAlgn="ctr"/>
                      <a:r>
                        <a:rPr lang="en-IE" sz="1400" b="0" i="0" u="none" strike="noStrike">
                          <a:solidFill>
                            <a:srgbClr val="000000"/>
                          </a:solidFill>
                          <a:effectLst/>
                          <a:latin typeface="Calibri" panose="020F0502020204030204" pitchFamily="34" charset="0"/>
                        </a:rPr>
                        <a:t>UA 3D PRINTING</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Galway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Complex</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2"/>
                  </a:ext>
                </a:extLst>
              </a:tr>
              <a:tr h="404332">
                <a:tc>
                  <a:txBody>
                    <a:bodyPr/>
                    <a:lstStyle/>
                    <a:p>
                      <a:pPr algn="ctr" fontAlgn="ctr"/>
                      <a:r>
                        <a:rPr lang="en-IE" sz="1400" b="0" i="0" u="none" strike="noStrike">
                          <a:solidFill>
                            <a:srgbClr val="000000"/>
                          </a:solidFill>
                          <a:effectLst/>
                          <a:latin typeface="Calibri" panose="020F0502020204030204" pitchFamily="34" charset="0"/>
                        </a:rPr>
                        <a:t>SCHIVO GROUP LIMITED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Waterford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User Friendly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3"/>
                  </a:ext>
                </a:extLst>
              </a:tr>
              <a:tr h="404332">
                <a:tc>
                  <a:txBody>
                    <a:bodyPr/>
                    <a:lstStyle/>
                    <a:p>
                      <a:pPr algn="ctr" fontAlgn="ctr"/>
                      <a:r>
                        <a:rPr lang="en-IE" sz="1400" b="0" i="0" u="none" strike="noStrike">
                          <a:solidFill>
                            <a:srgbClr val="000000"/>
                          </a:solidFill>
                          <a:effectLst/>
                          <a:latin typeface="Calibri" panose="020F0502020204030204" pitchFamily="34" charset="0"/>
                        </a:rPr>
                        <a:t>3DP</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Sligo</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Not on first page</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Moderate</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0004"/>
                  </a:ext>
                </a:extLst>
              </a:tr>
              <a:tr h="404332">
                <a:tc>
                  <a:txBody>
                    <a:bodyPr/>
                    <a:lstStyle/>
                    <a:p>
                      <a:pPr algn="ctr" fontAlgn="ctr"/>
                      <a:r>
                        <a:rPr lang="en-IE" sz="1400" b="0" i="0" u="none" strike="noStrike">
                          <a:solidFill>
                            <a:srgbClr val="000000"/>
                          </a:solidFill>
                          <a:effectLst/>
                          <a:latin typeface="Calibri" panose="020F0502020204030204" pitchFamily="34" charset="0"/>
                        </a:rPr>
                        <a:t>HACKETT 3D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Dublin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4</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User Friendly</a:t>
                      </a:r>
                      <a:endParaRPr lang="en-IE"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5"/>
                  </a:ext>
                </a:extLst>
              </a:tr>
              <a:tr h="404332">
                <a:tc>
                  <a:txBody>
                    <a:bodyPr/>
                    <a:lstStyle/>
                    <a:p>
                      <a:pPr algn="ctr" fontAlgn="ctr"/>
                      <a:r>
                        <a:rPr lang="en-IE" sz="1400" b="0" i="0" u="none" strike="noStrike">
                          <a:solidFill>
                            <a:srgbClr val="000000"/>
                          </a:solidFill>
                          <a:effectLst/>
                          <a:latin typeface="Calibri" panose="020F0502020204030204" pitchFamily="34" charset="0"/>
                        </a:rPr>
                        <a:t>NERATEK LIMITED</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Sligo</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9</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Complex</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6"/>
                  </a:ext>
                </a:extLst>
              </a:tr>
              <a:tr h="404332">
                <a:tc>
                  <a:txBody>
                    <a:bodyPr/>
                    <a:lstStyle/>
                    <a:p>
                      <a:pPr algn="ctr" fontAlgn="ctr"/>
                      <a:r>
                        <a:rPr lang="en-IE" sz="1400" b="0" i="0" u="none" strike="noStrike">
                          <a:solidFill>
                            <a:srgbClr val="000000"/>
                          </a:solidFill>
                          <a:effectLst/>
                          <a:latin typeface="Calibri" panose="020F0502020204030204" pitchFamily="34" charset="0"/>
                        </a:rPr>
                        <a:t>3D PRINTING POINT</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Galway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Not on first page</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Complex</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7"/>
                  </a:ext>
                </a:extLst>
              </a:tr>
              <a:tr h="404332">
                <a:tc>
                  <a:txBody>
                    <a:bodyPr/>
                    <a:lstStyle/>
                    <a:p>
                      <a:pPr algn="ctr" fontAlgn="ctr"/>
                      <a:r>
                        <a:rPr lang="en-IE" sz="1400" b="0" i="0" u="none" strike="noStrike">
                          <a:solidFill>
                            <a:srgbClr val="000000"/>
                          </a:solidFill>
                          <a:effectLst/>
                          <a:latin typeface="Calibri" panose="020F0502020204030204" pitchFamily="34" charset="0"/>
                        </a:rPr>
                        <a:t>CT SCANNING AND 3D PRINTING</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Tipperary</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Not on first page</a:t>
                      </a:r>
                    </a:p>
                  </a:txBody>
                  <a:tcPr marL="9525" marR="9525" marT="9525" marB="0" anchor="ctr"/>
                </a:tc>
                <a:tc>
                  <a:txBody>
                    <a:bodyPr/>
                    <a:lstStyle/>
                    <a:p>
                      <a:pPr algn="ctr" fontAlgn="ctr"/>
                      <a:r>
                        <a:rPr lang="en-IE" sz="1400" b="0" i="0" u="none" strike="noStrike">
                          <a:solidFill>
                            <a:srgbClr val="000000"/>
                          </a:solidFill>
                          <a:effectLst/>
                          <a:latin typeface="Calibri" panose="020F0502020204030204" pitchFamily="34" charset="0"/>
                        </a:rPr>
                        <a:t>Complex</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N</a:t>
                      </a:r>
                    </a:p>
                  </a:txBody>
                  <a:tcPr marL="9525" marR="9525" marT="9525" marB="0" anchor="ctr"/>
                </a:tc>
                <a:tc>
                  <a:txBody>
                    <a:bodyPr/>
                    <a:lstStyle/>
                    <a:p>
                      <a:pPr algn="ctr" fontAlgn="ctr"/>
                      <a:r>
                        <a:rPr lang="en-IE"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2504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A5B793F-C002-4570-ADFC-F42CD5737E6D}"/>
              </a:ext>
            </a:extLst>
          </p:cNvPr>
          <p:cNvGraphicFramePr/>
          <p:nvPr>
            <p:extLst>
              <p:ext uri="{D42A27DB-BD31-4B8C-83A1-F6EECF244321}">
                <p14:modId xmlns:p14="http://schemas.microsoft.com/office/powerpoint/2010/main" val="611441352"/>
              </p:ext>
            </p:extLst>
          </p:nvPr>
        </p:nvGraphicFramePr>
        <p:xfrm>
          <a:off x="2131793" y="412885"/>
          <a:ext cx="9880734" cy="5549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8FFDD0E-86CD-4D51-B231-2BF03ED6F61C}"/>
              </a:ext>
            </a:extLst>
          </p:cNvPr>
          <p:cNvSpPr txBox="1">
            <a:spLocks/>
          </p:cNvSpPr>
          <p:nvPr/>
        </p:nvSpPr>
        <p:spPr>
          <a:xfrm>
            <a:off x="2231240" y="612993"/>
            <a:ext cx="4701823" cy="689317"/>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4400" dirty="0"/>
              <a:t>Strategy</a:t>
            </a:r>
          </a:p>
        </p:txBody>
      </p:sp>
      <p:grpSp>
        <p:nvGrpSpPr>
          <p:cNvPr id="10" name="Group 9">
            <a:extLst>
              <a:ext uri="{FF2B5EF4-FFF2-40B4-BE49-F238E27FC236}">
                <a16:creationId xmlns:a16="http://schemas.microsoft.com/office/drawing/2014/main" id="{572E8894-AF0A-4342-B2AA-978A3CE3346D}"/>
              </a:ext>
            </a:extLst>
          </p:cNvPr>
          <p:cNvGrpSpPr/>
          <p:nvPr/>
        </p:nvGrpSpPr>
        <p:grpSpPr>
          <a:xfrm>
            <a:off x="1477041" y="916794"/>
            <a:ext cx="3163518" cy="3781840"/>
            <a:chOff x="615548" y="309497"/>
            <a:chExt cx="3163518" cy="3781840"/>
          </a:xfrm>
        </p:grpSpPr>
        <p:sp>
          <p:nvSpPr>
            <p:cNvPr id="11" name="Rectangle 10">
              <a:extLst>
                <a:ext uri="{FF2B5EF4-FFF2-40B4-BE49-F238E27FC236}">
                  <a16:creationId xmlns:a16="http://schemas.microsoft.com/office/drawing/2014/main" id="{2391E762-6915-45AF-B453-6F00535EC221}"/>
                </a:ext>
              </a:extLst>
            </p:cNvPr>
            <p:cNvSpPr/>
            <p:nvPr/>
          </p:nvSpPr>
          <p:spPr>
            <a:xfrm>
              <a:off x="615548" y="309497"/>
              <a:ext cx="3163518" cy="309252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8FE2D876-DCB6-4B74-B48D-8B9DD756A00C}"/>
                </a:ext>
              </a:extLst>
            </p:cNvPr>
            <p:cNvSpPr txBox="1"/>
            <p:nvPr/>
          </p:nvSpPr>
          <p:spPr>
            <a:xfrm>
              <a:off x="615548" y="998814"/>
              <a:ext cx="3163518" cy="30925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2332" tIns="0" rIns="0" bIns="0" numCol="1" spcCol="1270" anchor="t" anchorCtr="0">
              <a:noAutofit/>
            </a:bodyPr>
            <a:lstStyle/>
            <a:p>
              <a:pPr marL="0" lvl="0" indent="0" algn="l" defTabSz="1200150">
                <a:lnSpc>
                  <a:spcPct val="90000"/>
                </a:lnSpc>
                <a:spcBef>
                  <a:spcPct val="0"/>
                </a:spcBef>
                <a:spcAft>
                  <a:spcPct val="35000"/>
                </a:spcAft>
                <a:buNone/>
              </a:pPr>
              <a:r>
                <a:rPr lang="en-US" sz="2800" kern="1200" dirty="0"/>
                <a:t>Short Term  </a:t>
              </a:r>
              <a:r>
                <a:rPr lang="en-US" sz="2700" kern="1200" dirty="0"/>
                <a:t>	</a:t>
              </a:r>
            </a:p>
            <a:p>
              <a:pPr marL="0" lvl="0" indent="0" algn="l" defTabSz="1200150">
                <a:lnSpc>
                  <a:spcPct val="90000"/>
                </a:lnSpc>
                <a:spcBef>
                  <a:spcPct val="0"/>
                </a:spcBef>
                <a:spcAft>
                  <a:spcPct val="35000"/>
                </a:spcAft>
                <a:buNone/>
              </a:pPr>
              <a:r>
                <a:rPr lang="en-US" sz="2000" kern="1200" dirty="0"/>
                <a:t>1 - </a:t>
              </a:r>
              <a:r>
                <a:rPr lang="en-US" sz="2000" dirty="0"/>
                <a:t>6</a:t>
              </a:r>
              <a:r>
                <a:rPr lang="en-US" sz="2000" kern="1200" dirty="0"/>
                <a:t> Months</a:t>
              </a:r>
            </a:p>
            <a:p>
              <a:pPr marL="171450" lvl="1" indent="-171450" algn="l" defTabSz="800100">
                <a:lnSpc>
                  <a:spcPct val="90000"/>
                </a:lnSpc>
                <a:spcBef>
                  <a:spcPct val="0"/>
                </a:spcBef>
                <a:spcAft>
                  <a:spcPct val="15000"/>
                </a:spcAft>
                <a:buChar char="•"/>
              </a:pPr>
              <a:r>
                <a:rPr lang="en-US" dirty="0"/>
                <a:t>Launch ThreeD.ie</a:t>
              </a:r>
            </a:p>
            <a:p>
              <a:pPr marL="171450" lvl="1" indent="-171450" algn="l" defTabSz="800100">
                <a:lnSpc>
                  <a:spcPct val="90000"/>
                </a:lnSpc>
                <a:spcBef>
                  <a:spcPct val="0"/>
                </a:spcBef>
                <a:spcAft>
                  <a:spcPct val="15000"/>
                </a:spcAft>
                <a:buChar char="•"/>
              </a:pPr>
              <a:r>
                <a:rPr lang="en-US" dirty="0"/>
                <a:t>Digital marketing campaign,</a:t>
              </a:r>
            </a:p>
            <a:p>
              <a:pPr marL="171450" lvl="1" indent="-171450" defTabSz="800100">
                <a:lnSpc>
                  <a:spcPct val="90000"/>
                </a:lnSpc>
                <a:spcBef>
                  <a:spcPct val="0"/>
                </a:spcBef>
                <a:spcAft>
                  <a:spcPct val="15000"/>
                </a:spcAft>
                <a:buChar char="•"/>
              </a:pPr>
              <a:r>
                <a:rPr lang="en-US" dirty="0"/>
                <a:t>Market research,</a:t>
              </a:r>
            </a:p>
            <a:p>
              <a:pPr marL="171450" lvl="1" indent="-171450" defTabSz="800100">
                <a:lnSpc>
                  <a:spcPct val="90000"/>
                </a:lnSpc>
                <a:spcBef>
                  <a:spcPct val="0"/>
                </a:spcBef>
                <a:spcAft>
                  <a:spcPct val="15000"/>
                </a:spcAft>
                <a:buFontTx/>
                <a:buChar char="•"/>
              </a:pPr>
              <a:r>
                <a:rPr lang="en-US" dirty="0"/>
                <a:t>Organic web traffic,</a:t>
              </a:r>
            </a:p>
            <a:p>
              <a:pPr marL="171450" lvl="1" indent="-171450" defTabSz="800100">
                <a:lnSpc>
                  <a:spcPct val="90000"/>
                </a:lnSpc>
                <a:spcBef>
                  <a:spcPct val="0"/>
                </a:spcBef>
                <a:spcAft>
                  <a:spcPct val="15000"/>
                </a:spcAft>
                <a:buChar char="•"/>
              </a:pPr>
              <a:r>
                <a:rPr lang="en-US" dirty="0"/>
                <a:t>SEO, </a:t>
              </a:r>
            </a:p>
            <a:p>
              <a:pPr marL="171450" lvl="1" indent="-171450" defTabSz="800100">
                <a:lnSpc>
                  <a:spcPct val="90000"/>
                </a:lnSpc>
                <a:spcBef>
                  <a:spcPct val="0"/>
                </a:spcBef>
                <a:spcAft>
                  <a:spcPct val="15000"/>
                </a:spcAft>
                <a:buChar char="•"/>
              </a:pPr>
              <a:endParaRPr lang="en-US" dirty="0"/>
            </a:p>
          </p:txBody>
        </p:sp>
      </p:grpSp>
      <p:grpSp>
        <p:nvGrpSpPr>
          <p:cNvPr id="19" name="Group 18">
            <a:extLst>
              <a:ext uri="{FF2B5EF4-FFF2-40B4-BE49-F238E27FC236}">
                <a16:creationId xmlns:a16="http://schemas.microsoft.com/office/drawing/2014/main" id="{35217AB6-C6AA-40C1-83C2-733E9F4D6332}"/>
              </a:ext>
            </a:extLst>
          </p:cNvPr>
          <p:cNvGrpSpPr/>
          <p:nvPr/>
        </p:nvGrpSpPr>
        <p:grpSpPr>
          <a:xfrm>
            <a:off x="5063277" y="3801847"/>
            <a:ext cx="3263265" cy="2954878"/>
            <a:chOff x="3728797" y="3179980"/>
            <a:chExt cx="2885846" cy="2369724"/>
          </a:xfrm>
        </p:grpSpPr>
        <p:sp>
          <p:nvSpPr>
            <p:cNvPr id="20" name="Rectangle 19">
              <a:extLst>
                <a:ext uri="{FF2B5EF4-FFF2-40B4-BE49-F238E27FC236}">
                  <a16:creationId xmlns:a16="http://schemas.microsoft.com/office/drawing/2014/main" id="{DFC29D2F-FFAC-40B5-BED1-27D47D600E99}"/>
                </a:ext>
              </a:extLst>
            </p:cNvPr>
            <p:cNvSpPr/>
            <p:nvPr/>
          </p:nvSpPr>
          <p:spPr>
            <a:xfrm>
              <a:off x="3728797" y="3179980"/>
              <a:ext cx="2885846" cy="23697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0CFFE01E-63CF-4743-9593-824CD6DDD57A}"/>
                </a:ext>
              </a:extLst>
            </p:cNvPr>
            <p:cNvSpPr txBox="1"/>
            <p:nvPr/>
          </p:nvSpPr>
          <p:spPr>
            <a:xfrm>
              <a:off x="3728797" y="3179980"/>
              <a:ext cx="2885846" cy="2369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4678"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t>Medium Term</a:t>
              </a:r>
            </a:p>
            <a:p>
              <a:pPr marL="0" lvl="0" indent="0" algn="l" defTabSz="1244600">
                <a:lnSpc>
                  <a:spcPct val="90000"/>
                </a:lnSpc>
                <a:spcBef>
                  <a:spcPct val="0"/>
                </a:spcBef>
                <a:spcAft>
                  <a:spcPct val="35000"/>
                </a:spcAft>
                <a:buNone/>
              </a:pPr>
              <a:r>
                <a:rPr lang="en-US" sz="2000" dirty="0"/>
                <a:t>7</a:t>
              </a:r>
              <a:r>
                <a:rPr lang="en-US" sz="2000" kern="1200" dirty="0"/>
                <a:t> </a:t>
              </a:r>
              <a:r>
                <a:rPr lang="en-US" sz="2000" dirty="0"/>
                <a:t>-</a:t>
              </a:r>
              <a:r>
                <a:rPr lang="en-US" sz="2000" kern="1200" dirty="0"/>
                <a:t> </a:t>
              </a:r>
              <a:r>
                <a:rPr lang="en-US" sz="2000" dirty="0"/>
                <a:t>18</a:t>
              </a:r>
              <a:r>
                <a:rPr lang="en-US" sz="2000" kern="1200" dirty="0"/>
                <a:t> Months</a:t>
              </a:r>
            </a:p>
            <a:p>
              <a:pPr marL="171450" lvl="1" indent="-171450" algn="l" defTabSz="844550">
                <a:lnSpc>
                  <a:spcPct val="90000"/>
                </a:lnSpc>
                <a:spcBef>
                  <a:spcPct val="0"/>
                </a:spcBef>
                <a:spcAft>
                  <a:spcPct val="15000"/>
                </a:spcAft>
                <a:buChar char="•"/>
              </a:pPr>
              <a:r>
                <a:rPr lang="en-US" dirty="0"/>
                <a:t>Re-market to P1 customers</a:t>
              </a:r>
            </a:p>
            <a:p>
              <a:pPr marL="171450" lvl="1" indent="-171450" algn="l" defTabSz="844550">
                <a:lnSpc>
                  <a:spcPct val="90000"/>
                </a:lnSpc>
                <a:spcBef>
                  <a:spcPct val="0"/>
                </a:spcBef>
                <a:spcAft>
                  <a:spcPct val="15000"/>
                </a:spcAft>
                <a:buChar char="•"/>
              </a:pPr>
              <a:r>
                <a:rPr lang="en-US" dirty="0"/>
                <a:t>Build Print Farm</a:t>
              </a:r>
            </a:p>
            <a:p>
              <a:pPr marL="171450" lvl="1" indent="-171450" algn="l" defTabSz="844550">
                <a:lnSpc>
                  <a:spcPct val="90000"/>
                </a:lnSpc>
                <a:spcBef>
                  <a:spcPct val="0"/>
                </a:spcBef>
                <a:spcAft>
                  <a:spcPct val="15000"/>
                </a:spcAft>
                <a:buChar char="•"/>
              </a:pPr>
              <a:r>
                <a:rPr lang="en-US" dirty="0"/>
                <a:t>Develop sales pipeline</a:t>
              </a:r>
            </a:p>
            <a:p>
              <a:pPr marL="171450" lvl="1" indent="-171450" algn="l" defTabSz="844550">
                <a:lnSpc>
                  <a:spcPct val="90000"/>
                </a:lnSpc>
                <a:spcBef>
                  <a:spcPct val="0"/>
                </a:spcBef>
                <a:spcAft>
                  <a:spcPct val="15000"/>
                </a:spcAft>
                <a:buChar char="•"/>
              </a:pPr>
              <a:r>
                <a:rPr lang="en-US" dirty="0"/>
                <a:t>Exhibitions &amp; Tradeshows</a:t>
              </a:r>
            </a:p>
            <a:p>
              <a:pPr marL="171450" lvl="1" indent="-171450" algn="l" defTabSz="844550">
                <a:lnSpc>
                  <a:spcPct val="90000"/>
                </a:lnSpc>
                <a:spcBef>
                  <a:spcPct val="0"/>
                </a:spcBef>
                <a:spcAft>
                  <a:spcPct val="15000"/>
                </a:spcAft>
                <a:buChar char="•"/>
              </a:pPr>
              <a:r>
                <a:rPr lang="en-US" dirty="0"/>
                <a:t>Ongoing digital marketing &amp; SEO </a:t>
              </a:r>
            </a:p>
            <a:p>
              <a:pPr marL="171450" lvl="1" indent="-171450" algn="l" defTabSz="844550">
                <a:lnSpc>
                  <a:spcPct val="90000"/>
                </a:lnSpc>
                <a:spcBef>
                  <a:spcPct val="0"/>
                </a:spcBef>
                <a:spcAft>
                  <a:spcPct val="15000"/>
                </a:spcAft>
                <a:buChar char="•"/>
              </a:pPr>
              <a:endParaRPr lang="en-US" dirty="0"/>
            </a:p>
            <a:p>
              <a:pPr marL="171450" lvl="1" indent="-171450" algn="l" defTabSz="844550">
                <a:lnSpc>
                  <a:spcPct val="90000"/>
                </a:lnSpc>
                <a:spcBef>
                  <a:spcPct val="0"/>
                </a:spcBef>
                <a:spcAft>
                  <a:spcPct val="15000"/>
                </a:spcAft>
                <a:buChar char="•"/>
              </a:pPr>
              <a:endParaRPr lang="en-US" kern="1200" dirty="0"/>
            </a:p>
          </p:txBody>
        </p:sp>
      </p:grpSp>
      <p:grpSp>
        <p:nvGrpSpPr>
          <p:cNvPr id="22" name="Group 21">
            <a:extLst>
              <a:ext uri="{FF2B5EF4-FFF2-40B4-BE49-F238E27FC236}">
                <a16:creationId xmlns:a16="http://schemas.microsoft.com/office/drawing/2014/main" id="{7198867A-7D80-4F7E-AF03-AC4CFBF9BC7D}"/>
              </a:ext>
            </a:extLst>
          </p:cNvPr>
          <p:cNvGrpSpPr/>
          <p:nvPr/>
        </p:nvGrpSpPr>
        <p:grpSpPr>
          <a:xfrm>
            <a:off x="8640190" y="2647237"/>
            <a:ext cx="3372338" cy="3522550"/>
            <a:chOff x="5060727" y="1454022"/>
            <a:chExt cx="3551811" cy="4095682"/>
          </a:xfrm>
        </p:grpSpPr>
        <p:sp>
          <p:nvSpPr>
            <p:cNvPr id="23" name="Rectangle: Diagonal Corners Rounded 22">
              <a:extLst>
                <a:ext uri="{FF2B5EF4-FFF2-40B4-BE49-F238E27FC236}">
                  <a16:creationId xmlns:a16="http://schemas.microsoft.com/office/drawing/2014/main" id="{C6246989-4594-4DAB-A526-367EC01E0AE3}"/>
                </a:ext>
              </a:extLst>
            </p:cNvPr>
            <p:cNvSpPr/>
            <p:nvPr/>
          </p:nvSpPr>
          <p:spPr>
            <a:xfrm>
              <a:off x="5060727" y="1454022"/>
              <a:ext cx="3551811" cy="4095682"/>
            </a:xfrm>
            <a:prstGeom prst="round2Diag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Diagonal Corners Rounded 4">
              <a:extLst>
                <a:ext uri="{FF2B5EF4-FFF2-40B4-BE49-F238E27FC236}">
                  <a16:creationId xmlns:a16="http://schemas.microsoft.com/office/drawing/2014/main" id="{F8000968-6B4B-4C2E-B2A1-84E0E56B0539}"/>
                </a:ext>
              </a:extLst>
            </p:cNvPr>
            <p:cNvSpPr txBox="1"/>
            <p:nvPr/>
          </p:nvSpPr>
          <p:spPr>
            <a:xfrm>
              <a:off x="5234113" y="1627407"/>
              <a:ext cx="3002067" cy="374891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348176" bIns="0" numCol="1" spcCol="1270" anchor="t" anchorCtr="0">
              <a:noAutofit/>
            </a:bodyPr>
            <a:lstStyle/>
            <a:p>
              <a:pPr marL="0" lvl="0" indent="0" algn="l" defTabSz="1244600">
                <a:lnSpc>
                  <a:spcPct val="90000"/>
                </a:lnSpc>
                <a:spcBef>
                  <a:spcPct val="0"/>
                </a:spcBef>
                <a:spcAft>
                  <a:spcPct val="35000"/>
                </a:spcAft>
                <a:buNone/>
              </a:pPr>
              <a:r>
                <a:rPr lang="en-US" sz="2800" kern="1200" dirty="0"/>
                <a:t>Long Term</a:t>
              </a:r>
            </a:p>
            <a:p>
              <a:pPr marL="0" lvl="0" indent="0" algn="l" defTabSz="1244600">
                <a:lnSpc>
                  <a:spcPct val="90000"/>
                </a:lnSpc>
                <a:spcBef>
                  <a:spcPct val="0"/>
                </a:spcBef>
                <a:spcAft>
                  <a:spcPct val="35000"/>
                </a:spcAft>
                <a:buNone/>
              </a:pPr>
              <a:r>
                <a:rPr lang="en-US" sz="2000" dirty="0"/>
                <a:t>19</a:t>
              </a:r>
              <a:r>
                <a:rPr lang="en-US" sz="2000" kern="1200" dirty="0"/>
                <a:t> - 36 Months</a:t>
              </a:r>
            </a:p>
            <a:p>
              <a:pPr marL="171450" lvl="1" indent="-171450" algn="l" defTabSz="800100">
                <a:lnSpc>
                  <a:spcPct val="90000"/>
                </a:lnSpc>
                <a:spcBef>
                  <a:spcPct val="0"/>
                </a:spcBef>
                <a:spcAft>
                  <a:spcPct val="15000"/>
                </a:spcAft>
                <a:buChar char="•"/>
              </a:pPr>
              <a:r>
                <a:rPr lang="en-US" dirty="0"/>
                <a:t>Fundraising for business expansion</a:t>
              </a:r>
            </a:p>
            <a:p>
              <a:pPr marL="171450" lvl="1" indent="-171450" algn="l" defTabSz="800100">
                <a:lnSpc>
                  <a:spcPct val="90000"/>
                </a:lnSpc>
                <a:spcBef>
                  <a:spcPct val="0"/>
                </a:spcBef>
                <a:spcAft>
                  <a:spcPct val="15000"/>
                </a:spcAft>
                <a:buChar char="•"/>
              </a:pPr>
              <a:r>
                <a:rPr lang="en-US" dirty="0"/>
                <a:t>Iso:9001 accreditation</a:t>
              </a:r>
            </a:p>
            <a:p>
              <a:pPr marL="171450" lvl="1" indent="-171450" algn="l" defTabSz="800100">
                <a:lnSpc>
                  <a:spcPct val="90000"/>
                </a:lnSpc>
                <a:spcBef>
                  <a:spcPct val="0"/>
                </a:spcBef>
                <a:spcAft>
                  <a:spcPct val="15000"/>
                </a:spcAft>
                <a:buChar char="•"/>
              </a:pPr>
              <a:r>
                <a:rPr lang="en-US" dirty="0"/>
                <a:t>Investment in industrial equipment.</a:t>
              </a:r>
            </a:p>
            <a:p>
              <a:pPr marL="171450" lvl="1" indent="-171450" algn="l" defTabSz="800100">
                <a:lnSpc>
                  <a:spcPct val="90000"/>
                </a:lnSpc>
                <a:spcBef>
                  <a:spcPct val="0"/>
                </a:spcBef>
                <a:spcAft>
                  <a:spcPct val="15000"/>
                </a:spcAft>
                <a:buChar char="•"/>
              </a:pPr>
              <a:r>
                <a:rPr lang="en-US" sz="1800" kern="1200" dirty="0"/>
                <a:t>Investigate JIT supply chain solution</a:t>
              </a:r>
            </a:p>
          </p:txBody>
        </p:sp>
      </p:grpSp>
    </p:spTree>
    <p:extLst>
      <p:ext uri="{BB962C8B-B14F-4D97-AF65-F5344CB8AC3E}">
        <p14:creationId xmlns:p14="http://schemas.microsoft.com/office/powerpoint/2010/main" val="337138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11423</TotalTime>
  <Words>896</Words>
  <Application>Microsoft Office PowerPoint</Application>
  <PresentationFormat>Widescreen</PresentationFormat>
  <Paragraphs>259</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Bradley Hand ITC</vt:lpstr>
      <vt:lpstr>Calibri</vt:lpstr>
      <vt:lpstr>Comic Sans MS</vt:lpstr>
      <vt:lpstr>Corbel</vt:lpstr>
      <vt:lpstr>Parallax</vt:lpstr>
      <vt:lpstr>Additive Manufacturing Service Provider </vt:lpstr>
      <vt:lpstr> ThreeD</vt:lpstr>
      <vt:lpstr>The Problem</vt:lpstr>
      <vt:lpstr>The Solution</vt:lpstr>
      <vt:lpstr>Market Size</vt:lpstr>
      <vt:lpstr>Business Model</vt:lpstr>
      <vt:lpstr>Reach</vt:lpstr>
      <vt:lpstr>Competitor Analysis</vt:lpstr>
      <vt:lpstr>PowerPoint Presentation</vt:lpstr>
      <vt:lpstr>In Summary </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adjustable suspension arms</dc:title>
  <dc:creator>John O Mahony</dc:creator>
  <cp:lastModifiedBy>Eimear O Donovan</cp:lastModifiedBy>
  <cp:revision>61</cp:revision>
  <dcterms:created xsi:type="dcterms:W3CDTF">2016-12-06T18:32:12Z</dcterms:created>
  <dcterms:modified xsi:type="dcterms:W3CDTF">2020-10-11T00:37:00Z</dcterms:modified>
</cp:coreProperties>
</file>