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2A8622-B615-4543-B995-81E4ED6B01CD}" v="33" dt="2019-11-15T10:55:40.675"/>
    <p1510:client id="{7A21493D-3646-9A87-3538-B640C3CD0760}" v="11" dt="2019-11-14T15:41:35.6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3"/>
  </p:normalViewPr>
  <p:slideViewPr>
    <p:cSldViewPr snapToGrid="0">
      <p:cViewPr varScale="1">
        <p:scale>
          <a:sx n="102" d="100"/>
          <a:sy n="102" d="100"/>
        </p:scale>
        <p:origin x="95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10"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B884C8B9-C90D-4A9B-B509-2E1B1FDC3F7D}" type="datetimeFigureOut">
              <a:rPr lang="en-GB" smtClean="0"/>
              <a:t>22/11/2019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C8B012-DED7-48B5-B502-243BB7FF1122}" type="slidenum">
              <a:rPr lang="en-GB" smtClean="0"/>
              <a:t>‹#›</a:t>
            </a:fld>
            <a:endParaRPr lang="en-GB"/>
          </a:p>
        </p:txBody>
      </p:sp>
    </p:spTree>
    <p:extLst>
      <p:ext uri="{BB962C8B-B14F-4D97-AF65-F5344CB8AC3E}">
        <p14:creationId xmlns:p14="http://schemas.microsoft.com/office/powerpoint/2010/main" val="1780785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884C8B9-C90D-4A9B-B509-2E1B1FDC3F7D}" type="datetimeFigureOut">
              <a:rPr lang="en-GB" smtClean="0"/>
              <a:t>22/11/2019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C8B012-DED7-48B5-B502-243BB7FF1122}" type="slidenum">
              <a:rPr lang="en-GB" smtClean="0"/>
              <a:t>‹#›</a:t>
            </a:fld>
            <a:endParaRPr lang="en-GB"/>
          </a:p>
        </p:txBody>
      </p:sp>
    </p:spTree>
    <p:extLst>
      <p:ext uri="{BB962C8B-B14F-4D97-AF65-F5344CB8AC3E}">
        <p14:creationId xmlns:p14="http://schemas.microsoft.com/office/powerpoint/2010/main" val="246896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884C8B9-C90D-4A9B-B509-2E1B1FDC3F7D}" type="datetimeFigureOut">
              <a:rPr lang="en-GB" smtClean="0"/>
              <a:t>22/11/2019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C8B012-DED7-48B5-B502-243BB7FF1122}" type="slidenum">
              <a:rPr lang="en-GB" smtClean="0"/>
              <a:t>‹#›</a:t>
            </a:fld>
            <a:endParaRPr lang="en-GB"/>
          </a:p>
        </p:txBody>
      </p:sp>
    </p:spTree>
    <p:extLst>
      <p:ext uri="{BB962C8B-B14F-4D97-AF65-F5344CB8AC3E}">
        <p14:creationId xmlns:p14="http://schemas.microsoft.com/office/powerpoint/2010/main" val="124175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B884C8B9-C90D-4A9B-B509-2E1B1FDC3F7D}" type="datetimeFigureOut">
              <a:rPr lang="en-GB" smtClean="0"/>
              <a:t>22/11/2019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C8B012-DED7-48B5-B502-243BB7FF1122}" type="slidenum">
              <a:rPr lang="en-GB" smtClean="0"/>
              <a:t>‹#›</a:t>
            </a:fld>
            <a:endParaRPr lang="en-GB"/>
          </a:p>
        </p:txBody>
      </p:sp>
    </p:spTree>
    <p:extLst>
      <p:ext uri="{BB962C8B-B14F-4D97-AF65-F5344CB8AC3E}">
        <p14:creationId xmlns:p14="http://schemas.microsoft.com/office/powerpoint/2010/main" val="3037559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884C8B9-C90D-4A9B-B509-2E1B1FDC3F7D}" type="datetimeFigureOut">
              <a:rPr lang="en-GB" smtClean="0"/>
              <a:t>22/11/2019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0C8B012-DED7-48B5-B502-243BB7FF1122}" type="slidenum">
              <a:rPr lang="en-GB" smtClean="0"/>
              <a:t>‹#›</a:t>
            </a:fld>
            <a:endParaRPr lang="en-GB"/>
          </a:p>
        </p:txBody>
      </p:sp>
    </p:spTree>
    <p:extLst>
      <p:ext uri="{BB962C8B-B14F-4D97-AF65-F5344CB8AC3E}">
        <p14:creationId xmlns:p14="http://schemas.microsoft.com/office/powerpoint/2010/main" val="1002752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B884C8B9-C90D-4A9B-B509-2E1B1FDC3F7D}" type="datetimeFigureOut">
              <a:rPr lang="en-GB" smtClean="0"/>
              <a:t>22/11/2019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0C8B012-DED7-48B5-B502-243BB7FF1122}" type="slidenum">
              <a:rPr lang="en-GB" smtClean="0"/>
              <a:t>‹#›</a:t>
            </a:fld>
            <a:endParaRPr lang="en-GB"/>
          </a:p>
        </p:txBody>
      </p:sp>
    </p:spTree>
    <p:extLst>
      <p:ext uri="{BB962C8B-B14F-4D97-AF65-F5344CB8AC3E}">
        <p14:creationId xmlns:p14="http://schemas.microsoft.com/office/powerpoint/2010/main" val="2458782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B884C8B9-C90D-4A9B-B509-2E1B1FDC3F7D}" type="datetimeFigureOut">
              <a:rPr lang="en-GB" smtClean="0"/>
              <a:t>22/11/2019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0C8B012-DED7-48B5-B502-243BB7FF1122}" type="slidenum">
              <a:rPr lang="en-GB" smtClean="0"/>
              <a:t>‹#›</a:t>
            </a:fld>
            <a:endParaRPr lang="en-GB"/>
          </a:p>
        </p:txBody>
      </p:sp>
    </p:spTree>
    <p:extLst>
      <p:ext uri="{BB962C8B-B14F-4D97-AF65-F5344CB8AC3E}">
        <p14:creationId xmlns:p14="http://schemas.microsoft.com/office/powerpoint/2010/main" val="2656324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B884C8B9-C90D-4A9B-B509-2E1B1FDC3F7D}" type="datetimeFigureOut">
              <a:rPr lang="en-GB" smtClean="0"/>
              <a:t>22/11/2019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0C8B012-DED7-48B5-B502-243BB7FF1122}" type="slidenum">
              <a:rPr lang="en-GB" smtClean="0"/>
              <a:t>‹#›</a:t>
            </a:fld>
            <a:endParaRPr lang="en-GB"/>
          </a:p>
        </p:txBody>
      </p:sp>
    </p:spTree>
    <p:extLst>
      <p:ext uri="{BB962C8B-B14F-4D97-AF65-F5344CB8AC3E}">
        <p14:creationId xmlns:p14="http://schemas.microsoft.com/office/powerpoint/2010/main" val="2258804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84C8B9-C90D-4A9B-B509-2E1B1FDC3F7D}" type="datetimeFigureOut">
              <a:rPr lang="en-GB" smtClean="0"/>
              <a:t>22/11/2019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0C8B012-DED7-48B5-B502-243BB7FF1122}" type="slidenum">
              <a:rPr lang="en-GB" smtClean="0"/>
              <a:t>‹#›</a:t>
            </a:fld>
            <a:endParaRPr lang="en-GB"/>
          </a:p>
        </p:txBody>
      </p:sp>
    </p:spTree>
    <p:extLst>
      <p:ext uri="{BB962C8B-B14F-4D97-AF65-F5344CB8AC3E}">
        <p14:creationId xmlns:p14="http://schemas.microsoft.com/office/powerpoint/2010/main" val="3879588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884C8B9-C90D-4A9B-B509-2E1B1FDC3F7D}" type="datetimeFigureOut">
              <a:rPr lang="en-GB" smtClean="0"/>
              <a:t>22/11/2019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0C8B012-DED7-48B5-B502-243BB7FF1122}" type="slidenum">
              <a:rPr lang="en-GB" smtClean="0"/>
              <a:t>‹#›</a:t>
            </a:fld>
            <a:endParaRPr lang="en-GB"/>
          </a:p>
        </p:txBody>
      </p:sp>
    </p:spTree>
    <p:extLst>
      <p:ext uri="{BB962C8B-B14F-4D97-AF65-F5344CB8AC3E}">
        <p14:creationId xmlns:p14="http://schemas.microsoft.com/office/powerpoint/2010/main" val="1363348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884C8B9-C90D-4A9B-B509-2E1B1FDC3F7D}" type="datetimeFigureOut">
              <a:rPr lang="en-GB" smtClean="0"/>
              <a:t>22/11/2019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0C8B012-DED7-48B5-B502-243BB7FF1122}" type="slidenum">
              <a:rPr lang="en-GB" smtClean="0"/>
              <a:t>‹#›</a:t>
            </a:fld>
            <a:endParaRPr lang="en-GB"/>
          </a:p>
        </p:txBody>
      </p:sp>
    </p:spTree>
    <p:extLst>
      <p:ext uri="{BB962C8B-B14F-4D97-AF65-F5344CB8AC3E}">
        <p14:creationId xmlns:p14="http://schemas.microsoft.com/office/powerpoint/2010/main" val="1672753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84C8B9-C90D-4A9B-B509-2E1B1FDC3F7D}" type="datetimeFigureOut">
              <a:rPr lang="en-GB" smtClean="0"/>
              <a:t>22/11/2019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C8B012-DED7-48B5-B502-243BB7FF1122}" type="slidenum">
              <a:rPr lang="en-GB" smtClean="0"/>
              <a:t>‹#›</a:t>
            </a:fld>
            <a:endParaRPr lang="en-GB"/>
          </a:p>
        </p:txBody>
      </p:sp>
    </p:spTree>
    <p:extLst>
      <p:ext uri="{BB962C8B-B14F-4D97-AF65-F5344CB8AC3E}">
        <p14:creationId xmlns:p14="http://schemas.microsoft.com/office/powerpoint/2010/main" val="18607685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p:cNvGrpSpPr/>
          <p:nvPr/>
        </p:nvGrpSpPr>
        <p:grpSpPr>
          <a:xfrm>
            <a:off x="1977008" y="20554"/>
            <a:ext cx="6460084" cy="5347045"/>
            <a:chOff x="2097739" y="701686"/>
            <a:chExt cx="6460084" cy="5347045"/>
          </a:xfrm>
        </p:grpSpPr>
        <p:sp>
          <p:nvSpPr>
            <p:cNvPr id="4" name="Rectangle 3"/>
            <p:cNvSpPr/>
            <p:nvPr/>
          </p:nvSpPr>
          <p:spPr>
            <a:xfrm>
              <a:off x="2098547" y="713917"/>
              <a:ext cx="6166089" cy="5334814"/>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5" name="Group 34"/>
            <p:cNvGrpSpPr/>
            <p:nvPr/>
          </p:nvGrpSpPr>
          <p:grpSpPr>
            <a:xfrm>
              <a:off x="2097739" y="701686"/>
              <a:ext cx="6460084" cy="5347045"/>
              <a:chOff x="2097739" y="701686"/>
              <a:chExt cx="6460084" cy="5347045"/>
            </a:xfrm>
          </p:grpSpPr>
          <p:sp>
            <p:nvSpPr>
              <p:cNvPr id="5" name="Rectangle 4"/>
              <p:cNvSpPr/>
              <p:nvPr/>
            </p:nvSpPr>
            <p:spPr>
              <a:xfrm>
                <a:off x="2097740" y="713917"/>
                <a:ext cx="6166089" cy="562331"/>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p:cNvSpPr/>
              <p:nvPr/>
            </p:nvSpPr>
            <p:spPr>
              <a:xfrm>
                <a:off x="2097740" y="1276249"/>
                <a:ext cx="6166089" cy="259162"/>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ounded Rectangle 6"/>
              <p:cNvSpPr/>
              <p:nvPr/>
            </p:nvSpPr>
            <p:spPr>
              <a:xfrm>
                <a:off x="2180868" y="1794570"/>
                <a:ext cx="6029173" cy="2332455"/>
              </a:xfrm>
              <a:prstGeom prst="roundRect">
                <a:avLst>
                  <a:gd name="adj" fmla="val 2881"/>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ounded Rectangle 7"/>
              <p:cNvSpPr/>
              <p:nvPr/>
            </p:nvSpPr>
            <p:spPr>
              <a:xfrm>
                <a:off x="2323489" y="1990980"/>
                <a:ext cx="1617722" cy="1539484"/>
              </a:xfrm>
              <a:prstGeom prst="roundRect">
                <a:avLst>
                  <a:gd name="adj" fmla="val 2881"/>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4278609" y="1990979"/>
                <a:ext cx="3706499" cy="1539484"/>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flipV="1">
                <a:off x="3933875" y="3663505"/>
                <a:ext cx="2523155" cy="3638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4748440" y="2992783"/>
                <a:ext cx="2766835" cy="411563"/>
              </a:xfrm>
              <a:prstGeom prst="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p:nvSpPr>
            <p:spPr>
              <a:xfrm flipV="1">
                <a:off x="4232153" y="4406150"/>
                <a:ext cx="1897259" cy="363887"/>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p:nvSpPr>
            <p:spPr>
              <a:xfrm>
                <a:off x="2097739" y="5097647"/>
                <a:ext cx="6166089" cy="951084"/>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p:nvSpPr>
            <p:spPr>
              <a:xfrm>
                <a:off x="2357710" y="5273177"/>
                <a:ext cx="1398495" cy="5862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p:cNvSpPr/>
              <p:nvPr/>
            </p:nvSpPr>
            <p:spPr>
              <a:xfrm>
                <a:off x="3978696" y="5273177"/>
                <a:ext cx="2439215" cy="5965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p:nvSpPr>
            <p:spPr>
              <a:xfrm>
                <a:off x="6640402" y="5273178"/>
                <a:ext cx="1400935" cy="5965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p:cNvSpPr txBox="1"/>
              <p:nvPr/>
            </p:nvSpPr>
            <p:spPr>
              <a:xfrm>
                <a:off x="2180868" y="802464"/>
                <a:ext cx="1667436" cy="400110"/>
              </a:xfrm>
              <a:prstGeom prst="rect">
                <a:avLst/>
              </a:prstGeom>
              <a:noFill/>
            </p:spPr>
            <p:txBody>
              <a:bodyPr wrap="square" rtlCol="0">
                <a:spAutoFit/>
              </a:bodyPr>
              <a:lstStyle/>
              <a:p>
                <a:r>
                  <a:rPr lang="en-GB" sz="2000">
                    <a:latin typeface="Arial" panose="020B0604020202020204" pitchFamily="34" charset="0"/>
                    <a:cs typeface="Arial" panose="020B0604020202020204" pitchFamily="34" charset="0"/>
                  </a:rPr>
                  <a:t>Logo </a:t>
                </a:r>
                <a:r>
                  <a:rPr lang="en-GB" sz="2000" baseline="30000">
                    <a:latin typeface="Arial" panose="020B0604020202020204" pitchFamily="34" charset="0"/>
                    <a:cs typeface="Arial" panose="020B0604020202020204" pitchFamily="34" charset="0"/>
                  </a:rPr>
                  <a:t>Link</a:t>
                </a:r>
                <a:r>
                  <a:rPr lang="en-GB" sz="2000">
                    <a:latin typeface="Arial" panose="020B0604020202020204" pitchFamily="34" charset="0"/>
                    <a:cs typeface="Arial" panose="020B0604020202020204" pitchFamily="34" charset="0"/>
                  </a:rPr>
                  <a:t> </a:t>
                </a:r>
              </a:p>
            </p:txBody>
          </p:sp>
          <p:sp>
            <p:nvSpPr>
              <p:cNvPr id="20" name="Rectangle 19"/>
              <p:cNvSpPr/>
              <p:nvPr/>
            </p:nvSpPr>
            <p:spPr>
              <a:xfrm flipV="1">
                <a:off x="2107519" y="1283047"/>
                <a:ext cx="781568" cy="262858"/>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flipV="1">
                <a:off x="2889896" y="1271873"/>
                <a:ext cx="709026" cy="260712"/>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flipV="1">
                <a:off x="3598922" y="1280892"/>
                <a:ext cx="1109994" cy="249289"/>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p:cNvSpPr/>
              <p:nvPr/>
            </p:nvSpPr>
            <p:spPr>
              <a:xfrm flipV="1">
                <a:off x="4708916" y="1281178"/>
                <a:ext cx="1325146" cy="24929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p:cNvSpPr/>
              <p:nvPr/>
            </p:nvSpPr>
            <p:spPr>
              <a:xfrm flipV="1">
                <a:off x="6034871" y="1280893"/>
                <a:ext cx="1050507" cy="24929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Box 25"/>
              <p:cNvSpPr txBox="1"/>
              <p:nvPr/>
            </p:nvSpPr>
            <p:spPr>
              <a:xfrm>
                <a:off x="7634868" y="701686"/>
                <a:ext cx="922955" cy="600164"/>
              </a:xfrm>
              <a:prstGeom prst="rect">
                <a:avLst/>
              </a:prstGeom>
              <a:noFill/>
            </p:spPr>
            <p:txBody>
              <a:bodyPr wrap="square" rtlCol="0">
                <a:spAutoFit/>
              </a:bodyPr>
              <a:lstStyle/>
              <a:p>
                <a:r>
                  <a:rPr lang="en-GB" sz="1100">
                    <a:latin typeface="Arial" panose="020B0604020202020204" pitchFamily="34" charset="0"/>
                    <a:cs typeface="Arial" panose="020B0604020202020204" pitchFamily="34" charset="0"/>
                  </a:rPr>
                  <a:t>Login/ Account Icon </a:t>
                </a:r>
                <a:r>
                  <a:rPr lang="en-GB" sz="1100" baseline="30000">
                    <a:latin typeface="Arial" panose="020B0604020202020204" pitchFamily="34" charset="0"/>
                    <a:cs typeface="Arial" panose="020B0604020202020204" pitchFamily="34" charset="0"/>
                  </a:rPr>
                  <a:t>Link</a:t>
                </a:r>
                <a:r>
                  <a:rPr lang="en-GB" sz="1100">
                    <a:latin typeface="Arial" panose="020B0604020202020204" pitchFamily="34" charset="0"/>
                    <a:cs typeface="Arial" panose="020B0604020202020204" pitchFamily="34" charset="0"/>
                  </a:rPr>
                  <a:t> </a:t>
                </a:r>
              </a:p>
            </p:txBody>
          </p:sp>
          <p:sp>
            <p:nvSpPr>
              <p:cNvPr id="27" name="TextBox 26"/>
              <p:cNvSpPr txBox="1"/>
              <p:nvPr/>
            </p:nvSpPr>
            <p:spPr>
              <a:xfrm>
                <a:off x="2636230" y="2591277"/>
                <a:ext cx="1067210" cy="261610"/>
              </a:xfrm>
              <a:prstGeom prst="rect">
                <a:avLst/>
              </a:prstGeom>
              <a:noFill/>
            </p:spPr>
            <p:txBody>
              <a:bodyPr wrap="square" rtlCol="0">
                <a:spAutoFit/>
              </a:bodyPr>
              <a:lstStyle/>
              <a:p>
                <a:r>
                  <a:rPr lang="en-GB" sz="1100">
                    <a:latin typeface="Arial" panose="020B0604020202020204" pitchFamily="34" charset="0"/>
                    <a:cs typeface="Arial" panose="020B0604020202020204" pitchFamily="34" charset="0"/>
                  </a:rPr>
                  <a:t>Duck Picture</a:t>
                </a:r>
              </a:p>
            </p:txBody>
          </p:sp>
          <p:sp>
            <p:nvSpPr>
              <p:cNvPr id="28" name="TextBox 27"/>
              <p:cNvSpPr txBox="1"/>
              <p:nvPr/>
            </p:nvSpPr>
            <p:spPr>
              <a:xfrm>
                <a:off x="5500456" y="2401182"/>
                <a:ext cx="1506683" cy="261610"/>
              </a:xfrm>
              <a:prstGeom prst="rect">
                <a:avLst/>
              </a:prstGeom>
              <a:noFill/>
            </p:spPr>
            <p:txBody>
              <a:bodyPr wrap="square" rtlCol="0">
                <a:spAutoFit/>
              </a:bodyPr>
              <a:lstStyle/>
              <a:p>
                <a:r>
                  <a:rPr lang="en-GB" sz="1100">
                    <a:latin typeface="Arial" panose="020B0604020202020204" pitchFamily="34" charset="0"/>
                    <a:cs typeface="Arial" panose="020B0604020202020204" pitchFamily="34" charset="0"/>
                  </a:rPr>
                  <a:t>Intro / Welcome Text</a:t>
                </a:r>
              </a:p>
            </p:txBody>
          </p:sp>
          <p:sp>
            <p:nvSpPr>
              <p:cNvPr id="29" name="TextBox 28"/>
              <p:cNvSpPr txBox="1"/>
              <p:nvPr/>
            </p:nvSpPr>
            <p:spPr>
              <a:xfrm>
                <a:off x="5568301" y="3061748"/>
                <a:ext cx="1438837" cy="261610"/>
              </a:xfrm>
              <a:prstGeom prst="rect">
                <a:avLst/>
              </a:prstGeom>
              <a:noFill/>
            </p:spPr>
            <p:txBody>
              <a:bodyPr wrap="square" rtlCol="0">
                <a:spAutoFit/>
              </a:bodyPr>
              <a:lstStyle/>
              <a:p>
                <a:r>
                  <a:rPr lang="en-GB" sz="1100">
                    <a:latin typeface="Arial" panose="020B0604020202020204" pitchFamily="34" charset="0"/>
                    <a:cs typeface="Arial" panose="020B0604020202020204" pitchFamily="34" charset="0"/>
                  </a:rPr>
                  <a:t>Register Your Duck</a:t>
                </a:r>
              </a:p>
            </p:txBody>
          </p:sp>
          <p:sp>
            <p:nvSpPr>
              <p:cNvPr id="30" name="TextBox 29"/>
              <p:cNvSpPr txBox="1"/>
              <p:nvPr/>
            </p:nvSpPr>
            <p:spPr>
              <a:xfrm>
                <a:off x="4907866" y="3714643"/>
                <a:ext cx="545832" cy="261610"/>
              </a:xfrm>
              <a:prstGeom prst="rect">
                <a:avLst/>
              </a:prstGeom>
              <a:noFill/>
            </p:spPr>
            <p:txBody>
              <a:bodyPr wrap="square" rtlCol="0">
                <a:spAutoFit/>
              </a:bodyPr>
              <a:lstStyle/>
              <a:p>
                <a:r>
                  <a:rPr lang="en-GB" sz="1100">
                    <a:latin typeface="Arial" panose="020B0604020202020204" pitchFamily="34" charset="0"/>
                    <a:cs typeface="Arial" panose="020B0604020202020204" pitchFamily="34" charset="0"/>
                  </a:rPr>
                  <a:t>Prize</a:t>
                </a:r>
              </a:p>
            </p:txBody>
          </p:sp>
          <p:sp>
            <p:nvSpPr>
              <p:cNvPr id="31" name="TextBox 30"/>
              <p:cNvSpPr txBox="1"/>
              <p:nvPr/>
            </p:nvSpPr>
            <p:spPr>
              <a:xfrm>
                <a:off x="4680075" y="4454635"/>
                <a:ext cx="1309977" cy="261610"/>
              </a:xfrm>
              <a:prstGeom prst="rect">
                <a:avLst/>
              </a:prstGeom>
              <a:noFill/>
            </p:spPr>
            <p:txBody>
              <a:bodyPr wrap="square" rtlCol="0">
                <a:spAutoFit/>
              </a:bodyPr>
              <a:lstStyle/>
              <a:p>
                <a:r>
                  <a:rPr lang="en-GB" sz="1100">
                    <a:latin typeface="Arial" panose="020B0604020202020204" pitchFamily="34" charset="0"/>
                    <a:cs typeface="Arial" panose="020B0604020202020204" pitchFamily="34" charset="0"/>
                  </a:rPr>
                  <a:t>Play Button </a:t>
                </a:r>
                <a:r>
                  <a:rPr lang="en-GB" sz="1100" baseline="30000">
                    <a:latin typeface="Arial" panose="020B0604020202020204" pitchFamily="34" charset="0"/>
                    <a:cs typeface="Arial" panose="020B0604020202020204" pitchFamily="34" charset="0"/>
                  </a:rPr>
                  <a:t>Link</a:t>
                </a:r>
                <a:endParaRPr lang="en-GB" sz="1100">
                  <a:latin typeface="Arial" panose="020B0604020202020204" pitchFamily="34" charset="0"/>
                  <a:cs typeface="Arial" panose="020B0604020202020204" pitchFamily="34" charset="0"/>
                </a:endParaRPr>
              </a:p>
            </p:txBody>
          </p:sp>
          <p:sp>
            <p:nvSpPr>
              <p:cNvPr id="32" name="TextBox 31"/>
              <p:cNvSpPr txBox="1"/>
              <p:nvPr/>
            </p:nvSpPr>
            <p:spPr>
              <a:xfrm>
                <a:off x="2598745" y="5398368"/>
                <a:ext cx="1067210" cy="261610"/>
              </a:xfrm>
              <a:prstGeom prst="rect">
                <a:avLst/>
              </a:prstGeom>
              <a:noFill/>
            </p:spPr>
            <p:txBody>
              <a:bodyPr wrap="square" rtlCol="0">
                <a:spAutoFit/>
              </a:bodyPr>
              <a:lstStyle/>
              <a:p>
                <a:r>
                  <a:rPr lang="en-GB" sz="1100">
                    <a:latin typeface="Arial" panose="020B0604020202020204" pitchFamily="34" charset="0"/>
                    <a:cs typeface="Arial" panose="020B0604020202020204" pitchFamily="34" charset="0"/>
                  </a:rPr>
                  <a:t>T&amp;Cs etc. </a:t>
                </a:r>
                <a:r>
                  <a:rPr lang="en-GB" sz="1100" baseline="30000">
                    <a:latin typeface="Arial" panose="020B0604020202020204" pitchFamily="34" charset="0"/>
                    <a:cs typeface="Arial" panose="020B0604020202020204" pitchFamily="34" charset="0"/>
                  </a:rPr>
                  <a:t>Link</a:t>
                </a:r>
                <a:endParaRPr lang="en-GB" sz="1100">
                  <a:latin typeface="Arial" panose="020B0604020202020204" pitchFamily="34" charset="0"/>
                  <a:cs typeface="Arial" panose="020B0604020202020204" pitchFamily="34" charset="0"/>
                </a:endParaRPr>
              </a:p>
            </p:txBody>
          </p:sp>
          <p:sp>
            <p:nvSpPr>
              <p:cNvPr id="33" name="TextBox 32"/>
              <p:cNvSpPr txBox="1"/>
              <p:nvPr/>
            </p:nvSpPr>
            <p:spPr>
              <a:xfrm>
                <a:off x="4661847" y="5435507"/>
                <a:ext cx="1230410" cy="261610"/>
              </a:xfrm>
              <a:prstGeom prst="rect">
                <a:avLst/>
              </a:prstGeom>
              <a:noFill/>
            </p:spPr>
            <p:txBody>
              <a:bodyPr wrap="square" rtlCol="0">
                <a:spAutoFit/>
              </a:bodyPr>
              <a:lstStyle/>
              <a:p>
                <a:r>
                  <a:rPr lang="en-GB" sz="1100">
                    <a:latin typeface="Arial" panose="020B0604020202020204" pitchFamily="34" charset="0"/>
                    <a:cs typeface="Arial" panose="020B0604020202020204" pitchFamily="34" charset="0"/>
                  </a:rPr>
                  <a:t>Safer Gambling</a:t>
                </a:r>
              </a:p>
            </p:txBody>
          </p:sp>
          <p:sp>
            <p:nvSpPr>
              <p:cNvPr id="34" name="TextBox 33"/>
              <p:cNvSpPr txBox="1"/>
              <p:nvPr/>
            </p:nvSpPr>
            <p:spPr>
              <a:xfrm>
                <a:off x="6761831" y="5435507"/>
                <a:ext cx="1220216" cy="261610"/>
              </a:xfrm>
              <a:prstGeom prst="rect">
                <a:avLst/>
              </a:prstGeom>
              <a:noFill/>
            </p:spPr>
            <p:txBody>
              <a:bodyPr wrap="square" rtlCol="0">
                <a:spAutoFit/>
              </a:bodyPr>
              <a:lstStyle/>
              <a:p>
                <a:r>
                  <a:rPr lang="en-GB" sz="1100">
                    <a:latin typeface="Arial" panose="020B0604020202020204" pitchFamily="34" charset="0"/>
                    <a:cs typeface="Arial" panose="020B0604020202020204" pitchFamily="34" charset="0"/>
                  </a:rPr>
                  <a:t>Social Media </a:t>
                </a:r>
                <a:r>
                  <a:rPr lang="en-GB" sz="1100" baseline="30000">
                    <a:latin typeface="Arial" panose="020B0604020202020204" pitchFamily="34" charset="0"/>
                    <a:cs typeface="Arial" panose="020B0604020202020204" pitchFamily="34" charset="0"/>
                  </a:rPr>
                  <a:t>Link</a:t>
                </a:r>
                <a:endParaRPr lang="en-GB" sz="1100">
                  <a:latin typeface="Arial" panose="020B0604020202020204" pitchFamily="34" charset="0"/>
                  <a:cs typeface="Arial" panose="020B0604020202020204" pitchFamily="34" charset="0"/>
                </a:endParaRPr>
              </a:p>
            </p:txBody>
          </p:sp>
          <p:sp>
            <p:nvSpPr>
              <p:cNvPr id="19" name="TextBox 18"/>
              <p:cNvSpPr txBox="1"/>
              <p:nvPr/>
            </p:nvSpPr>
            <p:spPr>
              <a:xfrm>
                <a:off x="2108328" y="1272214"/>
                <a:ext cx="6248400" cy="276999"/>
              </a:xfrm>
              <a:prstGeom prst="rect">
                <a:avLst/>
              </a:prstGeom>
              <a:noFill/>
            </p:spPr>
            <p:txBody>
              <a:bodyPr wrap="square" rtlCol="0">
                <a:spAutoFit/>
              </a:bodyPr>
              <a:lstStyle/>
              <a:p>
                <a:r>
                  <a:rPr lang="en-GB" sz="1200"/>
                  <a:t>Home </a:t>
                </a:r>
                <a:r>
                  <a:rPr lang="en-GB" sz="1200" baseline="30000"/>
                  <a:t>Link  </a:t>
                </a:r>
                <a:r>
                  <a:rPr lang="en-GB" sz="1200"/>
                  <a:t>       Play </a:t>
                </a:r>
                <a:r>
                  <a:rPr lang="en-GB" sz="1200" baseline="30000"/>
                  <a:t>Link    </a:t>
                </a:r>
                <a:r>
                  <a:rPr lang="en-GB" sz="1200"/>
                  <a:t>   Predictions </a:t>
                </a:r>
                <a:r>
                  <a:rPr lang="en-GB" sz="1200" baseline="30000"/>
                  <a:t>Link</a:t>
                </a:r>
                <a:r>
                  <a:rPr lang="en-GB" sz="1200"/>
                  <a:t>        Duck Profiles </a:t>
                </a:r>
                <a:r>
                  <a:rPr lang="en-GB" sz="1200" baseline="30000"/>
                  <a:t>Link</a:t>
                </a:r>
                <a:r>
                  <a:rPr lang="en-GB" sz="1200"/>
                  <a:t>          Results </a:t>
                </a:r>
                <a:r>
                  <a:rPr lang="en-GB" sz="1200" baseline="30000"/>
                  <a:t>Link</a:t>
                </a:r>
                <a:r>
                  <a:rPr lang="en-GB" sz="1200"/>
                  <a:t>         </a:t>
                </a:r>
                <a:r>
                  <a:rPr lang="en-GB" sz="1200" err="1"/>
                  <a:t>Leaderboard</a:t>
                </a:r>
                <a:r>
                  <a:rPr lang="en-GB" sz="1200"/>
                  <a:t> </a:t>
                </a:r>
                <a:r>
                  <a:rPr lang="en-GB" sz="1200" baseline="30000"/>
                  <a:t>Link</a:t>
                </a:r>
                <a:r>
                  <a:rPr lang="en-GB" sz="1200"/>
                  <a:t> </a:t>
                </a:r>
              </a:p>
            </p:txBody>
          </p:sp>
        </p:grpSp>
      </p:grpSp>
      <p:sp>
        <p:nvSpPr>
          <p:cNvPr id="37" name="TextBox 36"/>
          <p:cNvSpPr txBox="1"/>
          <p:nvPr/>
        </p:nvSpPr>
        <p:spPr>
          <a:xfrm>
            <a:off x="53346" y="887417"/>
            <a:ext cx="1667436" cy="923330"/>
          </a:xfrm>
          <a:prstGeom prst="rect">
            <a:avLst/>
          </a:prstGeom>
          <a:noFill/>
          <a:ln>
            <a:solidFill>
              <a:schemeClr val="accent2"/>
            </a:solidFill>
          </a:ln>
        </p:spPr>
        <p:txBody>
          <a:bodyPr wrap="square" rtlCol="0" anchor="t">
            <a:spAutoFit/>
          </a:bodyPr>
          <a:lstStyle/>
          <a:p>
            <a:r>
              <a:rPr lang="en-GB" sz="900">
                <a:solidFill>
                  <a:schemeClr val="accent2"/>
                </a:solidFill>
                <a:latin typeface="Arial"/>
                <a:cs typeface="Arial"/>
              </a:rPr>
              <a:t>The page you’re currently on is highlighted so you know where you are.</a:t>
            </a:r>
          </a:p>
          <a:p>
            <a:r>
              <a:rPr lang="en-GB" sz="900">
                <a:solidFill>
                  <a:schemeClr val="accent2"/>
                </a:solidFill>
                <a:latin typeface="Arial"/>
                <a:cs typeface="Arial"/>
              </a:rPr>
              <a:t>For mobile, we have implemented a burger menu instead of using a banner.</a:t>
            </a:r>
            <a:endParaRPr lang="en-GB" sz="1050">
              <a:solidFill>
                <a:schemeClr val="accent2"/>
              </a:solidFill>
              <a:latin typeface="Arial" panose="020B0604020202020204" pitchFamily="34" charset="0"/>
              <a:cs typeface="Arial" panose="020B0604020202020204" pitchFamily="34" charset="0"/>
            </a:endParaRPr>
          </a:p>
        </p:txBody>
      </p:sp>
      <p:cxnSp>
        <p:nvCxnSpPr>
          <p:cNvPr id="39" name="Straight Arrow Connector 38"/>
          <p:cNvCxnSpPr>
            <a:cxnSpLocks/>
          </p:cNvCxnSpPr>
          <p:nvPr/>
        </p:nvCxnSpPr>
        <p:spPr>
          <a:xfrm flipV="1">
            <a:off x="1714711" y="901111"/>
            <a:ext cx="669381" cy="74452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0" name="TextBox 39"/>
          <p:cNvSpPr txBox="1"/>
          <p:nvPr/>
        </p:nvSpPr>
        <p:spPr>
          <a:xfrm>
            <a:off x="67990" y="3139158"/>
            <a:ext cx="1667436" cy="646331"/>
          </a:xfrm>
          <a:prstGeom prst="rect">
            <a:avLst/>
          </a:prstGeom>
          <a:ln/>
        </p:spPr>
        <p:style>
          <a:lnRef idx="2">
            <a:schemeClr val="accent1"/>
          </a:lnRef>
          <a:fillRef idx="1">
            <a:schemeClr val="lt1"/>
          </a:fillRef>
          <a:effectRef idx="0">
            <a:schemeClr val="accent1"/>
          </a:effectRef>
          <a:fontRef idx="minor">
            <a:schemeClr val="dk1"/>
          </a:fontRef>
        </p:style>
        <p:txBody>
          <a:bodyPr wrap="square" rtlCol="0" anchor="t">
            <a:spAutoFit/>
          </a:bodyPr>
          <a:lstStyle/>
          <a:p>
            <a:r>
              <a:rPr lang="en-GB" sz="900">
                <a:solidFill>
                  <a:schemeClr val="accent5"/>
                </a:solidFill>
                <a:latin typeface="Arial"/>
                <a:cs typeface="Arial"/>
              </a:rPr>
              <a:t>A randomiser function changes the picture of the duck on the front page every time you load the page</a:t>
            </a:r>
          </a:p>
        </p:txBody>
      </p:sp>
      <p:cxnSp>
        <p:nvCxnSpPr>
          <p:cNvPr id="42" name="Straight Arrow Connector 41"/>
          <p:cNvCxnSpPr>
            <a:cxnSpLocks/>
          </p:cNvCxnSpPr>
          <p:nvPr/>
        </p:nvCxnSpPr>
        <p:spPr>
          <a:xfrm flipV="1">
            <a:off x="1702776" y="2412464"/>
            <a:ext cx="479987" cy="726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6097933" y="5482776"/>
            <a:ext cx="1425284" cy="646331"/>
          </a:xfrm>
          <a:prstGeom prst="rect">
            <a:avLst/>
          </a:prstGeom>
          <a:noFill/>
          <a:ln>
            <a:solidFill>
              <a:schemeClr val="accent2"/>
            </a:solidFill>
          </a:ln>
        </p:spPr>
        <p:txBody>
          <a:bodyPr wrap="square" rtlCol="0" anchor="t">
            <a:spAutoFit/>
          </a:bodyPr>
          <a:lstStyle/>
          <a:p>
            <a:r>
              <a:rPr lang="en-GB" sz="900">
                <a:solidFill>
                  <a:schemeClr val="accent2"/>
                </a:solidFill>
                <a:latin typeface="Arial"/>
                <a:cs typeface="Arial"/>
              </a:rPr>
              <a:t>Login button to take you to the login/account page depending on if you’re logged in or not</a:t>
            </a:r>
          </a:p>
        </p:txBody>
      </p:sp>
      <p:cxnSp>
        <p:nvCxnSpPr>
          <p:cNvPr id="45" name="Straight Arrow Connector 44"/>
          <p:cNvCxnSpPr>
            <a:cxnSpLocks/>
          </p:cNvCxnSpPr>
          <p:nvPr/>
        </p:nvCxnSpPr>
        <p:spPr>
          <a:xfrm flipV="1">
            <a:off x="7487843" y="610017"/>
            <a:ext cx="259879" cy="486369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8" name="TextBox 47"/>
          <p:cNvSpPr txBox="1"/>
          <p:nvPr/>
        </p:nvSpPr>
        <p:spPr>
          <a:xfrm>
            <a:off x="2179334" y="5445307"/>
            <a:ext cx="3819727" cy="923330"/>
          </a:xfrm>
          <a:prstGeom prst="rect">
            <a:avLst/>
          </a:prstGeom>
          <a:noFill/>
          <a:ln>
            <a:solidFill>
              <a:srgbClr val="7030A0"/>
            </a:solidFill>
          </a:ln>
        </p:spPr>
        <p:txBody>
          <a:bodyPr wrap="square" rtlCol="0" anchor="t">
            <a:spAutoFit/>
          </a:bodyPr>
          <a:lstStyle/>
          <a:p>
            <a:r>
              <a:rPr lang="en-GB" sz="900">
                <a:solidFill>
                  <a:srgbClr val="7030A0"/>
                </a:solidFill>
                <a:latin typeface="Arial"/>
                <a:cs typeface="Arial"/>
              </a:rPr>
              <a:t>The play button links to the play page which loads a different page based on three scenarios: if you’re not logged in - it redirects to the login page, if you’re logged in and haven’t played the current round it loads the play page with availability to play, and if you’re logged in and have already played, it takes you to the play page but it doesn’t let you play again, it displays your predictions</a:t>
            </a:r>
          </a:p>
        </p:txBody>
      </p:sp>
      <p:cxnSp>
        <p:nvCxnSpPr>
          <p:cNvPr id="50" name="Straight Arrow Connector 49"/>
          <p:cNvCxnSpPr>
            <a:cxnSpLocks/>
            <a:stCxn id="48" idx="1"/>
          </p:cNvCxnSpPr>
          <p:nvPr/>
        </p:nvCxnSpPr>
        <p:spPr>
          <a:xfrm>
            <a:off x="6617078" y="16891040"/>
            <a:ext cx="23644840" cy="8053005"/>
          </a:xfrm>
          <a:prstGeom prst="straightConnector1">
            <a:avLst/>
          </a:prstGeom>
          <a:ln>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 name="Straight Arrow Connector 1">
            <a:extLst>
              <a:ext uri="{FF2B5EF4-FFF2-40B4-BE49-F238E27FC236}">
                <a16:creationId xmlns:a16="http://schemas.microsoft.com/office/drawing/2014/main" id="{03D9B48A-FF3A-4D33-88E9-09063C6ACE42}"/>
              </a:ext>
            </a:extLst>
          </p:cNvPr>
          <p:cNvCxnSpPr/>
          <p:nvPr/>
        </p:nvCxnSpPr>
        <p:spPr>
          <a:xfrm flipV="1">
            <a:off x="1679621" y="902636"/>
            <a:ext cx="990117" cy="1430422"/>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3" name="TextBox 2">
            <a:extLst>
              <a:ext uri="{FF2B5EF4-FFF2-40B4-BE49-F238E27FC236}">
                <a16:creationId xmlns:a16="http://schemas.microsoft.com/office/drawing/2014/main" id="{7842932E-DF0E-4F04-90FB-3AFA11849686}"/>
              </a:ext>
            </a:extLst>
          </p:cNvPr>
          <p:cNvSpPr txBox="1"/>
          <p:nvPr/>
        </p:nvSpPr>
        <p:spPr>
          <a:xfrm>
            <a:off x="66772" y="1918569"/>
            <a:ext cx="1623036" cy="1061829"/>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900">
                <a:solidFill>
                  <a:schemeClr val="accent5"/>
                </a:solidFill>
                <a:latin typeface="Arial"/>
                <a:cs typeface="Arial"/>
              </a:rPr>
              <a:t>For the desktop view, when you hover over each menu item, the tab changes colour. However, this does not happen for mobile, as it is not possible to hover on a mobile screen.</a:t>
            </a:r>
          </a:p>
        </p:txBody>
      </p:sp>
      <p:cxnSp>
        <p:nvCxnSpPr>
          <p:cNvPr id="15" name="Straight Arrow Connector 14">
            <a:extLst>
              <a:ext uri="{FF2B5EF4-FFF2-40B4-BE49-F238E27FC236}">
                <a16:creationId xmlns:a16="http://schemas.microsoft.com/office/drawing/2014/main" id="{608C60B1-D775-4636-A14B-2D756BCE5CC4}"/>
              </a:ext>
            </a:extLst>
          </p:cNvPr>
          <p:cNvCxnSpPr/>
          <p:nvPr/>
        </p:nvCxnSpPr>
        <p:spPr>
          <a:xfrm flipV="1">
            <a:off x="1828524" y="4909708"/>
            <a:ext cx="699947" cy="596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2D1E949-D732-4E7D-B78B-CBC38C262AD6}"/>
              </a:ext>
            </a:extLst>
          </p:cNvPr>
          <p:cNvSpPr txBox="1"/>
          <p:nvPr/>
        </p:nvSpPr>
        <p:spPr>
          <a:xfrm>
            <a:off x="96923" y="4265547"/>
            <a:ext cx="1808673" cy="1477328"/>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900">
                <a:solidFill>
                  <a:schemeClr val="accent5"/>
                </a:solidFill>
                <a:latin typeface="Arial"/>
                <a:cs typeface="Arial"/>
              </a:rPr>
              <a:t>The T&amp;Cs and the social media symbols in the footer are static on our pages.  If you click on any of these links, the page you are currently on will refresh. If we had more time in the future, we would have added functionality to these. Grid has been used in the CSS to help with the layout of the footer.</a:t>
            </a:r>
          </a:p>
        </p:txBody>
      </p:sp>
      <p:sp>
        <p:nvSpPr>
          <p:cNvPr id="38" name="Oval 37">
            <a:extLst>
              <a:ext uri="{FF2B5EF4-FFF2-40B4-BE49-F238E27FC236}">
                <a16:creationId xmlns:a16="http://schemas.microsoft.com/office/drawing/2014/main" id="{E6ADA2F3-5DB1-4453-AC46-7B7B925FE20C}"/>
              </a:ext>
            </a:extLst>
          </p:cNvPr>
          <p:cNvSpPr/>
          <p:nvPr/>
        </p:nvSpPr>
        <p:spPr>
          <a:xfrm>
            <a:off x="110705" y="117895"/>
            <a:ext cx="143774" cy="143774"/>
          </a:xfrm>
          <a:prstGeom prst="ellips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Oval 54">
            <a:extLst>
              <a:ext uri="{FF2B5EF4-FFF2-40B4-BE49-F238E27FC236}">
                <a16:creationId xmlns:a16="http://schemas.microsoft.com/office/drawing/2014/main" id="{AFAE9D80-3604-4347-822C-9C88473446E5}"/>
              </a:ext>
            </a:extLst>
          </p:cNvPr>
          <p:cNvSpPr/>
          <p:nvPr/>
        </p:nvSpPr>
        <p:spPr>
          <a:xfrm>
            <a:off x="110704" y="333555"/>
            <a:ext cx="143774" cy="143774"/>
          </a:xfrm>
          <a:prstGeom prst="ellipse">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Oval 55">
            <a:extLst>
              <a:ext uri="{FF2B5EF4-FFF2-40B4-BE49-F238E27FC236}">
                <a16:creationId xmlns:a16="http://schemas.microsoft.com/office/drawing/2014/main" id="{EE87184A-452B-42A1-9627-DA4449528886}"/>
              </a:ext>
            </a:extLst>
          </p:cNvPr>
          <p:cNvSpPr/>
          <p:nvPr/>
        </p:nvSpPr>
        <p:spPr>
          <a:xfrm>
            <a:off x="110705" y="549216"/>
            <a:ext cx="143774" cy="143774"/>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TextBox 40">
            <a:extLst>
              <a:ext uri="{FF2B5EF4-FFF2-40B4-BE49-F238E27FC236}">
                <a16:creationId xmlns:a16="http://schemas.microsoft.com/office/drawing/2014/main" id="{33E8FF15-2C76-416F-A0A8-B393A21AC89A}"/>
              </a:ext>
            </a:extLst>
          </p:cNvPr>
          <p:cNvSpPr txBox="1"/>
          <p:nvPr/>
        </p:nvSpPr>
        <p:spPr>
          <a:xfrm>
            <a:off x="216199" y="22106"/>
            <a:ext cx="500333" cy="76097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GB" sz="1000">
                <a:solidFill>
                  <a:schemeClr val="accent2"/>
                </a:solidFill>
              </a:rPr>
              <a:t>Ally</a:t>
            </a:r>
            <a:endParaRPr lang="en-US" sz="1000">
              <a:solidFill>
                <a:schemeClr val="accent2"/>
              </a:solidFill>
              <a:cs typeface="Calibri"/>
            </a:endParaRPr>
          </a:p>
          <a:p>
            <a:pPr algn="l">
              <a:lnSpc>
                <a:spcPct val="150000"/>
              </a:lnSpc>
            </a:pPr>
            <a:r>
              <a:rPr lang="en-GB" sz="1000">
                <a:solidFill>
                  <a:schemeClr val="accent5">
                    <a:lumMod val="75000"/>
                  </a:schemeClr>
                </a:solidFill>
                <a:cs typeface="Calibri"/>
              </a:rPr>
              <a:t>Kate</a:t>
            </a:r>
          </a:p>
          <a:p>
            <a:pPr>
              <a:lnSpc>
                <a:spcPct val="150000"/>
              </a:lnSpc>
            </a:pPr>
            <a:r>
              <a:rPr lang="en-GB" sz="1000">
                <a:solidFill>
                  <a:srgbClr val="7030A0"/>
                </a:solidFill>
                <a:cs typeface="Calibri"/>
              </a:rPr>
              <a:t>Dean</a:t>
            </a:r>
          </a:p>
        </p:txBody>
      </p:sp>
      <p:cxnSp>
        <p:nvCxnSpPr>
          <p:cNvPr id="51" name="Straight Arrow Connector 50">
            <a:extLst>
              <a:ext uri="{FF2B5EF4-FFF2-40B4-BE49-F238E27FC236}">
                <a16:creationId xmlns:a16="http://schemas.microsoft.com/office/drawing/2014/main" id="{541AD96A-CE6E-4C19-8680-5054F3B16F35}"/>
              </a:ext>
            </a:extLst>
          </p:cNvPr>
          <p:cNvCxnSpPr>
            <a:cxnSpLocks/>
          </p:cNvCxnSpPr>
          <p:nvPr/>
        </p:nvCxnSpPr>
        <p:spPr>
          <a:xfrm flipV="1">
            <a:off x="3987222" y="4095194"/>
            <a:ext cx="798763" cy="1353887"/>
          </a:xfrm>
          <a:prstGeom prst="straightConnector1">
            <a:avLst/>
          </a:prstGeom>
          <a:ln>
            <a:solidFill>
              <a:srgbClr val="7030A0"/>
            </a:solidFill>
            <a:tailEnd type="triangle"/>
          </a:ln>
        </p:spPr>
        <p:style>
          <a:lnRef idx="1">
            <a:schemeClr val="accent2"/>
          </a:lnRef>
          <a:fillRef idx="0">
            <a:schemeClr val="accent2"/>
          </a:fillRef>
          <a:effectRef idx="0">
            <a:schemeClr val="accent2"/>
          </a:effectRef>
          <a:fontRef idx="minor">
            <a:schemeClr val="tx1"/>
          </a:fontRef>
        </p:style>
      </p:cxnSp>
      <p:sp>
        <p:nvSpPr>
          <p:cNvPr id="44" name="TextBox 43">
            <a:extLst>
              <a:ext uri="{FF2B5EF4-FFF2-40B4-BE49-F238E27FC236}">
                <a16:creationId xmlns:a16="http://schemas.microsoft.com/office/drawing/2014/main" id="{9687FC50-F207-4188-8C9D-E02926B1C8A1}"/>
              </a:ext>
            </a:extLst>
          </p:cNvPr>
          <p:cNvSpPr txBox="1"/>
          <p:nvPr/>
        </p:nvSpPr>
        <p:spPr>
          <a:xfrm>
            <a:off x="8205451" y="1884604"/>
            <a:ext cx="3943709" cy="2585323"/>
          </a:xfrm>
          <a:prstGeom prst="rect">
            <a:avLst/>
          </a:prstGeom>
          <a:noFill/>
          <a:ln>
            <a:solidFill>
              <a:schemeClr val="accent2"/>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900">
                <a:solidFill>
                  <a:schemeClr val="accent2">
                    <a:lumMod val="75000"/>
                  </a:schemeClr>
                </a:solidFill>
              </a:rPr>
              <a:t>Ally</a:t>
            </a:r>
            <a:endParaRPr lang="en-US" sz="900">
              <a:solidFill>
                <a:schemeClr val="accent2">
                  <a:lumMod val="75000"/>
                </a:schemeClr>
              </a:solidFill>
              <a:cs typeface="Calibri"/>
            </a:endParaRPr>
          </a:p>
          <a:p>
            <a:pPr marL="285750" indent="-285750">
              <a:buFont typeface="Arial"/>
              <a:buChar char="•"/>
            </a:pPr>
            <a:r>
              <a:rPr lang="en-GB" sz="900">
                <a:solidFill>
                  <a:schemeClr val="accent2">
                    <a:lumMod val="75000"/>
                  </a:schemeClr>
                </a:solidFill>
                <a:cs typeface="Calibri"/>
              </a:rPr>
              <a:t>Set up the database</a:t>
            </a:r>
          </a:p>
          <a:p>
            <a:pPr marL="285750" indent="-285750">
              <a:buFont typeface="Arial"/>
              <a:buChar char="•"/>
            </a:pPr>
            <a:r>
              <a:rPr lang="en-GB" sz="900">
                <a:solidFill>
                  <a:schemeClr val="accent2">
                    <a:lumMod val="75000"/>
                  </a:schemeClr>
                </a:solidFill>
                <a:cs typeface="Calibri"/>
              </a:rPr>
              <a:t>Made the duck profiles, added them to the database and connected them with the page to be displayed</a:t>
            </a:r>
          </a:p>
          <a:p>
            <a:pPr marL="285750" indent="-285750">
              <a:buFont typeface="Arial"/>
              <a:buChar char="•"/>
            </a:pPr>
            <a:r>
              <a:rPr lang="en-GB" sz="900">
                <a:solidFill>
                  <a:schemeClr val="accent2">
                    <a:lumMod val="75000"/>
                  </a:schemeClr>
                </a:solidFill>
                <a:cs typeface="Calibri"/>
              </a:rPr>
              <a:t>Log in / register / delete user functionality using </a:t>
            </a:r>
            <a:r>
              <a:rPr lang="en-GB" sz="900" err="1">
                <a:solidFill>
                  <a:schemeClr val="accent2">
                    <a:lumMod val="75000"/>
                  </a:schemeClr>
                </a:solidFill>
                <a:cs typeface="Calibri"/>
              </a:rPr>
              <a:t>Bcrypt</a:t>
            </a:r>
            <a:r>
              <a:rPr lang="en-GB" sz="900">
                <a:solidFill>
                  <a:schemeClr val="accent2">
                    <a:lumMod val="75000"/>
                  </a:schemeClr>
                </a:solidFill>
                <a:cs typeface="Calibri"/>
              </a:rPr>
              <a:t> and express sessions</a:t>
            </a:r>
          </a:p>
          <a:p>
            <a:pPr marL="285750" indent="-285750">
              <a:buFont typeface="Arial"/>
              <a:buChar char="•"/>
            </a:pPr>
            <a:r>
              <a:rPr lang="en-GB" sz="900">
                <a:solidFill>
                  <a:schemeClr val="accent2">
                    <a:lumMod val="75000"/>
                  </a:schemeClr>
                </a:solidFill>
                <a:cs typeface="Calibri"/>
              </a:rPr>
              <a:t>Enabled sessions so if a user is logged in, they stay logged in</a:t>
            </a:r>
          </a:p>
          <a:p>
            <a:pPr marL="285750" indent="-285750">
              <a:buFont typeface="Arial"/>
              <a:buChar char="•"/>
            </a:pPr>
            <a:r>
              <a:rPr lang="en-GB" sz="900">
                <a:solidFill>
                  <a:schemeClr val="accent2">
                    <a:lumMod val="75000"/>
                  </a:schemeClr>
                </a:solidFill>
                <a:cs typeface="Calibri"/>
              </a:rPr>
              <a:t>Connected the database to pages where it is required to use information from: account, play</a:t>
            </a:r>
          </a:p>
          <a:p>
            <a:pPr marL="285750" indent="-285750">
              <a:buFont typeface="Arial"/>
              <a:buChar char="•"/>
            </a:pPr>
            <a:r>
              <a:rPr lang="en-GB" sz="900">
                <a:solidFill>
                  <a:schemeClr val="accent2">
                    <a:lumMod val="75000"/>
                  </a:schemeClr>
                </a:solidFill>
                <a:cs typeface="Calibri"/>
              </a:rPr>
              <a:t>Added logic &amp; visuals for if a player wins the game</a:t>
            </a:r>
          </a:p>
          <a:p>
            <a:pPr marL="285750" indent="-285750">
              <a:buFont typeface="Arial"/>
              <a:buChar char="•"/>
            </a:pPr>
            <a:r>
              <a:rPr lang="en-GB" sz="900">
                <a:solidFill>
                  <a:schemeClr val="accent2">
                    <a:lumMod val="75000"/>
                  </a:schemeClr>
                </a:solidFill>
                <a:cs typeface="Calibri"/>
              </a:rPr>
              <a:t>Show the current page a user is on in the nav bar</a:t>
            </a:r>
          </a:p>
          <a:p>
            <a:pPr marL="285750" indent="-285750">
              <a:buFont typeface="Arial"/>
              <a:buChar char="•"/>
            </a:pPr>
            <a:endParaRPr lang="en-GB" sz="900">
              <a:cs typeface="Calibri"/>
            </a:endParaRPr>
          </a:p>
          <a:p>
            <a:r>
              <a:rPr lang="en-GB" sz="900">
                <a:cs typeface="Calibri"/>
              </a:rPr>
              <a:t>Ally and Dean</a:t>
            </a:r>
          </a:p>
          <a:p>
            <a:pPr marL="285750" indent="-285750">
              <a:buFont typeface="Arial"/>
              <a:buChar char="•"/>
            </a:pPr>
            <a:endParaRPr lang="en-GB" sz="900">
              <a:cs typeface="Calibri"/>
            </a:endParaRPr>
          </a:p>
          <a:p>
            <a:pPr marL="285750" indent="-285750">
              <a:buFont typeface="Arial"/>
              <a:buChar char="•"/>
            </a:pPr>
            <a:r>
              <a:rPr lang="en-GB" sz="900">
                <a:cs typeface="Calibri"/>
              </a:rPr>
              <a:t>Used the database to display which ducks were in play on the play, admin,  and results page</a:t>
            </a:r>
          </a:p>
          <a:p>
            <a:pPr marL="285750" indent="-285750">
              <a:buFont typeface="Arial"/>
              <a:buChar char="•"/>
            </a:pPr>
            <a:r>
              <a:rPr lang="en-GB" sz="900">
                <a:cs typeface="Calibri"/>
              </a:rPr>
              <a:t>Used the database to display which ducks won the race on the results page</a:t>
            </a:r>
          </a:p>
        </p:txBody>
      </p:sp>
      <p:sp>
        <p:nvSpPr>
          <p:cNvPr id="46" name="TextBox 45">
            <a:extLst>
              <a:ext uri="{FF2B5EF4-FFF2-40B4-BE49-F238E27FC236}">
                <a16:creationId xmlns:a16="http://schemas.microsoft.com/office/drawing/2014/main" id="{ABBDBEC6-9C16-4DFA-8C0F-AECCEDF09963}"/>
              </a:ext>
            </a:extLst>
          </p:cNvPr>
          <p:cNvSpPr txBox="1"/>
          <p:nvPr/>
        </p:nvSpPr>
        <p:spPr>
          <a:xfrm>
            <a:off x="8204643" y="3551239"/>
            <a:ext cx="3943709" cy="3270126"/>
          </a:xfrm>
          <a:prstGeom prst="rect">
            <a:avLst/>
          </a:prstGeom>
          <a:noFill/>
          <a:ln>
            <a:solidFill>
              <a:srgbClr val="7030A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sz="900" dirty="0"/>
          </a:p>
          <a:p>
            <a:endParaRPr lang="en-GB" sz="900" dirty="0"/>
          </a:p>
          <a:p>
            <a:endParaRPr lang="en-GB" sz="900" dirty="0">
              <a:cs typeface="Calibri"/>
            </a:endParaRPr>
          </a:p>
          <a:p>
            <a:endParaRPr lang="en-GB" sz="900" dirty="0"/>
          </a:p>
          <a:p>
            <a:endParaRPr lang="en-GB" sz="900" dirty="0"/>
          </a:p>
          <a:p>
            <a:endParaRPr lang="en-GB" sz="900" dirty="0"/>
          </a:p>
          <a:p>
            <a:endParaRPr lang="en-GB" sz="800" dirty="0">
              <a:cs typeface="Calibri" panose="020F0502020204030204"/>
            </a:endParaRPr>
          </a:p>
          <a:p>
            <a:r>
              <a:rPr lang="en-GB" sz="850" dirty="0">
                <a:solidFill>
                  <a:srgbClr val="7030A0"/>
                </a:solidFill>
              </a:rPr>
              <a:t>Dean</a:t>
            </a:r>
            <a:endParaRPr lang="en-GB" sz="850" dirty="0">
              <a:solidFill>
                <a:srgbClr val="7030A0"/>
              </a:solidFill>
              <a:cs typeface="Calibri"/>
            </a:endParaRPr>
          </a:p>
          <a:p>
            <a:pPr marL="171450" indent="-171450">
              <a:buFont typeface="Arial"/>
              <a:buChar char="•"/>
            </a:pPr>
            <a:r>
              <a:rPr lang="en-GB" sz="850" dirty="0">
                <a:solidFill>
                  <a:srgbClr val="7030A0"/>
                </a:solidFill>
                <a:cs typeface="Calibri"/>
              </a:rPr>
              <a:t>Made the game logic </a:t>
            </a:r>
          </a:p>
          <a:p>
            <a:pPr marL="628650" lvl="1" indent="-171450">
              <a:buFont typeface="Arial"/>
              <a:buChar char="•"/>
            </a:pPr>
            <a:r>
              <a:rPr lang="en-GB" sz="850" dirty="0">
                <a:solidFill>
                  <a:srgbClr val="7030A0"/>
                </a:solidFill>
                <a:cs typeface="Calibri"/>
              </a:rPr>
              <a:t>Connected the predictions a user makes with the results an admin submits, and compared them both to generate scores for users</a:t>
            </a:r>
          </a:p>
          <a:p>
            <a:pPr marL="171450" indent="-171450">
              <a:buFont typeface="Arial"/>
              <a:buChar char="•"/>
            </a:pPr>
            <a:r>
              <a:rPr lang="en-GB" sz="850" dirty="0">
                <a:solidFill>
                  <a:srgbClr val="7030A0"/>
                </a:solidFill>
                <a:cs typeface="Calibri"/>
              </a:rPr>
              <a:t>Set up three routing scenarios for the play page</a:t>
            </a:r>
          </a:p>
          <a:p>
            <a:pPr marL="628650" lvl="1" indent="-171450">
              <a:buFont typeface="Arial"/>
              <a:buChar char="•"/>
            </a:pPr>
            <a:r>
              <a:rPr lang="en-GB" sz="850" dirty="0">
                <a:solidFill>
                  <a:srgbClr val="7030A0"/>
                </a:solidFill>
                <a:cs typeface="Calibri"/>
              </a:rPr>
              <a:t>Logged in &amp; not played  = play page</a:t>
            </a:r>
          </a:p>
          <a:p>
            <a:pPr marL="628650" lvl="1" indent="-171450">
              <a:buFont typeface="Arial"/>
              <a:buChar char="•"/>
            </a:pPr>
            <a:r>
              <a:rPr lang="en-GB" sz="850" dirty="0">
                <a:solidFill>
                  <a:srgbClr val="7030A0"/>
                </a:solidFill>
                <a:cs typeface="Calibri"/>
              </a:rPr>
              <a:t>Logged in &amp; already played = page showing their predictions</a:t>
            </a:r>
          </a:p>
          <a:p>
            <a:pPr marL="628650" lvl="1" indent="-171450">
              <a:buFont typeface="Arial"/>
              <a:buChar char="•"/>
            </a:pPr>
            <a:r>
              <a:rPr lang="en-GB" sz="850" dirty="0">
                <a:solidFill>
                  <a:srgbClr val="7030A0"/>
                </a:solidFill>
                <a:cs typeface="Calibri"/>
              </a:rPr>
              <a:t>Not logged in = log in page</a:t>
            </a:r>
          </a:p>
          <a:p>
            <a:pPr marL="171450" indent="-171450">
              <a:buFont typeface="Arial"/>
              <a:buChar char="•"/>
            </a:pPr>
            <a:r>
              <a:rPr lang="en-GB" sz="850" dirty="0">
                <a:solidFill>
                  <a:srgbClr val="7030A0"/>
                </a:solidFill>
                <a:cs typeface="Calibri"/>
              </a:rPr>
              <a:t>Ensured predictions entered by the user and results entered by the admin were valid</a:t>
            </a:r>
          </a:p>
          <a:p>
            <a:pPr marL="628650" lvl="1" indent="-171450">
              <a:buFont typeface="Arial"/>
              <a:buChar char="•"/>
            </a:pPr>
            <a:r>
              <a:rPr lang="en-GB" sz="850" dirty="0">
                <a:solidFill>
                  <a:srgbClr val="7030A0"/>
                </a:solidFill>
                <a:cs typeface="Calibri"/>
              </a:rPr>
              <a:t>No repeat entries</a:t>
            </a:r>
          </a:p>
          <a:p>
            <a:pPr marL="628650" lvl="1" indent="-171450">
              <a:buFont typeface="Arial"/>
              <a:buChar char="•"/>
            </a:pPr>
            <a:r>
              <a:rPr lang="en-GB" sz="850" dirty="0">
                <a:solidFill>
                  <a:srgbClr val="7030A0"/>
                </a:solidFill>
                <a:cs typeface="Calibri"/>
              </a:rPr>
              <a:t>No entries left blank</a:t>
            </a:r>
          </a:p>
          <a:p>
            <a:pPr marL="171450" indent="-171450">
              <a:buFont typeface="Arial"/>
              <a:buChar char="•"/>
            </a:pPr>
            <a:r>
              <a:rPr lang="en-GB" sz="850" dirty="0">
                <a:solidFill>
                  <a:srgbClr val="7030A0"/>
                </a:solidFill>
                <a:cs typeface="Calibri"/>
              </a:rPr>
              <a:t>Routing</a:t>
            </a:r>
          </a:p>
          <a:p>
            <a:pPr marL="171450" indent="-171450">
              <a:buFont typeface="Arial"/>
              <a:buChar char="•"/>
            </a:pPr>
            <a:r>
              <a:rPr lang="en-GB" sz="850" dirty="0">
                <a:solidFill>
                  <a:srgbClr val="7030A0"/>
                </a:solidFill>
                <a:cs typeface="Calibri"/>
              </a:rPr>
              <a:t>Set up controllers</a:t>
            </a:r>
          </a:p>
          <a:p>
            <a:pPr marL="171450" indent="-171450">
              <a:buFont typeface="Arial"/>
              <a:buChar char="•"/>
            </a:pPr>
            <a:r>
              <a:rPr lang="en-GB" sz="850" dirty="0">
                <a:solidFill>
                  <a:srgbClr val="7030A0"/>
                </a:solidFill>
                <a:cs typeface="Calibri"/>
              </a:rPr>
              <a:t>Set up HTML using the </a:t>
            </a:r>
            <a:r>
              <a:rPr lang="en-GB" sz="850" dirty="0" err="1">
                <a:solidFill>
                  <a:srgbClr val="7030A0"/>
                </a:solidFill>
                <a:cs typeface="Calibri"/>
              </a:rPr>
              <a:t>ejs</a:t>
            </a:r>
            <a:r>
              <a:rPr lang="en-GB" sz="850" dirty="0">
                <a:solidFill>
                  <a:srgbClr val="7030A0"/>
                </a:solidFill>
                <a:cs typeface="Calibri"/>
              </a:rPr>
              <a:t> templating. (having the header and footer as a shared template on each page.)</a:t>
            </a:r>
          </a:p>
          <a:p>
            <a:pPr marL="171450" indent="-171450">
              <a:buFont typeface="Arial"/>
              <a:buChar char="•"/>
            </a:pPr>
            <a:r>
              <a:rPr lang="en-GB" sz="850" dirty="0">
                <a:solidFill>
                  <a:srgbClr val="7030A0"/>
                </a:solidFill>
                <a:cs typeface="Calibri"/>
              </a:rPr>
              <a:t>Flex</a:t>
            </a:r>
          </a:p>
        </p:txBody>
      </p:sp>
      <p:sp>
        <p:nvSpPr>
          <p:cNvPr id="49" name="TextBox 48">
            <a:extLst>
              <a:ext uri="{FF2B5EF4-FFF2-40B4-BE49-F238E27FC236}">
                <a16:creationId xmlns:a16="http://schemas.microsoft.com/office/drawing/2014/main" id="{3FAF2123-105C-4483-A78A-233C7DB43C88}"/>
              </a:ext>
            </a:extLst>
          </p:cNvPr>
          <p:cNvSpPr txBox="1"/>
          <p:nvPr/>
        </p:nvSpPr>
        <p:spPr>
          <a:xfrm>
            <a:off x="8205452" y="52025"/>
            <a:ext cx="3943709" cy="1754326"/>
          </a:xfrm>
          <a:prstGeom prst="rect">
            <a:avLst/>
          </a:prstGeom>
          <a:noFill/>
          <a:ln>
            <a:solidFill>
              <a:schemeClr val="accent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900">
                <a:solidFill>
                  <a:schemeClr val="accent5">
                    <a:lumMod val="75000"/>
                  </a:schemeClr>
                </a:solidFill>
              </a:rPr>
              <a:t>Kate</a:t>
            </a:r>
            <a:endParaRPr lang="en-GB" sz="900">
              <a:solidFill>
                <a:schemeClr val="accent5">
                  <a:lumMod val="75000"/>
                </a:schemeClr>
              </a:solidFill>
              <a:cs typeface="Calibri"/>
            </a:endParaRPr>
          </a:p>
          <a:p>
            <a:pPr marL="171450" indent="-171450">
              <a:buFont typeface="Arial"/>
              <a:buChar char="•"/>
            </a:pPr>
            <a:r>
              <a:rPr lang="en-GB" sz="900">
                <a:solidFill>
                  <a:schemeClr val="accent5">
                    <a:lumMod val="75000"/>
                  </a:schemeClr>
                </a:solidFill>
                <a:cs typeface="Calibri"/>
              </a:rPr>
              <a:t>Majority of the CSS styling of the pages</a:t>
            </a:r>
          </a:p>
          <a:p>
            <a:pPr marL="171450" indent="-171450">
              <a:buFont typeface="Arial"/>
              <a:buChar char="•"/>
            </a:pPr>
            <a:r>
              <a:rPr lang="en-GB" sz="900">
                <a:solidFill>
                  <a:schemeClr val="accent5">
                    <a:lumMod val="75000"/>
                  </a:schemeClr>
                </a:solidFill>
                <a:cs typeface="Calibri"/>
              </a:rPr>
              <a:t>Display leader board in order from the database</a:t>
            </a:r>
          </a:p>
          <a:p>
            <a:pPr marL="171450" indent="-171450">
              <a:buFont typeface="Arial"/>
              <a:buChar char="•"/>
            </a:pPr>
            <a:r>
              <a:rPr lang="en-GB" sz="900">
                <a:solidFill>
                  <a:schemeClr val="accent5">
                    <a:lumMod val="75000"/>
                  </a:schemeClr>
                </a:solidFill>
                <a:cs typeface="Calibri"/>
              </a:rPr>
              <a:t>Made the predictions page</a:t>
            </a:r>
          </a:p>
          <a:p>
            <a:pPr marL="171450" indent="-171450">
              <a:buFont typeface="Arial"/>
              <a:buChar char="•"/>
            </a:pPr>
            <a:r>
              <a:rPr lang="en-GB" sz="900">
                <a:solidFill>
                  <a:schemeClr val="accent5">
                    <a:lumMod val="75000"/>
                  </a:schemeClr>
                </a:solidFill>
                <a:cs typeface="Calibri"/>
              </a:rPr>
              <a:t>Formatted buttons</a:t>
            </a:r>
          </a:p>
          <a:p>
            <a:pPr marL="171450" indent="-171450">
              <a:buFont typeface="Arial"/>
              <a:buChar char="•"/>
            </a:pPr>
            <a:r>
              <a:rPr lang="en-GB" sz="900">
                <a:solidFill>
                  <a:schemeClr val="accent5">
                    <a:lumMod val="75000"/>
                  </a:schemeClr>
                </a:solidFill>
                <a:cs typeface="Calibri"/>
              </a:rPr>
              <a:t>Styled error messages </a:t>
            </a:r>
          </a:p>
          <a:p>
            <a:pPr marL="171450" indent="-171450">
              <a:buFont typeface="Arial"/>
              <a:buChar char="•"/>
            </a:pPr>
            <a:r>
              <a:rPr lang="en-GB" sz="900">
                <a:solidFill>
                  <a:schemeClr val="accent5">
                    <a:lumMod val="75000"/>
                  </a:schemeClr>
                </a:solidFill>
                <a:cs typeface="Calibri"/>
              </a:rPr>
              <a:t>Aligned sections on pages</a:t>
            </a:r>
          </a:p>
          <a:p>
            <a:pPr marL="171450" indent="-171450">
              <a:buFont typeface="Arial"/>
              <a:buChar char="•"/>
            </a:pPr>
            <a:r>
              <a:rPr lang="en-GB" sz="900">
                <a:solidFill>
                  <a:schemeClr val="accent5">
                    <a:lumMod val="75000"/>
                  </a:schemeClr>
                </a:solidFill>
                <a:cs typeface="Calibri"/>
              </a:rPr>
              <a:t>Made a random duck image appear on the home page when reloaded from an array of images</a:t>
            </a:r>
          </a:p>
          <a:p>
            <a:pPr marL="171450" indent="-171450">
              <a:buFont typeface="Arial"/>
              <a:buChar char="•"/>
            </a:pPr>
            <a:r>
              <a:rPr lang="en-GB" sz="900">
                <a:solidFill>
                  <a:schemeClr val="accent5">
                    <a:lumMod val="75000"/>
                  </a:schemeClr>
                </a:solidFill>
                <a:cs typeface="Calibri"/>
              </a:rPr>
              <a:t>Responsive design for desktop/tablet/phone</a:t>
            </a:r>
          </a:p>
          <a:p>
            <a:pPr marL="171450" indent="-171450">
              <a:buFont typeface="Arial"/>
              <a:buChar char="•"/>
            </a:pPr>
            <a:r>
              <a:rPr lang="en-GB" sz="900">
                <a:solidFill>
                  <a:schemeClr val="accent5">
                    <a:lumMod val="75000"/>
                  </a:schemeClr>
                </a:solidFill>
                <a:cs typeface="Calibri"/>
              </a:rPr>
              <a:t>Consistent page designs</a:t>
            </a:r>
          </a:p>
          <a:p>
            <a:pPr marL="171450" indent="-171450">
              <a:buFont typeface="Arial"/>
              <a:buChar char="•"/>
            </a:pPr>
            <a:r>
              <a:rPr lang="en-GB" sz="900">
                <a:solidFill>
                  <a:schemeClr val="accent5">
                    <a:lumMod val="75000"/>
                  </a:schemeClr>
                </a:solidFill>
                <a:cs typeface="Calibri"/>
              </a:rPr>
              <a:t>Utilised grid for page layouts</a:t>
            </a:r>
          </a:p>
        </p:txBody>
      </p:sp>
    </p:spTree>
    <p:extLst>
      <p:ext uri="{BB962C8B-B14F-4D97-AF65-F5344CB8AC3E}">
        <p14:creationId xmlns:p14="http://schemas.microsoft.com/office/powerpoint/2010/main" val="41651955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17FCAD23E3A374C9077CB23FE4E2C93" ma:contentTypeVersion="2" ma:contentTypeDescription="Create a new document." ma:contentTypeScope="" ma:versionID="e060b1cbc03e58eff717fee7cc0d57d8">
  <xsd:schema xmlns:xsd="http://www.w3.org/2001/XMLSchema" xmlns:xs="http://www.w3.org/2001/XMLSchema" xmlns:p="http://schemas.microsoft.com/office/2006/metadata/properties" xmlns:ns3="8650df3c-a645-4a36-ac45-945fbe5c0ea3" targetNamespace="http://schemas.microsoft.com/office/2006/metadata/properties" ma:root="true" ma:fieldsID="2532bc999c09972b3323d6371c4c4916" ns3:_="">
    <xsd:import namespace="8650df3c-a645-4a36-ac45-945fbe5c0ea3"/>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50df3c-a645-4a36-ac45-945fbe5c0ea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C6CD497-F2F7-49F2-A173-35029C640ECC}">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535FFB7-C19B-49E2-B1FE-6D89F40F9B40}">
  <ds:schemaRefs>
    <ds:schemaRef ds:uri="http://schemas.microsoft.com/sharepoint/v3/contenttype/forms"/>
  </ds:schemaRefs>
</ds:datastoreItem>
</file>

<file path=customXml/itemProps3.xml><?xml version="1.0" encoding="utf-8"?>
<ds:datastoreItem xmlns:ds="http://schemas.openxmlformats.org/officeDocument/2006/customXml" ds:itemID="{612306CE-7E26-49A6-8CF3-128DDA1E78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650df3c-a645-4a36-ac45-945fbe5c0ea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601</Words>
  <Application>Microsoft Macintosh PowerPoint</Application>
  <PresentationFormat>Widescreen</PresentationFormat>
  <Paragraphs>66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Sky Betting and Gaming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Alexandra Fincham</dc:creator>
  <cp:lastModifiedBy>Kate Marchant</cp:lastModifiedBy>
  <cp:revision>3</cp:revision>
  <dcterms:created xsi:type="dcterms:W3CDTF">2019-11-08T09:52:05Z</dcterms:created>
  <dcterms:modified xsi:type="dcterms:W3CDTF">2019-11-22T13:41:25Z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0x010100317FCAD23E3A374C9077CB23FE4E2C93</vt:lpwstr>
  </property>
</Properties>
</file>