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6" r:id="rId3"/>
    <p:sldId id="257" r:id="rId4"/>
    <p:sldId id="260" r:id="rId5"/>
    <p:sldId id="277" r:id="rId6"/>
    <p:sldId id="258" r:id="rId7"/>
    <p:sldId id="259" r:id="rId8"/>
    <p:sldId id="261" r:id="rId9"/>
    <p:sldId id="262" r:id="rId10"/>
    <p:sldId id="265" r:id="rId11"/>
    <p:sldId id="263" r:id="rId12"/>
    <p:sldId id="264" r:id="rId13"/>
    <p:sldId id="269" r:id="rId14"/>
    <p:sldId id="267" r:id="rId15"/>
    <p:sldId id="268" r:id="rId16"/>
    <p:sldId id="270" r:id="rId17"/>
    <p:sldId id="272" r:id="rId18"/>
    <p:sldId id="273" r:id="rId19"/>
    <p:sldId id="274" r:id="rId20"/>
    <p:sldId id="271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59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4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306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5454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675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723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867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15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51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48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2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43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06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03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17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5028-CE55-4E0C-888C-0F4D0F950AE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71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095028-CE55-4E0C-888C-0F4D0F950AE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A48C-4AF1-457C-A6EF-70023DB5C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00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co.uk/pin/109775309652211086/" TargetMode="External"/><Relationship Id="rId3" Type="http://schemas.openxmlformats.org/officeDocument/2006/relationships/hyperlink" Target="https://en.wikipedia.org/wiki/Simplex_noise" TargetMode="External"/><Relationship Id="rId7" Type="http://schemas.openxmlformats.org/officeDocument/2006/relationships/hyperlink" Target="https://doi.org/10.1145/566570.566636" TargetMode="External"/><Relationship Id="rId2" Type="http://schemas.openxmlformats.org/officeDocument/2006/relationships/hyperlink" Target="https://ieeexplore.ieee.org/abstract/document/43927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45/325165.325247" TargetMode="External"/><Relationship Id="rId11" Type="http://schemas.openxmlformats.org/officeDocument/2006/relationships/hyperlink" Target="https://cgg.mff.cuni.cz/~jaroslav/papers/2008-sca-erosim/2008-sca-erosiom-fin.pdf" TargetMode="External"/><Relationship Id="rId5" Type="http://schemas.openxmlformats.org/officeDocument/2006/relationships/hyperlink" Target="https://ieeexplore.ieee.org/stamp/stamp.jsp?tp=&amp;arnumber=393532" TargetMode="External"/><Relationship Id="rId10" Type="http://schemas.openxmlformats.org/officeDocument/2006/relationships/hyperlink" Target="https://www.engr.colostate.edu/~pierre/ce_old/Projects/Paperspdf/Julien-Simons-ASAE85.pdf" TargetMode="External"/><Relationship Id="rId4" Type="http://schemas.openxmlformats.org/officeDocument/2006/relationships/hyperlink" Target="https://github.com/SebLague/Hydraulic-Erosion" TargetMode="External"/><Relationship Id="rId9" Type="http://schemas.openxmlformats.org/officeDocument/2006/relationships/hyperlink" Target="https://chronicle.durhamcollege.ca/2018/11/red-dead-redemption-ii-the-good-no-bad-and-no-ugl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9B2E-711F-47FB-4756-6D61B487D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11500" dirty="0"/>
              <a:t>Viva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DBD3-289D-43DF-A897-F992F77D9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By Dean Ford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3BA4-B06E-493C-1FE8-E6B54591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6" y="328118"/>
            <a:ext cx="4817207" cy="798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Water movement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27D21C-6560-5498-3821-8C5041AF123E}"/>
                  </a:ext>
                </a:extLst>
              </p:cNvPr>
              <p:cNvSpPr txBox="1"/>
              <p:nvPr/>
            </p:nvSpPr>
            <p:spPr>
              <a:xfrm>
                <a:off x="489638" y="2033701"/>
                <a:ext cx="4036333" cy="79813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 ∆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∗(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nary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nary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27D21C-6560-5498-3821-8C5041AF1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38" y="2033701"/>
                <a:ext cx="4036333" cy="798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A994E3-EA53-7F6F-EA4E-25217CD181D8}"/>
                  </a:ext>
                </a:extLst>
              </p:cNvPr>
              <p:cNvSpPr txBox="1"/>
              <p:nvPr/>
            </p:nvSpPr>
            <p:spPr>
              <a:xfrm>
                <a:off x="1010343" y="3858381"/>
                <a:ext cx="1497461" cy="597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A994E3-EA53-7F6F-EA4E-25217CD18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43" y="3858381"/>
                <a:ext cx="1497461" cy="597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79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EBBD-7A92-6CDF-93BF-9C9254A2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37" y="670732"/>
            <a:ext cx="4808818" cy="95673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Compute velocity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794FB3-52A3-3B0E-FC22-AF82552803A5}"/>
                  </a:ext>
                </a:extLst>
              </p:cNvPr>
              <p:cNvSpPr txBox="1"/>
              <p:nvPr/>
            </p:nvSpPr>
            <p:spPr>
              <a:xfrm>
                <a:off x="838200" y="2556545"/>
                <a:ext cx="1379160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794FB3-52A3-3B0E-FC22-AF825528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56545"/>
                <a:ext cx="1379160" cy="353943"/>
              </a:xfrm>
              <a:prstGeom prst="rect">
                <a:avLst/>
              </a:prstGeom>
              <a:blipFill>
                <a:blip r:embed="rId2"/>
                <a:stretch>
                  <a:fillRect l="-2212" r="-3540" b="-86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11DB57-EE95-7972-67ED-45124E277A91}"/>
                  </a:ext>
                </a:extLst>
              </p:cNvPr>
              <p:cNvSpPr txBox="1"/>
              <p:nvPr/>
            </p:nvSpPr>
            <p:spPr>
              <a:xfrm>
                <a:off x="221185" y="3902979"/>
                <a:ext cx="7358387" cy="69022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b>
                      </m:sSub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sSup>
                        <m:sSupPr>
                          <m:ctrlP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−1, 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 </m:t>
                      </m:r>
                      <m:sSup>
                        <m:sSupPr>
                          <m:ctrlP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sup>
                      </m:sSup>
                      <m:d>
                        <m:dPr>
                          <m:ctrlP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+</m:t>
                      </m:r>
                      <m:sSup>
                        <m:sSupPr>
                          <m:ctrlP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 </m:t>
                      </m:r>
                      <m:sSup>
                        <m:sSupPr>
                          <m:ctrlP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sup>
                      </m:sSup>
                      <m:d>
                        <m:dPr>
                          <m:ctrlP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+1, 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]</m:t>
                      </m:r>
                    </m:oMath>
                  </m:oMathPara>
                </a14:m>
                <a:endParaRPr lang="en-US" sz="20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11DB57-EE95-7972-67ED-45124E277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85" y="3902979"/>
                <a:ext cx="7358387" cy="690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19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977B-D601-BF95-A606-D21A4026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Erosion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C9151D-0EAE-A7DC-4F78-5E41A7911280}"/>
                  </a:ext>
                </a:extLst>
              </p:cNvPr>
              <p:cNvSpPr txBox="1"/>
              <p:nvPr/>
            </p:nvSpPr>
            <p:spPr>
              <a:xfrm>
                <a:off x="838200" y="1975607"/>
                <a:ext cx="2125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∗|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C9151D-0EAE-A7DC-4F78-5E41A7911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5607"/>
                <a:ext cx="2125838" cy="276999"/>
              </a:xfrm>
              <a:prstGeom prst="rect">
                <a:avLst/>
              </a:prstGeom>
              <a:blipFill>
                <a:blip r:embed="rId2"/>
                <a:stretch>
                  <a:fillRect l="-2586" r="-3448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71A3192-D487-3B45-110D-492AB4D842ED}"/>
              </a:ext>
            </a:extLst>
          </p:cNvPr>
          <p:cNvSpPr txBox="1"/>
          <p:nvPr/>
        </p:nvSpPr>
        <p:spPr>
          <a:xfrm>
            <a:off x="838200" y="3059668"/>
            <a:ext cx="4857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C &gt; current sediment held</a:t>
            </a:r>
          </a:p>
          <a:p>
            <a:r>
              <a:rPr lang="en-GB" dirty="0"/>
              <a:t>	some sediment is dissolved</a:t>
            </a:r>
          </a:p>
          <a:p>
            <a:r>
              <a:rPr lang="en-GB" dirty="0"/>
              <a:t>If C &lt; current sediment held</a:t>
            </a:r>
          </a:p>
          <a:p>
            <a:r>
              <a:rPr lang="en-GB" dirty="0"/>
              <a:t>	some sediment is deposited to terrain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E0A83-07AC-EF40-883B-440186027600}"/>
              </a:ext>
            </a:extLst>
          </p:cNvPr>
          <p:cNvSpPr txBox="1"/>
          <p:nvPr/>
        </p:nvSpPr>
        <p:spPr>
          <a:xfrm>
            <a:off x="838200" y="4882393"/>
            <a:ext cx="400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dissolved or deposited is determined by an individual scalar value</a:t>
            </a:r>
          </a:p>
        </p:txBody>
      </p:sp>
    </p:spTree>
    <p:extLst>
      <p:ext uri="{BB962C8B-B14F-4D97-AF65-F5344CB8AC3E}">
        <p14:creationId xmlns:p14="http://schemas.microsoft.com/office/powerpoint/2010/main" val="187778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FDD3-8CEF-090A-93B6-EA650F8C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Transportation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B2ED57-1AA9-FA99-2268-7E519928D112}"/>
                  </a:ext>
                </a:extLst>
              </p:cNvPr>
              <p:cNvSpPr txBox="1"/>
              <p:nvPr/>
            </p:nvSpPr>
            <p:spPr>
              <a:xfrm>
                <a:off x="838200" y="2697150"/>
                <a:ext cx="3591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∗ 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∗ 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B2ED57-1AA9-FA99-2268-7E519928D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97150"/>
                <a:ext cx="3591496" cy="276999"/>
              </a:xfrm>
              <a:prstGeom prst="rect">
                <a:avLst/>
              </a:prstGeom>
              <a:blipFill>
                <a:blip r:embed="rId2"/>
                <a:stretch>
                  <a:fillRect l="-509" r="-1698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78A0EC3-4A6A-B05B-6ABC-B114ED71C9F2}"/>
              </a:ext>
            </a:extLst>
          </p:cNvPr>
          <p:cNvSpPr txBox="1"/>
          <p:nvPr/>
        </p:nvSpPr>
        <p:spPr>
          <a:xfrm>
            <a:off x="838200" y="1639921"/>
            <a:ext cx="583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Semi-Lagrangian advection method introduced by Jos Stam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57E75-6889-D2CF-0BE8-007D76FCEC09}"/>
              </a:ext>
            </a:extLst>
          </p:cNvPr>
          <p:cNvSpPr txBox="1"/>
          <p:nvPr/>
        </p:nvSpPr>
        <p:spPr>
          <a:xfrm>
            <a:off x="838200" y="3883852"/>
            <a:ext cx="563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Takes closest position to take sediment from that location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61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EADE-014E-CF1E-EDF5-119D269F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Evaporation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39D2AF-E264-4EA2-797F-E397D35E321C}"/>
                  </a:ext>
                </a:extLst>
              </p:cNvPr>
              <p:cNvSpPr txBox="1"/>
              <p:nvPr/>
            </p:nvSpPr>
            <p:spPr>
              <a:xfrm>
                <a:off x="838200" y="2118220"/>
                <a:ext cx="2238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∗(1−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 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39D2AF-E264-4EA2-797F-E397D35E3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18220"/>
                <a:ext cx="2238433" cy="276999"/>
              </a:xfrm>
              <a:prstGeom prst="rect">
                <a:avLst/>
              </a:prstGeom>
              <a:blipFill>
                <a:blip r:embed="rId2"/>
                <a:stretch>
                  <a:fillRect l="-2452" r="-3270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157CB7C-2F4F-C7FA-6CD3-16FC4D7E5CB9}"/>
              </a:ext>
            </a:extLst>
          </p:cNvPr>
          <p:cNvSpPr txBox="1"/>
          <p:nvPr/>
        </p:nvSpPr>
        <p:spPr>
          <a:xfrm>
            <a:off x="838200" y="3036815"/>
            <a:ext cx="3381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K = scalar for amount evaporated each time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293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4AEC-605F-7981-0CF3-FDDB542A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8395A-F86F-B59A-E555-591D357B68BA}"/>
              </a:ext>
            </a:extLst>
          </p:cNvPr>
          <p:cNvSpPr txBox="1"/>
          <p:nvPr/>
        </p:nvSpPr>
        <p:spPr>
          <a:xfrm>
            <a:off x="838200" y="1757494"/>
            <a:ext cx="4581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Render textures – terrain, water, sediment, velocity, and flux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A93D6-43EA-2F02-2F70-54F12C42A83D}"/>
              </a:ext>
            </a:extLst>
          </p:cNvPr>
          <p:cNvSpPr txBox="1"/>
          <p:nvPr/>
        </p:nvSpPr>
        <p:spPr>
          <a:xfrm>
            <a:off x="838200" y="2994870"/>
            <a:ext cx="416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Most of the simulation is completed in compute shaders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C134-075E-90E1-E6C0-265E1AFA2337}"/>
              </a:ext>
            </a:extLst>
          </p:cNvPr>
          <p:cNvSpPr txBox="1"/>
          <p:nvPr/>
        </p:nvSpPr>
        <p:spPr>
          <a:xfrm>
            <a:off x="838199" y="4232246"/>
            <a:ext cx="416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Thread groups of 32 were used</a:t>
            </a:r>
          </a:p>
        </p:txBody>
      </p:sp>
    </p:spTree>
    <p:extLst>
      <p:ext uri="{BB962C8B-B14F-4D97-AF65-F5344CB8AC3E}">
        <p14:creationId xmlns:p14="http://schemas.microsoft.com/office/powerpoint/2010/main" val="221420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53F2-CFE7-A365-88DE-238E3F02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Editable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391BB-C007-FDDB-B7B0-CEBAC1100708}"/>
              </a:ext>
            </a:extLst>
          </p:cNvPr>
          <p:cNvSpPr txBox="1"/>
          <p:nvPr/>
        </p:nvSpPr>
        <p:spPr>
          <a:xfrm>
            <a:off x="2542023" y="2650094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Noise Generation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409C0-871F-F5DB-31A7-B3D562ADC602}"/>
              </a:ext>
            </a:extLst>
          </p:cNvPr>
          <p:cNvSpPr txBox="1"/>
          <p:nvPr/>
        </p:nvSpPr>
        <p:spPr>
          <a:xfrm>
            <a:off x="2542023" y="3100986"/>
            <a:ext cx="15100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tabLst>
                <a:tab pos="81089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Octaves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81089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Lacunarity</a:t>
            </a:r>
          </a:p>
          <a:p>
            <a:pPr marL="0" indent="0">
              <a:buNone/>
              <a:tabLst>
                <a:tab pos="81089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Scale </a:t>
            </a:r>
          </a:p>
          <a:p>
            <a:pPr marL="0" indent="0">
              <a:buNone/>
              <a:tabLst>
                <a:tab pos="81089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 scaler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D4094-7FBC-F257-5B7D-4196BF9F764D}"/>
              </a:ext>
            </a:extLst>
          </p:cNvPr>
          <p:cNvSpPr txBox="1"/>
          <p:nvPr/>
        </p:nvSpPr>
        <p:spPr>
          <a:xfrm>
            <a:off x="4875026" y="2650094"/>
            <a:ext cx="226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Terrain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74E19-BFAF-59A6-C950-03EADB3B36AF}"/>
              </a:ext>
            </a:extLst>
          </p:cNvPr>
          <p:cNvSpPr txBox="1"/>
          <p:nvPr/>
        </p:nvSpPr>
        <p:spPr>
          <a:xfrm>
            <a:off x="4875026" y="3163984"/>
            <a:ext cx="20553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size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Scale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levation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Animate water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F883D-805E-4B34-FD6C-B63B3C8E46E5}"/>
              </a:ext>
            </a:extLst>
          </p:cNvPr>
          <p:cNvSpPr txBox="1"/>
          <p:nvPr/>
        </p:nvSpPr>
        <p:spPr>
          <a:xfrm>
            <a:off x="6886915" y="2649375"/>
            <a:ext cx="17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4C66F-DE4F-7554-E2C4-2DE5273E1374}"/>
              </a:ext>
            </a:extLst>
          </p:cNvPr>
          <p:cNvSpPr txBox="1"/>
          <p:nvPr/>
        </p:nvSpPr>
        <p:spPr>
          <a:xfrm>
            <a:off x="6886915" y="3097551"/>
            <a:ext cx="20553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Water increase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Evaporation scale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Sediment capacity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Dissolving constant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Deposition constant</a:t>
            </a:r>
            <a:endParaRPr lang="en-GB" sz="1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80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C55E-721C-7240-09F5-89B5AE7D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Quantitative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E84FA1-B89C-9737-1331-F89BD2A75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615522"/>
              </p:ext>
            </p:extLst>
          </p:nvPr>
        </p:nvGraphicFramePr>
        <p:xfrm>
          <a:off x="3362642" y="3004196"/>
          <a:ext cx="5466715" cy="849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1612">
                  <a:extLst>
                    <a:ext uri="{9D8B030D-6E8A-4147-A177-3AD203B41FA5}">
                      <a16:colId xmlns:a16="http://schemas.microsoft.com/office/drawing/2014/main" val="2432230369"/>
                    </a:ext>
                  </a:extLst>
                </a:gridCol>
                <a:gridCol w="932042">
                  <a:extLst>
                    <a:ext uri="{9D8B030D-6E8A-4147-A177-3AD203B41FA5}">
                      <a16:colId xmlns:a16="http://schemas.microsoft.com/office/drawing/2014/main" val="3868965457"/>
                    </a:ext>
                  </a:extLst>
                </a:gridCol>
                <a:gridCol w="932042">
                  <a:extLst>
                    <a:ext uri="{9D8B030D-6E8A-4147-A177-3AD203B41FA5}">
                      <a16:colId xmlns:a16="http://schemas.microsoft.com/office/drawing/2014/main" val="340856947"/>
                    </a:ext>
                  </a:extLst>
                </a:gridCol>
                <a:gridCol w="943065">
                  <a:extLst>
                    <a:ext uri="{9D8B030D-6E8A-4147-A177-3AD203B41FA5}">
                      <a16:colId xmlns:a16="http://schemas.microsoft.com/office/drawing/2014/main" val="785458711"/>
                    </a:ext>
                  </a:extLst>
                </a:gridCol>
                <a:gridCol w="943065">
                  <a:extLst>
                    <a:ext uri="{9D8B030D-6E8A-4147-A177-3AD203B41FA5}">
                      <a16:colId xmlns:a16="http://schemas.microsoft.com/office/drawing/2014/main" val="2903603251"/>
                    </a:ext>
                  </a:extLst>
                </a:gridCol>
                <a:gridCol w="884889">
                  <a:extLst>
                    <a:ext uri="{9D8B030D-6E8A-4147-A177-3AD203B41FA5}">
                      <a16:colId xmlns:a16="http://schemas.microsoft.com/office/drawing/2014/main" val="1849966278"/>
                    </a:ext>
                  </a:extLst>
                </a:gridCol>
              </a:tblGrid>
              <a:tr h="308968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Graphics card used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061085" algn="l"/>
                          <a:tab pos="1665605" algn="ctr"/>
                        </a:tabLst>
                      </a:pPr>
                      <a:r>
                        <a:rPr lang="en-US" sz="1100" dirty="0">
                          <a:effectLst/>
                        </a:rPr>
                        <a:t>		Resolution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22070"/>
                  </a:ext>
                </a:extLst>
              </a:tr>
              <a:tr h="1765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061085" algn="l"/>
                          <a:tab pos="1665605" algn="ctr"/>
                        </a:tabLst>
                      </a:pPr>
                      <a:r>
                        <a:rPr lang="en-US" sz="1100">
                          <a:effectLst/>
                        </a:rPr>
                        <a:t>640x640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061085" algn="l"/>
                          <a:tab pos="1665605" algn="ctr"/>
                        </a:tabLst>
                      </a:pPr>
                      <a:r>
                        <a:rPr lang="en-US" sz="1100">
                          <a:effectLst/>
                        </a:rPr>
                        <a:t>960x960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061085" algn="l"/>
                          <a:tab pos="1665605" algn="ctr"/>
                        </a:tabLst>
                      </a:pPr>
                      <a:r>
                        <a:rPr lang="en-US" sz="1100">
                          <a:effectLst/>
                        </a:rPr>
                        <a:t>1280x1280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061085" algn="l"/>
                          <a:tab pos="1665605" algn="ctr"/>
                        </a:tabLst>
                      </a:pPr>
                      <a:r>
                        <a:rPr lang="en-US" sz="1100">
                          <a:effectLst/>
                        </a:rPr>
                        <a:t>1920x1920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1061085" algn="l"/>
                          <a:tab pos="1665605" algn="ctr"/>
                        </a:tabLst>
                      </a:pPr>
                      <a:r>
                        <a:rPr lang="en-US" sz="1100">
                          <a:effectLst/>
                        </a:rPr>
                        <a:t>3840x3840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505357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RTX 2080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0.00451ms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0.00466ms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0.00706ms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0.01505ms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0.06273ms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505595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RTX 2060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0.00475ms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0.00652ms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0.01132ms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</a:rPr>
                        <a:t>0.02487ms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</a:rPr>
                        <a:t>0.09714ms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614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544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5AF6-8CAC-0FFD-3668-C65C5FBE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Qualitative Analysis</a:t>
            </a:r>
          </a:p>
        </p:txBody>
      </p:sp>
      <p:pic>
        <p:nvPicPr>
          <p:cNvPr id="4" name="Picture 3" descr="A picture containing screenshot, nature, desert, landscape&#10;&#10;Description automatically generated">
            <a:extLst>
              <a:ext uri="{FF2B5EF4-FFF2-40B4-BE49-F238E27FC236}">
                <a16:creationId xmlns:a16="http://schemas.microsoft.com/office/drawing/2014/main" id="{D1E1A9E2-D1AD-FF13-FFBF-1A44713D3E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35" y="1723181"/>
            <a:ext cx="246824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screenshot, map, nature&#10;&#10;Description automatically generated">
            <a:extLst>
              <a:ext uri="{FF2B5EF4-FFF2-40B4-BE49-F238E27FC236}">
                <a16:creationId xmlns:a16="http://schemas.microsoft.com/office/drawing/2014/main" id="{21999A34-7DCE-391A-709A-C4E72E108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35" y="1741596"/>
            <a:ext cx="24955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840005D3-ED4D-79A4-9042-08DC0CCB5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512" y="1737862"/>
            <a:ext cx="1917065" cy="1296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17DC1-14FB-D7BF-B555-E7C91373C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537" y="1769612"/>
            <a:ext cx="1849120" cy="12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picture containing sketch, drawing, art&#10;&#10;Description automatically generated">
            <a:extLst>
              <a:ext uri="{FF2B5EF4-FFF2-40B4-BE49-F238E27FC236}">
                <a16:creationId xmlns:a16="http://schemas.microsoft.com/office/drawing/2014/main" id="{360FCF33-7A58-D5CE-25E3-D332AFFA9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480" y="3584779"/>
            <a:ext cx="1440180" cy="1774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picture containing nature, screenshot&#10;&#10;Description automatically generated">
            <a:extLst>
              <a:ext uri="{FF2B5EF4-FFF2-40B4-BE49-F238E27FC236}">
                <a16:creationId xmlns:a16="http://schemas.microsoft.com/office/drawing/2014/main" id="{D23193E4-6DF7-0AE5-5A30-DD9E25C8EA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030" y="3725755"/>
            <a:ext cx="2190750" cy="17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21EF8C-8963-9A20-BFE0-F5BBE4817E70}"/>
              </a:ext>
            </a:extLst>
          </p:cNvPr>
          <p:cNvSpPr txBox="1"/>
          <p:nvPr/>
        </p:nvSpPr>
        <p:spPr>
          <a:xfrm>
            <a:off x="7821460" y="3176242"/>
            <a:ext cx="2229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kern="1200" dirty="0">
                <a:latin typeface="Calibri" panose="020F0502020204030204" pitchFamily="34" charset="0"/>
                <a:ea typeface="+mn-ea"/>
                <a:cs typeface="+mn-cs"/>
              </a:rPr>
              <a:t>Mei, X., Decaudin, P. and Hu, B. (2007)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798982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brown mountain&#10;&#10;Description automatically generated with low confidence">
            <a:extLst>
              <a:ext uri="{FF2B5EF4-FFF2-40B4-BE49-F238E27FC236}">
                <a16:creationId xmlns:a16="http://schemas.microsoft.com/office/drawing/2014/main" id="{85D40D83-E749-BF79-CF13-D2463CD496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02" y="3869461"/>
            <a:ext cx="3744595" cy="175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screenshot, nature, desert, landscape&#10;&#10;Description automatically generated">
            <a:extLst>
              <a:ext uri="{FF2B5EF4-FFF2-40B4-BE49-F238E27FC236}">
                <a16:creationId xmlns:a16="http://schemas.microsoft.com/office/drawing/2014/main" id="{3033D0A9-EE24-8A68-5833-B2299D228F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78" y="1238479"/>
            <a:ext cx="3445947" cy="1941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093A30-6A28-9901-FDE0-5FDB36036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77" y="1238478"/>
            <a:ext cx="2862611" cy="19415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F98D0E-7033-A27B-BACE-A9DD3A348F39}"/>
              </a:ext>
            </a:extLst>
          </p:cNvPr>
          <p:cNvSpPr txBox="1"/>
          <p:nvPr/>
        </p:nvSpPr>
        <p:spPr>
          <a:xfrm>
            <a:off x="5429776" y="5619521"/>
            <a:ext cx="11639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Lague, S. (2019)</a:t>
            </a:r>
            <a:endParaRPr lang="en-GB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3429E-D9F9-DC56-2DB7-C9FAE917E536}"/>
              </a:ext>
            </a:extLst>
          </p:cNvPr>
          <p:cNvSpPr txBox="1"/>
          <p:nvPr/>
        </p:nvSpPr>
        <p:spPr>
          <a:xfrm>
            <a:off x="6853610" y="3182779"/>
            <a:ext cx="2229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kern="1200" dirty="0">
                <a:latin typeface="Calibri" panose="020F0502020204030204" pitchFamily="34" charset="0"/>
                <a:ea typeface="+mn-ea"/>
                <a:cs typeface="+mn-cs"/>
              </a:rPr>
              <a:t>Mei, X., Decaudin, P. and Hu, B. (2007)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1516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E0E7-9604-02A8-7887-FA64807A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49" y="383294"/>
            <a:ext cx="7457592" cy="1403561"/>
          </a:xfrm>
        </p:spPr>
        <p:txBody>
          <a:bodyPr>
            <a:normAutofit/>
          </a:bodyPr>
          <a:lstStyle/>
          <a:p>
            <a:r>
              <a:rPr lang="en-GB" dirty="0"/>
              <a:t>Terrain in video games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E385A-F845-393C-8CFD-3DA196743B59}"/>
              </a:ext>
            </a:extLst>
          </p:cNvPr>
          <p:cNvSpPr txBox="1"/>
          <p:nvPr/>
        </p:nvSpPr>
        <p:spPr>
          <a:xfrm>
            <a:off x="511949" y="1895912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Man Sky by Hello Games(2016)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0273D-31B3-7132-0242-59C00E4A03C5}"/>
              </a:ext>
            </a:extLst>
          </p:cNvPr>
          <p:cNvSpPr txBox="1"/>
          <p:nvPr/>
        </p:nvSpPr>
        <p:spPr>
          <a:xfrm>
            <a:off x="6216243" y="1895912"/>
            <a:ext cx="3980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 Dead Redemption 2 by Rockstar Games(2018)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A4420-5CAA-F3E9-6A7E-BE9E4DC30038}"/>
              </a:ext>
            </a:extLst>
          </p:cNvPr>
          <p:cNvSpPr txBox="1"/>
          <p:nvPr/>
        </p:nvSpPr>
        <p:spPr>
          <a:xfrm>
            <a:off x="511949" y="2751589"/>
            <a:ext cx="377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Procedurally generated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ED851-4850-C779-EE5E-B00E25997A35}"/>
              </a:ext>
            </a:extLst>
          </p:cNvPr>
          <p:cNvSpPr txBox="1"/>
          <p:nvPr/>
        </p:nvSpPr>
        <p:spPr>
          <a:xfrm>
            <a:off x="6216243" y="2751589"/>
            <a:ext cx="322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Modelling software </a:t>
            </a:r>
          </a:p>
        </p:txBody>
      </p:sp>
      <p:pic>
        <p:nvPicPr>
          <p:cNvPr id="3074" name="Picture 2" descr="NMS Panorama 50 | Panorama, No man's sky, Landmarks">
            <a:extLst>
              <a:ext uri="{FF2B5EF4-FFF2-40B4-BE49-F238E27FC236}">
                <a16:creationId xmlns:a16="http://schemas.microsoft.com/office/drawing/2014/main" id="{44D823C9-5387-9F87-9FB3-33E2486AF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8298"/>
            <a:ext cx="5731289" cy="161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d Dead Redemption II - the good, no bad and no ugly - The Chronicle">
            <a:extLst>
              <a:ext uri="{FF2B5EF4-FFF2-40B4-BE49-F238E27FC236}">
                <a16:creationId xmlns:a16="http://schemas.microsoft.com/office/drawing/2014/main" id="{F7953658-14B2-BC48-E9E8-03DF70888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4667075" cy="262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2F6F6C-83E3-7FAB-A63D-CC8AC05A2080}"/>
              </a:ext>
            </a:extLst>
          </p:cNvPr>
          <p:cNvSpPr txBox="1"/>
          <p:nvPr/>
        </p:nvSpPr>
        <p:spPr>
          <a:xfrm>
            <a:off x="2230178" y="5503208"/>
            <a:ext cx="63546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>
                <a:latin typeface="Calibri" panose="020F0502020204030204" pitchFamily="34" charset="0"/>
                <a:ea typeface="Calibri" panose="020F0502020204030204" pitchFamily="34" charset="0"/>
              </a:rPr>
              <a:t>Flickr</a:t>
            </a:r>
            <a:endParaRPr lang="en-GB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39E2C-A08A-FAF6-7478-859037375C3C}"/>
              </a:ext>
            </a:extLst>
          </p:cNvPr>
          <p:cNvSpPr txBox="1"/>
          <p:nvPr/>
        </p:nvSpPr>
        <p:spPr>
          <a:xfrm>
            <a:off x="7847551" y="6162254"/>
            <a:ext cx="116397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0" i="0" dirty="0">
                <a:effectLst/>
                <a:latin typeface="Calibri" panose="020F0502020204030204" pitchFamily="34" charset="0"/>
              </a:rPr>
              <a:t>Fitzpatrick, P. (2018). 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875103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08C7-4291-97C7-7519-9FF26A45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DEMO</a:t>
            </a:r>
          </a:p>
        </p:txBody>
      </p:sp>
    </p:spTree>
    <p:extLst>
      <p:ext uri="{BB962C8B-B14F-4D97-AF65-F5344CB8AC3E}">
        <p14:creationId xmlns:p14="http://schemas.microsoft.com/office/powerpoint/2010/main" val="982206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5851-BDCA-13A0-BA79-49ACC18A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69646-73E8-243B-8709-D9822A3692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3875" y="1852613"/>
            <a:ext cx="11179175" cy="377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713232">
              <a:spcAft>
                <a:spcPts val="600"/>
              </a:spcAft>
              <a:buNone/>
            </a:pPr>
            <a:r>
              <a:rPr lang="en-GB" sz="1000" kern="1200" dirty="0">
                <a:latin typeface="Calibri" panose="020F0502020204030204" pitchFamily="34" charset="0"/>
                <a:ea typeface="+mn-ea"/>
                <a:cs typeface="+mn-cs"/>
              </a:rPr>
              <a:t>Mei, X., Decaudin, P. and Hu, B. (2007). Fast Hydraulic Erosion Simulation and Visualization on GPU. [online] Available at: </a:t>
            </a:r>
            <a:r>
              <a:rPr lang="en-GB" sz="1000" u="sng" kern="1200" dirty="0">
                <a:latin typeface="Calibri" panose="020F050202020403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https://ieeexplore.ieee.org/abstract/document/4392715</a:t>
            </a:r>
            <a:r>
              <a:rPr lang="en-GB" sz="100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.</a:t>
            </a:r>
          </a:p>
          <a:p>
            <a:pPr marL="0" indent="0" defTabSz="713232">
              <a:spcAft>
                <a:spcPts val="600"/>
              </a:spcAft>
              <a:buNone/>
            </a:pPr>
            <a:r>
              <a:rPr lang="en-GB" sz="1000" kern="1200" dirty="0" err="1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Serw</a:t>
            </a:r>
            <a:r>
              <a:rPr lang="en-GB" sz="1000" kern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(2008). Simplex noise. </a:t>
            </a:r>
            <a:r>
              <a:rPr lang="en-GB" sz="1000" kern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https://en.wikipedia.org/wiki/Simplex_noise</a:t>
            </a:r>
            <a:endParaRPr lang="en-GB" sz="1000" kern="12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indent="0" defTabSz="713232">
              <a:spcAft>
                <a:spcPts val="600"/>
              </a:spcAft>
              <a:buNone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Lague, S. (2019). </a:t>
            </a:r>
            <a:r>
              <a:rPr lang="en-GB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Hydraulic-Erosion</a:t>
            </a: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[online] GitHub. Available at: </a:t>
            </a:r>
            <a:r>
              <a:rPr lang="en-GB" sz="1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https://github.com/SebLague/Hydraulic-Erosion</a:t>
            </a: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marL="0" indent="0" defTabSz="713232">
              <a:spcAft>
                <a:spcPts val="6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O’Brien, J.F. and Hodgins, J.K. (1995). 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simulation of splashing fluids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[online] IEEE Xplore. Available at : </a:t>
            </a:r>
            <a:r>
              <a:rPr lang="en-US" sz="1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https://ieeexplore.ieee.org/stamp/stamp.jsp?tp=&amp;arnumber=393532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defTabSz="713232">
              <a:spcAft>
                <a:spcPts val="600"/>
              </a:spcAft>
              <a:buNone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Perlin, K. (1985). An image synthesizer. </a:t>
            </a:r>
            <a:r>
              <a:rPr lang="en-GB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ACM SIGGRAPH Computer Graphics</a:t>
            </a: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19(3), pp.287–296. Available at: </a:t>
            </a:r>
            <a:r>
              <a:rPr lang="en-GB" sz="1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https://doi.org/10.1145/325165.325247</a:t>
            </a: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defTabSz="713232">
              <a:spcAft>
                <a:spcPts val="600"/>
              </a:spcAft>
              <a:buNone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Perlin, K. (2002). Improving noise. </a:t>
            </a:r>
            <a:r>
              <a:rPr lang="en-GB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Proceedings of the 29th annual conference on Computer graphics and interactive techniques</a:t>
            </a: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pp.681-682 Available at: </a:t>
            </a:r>
            <a:r>
              <a:rPr lang="en-GB" sz="1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https://doi.org/10.1145/566570.566636</a:t>
            </a: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0" indent="0" defTabSz="713232">
              <a:spcAft>
                <a:spcPts val="600"/>
              </a:spcAft>
              <a:buNone/>
            </a:pP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</a:rPr>
              <a:t>Flickr. (N/A). NMS Panorama 50. Pinterest. Available at: </a:t>
            </a: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https://www.pinterest.co.uk/pin/109775309652211086/</a:t>
            </a: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marL="0" indent="0" defTabSz="713232">
              <a:spcAft>
                <a:spcPts val="600"/>
              </a:spcAft>
              <a:buNone/>
            </a:pPr>
            <a:r>
              <a:rPr lang="en-GB" sz="900" b="0" i="0" dirty="0">
                <a:effectLst/>
                <a:latin typeface="Calibri" panose="020F0502020204030204" pitchFamily="34" charset="0"/>
              </a:rPr>
              <a:t>Fitzpatrick, P. (2018). </a:t>
            </a:r>
            <a:r>
              <a:rPr lang="en-GB" sz="900" b="0" i="1" dirty="0">
                <a:effectLst/>
                <a:latin typeface="Calibri" panose="020F0502020204030204" pitchFamily="34" charset="0"/>
              </a:rPr>
              <a:t>Red Dead Redemption II - the good, no bad and no ugly</a:t>
            </a:r>
            <a:r>
              <a:rPr lang="en-GB" sz="900" b="0" i="0" dirty="0">
                <a:effectLst/>
                <a:latin typeface="Calibri" panose="020F0502020204030204" pitchFamily="34" charset="0"/>
              </a:rPr>
              <a:t>. [online] The Chronicle. Available at: </a:t>
            </a:r>
            <a:r>
              <a:rPr lang="en-GB" sz="900" b="0" i="0" dirty="0">
                <a:effectLst/>
                <a:latin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https://chronicle.durhamcollege.ca/2018/11/red-dead-redemption-ii-the-good-no-bad-and-no-ugly/</a:t>
            </a:r>
            <a:r>
              <a:rPr lang="en-GB" sz="900" b="0" i="0" dirty="0">
                <a:effectLst/>
                <a:latin typeface="Calibri" panose="020F0502020204030204" pitchFamily="34" charset="0"/>
              </a:rPr>
              <a:t>.</a:t>
            </a:r>
          </a:p>
          <a:p>
            <a:pPr marL="0" indent="0" defTabSz="713232">
              <a:spcAft>
                <a:spcPts val="600"/>
              </a:spcAft>
              <a:buNone/>
            </a:pPr>
            <a:r>
              <a:rPr lang="en-GB" sz="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Julien, PY. and Simons, DB. (1985). Sediment Transport Capacity of Overland Flow. Transactions of the ASAE. [online]. Available at: </a:t>
            </a:r>
            <a:r>
              <a:rPr lang="en-GB" sz="9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https://www.engr.colostate.edu/~pierre/ce_old/Projects/Paperspdf/Julien-Simons-ASAE85.pdf</a:t>
            </a:r>
            <a:r>
              <a:rPr lang="en-GB" sz="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0" indent="0" defTabSz="713232">
              <a:spcAft>
                <a:spcPts val="600"/>
              </a:spcAft>
              <a:buNone/>
            </a:pPr>
            <a:r>
              <a:rPr lang="en-GB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St'ava</a:t>
            </a:r>
            <a:r>
              <a:rPr lang="en-GB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O., Benes, B., </a:t>
            </a:r>
            <a:r>
              <a:rPr lang="en-GB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Brisbin</a:t>
            </a:r>
            <a:r>
              <a:rPr lang="en-GB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 and </a:t>
            </a:r>
            <a:r>
              <a:rPr lang="en-GB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Krivanek</a:t>
            </a:r>
            <a:r>
              <a:rPr lang="en-GB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J. (2008). </a:t>
            </a:r>
            <a:r>
              <a:rPr lang="en-GB" sz="9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Terrain </a:t>
            </a:r>
            <a:r>
              <a:rPr lang="en-GB" sz="9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  <a:r>
              <a:rPr lang="en-GB" sz="9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Hydraulic Erosion</a:t>
            </a:r>
            <a:r>
              <a:rPr lang="en-GB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[online] Available at: </a:t>
            </a:r>
            <a:r>
              <a:rPr lang="en-GB" sz="9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https://cgg.mff.cuni.cz/~jaroslav/papers/2008-sca-erosim/2008-sca-erosiom-fin.pdf</a:t>
            </a:r>
            <a:r>
              <a:rPr lang="en-GB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defTabSz="713232">
              <a:spcAft>
                <a:spcPts val="600"/>
              </a:spcAft>
              <a:buNone/>
            </a:pPr>
            <a:endParaRPr lang="en-GB" sz="9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72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E0E7-9604-02A8-7887-FA64807A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GB" sz="6600"/>
              <a:t>Project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CDBF-AC72-C0D1-1445-60D315F69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 lnSpcReduction="10000"/>
          </a:bodyPr>
          <a:lstStyle/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 the topics to do with terrain generation, fluid simulation algorithms and erosion algorithms. </a:t>
            </a:r>
            <a:endParaRPr lang="en-GB" sz="15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a random terrain generator in the Unity engine.</a:t>
            </a:r>
            <a:endParaRPr lang="en-GB" sz="15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a fluid and erosion algorithm into the  Unity engine.</a:t>
            </a:r>
            <a:endParaRPr lang="en-GB" sz="15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options to allow for customization of how the terrain is initially generated, how the water flows into the terrain, and the extent at which the erosion affects the terrain.</a:t>
            </a:r>
            <a:endParaRPr lang="en-GB" sz="15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 the performance of the simulation to ensure it is able to run in real time.</a:t>
            </a:r>
            <a:endParaRPr lang="en-GB" sz="15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Compare visual results with existing algorithms based on similar programs or different types of algorithms.</a:t>
            </a:r>
            <a:endParaRPr lang="en-GB" sz="15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500"/>
          </a:p>
        </p:txBody>
      </p:sp>
    </p:spTree>
    <p:extLst>
      <p:ext uri="{BB962C8B-B14F-4D97-AF65-F5344CB8AC3E}">
        <p14:creationId xmlns:p14="http://schemas.microsoft.com/office/powerpoint/2010/main" val="175399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538C-41A0-86FA-8338-5A14E23A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3" y="173373"/>
            <a:ext cx="4267200" cy="1351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Fluid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2F547-E161-6A2B-3292-EDBA1756F672}"/>
              </a:ext>
            </a:extLst>
          </p:cNvPr>
          <p:cNvSpPr txBox="1"/>
          <p:nvPr/>
        </p:nvSpPr>
        <p:spPr>
          <a:xfrm>
            <a:off x="600089" y="1636661"/>
            <a:ext cx="6522164" cy="2416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Pipe model first discovered by James O’Brien and Jessica K. Hodgins in 1995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Improved by Xing Mei, Phillippe Decaudin and Bao-Gang Hu in 2007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8E441-C4D2-DCA2-0303-874513703850}"/>
              </a:ext>
            </a:extLst>
          </p:cNvPr>
          <p:cNvSpPr txBox="1"/>
          <p:nvPr/>
        </p:nvSpPr>
        <p:spPr>
          <a:xfrm>
            <a:off x="600089" y="3980065"/>
            <a:ext cx="598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Improvements - GPU implementation</a:t>
            </a:r>
          </a:p>
        </p:txBody>
      </p:sp>
      <p:pic>
        <p:nvPicPr>
          <p:cNvPr id="5" name="Picture 4" descr="A diagram of a cell&#10;&#10;Description automatically generated with low confidence">
            <a:extLst>
              <a:ext uri="{FF2B5EF4-FFF2-40B4-BE49-F238E27FC236}">
                <a16:creationId xmlns:a16="http://schemas.microsoft.com/office/drawing/2014/main" id="{533C7294-32CF-D891-F007-7DF43A85D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07" y="4349397"/>
            <a:ext cx="3866398" cy="2068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5DE3F7-4FCC-0BD1-191B-294AC6265556}"/>
              </a:ext>
            </a:extLst>
          </p:cNvPr>
          <p:cNvSpPr txBox="1"/>
          <p:nvPr/>
        </p:nvSpPr>
        <p:spPr>
          <a:xfrm>
            <a:off x="9020977" y="6442181"/>
            <a:ext cx="1662857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GB" sz="702" kern="1200" dirty="0">
                <a:latin typeface="Calibri" panose="020F0502020204030204" pitchFamily="34" charset="0"/>
                <a:ea typeface="+mn-ea"/>
                <a:cs typeface="+mn-cs"/>
              </a:rPr>
              <a:t>Mei, X., Decaudin, P. and Hu, B. (2007).</a:t>
            </a:r>
            <a:r>
              <a:rPr lang="en-GB" sz="702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.</a:t>
            </a:r>
            <a:endParaRPr lang="en-GB" sz="702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GB" sz="900" dirty="0"/>
          </a:p>
        </p:txBody>
      </p:sp>
      <p:pic>
        <p:nvPicPr>
          <p:cNvPr id="7" name="Picture 6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27E6F8DB-2AD0-015C-82EA-D6C44F047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145" y="2435651"/>
            <a:ext cx="2283460" cy="148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35131F-110F-E56A-F4DC-CFFF97C68ABD}"/>
              </a:ext>
            </a:extLst>
          </p:cNvPr>
          <p:cNvSpPr txBox="1"/>
          <p:nvPr/>
        </p:nvSpPr>
        <p:spPr>
          <a:xfrm>
            <a:off x="9864959" y="3919011"/>
            <a:ext cx="155783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O’Brien, J.F. and Hodgins, J.K. (1995)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171649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538C-41A0-86FA-8338-5A14E23A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3" y="173373"/>
            <a:ext cx="4737406" cy="135147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Erosion  Algorithm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2F547-E161-6A2B-3292-EDBA1756F672}"/>
              </a:ext>
            </a:extLst>
          </p:cNvPr>
          <p:cNvSpPr txBox="1"/>
          <p:nvPr/>
        </p:nvSpPr>
        <p:spPr>
          <a:xfrm>
            <a:off x="600089" y="1636661"/>
            <a:ext cx="6522164" cy="2416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Sediment Transport Capacity of </a:t>
            </a:r>
            <a:r>
              <a:rPr lang="en-US" sz="2000" dirty="0">
                <a:solidFill>
                  <a:prstClr val="white">
                    <a:lumMod val="85000"/>
                    <a:lumOff val="15000"/>
                  </a:prstClr>
                </a:solidFill>
                <a:latin typeface="Century Gothic" panose="020B0502020202020204"/>
              </a:rPr>
              <a:t>Overland Flow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P.Y. </a:t>
            </a:r>
            <a:r>
              <a:rPr lang="en-US" sz="2000" dirty="0">
                <a:solidFill>
                  <a:prstClr val="white">
                    <a:lumMod val="85000"/>
                    <a:lumOff val="15000"/>
                  </a:prstClr>
                </a:solidFill>
                <a:latin typeface="Century Gothic" panose="020B0502020202020204"/>
              </a:rPr>
              <a:t>Julien and D.B. Simons in 1985</a:t>
            </a:r>
          </a:p>
          <a:p>
            <a:pPr marL="0" marR="0" lvl="0" indent="-2286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Material Slippage by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Ondrej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St’ava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Bedrich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Benes, Matthew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Brisbin</a:t>
            </a:r>
            <a:r>
              <a:rPr lang="en-US" sz="2000" dirty="0">
                <a:solidFill>
                  <a:prstClr val="white">
                    <a:lumMod val="85000"/>
                    <a:lumOff val="15000"/>
                  </a:prstClr>
                </a:solidFill>
                <a:latin typeface="Century Gothic" panose="020B0502020202020204"/>
              </a:rPr>
              <a:t> and Jaroslav </a:t>
            </a:r>
            <a:r>
              <a:rPr lang="en-US" sz="2000" dirty="0" err="1">
                <a:solidFill>
                  <a:prstClr val="white">
                    <a:lumMod val="85000"/>
                    <a:lumOff val="15000"/>
                  </a:prstClr>
                </a:solidFill>
                <a:latin typeface="Century Gothic" panose="020B0502020202020204"/>
              </a:rPr>
              <a:t>Krivanek</a:t>
            </a:r>
            <a:r>
              <a:rPr lang="en-US" sz="2000" dirty="0">
                <a:solidFill>
                  <a:prstClr val="white">
                    <a:lumMod val="85000"/>
                    <a:lumOff val="15000"/>
                  </a:prstClr>
                </a:solidFill>
                <a:latin typeface="Century Gothic" panose="020B0502020202020204"/>
              </a:rPr>
              <a:t> in 2008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35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FA0B-51AC-50E0-23D9-7DED9840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2" y="284661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Simulation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E98257-3554-3500-CC98-0D36D5488DAF}"/>
              </a:ext>
            </a:extLst>
          </p:cNvPr>
          <p:cNvSpPr/>
          <p:nvPr/>
        </p:nvSpPr>
        <p:spPr>
          <a:xfrm>
            <a:off x="1353768" y="2215087"/>
            <a:ext cx="2276577" cy="95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8952">
              <a:spcAft>
                <a:spcPts val="600"/>
              </a:spcAft>
            </a:pPr>
            <a:r>
              <a:rPr lang="en-GB" sz="149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Starts with Generating Textures, Mesh and shaders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56D5F0-1EA8-EE2C-40A6-2216916F5592}"/>
              </a:ext>
            </a:extLst>
          </p:cNvPr>
          <p:cNvSpPr/>
          <p:nvPr/>
        </p:nvSpPr>
        <p:spPr>
          <a:xfrm>
            <a:off x="3919835" y="2215086"/>
            <a:ext cx="2276577" cy="95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8952">
              <a:spcAft>
                <a:spcPts val="600"/>
              </a:spcAft>
            </a:pPr>
            <a:r>
              <a:rPr lang="en-GB" sz="149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Simulation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B896B-F572-8670-D9CF-5B0A9A557B3D}"/>
              </a:ext>
            </a:extLst>
          </p:cNvPr>
          <p:cNvSpPr/>
          <p:nvPr/>
        </p:nvSpPr>
        <p:spPr>
          <a:xfrm>
            <a:off x="6485903" y="2223740"/>
            <a:ext cx="2276577" cy="95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8952">
              <a:spcAft>
                <a:spcPts val="600"/>
              </a:spcAft>
            </a:pPr>
            <a:r>
              <a:rPr lang="en-GB" sz="149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Updating Shaders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27B31-14B2-09B0-E085-6A458CB9A23C}"/>
              </a:ext>
            </a:extLst>
          </p:cNvPr>
          <p:cNvSpPr txBox="1"/>
          <p:nvPr/>
        </p:nvSpPr>
        <p:spPr>
          <a:xfrm>
            <a:off x="1353768" y="3253422"/>
            <a:ext cx="2276577" cy="1702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 each texture required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 Mesh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 Heightmap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 Shaders and update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C5967-9903-1908-11F0-851F5225607B}"/>
              </a:ext>
            </a:extLst>
          </p:cNvPr>
          <p:cNvSpPr txBox="1"/>
          <p:nvPr/>
        </p:nvSpPr>
        <p:spPr>
          <a:xfrm>
            <a:off x="3919835" y="3253422"/>
            <a:ext cx="2276577" cy="251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Adding water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Updating flux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Water movement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velocity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Erosion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Transportation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Evaporation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DA5D9-86AC-81A3-FDFF-01BD848F600B}"/>
              </a:ext>
            </a:extLst>
          </p:cNvPr>
          <p:cNvSpPr txBox="1"/>
          <p:nvPr/>
        </p:nvSpPr>
        <p:spPr>
          <a:xfrm>
            <a:off x="6485902" y="3253422"/>
            <a:ext cx="3441869" cy="200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 Normal Map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custom shader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 displacement for mesh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 lighting using normal map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Colours based on amount of water in certain locations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54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5971-8B5F-6A61-5AA4-F83094B3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Generating Heightmap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43FCC-9FAD-99DC-65FF-18DF8B35C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036" y="4117624"/>
            <a:ext cx="1607605" cy="1607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6790CF-062C-B448-0059-BD2B4A669574}"/>
              </a:ext>
            </a:extLst>
          </p:cNvPr>
          <p:cNvSpPr txBox="1"/>
          <p:nvPr/>
        </p:nvSpPr>
        <p:spPr>
          <a:xfrm>
            <a:off x="1570885" y="2774704"/>
            <a:ext cx="561924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 defTabSz="5943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Perlin noise by Ken Perlin (1985)</a:t>
            </a:r>
          </a:p>
          <a:p>
            <a:pPr marL="185738" indent="-185738" defTabSz="5943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Simplex noise by Ken Perlin (2001)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BDBB64-E288-4478-0206-05BD8152F37D}"/>
              </a:ext>
            </a:extLst>
          </p:cNvPr>
          <p:cNvSpPr txBox="1"/>
          <p:nvPr/>
        </p:nvSpPr>
        <p:spPr>
          <a:xfrm>
            <a:off x="1570885" y="3701654"/>
            <a:ext cx="561924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 defTabSz="5943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Simplex noise is faster </a:t>
            </a:r>
          </a:p>
          <a:p>
            <a:pPr marL="185738" indent="-185738" defTabSz="5943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generate 3-Dimensional noise</a:t>
            </a:r>
            <a:endParaRPr lang="en-GB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874F6-AB1B-9217-B5AA-F3E0B9282123}"/>
              </a:ext>
            </a:extLst>
          </p:cNvPr>
          <p:cNvSpPr txBox="1"/>
          <p:nvPr/>
        </p:nvSpPr>
        <p:spPr>
          <a:xfrm>
            <a:off x="1570885" y="4634582"/>
            <a:ext cx="52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 defTabSz="5943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multiple times in the same position to create extra minute detail</a:t>
            </a:r>
            <a:endParaRPr lang="en-GB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46ACE7-8CE3-82C4-7454-E6D07175E7F8}"/>
              </a:ext>
            </a:extLst>
          </p:cNvPr>
          <p:cNvSpPr txBox="1"/>
          <p:nvPr/>
        </p:nvSpPr>
        <p:spPr>
          <a:xfrm>
            <a:off x="10029906" y="5725229"/>
            <a:ext cx="765864" cy="20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GB" sz="715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Serw</a:t>
            </a:r>
            <a:r>
              <a:rPr lang="en-GB" sz="71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(2008)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21191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7486-21C7-7E18-591B-BF9FA257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Adding Water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7EDF7-3E03-9A46-84C2-3825C497B377}"/>
              </a:ext>
            </a:extLst>
          </p:cNvPr>
          <p:cNvSpPr txBox="1"/>
          <p:nvPr/>
        </p:nvSpPr>
        <p:spPr>
          <a:xfrm>
            <a:off x="969842" y="2170872"/>
            <a:ext cx="2379415" cy="38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GB" sz="185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Rain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72599-39B4-5B5B-DCE4-FCDEC1E999CF}"/>
              </a:ext>
            </a:extLst>
          </p:cNvPr>
          <p:cNvSpPr txBox="1"/>
          <p:nvPr/>
        </p:nvSpPr>
        <p:spPr>
          <a:xfrm>
            <a:off x="969842" y="3543049"/>
            <a:ext cx="2379415" cy="38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GB" sz="185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Water Source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4008E-166F-73D1-1E82-7B433FBA2AA8}"/>
              </a:ext>
            </a:extLst>
          </p:cNvPr>
          <p:cNvSpPr txBox="1"/>
          <p:nvPr/>
        </p:nvSpPr>
        <p:spPr>
          <a:xfrm>
            <a:off x="969842" y="4915226"/>
            <a:ext cx="2796815" cy="38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GB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 based water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4A567-5C1C-DB30-76B4-51B5561A8874}"/>
              </a:ext>
            </a:extLst>
          </p:cNvPr>
          <p:cNvSpPr txBox="1"/>
          <p:nvPr/>
        </p:nvSpPr>
        <p:spPr>
          <a:xfrm>
            <a:off x="969842" y="2531643"/>
            <a:ext cx="5253816" cy="31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GB" sz="144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Randomly distributes rain based on randomly generated numbers </a:t>
            </a:r>
            <a:endParaRPr lang="en-GB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364B0-2548-9680-FA5A-E2647D5E6863}"/>
              </a:ext>
            </a:extLst>
          </p:cNvPr>
          <p:cNvSpPr txBox="1"/>
          <p:nvPr/>
        </p:nvSpPr>
        <p:spPr>
          <a:xfrm>
            <a:off x="969842" y="3921014"/>
            <a:ext cx="5253816" cy="61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GB" sz="144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a position</a:t>
            </a:r>
          </a:p>
          <a:p>
            <a:pPr defTabSz="941832">
              <a:spcAft>
                <a:spcPts val="600"/>
              </a:spcAft>
            </a:pPr>
            <a:r>
              <a:rPr lang="en-GB" sz="144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Adds water based on a given radius </a:t>
            </a:r>
            <a:endParaRPr lang="en-GB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3F10C-F1CD-35BE-CA61-A67C5B22900C}"/>
              </a:ext>
            </a:extLst>
          </p:cNvPr>
          <p:cNvSpPr txBox="1"/>
          <p:nvPr/>
        </p:nvSpPr>
        <p:spPr>
          <a:xfrm>
            <a:off x="969842" y="5312484"/>
            <a:ext cx="5253816" cy="31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GB" sz="144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Places water based on height of mountains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4860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6A22-3069-77B6-C96F-D271D79D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Updating</a:t>
            </a:r>
            <a:r>
              <a:rPr lang="en-GB" sz="5400" dirty="0"/>
              <a:t> flux</a:t>
            </a:r>
          </a:p>
        </p:txBody>
      </p:sp>
      <p:pic>
        <p:nvPicPr>
          <p:cNvPr id="5" name="Picture 4" descr="A diagram of a cell&#10;&#10;Description automatically generated with low confidence">
            <a:extLst>
              <a:ext uri="{FF2B5EF4-FFF2-40B4-BE49-F238E27FC236}">
                <a16:creationId xmlns:a16="http://schemas.microsoft.com/office/drawing/2014/main" id="{4C8BC6FA-AD16-392E-6AA4-2B073EADB9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"/>
          <a:stretch/>
        </p:blipFill>
        <p:spPr>
          <a:xfrm>
            <a:off x="8287051" y="4100833"/>
            <a:ext cx="1905692" cy="1589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2D6FB8-4183-DF0F-3B6F-D2E1F7A827D7}"/>
                  </a:ext>
                </a:extLst>
              </p:cNvPr>
              <p:cNvSpPr txBox="1"/>
              <p:nvPr/>
            </p:nvSpPr>
            <p:spPr>
              <a:xfrm>
                <a:off x="1057575" y="2132192"/>
                <a:ext cx="3954993" cy="909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71323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 ∆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GB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∆</m:t>
                      </m:r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GB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 </m:t>
                          </m:r>
                          <m:sSup>
                            <m:sSupPr>
                              <m:ctrlPr>
                                <a:rPr lang="en-GB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kern="12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2D6FB8-4183-DF0F-3B6F-D2E1F7A82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75" y="2132192"/>
                <a:ext cx="3954993" cy="909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976996-3FB2-EC78-3718-5FF9B1F45C65}"/>
                  </a:ext>
                </a:extLst>
              </p:cNvPr>
              <p:cNvSpPr txBox="1"/>
              <p:nvPr/>
            </p:nvSpPr>
            <p:spPr>
              <a:xfrm>
                <a:off x="1057575" y="3636603"/>
                <a:ext cx="4056110" cy="928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71323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(1, </m:t>
                      </m:r>
                      <m:f>
                        <m:fPr>
                          <m:ctrlPr>
                            <a:rPr lang="en-GB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d>
                            <m:dPr>
                              <m:ctrlPr>
                                <a:rPr lang="en-GB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GB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  <m:r>
                                <a:rPr lang="en-US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GB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GB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 ∆</m:t>
                          </m:r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kern="12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976996-3FB2-EC78-3718-5FF9B1F4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75" y="3636603"/>
                <a:ext cx="4056110" cy="928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23B0E35-70ED-051D-FEE2-CB49C6B8C8A8}"/>
              </a:ext>
            </a:extLst>
          </p:cNvPr>
          <p:cNvSpPr txBox="1"/>
          <p:nvPr/>
        </p:nvSpPr>
        <p:spPr>
          <a:xfrm>
            <a:off x="8408468" y="5693282"/>
            <a:ext cx="1662857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GB" sz="702" kern="1200" dirty="0">
                <a:latin typeface="Calibri" panose="020F0502020204030204" pitchFamily="34" charset="0"/>
                <a:ea typeface="+mn-ea"/>
                <a:cs typeface="+mn-cs"/>
              </a:rPr>
              <a:t>Mei, X., Decaudin, P. and Hu, B. (2007).</a:t>
            </a:r>
            <a:r>
              <a:rPr lang="en-GB" sz="702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.</a:t>
            </a:r>
            <a:endParaRPr lang="en-GB" sz="702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87508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1035</TotalTime>
  <Words>1092</Words>
  <Application>Microsoft Office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Symbol</vt:lpstr>
      <vt:lpstr>Times New Roman</vt:lpstr>
      <vt:lpstr>Wingdings 3</vt:lpstr>
      <vt:lpstr>Ion</vt:lpstr>
      <vt:lpstr>Viva Presentation</vt:lpstr>
      <vt:lpstr>Terrain in video games</vt:lpstr>
      <vt:lpstr>Project outline </vt:lpstr>
      <vt:lpstr>Fluid Simulation</vt:lpstr>
      <vt:lpstr>Erosion  Algorithm</vt:lpstr>
      <vt:lpstr>Simulation Flow</vt:lpstr>
      <vt:lpstr>Generating Heightmap</vt:lpstr>
      <vt:lpstr>Adding Water</vt:lpstr>
      <vt:lpstr>Updating flux</vt:lpstr>
      <vt:lpstr>Water movement </vt:lpstr>
      <vt:lpstr>Compute velocity</vt:lpstr>
      <vt:lpstr>Erosion</vt:lpstr>
      <vt:lpstr>Transportation </vt:lpstr>
      <vt:lpstr>Evaporation </vt:lpstr>
      <vt:lpstr>Elements used</vt:lpstr>
      <vt:lpstr>Editable values</vt:lpstr>
      <vt:lpstr>Quantitative Analysis</vt:lpstr>
      <vt:lpstr>Qualitative Analysis</vt:lpstr>
      <vt:lpstr>PowerPoint Presentation</vt:lpstr>
      <vt:lpstr>SIMULATION DEMO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Hydraulic Erosion Presentation</dc:title>
  <dc:creator>Dean Ford</dc:creator>
  <cp:lastModifiedBy>Dean Ford</cp:lastModifiedBy>
  <cp:revision>13</cp:revision>
  <dcterms:created xsi:type="dcterms:W3CDTF">2023-05-23T00:34:11Z</dcterms:created>
  <dcterms:modified xsi:type="dcterms:W3CDTF">2023-05-25T10:51:21Z</dcterms:modified>
</cp:coreProperties>
</file>