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6" r:id="rId2"/>
    <p:sldId id="298" r:id="rId3"/>
    <p:sldId id="279" r:id="rId4"/>
    <p:sldId id="265" r:id="rId5"/>
    <p:sldId id="267" r:id="rId6"/>
    <p:sldId id="270" r:id="rId7"/>
    <p:sldId id="271" r:id="rId8"/>
    <p:sldId id="272" r:id="rId9"/>
    <p:sldId id="313" r:id="rId10"/>
    <p:sldId id="312" r:id="rId11"/>
    <p:sldId id="269" r:id="rId12"/>
    <p:sldId id="314" r:id="rId13"/>
    <p:sldId id="315" r:id="rId14"/>
    <p:sldId id="288" r:id="rId15"/>
    <p:sldId id="292" r:id="rId16"/>
    <p:sldId id="311" r:id="rId17"/>
    <p:sldId id="310" r:id="rId18"/>
    <p:sldId id="304" r:id="rId19"/>
    <p:sldId id="316" r:id="rId20"/>
    <p:sldId id="309" r:id="rId21"/>
    <p:sldId id="317" r:id="rId22"/>
    <p:sldId id="296" r:id="rId23"/>
    <p:sldId id="294" r:id="rId24"/>
    <p:sldId id="290" r:id="rId25"/>
    <p:sldId id="286" r:id="rId26"/>
    <p:sldId id="305" r:id="rId27"/>
    <p:sldId id="319" r:id="rId28"/>
    <p:sldId id="320" r:id="rId29"/>
    <p:sldId id="283" r:id="rId30"/>
    <p:sldId id="307" r:id="rId31"/>
    <p:sldId id="295" r:id="rId32"/>
    <p:sldId id="30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2429"/>
    <a:srgbClr val="E1EEF8"/>
    <a:srgbClr val="DCE4EE"/>
    <a:srgbClr val="DA45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386"/>
    <p:restoredTop sz="94609"/>
  </p:normalViewPr>
  <p:slideViewPr>
    <p:cSldViewPr snapToGrid="0">
      <p:cViewPr varScale="1">
        <p:scale>
          <a:sx n="151" d="100"/>
          <a:sy n="151" d="100"/>
        </p:scale>
        <p:origin x="1560" y="200"/>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C481DB-51BA-8349-B5BC-8DE9C65D8F57}" type="datetimeFigureOut">
              <a:rPr lang="en-US" smtClean="0"/>
              <a:t>4/21/24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44B825-9313-2040-A5EF-891CA2AE4290}" type="slidenum">
              <a:rPr lang="en-US" smtClean="0"/>
              <a:t>‹#›</a:t>
            </a:fld>
            <a:endParaRPr lang="en-US"/>
          </a:p>
        </p:txBody>
      </p:sp>
    </p:spTree>
    <p:extLst>
      <p:ext uri="{BB962C8B-B14F-4D97-AF65-F5344CB8AC3E}">
        <p14:creationId xmlns:p14="http://schemas.microsoft.com/office/powerpoint/2010/main" val="505060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A7069F-55EF-A71F-E727-C0FCC2214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6FA3EA-B3EC-13CF-BD4D-094E3637BCE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265C14-AD73-E70D-59A8-6486CDD5CC90}"/>
              </a:ext>
            </a:extLst>
          </p:cNvPr>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0A5ECB81-2E2F-5BCD-15ED-AD1F9211BBBD}"/>
              </a:ext>
            </a:extLst>
          </p:cNvPr>
          <p:cNvSpPr>
            <a:spLocks noGrp="1"/>
          </p:cNvSpPr>
          <p:nvPr>
            <p:ph type="sldNum" sz="quarter" idx="5"/>
          </p:nvPr>
        </p:nvSpPr>
        <p:spPr/>
        <p:txBody>
          <a:bodyPr/>
          <a:lstStyle/>
          <a:p>
            <a:fld id="{9E44B825-9313-2040-A5EF-891CA2AE4290}" type="slidenum">
              <a:rPr lang="en-US" smtClean="0"/>
              <a:t>2</a:t>
            </a:fld>
            <a:endParaRPr lang="en-US"/>
          </a:p>
        </p:txBody>
      </p:sp>
    </p:spTree>
    <p:extLst>
      <p:ext uri="{BB962C8B-B14F-4D97-AF65-F5344CB8AC3E}">
        <p14:creationId xmlns:p14="http://schemas.microsoft.com/office/powerpoint/2010/main" val="21381152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left column includes most of the stuff that researchers using Python are used to already, with the addition of some knowledge of parallelization.</a:t>
            </a:r>
          </a:p>
        </p:txBody>
      </p:sp>
      <p:sp>
        <p:nvSpPr>
          <p:cNvPr id="4" name="Slide Number Placeholder 3"/>
          <p:cNvSpPr>
            <a:spLocks noGrp="1"/>
          </p:cNvSpPr>
          <p:nvPr>
            <p:ph type="sldNum" sz="quarter" idx="5"/>
          </p:nvPr>
        </p:nvSpPr>
        <p:spPr/>
        <p:txBody>
          <a:bodyPr/>
          <a:lstStyle/>
          <a:p>
            <a:fld id="{9E44B825-9313-2040-A5EF-891CA2AE4290}" type="slidenum">
              <a:rPr lang="en-US" smtClean="0"/>
              <a:t>11</a:t>
            </a:fld>
            <a:endParaRPr lang="en-US"/>
          </a:p>
        </p:txBody>
      </p:sp>
    </p:spTree>
    <p:extLst>
      <p:ext uri="{BB962C8B-B14F-4D97-AF65-F5344CB8AC3E}">
        <p14:creationId xmlns:p14="http://schemas.microsoft.com/office/powerpoint/2010/main" val="16654193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left column includes most of the stuff that researchers using Python are used to already, with the addition of some knowledge of parallelization.</a:t>
            </a:r>
          </a:p>
        </p:txBody>
      </p:sp>
      <p:sp>
        <p:nvSpPr>
          <p:cNvPr id="4" name="Slide Number Placeholder 3"/>
          <p:cNvSpPr>
            <a:spLocks noGrp="1"/>
          </p:cNvSpPr>
          <p:nvPr>
            <p:ph type="sldNum" sz="quarter" idx="5"/>
          </p:nvPr>
        </p:nvSpPr>
        <p:spPr/>
        <p:txBody>
          <a:bodyPr/>
          <a:lstStyle/>
          <a:p>
            <a:fld id="{9E44B825-9313-2040-A5EF-891CA2AE4290}" type="slidenum">
              <a:rPr lang="en-US" smtClean="0"/>
              <a:t>12</a:t>
            </a:fld>
            <a:endParaRPr lang="en-US"/>
          </a:p>
        </p:txBody>
      </p:sp>
    </p:spTree>
    <p:extLst>
      <p:ext uri="{BB962C8B-B14F-4D97-AF65-F5344CB8AC3E}">
        <p14:creationId xmlns:p14="http://schemas.microsoft.com/office/powerpoint/2010/main" val="38900546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left column includes most of the stuff that researchers using Python are used to already, with the addition of some knowledge of parallelization.</a:t>
            </a:r>
          </a:p>
        </p:txBody>
      </p:sp>
      <p:sp>
        <p:nvSpPr>
          <p:cNvPr id="4" name="Slide Number Placeholder 3"/>
          <p:cNvSpPr>
            <a:spLocks noGrp="1"/>
          </p:cNvSpPr>
          <p:nvPr>
            <p:ph type="sldNum" sz="quarter" idx="5"/>
          </p:nvPr>
        </p:nvSpPr>
        <p:spPr/>
        <p:txBody>
          <a:bodyPr/>
          <a:lstStyle/>
          <a:p>
            <a:fld id="{9E44B825-9313-2040-A5EF-891CA2AE4290}" type="slidenum">
              <a:rPr lang="en-US" smtClean="0"/>
              <a:t>13</a:t>
            </a:fld>
            <a:endParaRPr lang="en-US"/>
          </a:p>
        </p:txBody>
      </p:sp>
    </p:spTree>
    <p:extLst>
      <p:ext uri="{BB962C8B-B14F-4D97-AF65-F5344CB8AC3E}">
        <p14:creationId xmlns:p14="http://schemas.microsoft.com/office/powerpoint/2010/main" val="2690626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link provides </a:t>
            </a:r>
            <a:r>
              <a:rPr lang="en-US" dirty="0" err="1"/>
              <a:t>Coiled’s</a:t>
            </a:r>
            <a:r>
              <a:rPr lang="en-US" dirty="0"/>
              <a:t> explanation of their advantages in their words.</a:t>
            </a:r>
          </a:p>
        </p:txBody>
      </p:sp>
      <p:sp>
        <p:nvSpPr>
          <p:cNvPr id="4" name="Slide Number Placeholder 3"/>
          <p:cNvSpPr>
            <a:spLocks noGrp="1"/>
          </p:cNvSpPr>
          <p:nvPr>
            <p:ph type="sldNum" sz="quarter" idx="5"/>
          </p:nvPr>
        </p:nvSpPr>
        <p:spPr/>
        <p:txBody>
          <a:bodyPr/>
          <a:lstStyle/>
          <a:p>
            <a:fld id="{9E44B825-9313-2040-A5EF-891CA2AE4290}" type="slidenum">
              <a:rPr lang="en-US" smtClean="0"/>
              <a:t>14</a:t>
            </a:fld>
            <a:endParaRPr lang="en-US"/>
          </a:p>
        </p:txBody>
      </p:sp>
    </p:spTree>
    <p:extLst>
      <p:ext uri="{BB962C8B-B14F-4D97-AF65-F5344CB8AC3E}">
        <p14:creationId xmlns:p14="http://schemas.microsoft.com/office/powerpoint/2010/main" val="37687590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t>Demo my Coiled dashboard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dirty="0"/>
          </a:p>
          <a:p>
            <a:endParaRPr lang="en-US" dirty="0"/>
          </a:p>
        </p:txBody>
      </p:sp>
      <p:sp>
        <p:nvSpPr>
          <p:cNvPr id="4" name="Slide Number Placeholder 3"/>
          <p:cNvSpPr>
            <a:spLocks noGrp="1"/>
          </p:cNvSpPr>
          <p:nvPr>
            <p:ph type="sldNum" sz="quarter" idx="5"/>
          </p:nvPr>
        </p:nvSpPr>
        <p:spPr/>
        <p:txBody>
          <a:bodyPr/>
          <a:lstStyle/>
          <a:p>
            <a:fld id="{9E44B825-9313-2040-A5EF-891CA2AE4290}" type="slidenum">
              <a:rPr lang="en-US" smtClean="0"/>
              <a:t>15</a:t>
            </a:fld>
            <a:endParaRPr lang="en-US"/>
          </a:p>
        </p:txBody>
      </p:sp>
    </p:spTree>
    <p:extLst>
      <p:ext uri="{BB962C8B-B14F-4D97-AF65-F5344CB8AC3E}">
        <p14:creationId xmlns:p14="http://schemas.microsoft.com/office/powerpoint/2010/main" val="15942339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9E44B825-9313-2040-A5EF-891CA2AE4290}" type="slidenum">
              <a:rPr lang="en-US" smtClean="0"/>
              <a:t>16</a:t>
            </a:fld>
            <a:endParaRPr lang="en-US"/>
          </a:p>
        </p:txBody>
      </p:sp>
    </p:spTree>
    <p:extLst>
      <p:ext uri="{BB962C8B-B14F-4D97-AF65-F5344CB8AC3E}">
        <p14:creationId xmlns:p14="http://schemas.microsoft.com/office/powerpoint/2010/main" val="25191194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Coiled notebooks (cloud version of a </a:t>
            </a:r>
            <a:r>
              <a:rPr lang="en-US" dirty="0" err="1"/>
              <a:t>Jupyter</a:t>
            </a:r>
            <a:r>
              <a:rPr lang="en-US" dirty="0"/>
              <a:t> Notebook). Great for exploratory analysis/coding typical in science and research.</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rgbClr val="000000"/>
                </a:solidFill>
                <a:effectLst/>
                <a:latin typeface="Menlo" panose="020B0609030804020204" pitchFamily="49" charset="0"/>
              </a:rPr>
              <a:t>coiled notebook start --region us-west-2 --</a:t>
            </a:r>
            <a:r>
              <a:rPr lang="en-US" dirty="0" err="1">
                <a:solidFill>
                  <a:srgbClr val="000000"/>
                </a:solidFill>
                <a:effectLst/>
                <a:latin typeface="Menlo" panose="020B0609030804020204" pitchFamily="49" charset="0"/>
              </a:rPr>
              <a:t>vm</a:t>
            </a:r>
            <a:r>
              <a:rPr lang="en-US" dirty="0">
                <a:solidFill>
                  <a:srgbClr val="000000"/>
                </a:solidFill>
                <a:effectLst/>
                <a:latin typeface="Menlo" panose="020B0609030804020204" pitchFamily="49" charset="0"/>
              </a:rPr>
              <a:t>-type m6i.xlarge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rgbClr val="000000"/>
                </a:solidFill>
                <a:effectLst/>
                <a:latin typeface="Menlo" panose="020B0609030804020204" pitchFamily="49" charset="0"/>
              </a:rPr>
              <a:t>Don’t forget to open Coiled Dashboard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rgbClr val="000000"/>
                </a:solidFill>
                <a:effectLst/>
                <a:latin typeface="Menlo" panose="020B0609030804020204" pitchFamily="49" charset="0"/>
              </a:rPr>
              <a:t>Basic demo: use </a:t>
            </a:r>
            <a:r>
              <a:rPr lang="en-US" dirty="0" err="1">
                <a:solidFill>
                  <a:srgbClr val="000000"/>
                </a:solidFill>
                <a:effectLst/>
                <a:latin typeface="Menlo" panose="020B0609030804020204" pitchFamily="49" charset="0"/>
              </a:rPr>
              <a:t>earthaccess</a:t>
            </a:r>
            <a:r>
              <a:rPr lang="en-US" dirty="0">
                <a:solidFill>
                  <a:srgbClr val="000000"/>
                </a:solidFill>
                <a:effectLst/>
                <a:latin typeface="Menlo" panose="020B0609030804020204" pitchFamily="49" charset="0"/>
              </a:rPr>
              <a:t> to locate and load some files with Xarray.</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9E44B825-9313-2040-A5EF-891CA2AE4290}" type="slidenum">
              <a:rPr lang="en-US" smtClean="0"/>
              <a:t>17</a:t>
            </a:fld>
            <a:endParaRPr lang="en-US"/>
          </a:p>
        </p:txBody>
      </p:sp>
    </p:spTree>
    <p:extLst>
      <p:ext uri="{BB962C8B-B14F-4D97-AF65-F5344CB8AC3E}">
        <p14:creationId xmlns:p14="http://schemas.microsoft.com/office/powerpoint/2010/main" val="14574842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4F2F2F-FB6E-E618-2CBE-BAB71421B5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783D99-3DE9-6080-5B1F-CAC2FE74BE9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B19585-C88A-14C6-1FEE-629F72556E56}"/>
              </a:ext>
            </a:extLst>
          </p:cNvPr>
          <p:cNvSpPr>
            <a:spLocks noGrp="1"/>
          </p:cNvSpPr>
          <p:nvPr>
            <p:ph type="body" idx="1"/>
          </p:nvPr>
        </p:nvSpPr>
        <p:spPr/>
        <p:txBody>
          <a:bodyPr/>
          <a:lstStyle/>
          <a:p>
            <a:r>
              <a:rPr lang="en-US" b="1" dirty="0"/>
              <a:t>Coiled Functions</a:t>
            </a:r>
          </a:p>
          <a:p>
            <a:pPr marL="171450" indent="-171450">
              <a:buFont typeface="Arial" panose="020B0604020202020204" pitchFamily="34" charset="0"/>
              <a:buChar char="•"/>
            </a:pPr>
            <a:r>
              <a:rPr lang="en-US" b="0" dirty="0"/>
              <a:t>Call a Coiled function from the notebook as additional resources are needed.</a:t>
            </a:r>
          </a:p>
          <a:p>
            <a:pPr marL="171450" indent="-171450">
              <a:buFont typeface="Arial" panose="020B0604020202020204" pitchFamily="34" charset="0"/>
              <a:buChar char="•"/>
            </a:pPr>
            <a:r>
              <a:rPr lang="en-US" b="0" dirty="0"/>
              <a:t>Alternately, the output from a Coiled function can be written to an S3 bucket.</a:t>
            </a:r>
          </a:p>
        </p:txBody>
      </p:sp>
      <p:sp>
        <p:nvSpPr>
          <p:cNvPr id="4" name="Slide Number Placeholder 3">
            <a:extLst>
              <a:ext uri="{FF2B5EF4-FFF2-40B4-BE49-F238E27FC236}">
                <a16:creationId xmlns:a16="http://schemas.microsoft.com/office/drawing/2014/main" id="{DBB11F0F-652F-1788-0EB9-6CAA36976194}"/>
              </a:ext>
            </a:extLst>
          </p:cNvPr>
          <p:cNvSpPr>
            <a:spLocks noGrp="1"/>
          </p:cNvSpPr>
          <p:nvPr>
            <p:ph type="sldNum" sz="quarter" idx="5"/>
          </p:nvPr>
        </p:nvSpPr>
        <p:spPr/>
        <p:txBody>
          <a:bodyPr/>
          <a:lstStyle/>
          <a:p>
            <a:fld id="{9E44B825-9313-2040-A5EF-891CA2AE4290}" type="slidenum">
              <a:rPr lang="en-US" smtClean="0"/>
              <a:t>18</a:t>
            </a:fld>
            <a:endParaRPr lang="en-US"/>
          </a:p>
        </p:txBody>
      </p:sp>
    </p:spTree>
    <p:extLst>
      <p:ext uri="{BB962C8B-B14F-4D97-AF65-F5344CB8AC3E}">
        <p14:creationId xmlns:p14="http://schemas.microsoft.com/office/powerpoint/2010/main" val="30409822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4F2F2F-FB6E-E618-2CBE-BAB71421B5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783D99-3DE9-6080-5B1F-CAC2FE74BE9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B19585-C88A-14C6-1FEE-629F72556E56}"/>
              </a:ext>
            </a:extLst>
          </p:cNvPr>
          <p:cNvSpPr>
            <a:spLocks noGrp="1"/>
          </p:cNvSpPr>
          <p:nvPr>
            <p:ph type="body" idx="1"/>
          </p:nvPr>
        </p:nvSpPr>
        <p:spPr/>
        <p:txBody>
          <a:bodyPr/>
          <a:lstStyle/>
          <a:p>
            <a:r>
              <a:rPr lang="en-US" b="1" dirty="0"/>
              <a:t>Coiled Functions</a:t>
            </a:r>
          </a:p>
          <a:p>
            <a:pPr marL="171450" indent="-171450">
              <a:buFont typeface="Arial" panose="020B0604020202020204" pitchFamily="34" charset="0"/>
              <a:buChar char="•"/>
            </a:pPr>
            <a:r>
              <a:rPr lang="en-US" b="0" dirty="0"/>
              <a:t>Call a Coiled function from the notebook as additional resources are needed.</a:t>
            </a:r>
          </a:p>
          <a:p>
            <a:pPr marL="171450" indent="-171450">
              <a:buFont typeface="Arial" panose="020B0604020202020204" pitchFamily="34" charset="0"/>
              <a:buChar char="•"/>
            </a:pPr>
            <a:r>
              <a:rPr lang="en-US" b="0" dirty="0"/>
              <a:t>Alternately, the output from a Coiled function can be written to an S3 bucket.</a:t>
            </a:r>
          </a:p>
        </p:txBody>
      </p:sp>
      <p:sp>
        <p:nvSpPr>
          <p:cNvPr id="4" name="Slide Number Placeholder 3">
            <a:extLst>
              <a:ext uri="{FF2B5EF4-FFF2-40B4-BE49-F238E27FC236}">
                <a16:creationId xmlns:a16="http://schemas.microsoft.com/office/drawing/2014/main" id="{DBB11F0F-652F-1788-0EB9-6CAA36976194}"/>
              </a:ext>
            </a:extLst>
          </p:cNvPr>
          <p:cNvSpPr>
            <a:spLocks noGrp="1"/>
          </p:cNvSpPr>
          <p:nvPr>
            <p:ph type="sldNum" sz="quarter" idx="5"/>
          </p:nvPr>
        </p:nvSpPr>
        <p:spPr/>
        <p:txBody>
          <a:bodyPr/>
          <a:lstStyle/>
          <a:p>
            <a:fld id="{9E44B825-9313-2040-A5EF-891CA2AE4290}" type="slidenum">
              <a:rPr lang="en-US" smtClean="0"/>
              <a:t>19</a:t>
            </a:fld>
            <a:endParaRPr lang="en-US"/>
          </a:p>
        </p:txBody>
      </p:sp>
    </p:spTree>
    <p:extLst>
      <p:ext uri="{BB962C8B-B14F-4D97-AF65-F5344CB8AC3E}">
        <p14:creationId xmlns:p14="http://schemas.microsoft.com/office/powerpoint/2010/main" val="26488299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4F2F2F-FB6E-E618-2CBE-BAB71421B5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783D99-3DE9-6080-5B1F-CAC2FE74BE9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B19585-C88A-14C6-1FEE-629F72556E56}"/>
              </a:ext>
            </a:extLst>
          </p:cNvPr>
          <p:cNvSpPr>
            <a:spLocks noGrp="1"/>
          </p:cNvSpPr>
          <p:nvPr>
            <p:ph type="body" idx="1"/>
          </p:nvPr>
        </p:nvSpPr>
        <p:spPr/>
        <p:txBody>
          <a:bodyPr/>
          <a:lstStyle/>
          <a:p>
            <a:r>
              <a:rPr lang="en-US" b="1" dirty="0"/>
              <a:t>Coiled Functions</a:t>
            </a:r>
          </a:p>
          <a:p>
            <a:pPr marL="171450" indent="-171450">
              <a:buFont typeface="Arial" panose="020B0604020202020204" pitchFamily="34" charset="0"/>
              <a:buChar char="•"/>
            </a:pPr>
            <a:r>
              <a:rPr lang="en-US" b="0" dirty="0"/>
              <a:t>Call a Coiled function from the notebook as additional resources are needed.</a:t>
            </a:r>
          </a:p>
          <a:p>
            <a:pPr marL="171450" indent="-171450">
              <a:buFont typeface="Arial" panose="020B0604020202020204" pitchFamily="34" charset="0"/>
              <a:buChar char="•"/>
            </a:pPr>
            <a:r>
              <a:rPr lang="en-US" b="0" dirty="0"/>
              <a:t>Alternately, the output from a Coiled function can be written to an S3 bucket.</a:t>
            </a:r>
          </a:p>
        </p:txBody>
      </p:sp>
      <p:sp>
        <p:nvSpPr>
          <p:cNvPr id="4" name="Slide Number Placeholder 3">
            <a:extLst>
              <a:ext uri="{FF2B5EF4-FFF2-40B4-BE49-F238E27FC236}">
                <a16:creationId xmlns:a16="http://schemas.microsoft.com/office/drawing/2014/main" id="{DBB11F0F-652F-1788-0EB9-6CAA36976194}"/>
              </a:ext>
            </a:extLst>
          </p:cNvPr>
          <p:cNvSpPr>
            <a:spLocks noGrp="1"/>
          </p:cNvSpPr>
          <p:nvPr>
            <p:ph type="sldNum" sz="quarter" idx="5"/>
          </p:nvPr>
        </p:nvSpPr>
        <p:spPr/>
        <p:txBody>
          <a:bodyPr/>
          <a:lstStyle/>
          <a:p>
            <a:fld id="{9E44B825-9313-2040-A5EF-891CA2AE4290}" type="slidenum">
              <a:rPr lang="en-US" smtClean="0"/>
              <a:t>20</a:t>
            </a:fld>
            <a:endParaRPr lang="en-US"/>
          </a:p>
        </p:txBody>
      </p:sp>
    </p:spTree>
    <p:extLst>
      <p:ext uri="{BB962C8B-B14F-4D97-AF65-F5344CB8AC3E}">
        <p14:creationId xmlns:p14="http://schemas.microsoft.com/office/powerpoint/2010/main" val="1216176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9E44B825-9313-2040-A5EF-891CA2AE4290}" type="slidenum">
              <a:rPr lang="en-US" smtClean="0"/>
              <a:t>3</a:t>
            </a:fld>
            <a:endParaRPr lang="en-US"/>
          </a:p>
        </p:txBody>
      </p:sp>
    </p:spTree>
    <p:extLst>
      <p:ext uri="{BB962C8B-B14F-4D97-AF65-F5344CB8AC3E}">
        <p14:creationId xmlns:p14="http://schemas.microsoft.com/office/powerpoint/2010/main" val="31115142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4F2F2F-FB6E-E618-2CBE-BAB71421B5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783D99-3DE9-6080-5B1F-CAC2FE74BE9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B19585-C88A-14C6-1FEE-629F72556E56}"/>
              </a:ext>
            </a:extLst>
          </p:cNvPr>
          <p:cNvSpPr>
            <a:spLocks noGrp="1"/>
          </p:cNvSpPr>
          <p:nvPr>
            <p:ph type="body" idx="1"/>
          </p:nvPr>
        </p:nvSpPr>
        <p:spPr/>
        <p:txBody>
          <a:bodyPr/>
          <a:lstStyle/>
          <a:p>
            <a:r>
              <a:rPr lang="en-US" b="1" dirty="0"/>
              <a:t>Coiled Functions</a:t>
            </a:r>
          </a:p>
          <a:p>
            <a:pPr marL="171450" indent="-171450">
              <a:buFont typeface="Arial" panose="020B0604020202020204" pitchFamily="34" charset="0"/>
              <a:buChar char="•"/>
            </a:pPr>
            <a:r>
              <a:rPr lang="en-US" b="0" dirty="0"/>
              <a:t>Call a Coiled function from the notebook as additional resources are needed.</a:t>
            </a:r>
          </a:p>
          <a:p>
            <a:pPr marL="171450" indent="-171450">
              <a:buFont typeface="Arial" panose="020B0604020202020204" pitchFamily="34" charset="0"/>
              <a:buChar char="•"/>
            </a:pPr>
            <a:r>
              <a:rPr lang="en-US" b="0" dirty="0"/>
              <a:t>Alternately, the output from a Coiled function can be written to an S3 bucket.</a:t>
            </a:r>
          </a:p>
        </p:txBody>
      </p:sp>
      <p:sp>
        <p:nvSpPr>
          <p:cNvPr id="4" name="Slide Number Placeholder 3">
            <a:extLst>
              <a:ext uri="{FF2B5EF4-FFF2-40B4-BE49-F238E27FC236}">
                <a16:creationId xmlns:a16="http://schemas.microsoft.com/office/drawing/2014/main" id="{DBB11F0F-652F-1788-0EB9-6CAA36976194}"/>
              </a:ext>
            </a:extLst>
          </p:cNvPr>
          <p:cNvSpPr>
            <a:spLocks noGrp="1"/>
          </p:cNvSpPr>
          <p:nvPr>
            <p:ph type="sldNum" sz="quarter" idx="5"/>
          </p:nvPr>
        </p:nvSpPr>
        <p:spPr/>
        <p:txBody>
          <a:bodyPr/>
          <a:lstStyle/>
          <a:p>
            <a:fld id="{9E44B825-9313-2040-A5EF-891CA2AE4290}" type="slidenum">
              <a:rPr lang="en-US" smtClean="0"/>
              <a:t>21</a:t>
            </a:fld>
            <a:endParaRPr lang="en-US"/>
          </a:p>
        </p:txBody>
      </p:sp>
    </p:spTree>
    <p:extLst>
      <p:ext uri="{BB962C8B-B14F-4D97-AF65-F5344CB8AC3E}">
        <p14:creationId xmlns:p14="http://schemas.microsoft.com/office/powerpoint/2010/main" val="4633775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Show the empty results folder before it gets populated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Show Coiled dashboard before it finishes.</a:t>
            </a:r>
          </a:p>
          <a:p>
            <a:endParaRPr lang="en-US" dirty="0"/>
          </a:p>
        </p:txBody>
      </p:sp>
      <p:sp>
        <p:nvSpPr>
          <p:cNvPr id="4" name="Slide Number Placeholder 3"/>
          <p:cNvSpPr>
            <a:spLocks noGrp="1"/>
          </p:cNvSpPr>
          <p:nvPr>
            <p:ph type="sldNum" sz="quarter" idx="5"/>
          </p:nvPr>
        </p:nvSpPr>
        <p:spPr/>
        <p:txBody>
          <a:bodyPr/>
          <a:lstStyle/>
          <a:p>
            <a:fld id="{9E44B825-9313-2040-A5EF-891CA2AE4290}" type="slidenum">
              <a:rPr lang="en-US" smtClean="0"/>
              <a:t>22</a:t>
            </a:fld>
            <a:endParaRPr lang="en-US"/>
          </a:p>
        </p:txBody>
      </p:sp>
    </p:spTree>
    <p:extLst>
      <p:ext uri="{BB962C8B-B14F-4D97-AF65-F5344CB8AC3E}">
        <p14:creationId xmlns:p14="http://schemas.microsoft.com/office/powerpoint/2010/main" val="9111036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From my estimations, would still cost $20 for a single EC2 instance in the cloud, since it needs to be running for the whole month anyway.</a:t>
            </a:r>
          </a:p>
          <a:p>
            <a:endParaRPr lang="en-US" dirty="0"/>
          </a:p>
        </p:txBody>
      </p:sp>
      <p:sp>
        <p:nvSpPr>
          <p:cNvPr id="4" name="Slide Number Placeholder 3"/>
          <p:cNvSpPr>
            <a:spLocks noGrp="1"/>
          </p:cNvSpPr>
          <p:nvPr>
            <p:ph type="sldNum" sz="quarter" idx="5"/>
          </p:nvPr>
        </p:nvSpPr>
        <p:spPr/>
        <p:txBody>
          <a:bodyPr/>
          <a:lstStyle/>
          <a:p>
            <a:fld id="{9E44B825-9313-2040-A5EF-891CA2AE4290}" type="slidenum">
              <a:rPr lang="en-US" smtClean="0"/>
              <a:t>23</a:t>
            </a:fld>
            <a:endParaRPr lang="en-US"/>
          </a:p>
        </p:txBody>
      </p:sp>
    </p:spTree>
    <p:extLst>
      <p:ext uri="{BB962C8B-B14F-4D97-AF65-F5344CB8AC3E}">
        <p14:creationId xmlns:p14="http://schemas.microsoft.com/office/powerpoint/2010/main" val="12734377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44B825-9313-2040-A5EF-891CA2AE4290}" type="slidenum">
              <a:rPr lang="en-US" smtClean="0"/>
              <a:t>24</a:t>
            </a:fld>
            <a:endParaRPr lang="en-US"/>
          </a:p>
        </p:txBody>
      </p:sp>
    </p:spTree>
    <p:extLst>
      <p:ext uri="{BB962C8B-B14F-4D97-AF65-F5344CB8AC3E}">
        <p14:creationId xmlns:p14="http://schemas.microsoft.com/office/powerpoint/2010/main" val="20381043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Easy to make sure each worker has enough memory. This was sometimes a challenge for me when using a local cluster with Dask - Python did not seem good at memory management for local clusters? (need more investigation).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Estimate that with more I could make the code ~30 % more efficient?</a:t>
            </a:r>
          </a:p>
          <a:p>
            <a:endParaRPr lang="en-US" dirty="0"/>
          </a:p>
        </p:txBody>
      </p:sp>
      <p:sp>
        <p:nvSpPr>
          <p:cNvPr id="4" name="Slide Number Placeholder 3"/>
          <p:cNvSpPr>
            <a:spLocks noGrp="1"/>
          </p:cNvSpPr>
          <p:nvPr>
            <p:ph type="sldNum" sz="quarter" idx="5"/>
          </p:nvPr>
        </p:nvSpPr>
        <p:spPr/>
        <p:txBody>
          <a:bodyPr/>
          <a:lstStyle/>
          <a:p>
            <a:fld id="{9E44B825-9313-2040-A5EF-891CA2AE4290}" type="slidenum">
              <a:rPr lang="en-US" smtClean="0"/>
              <a:t>25</a:t>
            </a:fld>
            <a:endParaRPr lang="en-US"/>
          </a:p>
        </p:txBody>
      </p:sp>
    </p:spTree>
    <p:extLst>
      <p:ext uri="{BB962C8B-B14F-4D97-AF65-F5344CB8AC3E}">
        <p14:creationId xmlns:p14="http://schemas.microsoft.com/office/powerpoint/2010/main" val="30663499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839049-E0E9-A002-3109-3D92ADF792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46D86F-8B70-9505-367A-85B7BB39F05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6EB78E3-938E-8B94-0F62-483821FEC529}"/>
              </a:ext>
            </a:extLst>
          </p:cNvPr>
          <p:cNvSpPr>
            <a:spLocks noGrp="1"/>
          </p:cNvSpPr>
          <p:nvPr>
            <p:ph type="body" idx="1"/>
          </p:nvPr>
        </p:nvSpPr>
        <p:spPr/>
        <p:txBody>
          <a:bodyPr/>
          <a:lstStyle/>
          <a:p>
            <a:r>
              <a:rPr lang="en-US" b="1" dirty="0"/>
              <a:t>Coiled Cluster</a:t>
            </a:r>
          </a:p>
          <a:p>
            <a:pPr marL="171450" indent="-171450">
              <a:buFont typeface="Arial" panose="020B0604020202020204" pitchFamily="34" charset="0"/>
              <a:buChar char="•"/>
            </a:pPr>
            <a:r>
              <a:rPr lang="en-US" b="0" dirty="0"/>
              <a:t>Dask cluster, so will work with Xarray built-in functions, or NumPy/Dask built-in functions.</a:t>
            </a:r>
          </a:p>
        </p:txBody>
      </p:sp>
      <p:sp>
        <p:nvSpPr>
          <p:cNvPr id="4" name="Slide Number Placeholder 3">
            <a:extLst>
              <a:ext uri="{FF2B5EF4-FFF2-40B4-BE49-F238E27FC236}">
                <a16:creationId xmlns:a16="http://schemas.microsoft.com/office/drawing/2014/main" id="{73CBB7A9-2091-EA85-1E7B-C0925B38004C}"/>
              </a:ext>
            </a:extLst>
          </p:cNvPr>
          <p:cNvSpPr>
            <a:spLocks noGrp="1"/>
          </p:cNvSpPr>
          <p:nvPr>
            <p:ph type="sldNum" sz="quarter" idx="5"/>
          </p:nvPr>
        </p:nvSpPr>
        <p:spPr/>
        <p:txBody>
          <a:bodyPr/>
          <a:lstStyle/>
          <a:p>
            <a:fld id="{9E44B825-9313-2040-A5EF-891CA2AE4290}" type="slidenum">
              <a:rPr lang="en-US" smtClean="0"/>
              <a:t>26</a:t>
            </a:fld>
            <a:endParaRPr lang="en-US"/>
          </a:p>
        </p:txBody>
      </p:sp>
    </p:spTree>
    <p:extLst>
      <p:ext uri="{BB962C8B-B14F-4D97-AF65-F5344CB8AC3E}">
        <p14:creationId xmlns:p14="http://schemas.microsoft.com/office/powerpoint/2010/main" val="24794677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839049-E0E9-A002-3109-3D92ADF792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46D86F-8B70-9505-367A-85B7BB39F05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6EB78E3-938E-8B94-0F62-483821FEC529}"/>
              </a:ext>
            </a:extLst>
          </p:cNvPr>
          <p:cNvSpPr>
            <a:spLocks noGrp="1"/>
          </p:cNvSpPr>
          <p:nvPr>
            <p:ph type="body" idx="1"/>
          </p:nvPr>
        </p:nvSpPr>
        <p:spPr/>
        <p:txBody>
          <a:bodyPr/>
          <a:lstStyle/>
          <a:p>
            <a:r>
              <a:rPr lang="en-US" b="1" dirty="0"/>
              <a:t>Coiled Cluster</a:t>
            </a:r>
          </a:p>
          <a:p>
            <a:pPr marL="171450" indent="-171450">
              <a:buFont typeface="Arial" panose="020B0604020202020204" pitchFamily="34" charset="0"/>
              <a:buChar char="•"/>
            </a:pPr>
            <a:r>
              <a:rPr lang="en-US" b="0" dirty="0"/>
              <a:t>Dask cluster, so will work with Xarray built-in functions, or NumPy/Dask built-in functions.</a:t>
            </a:r>
          </a:p>
        </p:txBody>
      </p:sp>
      <p:sp>
        <p:nvSpPr>
          <p:cNvPr id="4" name="Slide Number Placeholder 3">
            <a:extLst>
              <a:ext uri="{FF2B5EF4-FFF2-40B4-BE49-F238E27FC236}">
                <a16:creationId xmlns:a16="http://schemas.microsoft.com/office/drawing/2014/main" id="{73CBB7A9-2091-EA85-1E7B-C0925B38004C}"/>
              </a:ext>
            </a:extLst>
          </p:cNvPr>
          <p:cNvSpPr>
            <a:spLocks noGrp="1"/>
          </p:cNvSpPr>
          <p:nvPr>
            <p:ph type="sldNum" sz="quarter" idx="5"/>
          </p:nvPr>
        </p:nvSpPr>
        <p:spPr/>
        <p:txBody>
          <a:bodyPr/>
          <a:lstStyle/>
          <a:p>
            <a:fld id="{9E44B825-9313-2040-A5EF-891CA2AE4290}" type="slidenum">
              <a:rPr lang="en-US" smtClean="0"/>
              <a:t>27</a:t>
            </a:fld>
            <a:endParaRPr lang="en-US"/>
          </a:p>
        </p:txBody>
      </p:sp>
    </p:spTree>
    <p:extLst>
      <p:ext uri="{BB962C8B-B14F-4D97-AF65-F5344CB8AC3E}">
        <p14:creationId xmlns:p14="http://schemas.microsoft.com/office/powerpoint/2010/main" val="6149547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839049-E0E9-A002-3109-3D92ADF792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46D86F-8B70-9505-367A-85B7BB39F05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6EB78E3-938E-8B94-0F62-483821FEC529}"/>
              </a:ext>
            </a:extLst>
          </p:cNvPr>
          <p:cNvSpPr>
            <a:spLocks noGrp="1"/>
          </p:cNvSpPr>
          <p:nvPr>
            <p:ph type="body" idx="1"/>
          </p:nvPr>
        </p:nvSpPr>
        <p:spPr/>
        <p:txBody>
          <a:bodyPr/>
          <a:lstStyle/>
          <a:p>
            <a:r>
              <a:rPr lang="en-US" b="1" dirty="0"/>
              <a:t>Coiled Cluster</a:t>
            </a:r>
          </a:p>
          <a:p>
            <a:pPr marL="171450" indent="-171450">
              <a:buFont typeface="Arial" panose="020B0604020202020204" pitchFamily="34" charset="0"/>
              <a:buChar char="•"/>
            </a:pPr>
            <a:r>
              <a:rPr lang="en-US" b="0" dirty="0"/>
              <a:t>Dask cluster, so will work with Xarray built-in functions, or NumPy/Dask built-in functions.</a:t>
            </a:r>
          </a:p>
        </p:txBody>
      </p:sp>
      <p:sp>
        <p:nvSpPr>
          <p:cNvPr id="4" name="Slide Number Placeholder 3">
            <a:extLst>
              <a:ext uri="{FF2B5EF4-FFF2-40B4-BE49-F238E27FC236}">
                <a16:creationId xmlns:a16="http://schemas.microsoft.com/office/drawing/2014/main" id="{73CBB7A9-2091-EA85-1E7B-C0925B38004C}"/>
              </a:ext>
            </a:extLst>
          </p:cNvPr>
          <p:cNvSpPr>
            <a:spLocks noGrp="1"/>
          </p:cNvSpPr>
          <p:nvPr>
            <p:ph type="sldNum" sz="quarter" idx="5"/>
          </p:nvPr>
        </p:nvSpPr>
        <p:spPr/>
        <p:txBody>
          <a:bodyPr/>
          <a:lstStyle/>
          <a:p>
            <a:fld id="{9E44B825-9313-2040-A5EF-891CA2AE4290}" type="slidenum">
              <a:rPr lang="en-US" smtClean="0"/>
              <a:t>28</a:t>
            </a:fld>
            <a:endParaRPr lang="en-US"/>
          </a:p>
        </p:txBody>
      </p:sp>
    </p:spTree>
    <p:extLst>
      <p:ext uri="{BB962C8B-B14F-4D97-AF65-F5344CB8AC3E}">
        <p14:creationId xmlns:p14="http://schemas.microsoft.com/office/powerpoint/2010/main" val="27596791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These are preprocessing steps for an EOF analysis, which we look to complete later this year.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Don’t forget to open Coiled Dashboard.</a:t>
            </a:r>
          </a:p>
          <a:p>
            <a:endParaRPr lang="en-US" dirty="0"/>
          </a:p>
        </p:txBody>
      </p:sp>
      <p:sp>
        <p:nvSpPr>
          <p:cNvPr id="4" name="Slide Number Placeholder 3"/>
          <p:cNvSpPr>
            <a:spLocks noGrp="1"/>
          </p:cNvSpPr>
          <p:nvPr>
            <p:ph type="sldNum" sz="quarter" idx="5"/>
          </p:nvPr>
        </p:nvSpPr>
        <p:spPr/>
        <p:txBody>
          <a:bodyPr/>
          <a:lstStyle/>
          <a:p>
            <a:fld id="{9E44B825-9313-2040-A5EF-891CA2AE4290}" type="slidenum">
              <a:rPr lang="en-US" smtClean="0"/>
              <a:t>29</a:t>
            </a:fld>
            <a:endParaRPr lang="en-US"/>
          </a:p>
        </p:txBody>
      </p:sp>
    </p:spTree>
    <p:extLst>
      <p:ext uri="{BB962C8B-B14F-4D97-AF65-F5344CB8AC3E}">
        <p14:creationId xmlns:p14="http://schemas.microsoft.com/office/powerpoint/2010/main" val="859878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D2D8C2-59DD-7BE3-CDBE-9C794735A6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CBD702-067D-F5DC-6633-D605BFC59D8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7EDC25-3859-8AC3-B0E6-88FB42D5C387}"/>
              </a:ext>
            </a:extLst>
          </p:cNvPr>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Don’t forget to open Coiled Dashboard.</a:t>
            </a:r>
          </a:p>
          <a:p>
            <a:endParaRPr lang="en-US" dirty="0"/>
          </a:p>
        </p:txBody>
      </p:sp>
      <p:sp>
        <p:nvSpPr>
          <p:cNvPr id="4" name="Slide Number Placeholder 3">
            <a:extLst>
              <a:ext uri="{FF2B5EF4-FFF2-40B4-BE49-F238E27FC236}">
                <a16:creationId xmlns:a16="http://schemas.microsoft.com/office/drawing/2014/main" id="{809FB141-1205-E31F-4788-291EE4987460}"/>
              </a:ext>
            </a:extLst>
          </p:cNvPr>
          <p:cNvSpPr>
            <a:spLocks noGrp="1"/>
          </p:cNvSpPr>
          <p:nvPr>
            <p:ph type="sldNum" sz="quarter" idx="5"/>
          </p:nvPr>
        </p:nvSpPr>
        <p:spPr/>
        <p:txBody>
          <a:bodyPr/>
          <a:lstStyle/>
          <a:p>
            <a:fld id="{9E44B825-9313-2040-A5EF-891CA2AE4290}" type="slidenum">
              <a:rPr lang="en-US" smtClean="0"/>
              <a:t>30</a:t>
            </a:fld>
            <a:endParaRPr lang="en-US"/>
          </a:p>
        </p:txBody>
      </p:sp>
    </p:spTree>
    <p:extLst>
      <p:ext uri="{BB962C8B-B14F-4D97-AF65-F5344CB8AC3E}">
        <p14:creationId xmlns:p14="http://schemas.microsoft.com/office/powerpoint/2010/main" val="2583138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PO.DAAC’s data (and most/all NASA DAAC data) will be in the cloud. Ecosystem of tools and services to work either partially or fully in cloud.</a:t>
            </a:r>
          </a:p>
        </p:txBody>
      </p:sp>
      <p:sp>
        <p:nvSpPr>
          <p:cNvPr id="4" name="Slide Number Placeholder 3"/>
          <p:cNvSpPr>
            <a:spLocks noGrp="1"/>
          </p:cNvSpPr>
          <p:nvPr>
            <p:ph type="sldNum" sz="quarter" idx="5"/>
          </p:nvPr>
        </p:nvSpPr>
        <p:spPr/>
        <p:txBody>
          <a:bodyPr/>
          <a:lstStyle/>
          <a:p>
            <a:fld id="{9E44B825-9313-2040-A5EF-891CA2AE4290}" type="slidenum">
              <a:rPr lang="en-US" smtClean="0"/>
              <a:t>4</a:t>
            </a:fld>
            <a:endParaRPr lang="en-US"/>
          </a:p>
        </p:txBody>
      </p:sp>
    </p:spTree>
    <p:extLst>
      <p:ext uri="{BB962C8B-B14F-4D97-AF65-F5344CB8AC3E}">
        <p14:creationId xmlns:p14="http://schemas.microsoft.com/office/powerpoint/2010/main" val="13144646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Nothing extensive, but I was quickly able to see inefficiencies and correct them. Not a big issue for this demo, but easy to see how this would scale for larger computations.</a:t>
            </a:r>
          </a:p>
        </p:txBody>
      </p:sp>
      <p:sp>
        <p:nvSpPr>
          <p:cNvPr id="4" name="Slide Number Placeholder 3"/>
          <p:cNvSpPr>
            <a:spLocks noGrp="1"/>
          </p:cNvSpPr>
          <p:nvPr>
            <p:ph type="sldNum" sz="quarter" idx="5"/>
          </p:nvPr>
        </p:nvSpPr>
        <p:spPr/>
        <p:txBody>
          <a:bodyPr/>
          <a:lstStyle/>
          <a:p>
            <a:fld id="{9E44B825-9313-2040-A5EF-891CA2AE4290}" type="slidenum">
              <a:rPr lang="en-US" smtClean="0"/>
              <a:t>31</a:t>
            </a:fld>
            <a:endParaRPr lang="en-US"/>
          </a:p>
        </p:txBody>
      </p:sp>
    </p:spTree>
    <p:extLst>
      <p:ext uri="{BB962C8B-B14F-4D97-AF65-F5344CB8AC3E}">
        <p14:creationId xmlns:p14="http://schemas.microsoft.com/office/powerpoint/2010/main" val="33104946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5D431E-3749-507B-5FF2-F5F6852CEB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445FC6-B2B3-5705-DC7F-29917E9399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654970-CE3D-D150-D44E-6106A06FB062}"/>
              </a:ext>
            </a:extLst>
          </p:cNvPr>
          <p:cNvSpPr>
            <a:spLocks noGrp="1"/>
          </p:cNvSpPr>
          <p:nvPr>
            <p:ph type="body" idx="1"/>
          </p:nvPr>
        </p:nvSpPr>
        <p:spPr/>
        <p:txBody>
          <a:bodyPr/>
          <a:lstStyle/>
          <a:p>
            <a:r>
              <a:rPr lang="en-US" b="1" dirty="0"/>
              <a:t>Even more points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There is minimal syntax that needs to be inserted into existing code to get it working with Coiled. Therefore, no one is ‘locked in’ to Coiled workflows if they choose to try something else.</a:t>
            </a:r>
          </a:p>
          <a:p>
            <a:endParaRPr lang="en-US" b="1" dirty="0"/>
          </a:p>
        </p:txBody>
      </p:sp>
      <p:sp>
        <p:nvSpPr>
          <p:cNvPr id="4" name="Slide Number Placeholder 3">
            <a:extLst>
              <a:ext uri="{FF2B5EF4-FFF2-40B4-BE49-F238E27FC236}">
                <a16:creationId xmlns:a16="http://schemas.microsoft.com/office/drawing/2014/main" id="{D8AA1901-9786-36F2-56B9-3CD8DA42D26F}"/>
              </a:ext>
            </a:extLst>
          </p:cNvPr>
          <p:cNvSpPr>
            <a:spLocks noGrp="1"/>
          </p:cNvSpPr>
          <p:nvPr>
            <p:ph type="sldNum" sz="quarter" idx="5"/>
          </p:nvPr>
        </p:nvSpPr>
        <p:spPr/>
        <p:txBody>
          <a:bodyPr/>
          <a:lstStyle/>
          <a:p>
            <a:fld id="{9E44B825-9313-2040-A5EF-891CA2AE4290}" type="slidenum">
              <a:rPr lang="en-US" smtClean="0"/>
              <a:t>32</a:t>
            </a:fld>
            <a:endParaRPr lang="en-US"/>
          </a:p>
        </p:txBody>
      </p:sp>
    </p:spTree>
    <p:extLst>
      <p:ext uri="{BB962C8B-B14F-4D97-AF65-F5344CB8AC3E}">
        <p14:creationId xmlns:p14="http://schemas.microsoft.com/office/powerpoint/2010/main" val="740531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Classic way to access and analyze data for many researchers. </a:t>
            </a:r>
          </a:p>
          <a:p>
            <a:pPr marL="171450" indent="-171450">
              <a:buFont typeface="Arial" panose="020B0604020202020204" pitchFamily="34" charset="0"/>
              <a:buChar char="•"/>
            </a:pPr>
            <a:r>
              <a:rPr lang="en-US" dirty="0"/>
              <a:t>Limiting factors, download speeds, and compute power of laptop or local machine.</a:t>
            </a:r>
          </a:p>
          <a:p>
            <a:pPr marL="171450" indent="-171450">
              <a:buFont typeface="Arial" panose="020B0604020202020204" pitchFamily="34" charset="0"/>
              <a:buChar char="•"/>
            </a:pPr>
            <a:r>
              <a:rPr lang="en-US" dirty="0"/>
              <a:t>There is a charge to NASA in egress costs (egress=data transferred from a local network to an external location).</a:t>
            </a:r>
          </a:p>
        </p:txBody>
      </p:sp>
      <p:sp>
        <p:nvSpPr>
          <p:cNvPr id="4" name="Slide Number Placeholder 3"/>
          <p:cNvSpPr>
            <a:spLocks noGrp="1"/>
          </p:cNvSpPr>
          <p:nvPr>
            <p:ph type="sldNum" sz="quarter" idx="5"/>
          </p:nvPr>
        </p:nvSpPr>
        <p:spPr/>
        <p:txBody>
          <a:bodyPr/>
          <a:lstStyle/>
          <a:p>
            <a:fld id="{9E44B825-9313-2040-A5EF-891CA2AE4290}" type="slidenum">
              <a:rPr lang="en-US" smtClean="0"/>
              <a:t>5</a:t>
            </a:fld>
            <a:endParaRPr lang="en-US"/>
          </a:p>
        </p:txBody>
      </p:sp>
    </p:spTree>
    <p:extLst>
      <p:ext uri="{BB962C8B-B14F-4D97-AF65-F5344CB8AC3E}">
        <p14:creationId xmlns:p14="http://schemas.microsoft.com/office/powerpoint/2010/main" val="3135997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Access data directly in the cloud. Faster data access, and compute power tunable to the size of VM spun up</a:t>
            </a:r>
          </a:p>
          <a:p>
            <a:pPr marL="171450" indent="-171450">
              <a:buFont typeface="Arial" panose="020B0604020202020204" pitchFamily="34" charset="0"/>
              <a:buChar char="•"/>
            </a:pPr>
            <a:r>
              <a:rPr lang="en-US" dirty="0"/>
              <a:t>No egress costs if VM is spun up in same region as data. Replaced by costs of the VM and any additional cloud storage.</a:t>
            </a:r>
          </a:p>
        </p:txBody>
      </p:sp>
      <p:sp>
        <p:nvSpPr>
          <p:cNvPr id="4" name="Slide Number Placeholder 3"/>
          <p:cNvSpPr>
            <a:spLocks noGrp="1"/>
          </p:cNvSpPr>
          <p:nvPr>
            <p:ph type="sldNum" sz="quarter" idx="5"/>
          </p:nvPr>
        </p:nvSpPr>
        <p:spPr/>
        <p:txBody>
          <a:bodyPr/>
          <a:lstStyle/>
          <a:p>
            <a:fld id="{9E44B825-9313-2040-A5EF-891CA2AE4290}" type="slidenum">
              <a:rPr lang="en-US" smtClean="0"/>
              <a:t>6</a:t>
            </a:fld>
            <a:endParaRPr lang="en-US"/>
          </a:p>
        </p:txBody>
      </p:sp>
    </p:spTree>
    <p:extLst>
      <p:ext uri="{BB962C8B-B14F-4D97-AF65-F5344CB8AC3E}">
        <p14:creationId xmlns:p14="http://schemas.microsoft.com/office/powerpoint/2010/main" val="1533899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1D1C1D"/>
                </a:solidFill>
                <a:effectLst/>
                <a:latin typeface="Arial" panose="020B0604020202020204" pitchFamily="34" charset="0"/>
                <a:ea typeface="Calibri" panose="020F0502020204030204" pitchFamily="34" charset="0"/>
              </a:rPr>
              <a:t>Can get more compute power with a bigger VM. Can utilized parallel computing with the additional processors and memory.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1D1C1D"/>
                </a:solidFill>
                <a:effectLst/>
                <a:latin typeface="Arial" panose="020B0604020202020204" pitchFamily="34" charset="0"/>
                <a:ea typeface="Calibri" panose="020F0502020204030204" pitchFamily="34" charset="0"/>
              </a:rPr>
              <a:t>Additional costs of the bigger VM, and any additional cloud storage required for your processing output.</a:t>
            </a:r>
            <a:endParaRPr lang="en-US" sz="1100" dirty="0">
              <a:effectLst/>
              <a:latin typeface="Calibri" panose="020F0502020204030204" pitchFamily="34" charset="0"/>
              <a:ea typeface="Calibri" panose="020F0502020204030204" pitchFamily="34" charset="0"/>
            </a:endParaRPr>
          </a:p>
        </p:txBody>
      </p:sp>
      <p:sp>
        <p:nvSpPr>
          <p:cNvPr id="4" name="Slide Number Placeholder 3"/>
          <p:cNvSpPr>
            <a:spLocks noGrp="1"/>
          </p:cNvSpPr>
          <p:nvPr>
            <p:ph type="sldNum" sz="quarter" idx="5"/>
          </p:nvPr>
        </p:nvSpPr>
        <p:spPr/>
        <p:txBody>
          <a:bodyPr/>
          <a:lstStyle/>
          <a:p>
            <a:fld id="{9E44B825-9313-2040-A5EF-891CA2AE4290}" type="slidenum">
              <a:rPr lang="en-US" smtClean="0"/>
              <a:t>7</a:t>
            </a:fld>
            <a:endParaRPr lang="en-US"/>
          </a:p>
        </p:txBody>
      </p:sp>
    </p:spTree>
    <p:extLst>
      <p:ext uri="{BB962C8B-B14F-4D97-AF65-F5344CB8AC3E}">
        <p14:creationId xmlns:p14="http://schemas.microsoft.com/office/powerpoint/2010/main" val="2148812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Scientific computing case 1, replicate same analysis over 1000’s to 10,000’s (up to 100,000’s?) of files.</a:t>
            </a:r>
          </a:p>
          <a:p>
            <a:pPr marL="171450" indent="-171450">
              <a:buFont typeface="Arial" panose="020B0604020202020204" pitchFamily="34" charset="0"/>
              <a:buChar char="•"/>
            </a:pPr>
            <a:r>
              <a:rPr lang="en-US" dirty="0"/>
              <a:t>Code is replicated as many times as desired, one to each lambda function, which will each work on a separate file.</a:t>
            </a:r>
          </a:p>
          <a:p>
            <a:pPr marL="171450" indent="-171450">
              <a:buFont typeface="Arial" panose="020B0604020202020204" pitchFamily="34" charset="0"/>
              <a:buChar char="•"/>
            </a:pPr>
            <a:r>
              <a:rPr lang="en-US" dirty="0"/>
              <a:t>Lambda limits: 15 minutes of run time max.</a:t>
            </a:r>
          </a:p>
          <a:p>
            <a:pPr marL="171450" indent="-171450">
              <a:buFont typeface="Arial" panose="020B0604020202020204" pitchFamily="34" charset="0"/>
              <a:buChar char="•"/>
            </a:pPr>
            <a:r>
              <a:rPr lang="en-US" dirty="0"/>
              <a:t>Lambda costs? Proportional to number of lambda’s called.</a:t>
            </a:r>
          </a:p>
        </p:txBody>
      </p:sp>
      <p:sp>
        <p:nvSpPr>
          <p:cNvPr id="4" name="Slide Number Placeholder 3"/>
          <p:cNvSpPr>
            <a:spLocks noGrp="1"/>
          </p:cNvSpPr>
          <p:nvPr>
            <p:ph type="sldNum" sz="quarter" idx="5"/>
          </p:nvPr>
        </p:nvSpPr>
        <p:spPr/>
        <p:txBody>
          <a:bodyPr/>
          <a:lstStyle/>
          <a:p>
            <a:fld id="{9E44B825-9313-2040-A5EF-891CA2AE4290}" type="slidenum">
              <a:rPr lang="en-US" smtClean="0"/>
              <a:t>8</a:t>
            </a:fld>
            <a:endParaRPr lang="en-US"/>
          </a:p>
        </p:txBody>
      </p:sp>
    </p:spTree>
    <p:extLst>
      <p:ext uri="{BB962C8B-B14F-4D97-AF65-F5344CB8AC3E}">
        <p14:creationId xmlns:p14="http://schemas.microsoft.com/office/powerpoint/2010/main" val="35829039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400" b="1" dirty="0"/>
              <a:t>Multi-node, distributed clusters</a:t>
            </a:r>
          </a:p>
          <a:p>
            <a:pPr marL="285750" indent="-285750">
              <a:buFont typeface="Arial" panose="020B0604020202020204" pitchFamily="34" charset="0"/>
              <a:buChar char="•"/>
            </a:pPr>
            <a:r>
              <a:rPr lang="en-US" sz="1400" b="0" dirty="0"/>
              <a:t>Scientific computing case 2: The analysis requires access to all data at once, e.g. an EOF, or time-lagged cross-correlation.</a:t>
            </a:r>
          </a:p>
          <a:p>
            <a:pPr marL="285750" indent="-285750">
              <a:buFont typeface="Arial" panose="020B0604020202020204" pitchFamily="34" charset="0"/>
              <a:buChar char="•"/>
            </a:pPr>
            <a:r>
              <a:rPr lang="en-US" sz="1400" b="0" dirty="0"/>
              <a:t>Spin up multiple VM’s, coordinate them so they can interact and tackle a large computation.</a:t>
            </a:r>
          </a:p>
          <a:p>
            <a:pPr marL="285750" indent="-285750">
              <a:buFont typeface="Arial" panose="020B0604020202020204" pitchFamily="34" charset="0"/>
              <a:buChar char="•"/>
            </a:pPr>
            <a:r>
              <a:rPr lang="en-US" sz="1400" b="0" dirty="0"/>
              <a:t>Costs proportional to number and size of VM’s spun up.</a:t>
            </a:r>
          </a:p>
          <a:p>
            <a:pPr marL="285750" indent="-285750">
              <a:buFont typeface="Arial" panose="020B0604020202020204" pitchFamily="34" charset="0"/>
              <a:buChar char="•"/>
            </a:pPr>
            <a:r>
              <a:rPr lang="en-US" sz="1400" b="0" dirty="0"/>
              <a:t>No compute time limits.</a:t>
            </a:r>
          </a:p>
          <a:p>
            <a:pPr marL="285750" indent="-285750">
              <a:buFont typeface="Arial" panose="020B0604020202020204" pitchFamily="34" charset="0"/>
              <a:buChar char="•"/>
            </a:pPr>
            <a:r>
              <a:rPr lang="en-US" sz="1400" b="0" dirty="0"/>
              <a:t>The VM’s can form a Dask cluster, so things like Xarray built in functions will naturally work with parallel computing.</a:t>
            </a:r>
          </a:p>
        </p:txBody>
      </p:sp>
      <p:sp>
        <p:nvSpPr>
          <p:cNvPr id="4" name="Slide Number Placeholder 3"/>
          <p:cNvSpPr>
            <a:spLocks noGrp="1"/>
          </p:cNvSpPr>
          <p:nvPr>
            <p:ph type="sldNum" sz="quarter" idx="5"/>
          </p:nvPr>
        </p:nvSpPr>
        <p:spPr/>
        <p:txBody>
          <a:bodyPr/>
          <a:lstStyle/>
          <a:p>
            <a:fld id="{9E44B825-9313-2040-A5EF-891CA2AE4290}" type="slidenum">
              <a:rPr lang="en-US" smtClean="0"/>
              <a:t>9</a:t>
            </a:fld>
            <a:endParaRPr lang="en-US"/>
          </a:p>
        </p:txBody>
      </p:sp>
    </p:spTree>
    <p:extLst>
      <p:ext uri="{BB962C8B-B14F-4D97-AF65-F5344CB8AC3E}">
        <p14:creationId xmlns:p14="http://schemas.microsoft.com/office/powerpoint/2010/main" val="73082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9E44B825-9313-2040-A5EF-891CA2AE4290}" type="slidenum">
              <a:rPr lang="en-US" smtClean="0"/>
              <a:t>10</a:t>
            </a:fld>
            <a:endParaRPr lang="en-US"/>
          </a:p>
        </p:txBody>
      </p:sp>
    </p:spTree>
    <p:extLst>
      <p:ext uri="{BB962C8B-B14F-4D97-AF65-F5344CB8AC3E}">
        <p14:creationId xmlns:p14="http://schemas.microsoft.com/office/powerpoint/2010/main" val="522717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D528B-680F-0487-C34C-0C86349556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D89C981-051B-DB8E-AB74-01026B8742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4CAE24-D15B-2AB2-95D8-24835C78B076}"/>
              </a:ext>
            </a:extLst>
          </p:cNvPr>
          <p:cNvSpPr>
            <a:spLocks noGrp="1"/>
          </p:cNvSpPr>
          <p:nvPr>
            <p:ph type="dt" sz="half" idx="10"/>
          </p:nvPr>
        </p:nvSpPr>
        <p:spPr/>
        <p:txBody>
          <a:bodyPr/>
          <a:lstStyle/>
          <a:p>
            <a:fld id="{2FB24A0C-D99E-2F45-8F78-00155E3DC712}" type="datetimeFigureOut">
              <a:rPr lang="en-US" smtClean="0"/>
              <a:t>4/21/24</a:t>
            </a:fld>
            <a:endParaRPr lang="en-US"/>
          </a:p>
        </p:txBody>
      </p:sp>
      <p:sp>
        <p:nvSpPr>
          <p:cNvPr id="5" name="Footer Placeholder 4">
            <a:extLst>
              <a:ext uri="{FF2B5EF4-FFF2-40B4-BE49-F238E27FC236}">
                <a16:creationId xmlns:a16="http://schemas.microsoft.com/office/drawing/2014/main" id="{2238C1A4-21C3-DC2A-DA09-CE0123D992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7B8254-D39C-825D-4E57-C95556FE6CE5}"/>
              </a:ext>
            </a:extLst>
          </p:cNvPr>
          <p:cNvSpPr>
            <a:spLocks noGrp="1"/>
          </p:cNvSpPr>
          <p:nvPr>
            <p:ph type="sldNum" sz="quarter" idx="12"/>
          </p:nvPr>
        </p:nvSpPr>
        <p:spPr/>
        <p:txBody>
          <a:bodyPr/>
          <a:lstStyle/>
          <a:p>
            <a:fld id="{04A9A739-D245-C348-9AEE-85EFA74938FD}" type="slidenum">
              <a:rPr lang="en-US" smtClean="0"/>
              <a:t>‹#›</a:t>
            </a:fld>
            <a:endParaRPr lang="en-US"/>
          </a:p>
        </p:txBody>
      </p:sp>
    </p:spTree>
    <p:extLst>
      <p:ext uri="{BB962C8B-B14F-4D97-AF65-F5344CB8AC3E}">
        <p14:creationId xmlns:p14="http://schemas.microsoft.com/office/powerpoint/2010/main" val="636907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5F7AC-1ECE-A7FD-BCCF-B71FFC39B2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22D786-AF82-C07C-C103-D70F9ABE15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26F7C0-8EBA-65FD-1522-9DBD1E9093F9}"/>
              </a:ext>
            </a:extLst>
          </p:cNvPr>
          <p:cNvSpPr>
            <a:spLocks noGrp="1"/>
          </p:cNvSpPr>
          <p:nvPr>
            <p:ph type="dt" sz="half" idx="10"/>
          </p:nvPr>
        </p:nvSpPr>
        <p:spPr/>
        <p:txBody>
          <a:bodyPr/>
          <a:lstStyle/>
          <a:p>
            <a:fld id="{2FB24A0C-D99E-2F45-8F78-00155E3DC712}" type="datetimeFigureOut">
              <a:rPr lang="en-US" smtClean="0"/>
              <a:t>4/21/24</a:t>
            </a:fld>
            <a:endParaRPr lang="en-US"/>
          </a:p>
        </p:txBody>
      </p:sp>
      <p:sp>
        <p:nvSpPr>
          <p:cNvPr id="5" name="Footer Placeholder 4">
            <a:extLst>
              <a:ext uri="{FF2B5EF4-FFF2-40B4-BE49-F238E27FC236}">
                <a16:creationId xmlns:a16="http://schemas.microsoft.com/office/drawing/2014/main" id="{5851BA0C-A35A-7587-A85A-B2FB0111CE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FADB1-9100-E336-42FF-7E0AF9A50003}"/>
              </a:ext>
            </a:extLst>
          </p:cNvPr>
          <p:cNvSpPr>
            <a:spLocks noGrp="1"/>
          </p:cNvSpPr>
          <p:nvPr>
            <p:ph type="sldNum" sz="quarter" idx="12"/>
          </p:nvPr>
        </p:nvSpPr>
        <p:spPr/>
        <p:txBody>
          <a:bodyPr/>
          <a:lstStyle/>
          <a:p>
            <a:fld id="{04A9A739-D245-C348-9AEE-85EFA74938FD}" type="slidenum">
              <a:rPr lang="en-US" smtClean="0"/>
              <a:t>‹#›</a:t>
            </a:fld>
            <a:endParaRPr lang="en-US"/>
          </a:p>
        </p:txBody>
      </p:sp>
    </p:spTree>
    <p:extLst>
      <p:ext uri="{BB962C8B-B14F-4D97-AF65-F5344CB8AC3E}">
        <p14:creationId xmlns:p14="http://schemas.microsoft.com/office/powerpoint/2010/main" val="239396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B7844B-F5A0-5F1A-4379-CDBA084C954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253D61-2A97-998B-729B-7C78EEFF74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DDFE55-3297-931F-3ADE-37A1DA2337AF}"/>
              </a:ext>
            </a:extLst>
          </p:cNvPr>
          <p:cNvSpPr>
            <a:spLocks noGrp="1"/>
          </p:cNvSpPr>
          <p:nvPr>
            <p:ph type="dt" sz="half" idx="10"/>
          </p:nvPr>
        </p:nvSpPr>
        <p:spPr/>
        <p:txBody>
          <a:bodyPr/>
          <a:lstStyle/>
          <a:p>
            <a:fld id="{2FB24A0C-D99E-2F45-8F78-00155E3DC712}" type="datetimeFigureOut">
              <a:rPr lang="en-US" smtClean="0"/>
              <a:t>4/21/24</a:t>
            </a:fld>
            <a:endParaRPr lang="en-US"/>
          </a:p>
        </p:txBody>
      </p:sp>
      <p:sp>
        <p:nvSpPr>
          <p:cNvPr id="5" name="Footer Placeholder 4">
            <a:extLst>
              <a:ext uri="{FF2B5EF4-FFF2-40B4-BE49-F238E27FC236}">
                <a16:creationId xmlns:a16="http://schemas.microsoft.com/office/drawing/2014/main" id="{16C8F606-DE8B-D689-AC9E-073AF59C72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780982-F176-42DB-FD29-FCFDCBB64CA6}"/>
              </a:ext>
            </a:extLst>
          </p:cNvPr>
          <p:cNvSpPr>
            <a:spLocks noGrp="1"/>
          </p:cNvSpPr>
          <p:nvPr>
            <p:ph type="sldNum" sz="quarter" idx="12"/>
          </p:nvPr>
        </p:nvSpPr>
        <p:spPr/>
        <p:txBody>
          <a:bodyPr/>
          <a:lstStyle/>
          <a:p>
            <a:fld id="{04A9A739-D245-C348-9AEE-85EFA74938FD}" type="slidenum">
              <a:rPr lang="en-US" smtClean="0"/>
              <a:t>‹#›</a:t>
            </a:fld>
            <a:endParaRPr lang="en-US"/>
          </a:p>
        </p:txBody>
      </p:sp>
    </p:spTree>
    <p:extLst>
      <p:ext uri="{BB962C8B-B14F-4D97-AF65-F5344CB8AC3E}">
        <p14:creationId xmlns:p14="http://schemas.microsoft.com/office/powerpoint/2010/main" val="790563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4064F-B90F-A7CE-466B-451672D23B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FCD186-48DC-9CEF-D17F-C510A31D80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E3F2BC-E6EC-58EF-4F04-6C2BCB1E166B}"/>
              </a:ext>
            </a:extLst>
          </p:cNvPr>
          <p:cNvSpPr>
            <a:spLocks noGrp="1"/>
          </p:cNvSpPr>
          <p:nvPr>
            <p:ph type="dt" sz="half" idx="10"/>
          </p:nvPr>
        </p:nvSpPr>
        <p:spPr/>
        <p:txBody>
          <a:bodyPr/>
          <a:lstStyle/>
          <a:p>
            <a:fld id="{2FB24A0C-D99E-2F45-8F78-00155E3DC712}" type="datetimeFigureOut">
              <a:rPr lang="en-US" smtClean="0"/>
              <a:t>4/21/24</a:t>
            </a:fld>
            <a:endParaRPr lang="en-US"/>
          </a:p>
        </p:txBody>
      </p:sp>
      <p:sp>
        <p:nvSpPr>
          <p:cNvPr id="5" name="Footer Placeholder 4">
            <a:extLst>
              <a:ext uri="{FF2B5EF4-FFF2-40B4-BE49-F238E27FC236}">
                <a16:creationId xmlns:a16="http://schemas.microsoft.com/office/drawing/2014/main" id="{B4652030-4FE2-D1DE-B152-0649F99245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334185-0163-3703-02F2-F82B663437EA}"/>
              </a:ext>
            </a:extLst>
          </p:cNvPr>
          <p:cNvSpPr>
            <a:spLocks noGrp="1"/>
          </p:cNvSpPr>
          <p:nvPr>
            <p:ph type="sldNum" sz="quarter" idx="12"/>
          </p:nvPr>
        </p:nvSpPr>
        <p:spPr/>
        <p:txBody>
          <a:bodyPr/>
          <a:lstStyle/>
          <a:p>
            <a:fld id="{04A9A739-D245-C348-9AEE-85EFA74938FD}" type="slidenum">
              <a:rPr lang="en-US" smtClean="0"/>
              <a:t>‹#›</a:t>
            </a:fld>
            <a:endParaRPr lang="en-US"/>
          </a:p>
        </p:txBody>
      </p:sp>
    </p:spTree>
    <p:extLst>
      <p:ext uri="{BB962C8B-B14F-4D97-AF65-F5344CB8AC3E}">
        <p14:creationId xmlns:p14="http://schemas.microsoft.com/office/powerpoint/2010/main" val="3127419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1E10C-36D2-122C-BFDB-1EBD3E32E6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93B345-46DA-A484-B2A8-9309AEC5CD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851487-2ADB-8E8C-D9DE-8B7B0A25A874}"/>
              </a:ext>
            </a:extLst>
          </p:cNvPr>
          <p:cNvSpPr>
            <a:spLocks noGrp="1"/>
          </p:cNvSpPr>
          <p:nvPr>
            <p:ph type="dt" sz="half" idx="10"/>
          </p:nvPr>
        </p:nvSpPr>
        <p:spPr/>
        <p:txBody>
          <a:bodyPr/>
          <a:lstStyle/>
          <a:p>
            <a:fld id="{2FB24A0C-D99E-2F45-8F78-00155E3DC712}" type="datetimeFigureOut">
              <a:rPr lang="en-US" smtClean="0"/>
              <a:t>4/21/24</a:t>
            </a:fld>
            <a:endParaRPr lang="en-US"/>
          </a:p>
        </p:txBody>
      </p:sp>
      <p:sp>
        <p:nvSpPr>
          <p:cNvPr id="5" name="Footer Placeholder 4">
            <a:extLst>
              <a:ext uri="{FF2B5EF4-FFF2-40B4-BE49-F238E27FC236}">
                <a16:creationId xmlns:a16="http://schemas.microsoft.com/office/drawing/2014/main" id="{58DB87DB-B0FF-CA4E-04A2-248AEB4A48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28CF3E-BC62-71F1-9614-68319110B21C}"/>
              </a:ext>
            </a:extLst>
          </p:cNvPr>
          <p:cNvSpPr>
            <a:spLocks noGrp="1"/>
          </p:cNvSpPr>
          <p:nvPr>
            <p:ph type="sldNum" sz="quarter" idx="12"/>
          </p:nvPr>
        </p:nvSpPr>
        <p:spPr/>
        <p:txBody>
          <a:bodyPr/>
          <a:lstStyle/>
          <a:p>
            <a:fld id="{04A9A739-D245-C348-9AEE-85EFA74938FD}" type="slidenum">
              <a:rPr lang="en-US" smtClean="0"/>
              <a:t>‹#›</a:t>
            </a:fld>
            <a:endParaRPr lang="en-US"/>
          </a:p>
        </p:txBody>
      </p:sp>
    </p:spTree>
    <p:extLst>
      <p:ext uri="{BB962C8B-B14F-4D97-AF65-F5344CB8AC3E}">
        <p14:creationId xmlns:p14="http://schemas.microsoft.com/office/powerpoint/2010/main" val="995418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43DE0-43FC-7F9B-653B-FEC1F2B4C3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D09B84-094D-A5C9-E0C0-4612829A28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2E23FC6-3509-4B52-D23F-D2509107A1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8C38AD-0121-1A1B-9245-F6A3CF12767B}"/>
              </a:ext>
            </a:extLst>
          </p:cNvPr>
          <p:cNvSpPr>
            <a:spLocks noGrp="1"/>
          </p:cNvSpPr>
          <p:nvPr>
            <p:ph type="dt" sz="half" idx="10"/>
          </p:nvPr>
        </p:nvSpPr>
        <p:spPr/>
        <p:txBody>
          <a:bodyPr/>
          <a:lstStyle/>
          <a:p>
            <a:fld id="{2FB24A0C-D99E-2F45-8F78-00155E3DC712}" type="datetimeFigureOut">
              <a:rPr lang="en-US" smtClean="0"/>
              <a:t>4/21/24</a:t>
            </a:fld>
            <a:endParaRPr lang="en-US"/>
          </a:p>
        </p:txBody>
      </p:sp>
      <p:sp>
        <p:nvSpPr>
          <p:cNvPr id="6" name="Footer Placeholder 5">
            <a:extLst>
              <a:ext uri="{FF2B5EF4-FFF2-40B4-BE49-F238E27FC236}">
                <a16:creationId xmlns:a16="http://schemas.microsoft.com/office/drawing/2014/main" id="{7A78E146-DF6C-D257-29DC-B0F95C86F8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6CFE6E-4651-F6DC-A967-6A28D6EFE432}"/>
              </a:ext>
            </a:extLst>
          </p:cNvPr>
          <p:cNvSpPr>
            <a:spLocks noGrp="1"/>
          </p:cNvSpPr>
          <p:nvPr>
            <p:ph type="sldNum" sz="quarter" idx="12"/>
          </p:nvPr>
        </p:nvSpPr>
        <p:spPr/>
        <p:txBody>
          <a:bodyPr/>
          <a:lstStyle/>
          <a:p>
            <a:fld id="{04A9A739-D245-C348-9AEE-85EFA74938FD}" type="slidenum">
              <a:rPr lang="en-US" smtClean="0"/>
              <a:t>‹#›</a:t>
            </a:fld>
            <a:endParaRPr lang="en-US"/>
          </a:p>
        </p:txBody>
      </p:sp>
    </p:spTree>
    <p:extLst>
      <p:ext uri="{BB962C8B-B14F-4D97-AF65-F5344CB8AC3E}">
        <p14:creationId xmlns:p14="http://schemas.microsoft.com/office/powerpoint/2010/main" val="3945105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480C5-DFFE-7C6D-81EA-33D2337B2E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2D5A3C-2078-8AEA-8F82-D42FF2B460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0BC9E7-7FB2-96C2-C073-F2875FFDA7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959B6C-A7A4-8D3D-85B5-8884689D9A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9F90C6-A11C-51FB-89EF-3BC25E4EB7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3B76FD-A1BF-783B-7AAB-4398F1A80569}"/>
              </a:ext>
            </a:extLst>
          </p:cNvPr>
          <p:cNvSpPr>
            <a:spLocks noGrp="1"/>
          </p:cNvSpPr>
          <p:nvPr>
            <p:ph type="dt" sz="half" idx="10"/>
          </p:nvPr>
        </p:nvSpPr>
        <p:spPr/>
        <p:txBody>
          <a:bodyPr/>
          <a:lstStyle/>
          <a:p>
            <a:fld id="{2FB24A0C-D99E-2F45-8F78-00155E3DC712}" type="datetimeFigureOut">
              <a:rPr lang="en-US" smtClean="0"/>
              <a:t>4/21/24</a:t>
            </a:fld>
            <a:endParaRPr lang="en-US"/>
          </a:p>
        </p:txBody>
      </p:sp>
      <p:sp>
        <p:nvSpPr>
          <p:cNvPr id="8" name="Footer Placeholder 7">
            <a:extLst>
              <a:ext uri="{FF2B5EF4-FFF2-40B4-BE49-F238E27FC236}">
                <a16:creationId xmlns:a16="http://schemas.microsoft.com/office/drawing/2014/main" id="{0E386067-8DB3-4622-9FAD-41CA4AB4A3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E51171-6E5B-697E-7305-8CE2AE171C02}"/>
              </a:ext>
            </a:extLst>
          </p:cNvPr>
          <p:cNvSpPr>
            <a:spLocks noGrp="1"/>
          </p:cNvSpPr>
          <p:nvPr>
            <p:ph type="sldNum" sz="quarter" idx="12"/>
          </p:nvPr>
        </p:nvSpPr>
        <p:spPr/>
        <p:txBody>
          <a:bodyPr/>
          <a:lstStyle/>
          <a:p>
            <a:fld id="{04A9A739-D245-C348-9AEE-85EFA74938FD}" type="slidenum">
              <a:rPr lang="en-US" smtClean="0"/>
              <a:t>‹#›</a:t>
            </a:fld>
            <a:endParaRPr lang="en-US"/>
          </a:p>
        </p:txBody>
      </p:sp>
    </p:spTree>
    <p:extLst>
      <p:ext uri="{BB962C8B-B14F-4D97-AF65-F5344CB8AC3E}">
        <p14:creationId xmlns:p14="http://schemas.microsoft.com/office/powerpoint/2010/main" val="3609841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CD776-922C-47FA-6D06-59E34E9047D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6B1034-C923-5477-B60D-C4E49431B842}"/>
              </a:ext>
            </a:extLst>
          </p:cNvPr>
          <p:cNvSpPr>
            <a:spLocks noGrp="1"/>
          </p:cNvSpPr>
          <p:nvPr>
            <p:ph type="dt" sz="half" idx="10"/>
          </p:nvPr>
        </p:nvSpPr>
        <p:spPr/>
        <p:txBody>
          <a:bodyPr/>
          <a:lstStyle/>
          <a:p>
            <a:fld id="{2FB24A0C-D99E-2F45-8F78-00155E3DC712}" type="datetimeFigureOut">
              <a:rPr lang="en-US" smtClean="0"/>
              <a:t>4/21/24</a:t>
            </a:fld>
            <a:endParaRPr lang="en-US"/>
          </a:p>
        </p:txBody>
      </p:sp>
      <p:sp>
        <p:nvSpPr>
          <p:cNvPr id="4" name="Footer Placeholder 3">
            <a:extLst>
              <a:ext uri="{FF2B5EF4-FFF2-40B4-BE49-F238E27FC236}">
                <a16:creationId xmlns:a16="http://schemas.microsoft.com/office/drawing/2014/main" id="{6B8F712D-AB4F-152D-596E-3B37DE51FB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13C732B-6F64-0DB4-CAF6-827302DAD48E}"/>
              </a:ext>
            </a:extLst>
          </p:cNvPr>
          <p:cNvSpPr>
            <a:spLocks noGrp="1"/>
          </p:cNvSpPr>
          <p:nvPr>
            <p:ph type="sldNum" sz="quarter" idx="12"/>
          </p:nvPr>
        </p:nvSpPr>
        <p:spPr/>
        <p:txBody>
          <a:bodyPr/>
          <a:lstStyle/>
          <a:p>
            <a:fld id="{04A9A739-D245-C348-9AEE-85EFA74938FD}" type="slidenum">
              <a:rPr lang="en-US" smtClean="0"/>
              <a:t>‹#›</a:t>
            </a:fld>
            <a:endParaRPr lang="en-US"/>
          </a:p>
        </p:txBody>
      </p:sp>
    </p:spTree>
    <p:extLst>
      <p:ext uri="{BB962C8B-B14F-4D97-AF65-F5344CB8AC3E}">
        <p14:creationId xmlns:p14="http://schemas.microsoft.com/office/powerpoint/2010/main" val="2379416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B49D52-9D03-0649-1BA1-E0E866323592}"/>
              </a:ext>
            </a:extLst>
          </p:cNvPr>
          <p:cNvSpPr>
            <a:spLocks noGrp="1"/>
          </p:cNvSpPr>
          <p:nvPr>
            <p:ph type="dt" sz="half" idx="10"/>
          </p:nvPr>
        </p:nvSpPr>
        <p:spPr/>
        <p:txBody>
          <a:bodyPr/>
          <a:lstStyle/>
          <a:p>
            <a:fld id="{2FB24A0C-D99E-2F45-8F78-00155E3DC712}" type="datetimeFigureOut">
              <a:rPr lang="en-US" smtClean="0"/>
              <a:t>4/21/24</a:t>
            </a:fld>
            <a:endParaRPr lang="en-US"/>
          </a:p>
        </p:txBody>
      </p:sp>
      <p:sp>
        <p:nvSpPr>
          <p:cNvPr id="3" name="Footer Placeholder 2">
            <a:extLst>
              <a:ext uri="{FF2B5EF4-FFF2-40B4-BE49-F238E27FC236}">
                <a16:creationId xmlns:a16="http://schemas.microsoft.com/office/drawing/2014/main" id="{C9E91187-1157-7C4C-445C-ECA7F7BB14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4F8E27-6931-459E-C844-569CC9DE14E2}"/>
              </a:ext>
            </a:extLst>
          </p:cNvPr>
          <p:cNvSpPr>
            <a:spLocks noGrp="1"/>
          </p:cNvSpPr>
          <p:nvPr>
            <p:ph type="sldNum" sz="quarter" idx="12"/>
          </p:nvPr>
        </p:nvSpPr>
        <p:spPr/>
        <p:txBody>
          <a:bodyPr/>
          <a:lstStyle/>
          <a:p>
            <a:fld id="{04A9A739-D245-C348-9AEE-85EFA74938FD}" type="slidenum">
              <a:rPr lang="en-US" smtClean="0"/>
              <a:t>‹#›</a:t>
            </a:fld>
            <a:endParaRPr lang="en-US"/>
          </a:p>
        </p:txBody>
      </p:sp>
    </p:spTree>
    <p:extLst>
      <p:ext uri="{BB962C8B-B14F-4D97-AF65-F5344CB8AC3E}">
        <p14:creationId xmlns:p14="http://schemas.microsoft.com/office/powerpoint/2010/main" val="1732536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A240F-637B-5C26-733E-E298290A58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C315AC-0A95-7384-4D39-D1756A85E9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29E0A6-533A-7AF0-B638-3EC9BF40AE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F403DC-5742-CD41-A94B-BDFAAE368FE4}"/>
              </a:ext>
            </a:extLst>
          </p:cNvPr>
          <p:cNvSpPr>
            <a:spLocks noGrp="1"/>
          </p:cNvSpPr>
          <p:nvPr>
            <p:ph type="dt" sz="half" idx="10"/>
          </p:nvPr>
        </p:nvSpPr>
        <p:spPr/>
        <p:txBody>
          <a:bodyPr/>
          <a:lstStyle/>
          <a:p>
            <a:fld id="{2FB24A0C-D99E-2F45-8F78-00155E3DC712}" type="datetimeFigureOut">
              <a:rPr lang="en-US" smtClean="0"/>
              <a:t>4/21/24</a:t>
            </a:fld>
            <a:endParaRPr lang="en-US"/>
          </a:p>
        </p:txBody>
      </p:sp>
      <p:sp>
        <p:nvSpPr>
          <p:cNvPr id="6" name="Footer Placeholder 5">
            <a:extLst>
              <a:ext uri="{FF2B5EF4-FFF2-40B4-BE49-F238E27FC236}">
                <a16:creationId xmlns:a16="http://schemas.microsoft.com/office/drawing/2014/main" id="{4CF72467-6B7D-8897-4092-70263C11DF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363F66-8BDB-25DE-C9CD-627CD533731C}"/>
              </a:ext>
            </a:extLst>
          </p:cNvPr>
          <p:cNvSpPr>
            <a:spLocks noGrp="1"/>
          </p:cNvSpPr>
          <p:nvPr>
            <p:ph type="sldNum" sz="quarter" idx="12"/>
          </p:nvPr>
        </p:nvSpPr>
        <p:spPr/>
        <p:txBody>
          <a:bodyPr/>
          <a:lstStyle/>
          <a:p>
            <a:fld id="{04A9A739-D245-C348-9AEE-85EFA74938FD}" type="slidenum">
              <a:rPr lang="en-US" smtClean="0"/>
              <a:t>‹#›</a:t>
            </a:fld>
            <a:endParaRPr lang="en-US"/>
          </a:p>
        </p:txBody>
      </p:sp>
    </p:spTree>
    <p:extLst>
      <p:ext uri="{BB962C8B-B14F-4D97-AF65-F5344CB8AC3E}">
        <p14:creationId xmlns:p14="http://schemas.microsoft.com/office/powerpoint/2010/main" val="459968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60C84-04FD-A4B8-5B23-B8509BCAA6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301FF4-C800-A1F7-F164-DC8345BFA9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A1967C-B7D8-8318-0BCB-470CCE2B35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5D7355-88A5-8C86-708B-97BD120BF7DF}"/>
              </a:ext>
            </a:extLst>
          </p:cNvPr>
          <p:cNvSpPr>
            <a:spLocks noGrp="1"/>
          </p:cNvSpPr>
          <p:nvPr>
            <p:ph type="dt" sz="half" idx="10"/>
          </p:nvPr>
        </p:nvSpPr>
        <p:spPr/>
        <p:txBody>
          <a:bodyPr/>
          <a:lstStyle/>
          <a:p>
            <a:fld id="{2FB24A0C-D99E-2F45-8F78-00155E3DC712}" type="datetimeFigureOut">
              <a:rPr lang="en-US" smtClean="0"/>
              <a:t>4/21/24</a:t>
            </a:fld>
            <a:endParaRPr lang="en-US"/>
          </a:p>
        </p:txBody>
      </p:sp>
      <p:sp>
        <p:nvSpPr>
          <p:cNvPr id="6" name="Footer Placeholder 5">
            <a:extLst>
              <a:ext uri="{FF2B5EF4-FFF2-40B4-BE49-F238E27FC236}">
                <a16:creationId xmlns:a16="http://schemas.microsoft.com/office/drawing/2014/main" id="{8F269722-B913-7C8C-ECA5-6DB998DABD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A2A988-BA82-3365-4B50-17935E91336C}"/>
              </a:ext>
            </a:extLst>
          </p:cNvPr>
          <p:cNvSpPr>
            <a:spLocks noGrp="1"/>
          </p:cNvSpPr>
          <p:nvPr>
            <p:ph type="sldNum" sz="quarter" idx="12"/>
          </p:nvPr>
        </p:nvSpPr>
        <p:spPr/>
        <p:txBody>
          <a:bodyPr/>
          <a:lstStyle/>
          <a:p>
            <a:fld id="{04A9A739-D245-C348-9AEE-85EFA74938FD}" type="slidenum">
              <a:rPr lang="en-US" smtClean="0"/>
              <a:t>‹#›</a:t>
            </a:fld>
            <a:endParaRPr lang="en-US"/>
          </a:p>
        </p:txBody>
      </p:sp>
    </p:spTree>
    <p:extLst>
      <p:ext uri="{BB962C8B-B14F-4D97-AF65-F5344CB8AC3E}">
        <p14:creationId xmlns:p14="http://schemas.microsoft.com/office/powerpoint/2010/main" val="1945881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06AC96-7838-53F4-D9BD-4D53057FD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B6CA91-6078-DCBF-6C3C-5C79578DD2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065C9C-6087-1154-348C-684623A8A2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B24A0C-D99E-2F45-8F78-00155E3DC712}" type="datetimeFigureOut">
              <a:rPr lang="en-US" smtClean="0"/>
              <a:t>4/21/24</a:t>
            </a:fld>
            <a:endParaRPr lang="en-US"/>
          </a:p>
        </p:txBody>
      </p:sp>
      <p:sp>
        <p:nvSpPr>
          <p:cNvPr id="5" name="Footer Placeholder 4">
            <a:extLst>
              <a:ext uri="{FF2B5EF4-FFF2-40B4-BE49-F238E27FC236}">
                <a16:creationId xmlns:a16="http://schemas.microsoft.com/office/drawing/2014/main" id="{B96E4E3B-5987-F479-A6C0-0CAC048B6B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204EE52-1131-AFA9-E641-AF79A9DEF9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A9A739-D245-C348-9AEE-85EFA74938FD}" type="slidenum">
              <a:rPr lang="en-US" smtClean="0"/>
              <a:t>‹#›</a:t>
            </a:fld>
            <a:endParaRPr lang="en-US"/>
          </a:p>
        </p:txBody>
      </p:sp>
    </p:spTree>
    <p:extLst>
      <p:ext uri="{BB962C8B-B14F-4D97-AF65-F5344CB8AC3E}">
        <p14:creationId xmlns:p14="http://schemas.microsoft.com/office/powerpoint/2010/main" val="1840932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coiled.io/user_guide/why.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www.coiled.io/pricing" TargetMode="Externa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hyperlink" Target="https://doi.org/10.5067/SLREF-CDRV3"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hyperlink" Target="https://doi.org/10.5067/GHMWO-4FR05"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DeanHenze/cloud_earthdata/blob/main/coiled/demos/ssh_sst_corr_fullcomp.ipynb"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2.pn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2.png"/><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1.png"/><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hyperlink" Target="https://podaac.jpl.nasa.gov/dataset/MUR-JPL-L4-GLOB-v4.1"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hyperlink" Target="https://podaac.jpl.nasa.gov/dataset/MUR-JPL-L4-GLOB-v4.1"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45AFBB8-75F6-E72C-5F50-DE8173A43DBE}"/>
              </a:ext>
            </a:extLst>
          </p:cNvPr>
          <p:cNvSpPr txBox="1"/>
          <p:nvPr/>
        </p:nvSpPr>
        <p:spPr>
          <a:xfrm>
            <a:off x="757767" y="464280"/>
            <a:ext cx="10676466" cy="3847207"/>
          </a:xfrm>
          <a:prstGeom prst="rect">
            <a:avLst/>
          </a:prstGeom>
          <a:noFill/>
          <a:ln w="57150">
            <a:solidFill>
              <a:schemeClr val="accent2">
                <a:lumMod val="60000"/>
                <a:lumOff val="40000"/>
              </a:schemeClr>
            </a:solidFill>
          </a:ln>
        </p:spPr>
        <p:txBody>
          <a:bodyPr wrap="square" rtlCol="0">
            <a:spAutoFit/>
          </a:bodyPr>
          <a:lstStyle/>
          <a:p>
            <a:pPr algn="ctr"/>
            <a:r>
              <a:rPr lang="en-US" sz="3600" b="0" i="0" u="none" strike="noStrike" dirty="0">
                <a:solidFill>
                  <a:srgbClr val="212121"/>
                </a:solidFill>
                <a:effectLst/>
                <a:latin typeface="+mj-lt"/>
              </a:rPr>
              <a:t>Exploring Coiled as a Solution for Earth Data Researchers Who want to Utilize Cloud and Parallel Computing without being a Cloud Expert</a:t>
            </a:r>
            <a:endParaRPr lang="en-US" sz="3600" b="1" dirty="0">
              <a:latin typeface="+mj-lt"/>
            </a:endParaRPr>
          </a:p>
          <a:p>
            <a:pPr algn="ctr"/>
            <a:endParaRPr lang="en-US" sz="2400" dirty="0"/>
          </a:p>
          <a:p>
            <a:pPr algn="ctr"/>
            <a:r>
              <a:rPr lang="en-US" sz="2400" dirty="0"/>
              <a:t>Dean Henze, Ed Armstrong, </a:t>
            </a:r>
            <a:r>
              <a:rPr lang="en-US" sz="2400" dirty="0" err="1"/>
              <a:t>Jinbo</a:t>
            </a:r>
            <a:r>
              <a:rPr lang="en-US" sz="2400" dirty="0"/>
              <a:t> Wang</a:t>
            </a:r>
          </a:p>
          <a:p>
            <a:pPr algn="ctr"/>
            <a:r>
              <a:rPr lang="en-US" dirty="0"/>
              <a:t>PO.DAAC, JPL, California Institute of Technology</a:t>
            </a:r>
          </a:p>
          <a:p>
            <a:pPr algn="ctr"/>
            <a:endParaRPr lang="en-US" sz="2800" dirty="0"/>
          </a:p>
          <a:p>
            <a:pPr algn="ctr"/>
            <a:r>
              <a:rPr lang="en-US" sz="2400" dirty="0"/>
              <a:t>Thanks to James Bourbeau </a:t>
            </a:r>
          </a:p>
          <a:p>
            <a:pPr algn="ctr"/>
            <a:r>
              <a:rPr lang="en-US" dirty="0"/>
              <a:t>Coiled Team</a:t>
            </a:r>
            <a:endParaRPr lang="en-US" sz="2400" dirty="0"/>
          </a:p>
        </p:txBody>
      </p:sp>
      <p:grpSp>
        <p:nvGrpSpPr>
          <p:cNvPr id="9" name="Group 8">
            <a:extLst>
              <a:ext uri="{FF2B5EF4-FFF2-40B4-BE49-F238E27FC236}">
                <a16:creationId xmlns:a16="http://schemas.microsoft.com/office/drawing/2014/main" id="{B50F069D-D57A-C41B-098A-123D60FC60BA}"/>
              </a:ext>
            </a:extLst>
          </p:cNvPr>
          <p:cNvGrpSpPr/>
          <p:nvPr/>
        </p:nvGrpSpPr>
        <p:grpSpPr>
          <a:xfrm>
            <a:off x="550334" y="4512733"/>
            <a:ext cx="11260666" cy="2074334"/>
            <a:chOff x="668867" y="4588933"/>
            <a:chExt cx="11260666" cy="2074334"/>
          </a:xfrm>
        </p:grpSpPr>
        <p:sp>
          <p:nvSpPr>
            <p:cNvPr id="8" name="Rounded Rectangle 7">
              <a:extLst>
                <a:ext uri="{FF2B5EF4-FFF2-40B4-BE49-F238E27FC236}">
                  <a16:creationId xmlns:a16="http://schemas.microsoft.com/office/drawing/2014/main" id="{30C77841-4369-956D-3EF8-36F7A31EA90B}"/>
                </a:ext>
              </a:extLst>
            </p:cNvPr>
            <p:cNvSpPr/>
            <p:nvPr/>
          </p:nvSpPr>
          <p:spPr>
            <a:xfrm>
              <a:off x="668867" y="4588933"/>
              <a:ext cx="11260666" cy="2074334"/>
            </a:xfrm>
            <a:prstGeom prst="roundRect">
              <a:avLst/>
            </a:prstGeom>
            <a:solidFill>
              <a:srgbClr val="E1EEF8"/>
            </a:solidFill>
            <a:ln w="28575">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B1D99086-824B-CD6A-95FB-E211A0EF47C7}"/>
                </a:ext>
              </a:extLst>
            </p:cNvPr>
            <p:cNvPicPr>
              <a:picLocks noChangeAspect="1"/>
            </p:cNvPicPr>
            <p:nvPr/>
          </p:nvPicPr>
          <p:blipFill>
            <a:blip r:embed="rId2"/>
            <a:stretch>
              <a:fillRect/>
            </a:stretch>
          </p:blipFill>
          <p:spPr>
            <a:xfrm>
              <a:off x="1111022" y="5160845"/>
              <a:ext cx="831884" cy="1011920"/>
            </a:xfrm>
            <a:prstGeom prst="rect">
              <a:avLst/>
            </a:prstGeom>
            <a:ln>
              <a:solidFill>
                <a:schemeClr val="accent2">
                  <a:lumMod val="60000"/>
                  <a:lumOff val="40000"/>
                </a:schemeClr>
              </a:solidFill>
            </a:ln>
          </p:spPr>
        </p:pic>
        <p:pic>
          <p:nvPicPr>
            <p:cNvPr id="1026" name="Picture 2" descr="Home">
              <a:extLst>
                <a:ext uri="{FF2B5EF4-FFF2-40B4-BE49-F238E27FC236}">
                  <a16:creationId xmlns:a16="http://schemas.microsoft.com/office/drawing/2014/main" id="{609B2A01-DE46-AD26-6543-6979E35167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8167" y="5264059"/>
              <a:ext cx="1600200" cy="790099"/>
            </a:xfrm>
            <a:prstGeom prst="rect">
              <a:avLst/>
            </a:prstGeom>
            <a:noFill/>
            <a:ln w="12700">
              <a:solidFill>
                <a:schemeClr val="accent2">
                  <a:lumMod val="60000"/>
                  <a:lumOff val="40000"/>
                </a:schemeClr>
              </a:solidFill>
            </a:ln>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F5C39C7F-0B95-A3CE-BD6D-3FD5F529A33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722" t="12750" r="49433" b="13061"/>
            <a:stretch/>
          </p:blipFill>
          <p:spPr bwMode="auto">
            <a:xfrm>
              <a:off x="2463012" y="4972493"/>
              <a:ext cx="1983566" cy="1382233"/>
            </a:xfrm>
            <a:prstGeom prst="rect">
              <a:avLst/>
            </a:prstGeom>
            <a:noFill/>
            <a:ln w="12700">
              <a:solidFill>
                <a:schemeClr val="accent2">
                  <a:lumMod val="60000"/>
                  <a:lumOff val="40000"/>
                </a:schemeClr>
              </a:solidFill>
            </a:ln>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273430B9-064B-3407-2CB2-2A7A0800FB55}"/>
                </a:ext>
              </a:extLst>
            </p:cNvPr>
            <p:cNvPicPr>
              <a:picLocks noChangeAspect="1"/>
            </p:cNvPicPr>
            <p:nvPr/>
          </p:nvPicPr>
          <p:blipFill rotWithShape="1">
            <a:blip r:embed="rId5"/>
            <a:srcRect l="10690" t="23583" r="14470" b="23798"/>
            <a:stretch/>
          </p:blipFill>
          <p:spPr>
            <a:xfrm>
              <a:off x="7188588" y="4893581"/>
              <a:ext cx="3266476" cy="1531054"/>
            </a:xfrm>
            <a:prstGeom prst="rect">
              <a:avLst/>
            </a:prstGeom>
            <a:ln w="12700">
              <a:solidFill>
                <a:schemeClr val="accent2">
                  <a:lumMod val="60000"/>
                  <a:lumOff val="40000"/>
                </a:schemeClr>
              </a:solidFill>
            </a:ln>
          </p:spPr>
        </p:pic>
        <p:pic>
          <p:nvPicPr>
            <p:cNvPr id="7" name="Picture 6">
              <a:extLst>
                <a:ext uri="{FF2B5EF4-FFF2-40B4-BE49-F238E27FC236}">
                  <a16:creationId xmlns:a16="http://schemas.microsoft.com/office/drawing/2014/main" id="{384C390B-3060-F490-5CFB-16F401A1BB36}"/>
                </a:ext>
              </a:extLst>
            </p:cNvPr>
            <p:cNvPicPr>
              <a:picLocks noChangeAspect="1"/>
            </p:cNvPicPr>
            <p:nvPr/>
          </p:nvPicPr>
          <p:blipFill>
            <a:blip r:embed="rId6"/>
            <a:stretch>
              <a:fillRect/>
            </a:stretch>
          </p:blipFill>
          <p:spPr>
            <a:xfrm>
              <a:off x="10615468" y="5160845"/>
              <a:ext cx="996528" cy="996528"/>
            </a:xfrm>
            <a:prstGeom prst="rect">
              <a:avLst/>
            </a:prstGeom>
            <a:ln>
              <a:solidFill>
                <a:schemeClr val="accent2">
                  <a:lumMod val="60000"/>
                  <a:lumOff val="40000"/>
                </a:schemeClr>
              </a:solidFill>
            </a:ln>
          </p:spPr>
        </p:pic>
      </p:grpSp>
    </p:spTree>
    <p:extLst>
      <p:ext uri="{BB962C8B-B14F-4D97-AF65-F5344CB8AC3E}">
        <p14:creationId xmlns:p14="http://schemas.microsoft.com/office/powerpoint/2010/main" val="416349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6BDFCE-E723-0FA7-4339-345B739A894F}"/>
              </a:ext>
            </a:extLst>
          </p:cNvPr>
          <p:cNvSpPr txBox="1"/>
          <p:nvPr/>
        </p:nvSpPr>
        <p:spPr>
          <a:xfrm>
            <a:off x="2783835" y="1797754"/>
            <a:ext cx="6961297" cy="1200329"/>
          </a:xfrm>
          <a:prstGeom prst="rect">
            <a:avLst/>
          </a:prstGeom>
          <a:noFill/>
          <a:ln w="57150">
            <a:solidFill>
              <a:schemeClr val="accent2">
                <a:lumMod val="60000"/>
                <a:lumOff val="40000"/>
              </a:schemeClr>
            </a:solidFill>
          </a:ln>
        </p:spPr>
        <p:txBody>
          <a:bodyPr wrap="square" rtlCol="0">
            <a:spAutoFit/>
          </a:bodyPr>
          <a:lstStyle/>
          <a:p>
            <a:pPr algn="ctr"/>
            <a:endParaRPr lang="en-US" sz="2400" b="1" dirty="0"/>
          </a:p>
          <a:p>
            <a:pPr algn="ctr"/>
            <a:r>
              <a:rPr lang="en-US" sz="2400" b="1" dirty="0">
                <a:latin typeface="+mj-lt"/>
              </a:rPr>
              <a:t>2. Challenges with Cloud Workflows for Researchers</a:t>
            </a:r>
          </a:p>
          <a:p>
            <a:pPr algn="ctr"/>
            <a:endParaRPr lang="en-US" sz="2400" b="1" dirty="0"/>
          </a:p>
        </p:txBody>
      </p:sp>
    </p:spTree>
    <p:extLst>
      <p:ext uri="{BB962C8B-B14F-4D97-AF65-F5344CB8AC3E}">
        <p14:creationId xmlns:p14="http://schemas.microsoft.com/office/powerpoint/2010/main" val="2880126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9283EFE8-665B-C921-466E-F3360D35EBFD}"/>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2. Challenges</a:t>
            </a:r>
          </a:p>
          <a:p>
            <a:pPr algn="ctr"/>
            <a:r>
              <a:rPr lang="en-US" dirty="0"/>
              <a:t>Knowledge required establish these workflows</a:t>
            </a:r>
          </a:p>
        </p:txBody>
      </p:sp>
      <p:graphicFrame>
        <p:nvGraphicFramePr>
          <p:cNvPr id="2" name="Table 1">
            <a:extLst>
              <a:ext uri="{FF2B5EF4-FFF2-40B4-BE49-F238E27FC236}">
                <a16:creationId xmlns:a16="http://schemas.microsoft.com/office/drawing/2014/main" id="{F416D8E9-AEA1-F3AC-558A-01D86D89F305}"/>
              </a:ext>
            </a:extLst>
          </p:cNvPr>
          <p:cNvGraphicFramePr>
            <a:graphicFrameLocks noGrp="1"/>
          </p:cNvGraphicFramePr>
          <p:nvPr>
            <p:extLst>
              <p:ext uri="{D42A27DB-BD31-4B8C-83A1-F6EECF244321}">
                <p14:modId xmlns:p14="http://schemas.microsoft.com/office/powerpoint/2010/main" val="1015036349"/>
              </p:ext>
            </p:extLst>
          </p:nvPr>
        </p:nvGraphicFramePr>
        <p:xfrm>
          <a:off x="1968722" y="1586138"/>
          <a:ext cx="8064685" cy="4572000"/>
        </p:xfrm>
        <a:graphic>
          <a:graphicData uri="http://schemas.openxmlformats.org/drawingml/2006/table">
            <a:tbl>
              <a:tblPr firstRow="1" bandRow="1">
                <a:tableStyleId>{5C22544A-7EE6-4342-B048-85BDC9FD1C3A}</a:tableStyleId>
              </a:tblPr>
              <a:tblGrid>
                <a:gridCol w="2791355">
                  <a:extLst>
                    <a:ext uri="{9D8B030D-6E8A-4147-A177-3AD203B41FA5}">
                      <a16:colId xmlns:a16="http://schemas.microsoft.com/office/drawing/2014/main" val="3943098780"/>
                    </a:ext>
                  </a:extLst>
                </a:gridCol>
                <a:gridCol w="2585102">
                  <a:extLst>
                    <a:ext uri="{9D8B030D-6E8A-4147-A177-3AD203B41FA5}">
                      <a16:colId xmlns:a16="http://schemas.microsoft.com/office/drawing/2014/main" val="2116301904"/>
                    </a:ext>
                  </a:extLst>
                </a:gridCol>
                <a:gridCol w="2688228">
                  <a:extLst>
                    <a:ext uri="{9D8B030D-6E8A-4147-A177-3AD203B41FA5}">
                      <a16:colId xmlns:a16="http://schemas.microsoft.com/office/drawing/2014/main" val="118287566"/>
                    </a:ext>
                  </a:extLst>
                </a:gridCol>
              </a:tblGrid>
              <a:tr h="606489">
                <a:tc>
                  <a:txBody>
                    <a:bodyPr/>
                    <a:lstStyle/>
                    <a:p>
                      <a:pPr algn="ctr"/>
                      <a:r>
                        <a:rPr lang="en-US" b="1" dirty="0">
                          <a:solidFill>
                            <a:schemeClr val="tx1"/>
                          </a:solidFill>
                          <a:latin typeface="+mn-lt"/>
                        </a:rPr>
                        <a:t>Scientific Computing with Python and Dask</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r>
                        <a:rPr lang="en-US" b="1" dirty="0">
                          <a:solidFill>
                            <a:schemeClr val="tx1"/>
                          </a:solidFill>
                          <a:latin typeface="+mn-lt"/>
                        </a:rPr>
                        <a:t>AWS Infrastructure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r>
                        <a:rPr lang="en-US" b="1" dirty="0">
                          <a:solidFill>
                            <a:schemeClr val="tx1"/>
                          </a:solidFill>
                          <a:latin typeface="+mn-lt"/>
                        </a:rPr>
                        <a:t>Other software/technical knowledge</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557618133"/>
                  </a:ext>
                </a:extLst>
              </a:tr>
              <a:tr h="3725573">
                <a:tc>
                  <a:txBody>
                    <a:bodyPr/>
                    <a:lstStyle/>
                    <a:p>
                      <a:pPr algn="ctr">
                        <a:spcBef>
                          <a:spcPts val="0"/>
                        </a:spcBef>
                        <a:spcAft>
                          <a:spcPts val="0"/>
                        </a:spcAft>
                      </a:pPr>
                      <a:r>
                        <a:rPr lang="en-US" b="0" dirty="0">
                          <a:latin typeface="+mn-lt"/>
                        </a:rPr>
                        <a:t>Effective Python, NumPy, Xarray, Dask syntax</a:t>
                      </a:r>
                    </a:p>
                    <a:p>
                      <a:pPr algn="ctr">
                        <a:spcBef>
                          <a:spcPts val="0"/>
                        </a:spcBef>
                        <a:spcAft>
                          <a:spcPts val="0"/>
                        </a:spcAft>
                      </a:pPr>
                      <a:endParaRPr lang="en-US" b="0" dirty="0">
                        <a:latin typeface="+mn-lt"/>
                      </a:endParaRPr>
                    </a:p>
                    <a:p>
                      <a:pPr algn="ctr">
                        <a:spcBef>
                          <a:spcPts val="0"/>
                        </a:spcBef>
                        <a:spcAft>
                          <a:spcPts val="0"/>
                        </a:spcAft>
                      </a:pPr>
                      <a:r>
                        <a:rPr lang="en-US" b="0" dirty="0">
                          <a:latin typeface="+mn-lt"/>
                        </a:rPr>
                        <a:t>Understanding of parallelization methods and which one to apply</a:t>
                      </a:r>
                    </a:p>
                    <a:p>
                      <a:pPr algn="ctr">
                        <a:spcBef>
                          <a:spcPts val="0"/>
                        </a:spcBef>
                        <a:spcAft>
                          <a:spcPts val="0"/>
                        </a:spcAft>
                      </a:pPr>
                      <a:endParaRPr lang="en-US" b="0" dirty="0">
                        <a:latin typeface="+mn-lt"/>
                      </a:endParaRPr>
                    </a:p>
                    <a:p>
                      <a:pPr algn="ctr">
                        <a:spcBef>
                          <a:spcPts val="0"/>
                        </a:spcBef>
                        <a:spcAft>
                          <a:spcPts val="0"/>
                        </a:spcAft>
                      </a:pPr>
                      <a:r>
                        <a:rPr lang="en-US" b="0" dirty="0">
                          <a:latin typeface="+mn-lt"/>
                        </a:rPr>
                        <a:t>Code and cluster optimization</a:t>
                      </a:r>
                    </a:p>
                    <a:p>
                      <a:pPr algn="ctr">
                        <a:spcBef>
                          <a:spcPts val="0"/>
                        </a:spcBef>
                      </a:pPr>
                      <a:endParaRPr lang="en-US" b="0" dirty="0">
                        <a:latin typeface="+mn-lt"/>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latin typeface="+mn-lt"/>
                      </a:endParaRPr>
                    </a:p>
                    <a:p>
                      <a:pPr algn="ctr"/>
                      <a:r>
                        <a:rPr lang="en-US" b="0" dirty="0">
                          <a:solidFill>
                            <a:schemeClr val="tx1"/>
                          </a:solidFill>
                          <a:latin typeface="+mn-lt"/>
                        </a:rPr>
                        <a:t>Basic setup/usage</a:t>
                      </a:r>
                    </a:p>
                    <a:p>
                      <a:pPr algn="ctr"/>
                      <a:endParaRPr lang="en-US" b="0" dirty="0">
                        <a:solidFill>
                          <a:schemeClr val="tx1"/>
                        </a:solidFill>
                        <a:latin typeface="+mn-lt"/>
                      </a:endParaRPr>
                    </a:p>
                    <a:p>
                      <a:pPr algn="ctr"/>
                      <a:r>
                        <a:rPr lang="en-US" b="0" dirty="0">
                          <a:solidFill>
                            <a:schemeClr val="tx1"/>
                          </a:solidFill>
                          <a:latin typeface="+mn-lt"/>
                        </a:rPr>
                        <a:t>Spinning up &amp; connecting to EC2 instances</a:t>
                      </a:r>
                    </a:p>
                    <a:p>
                      <a:pPr algn="ctr"/>
                      <a:endParaRPr lang="en-US" b="0" dirty="0">
                        <a:solidFill>
                          <a:schemeClr val="tx1"/>
                        </a:solidFill>
                        <a:latin typeface="+mn-lt"/>
                      </a:endParaRPr>
                    </a:p>
                    <a:p>
                      <a:pPr algn="ctr"/>
                      <a:r>
                        <a:rPr lang="en-US" b="0" dirty="0">
                          <a:solidFill>
                            <a:schemeClr val="tx1"/>
                          </a:solidFill>
                          <a:latin typeface="+mn-lt"/>
                        </a:rPr>
                        <a:t>Lambda functions</a:t>
                      </a:r>
                    </a:p>
                    <a:p>
                      <a:pPr algn="ctr"/>
                      <a:endParaRPr lang="en-US" b="0" dirty="0">
                        <a:solidFill>
                          <a:schemeClr val="tx1"/>
                        </a:solidFill>
                        <a:latin typeface="+mn-lt"/>
                      </a:endParaRPr>
                    </a:p>
                    <a:p>
                      <a:pPr algn="ctr"/>
                      <a:r>
                        <a:rPr lang="en-US" b="0" dirty="0">
                          <a:solidFill>
                            <a:schemeClr val="tx1"/>
                          </a:solidFill>
                          <a:latin typeface="+mn-lt"/>
                        </a:rPr>
                        <a:t>Requirements for multi-node, distributed clusters?</a:t>
                      </a:r>
                    </a:p>
                    <a:p>
                      <a:pPr algn="ctr"/>
                      <a:endParaRPr lang="en-US" b="0" dirty="0">
                        <a:solidFill>
                          <a:schemeClr val="tx1"/>
                        </a:solidFill>
                        <a:highlight>
                          <a:srgbClr val="FFFF00"/>
                        </a:highlight>
                        <a:latin typeface="+mn-lt"/>
                      </a:endParaRPr>
                    </a:p>
                    <a:p>
                      <a:pPr algn="ctr"/>
                      <a:r>
                        <a:rPr lang="en-US" b="0" dirty="0">
                          <a:solidFill>
                            <a:schemeClr val="tx1"/>
                          </a:solidFill>
                          <a:latin typeface="+mn-lt"/>
                        </a:rPr>
                        <a:t>Cost Tracking</a:t>
                      </a:r>
                    </a:p>
                    <a:p>
                      <a:pPr algn="ctr"/>
                      <a:endParaRPr lang="en-US" b="0"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latin typeface="+mn-lt"/>
                        </a:rPr>
                        <a:t>Docker</a:t>
                      </a:r>
                    </a:p>
                    <a:p>
                      <a:pPr algn="ctr"/>
                      <a:endParaRPr lang="en-US" b="0" dirty="0">
                        <a:solidFill>
                          <a:schemeClr val="tx1"/>
                        </a:solidFill>
                        <a:latin typeface="+mn-lt"/>
                      </a:endParaRPr>
                    </a:p>
                    <a:p>
                      <a:pPr algn="ctr"/>
                      <a:r>
                        <a:rPr lang="en-US" b="0" dirty="0">
                          <a:solidFill>
                            <a:schemeClr val="tx1"/>
                          </a:solidFill>
                          <a:latin typeface="+mn-lt"/>
                        </a:rPr>
                        <a:t>Linux shell / bash scripting</a:t>
                      </a:r>
                    </a:p>
                    <a:p>
                      <a:pPr algn="ctr"/>
                      <a:endParaRPr lang="en-US" b="0" dirty="0">
                        <a:solidFill>
                          <a:schemeClr val="tx1"/>
                        </a:solidFill>
                        <a:latin typeface="+mn-lt"/>
                      </a:endParaRPr>
                    </a:p>
                    <a:p>
                      <a:pPr algn="ctr"/>
                      <a:r>
                        <a:rPr lang="en-US" b="0" dirty="0">
                          <a:solidFill>
                            <a:schemeClr val="tx1"/>
                          </a:solidFill>
                          <a:latin typeface="+mn-lt"/>
                        </a:rPr>
                        <a:t>Ensuring VM’s have EDL creds, AWS creds, software environments</a:t>
                      </a:r>
                    </a:p>
                    <a:p>
                      <a:pPr algn="ctr"/>
                      <a:endParaRPr lang="en-US" b="0" dirty="0">
                        <a:solidFill>
                          <a:schemeClr val="tx1"/>
                        </a:solidFill>
                        <a:latin typeface="+mn-lt"/>
                      </a:endParaRPr>
                    </a:p>
                    <a:p>
                      <a:pPr algn="ctr"/>
                      <a:r>
                        <a:rPr lang="en-US" b="0" dirty="0">
                          <a:solidFill>
                            <a:schemeClr val="tx1"/>
                          </a:solidFill>
                          <a:latin typeface="+mn-lt"/>
                        </a:rPr>
                        <a:t>Anything else?</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17381047"/>
                  </a:ext>
                </a:extLst>
              </a:tr>
            </a:tbl>
          </a:graphicData>
        </a:graphic>
      </p:graphicFrame>
      <p:sp>
        <p:nvSpPr>
          <p:cNvPr id="3" name="Oval 2">
            <a:extLst>
              <a:ext uri="{FF2B5EF4-FFF2-40B4-BE49-F238E27FC236}">
                <a16:creationId xmlns:a16="http://schemas.microsoft.com/office/drawing/2014/main" id="{C4EFF80D-B847-13EA-7B2D-93F94F812966}"/>
              </a:ext>
            </a:extLst>
          </p:cNvPr>
          <p:cNvSpPr/>
          <p:nvPr/>
        </p:nvSpPr>
        <p:spPr>
          <a:xfrm>
            <a:off x="1968722" y="2616507"/>
            <a:ext cx="2897436" cy="930924"/>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73141D56-A53E-5EFE-A8E5-DBEF9081BC3D}"/>
              </a:ext>
            </a:extLst>
          </p:cNvPr>
          <p:cNvSpPr/>
          <p:nvPr/>
        </p:nvSpPr>
        <p:spPr>
          <a:xfrm>
            <a:off x="7232949" y="3283025"/>
            <a:ext cx="2897436" cy="739047"/>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4550BFD-4A52-354E-EB71-E0A7093C3154}"/>
              </a:ext>
            </a:extLst>
          </p:cNvPr>
          <p:cNvSpPr txBox="1"/>
          <p:nvPr/>
        </p:nvSpPr>
        <p:spPr>
          <a:xfrm>
            <a:off x="6347971" y="566886"/>
            <a:ext cx="2575896" cy="738664"/>
          </a:xfrm>
          <a:prstGeom prst="rect">
            <a:avLst/>
          </a:prstGeom>
          <a:noFill/>
        </p:spPr>
        <p:txBody>
          <a:bodyPr wrap="square" rtlCol="0">
            <a:spAutoFit/>
          </a:bodyPr>
          <a:lstStyle/>
          <a:p>
            <a:r>
              <a:rPr lang="en-US" sz="1400" dirty="0"/>
              <a:t>(A researcher may only be coming to the table with knowledge in the circled areas)</a:t>
            </a:r>
          </a:p>
        </p:txBody>
      </p:sp>
      <p:sp>
        <p:nvSpPr>
          <p:cNvPr id="6" name="Oval 5">
            <a:extLst>
              <a:ext uri="{FF2B5EF4-FFF2-40B4-BE49-F238E27FC236}">
                <a16:creationId xmlns:a16="http://schemas.microsoft.com/office/drawing/2014/main" id="{EB3F516A-DCFD-8D86-F1C8-05C97EAACCF1}"/>
              </a:ext>
            </a:extLst>
          </p:cNvPr>
          <p:cNvSpPr/>
          <p:nvPr/>
        </p:nvSpPr>
        <p:spPr>
          <a:xfrm>
            <a:off x="5869429" y="392128"/>
            <a:ext cx="3333837" cy="108817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3658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9283EFE8-665B-C921-466E-F3360D35EBFD}"/>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2. Challenges</a:t>
            </a:r>
          </a:p>
          <a:p>
            <a:pPr algn="ctr"/>
            <a:r>
              <a:rPr lang="en-US" dirty="0"/>
              <a:t>Knowledge required establish these workflows</a:t>
            </a:r>
          </a:p>
        </p:txBody>
      </p:sp>
      <p:graphicFrame>
        <p:nvGraphicFramePr>
          <p:cNvPr id="2" name="Table 1">
            <a:extLst>
              <a:ext uri="{FF2B5EF4-FFF2-40B4-BE49-F238E27FC236}">
                <a16:creationId xmlns:a16="http://schemas.microsoft.com/office/drawing/2014/main" id="{F416D8E9-AEA1-F3AC-558A-01D86D89F305}"/>
              </a:ext>
            </a:extLst>
          </p:cNvPr>
          <p:cNvGraphicFramePr>
            <a:graphicFrameLocks noGrp="1"/>
          </p:cNvGraphicFramePr>
          <p:nvPr/>
        </p:nvGraphicFramePr>
        <p:xfrm>
          <a:off x="1968722" y="1586138"/>
          <a:ext cx="8064685" cy="4572000"/>
        </p:xfrm>
        <a:graphic>
          <a:graphicData uri="http://schemas.openxmlformats.org/drawingml/2006/table">
            <a:tbl>
              <a:tblPr firstRow="1" bandRow="1">
                <a:tableStyleId>{5C22544A-7EE6-4342-B048-85BDC9FD1C3A}</a:tableStyleId>
              </a:tblPr>
              <a:tblGrid>
                <a:gridCol w="2791355">
                  <a:extLst>
                    <a:ext uri="{9D8B030D-6E8A-4147-A177-3AD203B41FA5}">
                      <a16:colId xmlns:a16="http://schemas.microsoft.com/office/drawing/2014/main" val="3943098780"/>
                    </a:ext>
                  </a:extLst>
                </a:gridCol>
                <a:gridCol w="2585102">
                  <a:extLst>
                    <a:ext uri="{9D8B030D-6E8A-4147-A177-3AD203B41FA5}">
                      <a16:colId xmlns:a16="http://schemas.microsoft.com/office/drawing/2014/main" val="2116301904"/>
                    </a:ext>
                  </a:extLst>
                </a:gridCol>
                <a:gridCol w="2688228">
                  <a:extLst>
                    <a:ext uri="{9D8B030D-6E8A-4147-A177-3AD203B41FA5}">
                      <a16:colId xmlns:a16="http://schemas.microsoft.com/office/drawing/2014/main" val="118287566"/>
                    </a:ext>
                  </a:extLst>
                </a:gridCol>
              </a:tblGrid>
              <a:tr h="606489">
                <a:tc>
                  <a:txBody>
                    <a:bodyPr/>
                    <a:lstStyle/>
                    <a:p>
                      <a:pPr algn="ctr"/>
                      <a:r>
                        <a:rPr lang="en-US" b="1" dirty="0">
                          <a:solidFill>
                            <a:schemeClr val="tx1"/>
                          </a:solidFill>
                          <a:latin typeface="+mn-lt"/>
                        </a:rPr>
                        <a:t>Scientific Computing with Python and Dask</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r>
                        <a:rPr lang="en-US" b="1" dirty="0">
                          <a:solidFill>
                            <a:schemeClr val="tx1"/>
                          </a:solidFill>
                          <a:latin typeface="+mn-lt"/>
                        </a:rPr>
                        <a:t>AWS Infrastructure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r>
                        <a:rPr lang="en-US" b="1" dirty="0">
                          <a:solidFill>
                            <a:schemeClr val="tx1"/>
                          </a:solidFill>
                          <a:latin typeface="+mn-lt"/>
                        </a:rPr>
                        <a:t>Other software/technical knowledge</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557618133"/>
                  </a:ext>
                </a:extLst>
              </a:tr>
              <a:tr h="3725573">
                <a:tc>
                  <a:txBody>
                    <a:bodyPr/>
                    <a:lstStyle/>
                    <a:p>
                      <a:pPr algn="ctr">
                        <a:spcBef>
                          <a:spcPts val="0"/>
                        </a:spcBef>
                        <a:spcAft>
                          <a:spcPts val="0"/>
                        </a:spcAft>
                      </a:pPr>
                      <a:r>
                        <a:rPr lang="en-US" b="0" dirty="0">
                          <a:latin typeface="+mn-lt"/>
                        </a:rPr>
                        <a:t>Effective Python, NumPy, Xarray, Dask syntax</a:t>
                      </a:r>
                    </a:p>
                    <a:p>
                      <a:pPr algn="ctr">
                        <a:spcBef>
                          <a:spcPts val="0"/>
                        </a:spcBef>
                        <a:spcAft>
                          <a:spcPts val="0"/>
                        </a:spcAft>
                      </a:pPr>
                      <a:endParaRPr lang="en-US" b="0" dirty="0">
                        <a:latin typeface="+mn-lt"/>
                      </a:endParaRPr>
                    </a:p>
                    <a:p>
                      <a:pPr algn="ctr">
                        <a:spcBef>
                          <a:spcPts val="0"/>
                        </a:spcBef>
                        <a:spcAft>
                          <a:spcPts val="0"/>
                        </a:spcAft>
                      </a:pPr>
                      <a:r>
                        <a:rPr lang="en-US" b="0" dirty="0">
                          <a:latin typeface="+mn-lt"/>
                        </a:rPr>
                        <a:t>Understanding of parallelization methods and which one to apply</a:t>
                      </a:r>
                    </a:p>
                    <a:p>
                      <a:pPr algn="ctr">
                        <a:spcBef>
                          <a:spcPts val="0"/>
                        </a:spcBef>
                        <a:spcAft>
                          <a:spcPts val="0"/>
                        </a:spcAft>
                      </a:pPr>
                      <a:endParaRPr lang="en-US" b="0" dirty="0">
                        <a:latin typeface="+mn-lt"/>
                      </a:endParaRPr>
                    </a:p>
                    <a:p>
                      <a:pPr algn="ctr">
                        <a:spcBef>
                          <a:spcPts val="0"/>
                        </a:spcBef>
                        <a:spcAft>
                          <a:spcPts val="0"/>
                        </a:spcAft>
                      </a:pPr>
                      <a:r>
                        <a:rPr lang="en-US" b="0" dirty="0">
                          <a:latin typeface="+mn-lt"/>
                        </a:rPr>
                        <a:t>Code and cluster optimization</a:t>
                      </a:r>
                    </a:p>
                    <a:p>
                      <a:pPr algn="ctr">
                        <a:spcBef>
                          <a:spcPts val="0"/>
                        </a:spcBef>
                      </a:pPr>
                      <a:endParaRPr lang="en-US" b="0" dirty="0">
                        <a:latin typeface="+mn-lt"/>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latin typeface="+mn-lt"/>
                      </a:endParaRPr>
                    </a:p>
                    <a:p>
                      <a:pPr algn="ctr"/>
                      <a:r>
                        <a:rPr lang="en-US" b="0" dirty="0">
                          <a:solidFill>
                            <a:schemeClr val="tx1"/>
                          </a:solidFill>
                          <a:latin typeface="+mn-lt"/>
                        </a:rPr>
                        <a:t>Basic setup/usage</a:t>
                      </a:r>
                    </a:p>
                    <a:p>
                      <a:pPr algn="ctr"/>
                      <a:endParaRPr lang="en-US" b="0" dirty="0">
                        <a:solidFill>
                          <a:schemeClr val="tx1"/>
                        </a:solidFill>
                        <a:latin typeface="+mn-lt"/>
                      </a:endParaRPr>
                    </a:p>
                    <a:p>
                      <a:pPr algn="ctr"/>
                      <a:r>
                        <a:rPr lang="en-US" b="0" dirty="0">
                          <a:solidFill>
                            <a:schemeClr val="tx1"/>
                          </a:solidFill>
                          <a:latin typeface="+mn-lt"/>
                        </a:rPr>
                        <a:t>Spinning up &amp; connecting to EC2 instances</a:t>
                      </a:r>
                    </a:p>
                    <a:p>
                      <a:pPr algn="ctr"/>
                      <a:endParaRPr lang="en-US" b="0" dirty="0">
                        <a:solidFill>
                          <a:schemeClr val="tx1"/>
                        </a:solidFill>
                        <a:latin typeface="+mn-lt"/>
                      </a:endParaRPr>
                    </a:p>
                    <a:p>
                      <a:pPr algn="ctr"/>
                      <a:r>
                        <a:rPr lang="en-US" b="0" dirty="0">
                          <a:solidFill>
                            <a:schemeClr val="tx1"/>
                          </a:solidFill>
                          <a:latin typeface="+mn-lt"/>
                        </a:rPr>
                        <a:t>Lambda functions</a:t>
                      </a:r>
                    </a:p>
                    <a:p>
                      <a:pPr algn="ctr"/>
                      <a:endParaRPr lang="en-US" b="0" dirty="0">
                        <a:solidFill>
                          <a:schemeClr val="tx1"/>
                        </a:solidFill>
                        <a:latin typeface="+mn-lt"/>
                      </a:endParaRPr>
                    </a:p>
                    <a:p>
                      <a:pPr algn="ctr"/>
                      <a:r>
                        <a:rPr lang="en-US" b="0" dirty="0">
                          <a:solidFill>
                            <a:schemeClr val="tx1"/>
                          </a:solidFill>
                          <a:latin typeface="+mn-lt"/>
                        </a:rPr>
                        <a:t>Requirements for multi-node, distributed clusters?</a:t>
                      </a:r>
                    </a:p>
                    <a:p>
                      <a:pPr algn="ctr"/>
                      <a:endParaRPr lang="en-US" b="0" dirty="0">
                        <a:solidFill>
                          <a:schemeClr val="tx1"/>
                        </a:solidFill>
                        <a:highlight>
                          <a:srgbClr val="FFFF00"/>
                        </a:highlight>
                        <a:latin typeface="+mn-lt"/>
                      </a:endParaRPr>
                    </a:p>
                    <a:p>
                      <a:pPr algn="ctr"/>
                      <a:r>
                        <a:rPr lang="en-US" b="0" dirty="0">
                          <a:solidFill>
                            <a:schemeClr val="tx1"/>
                          </a:solidFill>
                          <a:latin typeface="+mn-lt"/>
                        </a:rPr>
                        <a:t>Cost Tracking</a:t>
                      </a:r>
                    </a:p>
                    <a:p>
                      <a:pPr algn="ctr"/>
                      <a:endParaRPr lang="en-US" b="0"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latin typeface="+mn-lt"/>
                        </a:rPr>
                        <a:t>Docker</a:t>
                      </a:r>
                    </a:p>
                    <a:p>
                      <a:pPr algn="ctr"/>
                      <a:endParaRPr lang="en-US" b="0" dirty="0">
                        <a:solidFill>
                          <a:schemeClr val="tx1"/>
                        </a:solidFill>
                        <a:latin typeface="+mn-lt"/>
                      </a:endParaRPr>
                    </a:p>
                    <a:p>
                      <a:pPr algn="ctr"/>
                      <a:r>
                        <a:rPr lang="en-US" b="0" dirty="0">
                          <a:solidFill>
                            <a:schemeClr val="tx1"/>
                          </a:solidFill>
                          <a:latin typeface="+mn-lt"/>
                        </a:rPr>
                        <a:t>Linux shell / bash scripting</a:t>
                      </a:r>
                    </a:p>
                    <a:p>
                      <a:pPr algn="ctr"/>
                      <a:endParaRPr lang="en-US" b="0" dirty="0">
                        <a:solidFill>
                          <a:schemeClr val="tx1"/>
                        </a:solidFill>
                        <a:latin typeface="+mn-lt"/>
                      </a:endParaRPr>
                    </a:p>
                    <a:p>
                      <a:pPr algn="ctr"/>
                      <a:r>
                        <a:rPr lang="en-US" b="0" dirty="0">
                          <a:solidFill>
                            <a:schemeClr val="tx1"/>
                          </a:solidFill>
                          <a:latin typeface="+mn-lt"/>
                        </a:rPr>
                        <a:t>Ensuring VM’s have EDL creds, AWS creds, software environments</a:t>
                      </a:r>
                    </a:p>
                    <a:p>
                      <a:pPr algn="ctr"/>
                      <a:endParaRPr lang="en-US" b="0" dirty="0">
                        <a:solidFill>
                          <a:schemeClr val="tx1"/>
                        </a:solidFill>
                        <a:latin typeface="+mn-lt"/>
                      </a:endParaRPr>
                    </a:p>
                    <a:p>
                      <a:pPr algn="ctr"/>
                      <a:r>
                        <a:rPr lang="en-US" b="0" dirty="0">
                          <a:solidFill>
                            <a:schemeClr val="tx1"/>
                          </a:solidFill>
                          <a:latin typeface="+mn-lt"/>
                        </a:rPr>
                        <a:t>Anything else?</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17381047"/>
                  </a:ext>
                </a:extLst>
              </a:tr>
            </a:tbl>
          </a:graphicData>
        </a:graphic>
      </p:graphicFrame>
      <p:sp>
        <p:nvSpPr>
          <p:cNvPr id="3" name="Oval 2">
            <a:extLst>
              <a:ext uri="{FF2B5EF4-FFF2-40B4-BE49-F238E27FC236}">
                <a16:creationId xmlns:a16="http://schemas.microsoft.com/office/drawing/2014/main" id="{80EA9E6E-47EB-1858-E76A-DFD6142882BA}"/>
              </a:ext>
            </a:extLst>
          </p:cNvPr>
          <p:cNvSpPr/>
          <p:nvPr/>
        </p:nvSpPr>
        <p:spPr>
          <a:xfrm>
            <a:off x="1761068" y="1507067"/>
            <a:ext cx="8518050" cy="4826000"/>
          </a:xfrm>
          <a:prstGeom prst="ellipse">
            <a:avLst/>
          </a:prstGeom>
          <a:noFill/>
          <a:ln w="28575">
            <a:solidFill>
              <a:srgbClr val="A1242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FF319772-F0A6-C7F3-73BA-50975E35ADB1}"/>
              </a:ext>
            </a:extLst>
          </p:cNvPr>
          <p:cNvSpPr txBox="1"/>
          <p:nvPr/>
        </p:nvSpPr>
        <p:spPr>
          <a:xfrm>
            <a:off x="4852882" y="1095402"/>
            <a:ext cx="2296364" cy="369332"/>
          </a:xfrm>
          <a:prstGeom prst="rect">
            <a:avLst/>
          </a:prstGeom>
          <a:noFill/>
          <a:ln>
            <a:noFill/>
          </a:ln>
        </p:spPr>
        <p:txBody>
          <a:bodyPr wrap="square" rtlCol="0">
            <a:spAutoFit/>
          </a:bodyPr>
          <a:lstStyle/>
          <a:p>
            <a:pPr algn="ctr"/>
            <a:r>
              <a:rPr lang="en-US" b="1" dirty="0">
                <a:solidFill>
                  <a:srgbClr val="A12429"/>
                </a:solidFill>
              </a:rPr>
              <a:t>Troubleshooting</a:t>
            </a:r>
          </a:p>
        </p:txBody>
      </p:sp>
    </p:spTree>
    <p:extLst>
      <p:ext uri="{BB962C8B-B14F-4D97-AF65-F5344CB8AC3E}">
        <p14:creationId xmlns:p14="http://schemas.microsoft.com/office/powerpoint/2010/main" val="2539800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9283EFE8-665B-C921-466E-F3360D35EBFD}"/>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2. Challenges</a:t>
            </a:r>
          </a:p>
          <a:p>
            <a:pPr algn="ctr"/>
            <a:r>
              <a:rPr lang="en-US" dirty="0"/>
              <a:t>Knowledge required establish these workflows</a:t>
            </a:r>
          </a:p>
        </p:txBody>
      </p:sp>
      <p:graphicFrame>
        <p:nvGraphicFramePr>
          <p:cNvPr id="2" name="Table 1">
            <a:extLst>
              <a:ext uri="{FF2B5EF4-FFF2-40B4-BE49-F238E27FC236}">
                <a16:creationId xmlns:a16="http://schemas.microsoft.com/office/drawing/2014/main" id="{F416D8E9-AEA1-F3AC-558A-01D86D89F305}"/>
              </a:ext>
            </a:extLst>
          </p:cNvPr>
          <p:cNvGraphicFramePr>
            <a:graphicFrameLocks noGrp="1"/>
          </p:cNvGraphicFramePr>
          <p:nvPr>
            <p:extLst>
              <p:ext uri="{D42A27DB-BD31-4B8C-83A1-F6EECF244321}">
                <p14:modId xmlns:p14="http://schemas.microsoft.com/office/powerpoint/2010/main" val="252272297"/>
              </p:ext>
            </p:extLst>
          </p:nvPr>
        </p:nvGraphicFramePr>
        <p:xfrm>
          <a:off x="1968722" y="1586138"/>
          <a:ext cx="8064685" cy="4572000"/>
        </p:xfrm>
        <a:graphic>
          <a:graphicData uri="http://schemas.openxmlformats.org/drawingml/2006/table">
            <a:tbl>
              <a:tblPr firstRow="1" bandRow="1">
                <a:tableStyleId>{5C22544A-7EE6-4342-B048-85BDC9FD1C3A}</a:tableStyleId>
              </a:tblPr>
              <a:tblGrid>
                <a:gridCol w="2791355">
                  <a:extLst>
                    <a:ext uri="{9D8B030D-6E8A-4147-A177-3AD203B41FA5}">
                      <a16:colId xmlns:a16="http://schemas.microsoft.com/office/drawing/2014/main" val="3943098780"/>
                    </a:ext>
                  </a:extLst>
                </a:gridCol>
                <a:gridCol w="2585102">
                  <a:extLst>
                    <a:ext uri="{9D8B030D-6E8A-4147-A177-3AD203B41FA5}">
                      <a16:colId xmlns:a16="http://schemas.microsoft.com/office/drawing/2014/main" val="2116301904"/>
                    </a:ext>
                  </a:extLst>
                </a:gridCol>
                <a:gridCol w="2688228">
                  <a:extLst>
                    <a:ext uri="{9D8B030D-6E8A-4147-A177-3AD203B41FA5}">
                      <a16:colId xmlns:a16="http://schemas.microsoft.com/office/drawing/2014/main" val="118287566"/>
                    </a:ext>
                  </a:extLst>
                </a:gridCol>
              </a:tblGrid>
              <a:tr h="606489">
                <a:tc>
                  <a:txBody>
                    <a:bodyPr/>
                    <a:lstStyle/>
                    <a:p>
                      <a:pPr algn="ctr"/>
                      <a:r>
                        <a:rPr lang="en-US" b="1" dirty="0">
                          <a:solidFill>
                            <a:schemeClr val="tx1"/>
                          </a:solidFill>
                          <a:latin typeface="+mn-lt"/>
                        </a:rPr>
                        <a:t>Scientific Computing with Python and Dask</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r>
                        <a:rPr lang="en-US" b="1" dirty="0">
                          <a:solidFill>
                            <a:schemeClr val="tx1"/>
                          </a:solidFill>
                          <a:latin typeface="+mn-lt"/>
                        </a:rPr>
                        <a:t>AWS Infrastructure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r>
                        <a:rPr lang="en-US" b="1" dirty="0">
                          <a:solidFill>
                            <a:schemeClr val="tx1"/>
                          </a:solidFill>
                          <a:latin typeface="+mn-lt"/>
                        </a:rPr>
                        <a:t>Other software/technical knowledge</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557618133"/>
                  </a:ext>
                </a:extLst>
              </a:tr>
              <a:tr h="3725573">
                <a:tc>
                  <a:txBody>
                    <a:bodyPr/>
                    <a:lstStyle/>
                    <a:p>
                      <a:pPr algn="ctr">
                        <a:spcBef>
                          <a:spcPts val="0"/>
                        </a:spcBef>
                        <a:spcAft>
                          <a:spcPts val="0"/>
                        </a:spcAft>
                      </a:pPr>
                      <a:r>
                        <a:rPr lang="en-US" b="0" dirty="0">
                          <a:latin typeface="+mn-lt"/>
                        </a:rPr>
                        <a:t>Effective Python, NumPy, Xarray, </a:t>
                      </a:r>
                      <a:r>
                        <a:rPr lang="en-US" b="0" dirty="0" err="1">
                          <a:latin typeface="+mn-lt"/>
                        </a:rPr>
                        <a:t>Dask</a:t>
                      </a:r>
                      <a:r>
                        <a:rPr lang="en-US" b="0" dirty="0">
                          <a:latin typeface="+mn-lt"/>
                        </a:rPr>
                        <a:t>, </a:t>
                      </a:r>
                      <a:r>
                        <a:rPr lang="en-US" b="0" i="1" dirty="0">
                          <a:latin typeface="+mn-lt"/>
                        </a:rPr>
                        <a:t>and Coiled </a:t>
                      </a:r>
                      <a:r>
                        <a:rPr lang="en-US" b="0" dirty="0">
                          <a:latin typeface="+mn-lt"/>
                        </a:rPr>
                        <a:t>syntax</a:t>
                      </a:r>
                    </a:p>
                    <a:p>
                      <a:pPr algn="ctr">
                        <a:spcBef>
                          <a:spcPts val="0"/>
                        </a:spcBef>
                        <a:spcAft>
                          <a:spcPts val="0"/>
                        </a:spcAft>
                      </a:pPr>
                      <a:endParaRPr lang="en-US" b="0" dirty="0">
                        <a:latin typeface="+mn-lt"/>
                      </a:endParaRPr>
                    </a:p>
                    <a:p>
                      <a:pPr algn="ctr">
                        <a:spcBef>
                          <a:spcPts val="0"/>
                        </a:spcBef>
                        <a:spcAft>
                          <a:spcPts val="0"/>
                        </a:spcAft>
                      </a:pPr>
                      <a:r>
                        <a:rPr lang="en-US" b="0" dirty="0">
                          <a:latin typeface="+mn-lt"/>
                        </a:rPr>
                        <a:t>Understanding of parallelization methods and which one to apply</a:t>
                      </a:r>
                    </a:p>
                    <a:p>
                      <a:pPr algn="ctr">
                        <a:spcBef>
                          <a:spcPts val="0"/>
                        </a:spcBef>
                        <a:spcAft>
                          <a:spcPts val="0"/>
                        </a:spcAft>
                      </a:pPr>
                      <a:endParaRPr lang="en-US" b="0" dirty="0">
                        <a:latin typeface="+mn-lt"/>
                      </a:endParaRPr>
                    </a:p>
                    <a:p>
                      <a:pPr algn="ctr">
                        <a:spcBef>
                          <a:spcPts val="0"/>
                        </a:spcBef>
                        <a:spcAft>
                          <a:spcPts val="0"/>
                        </a:spcAft>
                      </a:pPr>
                      <a:r>
                        <a:rPr lang="en-US" b="0" dirty="0">
                          <a:latin typeface="+mn-lt"/>
                        </a:rPr>
                        <a:t>Code and cluster optimization</a:t>
                      </a:r>
                    </a:p>
                    <a:p>
                      <a:pPr algn="ctr">
                        <a:spcBef>
                          <a:spcPts val="0"/>
                        </a:spcBef>
                      </a:pPr>
                      <a:endParaRPr lang="en-US" b="0" dirty="0">
                        <a:latin typeface="+mn-lt"/>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latin typeface="+mn-lt"/>
                      </a:endParaRPr>
                    </a:p>
                    <a:p>
                      <a:pPr algn="ctr"/>
                      <a:r>
                        <a:rPr lang="en-US" b="0" dirty="0">
                          <a:solidFill>
                            <a:schemeClr val="tx1"/>
                          </a:solidFill>
                          <a:latin typeface="+mn-lt"/>
                        </a:rPr>
                        <a:t>Basic setup/usage</a:t>
                      </a:r>
                    </a:p>
                    <a:p>
                      <a:pPr algn="ctr"/>
                      <a:endParaRPr lang="en-US" b="0" dirty="0">
                        <a:solidFill>
                          <a:schemeClr val="tx1"/>
                        </a:solidFill>
                        <a:latin typeface="+mn-lt"/>
                      </a:endParaRPr>
                    </a:p>
                    <a:p>
                      <a:pPr algn="ctr"/>
                      <a:r>
                        <a:rPr lang="en-US" b="0" dirty="0">
                          <a:solidFill>
                            <a:schemeClr val="tx1"/>
                          </a:solidFill>
                          <a:latin typeface="+mn-lt"/>
                        </a:rPr>
                        <a:t>Spinning up &amp; connecting to EC2 instances</a:t>
                      </a:r>
                    </a:p>
                    <a:p>
                      <a:pPr algn="ctr"/>
                      <a:endParaRPr lang="en-US" b="0" dirty="0">
                        <a:solidFill>
                          <a:schemeClr val="tx1"/>
                        </a:solidFill>
                        <a:latin typeface="+mn-lt"/>
                      </a:endParaRPr>
                    </a:p>
                    <a:p>
                      <a:pPr algn="ctr"/>
                      <a:r>
                        <a:rPr lang="en-US" b="0" dirty="0">
                          <a:solidFill>
                            <a:schemeClr val="tx1"/>
                          </a:solidFill>
                          <a:latin typeface="+mn-lt"/>
                        </a:rPr>
                        <a:t>Lambda functions</a:t>
                      </a:r>
                    </a:p>
                    <a:p>
                      <a:pPr algn="ctr"/>
                      <a:endParaRPr lang="en-US" b="0" dirty="0">
                        <a:solidFill>
                          <a:schemeClr val="tx1"/>
                        </a:solidFill>
                        <a:latin typeface="+mn-lt"/>
                      </a:endParaRPr>
                    </a:p>
                    <a:p>
                      <a:pPr algn="ctr"/>
                      <a:r>
                        <a:rPr lang="en-US" b="0" dirty="0">
                          <a:solidFill>
                            <a:schemeClr val="tx1"/>
                          </a:solidFill>
                          <a:latin typeface="+mn-lt"/>
                        </a:rPr>
                        <a:t>Requirements for multi-node, distributed clusters?</a:t>
                      </a:r>
                    </a:p>
                    <a:p>
                      <a:pPr algn="ctr"/>
                      <a:endParaRPr lang="en-US" b="0" dirty="0">
                        <a:solidFill>
                          <a:schemeClr val="tx1"/>
                        </a:solidFill>
                        <a:highlight>
                          <a:srgbClr val="FFFF00"/>
                        </a:highlight>
                        <a:latin typeface="+mn-lt"/>
                      </a:endParaRPr>
                    </a:p>
                    <a:p>
                      <a:pPr algn="ctr"/>
                      <a:r>
                        <a:rPr lang="en-US" b="0" dirty="0">
                          <a:solidFill>
                            <a:schemeClr val="tx1"/>
                          </a:solidFill>
                          <a:latin typeface="+mn-lt"/>
                        </a:rPr>
                        <a:t>Cost Tracking</a:t>
                      </a:r>
                    </a:p>
                    <a:p>
                      <a:pPr algn="ctr"/>
                      <a:endParaRPr lang="en-US" b="0"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latin typeface="+mn-lt"/>
                        </a:rPr>
                        <a:t>Docker</a:t>
                      </a:r>
                    </a:p>
                    <a:p>
                      <a:pPr algn="ctr"/>
                      <a:endParaRPr lang="en-US" b="0" dirty="0">
                        <a:solidFill>
                          <a:schemeClr val="tx1"/>
                        </a:solidFill>
                        <a:latin typeface="+mn-lt"/>
                      </a:endParaRPr>
                    </a:p>
                    <a:p>
                      <a:pPr algn="ctr"/>
                      <a:r>
                        <a:rPr lang="en-US" b="0" dirty="0">
                          <a:solidFill>
                            <a:schemeClr val="tx1"/>
                          </a:solidFill>
                          <a:latin typeface="+mn-lt"/>
                        </a:rPr>
                        <a:t>Linux shell / bash scripting</a:t>
                      </a:r>
                    </a:p>
                    <a:p>
                      <a:pPr algn="ctr"/>
                      <a:endParaRPr lang="en-US" b="0" dirty="0">
                        <a:solidFill>
                          <a:schemeClr val="tx1"/>
                        </a:solidFill>
                        <a:latin typeface="+mn-lt"/>
                      </a:endParaRPr>
                    </a:p>
                    <a:p>
                      <a:pPr algn="ctr"/>
                      <a:r>
                        <a:rPr lang="en-US" b="0" dirty="0">
                          <a:solidFill>
                            <a:schemeClr val="tx1"/>
                          </a:solidFill>
                          <a:latin typeface="+mn-lt"/>
                        </a:rPr>
                        <a:t>Ensuring VM’s have EDL creds, AWS creds, software environments</a:t>
                      </a:r>
                    </a:p>
                    <a:p>
                      <a:pPr algn="ctr"/>
                      <a:endParaRPr lang="en-US" b="0" dirty="0">
                        <a:solidFill>
                          <a:schemeClr val="tx1"/>
                        </a:solidFill>
                        <a:latin typeface="+mn-lt"/>
                      </a:endParaRPr>
                    </a:p>
                    <a:p>
                      <a:pPr algn="ctr"/>
                      <a:r>
                        <a:rPr lang="en-US" b="0" dirty="0">
                          <a:solidFill>
                            <a:schemeClr val="tx1"/>
                          </a:solidFill>
                          <a:latin typeface="+mn-lt"/>
                        </a:rPr>
                        <a:t>Anything else?</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17381047"/>
                  </a:ext>
                </a:extLst>
              </a:tr>
            </a:tbl>
          </a:graphicData>
        </a:graphic>
      </p:graphicFrame>
      <p:sp>
        <p:nvSpPr>
          <p:cNvPr id="3" name="TextBox 2">
            <a:extLst>
              <a:ext uri="{FF2B5EF4-FFF2-40B4-BE49-F238E27FC236}">
                <a16:creationId xmlns:a16="http://schemas.microsoft.com/office/drawing/2014/main" id="{51F43A9A-56EA-A378-DFBA-5BFA2942F1ED}"/>
              </a:ext>
            </a:extLst>
          </p:cNvPr>
          <p:cNvSpPr txBox="1"/>
          <p:nvPr/>
        </p:nvSpPr>
        <p:spPr>
          <a:xfrm>
            <a:off x="6153038" y="936218"/>
            <a:ext cx="2296364" cy="369332"/>
          </a:xfrm>
          <a:prstGeom prst="rect">
            <a:avLst/>
          </a:prstGeom>
          <a:solidFill>
            <a:schemeClr val="accent1">
              <a:lumMod val="20000"/>
              <a:lumOff val="80000"/>
            </a:schemeClr>
          </a:solidFill>
          <a:ln>
            <a:solidFill>
              <a:schemeClr val="tx1"/>
            </a:solidFill>
          </a:ln>
        </p:spPr>
        <p:txBody>
          <a:bodyPr wrap="square" rtlCol="0">
            <a:spAutoFit/>
          </a:bodyPr>
          <a:lstStyle/>
          <a:p>
            <a:pPr algn="ctr"/>
            <a:r>
              <a:rPr lang="en-US" b="1" dirty="0"/>
              <a:t>With Coiled</a:t>
            </a:r>
          </a:p>
        </p:txBody>
      </p:sp>
      <p:grpSp>
        <p:nvGrpSpPr>
          <p:cNvPr id="4" name="Group 3">
            <a:extLst>
              <a:ext uri="{FF2B5EF4-FFF2-40B4-BE49-F238E27FC236}">
                <a16:creationId xmlns:a16="http://schemas.microsoft.com/office/drawing/2014/main" id="{5EB5358D-A935-3F11-176C-16F0D646C7E1}"/>
              </a:ext>
            </a:extLst>
          </p:cNvPr>
          <p:cNvGrpSpPr/>
          <p:nvPr/>
        </p:nvGrpSpPr>
        <p:grpSpPr>
          <a:xfrm>
            <a:off x="5160623" y="2954867"/>
            <a:ext cx="1870754" cy="3029128"/>
            <a:chOff x="5496910" y="1681655"/>
            <a:chExt cx="4750676" cy="4078014"/>
          </a:xfrm>
        </p:grpSpPr>
        <p:cxnSp>
          <p:nvCxnSpPr>
            <p:cNvPr id="5" name="Straight Connector 4">
              <a:extLst>
                <a:ext uri="{FF2B5EF4-FFF2-40B4-BE49-F238E27FC236}">
                  <a16:creationId xmlns:a16="http://schemas.microsoft.com/office/drawing/2014/main" id="{4E1EA313-D583-A720-1E4D-91AD2E15E5EC}"/>
                </a:ext>
              </a:extLst>
            </p:cNvPr>
            <p:cNvCxnSpPr/>
            <p:nvPr/>
          </p:nvCxnSpPr>
          <p:spPr>
            <a:xfrm>
              <a:off x="5496910" y="1681655"/>
              <a:ext cx="4750676" cy="4078014"/>
            </a:xfrm>
            <a:prstGeom prst="line">
              <a:avLst/>
            </a:prstGeom>
            <a:ln w="38100"/>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35CDC4A3-EA84-3824-4BD8-D92E4BFF876F}"/>
                </a:ext>
              </a:extLst>
            </p:cNvPr>
            <p:cNvCxnSpPr>
              <a:cxnSpLocks/>
            </p:cNvCxnSpPr>
            <p:nvPr/>
          </p:nvCxnSpPr>
          <p:spPr>
            <a:xfrm flipH="1">
              <a:off x="5496910" y="1681655"/>
              <a:ext cx="4750676" cy="4078014"/>
            </a:xfrm>
            <a:prstGeom prst="line">
              <a:avLst/>
            </a:prstGeom>
            <a:ln w="38100"/>
          </p:spPr>
          <p:style>
            <a:lnRef idx="1">
              <a:schemeClr val="dk1"/>
            </a:lnRef>
            <a:fillRef idx="0">
              <a:schemeClr val="dk1"/>
            </a:fillRef>
            <a:effectRef idx="0">
              <a:schemeClr val="dk1"/>
            </a:effectRef>
            <a:fontRef idx="minor">
              <a:schemeClr val="tx1"/>
            </a:fontRef>
          </p:style>
        </p:cxnSp>
      </p:grpSp>
      <p:grpSp>
        <p:nvGrpSpPr>
          <p:cNvPr id="7" name="Group 6">
            <a:extLst>
              <a:ext uri="{FF2B5EF4-FFF2-40B4-BE49-F238E27FC236}">
                <a16:creationId xmlns:a16="http://schemas.microsoft.com/office/drawing/2014/main" id="{B6153949-A779-3855-82F5-DE58317B4B78}"/>
              </a:ext>
            </a:extLst>
          </p:cNvPr>
          <p:cNvGrpSpPr/>
          <p:nvPr/>
        </p:nvGrpSpPr>
        <p:grpSpPr>
          <a:xfrm>
            <a:off x="7749620" y="2472267"/>
            <a:ext cx="1870754" cy="3384727"/>
            <a:chOff x="5496910" y="1681655"/>
            <a:chExt cx="4750676" cy="4078014"/>
          </a:xfrm>
        </p:grpSpPr>
        <p:cxnSp>
          <p:nvCxnSpPr>
            <p:cNvPr id="8" name="Straight Connector 7">
              <a:extLst>
                <a:ext uri="{FF2B5EF4-FFF2-40B4-BE49-F238E27FC236}">
                  <a16:creationId xmlns:a16="http://schemas.microsoft.com/office/drawing/2014/main" id="{103416FC-A9DA-AE45-1FEA-F0C469DFC076}"/>
                </a:ext>
              </a:extLst>
            </p:cNvPr>
            <p:cNvCxnSpPr/>
            <p:nvPr/>
          </p:nvCxnSpPr>
          <p:spPr>
            <a:xfrm>
              <a:off x="5496910" y="1681655"/>
              <a:ext cx="4750676" cy="4078014"/>
            </a:xfrm>
            <a:prstGeom prst="line">
              <a:avLst/>
            </a:prstGeom>
            <a:ln w="3810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4F6E74A4-0DF2-9201-62C5-5CE9FE25697A}"/>
                </a:ext>
              </a:extLst>
            </p:cNvPr>
            <p:cNvCxnSpPr>
              <a:cxnSpLocks/>
            </p:cNvCxnSpPr>
            <p:nvPr/>
          </p:nvCxnSpPr>
          <p:spPr>
            <a:xfrm flipH="1">
              <a:off x="5496910" y="1681655"/>
              <a:ext cx="4750676" cy="4078014"/>
            </a:xfrm>
            <a:prstGeom prst="line">
              <a:avLst/>
            </a:prstGeom>
            <a:ln w="38100"/>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787866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8B7D616-1F23-3CA5-470C-D47E248BEDE9}"/>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2. Challenges</a:t>
            </a:r>
          </a:p>
          <a:p>
            <a:pPr algn="ctr"/>
            <a:r>
              <a:rPr lang="en-US" dirty="0"/>
              <a:t>Utility of Coiled</a:t>
            </a:r>
          </a:p>
        </p:txBody>
      </p:sp>
      <p:sp>
        <p:nvSpPr>
          <p:cNvPr id="5" name="TextBox 4">
            <a:extLst>
              <a:ext uri="{FF2B5EF4-FFF2-40B4-BE49-F238E27FC236}">
                <a16:creationId xmlns:a16="http://schemas.microsoft.com/office/drawing/2014/main" id="{9CD05D05-DDBF-3037-9E2F-EF349088DBA1}"/>
              </a:ext>
            </a:extLst>
          </p:cNvPr>
          <p:cNvSpPr txBox="1"/>
          <p:nvPr/>
        </p:nvSpPr>
        <p:spPr>
          <a:xfrm>
            <a:off x="1602827" y="1735551"/>
            <a:ext cx="8986345" cy="3724096"/>
          </a:xfrm>
          <a:prstGeom prst="rect">
            <a:avLst/>
          </a:prstGeom>
          <a:solidFill>
            <a:schemeClr val="accent1">
              <a:lumMod val="20000"/>
              <a:lumOff val="80000"/>
            </a:schemeClr>
          </a:solidFill>
          <a:ln>
            <a:solidFill>
              <a:schemeClr val="tx1"/>
            </a:solidFill>
          </a:ln>
        </p:spPr>
        <p:txBody>
          <a:bodyPr wrap="square" rtlCol="0">
            <a:spAutoFit/>
          </a:bodyPr>
          <a:lstStyle/>
          <a:p>
            <a:pPr algn="ctr"/>
            <a:endParaRPr lang="en-US" sz="2400" b="1" dirty="0">
              <a:latin typeface="+mj-lt"/>
            </a:endParaRPr>
          </a:p>
          <a:p>
            <a:pPr algn="ctr"/>
            <a:r>
              <a:rPr lang="en-US" sz="2000" b="1" dirty="0">
                <a:latin typeface="+mj-lt"/>
              </a:rPr>
              <a:t>Summing up my understanding of Coiled in a couple sentences:</a:t>
            </a:r>
          </a:p>
          <a:p>
            <a:pPr algn="ctr"/>
            <a:endParaRPr lang="en-US" sz="2400" b="1" dirty="0">
              <a:latin typeface="+mj-lt"/>
            </a:endParaRPr>
          </a:p>
          <a:p>
            <a:pPr algn="ctr"/>
            <a:r>
              <a:rPr lang="en-US" sz="2000" dirty="0">
                <a:latin typeface="+mj-lt"/>
              </a:rPr>
              <a:t>Coiled is not an alternative to AWS services. Rather, it is a wrapper around them, making it easy to spin up those resources from a Python Script or </a:t>
            </a:r>
            <a:r>
              <a:rPr lang="en-US" sz="2000" dirty="0" err="1">
                <a:latin typeface="+mj-lt"/>
              </a:rPr>
              <a:t>Jupyter</a:t>
            </a:r>
            <a:r>
              <a:rPr lang="en-US" sz="2000" dirty="0">
                <a:latin typeface="+mj-lt"/>
              </a:rPr>
              <a:t> Notebook, and get your code running on them, even if you are not a software/AWS expert. With your Coiled dashboard it is also easy to monitor resources used and estimate costs for yourself and teammates. </a:t>
            </a:r>
          </a:p>
          <a:p>
            <a:pPr algn="ctr"/>
            <a:endParaRPr lang="en-US" sz="2400" dirty="0">
              <a:latin typeface="+mj-lt"/>
            </a:endParaRPr>
          </a:p>
          <a:p>
            <a:pPr algn="ctr"/>
            <a:r>
              <a:rPr lang="en-US" sz="2000" dirty="0">
                <a:latin typeface="+mj-lt"/>
                <a:hlinkClick r:id="rId3"/>
              </a:rPr>
              <a:t>https://docs.coiled.io/user_guide/why.html</a:t>
            </a:r>
            <a:r>
              <a:rPr lang="en-US" sz="2000" dirty="0">
                <a:latin typeface="+mj-lt"/>
              </a:rPr>
              <a:t> </a:t>
            </a:r>
          </a:p>
          <a:p>
            <a:pPr algn="ctr"/>
            <a:endParaRPr lang="en-US" sz="2400" dirty="0">
              <a:latin typeface="+mj-lt"/>
            </a:endParaRPr>
          </a:p>
        </p:txBody>
      </p:sp>
    </p:spTree>
    <p:extLst>
      <p:ext uri="{BB962C8B-B14F-4D97-AF65-F5344CB8AC3E}">
        <p14:creationId xmlns:p14="http://schemas.microsoft.com/office/powerpoint/2010/main" val="729861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8B7D616-1F23-3CA5-470C-D47E248BEDE9}"/>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Coiled</a:t>
            </a:r>
          </a:p>
          <a:p>
            <a:pPr algn="ctr"/>
            <a:r>
              <a:rPr lang="en-US" dirty="0"/>
              <a:t>Account Setup</a:t>
            </a:r>
          </a:p>
        </p:txBody>
      </p:sp>
      <p:grpSp>
        <p:nvGrpSpPr>
          <p:cNvPr id="39" name="Group 38">
            <a:extLst>
              <a:ext uri="{FF2B5EF4-FFF2-40B4-BE49-F238E27FC236}">
                <a16:creationId xmlns:a16="http://schemas.microsoft.com/office/drawing/2014/main" id="{B3212B62-070D-9358-C763-48D0392183EB}"/>
              </a:ext>
            </a:extLst>
          </p:cNvPr>
          <p:cNvGrpSpPr/>
          <p:nvPr/>
        </p:nvGrpSpPr>
        <p:grpSpPr>
          <a:xfrm>
            <a:off x="5824871" y="1854200"/>
            <a:ext cx="5359288" cy="3642080"/>
            <a:chOff x="2726797" y="1475731"/>
            <a:chExt cx="6653961" cy="4521917"/>
          </a:xfrm>
        </p:grpSpPr>
        <p:grpSp>
          <p:nvGrpSpPr>
            <p:cNvPr id="15" name="Group 14">
              <a:extLst>
                <a:ext uri="{FF2B5EF4-FFF2-40B4-BE49-F238E27FC236}">
                  <a16:creationId xmlns:a16="http://schemas.microsoft.com/office/drawing/2014/main" id="{8745AA03-E771-8334-0695-42AC43B77976}"/>
                </a:ext>
              </a:extLst>
            </p:cNvPr>
            <p:cNvGrpSpPr/>
            <p:nvPr/>
          </p:nvGrpSpPr>
          <p:grpSpPr>
            <a:xfrm>
              <a:off x="2726797" y="4756435"/>
              <a:ext cx="1186766" cy="1233950"/>
              <a:chOff x="2726797" y="4756435"/>
              <a:chExt cx="1186766" cy="1233950"/>
            </a:xfrm>
          </p:grpSpPr>
          <p:pic>
            <p:nvPicPr>
              <p:cNvPr id="2" name="Picture 2">
                <a:extLst>
                  <a:ext uri="{FF2B5EF4-FFF2-40B4-BE49-F238E27FC236}">
                    <a16:creationId xmlns:a16="http://schemas.microsoft.com/office/drawing/2014/main" id="{7BFEB252-6116-921A-F1DE-F9685C03F54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3879" t="66973" r="46121" b="10030"/>
              <a:stretch/>
            </p:blipFill>
            <p:spPr bwMode="auto">
              <a:xfrm>
                <a:off x="2726797" y="4756435"/>
                <a:ext cx="953915" cy="12339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oiled · GitHub">
                <a:extLst>
                  <a:ext uri="{FF2B5EF4-FFF2-40B4-BE49-F238E27FC236}">
                    <a16:creationId xmlns:a16="http://schemas.microsoft.com/office/drawing/2014/main" id="{D6C9AACE-4926-D63F-568E-2545F3FA82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0820" y="4855936"/>
                <a:ext cx="362743" cy="362743"/>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8" name="Straight Arrow Connector 7">
              <a:extLst>
                <a:ext uri="{FF2B5EF4-FFF2-40B4-BE49-F238E27FC236}">
                  <a16:creationId xmlns:a16="http://schemas.microsoft.com/office/drawing/2014/main" id="{6CE7FFAA-ADF3-3867-71D7-003429D30225}"/>
                </a:ext>
              </a:extLst>
            </p:cNvPr>
            <p:cNvCxnSpPr>
              <a:cxnSpLocks/>
            </p:cNvCxnSpPr>
            <p:nvPr/>
          </p:nvCxnSpPr>
          <p:spPr>
            <a:xfrm flipV="1">
              <a:off x="3550820" y="3942063"/>
              <a:ext cx="1621115" cy="6892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4" name="Group 13">
              <a:extLst>
                <a:ext uri="{FF2B5EF4-FFF2-40B4-BE49-F238E27FC236}">
                  <a16:creationId xmlns:a16="http://schemas.microsoft.com/office/drawing/2014/main" id="{DDB59AA2-C489-6D84-4831-F0014FCD897C}"/>
                </a:ext>
              </a:extLst>
            </p:cNvPr>
            <p:cNvGrpSpPr/>
            <p:nvPr/>
          </p:nvGrpSpPr>
          <p:grpSpPr>
            <a:xfrm>
              <a:off x="4568334" y="1475731"/>
              <a:ext cx="3065262" cy="2368657"/>
              <a:chOff x="4568334" y="1475731"/>
              <a:chExt cx="3065262" cy="2368657"/>
            </a:xfrm>
          </p:grpSpPr>
          <p:pic>
            <p:nvPicPr>
              <p:cNvPr id="1028" name="Picture 4">
                <a:extLst>
                  <a:ext uri="{FF2B5EF4-FFF2-40B4-BE49-F238E27FC236}">
                    <a16:creationId xmlns:a16="http://schemas.microsoft.com/office/drawing/2014/main" id="{F8171A01-5F30-D384-DED2-063FDEF45BC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553" t="15952" r="63148" b="46619"/>
              <a:stretch/>
            </p:blipFill>
            <p:spPr bwMode="auto">
              <a:xfrm>
                <a:off x="4568334" y="2438185"/>
                <a:ext cx="2641600" cy="140620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60C044F-2E2E-9A19-C202-560CD67EC86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5972" t="15986" r="14728" b="70711"/>
              <a:stretch/>
            </p:blipFill>
            <p:spPr bwMode="auto">
              <a:xfrm>
                <a:off x="4712629" y="1475731"/>
                <a:ext cx="2353009" cy="745067"/>
              </a:xfrm>
              <a:prstGeom prst="rect">
                <a:avLst/>
              </a:prstGeom>
              <a:noFill/>
              <a:extLst>
                <a:ext uri="{909E8E84-426E-40DD-AFC4-6F175D3DCCD1}">
                  <a14:hiddenFill xmlns:a14="http://schemas.microsoft.com/office/drawing/2010/main">
                    <a:solidFill>
                      <a:srgbClr val="FFFFFF"/>
                    </a:solidFill>
                  </a14:hiddenFill>
                </a:ext>
              </a:extLst>
            </p:spPr>
          </p:pic>
          <p:sp>
            <p:nvSpPr>
              <p:cNvPr id="13" name="Curved Down Arrow 12">
                <a:extLst>
                  <a:ext uri="{FF2B5EF4-FFF2-40B4-BE49-F238E27FC236}">
                    <a16:creationId xmlns:a16="http://schemas.microsoft.com/office/drawing/2014/main" id="{F308D207-EFDD-149C-C7C6-E1CF417FFB5A}"/>
                  </a:ext>
                </a:extLst>
              </p:cNvPr>
              <p:cNvSpPr/>
              <p:nvPr/>
            </p:nvSpPr>
            <p:spPr>
              <a:xfrm rot="16200000" flipV="1">
                <a:off x="6996991" y="2386147"/>
                <a:ext cx="974092" cy="299119"/>
              </a:xfrm>
              <a:prstGeom prst="curvedDownArrow">
                <a:avLst>
                  <a:gd name="adj1" fmla="val 25000"/>
                  <a:gd name="adj2" fmla="val 86885"/>
                  <a:gd name="adj3" fmla="val 25000"/>
                </a:avLst>
              </a:prstGeom>
              <a:solidFill>
                <a:schemeClr val="accent4">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6" name="Group 15">
              <a:extLst>
                <a:ext uri="{FF2B5EF4-FFF2-40B4-BE49-F238E27FC236}">
                  <a16:creationId xmlns:a16="http://schemas.microsoft.com/office/drawing/2014/main" id="{A0B19047-F64E-E9E3-E68F-35470BBB6AB0}"/>
                </a:ext>
              </a:extLst>
            </p:cNvPr>
            <p:cNvGrpSpPr/>
            <p:nvPr/>
          </p:nvGrpSpPr>
          <p:grpSpPr>
            <a:xfrm>
              <a:off x="4568334" y="4756434"/>
              <a:ext cx="1186766" cy="1233950"/>
              <a:chOff x="2726797" y="4756435"/>
              <a:chExt cx="1186766" cy="1233950"/>
            </a:xfrm>
          </p:grpSpPr>
          <p:pic>
            <p:nvPicPr>
              <p:cNvPr id="17" name="Picture 2">
                <a:extLst>
                  <a:ext uri="{FF2B5EF4-FFF2-40B4-BE49-F238E27FC236}">
                    <a16:creationId xmlns:a16="http://schemas.microsoft.com/office/drawing/2014/main" id="{E1D66265-83FA-97B5-2780-529CF4F9CFB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3879" t="66973" r="46121" b="10030"/>
              <a:stretch/>
            </p:blipFill>
            <p:spPr bwMode="auto">
              <a:xfrm>
                <a:off x="2726797" y="4756435"/>
                <a:ext cx="953915" cy="123395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Coiled · GitHub">
                <a:extLst>
                  <a:ext uri="{FF2B5EF4-FFF2-40B4-BE49-F238E27FC236}">
                    <a16:creationId xmlns:a16="http://schemas.microsoft.com/office/drawing/2014/main" id="{400AB74C-C4E3-08FA-BF82-5DCDCE3439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0820" y="4855936"/>
                <a:ext cx="362743" cy="36274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 name="Group 18">
              <a:extLst>
                <a:ext uri="{FF2B5EF4-FFF2-40B4-BE49-F238E27FC236}">
                  <a16:creationId xmlns:a16="http://schemas.microsoft.com/office/drawing/2014/main" id="{A36AC8BD-E5EB-5A38-8FC0-B83BFE07F722}"/>
                </a:ext>
              </a:extLst>
            </p:cNvPr>
            <p:cNvGrpSpPr/>
            <p:nvPr/>
          </p:nvGrpSpPr>
          <p:grpSpPr>
            <a:xfrm>
              <a:off x="6472255" y="4763698"/>
              <a:ext cx="1186766" cy="1226686"/>
              <a:chOff x="2726797" y="4756435"/>
              <a:chExt cx="1186766" cy="1226686"/>
            </a:xfrm>
          </p:grpSpPr>
          <p:pic>
            <p:nvPicPr>
              <p:cNvPr id="20" name="Picture 2">
                <a:extLst>
                  <a:ext uri="{FF2B5EF4-FFF2-40B4-BE49-F238E27FC236}">
                    <a16:creationId xmlns:a16="http://schemas.microsoft.com/office/drawing/2014/main" id="{A371B83E-7872-9F4C-B66B-7D01FC5BB05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3879" t="66973" r="46121" b="10165"/>
              <a:stretch/>
            </p:blipFill>
            <p:spPr bwMode="auto">
              <a:xfrm>
                <a:off x="2726797" y="4756435"/>
                <a:ext cx="953915" cy="122668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Coiled · GitHub">
                <a:extLst>
                  <a:ext uri="{FF2B5EF4-FFF2-40B4-BE49-F238E27FC236}">
                    <a16:creationId xmlns:a16="http://schemas.microsoft.com/office/drawing/2014/main" id="{594D2ED6-CA7B-E9FC-E7C7-F6614682F9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0820" y="4855936"/>
                <a:ext cx="362743" cy="36274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 name="Group 21">
              <a:extLst>
                <a:ext uri="{FF2B5EF4-FFF2-40B4-BE49-F238E27FC236}">
                  <a16:creationId xmlns:a16="http://schemas.microsoft.com/office/drawing/2014/main" id="{EE32E450-C3C9-87C5-F395-FA222939756F}"/>
                </a:ext>
              </a:extLst>
            </p:cNvPr>
            <p:cNvGrpSpPr/>
            <p:nvPr/>
          </p:nvGrpSpPr>
          <p:grpSpPr>
            <a:xfrm>
              <a:off x="8193992" y="4763698"/>
              <a:ext cx="1186766" cy="1233950"/>
              <a:chOff x="2726797" y="4756435"/>
              <a:chExt cx="1186766" cy="1233950"/>
            </a:xfrm>
          </p:grpSpPr>
          <p:pic>
            <p:nvPicPr>
              <p:cNvPr id="23" name="Picture 2">
                <a:extLst>
                  <a:ext uri="{FF2B5EF4-FFF2-40B4-BE49-F238E27FC236}">
                    <a16:creationId xmlns:a16="http://schemas.microsoft.com/office/drawing/2014/main" id="{4315A032-8A29-4B69-1EF2-3F6B4F4CCDF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3879" t="66973" r="46121" b="10030"/>
              <a:stretch/>
            </p:blipFill>
            <p:spPr bwMode="auto">
              <a:xfrm>
                <a:off x="2726797" y="4756435"/>
                <a:ext cx="953915" cy="123395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Coiled · GitHub">
                <a:extLst>
                  <a:ext uri="{FF2B5EF4-FFF2-40B4-BE49-F238E27FC236}">
                    <a16:creationId xmlns:a16="http://schemas.microsoft.com/office/drawing/2014/main" id="{DB066F80-66F7-F903-20F0-387B71682D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0820" y="4855936"/>
                <a:ext cx="362743" cy="362743"/>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6" name="Straight Arrow Connector 25">
              <a:extLst>
                <a:ext uri="{FF2B5EF4-FFF2-40B4-BE49-F238E27FC236}">
                  <a16:creationId xmlns:a16="http://schemas.microsoft.com/office/drawing/2014/main" id="{05E96FC5-9DFF-CB88-43D1-157C4D3631A7}"/>
                </a:ext>
              </a:extLst>
            </p:cNvPr>
            <p:cNvCxnSpPr>
              <a:cxnSpLocks/>
            </p:cNvCxnSpPr>
            <p:nvPr/>
          </p:nvCxnSpPr>
          <p:spPr>
            <a:xfrm flipV="1">
              <a:off x="5179324" y="3942063"/>
              <a:ext cx="474672" cy="682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EEE77541-0582-EB3D-18CB-0E6A7E93FFE8}"/>
                </a:ext>
              </a:extLst>
            </p:cNvPr>
            <p:cNvCxnSpPr>
              <a:cxnSpLocks/>
            </p:cNvCxnSpPr>
            <p:nvPr/>
          </p:nvCxnSpPr>
          <p:spPr>
            <a:xfrm flipH="1" flipV="1">
              <a:off x="6002867" y="3942063"/>
              <a:ext cx="567266" cy="682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12EA0742-8FBB-7B13-C545-B320F7557836}"/>
                </a:ext>
              </a:extLst>
            </p:cNvPr>
            <p:cNvCxnSpPr>
              <a:cxnSpLocks/>
            </p:cNvCxnSpPr>
            <p:nvPr/>
          </p:nvCxnSpPr>
          <p:spPr>
            <a:xfrm flipH="1" flipV="1">
              <a:off x="6570133" y="3958960"/>
              <a:ext cx="1623859" cy="6660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40" name="TextBox 39">
            <a:extLst>
              <a:ext uri="{FF2B5EF4-FFF2-40B4-BE49-F238E27FC236}">
                <a16:creationId xmlns:a16="http://schemas.microsoft.com/office/drawing/2014/main" id="{05456845-CD87-49C8-AC66-A429F09D24D1}"/>
              </a:ext>
            </a:extLst>
          </p:cNvPr>
          <p:cNvSpPr txBox="1"/>
          <p:nvPr/>
        </p:nvSpPr>
        <p:spPr>
          <a:xfrm>
            <a:off x="683969" y="1526531"/>
            <a:ext cx="4316094" cy="4062651"/>
          </a:xfrm>
          <a:prstGeom prst="rect">
            <a:avLst/>
          </a:prstGeom>
          <a:noFill/>
        </p:spPr>
        <p:txBody>
          <a:bodyPr wrap="square" rtlCol="0">
            <a:spAutoFit/>
          </a:bodyPr>
          <a:lstStyle/>
          <a:p>
            <a:pPr>
              <a:spcAft>
                <a:spcPts val="1200"/>
              </a:spcAft>
            </a:pPr>
            <a:r>
              <a:rPr lang="en-US" b="1" dirty="0"/>
              <a:t>Setup</a:t>
            </a:r>
          </a:p>
          <a:p>
            <a:pPr marL="342900" indent="-342900">
              <a:spcAft>
                <a:spcPts val="1200"/>
              </a:spcAft>
              <a:buAutoNum type="arabicPeriod"/>
            </a:pPr>
            <a:r>
              <a:rPr lang="en-US" sz="1600" dirty="0"/>
              <a:t>Sign up (e.g. with </a:t>
            </a:r>
            <a:r>
              <a:rPr lang="en-US" sz="1600" dirty="0" err="1"/>
              <a:t>Github</a:t>
            </a:r>
            <a:r>
              <a:rPr lang="en-US" sz="1600" dirty="0"/>
              <a:t> / Google account)</a:t>
            </a:r>
          </a:p>
          <a:p>
            <a:pPr marL="342900" indent="-342900">
              <a:spcAft>
                <a:spcPts val="1200"/>
              </a:spcAft>
              <a:buAutoNum type="arabicPeriod"/>
            </a:pPr>
            <a:r>
              <a:rPr lang="en-US" sz="1600" dirty="0"/>
              <a:t>Download Coiled: “pip install coiled”</a:t>
            </a:r>
          </a:p>
          <a:p>
            <a:pPr marL="342900" indent="-342900">
              <a:spcAft>
                <a:spcPts val="1200"/>
              </a:spcAft>
              <a:buFont typeface="+mj-lt"/>
              <a:buAutoNum type="arabicPeriod"/>
            </a:pPr>
            <a:r>
              <a:rPr lang="en-US" sz="1600" dirty="0"/>
              <a:t>Connect to an AWS account.</a:t>
            </a:r>
          </a:p>
          <a:p>
            <a:pPr>
              <a:spcAft>
                <a:spcPts val="1200"/>
              </a:spcAft>
            </a:pPr>
            <a:r>
              <a:rPr lang="en-US" sz="1600" i="1" dirty="0"/>
              <a:t>Multiple Coiled accounts can be part of the same workspace, connected to a single AWS account.</a:t>
            </a:r>
          </a:p>
          <a:p>
            <a:pPr>
              <a:spcAft>
                <a:spcPts val="1200"/>
              </a:spcAft>
            </a:pPr>
            <a:endParaRPr lang="en-US" sz="1600" i="1" dirty="0"/>
          </a:p>
          <a:p>
            <a:pPr>
              <a:spcAft>
                <a:spcPts val="1200"/>
              </a:spcAft>
            </a:pPr>
            <a:r>
              <a:rPr lang="en-US" sz="1600" b="1" dirty="0"/>
              <a:t>Pricing</a:t>
            </a:r>
          </a:p>
          <a:p>
            <a:pPr>
              <a:spcAft>
                <a:spcPts val="1200"/>
              </a:spcAft>
            </a:pPr>
            <a:r>
              <a:rPr lang="en-US" sz="1600" dirty="0"/>
              <a:t>All AWS costs incurred are your own.</a:t>
            </a:r>
          </a:p>
          <a:p>
            <a:pPr>
              <a:spcAft>
                <a:spcPts val="1200"/>
              </a:spcAft>
            </a:pPr>
            <a:r>
              <a:rPr lang="en-US" sz="1600" dirty="0"/>
              <a:t>Extra Coiled costs: First 10,000 CPU hours per month free, </a:t>
            </a:r>
            <a:r>
              <a:rPr lang="en-US" sz="1600" dirty="0">
                <a:hlinkClick r:id="rId6"/>
              </a:rPr>
              <a:t>$0.05/CPU-hour beyond that</a:t>
            </a:r>
            <a:r>
              <a:rPr lang="en-US" sz="1600" dirty="0"/>
              <a:t> .</a:t>
            </a:r>
            <a:endParaRPr lang="en-US" sz="1600" b="1" dirty="0"/>
          </a:p>
        </p:txBody>
      </p:sp>
      <p:sp>
        <p:nvSpPr>
          <p:cNvPr id="41" name="TextBox 40">
            <a:extLst>
              <a:ext uri="{FF2B5EF4-FFF2-40B4-BE49-F238E27FC236}">
                <a16:creationId xmlns:a16="http://schemas.microsoft.com/office/drawing/2014/main" id="{7276CF4F-E854-6ED3-227D-90E0D5BA0994}"/>
              </a:ext>
            </a:extLst>
          </p:cNvPr>
          <p:cNvSpPr txBox="1"/>
          <p:nvPr/>
        </p:nvSpPr>
        <p:spPr>
          <a:xfrm>
            <a:off x="5550336" y="5571765"/>
            <a:ext cx="1370480" cy="276999"/>
          </a:xfrm>
          <a:prstGeom prst="rect">
            <a:avLst/>
          </a:prstGeom>
          <a:solidFill>
            <a:schemeClr val="bg1"/>
          </a:solidFill>
        </p:spPr>
        <p:txBody>
          <a:bodyPr wrap="square" rtlCol="0">
            <a:spAutoFit/>
          </a:bodyPr>
          <a:lstStyle/>
          <a:p>
            <a:pPr algn="ctr"/>
            <a:r>
              <a:rPr lang="en-US" sz="1200" i="1" dirty="0">
                <a:latin typeface="Times New Roman" panose="02020603050405020304" pitchFamily="18" charset="0"/>
                <a:cs typeface="Times New Roman" panose="02020603050405020304" pitchFamily="18" charset="0"/>
              </a:rPr>
              <a:t>1000 CPU hrs max </a:t>
            </a:r>
          </a:p>
        </p:txBody>
      </p:sp>
      <p:sp>
        <p:nvSpPr>
          <p:cNvPr id="42" name="TextBox 41">
            <a:extLst>
              <a:ext uri="{FF2B5EF4-FFF2-40B4-BE49-F238E27FC236}">
                <a16:creationId xmlns:a16="http://schemas.microsoft.com/office/drawing/2014/main" id="{73A65799-44D6-2647-4874-7147CE900A8D}"/>
              </a:ext>
            </a:extLst>
          </p:cNvPr>
          <p:cNvSpPr txBox="1"/>
          <p:nvPr/>
        </p:nvSpPr>
        <p:spPr>
          <a:xfrm>
            <a:off x="7027820" y="5571765"/>
            <a:ext cx="1370480" cy="276999"/>
          </a:xfrm>
          <a:prstGeom prst="rect">
            <a:avLst/>
          </a:prstGeom>
          <a:solidFill>
            <a:schemeClr val="bg1"/>
          </a:solidFill>
        </p:spPr>
        <p:txBody>
          <a:bodyPr wrap="square" rtlCol="0">
            <a:spAutoFit/>
          </a:bodyPr>
          <a:lstStyle/>
          <a:p>
            <a:pPr algn="ctr"/>
            <a:r>
              <a:rPr lang="en-US" sz="1200" i="1" dirty="0">
                <a:latin typeface="Times New Roman" panose="02020603050405020304" pitchFamily="18" charset="0"/>
                <a:cs typeface="Times New Roman" panose="02020603050405020304" pitchFamily="18" charset="0"/>
              </a:rPr>
              <a:t>500 CPU hrs max </a:t>
            </a:r>
          </a:p>
        </p:txBody>
      </p:sp>
      <p:sp>
        <p:nvSpPr>
          <p:cNvPr id="43" name="TextBox 42">
            <a:extLst>
              <a:ext uri="{FF2B5EF4-FFF2-40B4-BE49-F238E27FC236}">
                <a16:creationId xmlns:a16="http://schemas.microsoft.com/office/drawing/2014/main" id="{DB712D79-EC50-1E08-855B-4FB945521823}"/>
              </a:ext>
            </a:extLst>
          </p:cNvPr>
          <p:cNvSpPr txBox="1"/>
          <p:nvPr/>
        </p:nvSpPr>
        <p:spPr>
          <a:xfrm>
            <a:off x="8540484" y="5573635"/>
            <a:ext cx="1370480" cy="276999"/>
          </a:xfrm>
          <a:prstGeom prst="rect">
            <a:avLst/>
          </a:prstGeom>
          <a:solidFill>
            <a:schemeClr val="bg1"/>
          </a:solidFill>
        </p:spPr>
        <p:txBody>
          <a:bodyPr wrap="square" rtlCol="0">
            <a:spAutoFit/>
          </a:bodyPr>
          <a:lstStyle/>
          <a:p>
            <a:pPr algn="ctr"/>
            <a:r>
              <a:rPr lang="en-US" sz="1200" i="1" dirty="0">
                <a:latin typeface="Times New Roman" panose="02020603050405020304" pitchFamily="18" charset="0"/>
                <a:cs typeface="Times New Roman" panose="02020603050405020304" pitchFamily="18" charset="0"/>
              </a:rPr>
              <a:t>500 CPU hrs max </a:t>
            </a:r>
          </a:p>
        </p:txBody>
      </p:sp>
      <p:sp>
        <p:nvSpPr>
          <p:cNvPr id="44" name="TextBox 43">
            <a:extLst>
              <a:ext uri="{FF2B5EF4-FFF2-40B4-BE49-F238E27FC236}">
                <a16:creationId xmlns:a16="http://schemas.microsoft.com/office/drawing/2014/main" id="{C9A79AA3-F7A2-19BB-A380-D255C4D1CB7C}"/>
              </a:ext>
            </a:extLst>
          </p:cNvPr>
          <p:cNvSpPr txBox="1"/>
          <p:nvPr/>
        </p:nvSpPr>
        <p:spPr>
          <a:xfrm>
            <a:off x="10017968" y="5571765"/>
            <a:ext cx="1370480" cy="276999"/>
          </a:xfrm>
          <a:prstGeom prst="rect">
            <a:avLst/>
          </a:prstGeom>
          <a:solidFill>
            <a:schemeClr val="bg1"/>
          </a:solidFill>
        </p:spPr>
        <p:txBody>
          <a:bodyPr wrap="square" rtlCol="0">
            <a:spAutoFit/>
          </a:bodyPr>
          <a:lstStyle/>
          <a:p>
            <a:pPr algn="ctr"/>
            <a:r>
              <a:rPr lang="en-US" sz="1200" i="1" dirty="0">
                <a:latin typeface="Times New Roman" panose="02020603050405020304" pitchFamily="18" charset="0"/>
                <a:cs typeface="Times New Roman" panose="02020603050405020304" pitchFamily="18" charset="0"/>
              </a:rPr>
              <a:t>7000 CPU hrs max </a:t>
            </a:r>
          </a:p>
        </p:txBody>
      </p:sp>
    </p:spTree>
    <p:extLst>
      <p:ext uri="{BB962C8B-B14F-4D97-AF65-F5344CB8AC3E}">
        <p14:creationId xmlns:p14="http://schemas.microsoft.com/office/powerpoint/2010/main" val="3973994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6BDFCE-E723-0FA7-4339-345B739A894F}"/>
              </a:ext>
            </a:extLst>
          </p:cNvPr>
          <p:cNvSpPr txBox="1"/>
          <p:nvPr/>
        </p:nvSpPr>
        <p:spPr>
          <a:xfrm>
            <a:off x="2783836" y="1797754"/>
            <a:ext cx="6624328" cy="1200329"/>
          </a:xfrm>
          <a:prstGeom prst="rect">
            <a:avLst/>
          </a:prstGeom>
          <a:noFill/>
          <a:ln w="57150">
            <a:solidFill>
              <a:schemeClr val="accent2">
                <a:lumMod val="60000"/>
                <a:lumOff val="40000"/>
              </a:schemeClr>
            </a:solidFill>
          </a:ln>
        </p:spPr>
        <p:txBody>
          <a:bodyPr wrap="square" rtlCol="0">
            <a:spAutoFit/>
          </a:bodyPr>
          <a:lstStyle/>
          <a:p>
            <a:pPr algn="ctr"/>
            <a:endParaRPr lang="en-US" sz="2400" b="1" dirty="0"/>
          </a:p>
          <a:p>
            <a:pPr algn="ctr"/>
            <a:r>
              <a:rPr lang="en-US" sz="2400" b="1" dirty="0">
                <a:latin typeface="+mj-lt"/>
              </a:rPr>
              <a:t>3. Coiled Workflows</a:t>
            </a:r>
          </a:p>
          <a:p>
            <a:pPr algn="ctr"/>
            <a:endParaRPr lang="en-US" sz="2400" b="1" dirty="0"/>
          </a:p>
        </p:txBody>
      </p:sp>
    </p:spTree>
    <p:extLst>
      <p:ext uri="{BB962C8B-B14F-4D97-AF65-F5344CB8AC3E}">
        <p14:creationId xmlns:p14="http://schemas.microsoft.com/office/powerpoint/2010/main" val="1412954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5F8433BD-004E-2258-8EC3-A9E3BE2BB71D}"/>
              </a:ext>
            </a:extLst>
          </p:cNvPr>
          <p:cNvGrpSpPr/>
          <p:nvPr/>
        </p:nvGrpSpPr>
        <p:grpSpPr>
          <a:xfrm>
            <a:off x="4608485" y="359762"/>
            <a:ext cx="7231310" cy="4561030"/>
            <a:chOff x="2864623" y="913991"/>
            <a:chExt cx="7231310" cy="4724454"/>
          </a:xfrm>
        </p:grpSpPr>
        <p:pic>
          <p:nvPicPr>
            <p:cNvPr id="21" name="Picture 20">
              <a:extLst>
                <a:ext uri="{FF2B5EF4-FFF2-40B4-BE49-F238E27FC236}">
                  <a16:creationId xmlns:a16="http://schemas.microsoft.com/office/drawing/2014/main" id="{81290216-9B56-4D46-1FCE-4BA592286758}"/>
                </a:ext>
              </a:extLst>
            </p:cNvPr>
            <p:cNvPicPr>
              <a:picLocks noChangeAspect="1"/>
            </p:cNvPicPr>
            <p:nvPr/>
          </p:nvPicPr>
          <p:blipFill rotWithShape="1">
            <a:blip r:embed="rId3"/>
            <a:srcRect l="9115" t="15264" r="8316" b="12809"/>
            <a:stretch/>
          </p:blipFill>
          <p:spPr>
            <a:xfrm>
              <a:off x="2864623" y="913991"/>
              <a:ext cx="7231310" cy="4724454"/>
            </a:xfrm>
            <a:prstGeom prst="rect">
              <a:avLst/>
            </a:prstGeom>
          </p:spPr>
        </p:pic>
        <p:sp>
          <p:nvSpPr>
            <p:cNvPr id="22" name="Rectangle 21">
              <a:extLst>
                <a:ext uri="{FF2B5EF4-FFF2-40B4-BE49-F238E27FC236}">
                  <a16:creationId xmlns:a16="http://schemas.microsoft.com/office/drawing/2014/main" id="{3BC92208-64CA-A84C-BFA3-6A5F04A729F4}"/>
                </a:ext>
              </a:extLst>
            </p:cNvPr>
            <p:cNvSpPr/>
            <p:nvPr/>
          </p:nvSpPr>
          <p:spPr>
            <a:xfrm>
              <a:off x="4506011" y="2491033"/>
              <a:ext cx="4138367" cy="213752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a:extLst>
              <a:ext uri="{FF2B5EF4-FFF2-40B4-BE49-F238E27FC236}">
                <a16:creationId xmlns:a16="http://schemas.microsoft.com/office/drawing/2014/main" id="{B16A8947-F2DF-BA46-C2D7-EA7D9B58185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6293" t="32337" r="34742" b="50000"/>
          <a:stretch/>
        </p:blipFill>
        <p:spPr bwMode="auto">
          <a:xfrm>
            <a:off x="9665605" y="2390862"/>
            <a:ext cx="1056933" cy="1171264"/>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6E2C7812-E0A1-F541-F7F7-2A7328C36F55}"/>
              </a:ext>
            </a:extLst>
          </p:cNvPr>
          <p:cNvSpPr txBox="1"/>
          <p:nvPr/>
        </p:nvSpPr>
        <p:spPr>
          <a:xfrm>
            <a:off x="749232" y="1247333"/>
            <a:ext cx="4049086" cy="1077218"/>
          </a:xfrm>
          <a:prstGeom prst="rect">
            <a:avLst/>
          </a:prstGeom>
          <a:noFill/>
        </p:spPr>
        <p:txBody>
          <a:bodyPr wrap="square" rtlCol="0">
            <a:spAutoFit/>
          </a:bodyPr>
          <a:lstStyle/>
          <a:p>
            <a:r>
              <a:rPr lang="en-US" sz="1600" dirty="0"/>
              <a:t>Coiled Notebook = VM with all local packages installed and </a:t>
            </a:r>
            <a:r>
              <a:rPr lang="en-US" sz="1600" dirty="0" err="1"/>
              <a:t>Jupyter</a:t>
            </a:r>
            <a:r>
              <a:rPr lang="en-US" sz="1600" dirty="0"/>
              <a:t> Notebook interface.</a:t>
            </a:r>
          </a:p>
          <a:p>
            <a:endParaRPr lang="en-US" sz="1600" dirty="0"/>
          </a:p>
          <a:p>
            <a:r>
              <a:rPr lang="en-US" sz="1600" dirty="0"/>
              <a:t>Start one up from the command line.</a:t>
            </a:r>
          </a:p>
        </p:txBody>
      </p:sp>
      <p:cxnSp>
        <p:nvCxnSpPr>
          <p:cNvPr id="8" name="Straight Arrow Connector 7">
            <a:extLst>
              <a:ext uri="{FF2B5EF4-FFF2-40B4-BE49-F238E27FC236}">
                <a16:creationId xmlns:a16="http://schemas.microsoft.com/office/drawing/2014/main" id="{B35B55A8-906C-1DCD-0312-79E81E04A38C}"/>
              </a:ext>
            </a:extLst>
          </p:cNvPr>
          <p:cNvCxnSpPr>
            <a:cxnSpLocks/>
          </p:cNvCxnSpPr>
          <p:nvPr/>
        </p:nvCxnSpPr>
        <p:spPr>
          <a:xfrm flipV="1">
            <a:off x="2785533" y="3124200"/>
            <a:ext cx="4004734" cy="1272967"/>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46BDFCE-E723-0FA7-4339-345B739A894F}"/>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3. Coiled Workflows</a:t>
            </a:r>
          </a:p>
          <a:p>
            <a:pPr algn="ctr"/>
            <a:r>
              <a:rPr lang="en-US" dirty="0"/>
              <a:t>Coiled Notebook + demo</a:t>
            </a:r>
          </a:p>
        </p:txBody>
      </p:sp>
      <p:cxnSp>
        <p:nvCxnSpPr>
          <p:cNvPr id="25" name="Straight Arrow Connector 24">
            <a:extLst>
              <a:ext uri="{FF2B5EF4-FFF2-40B4-BE49-F238E27FC236}">
                <a16:creationId xmlns:a16="http://schemas.microsoft.com/office/drawing/2014/main" id="{D7D85D8E-7A5A-F169-7124-920639518156}"/>
              </a:ext>
            </a:extLst>
          </p:cNvPr>
          <p:cNvCxnSpPr>
            <a:cxnSpLocks/>
          </p:cNvCxnSpPr>
          <p:nvPr/>
        </p:nvCxnSpPr>
        <p:spPr>
          <a:xfrm flipH="1">
            <a:off x="8224140" y="2973940"/>
            <a:ext cx="1346549"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9F2ADD5F-E771-FC3A-954B-0C8C04D46940}"/>
              </a:ext>
            </a:extLst>
          </p:cNvPr>
          <p:cNvGrpSpPr/>
          <p:nvPr/>
        </p:nvGrpSpPr>
        <p:grpSpPr>
          <a:xfrm>
            <a:off x="6922443" y="2419936"/>
            <a:ext cx="1396613" cy="1171264"/>
            <a:chOff x="6711370" y="2677685"/>
            <a:chExt cx="1396613" cy="1171264"/>
          </a:xfrm>
        </p:grpSpPr>
        <p:grpSp>
          <p:nvGrpSpPr>
            <p:cNvPr id="2" name="Group 1">
              <a:extLst>
                <a:ext uri="{FF2B5EF4-FFF2-40B4-BE49-F238E27FC236}">
                  <a16:creationId xmlns:a16="http://schemas.microsoft.com/office/drawing/2014/main" id="{0698792A-279D-8B92-FADD-D4A710E5D217}"/>
                </a:ext>
              </a:extLst>
            </p:cNvPr>
            <p:cNvGrpSpPr/>
            <p:nvPr/>
          </p:nvGrpSpPr>
          <p:grpSpPr>
            <a:xfrm>
              <a:off x="7007013" y="2677685"/>
              <a:ext cx="938497" cy="1171264"/>
              <a:chOff x="7278272" y="2309568"/>
              <a:chExt cx="1068773" cy="1333851"/>
            </a:xfrm>
          </p:grpSpPr>
          <p:pic>
            <p:nvPicPr>
              <p:cNvPr id="7" name="Picture 2">
                <a:extLst>
                  <a:ext uri="{FF2B5EF4-FFF2-40B4-BE49-F238E27FC236}">
                    <a16:creationId xmlns:a16="http://schemas.microsoft.com/office/drawing/2014/main" id="{C10F5589-5C1A-73CD-B1B0-9B11BD92FB1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6207"/>
              <a:stretch/>
            </p:blipFill>
            <p:spPr bwMode="auto">
              <a:xfrm>
                <a:off x="7278272" y="2309568"/>
                <a:ext cx="1056933" cy="133385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57320219-7D45-5A3C-7A21-BD1BF1156F9A}"/>
                  </a:ext>
                </a:extLst>
              </p:cNvPr>
              <p:cNvSpPr/>
              <p:nvPr/>
            </p:nvSpPr>
            <p:spPr>
              <a:xfrm>
                <a:off x="8120543" y="2646947"/>
                <a:ext cx="226502" cy="18769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6CA1D1F4-6D70-AEB8-4EFB-B3110799FDF3}"/>
                </a:ext>
              </a:extLst>
            </p:cNvPr>
            <p:cNvSpPr txBox="1"/>
            <p:nvPr/>
          </p:nvSpPr>
          <p:spPr>
            <a:xfrm>
              <a:off x="6711370" y="3562126"/>
              <a:ext cx="1396613" cy="276999"/>
            </a:xfrm>
            <a:prstGeom prst="rect">
              <a:avLst/>
            </a:prstGeom>
            <a:solidFill>
              <a:schemeClr val="bg1"/>
            </a:solidFill>
          </p:spPr>
          <p:txBody>
            <a:bodyPr wrap="square" rtlCol="0">
              <a:spAutoFit/>
            </a:bodyPr>
            <a:lstStyle/>
            <a:p>
              <a:pPr algn="ctr"/>
              <a:r>
                <a:rPr lang="en-US" sz="1200" b="1" dirty="0"/>
                <a:t>Coiled Notebook</a:t>
              </a:r>
            </a:p>
          </p:txBody>
        </p:sp>
      </p:grpSp>
      <p:pic>
        <p:nvPicPr>
          <p:cNvPr id="1026" name="Picture 2">
            <a:extLst>
              <a:ext uri="{FF2B5EF4-FFF2-40B4-BE49-F238E27FC236}">
                <a16:creationId xmlns:a16="http://schemas.microsoft.com/office/drawing/2014/main" id="{0AF1F87D-03AD-B20A-E700-3176A3BBF5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18158" y="2973940"/>
            <a:ext cx="767191" cy="88522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a:extLst>
              <a:ext uri="{FF2B5EF4-FFF2-40B4-BE49-F238E27FC236}">
                <a16:creationId xmlns:a16="http://schemas.microsoft.com/office/drawing/2014/main" id="{43F5D9E3-D5A6-90D1-B912-F7CE7C53A40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3879" t="66973" r="46121" b="10240"/>
          <a:stretch/>
        </p:blipFill>
        <p:spPr bwMode="auto">
          <a:xfrm>
            <a:off x="1367163" y="3628541"/>
            <a:ext cx="1219200" cy="1562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8398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86D059-4C0B-C976-87C1-F422C5A8B02C}"/>
            </a:ext>
          </a:extLst>
        </p:cNvPr>
        <p:cNvGrpSpPr/>
        <p:nvPr/>
      </p:nvGrpSpPr>
      <p:grpSpPr>
        <a:xfrm>
          <a:off x="0" y="0"/>
          <a:ext cx="0" cy="0"/>
          <a:chOff x="0" y="0"/>
          <a:chExt cx="0" cy="0"/>
        </a:xfrm>
      </p:grpSpPr>
      <p:grpSp>
        <p:nvGrpSpPr>
          <p:cNvPr id="13" name="Group 12">
            <a:extLst>
              <a:ext uri="{FF2B5EF4-FFF2-40B4-BE49-F238E27FC236}">
                <a16:creationId xmlns:a16="http://schemas.microsoft.com/office/drawing/2014/main" id="{70D12BFD-B6CC-DB06-1DC1-94FA8F02E5DE}"/>
              </a:ext>
            </a:extLst>
          </p:cNvPr>
          <p:cNvGrpSpPr/>
          <p:nvPr/>
        </p:nvGrpSpPr>
        <p:grpSpPr>
          <a:xfrm>
            <a:off x="4608485" y="359762"/>
            <a:ext cx="7231310" cy="4561030"/>
            <a:chOff x="2864623" y="913991"/>
            <a:chExt cx="7231310" cy="4724454"/>
          </a:xfrm>
        </p:grpSpPr>
        <p:pic>
          <p:nvPicPr>
            <p:cNvPr id="14" name="Picture 13">
              <a:extLst>
                <a:ext uri="{FF2B5EF4-FFF2-40B4-BE49-F238E27FC236}">
                  <a16:creationId xmlns:a16="http://schemas.microsoft.com/office/drawing/2014/main" id="{6A6E93F8-E523-8E6A-AEBE-1E6A71503C5A}"/>
                </a:ext>
              </a:extLst>
            </p:cNvPr>
            <p:cNvPicPr>
              <a:picLocks noChangeAspect="1"/>
            </p:cNvPicPr>
            <p:nvPr/>
          </p:nvPicPr>
          <p:blipFill rotWithShape="1">
            <a:blip r:embed="rId3"/>
            <a:srcRect l="9115" t="15264" r="8316" b="12809"/>
            <a:stretch/>
          </p:blipFill>
          <p:spPr>
            <a:xfrm>
              <a:off x="2864623" y="913991"/>
              <a:ext cx="7231310" cy="4724454"/>
            </a:xfrm>
            <a:prstGeom prst="rect">
              <a:avLst/>
            </a:prstGeom>
          </p:spPr>
        </p:pic>
        <p:sp>
          <p:nvSpPr>
            <p:cNvPr id="15" name="Rectangle 14">
              <a:extLst>
                <a:ext uri="{FF2B5EF4-FFF2-40B4-BE49-F238E27FC236}">
                  <a16:creationId xmlns:a16="http://schemas.microsoft.com/office/drawing/2014/main" id="{0017AAC2-CE0A-51D0-2FBD-10419DC55319}"/>
                </a:ext>
              </a:extLst>
            </p:cNvPr>
            <p:cNvSpPr/>
            <p:nvPr/>
          </p:nvSpPr>
          <p:spPr>
            <a:xfrm>
              <a:off x="4506011" y="2491033"/>
              <a:ext cx="4138367" cy="213752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BBD24D75-FB65-8B77-A9F4-7B9F77CEDBA5}"/>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3. Coiled Workflows</a:t>
            </a:r>
          </a:p>
          <a:p>
            <a:pPr algn="ctr"/>
            <a:r>
              <a:rPr lang="en-US" dirty="0"/>
              <a:t>Coiled Function Intro</a:t>
            </a:r>
          </a:p>
        </p:txBody>
      </p:sp>
      <p:pic>
        <p:nvPicPr>
          <p:cNvPr id="7" name="Picture 6">
            <a:extLst>
              <a:ext uri="{FF2B5EF4-FFF2-40B4-BE49-F238E27FC236}">
                <a16:creationId xmlns:a16="http://schemas.microsoft.com/office/drawing/2014/main" id="{89A88C6C-FBFF-680C-884A-E75F7A508BF6}"/>
              </a:ext>
            </a:extLst>
          </p:cNvPr>
          <p:cNvPicPr>
            <a:picLocks noChangeAspect="1"/>
          </p:cNvPicPr>
          <p:nvPr/>
        </p:nvPicPr>
        <p:blipFill>
          <a:blip r:embed="rId4"/>
          <a:stretch>
            <a:fillRect/>
          </a:stretch>
        </p:blipFill>
        <p:spPr>
          <a:xfrm>
            <a:off x="1976763" y="4831956"/>
            <a:ext cx="4452933" cy="1799897"/>
          </a:xfrm>
          <a:prstGeom prst="rect">
            <a:avLst/>
          </a:prstGeom>
        </p:spPr>
      </p:pic>
      <p:grpSp>
        <p:nvGrpSpPr>
          <p:cNvPr id="35" name="Group 34">
            <a:extLst>
              <a:ext uri="{FF2B5EF4-FFF2-40B4-BE49-F238E27FC236}">
                <a16:creationId xmlns:a16="http://schemas.microsoft.com/office/drawing/2014/main" id="{4199A24F-39B7-4BE2-BCE3-209DC0738CC5}"/>
              </a:ext>
            </a:extLst>
          </p:cNvPr>
          <p:cNvGrpSpPr/>
          <p:nvPr/>
        </p:nvGrpSpPr>
        <p:grpSpPr>
          <a:xfrm>
            <a:off x="6717402" y="1644229"/>
            <a:ext cx="645526" cy="510293"/>
            <a:chOff x="6253267" y="1135664"/>
            <a:chExt cx="645526" cy="510293"/>
          </a:xfrm>
        </p:grpSpPr>
        <p:pic>
          <p:nvPicPr>
            <p:cNvPr id="23" name="Picture 2">
              <a:extLst>
                <a:ext uri="{FF2B5EF4-FFF2-40B4-BE49-F238E27FC236}">
                  <a16:creationId xmlns:a16="http://schemas.microsoft.com/office/drawing/2014/main" id="{376CC7B0-B536-8DC1-3322-58DC98CCD8F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2586" t="70805" r="27168" b="12100"/>
            <a:stretch/>
          </p:blipFill>
          <p:spPr bwMode="auto">
            <a:xfrm>
              <a:off x="6253267" y="1135664"/>
              <a:ext cx="543769" cy="510293"/>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a:extLst>
                <a:ext uri="{FF2B5EF4-FFF2-40B4-BE49-F238E27FC236}">
                  <a16:creationId xmlns:a16="http://schemas.microsoft.com/office/drawing/2014/main" id="{E3B40972-D031-453C-9FD3-B0C41B68236C}"/>
                </a:ext>
              </a:extLst>
            </p:cNvPr>
            <p:cNvSpPr/>
            <p:nvPr/>
          </p:nvSpPr>
          <p:spPr>
            <a:xfrm>
              <a:off x="6699900" y="1275990"/>
              <a:ext cx="198893" cy="1648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1EE8EC83-D8EA-5D35-00AE-48C493861212}"/>
              </a:ext>
            </a:extLst>
          </p:cNvPr>
          <p:cNvGrpSpPr/>
          <p:nvPr/>
        </p:nvGrpSpPr>
        <p:grpSpPr>
          <a:xfrm>
            <a:off x="7550108" y="1627105"/>
            <a:ext cx="645526" cy="510293"/>
            <a:chOff x="6253267" y="1135664"/>
            <a:chExt cx="645526" cy="510293"/>
          </a:xfrm>
        </p:grpSpPr>
        <p:pic>
          <p:nvPicPr>
            <p:cNvPr id="37" name="Picture 2">
              <a:extLst>
                <a:ext uri="{FF2B5EF4-FFF2-40B4-BE49-F238E27FC236}">
                  <a16:creationId xmlns:a16="http://schemas.microsoft.com/office/drawing/2014/main" id="{094DC992-6529-0603-A3EC-3C4532D0CDD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2586" t="70805" r="27168" b="12100"/>
            <a:stretch/>
          </p:blipFill>
          <p:spPr bwMode="auto">
            <a:xfrm>
              <a:off x="6253267" y="1135664"/>
              <a:ext cx="543769" cy="510293"/>
            </a:xfrm>
            <a:prstGeom prst="rect">
              <a:avLst/>
            </a:prstGeom>
            <a:noFill/>
            <a:extLst>
              <a:ext uri="{909E8E84-426E-40DD-AFC4-6F175D3DCCD1}">
                <a14:hiddenFill xmlns:a14="http://schemas.microsoft.com/office/drawing/2010/main">
                  <a:solidFill>
                    <a:srgbClr val="FFFFFF"/>
                  </a:solidFill>
                </a14:hiddenFill>
              </a:ext>
            </a:extLst>
          </p:spPr>
        </p:pic>
        <p:sp>
          <p:nvSpPr>
            <p:cNvPr id="38" name="Rectangle 37">
              <a:extLst>
                <a:ext uri="{FF2B5EF4-FFF2-40B4-BE49-F238E27FC236}">
                  <a16:creationId xmlns:a16="http://schemas.microsoft.com/office/drawing/2014/main" id="{4E138537-A935-1AB6-978E-157106577352}"/>
                </a:ext>
              </a:extLst>
            </p:cNvPr>
            <p:cNvSpPr/>
            <p:nvPr/>
          </p:nvSpPr>
          <p:spPr>
            <a:xfrm>
              <a:off x="6699900" y="1275990"/>
              <a:ext cx="198893" cy="1648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36B3C316-D9D3-282B-3F1F-B83A6E6E6969}"/>
              </a:ext>
            </a:extLst>
          </p:cNvPr>
          <p:cNvGrpSpPr/>
          <p:nvPr/>
        </p:nvGrpSpPr>
        <p:grpSpPr>
          <a:xfrm>
            <a:off x="8349654" y="1605906"/>
            <a:ext cx="645526" cy="510293"/>
            <a:chOff x="6253267" y="1135664"/>
            <a:chExt cx="645526" cy="510293"/>
          </a:xfrm>
        </p:grpSpPr>
        <p:pic>
          <p:nvPicPr>
            <p:cNvPr id="40" name="Picture 2">
              <a:extLst>
                <a:ext uri="{FF2B5EF4-FFF2-40B4-BE49-F238E27FC236}">
                  <a16:creationId xmlns:a16="http://schemas.microsoft.com/office/drawing/2014/main" id="{89FEAADD-28A7-A41A-643B-F7740E9E84A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2586" t="70805" r="27168" b="12100"/>
            <a:stretch/>
          </p:blipFill>
          <p:spPr bwMode="auto">
            <a:xfrm>
              <a:off x="6253267" y="1135664"/>
              <a:ext cx="543769" cy="510293"/>
            </a:xfrm>
            <a:prstGeom prst="rect">
              <a:avLst/>
            </a:prstGeom>
            <a:noFill/>
            <a:extLst>
              <a:ext uri="{909E8E84-426E-40DD-AFC4-6F175D3DCCD1}">
                <a14:hiddenFill xmlns:a14="http://schemas.microsoft.com/office/drawing/2010/main">
                  <a:solidFill>
                    <a:srgbClr val="FFFFFF"/>
                  </a:solidFill>
                </a14:hiddenFill>
              </a:ext>
            </a:extLst>
          </p:spPr>
        </p:pic>
        <p:sp>
          <p:nvSpPr>
            <p:cNvPr id="41" name="Rectangle 40">
              <a:extLst>
                <a:ext uri="{FF2B5EF4-FFF2-40B4-BE49-F238E27FC236}">
                  <a16:creationId xmlns:a16="http://schemas.microsoft.com/office/drawing/2014/main" id="{DD514E0A-D3C1-D2E0-5088-8C6144429C03}"/>
                </a:ext>
              </a:extLst>
            </p:cNvPr>
            <p:cNvSpPr/>
            <p:nvPr/>
          </p:nvSpPr>
          <p:spPr>
            <a:xfrm>
              <a:off x="6699900" y="1275990"/>
              <a:ext cx="198893" cy="1648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 name="Straight Arrow Connector 8">
            <a:extLst>
              <a:ext uri="{FF2B5EF4-FFF2-40B4-BE49-F238E27FC236}">
                <a16:creationId xmlns:a16="http://schemas.microsoft.com/office/drawing/2014/main" id="{1D468E9F-EF93-FF1E-B61C-17797425543E}"/>
              </a:ext>
            </a:extLst>
          </p:cNvPr>
          <p:cNvCxnSpPr>
            <a:cxnSpLocks/>
            <a:stCxn id="12" idx="3"/>
          </p:cNvCxnSpPr>
          <p:nvPr/>
        </p:nvCxnSpPr>
        <p:spPr>
          <a:xfrm flipV="1">
            <a:off x="2586363" y="2098199"/>
            <a:ext cx="3670818" cy="2311717"/>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2">
            <a:extLst>
              <a:ext uri="{FF2B5EF4-FFF2-40B4-BE49-F238E27FC236}">
                <a16:creationId xmlns:a16="http://schemas.microsoft.com/office/drawing/2014/main" id="{7FEE5BF8-59E6-1662-634D-0466345ECF1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3879" t="66973" r="46121" b="10240"/>
          <a:stretch/>
        </p:blipFill>
        <p:spPr bwMode="auto">
          <a:xfrm>
            <a:off x="1367163" y="3628541"/>
            <a:ext cx="1219200" cy="1562749"/>
          </a:xfrm>
          <a:prstGeom prst="rect">
            <a:avLst/>
          </a:prstGeom>
          <a:noFill/>
          <a:extLst>
            <a:ext uri="{909E8E84-426E-40DD-AFC4-6F175D3DCCD1}">
              <a14:hiddenFill xmlns:a14="http://schemas.microsoft.com/office/drawing/2010/main">
                <a:solidFill>
                  <a:srgbClr val="FFFFFF"/>
                </a:solidFill>
              </a14:hiddenFill>
            </a:ext>
          </a:extLst>
        </p:spPr>
      </p:pic>
      <p:sp>
        <p:nvSpPr>
          <p:cNvPr id="51" name="TextBox 50">
            <a:extLst>
              <a:ext uri="{FF2B5EF4-FFF2-40B4-BE49-F238E27FC236}">
                <a16:creationId xmlns:a16="http://schemas.microsoft.com/office/drawing/2014/main" id="{21AFEBDB-0C9E-1BE9-673B-C99364C2BBA4}"/>
              </a:ext>
            </a:extLst>
          </p:cNvPr>
          <p:cNvSpPr txBox="1"/>
          <p:nvPr/>
        </p:nvSpPr>
        <p:spPr>
          <a:xfrm>
            <a:off x="3634501" y="3342543"/>
            <a:ext cx="728768" cy="276999"/>
          </a:xfrm>
          <a:prstGeom prst="rect">
            <a:avLst/>
          </a:prstGeom>
          <a:solidFill>
            <a:schemeClr val="bg1"/>
          </a:solid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F(x</a:t>
            </a:r>
            <a:r>
              <a:rPr lang="en-US" sz="1200" baseline="-25000" dirty="0">
                <a:latin typeface="Times New Roman" panose="02020603050405020304" pitchFamily="18" charset="0"/>
                <a:cs typeface="Times New Roman" panose="02020603050405020304" pitchFamily="18" charset="0"/>
              </a:rPr>
              <a:t>1</a:t>
            </a:r>
            <a:r>
              <a:rPr lang="en-US" sz="1200" dirty="0">
                <a:latin typeface="Times New Roman" panose="02020603050405020304" pitchFamily="18" charset="0"/>
                <a:cs typeface="Times New Roman" panose="02020603050405020304" pitchFamily="18" charset="0"/>
              </a:rPr>
              <a:t>, x</a:t>
            </a:r>
            <a:r>
              <a:rPr lang="en-US" sz="1200" baseline="-25000" dirty="0">
                <a:latin typeface="Times New Roman" panose="02020603050405020304" pitchFamily="18" charset="0"/>
                <a:cs typeface="Times New Roman" panose="02020603050405020304" pitchFamily="18" charset="0"/>
              </a:rPr>
              <a:t>2</a:t>
            </a:r>
            <a:r>
              <a:rPr lang="en-US" sz="1200" dirty="0">
                <a:latin typeface="Times New Roman" panose="02020603050405020304" pitchFamily="18" charset="0"/>
                <a:cs typeface="Times New Roman" panose="02020603050405020304" pitchFamily="18" charset="0"/>
              </a:rPr>
              <a:t>)</a:t>
            </a:r>
          </a:p>
        </p:txBody>
      </p:sp>
      <p:grpSp>
        <p:nvGrpSpPr>
          <p:cNvPr id="18" name="Group 17">
            <a:extLst>
              <a:ext uri="{FF2B5EF4-FFF2-40B4-BE49-F238E27FC236}">
                <a16:creationId xmlns:a16="http://schemas.microsoft.com/office/drawing/2014/main" id="{9C3FA2C1-1435-4FA4-C4D5-9A722E8BCC77}"/>
              </a:ext>
            </a:extLst>
          </p:cNvPr>
          <p:cNvGrpSpPr/>
          <p:nvPr/>
        </p:nvGrpSpPr>
        <p:grpSpPr>
          <a:xfrm>
            <a:off x="9823441" y="2344418"/>
            <a:ext cx="1145294" cy="1299002"/>
            <a:chOff x="7004068" y="1225613"/>
            <a:chExt cx="1712604" cy="1789187"/>
          </a:xfrm>
        </p:grpSpPr>
        <p:pic>
          <p:nvPicPr>
            <p:cNvPr id="19" name="Picture 18">
              <a:extLst>
                <a:ext uri="{FF2B5EF4-FFF2-40B4-BE49-F238E27FC236}">
                  <a16:creationId xmlns:a16="http://schemas.microsoft.com/office/drawing/2014/main" id="{D1B899A3-EF8E-D2D5-9EFE-334FFBF311E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6293" t="32337" r="34742" b="50000"/>
            <a:stretch/>
          </p:blipFill>
          <p:spPr bwMode="auto">
            <a:xfrm>
              <a:off x="7004068" y="1225613"/>
              <a:ext cx="1568742" cy="1738437"/>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5D10E93B-5A82-C564-1547-0C5AB46C8D74}"/>
                </a:ext>
              </a:extLst>
            </p:cNvPr>
            <p:cNvSpPr/>
            <p:nvPr/>
          </p:nvSpPr>
          <p:spPr>
            <a:xfrm>
              <a:off x="8414693" y="2785351"/>
              <a:ext cx="301979" cy="2294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a:extLst>
              <a:ext uri="{FF2B5EF4-FFF2-40B4-BE49-F238E27FC236}">
                <a16:creationId xmlns:a16="http://schemas.microsoft.com/office/drawing/2014/main" id="{3F3016F8-399D-8004-39DA-A9688D10D5E5}"/>
              </a:ext>
            </a:extLst>
          </p:cNvPr>
          <p:cNvSpPr txBox="1"/>
          <p:nvPr/>
        </p:nvSpPr>
        <p:spPr>
          <a:xfrm>
            <a:off x="443491" y="1254424"/>
            <a:ext cx="4120214" cy="907941"/>
          </a:xfrm>
          <a:prstGeom prst="rect">
            <a:avLst/>
          </a:prstGeom>
          <a:noFill/>
        </p:spPr>
        <p:txBody>
          <a:bodyPr wrap="square" rtlCol="0">
            <a:spAutoFit/>
          </a:bodyPr>
          <a:lstStyle/>
          <a:p>
            <a:pPr>
              <a:spcAft>
                <a:spcPts val="600"/>
              </a:spcAft>
            </a:pPr>
            <a:r>
              <a:rPr lang="en-US" sz="1600" b="1" dirty="0"/>
              <a:t>Workflow:</a:t>
            </a:r>
          </a:p>
          <a:p>
            <a:pPr marL="342900" indent="-342900">
              <a:spcAft>
                <a:spcPts val="600"/>
              </a:spcAft>
              <a:buAutoNum type="arabicPeriod"/>
            </a:pPr>
            <a:r>
              <a:rPr lang="en-US" sz="1600" dirty="0"/>
              <a:t>Choose a function that Coiled will replicate over multiple VM’s.</a:t>
            </a:r>
          </a:p>
        </p:txBody>
      </p:sp>
    </p:spTree>
    <p:extLst>
      <p:ext uri="{BB962C8B-B14F-4D97-AF65-F5344CB8AC3E}">
        <p14:creationId xmlns:p14="http://schemas.microsoft.com/office/powerpoint/2010/main" val="3482036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86D059-4C0B-C976-87C1-F422C5A8B02C}"/>
            </a:ext>
          </a:extLst>
        </p:cNvPr>
        <p:cNvGrpSpPr/>
        <p:nvPr/>
      </p:nvGrpSpPr>
      <p:grpSpPr>
        <a:xfrm>
          <a:off x="0" y="0"/>
          <a:ext cx="0" cy="0"/>
          <a:chOff x="0" y="0"/>
          <a:chExt cx="0" cy="0"/>
        </a:xfrm>
      </p:grpSpPr>
      <p:grpSp>
        <p:nvGrpSpPr>
          <p:cNvPr id="13" name="Group 12">
            <a:extLst>
              <a:ext uri="{FF2B5EF4-FFF2-40B4-BE49-F238E27FC236}">
                <a16:creationId xmlns:a16="http://schemas.microsoft.com/office/drawing/2014/main" id="{70D12BFD-B6CC-DB06-1DC1-94FA8F02E5DE}"/>
              </a:ext>
            </a:extLst>
          </p:cNvPr>
          <p:cNvGrpSpPr/>
          <p:nvPr/>
        </p:nvGrpSpPr>
        <p:grpSpPr>
          <a:xfrm>
            <a:off x="4608485" y="359762"/>
            <a:ext cx="7231310" cy="4561030"/>
            <a:chOff x="2864623" y="913991"/>
            <a:chExt cx="7231310" cy="4724454"/>
          </a:xfrm>
        </p:grpSpPr>
        <p:pic>
          <p:nvPicPr>
            <p:cNvPr id="14" name="Picture 13">
              <a:extLst>
                <a:ext uri="{FF2B5EF4-FFF2-40B4-BE49-F238E27FC236}">
                  <a16:creationId xmlns:a16="http://schemas.microsoft.com/office/drawing/2014/main" id="{6A6E93F8-E523-8E6A-AEBE-1E6A71503C5A}"/>
                </a:ext>
              </a:extLst>
            </p:cNvPr>
            <p:cNvPicPr>
              <a:picLocks noChangeAspect="1"/>
            </p:cNvPicPr>
            <p:nvPr/>
          </p:nvPicPr>
          <p:blipFill rotWithShape="1">
            <a:blip r:embed="rId3"/>
            <a:srcRect l="9115" t="15264" r="8316" b="12809"/>
            <a:stretch/>
          </p:blipFill>
          <p:spPr>
            <a:xfrm>
              <a:off x="2864623" y="913991"/>
              <a:ext cx="7231310" cy="4724454"/>
            </a:xfrm>
            <a:prstGeom prst="rect">
              <a:avLst/>
            </a:prstGeom>
          </p:spPr>
        </p:pic>
        <p:sp>
          <p:nvSpPr>
            <p:cNvPr id="15" name="Rectangle 14">
              <a:extLst>
                <a:ext uri="{FF2B5EF4-FFF2-40B4-BE49-F238E27FC236}">
                  <a16:creationId xmlns:a16="http://schemas.microsoft.com/office/drawing/2014/main" id="{0017AAC2-CE0A-51D0-2FBD-10419DC55319}"/>
                </a:ext>
              </a:extLst>
            </p:cNvPr>
            <p:cNvSpPr/>
            <p:nvPr/>
          </p:nvSpPr>
          <p:spPr>
            <a:xfrm>
              <a:off x="4506011" y="2491033"/>
              <a:ext cx="4138367" cy="213752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TextBox 43">
            <a:extLst>
              <a:ext uri="{FF2B5EF4-FFF2-40B4-BE49-F238E27FC236}">
                <a16:creationId xmlns:a16="http://schemas.microsoft.com/office/drawing/2014/main" id="{FBDDCF72-1D93-8702-202A-95793EC80FA5}"/>
              </a:ext>
            </a:extLst>
          </p:cNvPr>
          <p:cNvSpPr txBox="1"/>
          <p:nvPr/>
        </p:nvSpPr>
        <p:spPr>
          <a:xfrm>
            <a:off x="6583783" y="1404980"/>
            <a:ext cx="728768" cy="276999"/>
          </a:xfrm>
          <a:prstGeom prst="rect">
            <a:avLst/>
          </a:prstGeom>
          <a:solidFill>
            <a:schemeClr val="bg1"/>
          </a:solid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F(x</a:t>
            </a:r>
            <a:r>
              <a:rPr lang="en-US" sz="1200" baseline="-25000" dirty="0">
                <a:latin typeface="Times New Roman" panose="02020603050405020304" pitchFamily="18" charset="0"/>
                <a:cs typeface="Times New Roman" panose="02020603050405020304" pitchFamily="18" charset="0"/>
              </a:rPr>
              <a:t>1</a:t>
            </a:r>
            <a:r>
              <a:rPr lang="en-US" sz="1200" dirty="0">
                <a:latin typeface="Times New Roman" panose="02020603050405020304" pitchFamily="18" charset="0"/>
                <a:cs typeface="Times New Roman" panose="02020603050405020304" pitchFamily="18" charset="0"/>
              </a:rPr>
              <a:t>, x</a:t>
            </a:r>
            <a:r>
              <a:rPr lang="en-US" sz="1200" baseline="-25000" dirty="0">
                <a:latin typeface="Times New Roman" panose="02020603050405020304" pitchFamily="18" charset="0"/>
                <a:cs typeface="Times New Roman" panose="02020603050405020304" pitchFamily="18" charset="0"/>
              </a:rPr>
              <a:t>2</a:t>
            </a:r>
            <a:r>
              <a:rPr lang="en-US" sz="1200" dirty="0">
                <a:latin typeface="Times New Roman" panose="02020603050405020304" pitchFamily="18" charset="0"/>
                <a:cs typeface="Times New Roman" panose="02020603050405020304" pitchFamily="18" charset="0"/>
              </a:rPr>
              <a:t>)</a:t>
            </a:r>
          </a:p>
        </p:txBody>
      </p:sp>
      <p:sp>
        <p:nvSpPr>
          <p:cNvPr id="3" name="TextBox 2">
            <a:extLst>
              <a:ext uri="{FF2B5EF4-FFF2-40B4-BE49-F238E27FC236}">
                <a16:creationId xmlns:a16="http://schemas.microsoft.com/office/drawing/2014/main" id="{BBD24D75-FB65-8B77-A9F4-7B9F77CEDBA5}"/>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3. Coiled Workflows</a:t>
            </a:r>
          </a:p>
          <a:p>
            <a:pPr algn="ctr"/>
            <a:r>
              <a:rPr lang="en-US" dirty="0"/>
              <a:t>Coiled Function Intro</a:t>
            </a:r>
          </a:p>
        </p:txBody>
      </p:sp>
      <p:sp>
        <p:nvSpPr>
          <p:cNvPr id="43" name="TextBox 42">
            <a:extLst>
              <a:ext uri="{FF2B5EF4-FFF2-40B4-BE49-F238E27FC236}">
                <a16:creationId xmlns:a16="http://schemas.microsoft.com/office/drawing/2014/main" id="{5AEF0077-8A3D-E012-A916-478A5A8F35C4}"/>
              </a:ext>
            </a:extLst>
          </p:cNvPr>
          <p:cNvSpPr txBox="1"/>
          <p:nvPr/>
        </p:nvSpPr>
        <p:spPr>
          <a:xfrm>
            <a:off x="8195634" y="1349123"/>
            <a:ext cx="728768" cy="276999"/>
          </a:xfrm>
          <a:prstGeom prst="rect">
            <a:avLst/>
          </a:prstGeom>
          <a:solidFill>
            <a:schemeClr val="bg1"/>
          </a:solid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F(x</a:t>
            </a:r>
            <a:r>
              <a:rPr lang="en-US" sz="1200" baseline="-25000" dirty="0">
                <a:latin typeface="Times New Roman" panose="02020603050405020304" pitchFamily="18" charset="0"/>
                <a:cs typeface="Times New Roman" panose="02020603050405020304" pitchFamily="18" charset="0"/>
              </a:rPr>
              <a:t>1</a:t>
            </a:r>
            <a:r>
              <a:rPr lang="en-US" sz="1200" dirty="0">
                <a:latin typeface="Times New Roman" panose="02020603050405020304" pitchFamily="18" charset="0"/>
                <a:cs typeface="Times New Roman" panose="02020603050405020304" pitchFamily="18" charset="0"/>
              </a:rPr>
              <a:t>, x</a:t>
            </a:r>
            <a:r>
              <a:rPr lang="en-US" sz="1200" baseline="-25000" dirty="0">
                <a:latin typeface="Times New Roman" panose="02020603050405020304" pitchFamily="18" charset="0"/>
                <a:cs typeface="Times New Roman" panose="02020603050405020304" pitchFamily="18" charset="0"/>
              </a:rPr>
              <a:t>2</a:t>
            </a:r>
            <a:r>
              <a:rPr lang="en-US" sz="1200" dirty="0">
                <a:latin typeface="Times New Roman" panose="02020603050405020304" pitchFamily="18" charset="0"/>
                <a:cs typeface="Times New Roman" panose="02020603050405020304" pitchFamily="18" charset="0"/>
              </a:rPr>
              <a:t>)</a:t>
            </a:r>
          </a:p>
        </p:txBody>
      </p:sp>
      <p:pic>
        <p:nvPicPr>
          <p:cNvPr id="7" name="Picture 6">
            <a:extLst>
              <a:ext uri="{FF2B5EF4-FFF2-40B4-BE49-F238E27FC236}">
                <a16:creationId xmlns:a16="http://schemas.microsoft.com/office/drawing/2014/main" id="{89A88C6C-FBFF-680C-884A-E75F7A508BF6}"/>
              </a:ext>
            </a:extLst>
          </p:cNvPr>
          <p:cNvPicPr>
            <a:picLocks noChangeAspect="1"/>
          </p:cNvPicPr>
          <p:nvPr/>
        </p:nvPicPr>
        <p:blipFill>
          <a:blip r:embed="rId4"/>
          <a:stretch>
            <a:fillRect/>
          </a:stretch>
        </p:blipFill>
        <p:spPr>
          <a:xfrm>
            <a:off x="1976763" y="4831956"/>
            <a:ext cx="4452933" cy="1799897"/>
          </a:xfrm>
          <a:prstGeom prst="rect">
            <a:avLst/>
          </a:prstGeom>
        </p:spPr>
      </p:pic>
      <p:grpSp>
        <p:nvGrpSpPr>
          <p:cNvPr id="35" name="Group 34">
            <a:extLst>
              <a:ext uri="{FF2B5EF4-FFF2-40B4-BE49-F238E27FC236}">
                <a16:creationId xmlns:a16="http://schemas.microsoft.com/office/drawing/2014/main" id="{4199A24F-39B7-4BE2-BCE3-209DC0738CC5}"/>
              </a:ext>
            </a:extLst>
          </p:cNvPr>
          <p:cNvGrpSpPr/>
          <p:nvPr/>
        </p:nvGrpSpPr>
        <p:grpSpPr>
          <a:xfrm>
            <a:off x="6717402" y="1644229"/>
            <a:ext cx="645526" cy="510293"/>
            <a:chOff x="6253267" y="1135664"/>
            <a:chExt cx="645526" cy="510293"/>
          </a:xfrm>
        </p:grpSpPr>
        <p:pic>
          <p:nvPicPr>
            <p:cNvPr id="23" name="Picture 2">
              <a:extLst>
                <a:ext uri="{FF2B5EF4-FFF2-40B4-BE49-F238E27FC236}">
                  <a16:creationId xmlns:a16="http://schemas.microsoft.com/office/drawing/2014/main" id="{376CC7B0-B536-8DC1-3322-58DC98CCD8F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2586" t="70805" r="27168" b="12100"/>
            <a:stretch/>
          </p:blipFill>
          <p:spPr bwMode="auto">
            <a:xfrm>
              <a:off x="6253267" y="1135664"/>
              <a:ext cx="543769" cy="510293"/>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a:extLst>
                <a:ext uri="{FF2B5EF4-FFF2-40B4-BE49-F238E27FC236}">
                  <a16:creationId xmlns:a16="http://schemas.microsoft.com/office/drawing/2014/main" id="{E3B40972-D031-453C-9FD3-B0C41B68236C}"/>
                </a:ext>
              </a:extLst>
            </p:cNvPr>
            <p:cNvSpPr/>
            <p:nvPr/>
          </p:nvSpPr>
          <p:spPr>
            <a:xfrm>
              <a:off x="6699900" y="1275990"/>
              <a:ext cx="198893" cy="1648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1EE8EC83-D8EA-5D35-00AE-48C493861212}"/>
              </a:ext>
            </a:extLst>
          </p:cNvPr>
          <p:cNvGrpSpPr/>
          <p:nvPr/>
        </p:nvGrpSpPr>
        <p:grpSpPr>
          <a:xfrm>
            <a:off x="7550108" y="1627105"/>
            <a:ext cx="645526" cy="510293"/>
            <a:chOff x="6253267" y="1135664"/>
            <a:chExt cx="645526" cy="510293"/>
          </a:xfrm>
        </p:grpSpPr>
        <p:pic>
          <p:nvPicPr>
            <p:cNvPr id="37" name="Picture 2">
              <a:extLst>
                <a:ext uri="{FF2B5EF4-FFF2-40B4-BE49-F238E27FC236}">
                  <a16:creationId xmlns:a16="http://schemas.microsoft.com/office/drawing/2014/main" id="{094DC992-6529-0603-A3EC-3C4532D0CDD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2586" t="70805" r="27168" b="12100"/>
            <a:stretch/>
          </p:blipFill>
          <p:spPr bwMode="auto">
            <a:xfrm>
              <a:off x="6253267" y="1135664"/>
              <a:ext cx="543769" cy="510293"/>
            </a:xfrm>
            <a:prstGeom prst="rect">
              <a:avLst/>
            </a:prstGeom>
            <a:noFill/>
            <a:extLst>
              <a:ext uri="{909E8E84-426E-40DD-AFC4-6F175D3DCCD1}">
                <a14:hiddenFill xmlns:a14="http://schemas.microsoft.com/office/drawing/2010/main">
                  <a:solidFill>
                    <a:srgbClr val="FFFFFF"/>
                  </a:solidFill>
                </a14:hiddenFill>
              </a:ext>
            </a:extLst>
          </p:spPr>
        </p:pic>
        <p:sp>
          <p:nvSpPr>
            <p:cNvPr id="38" name="Rectangle 37">
              <a:extLst>
                <a:ext uri="{FF2B5EF4-FFF2-40B4-BE49-F238E27FC236}">
                  <a16:creationId xmlns:a16="http://schemas.microsoft.com/office/drawing/2014/main" id="{4E138537-A935-1AB6-978E-157106577352}"/>
                </a:ext>
              </a:extLst>
            </p:cNvPr>
            <p:cNvSpPr/>
            <p:nvPr/>
          </p:nvSpPr>
          <p:spPr>
            <a:xfrm>
              <a:off x="6699900" y="1275990"/>
              <a:ext cx="198893" cy="1648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36B3C316-D9D3-282B-3F1F-B83A6E6E6969}"/>
              </a:ext>
            </a:extLst>
          </p:cNvPr>
          <p:cNvGrpSpPr/>
          <p:nvPr/>
        </p:nvGrpSpPr>
        <p:grpSpPr>
          <a:xfrm>
            <a:off x="8349654" y="1605906"/>
            <a:ext cx="645526" cy="510293"/>
            <a:chOff x="6253267" y="1135664"/>
            <a:chExt cx="645526" cy="510293"/>
          </a:xfrm>
        </p:grpSpPr>
        <p:pic>
          <p:nvPicPr>
            <p:cNvPr id="40" name="Picture 2">
              <a:extLst>
                <a:ext uri="{FF2B5EF4-FFF2-40B4-BE49-F238E27FC236}">
                  <a16:creationId xmlns:a16="http://schemas.microsoft.com/office/drawing/2014/main" id="{89FEAADD-28A7-A41A-643B-F7740E9E84A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2586" t="70805" r="27168" b="12100"/>
            <a:stretch/>
          </p:blipFill>
          <p:spPr bwMode="auto">
            <a:xfrm>
              <a:off x="6253267" y="1135664"/>
              <a:ext cx="543769" cy="510293"/>
            </a:xfrm>
            <a:prstGeom prst="rect">
              <a:avLst/>
            </a:prstGeom>
            <a:noFill/>
            <a:extLst>
              <a:ext uri="{909E8E84-426E-40DD-AFC4-6F175D3DCCD1}">
                <a14:hiddenFill xmlns:a14="http://schemas.microsoft.com/office/drawing/2010/main">
                  <a:solidFill>
                    <a:srgbClr val="FFFFFF"/>
                  </a:solidFill>
                </a14:hiddenFill>
              </a:ext>
            </a:extLst>
          </p:spPr>
        </p:pic>
        <p:sp>
          <p:nvSpPr>
            <p:cNvPr id="41" name="Rectangle 40">
              <a:extLst>
                <a:ext uri="{FF2B5EF4-FFF2-40B4-BE49-F238E27FC236}">
                  <a16:creationId xmlns:a16="http://schemas.microsoft.com/office/drawing/2014/main" id="{DD514E0A-D3C1-D2E0-5088-8C6144429C03}"/>
                </a:ext>
              </a:extLst>
            </p:cNvPr>
            <p:cNvSpPr/>
            <p:nvPr/>
          </p:nvSpPr>
          <p:spPr>
            <a:xfrm>
              <a:off x="6699900" y="1275990"/>
              <a:ext cx="198893" cy="1648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2">
            <a:extLst>
              <a:ext uri="{FF2B5EF4-FFF2-40B4-BE49-F238E27FC236}">
                <a16:creationId xmlns:a16="http://schemas.microsoft.com/office/drawing/2014/main" id="{7FEE5BF8-59E6-1662-634D-0466345ECF1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3879" t="66973" r="46121" b="10240"/>
          <a:stretch/>
        </p:blipFill>
        <p:spPr bwMode="auto">
          <a:xfrm>
            <a:off x="1367163" y="3628541"/>
            <a:ext cx="1219200" cy="1562749"/>
          </a:xfrm>
          <a:prstGeom prst="rect">
            <a:avLst/>
          </a:prstGeom>
          <a:noFill/>
          <a:extLst>
            <a:ext uri="{909E8E84-426E-40DD-AFC4-6F175D3DCCD1}">
              <a14:hiddenFill xmlns:a14="http://schemas.microsoft.com/office/drawing/2010/main">
                <a:solidFill>
                  <a:srgbClr val="FFFFFF"/>
                </a:solidFill>
              </a14:hiddenFill>
            </a:ext>
          </a:extLst>
        </p:spPr>
      </p:pic>
      <p:sp>
        <p:nvSpPr>
          <p:cNvPr id="51" name="TextBox 50">
            <a:extLst>
              <a:ext uri="{FF2B5EF4-FFF2-40B4-BE49-F238E27FC236}">
                <a16:creationId xmlns:a16="http://schemas.microsoft.com/office/drawing/2014/main" id="{21AFEBDB-0C9E-1BE9-673B-C99364C2BBA4}"/>
              </a:ext>
            </a:extLst>
          </p:cNvPr>
          <p:cNvSpPr txBox="1"/>
          <p:nvPr/>
        </p:nvSpPr>
        <p:spPr>
          <a:xfrm>
            <a:off x="7426139" y="1353350"/>
            <a:ext cx="728768" cy="276999"/>
          </a:xfrm>
          <a:prstGeom prst="rect">
            <a:avLst/>
          </a:prstGeom>
          <a:solidFill>
            <a:schemeClr val="bg1"/>
          </a:solid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F(x</a:t>
            </a:r>
            <a:r>
              <a:rPr lang="en-US" sz="1200" baseline="-25000" dirty="0">
                <a:latin typeface="Times New Roman" panose="02020603050405020304" pitchFamily="18" charset="0"/>
                <a:cs typeface="Times New Roman" panose="02020603050405020304" pitchFamily="18" charset="0"/>
              </a:rPr>
              <a:t>1</a:t>
            </a:r>
            <a:r>
              <a:rPr lang="en-US" sz="1200" dirty="0">
                <a:latin typeface="Times New Roman" panose="02020603050405020304" pitchFamily="18" charset="0"/>
                <a:cs typeface="Times New Roman" panose="02020603050405020304" pitchFamily="18" charset="0"/>
              </a:rPr>
              <a:t>, x</a:t>
            </a:r>
            <a:r>
              <a:rPr lang="en-US" sz="1200" baseline="-25000" dirty="0">
                <a:latin typeface="Times New Roman" panose="02020603050405020304" pitchFamily="18" charset="0"/>
                <a:cs typeface="Times New Roman" panose="02020603050405020304" pitchFamily="18" charset="0"/>
              </a:rPr>
              <a:t>2</a:t>
            </a:r>
            <a:r>
              <a:rPr lang="en-US" sz="1200" dirty="0">
                <a:latin typeface="Times New Roman" panose="02020603050405020304" pitchFamily="18" charset="0"/>
                <a:cs typeface="Times New Roman" panose="02020603050405020304" pitchFamily="18" charset="0"/>
              </a:rPr>
              <a:t>)</a:t>
            </a:r>
          </a:p>
        </p:txBody>
      </p:sp>
      <p:grpSp>
        <p:nvGrpSpPr>
          <p:cNvPr id="18" name="Group 17">
            <a:extLst>
              <a:ext uri="{FF2B5EF4-FFF2-40B4-BE49-F238E27FC236}">
                <a16:creationId xmlns:a16="http://schemas.microsoft.com/office/drawing/2014/main" id="{9C3FA2C1-1435-4FA4-C4D5-9A722E8BCC77}"/>
              </a:ext>
            </a:extLst>
          </p:cNvPr>
          <p:cNvGrpSpPr/>
          <p:nvPr/>
        </p:nvGrpSpPr>
        <p:grpSpPr>
          <a:xfrm>
            <a:off x="9823441" y="2344418"/>
            <a:ext cx="1145294" cy="1299002"/>
            <a:chOff x="7004068" y="1225613"/>
            <a:chExt cx="1712604" cy="1789187"/>
          </a:xfrm>
        </p:grpSpPr>
        <p:pic>
          <p:nvPicPr>
            <p:cNvPr id="19" name="Picture 18">
              <a:extLst>
                <a:ext uri="{FF2B5EF4-FFF2-40B4-BE49-F238E27FC236}">
                  <a16:creationId xmlns:a16="http://schemas.microsoft.com/office/drawing/2014/main" id="{D1B899A3-EF8E-D2D5-9EFE-334FFBF311E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6293" t="32337" r="34742" b="50000"/>
            <a:stretch/>
          </p:blipFill>
          <p:spPr bwMode="auto">
            <a:xfrm>
              <a:off x="7004068" y="1225613"/>
              <a:ext cx="1568742" cy="1738437"/>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5D10E93B-5A82-C564-1547-0C5AB46C8D74}"/>
                </a:ext>
              </a:extLst>
            </p:cNvPr>
            <p:cNvSpPr/>
            <p:nvPr/>
          </p:nvSpPr>
          <p:spPr>
            <a:xfrm>
              <a:off x="8414693" y="2785351"/>
              <a:ext cx="301979" cy="2294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70DBDDB2-DF39-955A-DABD-5EB487E751C8}"/>
              </a:ext>
            </a:extLst>
          </p:cNvPr>
          <p:cNvSpPr txBox="1"/>
          <p:nvPr/>
        </p:nvSpPr>
        <p:spPr>
          <a:xfrm>
            <a:off x="443491" y="1254424"/>
            <a:ext cx="4120214" cy="1723549"/>
          </a:xfrm>
          <a:prstGeom prst="rect">
            <a:avLst/>
          </a:prstGeom>
          <a:noFill/>
        </p:spPr>
        <p:txBody>
          <a:bodyPr wrap="square" rtlCol="0">
            <a:spAutoFit/>
          </a:bodyPr>
          <a:lstStyle/>
          <a:p>
            <a:pPr>
              <a:spcAft>
                <a:spcPts val="600"/>
              </a:spcAft>
            </a:pPr>
            <a:r>
              <a:rPr lang="en-US" sz="1600" b="1" dirty="0"/>
              <a:t>Workflow:</a:t>
            </a:r>
          </a:p>
          <a:p>
            <a:pPr marL="342900" indent="-342900">
              <a:spcAft>
                <a:spcPts val="600"/>
              </a:spcAft>
              <a:buAutoNum type="arabicPeriod"/>
            </a:pPr>
            <a:r>
              <a:rPr lang="en-US" sz="1600" dirty="0"/>
              <a:t>Choose a function that Coiled will replicate over multiple VM’s.</a:t>
            </a:r>
          </a:p>
          <a:p>
            <a:pPr marL="342900" indent="-342900">
              <a:spcAft>
                <a:spcPts val="600"/>
              </a:spcAft>
              <a:buAutoNum type="arabicPeriod"/>
            </a:pPr>
            <a:r>
              <a:rPr lang="en-US" sz="1600" dirty="0"/>
              <a:t>VM’s each access PO.DAAC data, process it with the function, and return to the notebook.</a:t>
            </a:r>
          </a:p>
        </p:txBody>
      </p:sp>
      <p:cxnSp>
        <p:nvCxnSpPr>
          <p:cNvPr id="5" name="Straight Arrow Connector 4">
            <a:extLst>
              <a:ext uri="{FF2B5EF4-FFF2-40B4-BE49-F238E27FC236}">
                <a16:creationId xmlns:a16="http://schemas.microsoft.com/office/drawing/2014/main" id="{F95F1E11-4993-23DF-8E95-6A2F2EB616B2}"/>
              </a:ext>
            </a:extLst>
          </p:cNvPr>
          <p:cNvCxnSpPr>
            <a:cxnSpLocks/>
            <a:endCxn id="40" idx="2"/>
          </p:cNvCxnSpPr>
          <p:nvPr/>
        </p:nvCxnSpPr>
        <p:spPr>
          <a:xfrm flipH="1" flipV="1">
            <a:off x="8621539" y="2116199"/>
            <a:ext cx="1195445" cy="9747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958CD98C-5CE9-AC10-C1C8-5EBFC9E50552}"/>
              </a:ext>
            </a:extLst>
          </p:cNvPr>
          <p:cNvCxnSpPr>
            <a:cxnSpLocks/>
            <a:endCxn id="37" idx="2"/>
          </p:cNvCxnSpPr>
          <p:nvPr/>
        </p:nvCxnSpPr>
        <p:spPr>
          <a:xfrm flipH="1" flipV="1">
            <a:off x="7821993" y="2137398"/>
            <a:ext cx="1994991" cy="9393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5001B4BD-65C8-86D3-51CF-FDF45BD26EE4}"/>
              </a:ext>
            </a:extLst>
          </p:cNvPr>
          <p:cNvCxnSpPr>
            <a:cxnSpLocks/>
          </p:cNvCxnSpPr>
          <p:nvPr/>
        </p:nvCxnSpPr>
        <p:spPr>
          <a:xfrm flipH="1" flipV="1">
            <a:off x="7027333" y="2166193"/>
            <a:ext cx="2796108" cy="9105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B72046C4-2B48-2743-A847-BD6A9B8C335D}"/>
              </a:ext>
            </a:extLst>
          </p:cNvPr>
          <p:cNvCxnSpPr>
            <a:cxnSpLocks/>
          </p:cNvCxnSpPr>
          <p:nvPr/>
        </p:nvCxnSpPr>
        <p:spPr>
          <a:xfrm flipH="1">
            <a:off x="3710674" y="2137398"/>
            <a:ext cx="4819224" cy="18584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25CFE03A-2DB3-FE15-82AE-C902F5F4297F}"/>
              </a:ext>
            </a:extLst>
          </p:cNvPr>
          <p:cNvCxnSpPr>
            <a:cxnSpLocks/>
          </p:cNvCxnSpPr>
          <p:nvPr/>
        </p:nvCxnSpPr>
        <p:spPr>
          <a:xfrm flipH="1">
            <a:off x="3710674" y="2154522"/>
            <a:ext cx="4025415" cy="18413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75AF1356-8614-4A78-A03C-9C1E3D1DC9B7}"/>
              </a:ext>
            </a:extLst>
          </p:cNvPr>
          <p:cNvCxnSpPr>
            <a:cxnSpLocks/>
          </p:cNvCxnSpPr>
          <p:nvPr/>
        </p:nvCxnSpPr>
        <p:spPr>
          <a:xfrm flipH="1">
            <a:off x="3710674" y="2204517"/>
            <a:ext cx="3242273" cy="17913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TextBox 41">
            <a:extLst>
              <a:ext uri="{FF2B5EF4-FFF2-40B4-BE49-F238E27FC236}">
                <a16:creationId xmlns:a16="http://schemas.microsoft.com/office/drawing/2014/main" id="{2F1FFAA3-1AEE-40CB-F41C-5FC634CFACD2}"/>
              </a:ext>
            </a:extLst>
          </p:cNvPr>
          <p:cNvSpPr txBox="1"/>
          <p:nvPr/>
        </p:nvSpPr>
        <p:spPr>
          <a:xfrm>
            <a:off x="5489885" y="2866866"/>
            <a:ext cx="728768" cy="276999"/>
          </a:xfrm>
          <a:prstGeom prst="rect">
            <a:avLst/>
          </a:prstGeom>
          <a:solidFill>
            <a:schemeClr val="bg1"/>
          </a:solid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results</a:t>
            </a:r>
          </a:p>
        </p:txBody>
      </p:sp>
    </p:spTree>
    <p:extLst>
      <p:ext uri="{BB962C8B-B14F-4D97-AF65-F5344CB8AC3E}">
        <p14:creationId xmlns:p14="http://schemas.microsoft.com/office/powerpoint/2010/main" val="1217366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E675AE-8C1A-72CF-B280-638938852887}"/>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07782E7D-87AF-EC87-A8FA-F80450E6CD1A}"/>
              </a:ext>
            </a:extLst>
          </p:cNvPr>
          <p:cNvSpPr txBox="1"/>
          <p:nvPr/>
        </p:nvSpPr>
        <p:spPr>
          <a:xfrm>
            <a:off x="352205" y="197554"/>
            <a:ext cx="4538577" cy="461665"/>
          </a:xfrm>
          <a:prstGeom prst="rect">
            <a:avLst/>
          </a:prstGeom>
          <a:noFill/>
          <a:ln w="57150">
            <a:solidFill>
              <a:schemeClr val="accent2">
                <a:lumMod val="60000"/>
                <a:lumOff val="40000"/>
              </a:schemeClr>
            </a:solidFill>
          </a:ln>
        </p:spPr>
        <p:txBody>
          <a:bodyPr wrap="square" rtlCol="0">
            <a:spAutoFit/>
          </a:bodyPr>
          <a:lstStyle/>
          <a:p>
            <a:pPr algn="ctr"/>
            <a:r>
              <a:rPr lang="en-US" sz="2400" b="1" dirty="0"/>
              <a:t>Overview</a:t>
            </a:r>
            <a:endParaRPr lang="en-US" b="1" dirty="0"/>
          </a:p>
        </p:txBody>
      </p:sp>
      <p:sp>
        <p:nvSpPr>
          <p:cNvPr id="6" name="TextBox 5">
            <a:extLst>
              <a:ext uri="{FF2B5EF4-FFF2-40B4-BE49-F238E27FC236}">
                <a16:creationId xmlns:a16="http://schemas.microsoft.com/office/drawing/2014/main" id="{1DE81AE0-47E8-2B25-A7CA-734FB723531F}"/>
              </a:ext>
            </a:extLst>
          </p:cNvPr>
          <p:cNvSpPr txBox="1"/>
          <p:nvPr/>
        </p:nvSpPr>
        <p:spPr>
          <a:xfrm>
            <a:off x="2473099" y="1814511"/>
            <a:ext cx="6802638" cy="1538883"/>
          </a:xfrm>
          <a:prstGeom prst="rect">
            <a:avLst/>
          </a:prstGeom>
          <a:noFill/>
          <a:ln w="28575">
            <a:solidFill>
              <a:schemeClr val="accent2">
                <a:lumMod val="60000"/>
                <a:lumOff val="40000"/>
              </a:schemeClr>
            </a:solidFill>
          </a:ln>
        </p:spPr>
        <p:txBody>
          <a:bodyPr wrap="square" rtlCol="0">
            <a:spAutoFit/>
          </a:bodyPr>
          <a:lstStyle/>
          <a:p>
            <a:pPr marL="342900" indent="-342900">
              <a:spcAft>
                <a:spcPts val="2400"/>
              </a:spcAft>
              <a:buFont typeface="+mj-lt"/>
              <a:buAutoNum type="arabicPeriod"/>
            </a:pPr>
            <a:r>
              <a:rPr lang="en-US" dirty="0"/>
              <a:t>Comparing traditional workflow to several cloud workflows in AWS. </a:t>
            </a:r>
          </a:p>
          <a:p>
            <a:pPr marL="342900" indent="-342900">
              <a:spcAft>
                <a:spcPts val="2400"/>
              </a:spcAft>
              <a:buFont typeface="+mj-lt"/>
              <a:buAutoNum type="arabicPeriod"/>
            </a:pPr>
            <a:r>
              <a:rPr lang="en-US" dirty="0"/>
              <a:t>Technical challenges of cloud workflows and utility of Coiled</a:t>
            </a:r>
          </a:p>
          <a:p>
            <a:pPr marL="342900" indent="-342900">
              <a:spcAft>
                <a:spcPts val="2400"/>
              </a:spcAft>
              <a:buFont typeface="+mj-lt"/>
              <a:buAutoNum type="arabicPeriod"/>
            </a:pPr>
            <a:r>
              <a:rPr lang="en-US" dirty="0"/>
              <a:t>Coiled-assisted AWS cloud workflows &amp; demos</a:t>
            </a:r>
          </a:p>
        </p:txBody>
      </p:sp>
      <p:grpSp>
        <p:nvGrpSpPr>
          <p:cNvPr id="2" name="Group 1">
            <a:extLst>
              <a:ext uri="{FF2B5EF4-FFF2-40B4-BE49-F238E27FC236}">
                <a16:creationId xmlns:a16="http://schemas.microsoft.com/office/drawing/2014/main" id="{F7ACAA33-0EB0-962F-CD3E-3B2607E1159A}"/>
              </a:ext>
            </a:extLst>
          </p:cNvPr>
          <p:cNvGrpSpPr/>
          <p:nvPr/>
        </p:nvGrpSpPr>
        <p:grpSpPr>
          <a:xfrm>
            <a:off x="550334" y="4512733"/>
            <a:ext cx="11260666" cy="2074334"/>
            <a:chOff x="668867" y="4588933"/>
            <a:chExt cx="11260666" cy="2074334"/>
          </a:xfrm>
        </p:grpSpPr>
        <p:sp>
          <p:nvSpPr>
            <p:cNvPr id="3" name="Rounded Rectangle 2">
              <a:extLst>
                <a:ext uri="{FF2B5EF4-FFF2-40B4-BE49-F238E27FC236}">
                  <a16:creationId xmlns:a16="http://schemas.microsoft.com/office/drawing/2014/main" id="{A6670313-3827-F3D4-4D8D-4C4F66353AE3}"/>
                </a:ext>
              </a:extLst>
            </p:cNvPr>
            <p:cNvSpPr/>
            <p:nvPr/>
          </p:nvSpPr>
          <p:spPr>
            <a:xfrm>
              <a:off x="668867" y="4588933"/>
              <a:ext cx="11260666" cy="2074334"/>
            </a:xfrm>
            <a:prstGeom prst="roundRect">
              <a:avLst/>
            </a:prstGeom>
            <a:solidFill>
              <a:srgbClr val="E1EEF8"/>
            </a:solidFill>
            <a:ln w="28575">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0CC65B6-F671-C382-E874-492CECAAC702}"/>
                </a:ext>
              </a:extLst>
            </p:cNvPr>
            <p:cNvPicPr>
              <a:picLocks noChangeAspect="1"/>
            </p:cNvPicPr>
            <p:nvPr/>
          </p:nvPicPr>
          <p:blipFill>
            <a:blip r:embed="rId3"/>
            <a:stretch>
              <a:fillRect/>
            </a:stretch>
          </p:blipFill>
          <p:spPr>
            <a:xfrm>
              <a:off x="1111022" y="5160845"/>
              <a:ext cx="831884" cy="1011920"/>
            </a:xfrm>
            <a:prstGeom prst="rect">
              <a:avLst/>
            </a:prstGeom>
            <a:ln>
              <a:solidFill>
                <a:schemeClr val="accent2">
                  <a:lumMod val="60000"/>
                  <a:lumOff val="40000"/>
                </a:schemeClr>
              </a:solidFill>
            </a:ln>
          </p:spPr>
        </p:pic>
        <p:pic>
          <p:nvPicPr>
            <p:cNvPr id="5" name="Picture 2" descr="Home">
              <a:extLst>
                <a:ext uri="{FF2B5EF4-FFF2-40B4-BE49-F238E27FC236}">
                  <a16:creationId xmlns:a16="http://schemas.microsoft.com/office/drawing/2014/main" id="{511C4646-5F06-CD3A-C9A7-70B31A289A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8167" y="5264059"/>
              <a:ext cx="1600200" cy="790099"/>
            </a:xfrm>
            <a:prstGeom prst="rect">
              <a:avLst/>
            </a:prstGeom>
            <a:noFill/>
            <a:ln w="12700">
              <a:solidFill>
                <a:schemeClr val="accent2">
                  <a:lumMod val="60000"/>
                  <a:lumOff val="40000"/>
                </a:schemeClr>
              </a:solidFill>
            </a:ln>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5CB8CD19-BBF6-DC18-772C-E72BBF77601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722" t="12750" r="49433" b="13061"/>
            <a:stretch/>
          </p:blipFill>
          <p:spPr bwMode="auto">
            <a:xfrm>
              <a:off x="2463012" y="4972493"/>
              <a:ext cx="1983566" cy="1382233"/>
            </a:xfrm>
            <a:prstGeom prst="rect">
              <a:avLst/>
            </a:prstGeom>
            <a:noFill/>
            <a:ln w="12700">
              <a:solidFill>
                <a:schemeClr val="accent2">
                  <a:lumMod val="60000"/>
                  <a:lumOff val="40000"/>
                </a:schemeClr>
              </a:solidFill>
            </a:ln>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80856795-A85E-1C7C-F916-DC54A86C6EF7}"/>
                </a:ext>
              </a:extLst>
            </p:cNvPr>
            <p:cNvPicPr>
              <a:picLocks noChangeAspect="1"/>
            </p:cNvPicPr>
            <p:nvPr/>
          </p:nvPicPr>
          <p:blipFill rotWithShape="1">
            <a:blip r:embed="rId6"/>
            <a:srcRect l="10690" t="23583" r="14470" b="23798"/>
            <a:stretch/>
          </p:blipFill>
          <p:spPr>
            <a:xfrm>
              <a:off x="7188588" y="4893581"/>
              <a:ext cx="3266476" cy="1531054"/>
            </a:xfrm>
            <a:prstGeom prst="rect">
              <a:avLst/>
            </a:prstGeom>
            <a:ln w="12700">
              <a:solidFill>
                <a:schemeClr val="accent2">
                  <a:lumMod val="60000"/>
                  <a:lumOff val="40000"/>
                </a:schemeClr>
              </a:solidFill>
            </a:ln>
          </p:spPr>
        </p:pic>
        <p:pic>
          <p:nvPicPr>
            <p:cNvPr id="9" name="Picture 8">
              <a:extLst>
                <a:ext uri="{FF2B5EF4-FFF2-40B4-BE49-F238E27FC236}">
                  <a16:creationId xmlns:a16="http://schemas.microsoft.com/office/drawing/2014/main" id="{ACD93083-83D1-5C07-6218-978D72F2E30C}"/>
                </a:ext>
              </a:extLst>
            </p:cNvPr>
            <p:cNvPicPr>
              <a:picLocks noChangeAspect="1"/>
            </p:cNvPicPr>
            <p:nvPr/>
          </p:nvPicPr>
          <p:blipFill>
            <a:blip r:embed="rId7"/>
            <a:stretch>
              <a:fillRect/>
            </a:stretch>
          </p:blipFill>
          <p:spPr>
            <a:xfrm>
              <a:off x="10615468" y="5160845"/>
              <a:ext cx="996528" cy="996528"/>
            </a:xfrm>
            <a:prstGeom prst="rect">
              <a:avLst/>
            </a:prstGeom>
            <a:ln>
              <a:solidFill>
                <a:schemeClr val="accent2">
                  <a:lumMod val="60000"/>
                  <a:lumOff val="40000"/>
                </a:schemeClr>
              </a:solidFill>
            </a:ln>
          </p:spPr>
        </p:pic>
      </p:grpSp>
    </p:spTree>
    <p:extLst>
      <p:ext uri="{BB962C8B-B14F-4D97-AF65-F5344CB8AC3E}">
        <p14:creationId xmlns:p14="http://schemas.microsoft.com/office/powerpoint/2010/main" val="26083549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86D059-4C0B-C976-87C1-F422C5A8B02C}"/>
            </a:ext>
          </a:extLst>
        </p:cNvPr>
        <p:cNvGrpSpPr/>
        <p:nvPr/>
      </p:nvGrpSpPr>
      <p:grpSpPr>
        <a:xfrm>
          <a:off x="0" y="0"/>
          <a:ext cx="0" cy="0"/>
          <a:chOff x="0" y="0"/>
          <a:chExt cx="0" cy="0"/>
        </a:xfrm>
      </p:grpSpPr>
      <p:grpSp>
        <p:nvGrpSpPr>
          <p:cNvPr id="12" name="Group 11">
            <a:extLst>
              <a:ext uri="{FF2B5EF4-FFF2-40B4-BE49-F238E27FC236}">
                <a16:creationId xmlns:a16="http://schemas.microsoft.com/office/drawing/2014/main" id="{AE114671-F2EB-7090-2459-0998C91E5602}"/>
              </a:ext>
            </a:extLst>
          </p:cNvPr>
          <p:cNvGrpSpPr/>
          <p:nvPr/>
        </p:nvGrpSpPr>
        <p:grpSpPr>
          <a:xfrm>
            <a:off x="4608485" y="359762"/>
            <a:ext cx="7231310" cy="4561030"/>
            <a:chOff x="2864623" y="913991"/>
            <a:chExt cx="7231310" cy="4724454"/>
          </a:xfrm>
        </p:grpSpPr>
        <p:pic>
          <p:nvPicPr>
            <p:cNvPr id="13" name="Picture 12">
              <a:extLst>
                <a:ext uri="{FF2B5EF4-FFF2-40B4-BE49-F238E27FC236}">
                  <a16:creationId xmlns:a16="http://schemas.microsoft.com/office/drawing/2014/main" id="{933589D2-F2DF-C1BB-F019-CFB147873FE0}"/>
                </a:ext>
              </a:extLst>
            </p:cNvPr>
            <p:cNvPicPr>
              <a:picLocks noChangeAspect="1"/>
            </p:cNvPicPr>
            <p:nvPr/>
          </p:nvPicPr>
          <p:blipFill rotWithShape="1">
            <a:blip r:embed="rId3"/>
            <a:srcRect l="9115" t="15264" r="8316" b="12809"/>
            <a:stretch/>
          </p:blipFill>
          <p:spPr>
            <a:xfrm>
              <a:off x="2864623" y="913991"/>
              <a:ext cx="7231310" cy="4724454"/>
            </a:xfrm>
            <a:prstGeom prst="rect">
              <a:avLst/>
            </a:prstGeom>
          </p:spPr>
        </p:pic>
        <p:sp>
          <p:nvSpPr>
            <p:cNvPr id="14" name="Rectangle 13">
              <a:extLst>
                <a:ext uri="{FF2B5EF4-FFF2-40B4-BE49-F238E27FC236}">
                  <a16:creationId xmlns:a16="http://schemas.microsoft.com/office/drawing/2014/main" id="{DE7D3D28-2195-FFEB-5486-5162B47DBF7A}"/>
                </a:ext>
              </a:extLst>
            </p:cNvPr>
            <p:cNvSpPr/>
            <p:nvPr/>
          </p:nvSpPr>
          <p:spPr>
            <a:xfrm>
              <a:off x="4506011" y="2491033"/>
              <a:ext cx="4138367" cy="213752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 name="Straight Arrow Connector 7">
            <a:extLst>
              <a:ext uri="{FF2B5EF4-FFF2-40B4-BE49-F238E27FC236}">
                <a16:creationId xmlns:a16="http://schemas.microsoft.com/office/drawing/2014/main" id="{2169B27F-2FD1-8460-3468-490566B40E8A}"/>
              </a:ext>
            </a:extLst>
          </p:cNvPr>
          <p:cNvCxnSpPr>
            <a:cxnSpLocks/>
          </p:cNvCxnSpPr>
          <p:nvPr/>
        </p:nvCxnSpPr>
        <p:spPr>
          <a:xfrm flipV="1">
            <a:off x="2700867" y="3560126"/>
            <a:ext cx="4058871" cy="817141"/>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BD24D75-FB65-8B77-A9F4-7B9F77CEDBA5}"/>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3. Coiled Workflows</a:t>
            </a:r>
          </a:p>
          <a:p>
            <a:pPr algn="ctr"/>
            <a:r>
              <a:rPr lang="en-US" dirty="0"/>
              <a:t>Coiled Function Intro</a:t>
            </a:r>
          </a:p>
        </p:txBody>
      </p:sp>
      <p:grpSp>
        <p:nvGrpSpPr>
          <p:cNvPr id="16" name="Group 15">
            <a:extLst>
              <a:ext uri="{FF2B5EF4-FFF2-40B4-BE49-F238E27FC236}">
                <a16:creationId xmlns:a16="http://schemas.microsoft.com/office/drawing/2014/main" id="{15B47C79-6C22-372B-DE88-791EE54A47B8}"/>
              </a:ext>
            </a:extLst>
          </p:cNvPr>
          <p:cNvGrpSpPr/>
          <p:nvPr/>
        </p:nvGrpSpPr>
        <p:grpSpPr>
          <a:xfrm>
            <a:off x="6835806" y="3023548"/>
            <a:ext cx="1396613" cy="1171264"/>
            <a:chOff x="6711370" y="2677685"/>
            <a:chExt cx="1396613" cy="1171264"/>
          </a:xfrm>
        </p:grpSpPr>
        <p:grpSp>
          <p:nvGrpSpPr>
            <p:cNvPr id="18" name="Group 17">
              <a:extLst>
                <a:ext uri="{FF2B5EF4-FFF2-40B4-BE49-F238E27FC236}">
                  <a16:creationId xmlns:a16="http://schemas.microsoft.com/office/drawing/2014/main" id="{10846E99-758C-C9E0-C939-A3BFF21B941F}"/>
                </a:ext>
              </a:extLst>
            </p:cNvPr>
            <p:cNvGrpSpPr/>
            <p:nvPr/>
          </p:nvGrpSpPr>
          <p:grpSpPr>
            <a:xfrm>
              <a:off x="7007013" y="2677685"/>
              <a:ext cx="938497" cy="1171264"/>
              <a:chOff x="7278272" y="2309568"/>
              <a:chExt cx="1068773" cy="1333851"/>
            </a:xfrm>
          </p:grpSpPr>
          <p:pic>
            <p:nvPicPr>
              <p:cNvPr id="21" name="Picture 2">
                <a:extLst>
                  <a:ext uri="{FF2B5EF4-FFF2-40B4-BE49-F238E27FC236}">
                    <a16:creationId xmlns:a16="http://schemas.microsoft.com/office/drawing/2014/main" id="{C10092CD-6C19-B475-E2AC-456F0A6A4BF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6207"/>
              <a:stretch/>
            </p:blipFill>
            <p:spPr bwMode="auto">
              <a:xfrm>
                <a:off x="7278272" y="2309568"/>
                <a:ext cx="1056933" cy="1333851"/>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358BED6C-161B-D785-E707-CFAF1134CB30}"/>
                  </a:ext>
                </a:extLst>
              </p:cNvPr>
              <p:cNvSpPr/>
              <p:nvPr/>
            </p:nvSpPr>
            <p:spPr>
              <a:xfrm>
                <a:off x="8120543" y="2646947"/>
                <a:ext cx="226502" cy="18769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TextBox 19">
              <a:extLst>
                <a:ext uri="{FF2B5EF4-FFF2-40B4-BE49-F238E27FC236}">
                  <a16:creationId xmlns:a16="http://schemas.microsoft.com/office/drawing/2014/main" id="{29BB06EF-F467-FFF7-1BDD-4F796B0E6B2E}"/>
                </a:ext>
              </a:extLst>
            </p:cNvPr>
            <p:cNvSpPr txBox="1"/>
            <p:nvPr/>
          </p:nvSpPr>
          <p:spPr>
            <a:xfrm>
              <a:off x="6711370" y="3545192"/>
              <a:ext cx="1396613" cy="276999"/>
            </a:xfrm>
            <a:prstGeom prst="rect">
              <a:avLst/>
            </a:prstGeom>
            <a:solidFill>
              <a:schemeClr val="bg1"/>
            </a:solidFill>
          </p:spPr>
          <p:txBody>
            <a:bodyPr wrap="square" rtlCol="0">
              <a:spAutoFit/>
            </a:bodyPr>
            <a:lstStyle/>
            <a:p>
              <a:pPr algn="ctr"/>
              <a:r>
                <a:rPr lang="en-US" sz="1200" b="1" dirty="0"/>
                <a:t>Coiled Notebook</a:t>
              </a:r>
            </a:p>
          </p:txBody>
        </p:sp>
      </p:grpSp>
      <p:cxnSp>
        <p:nvCxnSpPr>
          <p:cNvPr id="45" name="Straight Arrow Connector 44">
            <a:extLst>
              <a:ext uri="{FF2B5EF4-FFF2-40B4-BE49-F238E27FC236}">
                <a16:creationId xmlns:a16="http://schemas.microsoft.com/office/drawing/2014/main" id="{B5110D9E-BEAA-163F-8C50-72074DDCFBE4}"/>
              </a:ext>
            </a:extLst>
          </p:cNvPr>
          <p:cNvCxnSpPr>
            <a:cxnSpLocks/>
          </p:cNvCxnSpPr>
          <p:nvPr/>
        </p:nvCxnSpPr>
        <p:spPr>
          <a:xfrm flipV="1">
            <a:off x="7534113" y="2429933"/>
            <a:ext cx="0" cy="593615"/>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21AFEBDB-0C9E-1BE9-673B-C99364C2BBA4}"/>
              </a:ext>
            </a:extLst>
          </p:cNvPr>
          <p:cNvSpPr txBox="1"/>
          <p:nvPr/>
        </p:nvSpPr>
        <p:spPr>
          <a:xfrm>
            <a:off x="7142285" y="2626726"/>
            <a:ext cx="728768" cy="276999"/>
          </a:xfrm>
          <a:prstGeom prst="rect">
            <a:avLst/>
          </a:prstGeom>
          <a:solidFill>
            <a:schemeClr val="bg1"/>
          </a:solidFill>
        </p:spPr>
        <p:txBody>
          <a:bodyPr wrap="square" rtlCol="0">
            <a:spAutoFit/>
          </a:bodyPr>
          <a:lstStyle/>
          <a:p>
            <a:pPr algn="ctr"/>
            <a:r>
              <a:rPr lang="en-US" sz="1200" dirty="0">
                <a:cs typeface="Times New Roman" panose="02020603050405020304" pitchFamily="18" charset="0"/>
              </a:rPr>
              <a:t>F(x</a:t>
            </a:r>
            <a:r>
              <a:rPr lang="en-US" sz="1200" baseline="-25000" dirty="0">
                <a:cs typeface="Times New Roman" panose="02020603050405020304" pitchFamily="18" charset="0"/>
              </a:rPr>
              <a:t>1</a:t>
            </a:r>
            <a:r>
              <a:rPr lang="en-US" sz="1200" dirty="0">
                <a:cs typeface="Times New Roman" panose="02020603050405020304" pitchFamily="18" charset="0"/>
              </a:rPr>
              <a:t>, x</a:t>
            </a:r>
            <a:r>
              <a:rPr lang="en-US" sz="1200" baseline="-25000" dirty="0">
                <a:cs typeface="Times New Roman" panose="02020603050405020304" pitchFamily="18" charset="0"/>
              </a:rPr>
              <a:t>2</a:t>
            </a:r>
            <a:r>
              <a:rPr lang="en-US" sz="1200" dirty="0">
                <a:cs typeface="Times New Roman" panose="02020603050405020304" pitchFamily="18" charset="0"/>
              </a:rPr>
              <a:t>)</a:t>
            </a:r>
          </a:p>
        </p:txBody>
      </p:sp>
      <p:grpSp>
        <p:nvGrpSpPr>
          <p:cNvPr id="15" name="Group 14">
            <a:extLst>
              <a:ext uri="{FF2B5EF4-FFF2-40B4-BE49-F238E27FC236}">
                <a16:creationId xmlns:a16="http://schemas.microsoft.com/office/drawing/2014/main" id="{BD23C820-E94F-3122-1B11-A35413ED77EB}"/>
              </a:ext>
            </a:extLst>
          </p:cNvPr>
          <p:cNvGrpSpPr/>
          <p:nvPr/>
        </p:nvGrpSpPr>
        <p:grpSpPr>
          <a:xfrm>
            <a:off x="9823441" y="2344418"/>
            <a:ext cx="1145294" cy="1299002"/>
            <a:chOff x="7004068" y="1225613"/>
            <a:chExt cx="1712604" cy="1789187"/>
          </a:xfrm>
        </p:grpSpPr>
        <p:pic>
          <p:nvPicPr>
            <p:cNvPr id="17" name="Picture 16">
              <a:extLst>
                <a:ext uri="{FF2B5EF4-FFF2-40B4-BE49-F238E27FC236}">
                  <a16:creationId xmlns:a16="http://schemas.microsoft.com/office/drawing/2014/main" id="{FE926F67-2ADE-92DA-8266-FA5A94CB8D8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6293" t="32337" r="34742" b="50000"/>
            <a:stretch/>
          </p:blipFill>
          <p:spPr bwMode="auto">
            <a:xfrm>
              <a:off x="7004068" y="1225613"/>
              <a:ext cx="1568742" cy="1738437"/>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id="{1D5A9A62-330E-0F3D-938F-50DD277E26E4}"/>
                </a:ext>
              </a:extLst>
            </p:cNvPr>
            <p:cNvSpPr/>
            <p:nvPr/>
          </p:nvSpPr>
          <p:spPr>
            <a:xfrm>
              <a:off x="8414693" y="2785351"/>
              <a:ext cx="301979" cy="2294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4" name="Picture 2">
            <a:extLst>
              <a:ext uri="{FF2B5EF4-FFF2-40B4-BE49-F238E27FC236}">
                <a16:creationId xmlns:a16="http://schemas.microsoft.com/office/drawing/2014/main" id="{69727CC2-FD4C-56B4-B168-96704EE0B89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3879" t="66973" r="46121" b="10240"/>
          <a:stretch/>
        </p:blipFill>
        <p:spPr bwMode="auto">
          <a:xfrm>
            <a:off x="1367163" y="3628541"/>
            <a:ext cx="1219200" cy="1562749"/>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Group 26">
            <a:extLst>
              <a:ext uri="{FF2B5EF4-FFF2-40B4-BE49-F238E27FC236}">
                <a16:creationId xmlns:a16="http://schemas.microsoft.com/office/drawing/2014/main" id="{EB4321F7-88AA-C05D-FB80-B14782361215}"/>
              </a:ext>
            </a:extLst>
          </p:cNvPr>
          <p:cNvGrpSpPr/>
          <p:nvPr/>
        </p:nvGrpSpPr>
        <p:grpSpPr>
          <a:xfrm>
            <a:off x="6717402" y="1644229"/>
            <a:ext cx="645526" cy="510293"/>
            <a:chOff x="6253267" y="1135664"/>
            <a:chExt cx="645526" cy="510293"/>
          </a:xfrm>
        </p:grpSpPr>
        <p:pic>
          <p:nvPicPr>
            <p:cNvPr id="28" name="Picture 2">
              <a:extLst>
                <a:ext uri="{FF2B5EF4-FFF2-40B4-BE49-F238E27FC236}">
                  <a16:creationId xmlns:a16="http://schemas.microsoft.com/office/drawing/2014/main" id="{23E16AA7-49CD-CEE2-E9BB-1599EA0CCD9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12100"/>
            <a:stretch/>
          </p:blipFill>
          <p:spPr bwMode="auto">
            <a:xfrm>
              <a:off x="6253267" y="1135664"/>
              <a:ext cx="543769" cy="510293"/>
            </a:xfrm>
            <a:prstGeom prst="rect">
              <a:avLst/>
            </a:prstGeom>
            <a:noFill/>
            <a:extLst>
              <a:ext uri="{909E8E84-426E-40DD-AFC4-6F175D3DCCD1}">
                <a14:hiddenFill xmlns:a14="http://schemas.microsoft.com/office/drawing/2010/main">
                  <a:solidFill>
                    <a:srgbClr val="FFFFFF"/>
                  </a:solidFill>
                </a14:hiddenFill>
              </a:ext>
            </a:extLst>
          </p:spPr>
        </p:pic>
        <p:sp>
          <p:nvSpPr>
            <p:cNvPr id="29" name="Rectangle 28">
              <a:extLst>
                <a:ext uri="{FF2B5EF4-FFF2-40B4-BE49-F238E27FC236}">
                  <a16:creationId xmlns:a16="http://schemas.microsoft.com/office/drawing/2014/main" id="{37FD8139-E6E9-0C0B-1960-98FB17CEA478}"/>
                </a:ext>
              </a:extLst>
            </p:cNvPr>
            <p:cNvSpPr/>
            <p:nvPr/>
          </p:nvSpPr>
          <p:spPr>
            <a:xfrm>
              <a:off x="6699900" y="1275990"/>
              <a:ext cx="198893" cy="1648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8DB73BA5-14AC-370D-8063-E52DF74C5D04}"/>
              </a:ext>
            </a:extLst>
          </p:cNvPr>
          <p:cNvGrpSpPr/>
          <p:nvPr/>
        </p:nvGrpSpPr>
        <p:grpSpPr>
          <a:xfrm>
            <a:off x="7550108" y="1627105"/>
            <a:ext cx="645526" cy="510293"/>
            <a:chOff x="6253267" y="1135664"/>
            <a:chExt cx="645526" cy="510293"/>
          </a:xfrm>
        </p:grpSpPr>
        <p:pic>
          <p:nvPicPr>
            <p:cNvPr id="31" name="Picture 2">
              <a:extLst>
                <a:ext uri="{FF2B5EF4-FFF2-40B4-BE49-F238E27FC236}">
                  <a16:creationId xmlns:a16="http://schemas.microsoft.com/office/drawing/2014/main" id="{233E428D-A5A6-5FD9-17E1-4E7CE6C2877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12100"/>
            <a:stretch/>
          </p:blipFill>
          <p:spPr bwMode="auto">
            <a:xfrm>
              <a:off x="6253267" y="1135664"/>
              <a:ext cx="543769" cy="510293"/>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a:extLst>
                <a:ext uri="{FF2B5EF4-FFF2-40B4-BE49-F238E27FC236}">
                  <a16:creationId xmlns:a16="http://schemas.microsoft.com/office/drawing/2014/main" id="{1DFC5C49-65EB-058B-192C-76A81E5B8F14}"/>
                </a:ext>
              </a:extLst>
            </p:cNvPr>
            <p:cNvSpPr/>
            <p:nvPr/>
          </p:nvSpPr>
          <p:spPr>
            <a:xfrm>
              <a:off x="6699900" y="1275990"/>
              <a:ext cx="198893" cy="1648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B802F58F-6C2C-353F-EA3D-AAE012C40BEB}"/>
              </a:ext>
            </a:extLst>
          </p:cNvPr>
          <p:cNvGrpSpPr/>
          <p:nvPr/>
        </p:nvGrpSpPr>
        <p:grpSpPr>
          <a:xfrm>
            <a:off x="8349654" y="1605906"/>
            <a:ext cx="645526" cy="510293"/>
            <a:chOff x="6253267" y="1135664"/>
            <a:chExt cx="645526" cy="510293"/>
          </a:xfrm>
        </p:grpSpPr>
        <p:pic>
          <p:nvPicPr>
            <p:cNvPr id="42" name="Picture 2">
              <a:extLst>
                <a:ext uri="{FF2B5EF4-FFF2-40B4-BE49-F238E27FC236}">
                  <a16:creationId xmlns:a16="http://schemas.microsoft.com/office/drawing/2014/main" id="{B751B0AC-000F-699B-95F2-9AC088C0691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12100"/>
            <a:stretch/>
          </p:blipFill>
          <p:spPr bwMode="auto">
            <a:xfrm>
              <a:off x="6253267" y="1135664"/>
              <a:ext cx="543769" cy="510293"/>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F5A6B53E-6480-4ACC-B522-3C5A68BF5255}"/>
                </a:ext>
              </a:extLst>
            </p:cNvPr>
            <p:cNvSpPr/>
            <p:nvPr/>
          </p:nvSpPr>
          <p:spPr>
            <a:xfrm>
              <a:off x="6699900" y="1275990"/>
              <a:ext cx="198893" cy="1648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2" name="TextBox 51">
            <a:extLst>
              <a:ext uri="{FF2B5EF4-FFF2-40B4-BE49-F238E27FC236}">
                <a16:creationId xmlns:a16="http://schemas.microsoft.com/office/drawing/2014/main" id="{30318C46-5AC2-364C-B352-92836A999887}"/>
              </a:ext>
            </a:extLst>
          </p:cNvPr>
          <p:cNvSpPr txBox="1"/>
          <p:nvPr/>
        </p:nvSpPr>
        <p:spPr>
          <a:xfrm>
            <a:off x="443491" y="1254424"/>
            <a:ext cx="4120214" cy="907941"/>
          </a:xfrm>
          <a:prstGeom prst="rect">
            <a:avLst/>
          </a:prstGeom>
          <a:noFill/>
        </p:spPr>
        <p:txBody>
          <a:bodyPr wrap="square" rtlCol="0">
            <a:spAutoFit/>
          </a:bodyPr>
          <a:lstStyle/>
          <a:p>
            <a:pPr>
              <a:spcAft>
                <a:spcPts val="600"/>
              </a:spcAft>
            </a:pPr>
            <a:r>
              <a:rPr lang="en-US" sz="1600" b="1" dirty="0"/>
              <a:t>Workflow:</a:t>
            </a:r>
          </a:p>
          <a:p>
            <a:pPr>
              <a:spcAft>
                <a:spcPts val="600"/>
              </a:spcAft>
            </a:pPr>
            <a:r>
              <a:rPr lang="en-US" sz="1600" dirty="0"/>
              <a:t>Same as before but start up the Coiled Function cluster from a Coiled Notebook</a:t>
            </a:r>
          </a:p>
        </p:txBody>
      </p:sp>
      <p:pic>
        <p:nvPicPr>
          <p:cNvPr id="53" name="Picture 52">
            <a:extLst>
              <a:ext uri="{FF2B5EF4-FFF2-40B4-BE49-F238E27FC236}">
                <a16:creationId xmlns:a16="http://schemas.microsoft.com/office/drawing/2014/main" id="{F4422869-17E7-2287-91D4-799BEF226A6D}"/>
              </a:ext>
            </a:extLst>
          </p:cNvPr>
          <p:cNvPicPr>
            <a:picLocks noChangeAspect="1"/>
          </p:cNvPicPr>
          <p:nvPr/>
        </p:nvPicPr>
        <p:blipFill>
          <a:blip r:embed="rId5"/>
          <a:stretch>
            <a:fillRect/>
          </a:stretch>
        </p:blipFill>
        <p:spPr>
          <a:xfrm>
            <a:off x="1976763" y="4831956"/>
            <a:ext cx="4452933" cy="1799897"/>
          </a:xfrm>
          <a:prstGeom prst="rect">
            <a:avLst/>
          </a:prstGeom>
        </p:spPr>
      </p:pic>
    </p:spTree>
    <p:extLst>
      <p:ext uri="{BB962C8B-B14F-4D97-AF65-F5344CB8AC3E}">
        <p14:creationId xmlns:p14="http://schemas.microsoft.com/office/powerpoint/2010/main" val="18668437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86D059-4C0B-C976-87C1-F422C5A8B02C}"/>
            </a:ext>
          </a:extLst>
        </p:cNvPr>
        <p:cNvGrpSpPr/>
        <p:nvPr/>
      </p:nvGrpSpPr>
      <p:grpSpPr>
        <a:xfrm>
          <a:off x="0" y="0"/>
          <a:ext cx="0" cy="0"/>
          <a:chOff x="0" y="0"/>
          <a:chExt cx="0" cy="0"/>
        </a:xfrm>
      </p:grpSpPr>
      <p:sp>
        <p:nvSpPr>
          <p:cNvPr id="35" name="TextBox 34">
            <a:extLst>
              <a:ext uri="{FF2B5EF4-FFF2-40B4-BE49-F238E27FC236}">
                <a16:creationId xmlns:a16="http://schemas.microsoft.com/office/drawing/2014/main" id="{0EDDA9AE-AFF7-88F8-863C-9C90C2832346}"/>
              </a:ext>
            </a:extLst>
          </p:cNvPr>
          <p:cNvSpPr txBox="1"/>
          <p:nvPr/>
        </p:nvSpPr>
        <p:spPr>
          <a:xfrm>
            <a:off x="8166386" y="1388408"/>
            <a:ext cx="728768" cy="276999"/>
          </a:xfrm>
          <a:prstGeom prst="rect">
            <a:avLst/>
          </a:prstGeom>
          <a:solidFill>
            <a:schemeClr val="bg1"/>
          </a:solidFill>
        </p:spPr>
        <p:txBody>
          <a:bodyPr wrap="square" rtlCol="0">
            <a:spAutoFit/>
          </a:bodyPr>
          <a:lstStyle/>
          <a:p>
            <a:pPr algn="ctr"/>
            <a:r>
              <a:rPr lang="en-US" sz="1200" dirty="0">
                <a:cs typeface="Times New Roman" panose="02020603050405020304" pitchFamily="18" charset="0"/>
              </a:rPr>
              <a:t>F(x</a:t>
            </a:r>
            <a:r>
              <a:rPr lang="en-US" sz="1200" baseline="-25000" dirty="0">
                <a:cs typeface="Times New Roman" panose="02020603050405020304" pitchFamily="18" charset="0"/>
              </a:rPr>
              <a:t>1</a:t>
            </a:r>
            <a:r>
              <a:rPr lang="en-US" sz="1200" dirty="0">
                <a:cs typeface="Times New Roman" panose="02020603050405020304" pitchFamily="18" charset="0"/>
              </a:rPr>
              <a:t>, x</a:t>
            </a:r>
            <a:r>
              <a:rPr lang="en-US" sz="1200" baseline="-25000" dirty="0">
                <a:cs typeface="Times New Roman" panose="02020603050405020304" pitchFamily="18" charset="0"/>
              </a:rPr>
              <a:t>2</a:t>
            </a:r>
            <a:r>
              <a:rPr lang="en-US" sz="1200" dirty="0">
                <a:cs typeface="Times New Roman" panose="02020603050405020304" pitchFamily="18" charset="0"/>
              </a:rPr>
              <a:t>)</a:t>
            </a:r>
          </a:p>
        </p:txBody>
      </p:sp>
      <p:sp>
        <p:nvSpPr>
          <p:cNvPr id="34" name="TextBox 33">
            <a:extLst>
              <a:ext uri="{FF2B5EF4-FFF2-40B4-BE49-F238E27FC236}">
                <a16:creationId xmlns:a16="http://schemas.microsoft.com/office/drawing/2014/main" id="{7550C8CE-180C-8B4A-BE8F-A7CC5E399CA9}"/>
              </a:ext>
            </a:extLst>
          </p:cNvPr>
          <p:cNvSpPr txBox="1"/>
          <p:nvPr/>
        </p:nvSpPr>
        <p:spPr>
          <a:xfrm>
            <a:off x="7415877" y="1379368"/>
            <a:ext cx="728768" cy="276999"/>
          </a:xfrm>
          <a:prstGeom prst="rect">
            <a:avLst/>
          </a:prstGeom>
          <a:solidFill>
            <a:schemeClr val="bg1"/>
          </a:solidFill>
        </p:spPr>
        <p:txBody>
          <a:bodyPr wrap="square" rtlCol="0">
            <a:spAutoFit/>
          </a:bodyPr>
          <a:lstStyle/>
          <a:p>
            <a:pPr algn="ctr"/>
            <a:r>
              <a:rPr lang="en-US" sz="1200" dirty="0">
                <a:cs typeface="Times New Roman" panose="02020603050405020304" pitchFamily="18" charset="0"/>
              </a:rPr>
              <a:t>F(x</a:t>
            </a:r>
            <a:r>
              <a:rPr lang="en-US" sz="1200" baseline="-25000" dirty="0">
                <a:cs typeface="Times New Roman" panose="02020603050405020304" pitchFamily="18" charset="0"/>
              </a:rPr>
              <a:t>1</a:t>
            </a:r>
            <a:r>
              <a:rPr lang="en-US" sz="1200" dirty="0">
                <a:cs typeface="Times New Roman" panose="02020603050405020304" pitchFamily="18" charset="0"/>
              </a:rPr>
              <a:t>, x</a:t>
            </a:r>
            <a:r>
              <a:rPr lang="en-US" sz="1200" baseline="-25000" dirty="0">
                <a:cs typeface="Times New Roman" panose="02020603050405020304" pitchFamily="18" charset="0"/>
              </a:rPr>
              <a:t>2</a:t>
            </a:r>
            <a:r>
              <a:rPr lang="en-US" sz="1200" dirty="0">
                <a:cs typeface="Times New Roman" panose="02020603050405020304" pitchFamily="18" charset="0"/>
              </a:rPr>
              <a:t>)</a:t>
            </a:r>
          </a:p>
        </p:txBody>
      </p:sp>
      <p:grpSp>
        <p:nvGrpSpPr>
          <p:cNvPr id="12" name="Group 11">
            <a:extLst>
              <a:ext uri="{FF2B5EF4-FFF2-40B4-BE49-F238E27FC236}">
                <a16:creationId xmlns:a16="http://schemas.microsoft.com/office/drawing/2014/main" id="{AE114671-F2EB-7090-2459-0998C91E5602}"/>
              </a:ext>
            </a:extLst>
          </p:cNvPr>
          <p:cNvGrpSpPr/>
          <p:nvPr/>
        </p:nvGrpSpPr>
        <p:grpSpPr>
          <a:xfrm>
            <a:off x="4608485" y="359762"/>
            <a:ext cx="7231310" cy="4561030"/>
            <a:chOff x="2864623" y="913991"/>
            <a:chExt cx="7231310" cy="4724454"/>
          </a:xfrm>
        </p:grpSpPr>
        <p:pic>
          <p:nvPicPr>
            <p:cNvPr id="13" name="Picture 12">
              <a:extLst>
                <a:ext uri="{FF2B5EF4-FFF2-40B4-BE49-F238E27FC236}">
                  <a16:creationId xmlns:a16="http://schemas.microsoft.com/office/drawing/2014/main" id="{933589D2-F2DF-C1BB-F019-CFB147873FE0}"/>
                </a:ext>
              </a:extLst>
            </p:cNvPr>
            <p:cNvPicPr>
              <a:picLocks noChangeAspect="1"/>
            </p:cNvPicPr>
            <p:nvPr/>
          </p:nvPicPr>
          <p:blipFill rotWithShape="1">
            <a:blip r:embed="rId3"/>
            <a:srcRect l="9115" t="15264" r="8316" b="12809"/>
            <a:stretch/>
          </p:blipFill>
          <p:spPr>
            <a:xfrm>
              <a:off x="2864623" y="913991"/>
              <a:ext cx="7231310" cy="4724454"/>
            </a:xfrm>
            <a:prstGeom prst="rect">
              <a:avLst/>
            </a:prstGeom>
          </p:spPr>
        </p:pic>
        <p:sp>
          <p:nvSpPr>
            <p:cNvPr id="14" name="Rectangle 13">
              <a:extLst>
                <a:ext uri="{FF2B5EF4-FFF2-40B4-BE49-F238E27FC236}">
                  <a16:creationId xmlns:a16="http://schemas.microsoft.com/office/drawing/2014/main" id="{DE7D3D28-2195-FFEB-5486-5162B47DBF7A}"/>
                </a:ext>
              </a:extLst>
            </p:cNvPr>
            <p:cNvSpPr/>
            <p:nvPr/>
          </p:nvSpPr>
          <p:spPr>
            <a:xfrm>
              <a:off x="4506011" y="2491033"/>
              <a:ext cx="4138367" cy="213752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 name="Straight Arrow Connector 7">
            <a:extLst>
              <a:ext uri="{FF2B5EF4-FFF2-40B4-BE49-F238E27FC236}">
                <a16:creationId xmlns:a16="http://schemas.microsoft.com/office/drawing/2014/main" id="{2169B27F-2FD1-8460-3468-490566B40E8A}"/>
              </a:ext>
            </a:extLst>
          </p:cNvPr>
          <p:cNvCxnSpPr>
            <a:cxnSpLocks/>
          </p:cNvCxnSpPr>
          <p:nvPr/>
        </p:nvCxnSpPr>
        <p:spPr>
          <a:xfrm flipV="1">
            <a:off x="2700867" y="3560126"/>
            <a:ext cx="4058871" cy="817141"/>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BD24D75-FB65-8B77-A9F4-7B9F77CEDBA5}"/>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3. Coiled Workflows</a:t>
            </a:r>
          </a:p>
          <a:p>
            <a:pPr algn="ctr"/>
            <a:r>
              <a:rPr lang="en-US" dirty="0"/>
              <a:t>Coiled Function Intro</a:t>
            </a:r>
          </a:p>
        </p:txBody>
      </p:sp>
      <p:grpSp>
        <p:nvGrpSpPr>
          <p:cNvPr id="16" name="Group 15">
            <a:extLst>
              <a:ext uri="{FF2B5EF4-FFF2-40B4-BE49-F238E27FC236}">
                <a16:creationId xmlns:a16="http://schemas.microsoft.com/office/drawing/2014/main" id="{15B47C79-6C22-372B-DE88-791EE54A47B8}"/>
              </a:ext>
            </a:extLst>
          </p:cNvPr>
          <p:cNvGrpSpPr/>
          <p:nvPr/>
        </p:nvGrpSpPr>
        <p:grpSpPr>
          <a:xfrm>
            <a:off x="6835806" y="3023548"/>
            <a:ext cx="1396613" cy="1171264"/>
            <a:chOff x="6711370" y="2677685"/>
            <a:chExt cx="1396613" cy="1171264"/>
          </a:xfrm>
        </p:grpSpPr>
        <p:grpSp>
          <p:nvGrpSpPr>
            <p:cNvPr id="18" name="Group 17">
              <a:extLst>
                <a:ext uri="{FF2B5EF4-FFF2-40B4-BE49-F238E27FC236}">
                  <a16:creationId xmlns:a16="http://schemas.microsoft.com/office/drawing/2014/main" id="{10846E99-758C-C9E0-C939-A3BFF21B941F}"/>
                </a:ext>
              </a:extLst>
            </p:cNvPr>
            <p:cNvGrpSpPr/>
            <p:nvPr/>
          </p:nvGrpSpPr>
          <p:grpSpPr>
            <a:xfrm>
              <a:off x="7007013" y="2677685"/>
              <a:ext cx="938497" cy="1171264"/>
              <a:chOff x="7278272" y="2309568"/>
              <a:chExt cx="1068773" cy="1333851"/>
            </a:xfrm>
          </p:grpSpPr>
          <p:pic>
            <p:nvPicPr>
              <p:cNvPr id="21" name="Picture 2">
                <a:extLst>
                  <a:ext uri="{FF2B5EF4-FFF2-40B4-BE49-F238E27FC236}">
                    <a16:creationId xmlns:a16="http://schemas.microsoft.com/office/drawing/2014/main" id="{C10092CD-6C19-B475-E2AC-456F0A6A4BF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6207"/>
              <a:stretch/>
            </p:blipFill>
            <p:spPr bwMode="auto">
              <a:xfrm>
                <a:off x="7278272" y="2309568"/>
                <a:ext cx="1056933" cy="1333851"/>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358BED6C-161B-D785-E707-CFAF1134CB30}"/>
                  </a:ext>
                </a:extLst>
              </p:cNvPr>
              <p:cNvSpPr/>
              <p:nvPr/>
            </p:nvSpPr>
            <p:spPr>
              <a:xfrm>
                <a:off x="8120543" y="2646947"/>
                <a:ext cx="226502" cy="18769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TextBox 19">
              <a:extLst>
                <a:ext uri="{FF2B5EF4-FFF2-40B4-BE49-F238E27FC236}">
                  <a16:creationId xmlns:a16="http://schemas.microsoft.com/office/drawing/2014/main" id="{29BB06EF-F467-FFF7-1BDD-4F796B0E6B2E}"/>
                </a:ext>
              </a:extLst>
            </p:cNvPr>
            <p:cNvSpPr txBox="1"/>
            <p:nvPr/>
          </p:nvSpPr>
          <p:spPr>
            <a:xfrm>
              <a:off x="6711370" y="3545192"/>
              <a:ext cx="1396613" cy="276999"/>
            </a:xfrm>
            <a:prstGeom prst="rect">
              <a:avLst/>
            </a:prstGeom>
            <a:solidFill>
              <a:schemeClr val="bg1"/>
            </a:solidFill>
          </p:spPr>
          <p:txBody>
            <a:bodyPr wrap="square" rtlCol="0">
              <a:spAutoFit/>
            </a:bodyPr>
            <a:lstStyle/>
            <a:p>
              <a:pPr algn="ctr"/>
              <a:r>
                <a:rPr lang="en-US" sz="1200" b="1" dirty="0"/>
                <a:t>Coiled Notebook</a:t>
              </a:r>
            </a:p>
          </p:txBody>
        </p:sp>
      </p:grpSp>
      <p:sp>
        <p:nvSpPr>
          <p:cNvPr id="51" name="TextBox 50">
            <a:extLst>
              <a:ext uri="{FF2B5EF4-FFF2-40B4-BE49-F238E27FC236}">
                <a16:creationId xmlns:a16="http://schemas.microsoft.com/office/drawing/2014/main" id="{21AFEBDB-0C9E-1BE9-673B-C99364C2BBA4}"/>
              </a:ext>
            </a:extLst>
          </p:cNvPr>
          <p:cNvSpPr txBox="1"/>
          <p:nvPr/>
        </p:nvSpPr>
        <p:spPr>
          <a:xfrm>
            <a:off x="6549084" y="1388544"/>
            <a:ext cx="728768" cy="276999"/>
          </a:xfrm>
          <a:prstGeom prst="rect">
            <a:avLst/>
          </a:prstGeom>
          <a:solidFill>
            <a:schemeClr val="bg1"/>
          </a:solidFill>
        </p:spPr>
        <p:txBody>
          <a:bodyPr wrap="square" rtlCol="0">
            <a:spAutoFit/>
          </a:bodyPr>
          <a:lstStyle/>
          <a:p>
            <a:pPr algn="ctr"/>
            <a:r>
              <a:rPr lang="en-US" sz="1200" dirty="0">
                <a:cs typeface="Times New Roman" panose="02020603050405020304" pitchFamily="18" charset="0"/>
              </a:rPr>
              <a:t>F(x</a:t>
            </a:r>
            <a:r>
              <a:rPr lang="en-US" sz="1200" baseline="-25000" dirty="0">
                <a:cs typeface="Times New Roman" panose="02020603050405020304" pitchFamily="18" charset="0"/>
              </a:rPr>
              <a:t>1</a:t>
            </a:r>
            <a:r>
              <a:rPr lang="en-US" sz="1200" dirty="0">
                <a:cs typeface="Times New Roman" panose="02020603050405020304" pitchFamily="18" charset="0"/>
              </a:rPr>
              <a:t>, x</a:t>
            </a:r>
            <a:r>
              <a:rPr lang="en-US" sz="1200" baseline="-25000" dirty="0">
                <a:cs typeface="Times New Roman" panose="02020603050405020304" pitchFamily="18" charset="0"/>
              </a:rPr>
              <a:t>2</a:t>
            </a:r>
            <a:r>
              <a:rPr lang="en-US" sz="1200" dirty="0">
                <a:cs typeface="Times New Roman" panose="02020603050405020304" pitchFamily="18" charset="0"/>
              </a:rPr>
              <a:t>)</a:t>
            </a:r>
          </a:p>
        </p:txBody>
      </p:sp>
      <p:grpSp>
        <p:nvGrpSpPr>
          <p:cNvPr id="15" name="Group 14">
            <a:extLst>
              <a:ext uri="{FF2B5EF4-FFF2-40B4-BE49-F238E27FC236}">
                <a16:creationId xmlns:a16="http://schemas.microsoft.com/office/drawing/2014/main" id="{BD23C820-E94F-3122-1B11-A35413ED77EB}"/>
              </a:ext>
            </a:extLst>
          </p:cNvPr>
          <p:cNvGrpSpPr/>
          <p:nvPr/>
        </p:nvGrpSpPr>
        <p:grpSpPr>
          <a:xfrm>
            <a:off x="9823441" y="2344418"/>
            <a:ext cx="1145294" cy="1299002"/>
            <a:chOff x="7004068" y="1225613"/>
            <a:chExt cx="1712604" cy="1789187"/>
          </a:xfrm>
        </p:grpSpPr>
        <p:pic>
          <p:nvPicPr>
            <p:cNvPr id="17" name="Picture 16">
              <a:extLst>
                <a:ext uri="{FF2B5EF4-FFF2-40B4-BE49-F238E27FC236}">
                  <a16:creationId xmlns:a16="http://schemas.microsoft.com/office/drawing/2014/main" id="{FE926F67-2ADE-92DA-8266-FA5A94CB8D8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6293" t="32337" r="34742" b="50000"/>
            <a:stretch/>
          </p:blipFill>
          <p:spPr bwMode="auto">
            <a:xfrm>
              <a:off x="7004068" y="1225613"/>
              <a:ext cx="1568742" cy="1738437"/>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id="{1D5A9A62-330E-0F3D-938F-50DD277E26E4}"/>
                </a:ext>
              </a:extLst>
            </p:cNvPr>
            <p:cNvSpPr/>
            <p:nvPr/>
          </p:nvSpPr>
          <p:spPr>
            <a:xfrm>
              <a:off x="8414693" y="2785351"/>
              <a:ext cx="301979" cy="2294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4" name="Picture 2">
            <a:extLst>
              <a:ext uri="{FF2B5EF4-FFF2-40B4-BE49-F238E27FC236}">
                <a16:creationId xmlns:a16="http://schemas.microsoft.com/office/drawing/2014/main" id="{69727CC2-FD4C-56B4-B168-96704EE0B89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3879" t="66973" r="46121" b="10240"/>
          <a:stretch/>
        </p:blipFill>
        <p:spPr bwMode="auto">
          <a:xfrm>
            <a:off x="1367163" y="3628541"/>
            <a:ext cx="1219200" cy="1562749"/>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Group 26">
            <a:extLst>
              <a:ext uri="{FF2B5EF4-FFF2-40B4-BE49-F238E27FC236}">
                <a16:creationId xmlns:a16="http://schemas.microsoft.com/office/drawing/2014/main" id="{EB4321F7-88AA-C05D-FB80-B14782361215}"/>
              </a:ext>
            </a:extLst>
          </p:cNvPr>
          <p:cNvGrpSpPr/>
          <p:nvPr/>
        </p:nvGrpSpPr>
        <p:grpSpPr>
          <a:xfrm>
            <a:off x="6717402" y="1644229"/>
            <a:ext cx="645526" cy="510293"/>
            <a:chOff x="6253267" y="1135664"/>
            <a:chExt cx="645526" cy="510293"/>
          </a:xfrm>
        </p:grpSpPr>
        <p:pic>
          <p:nvPicPr>
            <p:cNvPr id="28" name="Picture 2">
              <a:extLst>
                <a:ext uri="{FF2B5EF4-FFF2-40B4-BE49-F238E27FC236}">
                  <a16:creationId xmlns:a16="http://schemas.microsoft.com/office/drawing/2014/main" id="{23E16AA7-49CD-CEE2-E9BB-1599EA0CCD9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12100"/>
            <a:stretch/>
          </p:blipFill>
          <p:spPr bwMode="auto">
            <a:xfrm>
              <a:off x="6253267" y="1135664"/>
              <a:ext cx="543769" cy="510293"/>
            </a:xfrm>
            <a:prstGeom prst="rect">
              <a:avLst/>
            </a:prstGeom>
            <a:noFill/>
            <a:extLst>
              <a:ext uri="{909E8E84-426E-40DD-AFC4-6F175D3DCCD1}">
                <a14:hiddenFill xmlns:a14="http://schemas.microsoft.com/office/drawing/2010/main">
                  <a:solidFill>
                    <a:srgbClr val="FFFFFF"/>
                  </a:solidFill>
                </a14:hiddenFill>
              </a:ext>
            </a:extLst>
          </p:spPr>
        </p:pic>
        <p:sp>
          <p:nvSpPr>
            <p:cNvPr id="29" name="Rectangle 28">
              <a:extLst>
                <a:ext uri="{FF2B5EF4-FFF2-40B4-BE49-F238E27FC236}">
                  <a16:creationId xmlns:a16="http://schemas.microsoft.com/office/drawing/2014/main" id="{37FD8139-E6E9-0C0B-1960-98FB17CEA478}"/>
                </a:ext>
              </a:extLst>
            </p:cNvPr>
            <p:cNvSpPr/>
            <p:nvPr/>
          </p:nvSpPr>
          <p:spPr>
            <a:xfrm>
              <a:off x="6699900" y="1275990"/>
              <a:ext cx="198893" cy="1648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8DB73BA5-14AC-370D-8063-E52DF74C5D04}"/>
              </a:ext>
            </a:extLst>
          </p:cNvPr>
          <p:cNvGrpSpPr/>
          <p:nvPr/>
        </p:nvGrpSpPr>
        <p:grpSpPr>
          <a:xfrm>
            <a:off x="7550108" y="1627105"/>
            <a:ext cx="645526" cy="510293"/>
            <a:chOff x="6253267" y="1135664"/>
            <a:chExt cx="645526" cy="510293"/>
          </a:xfrm>
        </p:grpSpPr>
        <p:pic>
          <p:nvPicPr>
            <p:cNvPr id="31" name="Picture 2">
              <a:extLst>
                <a:ext uri="{FF2B5EF4-FFF2-40B4-BE49-F238E27FC236}">
                  <a16:creationId xmlns:a16="http://schemas.microsoft.com/office/drawing/2014/main" id="{233E428D-A5A6-5FD9-17E1-4E7CE6C2877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12100"/>
            <a:stretch/>
          </p:blipFill>
          <p:spPr bwMode="auto">
            <a:xfrm>
              <a:off x="6253267" y="1135664"/>
              <a:ext cx="543769" cy="510293"/>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a:extLst>
                <a:ext uri="{FF2B5EF4-FFF2-40B4-BE49-F238E27FC236}">
                  <a16:creationId xmlns:a16="http://schemas.microsoft.com/office/drawing/2014/main" id="{1DFC5C49-65EB-058B-192C-76A81E5B8F14}"/>
                </a:ext>
              </a:extLst>
            </p:cNvPr>
            <p:cNvSpPr/>
            <p:nvPr/>
          </p:nvSpPr>
          <p:spPr>
            <a:xfrm>
              <a:off x="6699900" y="1275990"/>
              <a:ext cx="198893" cy="1648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B802F58F-6C2C-353F-EA3D-AAE012C40BEB}"/>
              </a:ext>
            </a:extLst>
          </p:cNvPr>
          <p:cNvGrpSpPr/>
          <p:nvPr/>
        </p:nvGrpSpPr>
        <p:grpSpPr>
          <a:xfrm>
            <a:off x="8349654" y="1605906"/>
            <a:ext cx="645526" cy="510293"/>
            <a:chOff x="6253267" y="1135664"/>
            <a:chExt cx="645526" cy="510293"/>
          </a:xfrm>
        </p:grpSpPr>
        <p:pic>
          <p:nvPicPr>
            <p:cNvPr id="42" name="Picture 2">
              <a:extLst>
                <a:ext uri="{FF2B5EF4-FFF2-40B4-BE49-F238E27FC236}">
                  <a16:creationId xmlns:a16="http://schemas.microsoft.com/office/drawing/2014/main" id="{B751B0AC-000F-699B-95F2-9AC088C0691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12100"/>
            <a:stretch/>
          </p:blipFill>
          <p:spPr bwMode="auto">
            <a:xfrm>
              <a:off x="6253267" y="1135664"/>
              <a:ext cx="543769" cy="510293"/>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F5A6B53E-6480-4ACC-B522-3C5A68BF5255}"/>
                </a:ext>
              </a:extLst>
            </p:cNvPr>
            <p:cNvSpPr/>
            <p:nvPr/>
          </p:nvSpPr>
          <p:spPr>
            <a:xfrm>
              <a:off x="6699900" y="1275990"/>
              <a:ext cx="198893" cy="1648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2" name="TextBox 51">
            <a:extLst>
              <a:ext uri="{FF2B5EF4-FFF2-40B4-BE49-F238E27FC236}">
                <a16:creationId xmlns:a16="http://schemas.microsoft.com/office/drawing/2014/main" id="{30318C46-5AC2-364C-B352-92836A999887}"/>
              </a:ext>
            </a:extLst>
          </p:cNvPr>
          <p:cNvSpPr txBox="1"/>
          <p:nvPr/>
        </p:nvSpPr>
        <p:spPr>
          <a:xfrm>
            <a:off x="443491" y="1254424"/>
            <a:ext cx="4120214" cy="907941"/>
          </a:xfrm>
          <a:prstGeom prst="rect">
            <a:avLst/>
          </a:prstGeom>
          <a:noFill/>
        </p:spPr>
        <p:txBody>
          <a:bodyPr wrap="square" rtlCol="0">
            <a:spAutoFit/>
          </a:bodyPr>
          <a:lstStyle/>
          <a:p>
            <a:pPr>
              <a:spcAft>
                <a:spcPts val="600"/>
              </a:spcAft>
            </a:pPr>
            <a:r>
              <a:rPr lang="en-US" sz="1600" b="1" dirty="0"/>
              <a:t>Workflow:</a:t>
            </a:r>
          </a:p>
          <a:p>
            <a:pPr>
              <a:spcAft>
                <a:spcPts val="600"/>
              </a:spcAft>
            </a:pPr>
            <a:r>
              <a:rPr lang="en-US" sz="1600" dirty="0"/>
              <a:t>Same as before but start up the Coiled Function cluster from a Coiled Notebook</a:t>
            </a:r>
          </a:p>
        </p:txBody>
      </p:sp>
      <p:cxnSp>
        <p:nvCxnSpPr>
          <p:cNvPr id="2" name="Straight Arrow Connector 1">
            <a:extLst>
              <a:ext uri="{FF2B5EF4-FFF2-40B4-BE49-F238E27FC236}">
                <a16:creationId xmlns:a16="http://schemas.microsoft.com/office/drawing/2014/main" id="{1CE8564F-7750-0D75-E6BD-4081746FB000}"/>
              </a:ext>
            </a:extLst>
          </p:cNvPr>
          <p:cNvCxnSpPr>
            <a:cxnSpLocks/>
            <a:endCxn id="42" idx="2"/>
          </p:cNvCxnSpPr>
          <p:nvPr/>
        </p:nvCxnSpPr>
        <p:spPr>
          <a:xfrm flipH="1" flipV="1">
            <a:off x="8621539" y="2116199"/>
            <a:ext cx="1056820" cy="7388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 name="Straight Arrow Connector 3">
            <a:extLst>
              <a:ext uri="{FF2B5EF4-FFF2-40B4-BE49-F238E27FC236}">
                <a16:creationId xmlns:a16="http://schemas.microsoft.com/office/drawing/2014/main" id="{9469C163-9402-E382-5269-A07DD2F6CF14}"/>
              </a:ext>
            </a:extLst>
          </p:cNvPr>
          <p:cNvCxnSpPr>
            <a:cxnSpLocks/>
            <a:endCxn id="31" idx="2"/>
          </p:cNvCxnSpPr>
          <p:nvPr/>
        </p:nvCxnSpPr>
        <p:spPr>
          <a:xfrm flipH="1" flipV="1">
            <a:off x="7821993" y="2137398"/>
            <a:ext cx="1856366" cy="7198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 name="Straight Arrow Connector 4">
            <a:extLst>
              <a:ext uri="{FF2B5EF4-FFF2-40B4-BE49-F238E27FC236}">
                <a16:creationId xmlns:a16="http://schemas.microsoft.com/office/drawing/2014/main" id="{78E5406F-A3EC-DDB3-0166-BF59B1A856B0}"/>
              </a:ext>
            </a:extLst>
          </p:cNvPr>
          <p:cNvCxnSpPr>
            <a:cxnSpLocks/>
            <a:endCxn id="28" idx="2"/>
          </p:cNvCxnSpPr>
          <p:nvPr/>
        </p:nvCxnSpPr>
        <p:spPr>
          <a:xfrm flipH="1" flipV="1">
            <a:off x="6989287" y="2154522"/>
            <a:ext cx="2689072" cy="7024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E4FC79A2-212D-5AC6-CC7F-9E00793DFF01}"/>
              </a:ext>
            </a:extLst>
          </p:cNvPr>
          <p:cNvCxnSpPr>
            <a:cxnSpLocks/>
            <a:stCxn id="42" idx="2"/>
          </p:cNvCxnSpPr>
          <p:nvPr/>
        </p:nvCxnSpPr>
        <p:spPr>
          <a:xfrm flipH="1">
            <a:off x="7516948" y="2116199"/>
            <a:ext cx="1104591" cy="8767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120088C0-6BBD-96F7-FD9A-75DF095BF168}"/>
              </a:ext>
            </a:extLst>
          </p:cNvPr>
          <p:cNvCxnSpPr>
            <a:cxnSpLocks/>
            <a:stCxn id="31" idx="2"/>
          </p:cNvCxnSpPr>
          <p:nvPr/>
        </p:nvCxnSpPr>
        <p:spPr>
          <a:xfrm flipH="1">
            <a:off x="7471063" y="2137398"/>
            <a:ext cx="350930" cy="8380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C9448F85-DC94-1590-B503-283068F05B73}"/>
              </a:ext>
            </a:extLst>
          </p:cNvPr>
          <p:cNvCxnSpPr>
            <a:cxnSpLocks/>
          </p:cNvCxnSpPr>
          <p:nvPr/>
        </p:nvCxnSpPr>
        <p:spPr>
          <a:xfrm>
            <a:off x="6989287" y="2162365"/>
            <a:ext cx="449973" cy="8306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6" name="Picture 45">
            <a:extLst>
              <a:ext uri="{FF2B5EF4-FFF2-40B4-BE49-F238E27FC236}">
                <a16:creationId xmlns:a16="http://schemas.microsoft.com/office/drawing/2014/main" id="{6649CB82-E7D9-1E2C-38A3-0F3D3057E9C3}"/>
              </a:ext>
            </a:extLst>
          </p:cNvPr>
          <p:cNvPicPr>
            <a:picLocks noChangeAspect="1"/>
          </p:cNvPicPr>
          <p:nvPr/>
        </p:nvPicPr>
        <p:blipFill>
          <a:blip r:embed="rId5"/>
          <a:stretch>
            <a:fillRect/>
          </a:stretch>
        </p:blipFill>
        <p:spPr>
          <a:xfrm>
            <a:off x="1976763" y="4831956"/>
            <a:ext cx="4452933" cy="1799897"/>
          </a:xfrm>
          <a:prstGeom prst="rect">
            <a:avLst/>
          </a:prstGeom>
        </p:spPr>
      </p:pic>
    </p:spTree>
    <p:extLst>
      <p:ext uri="{BB962C8B-B14F-4D97-AF65-F5344CB8AC3E}">
        <p14:creationId xmlns:p14="http://schemas.microsoft.com/office/powerpoint/2010/main" val="8317802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7D34BA-FF18-1EC9-C393-292A8119368A}"/>
              </a:ext>
            </a:extLst>
          </p:cNvPr>
          <p:cNvSpPr txBox="1"/>
          <p:nvPr/>
        </p:nvSpPr>
        <p:spPr>
          <a:xfrm>
            <a:off x="352205" y="197554"/>
            <a:ext cx="4538577" cy="1015663"/>
          </a:xfrm>
          <a:prstGeom prst="rect">
            <a:avLst/>
          </a:prstGeom>
          <a:noFill/>
          <a:ln w="57150">
            <a:solidFill>
              <a:schemeClr val="accent2">
                <a:lumMod val="60000"/>
                <a:lumOff val="40000"/>
              </a:schemeClr>
            </a:solidFill>
          </a:ln>
        </p:spPr>
        <p:txBody>
          <a:bodyPr wrap="square" rtlCol="0">
            <a:spAutoFit/>
          </a:bodyPr>
          <a:lstStyle/>
          <a:p>
            <a:pPr algn="ctr"/>
            <a:r>
              <a:rPr lang="en-US" sz="2400" b="1" dirty="0"/>
              <a:t>3. Coiled Workflows</a:t>
            </a:r>
          </a:p>
          <a:p>
            <a:pPr algn="ctr"/>
            <a:r>
              <a:rPr lang="en-US" dirty="0"/>
              <a:t>Demo: SST-SSH spatial correlation map with Coiled Functions</a:t>
            </a:r>
          </a:p>
        </p:txBody>
      </p:sp>
      <p:sp>
        <p:nvSpPr>
          <p:cNvPr id="5" name="TextBox 4">
            <a:extLst>
              <a:ext uri="{FF2B5EF4-FFF2-40B4-BE49-F238E27FC236}">
                <a16:creationId xmlns:a16="http://schemas.microsoft.com/office/drawing/2014/main" id="{190817C8-BB5E-5592-2C72-1D11536BD2AC}"/>
              </a:ext>
            </a:extLst>
          </p:cNvPr>
          <p:cNvSpPr txBox="1"/>
          <p:nvPr/>
        </p:nvSpPr>
        <p:spPr>
          <a:xfrm>
            <a:off x="579851" y="1508129"/>
            <a:ext cx="8839932" cy="1692771"/>
          </a:xfrm>
          <a:prstGeom prst="rect">
            <a:avLst/>
          </a:prstGeom>
          <a:noFill/>
        </p:spPr>
        <p:txBody>
          <a:bodyPr wrap="square">
            <a:spAutoFit/>
          </a:bodyPr>
          <a:lstStyle/>
          <a:p>
            <a:pPr>
              <a:spcAft>
                <a:spcPts val="600"/>
              </a:spcAft>
            </a:pPr>
            <a:r>
              <a:rPr lang="en-US" sz="1400" b="1" i="0" strike="noStrike" dirty="0">
                <a:effectLst/>
              </a:rPr>
              <a:t>PO.DAAC-hosted, gridded SSH and SST data sets</a:t>
            </a:r>
          </a:p>
          <a:p>
            <a:pPr>
              <a:spcAft>
                <a:spcPts val="600"/>
              </a:spcAft>
            </a:pPr>
            <a:r>
              <a:rPr lang="en-US" sz="1400" b="0" i="0" strike="noStrike" dirty="0" err="1">
                <a:effectLst/>
              </a:rPr>
              <a:t>MEaSUREs</a:t>
            </a:r>
            <a:r>
              <a:rPr lang="en-US" sz="1400" b="0" i="0" strike="noStrike" dirty="0">
                <a:effectLst/>
              </a:rPr>
              <a:t> gridded SSH Versio</a:t>
            </a:r>
            <a:r>
              <a:rPr lang="en-US" sz="1400" dirty="0"/>
              <a:t>n 2205</a:t>
            </a:r>
            <a:r>
              <a:rPr lang="en-US" sz="1400" b="0" i="0" strike="noStrike" dirty="0">
                <a:effectLst/>
              </a:rPr>
              <a:t>: 0.17° x 0.17°, 5-day period, </a:t>
            </a:r>
            <a:r>
              <a:rPr lang="en-US" sz="1400" b="0" i="0" u="none" strike="noStrike" dirty="0">
                <a:solidFill>
                  <a:srgbClr val="0563C1"/>
                </a:solidFill>
                <a:effectLst/>
                <a:hlinkClick r:id="rId3"/>
              </a:rPr>
              <a:t>https://doi.org/10.5067/SLREF-CDRV3</a:t>
            </a:r>
            <a:endParaRPr lang="en-US" sz="1400" b="0" i="0" strike="noStrike" dirty="0">
              <a:effectLst/>
            </a:endParaRPr>
          </a:p>
          <a:p>
            <a:pPr>
              <a:spcAft>
                <a:spcPts val="600"/>
              </a:spcAft>
            </a:pPr>
            <a:r>
              <a:rPr lang="en-US" sz="1400" b="0" i="0" u="none" strike="noStrike" dirty="0">
                <a:effectLst/>
              </a:rPr>
              <a:t>GHRSST Level 4 MW_OI Global Foundation </a:t>
            </a:r>
            <a:r>
              <a:rPr lang="en-US" sz="1400" dirty="0"/>
              <a:t>SST, V5.0: 0.25</a:t>
            </a:r>
            <a:r>
              <a:rPr lang="en-US" sz="1400" b="0" i="0" strike="noStrike" dirty="0">
                <a:effectLst/>
              </a:rPr>
              <a:t>°</a:t>
            </a:r>
            <a:r>
              <a:rPr lang="en-US" sz="1400" dirty="0"/>
              <a:t> x 0.25</a:t>
            </a:r>
            <a:r>
              <a:rPr lang="en-US" sz="1400" b="0" i="0" strike="noStrike" dirty="0">
                <a:effectLst/>
              </a:rPr>
              <a:t>°</a:t>
            </a:r>
            <a:r>
              <a:rPr lang="en-US" sz="1400" dirty="0"/>
              <a:t>, daily, </a:t>
            </a:r>
            <a:r>
              <a:rPr lang="en-US" sz="1400" b="0" i="0" u="none" strike="noStrike" dirty="0">
                <a:solidFill>
                  <a:srgbClr val="2F518F"/>
                </a:solidFill>
                <a:effectLst/>
                <a:hlinkClick r:id="rId4"/>
              </a:rPr>
              <a:t>https://doi.org/10.5067/GHMWO-4FR05</a:t>
            </a:r>
            <a:endParaRPr lang="en-US" sz="1400" dirty="0"/>
          </a:p>
          <a:p>
            <a:pPr>
              <a:spcAft>
                <a:spcPts val="600"/>
              </a:spcAft>
            </a:pPr>
            <a:r>
              <a:rPr lang="en-US" sz="1400" b="0" i="0" strike="noStrike" dirty="0">
                <a:effectLst/>
              </a:rPr>
              <a:t>Time period of overlap: 1998 – 2020</a:t>
            </a:r>
          </a:p>
          <a:p>
            <a:pPr>
              <a:spcAft>
                <a:spcPts val="600"/>
              </a:spcAft>
            </a:pPr>
            <a:r>
              <a:rPr lang="en-US" sz="1400" b="1" dirty="0"/>
              <a:t>Analysis</a:t>
            </a:r>
            <a:r>
              <a:rPr lang="en-US" sz="1400" dirty="0"/>
              <a:t>: Global map of spatial correlation for each overlapping pair of files, 1808 days in total (3616 files, ~20 GB). Then further statistical assessment of these maps in the future.</a:t>
            </a:r>
            <a:endParaRPr lang="en-US" sz="1400" b="0" i="0" strike="noStrike" dirty="0">
              <a:effectLst/>
            </a:endParaRPr>
          </a:p>
        </p:txBody>
      </p:sp>
      <p:grpSp>
        <p:nvGrpSpPr>
          <p:cNvPr id="34" name="Group 33">
            <a:extLst>
              <a:ext uri="{FF2B5EF4-FFF2-40B4-BE49-F238E27FC236}">
                <a16:creationId xmlns:a16="http://schemas.microsoft.com/office/drawing/2014/main" id="{2447CC5E-1451-AEAE-44C3-7CFC7B55C9E9}"/>
              </a:ext>
            </a:extLst>
          </p:cNvPr>
          <p:cNvGrpSpPr/>
          <p:nvPr/>
        </p:nvGrpSpPr>
        <p:grpSpPr>
          <a:xfrm>
            <a:off x="579851" y="3355001"/>
            <a:ext cx="4979624" cy="2279200"/>
            <a:chOff x="1254708" y="4013773"/>
            <a:chExt cx="4979624" cy="2279200"/>
          </a:xfrm>
        </p:grpSpPr>
        <p:pic>
          <p:nvPicPr>
            <p:cNvPr id="4" name="Picture 3">
              <a:extLst>
                <a:ext uri="{FF2B5EF4-FFF2-40B4-BE49-F238E27FC236}">
                  <a16:creationId xmlns:a16="http://schemas.microsoft.com/office/drawing/2014/main" id="{384870C2-F62E-D688-7C80-BC456E253CB7}"/>
                </a:ext>
              </a:extLst>
            </p:cNvPr>
            <p:cNvPicPr>
              <a:picLocks noChangeAspect="1"/>
            </p:cNvPicPr>
            <p:nvPr/>
          </p:nvPicPr>
          <p:blipFill rotWithShape="1">
            <a:blip r:embed="rId5"/>
            <a:srcRect l="11399" t="29053" r="24533" b="26960"/>
            <a:stretch/>
          </p:blipFill>
          <p:spPr>
            <a:xfrm>
              <a:off x="1254708" y="4013773"/>
              <a:ext cx="4979624" cy="2279200"/>
            </a:xfrm>
            <a:prstGeom prst="rect">
              <a:avLst/>
            </a:prstGeom>
          </p:spPr>
        </p:pic>
        <p:sp>
          <p:nvSpPr>
            <p:cNvPr id="13" name="Oval 12">
              <a:extLst>
                <a:ext uri="{FF2B5EF4-FFF2-40B4-BE49-F238E27FC236}">
                  <a16:creationId xmlns:a16="http://schemas.microsoft.com/office/drawing/2014/main" id="{B3061B59-D4AD-E1A5-2B51-EDA12C501974}"/>
                </a:ext>
              </a:extLst>
            </p:cNvPr>
            <p:cNvSpPr/>
            <p:nvPr/>
          </p:nvSpPr>
          <p:spPr>
            <a:xfrm flipH="1">
              <a:off x="1485642" y="4895235"/>
              <a:ext cx="71846" cy="718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DFDD21D8-37A3-7EEC-5D7F-8102549A504B}"/>
                </a:ext>
              </a:extLst>
            </p:cNvPr>
            <p:cNvSpPr/>
            <p:nvPr/>
          </p:nvSpPr>
          <p:spPr>
            <a:xfrm flipH="1">
              <a:off x="1705641" y="4895235"/>
              <a:ext cx="71846" cy="718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034808F-7F0C-034C-4D8A-55AA78797B5F}"/>
                </a:ext>
              </a:extLst>
            </p:cNvPr>
            <p:cNvSpPr/>
            <p:nvPr/>
          </p:nvSpPr>
          <p:spPr>
            <a:xfrm flipH="1">
              <a:off x="1907678" y="4895235"/>
              <a:ext cx="71846" cy="718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6D0C1A0-7EFA-0BEF-A3EF-C133A7A6C84D}"/>
                </a:ext>
              </a:extLst>
            </p:cNvPr>
            <p:cNvSpPr/>
            <p:nvPr/>
          </p:nvSpPr>
          <p:spPr>
            <a:xfrm flipH="1">
              <a:off x="2109716" y="4895235"/>
              <a:ext cx="71846" cy="718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6F09BA7-2EEB-F3FD-2F01-13DFAAB3D2FD}"/>
                </a:ext>
              </a:extLst>
            </p:cNvPr>
            <p:cNvSpPr/>
            <p:nvPr/>
          </p:nvSpPr>
          <p:spPr>
            <a:xfrm flipH="1">
              <a:off x="2311754" y="4895618"/>
              <a:ext cx="71846" cy="718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44121878-A079-DDF2-3B64-0EAD19192387}"/>
                </a:ext>
              </a:extLst>
            </p:cNvPr>
            <p:cNvSpPr/>
            <p:nvPr/>
          </p:nvSpPr>
          <p:spPr>
            <a:xfrm flipH="1">
              <a:off x="1494670" y="5086426"/>
              <a:ext cx="71846" cy="718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8F14D4BE-E009-DAB9-430D-58622CBEF747}"/>
                </a:ext>
              </a:extLst>
            </p:cNvPr>
            <p:cNvSpPr/>
            <p:nvPr/>
          </p:nvSpPr>
          <p:spPr>
            <a:xfrm flipH="1">
              <a:off x="1714669" y="5086426"/>
              <a:ext cx="71846" cy="718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EFC560F-14B9-BCE8-0253-C7E54310820B}"/>
                </a:ext>
              </a:extLst>
            </p:cNvPr>
            <p:cNvSpPr/>
            <p:nvPr/>
          </p:nvSpPr>
          <p:spPr>
            <a:xfrm flipH="1">
              <a:off x="1916706" y="5086426"/>
              <a:ext cx="71846" cy="718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745AC744-7CFB-0037-4E79-BC4FDF4AB634}"/>
                </a:ext>
              </a:extLst>
            </p:cNvPr>
            <p:cNvSpPr/>
            <p:nvPr/>
          </p:nvSpPr>
          <p:spPr>
            <a:xfrm flipH="1">
              <a:off x="2118744" y="5086426"/>
              <a:ext cx="71846" cy="718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21E43E0B-E562-86CC-20F0-0741C651FC40}"/>
                </a:ext>
              </a:extLst>
            </p:cNvPr>
            <p:cNvSpPr/>
            <p:nvPr/>
          </p:nvSpPr>
          <p:spPr>
            <a:xfrm flipH="1">
              <a:off x="2320782" y="5086809"/>
              <a:ext cx="71846" cy="718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F407FF4-E2AC-7678-BCF4-1C352AABA5F4}"/>
                </a:ext>
              </a:extLst>
            </p:cNvPr>
            <p:cNvSpPr/>
            <p:nvPr/>
          </p:nvSpPr>
          <p:spPr>
            <a:xfrm flipH="1">
              <a:off x="1494670" y="5289783"/>
              <a:ext cx="71846" cy="718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4E87B98D-DB4F-4494-E52F-0ED3BE091035}"/>
                </a:ext>
              </a:extLst>
            </p:cNvPr>
            <p:cNvSpPr/>
            <p:nvPr/>
          </p:nvSpPr>
          <p:spPr>
            <a:xfrm flipH="1">
              <a:off x="1714669" y="5289783"/>
              <a:ext cx="71846" cy="718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C5A59C5B-CF03-BA6A-8009-569550F3D595}"/>
                </a:ext>
              </a:extLst>
            </p:cNvPr>
            <p:cNvSpPr/>
            <p:nvPr/>
          </p:nvSpPr>
          <p:spPr>
            <a:xfrm flipH="1">
              <a:off x="1916706" y="5289783"/>
              <a:ext cx="71846" cy="718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E03B7EDA-4C9C-195F-5561-1498DDDAD499}"/>
                </a:ext>
              </a:extLst>
            </p:cNvPr>
            <p:cNvSpPr/>
            <p:nvPr/>
          </p:nvSpPr>
          <p:spPr>
            <a:xfrm flipH="1">
              <a:off x="2118744" y="5289783"/>
              <a:ext cx="71846" cy="718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50B9FBDB-A2B1-D9C9-0F6E-9F82F3FE9DDC}"/>
                </a:ext>
              </a:extLst>
            </p:cNvPr>
            <p:cNvSpPr/>
            <p:nvPr/>
          </p:nvSpPr>
          <p:spPr>
            <a:xfrm flipH="1">
              <a:off x="2320782" y="5290166"/>
              <a:ext cx="71846" cy="718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TextBox 35">
            <a:extLst>
              <a:ext uri="{FF2B5EF4-FFF2-40B4-BE49-F238E27FC236}">
                <a16:creationId xmlns:a16="http://schemas.microsoft.com/office/drawing/2014/main" id="{79C7F8EF-B683-AC2E-9F1D-DF1873289B6B}"/>
              </a:ext>
            </a:extLst>
          </p:cNvPr>
          <p:cNvSpPr txBox="1"/>
          <p:nvPr/>
        </p:nvSpPr>
        <p:spPr>
          <a:xfrm>
            <a:off x="7463376" y="3805836"/>
            <a:ext cx="3903189" cy="2108269"/>
          </a:xfrm>
          <a:prstGeom prst="rect">
            <a:avLst/>
          </a:prstGeom>
          <a:noFill/>
        </p:spPr>
        <p:txBody>
          <a:bodyPr wrap="square">
            <a:spAutoFit/>
          </a:bodyPr>
          <a:lstStyle/>
          <a:p>
            <a:pPr>
              <a:spcAft>
                <a:spcPts val="600"/>
              </a:spcAft>
            </a:pPr>
            <a:r>
              <a:rPr lang="en-US" b="1" i="0" strike="noStrike" dirty="0">
                <a:effectLst/>
              </a:rPr>
              <a:t>Computations for each </a:t>
            </a:r>
            <a:r>
              <a:rPr lang="en-US" b="1" i="0" strike="noStrike" dirty="0" err="1">
                <a:effectLst/>
              </a:rPr>
              <a:t>lat-lon</a:t>
            </a:r>
            <a:r>
              <a:rPr lang="en-US" b="1" i="0" strike="noStrike" dirty="0">
                <a:effectLst/>
              </a:rPr>
              <a:t> window (after interpolation of SST grid to SSH):</a:t>
            </a:r>
          </a:p>
          <a:p>
            <a:pPr marL="342900" indent="-342900">
              <a:spcAft>
                <a:spcPts val="600"/>
              </a:spcAft>
              <a:buFont typeface="+mj-lt"/>
              <a:buAutoNum type="arabicPeriod"/>
            </a:pPr>
            <a:r>
              <a:rPr lang="en-US" sz="1400" dirty="0"/>
              <a:t>Locate SST, SSH data within window</a:t>
            </a:r>
          </a:p>
          <a:p>
            <a:pPr marL="342900" indent="-342900">
              <a:spcAft>
                <a:spcPts val="600"/>
              </a:spcAft>
              <a:buFont typeface="+mj-lt"/>
              <a:buAutoNum type="arabicPeriod"/>
            </a:pPr>
            <a:r>
              <a:rPr lang="en-US" sz="1400" dirty="0"/>
              <a:t>Fit 2D linear surfaces to SSH, SST</a:t>
            </a:r>
          </a:p>
          <a:p>
            <a:pPr marL="342900" indent="-342900">
              <a:spcAft>
                <a:spcPts val="600"/>
              </a:spcAft>
              <a:buFont typeface="+mj-lt"/>
              <a:buAutoNum type="arabicPeriod"/>
            </a:pPr>
            <a:r>
              <a:rPr lang="en-US" sz="1400" i="0" strike="noStrike" dirty="0">
                <a:effectLst/>
              </a:rPr>
              <a:t>Anomalies </a:t>
            </a:r>
            <a:r>
              <a:rPr lang="en-US" sz="1400" dirty="0"/>
              <a:t>= deviations from 2D fit</a:t>
            </a:r>
          </a:p>
          <a:p>
            <a:pPr marL="342900" indent="-342900">
              <a:spcAft>
                <a:spcPts val="600"/>
              </a:spcAft>
              <a:buFont typeface="+mj-lt"/>
              <a:buAutoNum type="arabicPeriod"/>
            </a:pPr>
            <a:r>
              <a:rPr lang="en-US" sz="1400" i="0" strike="noStrike" dirty="0">
                <a:effectLst/>
              </a:rPr>
              <a:t>Correlation between anomalies</a:t>
            </a:r>
          </a:p>
          <a:p>
            <a:pPr algn="ctr">
              <a:spcAft>
                <a:spcPts val="600"/>
              </a:spcAft>
            </a:pPr>
            <a:r>
              <a:rPr lang="en-US" sz="1400" i="1" dirty="0"/>
              <a:t>~ 2 million windows per pair of files</a:t>
            </a:r>
          </a:p>
        </p:txBody>
      </p:sp>
      <p:grpSp>
        <p:nvGrpSpPr>
          <p:cNvPr id="55" name="Group 54">
            <a:extLst>
              <a:ext uri="{FF2B5EF4-FFF2-40B4-BE49-F238E27FC236}">
                <a16:creationId xmlns:a16="http://schemas.microsoft.com/office/drawing/2014/main" id="{C302E176-0D19-0575-680F-4400C5C13DA1}"/>
              </a:ext>
            </a:extLst>
          </p:cNvPr>
          <p:cNvGrpSpPr/>
          <p:nvPr/>
        </p:nvGrpSpPr>
        <p:grpSpPr>
          <a:xfrm>
            <a:off x="1636897" y="4071449"/>
            <a:ext cx="5671583" cy="1631470"/>
            <a:chOff x="1599422" y="3462362"/>
            <a:chExt cx="5671583" cy="1631470"/>
          </a:xfrm>
        </p:grpSpPr>
        <p:grpSp>
          <p:nvGrpSpPr>
            <p:cNvPr id="35" name="Group 34">
              <a:extLst>
                <a:ext uri="{FF2B5EF4-FFF2-40B4-BE49-F238E27FC236}">
                  <a16:creationId xmlns:a16="http://schemas.microsoft.com/office/drawing/2014/main" id="{B1ADBDE9-CBBB-4E08-7274-DF2349D3D279}"/>
                </a:ext>
              </a:extLst>
            </p:cNvPr>
            <p:cNvGrpSpPr/>
            <p:nvPr/>
          </p:nvGrpSpPr>
          <p:grpSpPr>
            <a:xfrm>
              <a:off x="1599422" y="3462362"/>
              <a:ext cx="5669277" cy="1623450"/>
              <a:chOff x="1591628" y="2588197"/>
              <a:chExt cx="5669277" cy="1623450"/>
            </a:xfrm>
          </p:grpSpPr>
          <p:cxnSp>
            <p:nvCxnSpPr>
              <p:cNvPr id="12" name="Straight Connector 11">
                <a:extLst>
                  <a:ext uri="{FF2B5EF4-FFF2-40B4-BE49-F238E27FC236}">
                    <a16:creationId xmlns:a16="http://schemas.microsoft.com/office/drawing/2014/main" id="{6CA3A4FF-1A4E-B172-AE50-C8AA34960827}"/>
                  </a:ext>
                </a:extLst>
              </p:cNvPr>
              <p:cNvCxnSpPr>
                <a:cxnSpLocks/>
              </p:cNvCxnSpPr>
              <p:nvPr/>
            </p:nvCxnSpPr>
            <p:spPr>
              <a:xfrm>
                <a:off x="1627551" y="2742086"/>
                <a:ext cx="4209389" cy="127748"/>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EAD248C0-996A-ED08-CC5B-CBF246970794}"/>
                  </a:ext>
                </a:extLst>
              </p:cNvPr>
              <p:cNvCxnSpPr>
                <a:cxnSpLocks/>
              </p:cNvCxnSpPr>
              <p:nvPr/>
            </p:nvCxnSpPr>
            <p:spPr>
              <a:xfrm>
                <a:off x="1591628" y="2813932"/>
                <a:ext cx="4245312" cy="1397715"/>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grpSp>
            <p:nvGrpSpPr>
              <p:cNvPr id="24" name="Group 23">
                <a:extLst>
                  <a:ext uri="{FF2B5EF4-FFF2-40B4-BE49-F238E27FC236}">
                    <a16:creationId xmlns:a16="http://schemas.microsoft.com/office/drawing/2014/main" id="{7D14957B-C26E-7DBA-58EE-A02A099BAD65}"/>
                  </a:ext>
                </a:extLst>
              </p:cNvPr>
              <p:cNvGrpSpPr/>
              <p:nvPr/>
            </p:nvGrpSpPr>
            <p:grpSpPr>
              <a:xfrm>
                <a:off x="5479942" y="2588197"/>
                <a:ext cx="1780963" cy="1623450"/>
                <a:chOff x="5479942" y="2588197"/>
                <a:chExt cx="1780963" cy="1623450"/>
              </a:xfrm>
            </p:grpSpPr>
            <p:sp>
              <p:nvSpPr>
                <p:cNvPr id="17" name="Rectangle 16">
                  <a:extLst>
                    <a:ext uri="{FF2B5EF4-FFF2-40B4-BE49-F238E27FC236}">
                      <a16:creationId xmlns:a16="http://schemas.microsoft.com/office/drawing/2014/main" id="{82239068-AC32-174D-4C4B-25FCE3743E02}"/>
                    </a:ext>
                  </a:extLst>
                </p:cNvPr>
                <p:cNvSpPr/>
                <p:nvPr/>
              </p:nvSpPr>
              <p:spPr>
                <a:xfrm>
                  <a:off x="5836940" y="2869834"/>
                  <a:ext cx="1423965" cy="1341813"/>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207AC2EF-5F8E-9685-3053-74C4A67E1DB2}"/>
                    </a:ext>
                  </a:extLst>
                </p:cNvPr>
                <p:cNvSpPr txBox="1"/>
                <p:nvPr/>
              </p:nvSpPr>
              <p:spPr>
                <a:xfrm>
                  <a:off x="6376880" y="2588197"/>
                  <a:ext cx="344084" cy="307777"/>
                </a:xfrm>
                <a:prstGeom prst="rect">
                  <a:avLst/>
                </a:prstGeom>
                <a:noFill/>
              </p:spPr>
              <p:txBody>
                <a:bodyPr wrap="square" rtlCol="0">
                  <a:spAutoFit/>
                </a:bodyPr>
                <a:lstStyle/>
                <a:p>
                  <a:r>
                    <a:rPr lang="en-US" sz="1400" dirty="0"/>
                    <a:t>6</a:t>
                  </a:r>
                  <a:r>
                    <a:rPr lang="en-US" sz="1400" b="0" i="0" strike="noStrike" dirty="0">
                      <a:effectLst/>
                    </a:rPr>
                    <a:t>°</a:t>
                  </a:r>
                  <a:endParaRPr lang="en-US" sz="1400" dirty="0"/>
                </a:p>
              </p:txBody>
            </p:sp>
            <p:sp>
              <p:nvSpPr>
                <p:cNvPr id="21" name="TextBox 20">
                  <a:extLst>
                    <a:ext uri="{FF2B5EF4-FFF2-40B4-BE49-F238E27FC236}">
                      <a16:creationId xmlns:a16="http://schemas.microsoft.com/office/drawing/2014/main" id="{E49C34D4-2F79-906D-6FF7-6088494568A7}"/>
                    </a:ext>
                  </a:extLst>
                </p:cNvPr>
                <p:cNvSpPr txBox="1"/>
                <p:nvPr/>
              </p:nvSpPr>
              <p:spPr>
                <a:xfrm rot="16200000">
                  <a:off x="5461789" y="3394873"/>
                  <a:ext cx="344084" cy="307777"/>
                </a:xfrm>
                <a:prstGeom prst="rect">
                  <a:avLst/>
                </a:prstGeom>
                <a:noFill/>
              </p:spPr>
              <p:txBody>
                <a:bodyPr wrap="square" rtlCol="0">
                  <a:spAutoFit/>
                </a:bodyPr>
                <a:lstStyle/>
                <a:p>
                  <a:r>
                    <a:rPr lang="en-US" sz="1400" dirty="0"/>
                    <a:t>6</a:t>
                  </a:r>
                  <a:r>
                    <a:rPr lang="en-US" sz="1400" b="0" i="0" strike="noStrike" dirty="0">
                      <a:effectLst/>
                    </a:rPr>
                    <a:t>°</a:t>
                  </a:r>
                  <a:endParaRPr lang="en-US" sz="1400" dirty="0"/>
                </a:p>
              </p:txBody>
            </p:sp>
            <p:sp>
              <p:nvSpPr>
                <p:cNvPr id="23" name="Oval 22">
                  <a:extLst>
                    <a:ext uri="{FF2B5EF4-FFF2-40B4-BE49-F238E27FC236}">
                      <a16:creationId xmlns:a16="http://schemas.microsoft.com/office/drawing/2014/main" id="{3D9E516F-0944-B145-B27D-505C5FDE075C}"/>
                    </a:ext>
                  </a:extLst>
                </p:cNvPr>
                <p:cNvSpPr/>
                <p:nvPr/>
              </p:nvSpPr>
              <p:spPr>
                <a:xfrm flipH="1">
                  <a:off x="6523335" y="3504817"/>
                  <a:ext cx="71846" cy="718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38" name="Straight Connector 37">
              <a:extLst>
                <a:ext uri="{FF2B5EF4-FFF2-40B4-BE49-F238E27FC236}">
                  <a16:creationId xmlns:a16="http://schemas.microsoft.com/office/drawing/2014/main" id="{D269626D-5739-F557-E272-70F012EA0856}"/>
                </a:ext>
              </a:extLst>
            </p:cNvPr>
            <p:cNvCxnSpPr>
              <a:cxnSpLocks/>
            </p:cNvCxnSpPr>
            <p:nvPr/>
          </p:nvCxnSpPr>
          <p:spPr>
            <a:xfrm>
              <a:off x="7082852" y="3743999"/>
              <a:ext cx="0" cy="1341813"/>
            </a:xfrm>
            <a:prstGeom prst="line">
              <a:avLst/>
            </a:prstGeom>
            <a:ln w="3175">
              <a:prstDash val="lgDash"/>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B24E626B-328F-CD02-A951-45580EA9F1E4}"/>
                </a:ext>
              </a:extLst>
            </p:cNvPr>
            <p:cNvCxnSpPr>
              <a:cxnSpLocks/>
            </p:cNvCxnSpPr>
            <p:nvPr/>
          </p:nvCxnSpPr>
          <p:spPr>
            <a:xfrm>
              <a:off x="6905468" y="3752019"/>
              <a:ext cx="0" cy="1341813"/>
            </a:xfrm>
            <a:prstGeom prst="line">
              <a:avLst/>
            </a:prstGeom>
            <a:ln w="3175">
              <a:prstDash val="lgDash"/>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63B7BFE8-4540-60A4-8151-ED6008321EDA}"/>
                </a:ext>
              </a:extLst>
            </p:cNvPr>
            <p:cNvCxnSpPr>
              <a:cxnSpLocks/>
            </p:cNvCxnSpPr>
            <p:nvPr/>
          </p:nvCxnSpPr>
          <p:spPr>
            <a:xfrm>
              <a:off x="6731256" y="3743999"/>
              <a:ext cx="0" cy="1341813"/>
            </a:xfrm>
            <a:prstGeom prst="line">
              <a:avLst/>
            </a:prstGeom>
            <a:ln w="3175">
              <a:prstDash val="lgDash"/>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A19FBBA5-C2ED-1182-3515-46652995B975}"/>
                </a:ext>
              </a:extLst>
            </p:cNvPr>
            <p:cNvCxnSpPr>
              <a:cxnSpLocks/>
            </p:cNvCxnSpPr>
            <p:nvPr/>
          </p:nvCxnSpPr>
          <p:spPr>
            <a:xfrm>
              <a:off x="6553872" y="3752019"/>
              <a:ext cx="0" cy="1341813"/>
            </a:xfrm>
            <a:prstGeom prst="line">
              <a:avLst/>
            </a:prstGeom>
            <a:ln w="3175">
              <a:prstDash val="lgDash"/>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5DBE8F17-5EA9-49C5-37AA-8E9DFE3CB900}"/>
                </a:ext>
              </a:extLst>
            </p:cNvPr>
            <p:cNvCxnSpPr>
              <a:cxnSpLocks/>
            </p:cNvCxnSpPr>
            <p:nvPr/>
          </p:nvCxnSpPr>
          <p:spPr>
            <a:xfrm>
              <a:off x="6387172" y="3743998"/>
              <a:ext cx="0" cy="1341813"/>
            </a:xfrm>
            <a:prstGeom prst="line">
              <a:avLst/>
            </a:prstGeom>
            <a:ln w="3175">
              <a:prstDash val="lgDash"/>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170B1620-0415-811A-71A1-4AD41E815E45}"/>
                </a:ext>
              </a:extLst>
            </p:cNvPr>
            <p:cNvCxnSpPr>
              <a:cxnSpLocks/>
            </p:cNvCxnSpPr>
            <p:nvPr/>
          </p:nvCxnSpPr>
          <p:spPr>
            <a:xfrm>
              <a:off x="6209788" y="3752018"/>
              <a:ext cx="0" cy="1341813"/>
            </a:xfrm>
            <a:prstGeom prst="line">
              <a:avLst/>
            </a:prstGeom>
            <a:ln w="3175">
              <a:prstDash val="lgDash"/>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5527C208-9A7F-2783-3D71-153363496ED4}"/>
                </a:ext>
              </a:extLst>
            </p:cNvPr>
            <p:cNvCxnSpPr>
              <a:cxnSpLocks/>
            </p:cNvCxnSpPr>
            <p:nvPr/>
          </p:nvCxnSpPr>
          <p:spPr>
            <a:xfrm>
              <a:off x="6035576" y="3743998"/>
              <a:ext cx="0" cy="1341813"/>
            </a:xfrm>
            <a:prstGeom prst="line">
              <a:avLst/>
            </a:prstGeom>
            <a:ln w="3175">
              <a:prstDash val="lgDash"/>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E0E0D5E2-4045-B3F0-A935-A48E73E08119}"/>
                </a:ext>
              </a:extLst>
            </p:cNvPr>
            <p:cNvCxnSpPr>
              <a:cxnSpLocks/>
            </p:cNvCxnSpPr>
            <p:nvPr/>
          </p:nvCxnSpPr>
          <p:spPr>
            <a:xfrm flipH="1">
              <a:off x="5854230" y="4916774"/>
              <a:ext cx="1414469" cy="0"/>
            </a:xfrm>
            <a:prstGeom prst="line">
              <a:avLst/>
            </a:prstGeom>
            <a:ln w="3175">
              <a:prstDash val="lgDash"/>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5AE4D153-8FAE-033D-4436-029D2227B861}"/>
                </a:ext>
              </a:extLst>
            </p:cNvPr>
            <p:cNvCxnSpPr>
              <a:cxnSpLocks/>
            </p:cNvCxnSpPr>
            <p:nvPr/>
          </p:nvCxnSpPr>
          <p:spPr>
            <a:xfrm flipH="1">
              <a:off x="5854230" y="4761876"/>
              <a:ext cx="1414469" cy="0"/>
            </a:xfrm>
            <a:prstGeom prst="line">
              <a:avLst/>
            </a:prstGeom>
            <a:ln w="3175">
              <a:prstDash val="lgDash"/>
            </a:ln>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B2A1D3BA-7E17-A39A-3564-C31A4314D042}"/>
                </a:ext>
              </a:extLst>
            </p:cNvPr>
            <p:cNvCxnSpPr>
              <a:cxnSpLocks/>
            </p:cNvCxnSpPr>
            <p:nvPr/>
          </p:nvCxnSpPr>
          <p:spPr>
            <a:xfrm flipH="1">
              <a:off x="5856536" y="4589973"/>
              <a:ext cx="1414469" cy="0"/>
            </a:xfrm>
            <a:prstGeom prst="line">
              <a:avLst/>
            </a:prstGeom>
            <a:ln w="3175">
              <a:prstDash val="lgDash"/>
            </a:ln>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697A8A5E-AF1A-1C9E-927C-BBB4271417DD}"/>
                </a:ext>
              </a:extLst>
            </p:cNvPr>
            <p:cNvCxnSpPr>
              <a:cxnSpLocks/>
            </p:cNvCxnSpPr>
            <p:nvPr/>
          </p:nvCxnSpPr>
          <p:spPr>
            <a:xfrm flipH="1">
              <a:off x="5856536" y="4412590"/>
              <a:ext cx="1414469" cy="0"/>
            </a:xfrm>
            <a:prstGeom prst="line">
              <a:avLst/>
            </a:prstGeom>
            <a:ln w="3175">
              <a:prstDash val="lgDash"/>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E57461DD-EE3D-4A91-B5A8-C6A2D155F375}"/>
                </a:ext>
              </a:extLst>
            </p:cNvPr>
            <p:cNvCxnSpPr>
              <a:cxnSpLocks/>
            </p:cNvCxnSpPr>
            <p:nvPr/>
          </p:nvCxnSpPr>
          <p:spPr>
            <a:xfrm flipH="1">
              <a:off x="5844734" y="4257549"/>
              <a:ext cx="1414469" cy="0"/>
            </a:xfrm>
            <a:prstGeom prst="line">
              <a:avLst/>
            </a:prstGeom>
            <a:ln w="3175">
              <a:prstDash val="lgDash"/>
            </a:ln>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FDAEE550-BF87-54BD-52AA-D050FCF34917}"/>
                </a:ext>
              </a:extLst>
            </p:cNvPr>
            <p:cNvCxnSpPr>
              <a:cxnSpLocks/>
            </p:cNvCxnSpPr>
            <p:nvPr/>
          </p:nvCxnSpPr>
          <p:spPr>
            <a:xfrm flipH="1">
              <a:off x="5844734" y="4093337"/>
              <a:ext cx="1414469" cy="0"/>
            </a:xfrm>
            <a:prstGeom prst="line">
              <a:avLst/>
            </a:prstGeom>
            <a:ln w="3175">
              <a:prstDash val="lgDash"/>
            </a:ln>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04C5314E-0C7F-C1D9-C324-3EB576674394}"/>
                </a:ext>
              </a:extLst>
            </p:cNvPr>
            <p:cNvCxnSpPr>
              <a:cxnSpLocks/>
            </p:cNvCxnSpPr>
            <p:nvPr/>
          </p:nvCxnSpPr>
          <p:spPr>
            <a:xfrm flipH="1">
              <a:off x="5844733" y="3926351"/>
              <a:ext cx="1414469" cy="0"/>
            </a:xfrm>
            <a:prstGeom prst="line">
              <a:avLst/>
            </a:prstGeom>
            <a:ln w="3175">
              <a:prstDash val="lgDash"/>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7257514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2A28658-5C25-EC68-FF3E-F2C0692C2AC2}"/>
              </a:ext>
            </a:extLst>
          </p:cNvPr>
          <p:cNvSpPr txBox="1"/>
          <p:nvPr/>
        </p:nvSpPr>
        <p:spPr>
          <a:xfrm>
            <a:off x="742298" y="1973402"/>
            <a:ext cx="10707404" cy="1316066"/>
          </a:xfrm>
          <a:prstGeom prst="rect">
            <a:avLst/>
          </a:prstGeom>
          <a:noFill/>
        </p:spPr>
        <p:txBody>
          <a:bodyPr wrap="square" rtlCol="0">
            <a:spAutoFit/>
          </a:bodyPr>
          <a:lstStyle/>
          <a:p>
            <a:pPr marL="285750" indent="-285750">
              <a:lnSpc>
                <a:spcPct val="150000"/>
              </a:lnSpc>
              <a:spcBef>
                <a:spcPts val="600"/>
              </a:spcBef>
              <a:buFont typeface="Arial" panose="020B0604020202020204" pitchFamily="34" charset="0"/>
              <a:buChar char="•"/>
            </a:pPr>
            <a:r>
              <a:rPr lang="en-US" sz="1600" dirty="0"/>
              <a:t>Processed entire record (years 1998 – 2022, 1808 pairs of files) at 0.25° x 0.25° resolution, </a:t>
            </a:r>
            <a:r>
              <a:rPr lang="en-US" sz="1600" dirty="0">
                <a:hlinkClick r:id="rId3"/>
              </a:rPr>
              <a:t>Link to Github</a:t>
            </a:r>
            <a:r>
              <a:rPr lang="en-US" sz="1600" dirty="0"/>
              <a:t>.</a:t>
            </a:r>
          </a:p>
          <a:p>
            <a:pPr marL="285750" indent="-285750">
              <a:lnSpc>
                <a:spcPct val="150000"/>
              </a:lnSpc>
              <a:spcBef>
                <a:spcPts val="600"/>
              </a:spcBef>
              <a:buFont typeface="Arial" panose="020B0604020202020204" pitchFamily="34" charset="0"/>
              <a:buChar char="•"/>
            </a:pPr>
            <a:r>
              <a:rPr lang="en-US" sz="1600" dirty="0"/>
              <a:t>At ~25 minutes processing time per pair, it would take ~1 month on a laptop or EC2 instance without parallel computing. </a:t>
            </a:r>
          </a:p>
          <a:p>
            <a:pPr marL="285750" indent="-285750">
              <a:lnSpc>
                <a:spcPct val="150000"/>
              </a:lnSpc>
              <a:spcBef>
                <a:spcPts val="600"/>
              </a:spcBef>
              <a:buFont typeface="Arial" panose="020B0604020202020204" pitchFamily="34" charset="0"/>
              <a:buChar char="•"/>
            </a:pPr>
            <a:r>
              <a:rPr lang="en-US" sz="1600" dirty="0"/>
              <a:t>Ran with a Coiled function, 250 workers, saving output to an S3 bucket. Took ~5 hours for ~$20 (AWS costs, no Coiled costs). </a:t>
            </a:r>
          </a:p>
        </p:txBody>
      </p:sp>
      <p:pic>
        <p:nvPicPr>
          <p:cNvPr id="6" name="Picture 5">
            <a:extLst>
              <a:ext uri="{FF2B5EF4-FFF2-40B4-BE49-F238E27FC236}">
                <a16:creationId xmlns:a16="http://schemas.microsoft.com/office/drawing/2014/main" id="{BB3823B0-D09D-400E-07A9-DCCA8A8BE4CF}"/>
              </a:ext>
            </a:extLst>
          </p:cNvPr>
          <p:cNvPicPr>
            <a:picLocks noChangeAspect="1"/>
          </p:cNvPicPr>
          <p:nvPr/>
        </p:nvPicPr>
        <p:blipFill rotWithShape="1">
          <a:blip r:embed="rId4"/>
          <a:srcRect l="10690" t="23583" r="14470" b="23798"/>
          <a:stretch/>
        </p:blipFill>
        <p:spPr>
          <a:xfrm>
            <a:off x="2981899" y="3505522"/>
            <a:ext cx="6228202" cy="2919266"/>
          </a:xfrm>
          <a:prstGeom prst="rect">
            <a:avLst/>
          </a:prstGeom>
        </p:spPr>
      </p:pic>
      <p:sp>
        <p:nvSpPr>
          <p:cNvPr id="3" name="TextBox 2">
            <a:extLst>
              <a:ext uri="{FF2B5EF4-FFF2-40B4-BE49-F238E27FC236}">
                <a16:creationId xmlns:a16="http://schemas.microsoft.com/office/drawing/2014/main" id="{E33F79E2-90D3-05C7-8B34-0696E70B8C41}"/>
              </a:ext>
            </a:extLst>
          </p:cNvPr>
          <p:cNvSpPr txBox="1"/>
          <p:nvPr/>
        </p:nvSpPr>
        <p:spPr>
          <a:xfrm>
            <a:off x="352205" y="197554"/>
            <a:ext cx="4538577" cy="1015663"/>
          </a:xfrm>
          <a:prstGeom prst="rect">
            <a:avLst/>
          </a:prstGeom>
          <a:noFill/>
          <a:ln w="57150">
            <a:solidFill>
              <a:schemeClr val="accent2">
                <a:lumMod val="60000"/>
                <a:lumOff val="40000"/>
              </a:schemeClr>
            </a:solidFill>
          </a:ln>
        </p:spPr>
        <p:txBody>
          <a:bodyPr wrap="square" rtlCol="0">
            <a:spAutoFit/>
          </a:bodyPr>
          <a:lstStyle/>
          <a:p>
            <a:pPr algn="ctr"/>
            <a:r>
              <a:rPr lang="en-US" sz="2400" b="1" dirty="0"/>
              <a:t>3. Coiled Workflows</a:t>
            </a:r>
          </a:p>
          <a:p>
            <a:pPr algn="ctr"/>
            <a:r>
              <a:rPr lang="en-US" dirty="0"/>
              <a:t>Demo: SST-SSH spatial correlation map with Coiled Functions</a:t>
            </a:r>
          </a:p>
        </p:txBody>
      </p:sp>
      <p:sp>
        <p:nvSpPr>
          <p:cNvPr id="7" name="TextBox 6">
            <a:extLst>
              <a:ext uri="{FF2B5EF4-FFF2-40B4-BE49-F238E27FC236}">
                <a16:creationId xmlns:a16="http://schemas.microsoft.com/office/drawing/2014/main" id="{E74B5928-FD5A-8489-176E-1659D5F666E1}"/>
              </a:ext>
            </a:extLst>
          </p:cNvPr>
          <p:cNvSpPr txBox="1"/>
          <p:nvPr/>
        </p:nvSpPr>
        <p:spPr>
          <a:xfrm>
            <a:off x="3997273" y="1492035"/>
            <a:ext cx="3651978" cy="369332"/>
          </a:xfrm>
          <a:prstGeom prst="rect">
            <a:avLst/>
          </a:prstGeom>
          <a:noFill/>
        </p:spPr>
        <p:txBody>
          <a:bodyPr wrap="square">
            <a:spAutoFit/>
          </a:bodyPr>
          <a:lstStyle/>
          <a:p>
            <a:pPr algn="ctr">
              <a:spcBef>
                <a:spcPts val="600"/>
              </a:spcBef>
            </a:pPr>
            <a:r>
              <a:rPr lang="en-US" sz="1800" b="1" dirty="0"/>
              <a:t>Processing the entire record</a:t>
            </a:r>
          </a:p>
        </p:txBody>
      </p:sp>
    </p:spTree>
    <p:extLst>
      <p:ext uri="{BB962C8B-B14F-4D97-AF65-F5344CB8AC3E}">
        <p14:creationId xmlns:p14="http://schemas.microsoft.com/office/powerpoint/2010/main" val="12903770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A4855E2-EE2B-2E3A-AA65-E7C37E70AF3B}"/>
              </a:ext>
            </a:extLst>
          </p:cNvPr>
          <p:cNvPicPr>
            <a:picLocks noChangeAspect="1"/>
          </p:cNvPicPr>
          <p:nvPr/>
        </p:nvPicPr>
        <p:blipFill rotWithShape="1">
          <a:blip r:embed="rId3"/>
          <a:srcRect t="10046" b="6170"/>
          <a:stretch/>
        </p:blipFill>
        <p:spPr>
          <a:xfrm>
            <a:off x="2910236" y="2743080"/>
            <a:ext cx="6028499" cy="2841152"/>
          </a:xfrm>
          <a:prstGeom prst="rect">
            <a:avLst/>
          </a:prstGeom>
          <a:ln>
            <a:solidFill>
              <a:schemeClr val="tx1"/>
            </a:solidFill>
          </a:ln>
        </p:spPr>
      </p:pic>
      <p:sp>
        <p:nvSpPr>
          <p:cNvPr id="6" name="TextBox 5">
            <a:extLst>
              <a:ext uri="{FF2B5EF4-FFF2-40B4-BE49-F238E27FC236}">
                <a16:creationId xmlns:a16="http://schemas.microsoft.com/office/drawing/2014/main" id="{C49C7383-D7F6-CE8E-4972-5E54BAF3022B}"/>
              </a:ext>
            </a:extLst>
          </p:cNvPr>
          <p:cNvSpPr txBox="1"/>
          <p:nvPr/>
        </p:nvSpPr>
        <p:spPr>
          <a:xfrm>
            <a:off x="2715000" y="2221571"/>
            <a:ext cx="6436655" cy="338554"/>
          </a:xfrm>
          <a:prstGeom prst="rect">
            <a:avLst/>
          </a:prstGeom>
          <a:noFill/>
        </p:spPr>
        <p:txBody>
          <a:bodyPr wrap="square" rtlCol="0">
            <a:spAutoFit/>
          </a:bodyPr>
          <a:lstStyle/>
          <a:p>
            <a:pPr algn="ctr"/>
            <a:r>
              <a:rPr lang="en-US" sz="1600" dirty="0"/>
              <a:t>Troubleshooting was easier with the Coiled dashboard</a:t>
            </a:r>
          </a:p>
        </p:txBody>
      </p:sp>
      <p:sp>
        <p:nvSpPr>
          <p:cNvPr id="3" name="TextBox 2">
            <a:extLst>
              <a:ext uri="{FF2B5EF4-FFF2-40B4-BE49-F238E27FC236}">
                <a16:creationId xmlns:a16="http://schemas.microsoft.com/office/drawing/2014/main" id="{9E19C78C-AE1A-28B6-AA1F-D10E4B0CB217}"/>
              </a:ext>
            </a:extLst>
          </p:cNvPr>
          <p:cNvSpPr txBox="1"/>
          <p:nvPr/>
        </p:nvSpPr>
        <p:spPr>
          <a:xfrm>
            <a:off x="352205" y="197554"/>
            <a:ext cx="4538577" cy="1015663"/>
          </a:xfrm>
          <a:prstGeom prst="rect">
            <a:avLst/>
          </a:prstGeom>
          <a:noFill/>
          <a:ln w="57150">
            <a:solidFill>
              <a:schemeClr val="accent2">
                <a:lumMod val="60000"/>
                <a:lumOff val="40000"/>
              </a:schemeClr>
            </a:solidFill>
          </a:ln>
        </p:spPr>
        <p:txBody>
          <a:bodyPr wrap="square" rtlCol="0">
            <a:spAutoFit/>
          </a:bodyPr>
          <a:lstStyle/>
          <a:p>
            <a:pPr algn="ctr"/>
            <a:r>
              <a:rPr lang="en-US" sz="2400" b="1" dirty="0"/>
              <a:t>3. Coiled Workflows</a:t>
            </a:r>
          </a:p>
          <a:p>
            <a:pPr algn="ctr"/>
            <a:r>
              <a:rPr lang="en-US" dirty="0"/>
              <a:t>Demo: SST-SSH spatial correlation map with Coiled Functions</a:t>
            </a:r>
          </a:p>
        </p:txBody>
      </p:sp>
      <p:sp>
        <p:nvSpPr>
          <p:cNvPr id="4" name="TextBox 3">
            <a:extLst>
              <a:ext uri="{FF2B5EF4-FFF2-40B4-BE49-F238E27FC236}">
                <a16:creationId xmlns:a16="http://schemas.microsoft.com/office/drawing/2014/main" id="{60C3989A-A351-0910-1218-6F0775E49B51}"/>
              </a:ext>
            </a:extLst>
          </p:cNvPr>
          <p:cNvSpPr txBox="1"/>
          <p:nvPr/>
        </p:nvSpPr>
        <p:spPr>
          <a:xfrm>
            <a:off x="4107339" y="1627860"/>
            <a:ext cx="3651978" cy="369332"/>
          </a:xfrm>
          <a:prstGeom prst="rect">
            <a:avLst/>
          </a:prstGeom>
          <a:noFill/>
        </p:spPr>
        <p:txBody>
          <a:bodyPr wrap="square">
            <a:spAutoFit/>
          </a:bodyPr>
          <a:lstStyle/>
          <a:p>
            <a:pPr algn="ctr">
              <a:spcBef>
                <a:spcPts val="600"/>
              </a:spcBef>
            </a:pPr>
            <a:r>
              <a:rPr lang="en-US" sz="1800" b="1" dirty="0"/>
              <a:t>Processing the entire record</a:t>
            </a:r>
          </a:p>
        </p:txBody>
      </p:sp>
    </p:spTree>
    <p:extLst>
      <p:ext uri="{BB962C8B-B14F-4D97-AF65-F5344CB8AC3E}">
        <p14:creationId xmlns:p14="http://schemas.microsoft.com/office/powerpoint/2010/main" val="11598551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F81AB3-9BAD-A86D-5327-B8C2937D5719}"/>
              </a:ext>
            </a:extLst>
          </p:cNvPr>
          <p:cNvSpPr txBox="1"/>
          <p:nvPr/>
        </p:nvSpPr>
        <p:spPr>
          <a:xfrm>
            <a:off x="1858202" y="2236795"/>
            <a:ext cx="8174798" cy="4031873"/>
          </a:xfrm>
          <a:prstGeom prst="rect">
            <a:avLst/>
          </a:prstGeom>
          <a:noFill/>
        </p:spPr>
        <p:txBody>
          <a:bodyPr wrap="square" rtlCol="0">
            <a:spAutoFit/>
          </a:bodyPr>
          <a:lstStyle/>
          <a:p>
            <a:pPr algn="ctr">
              <a:spcAft>
                <a:spcPts val="1200"/>
              </a:spcAft>
            </a:pPr>
            <a:r>
              <a:rPr lang="en-US" sz="1600" i="1" dirty="0"/>
              <a:t>(statements on cloud vs local computing workflows in general, not limited to Coiled)</a:t>
            </a:r>
          </a:p>
          <a:p>
            <a:pPr algn="ctr">
              <a:spcAft>
                <a:spcPts val="1200"/>
              </a:spcAft>
            </a:pPr>
            <a:endParaRPr lang="en-US" sz="1600" dirty="0"/>
          </a:p>
          <a:p>
            <a:pPr marL="285750" indent="-285750">
              <a:spcAft>
                <a:spcPts val="1200"/>
              </a:spcAft>
              <a:buFont typeface="Arial" panose="020B0604020202020204" pitchFamily="34" charset="0"/>
              <a:buChar char="•"/>
            </a:pPr>
            <a:r>
              <a:rPr lang="en-US" sz="1600" dirty="0"/>
              <a:t>The SSH-SST correlation computation was a case of:</a:t>
            </a:r>
          </a:p>
          <a:p>
            <a:pPr marL="800100" lvl="1" indent="-342900">
              <a:spcAft>
                <a:spcPts val="1200"/>
              </a:spcAft>
              <a:buFont typeface="+mj-lt"/>
              <a:buAutoNum type="alphaLcParenR"/>
            </a:pPr>
            <a:r>
              <a:rPr lang="en-US" sz="1600" dirty="0"/>
              <a:t>Low file count and low disk space per file.</a:t>
            </a:r>
          </a:p>
          <a:p>
            <a:pPr marL="800100" lvl="1" indent="-342900">
              <a:spcAft>
                <a:spcPts val="1200"/>
              </a:spcAft>
              <a:buFont typeface="+mj-lt"/>
              <a:buAutoNum type="alphaLcParenR"/>
            </a:pPr>
            <a:r>
              <a:rPr lang="en-US" sz="1600" dirty="0"/>
              <a:t>High computation requirements per file (e.g. compute limited)</a:t>
            </a:r>
          </a:p>
          <a:p>
            <a:pPr marL="285750" indent="-285750">
              <a:spcAft>
                <a:spcPts val="1200"/>
              </a:spcAft>
              <a:buFont typeface="Arial" panose="020B0604020202020204" pitchFamily="34" charset="0"/>
              <a:buChar char="•"/>
            </a:pPr>
            <a:r>
              <a:rPr lang="en-US" sz="1600" dirty="0"/>
              <a:t>From computation time perspective, clearly better to run in the cloud than a laptop.</a:t>
            </a:r>
          </a:p>
          <a:p>
            <a:pPr marL="285750" indent="-285750">
              <a:spcAft>
                <a:spcPts val="1200"/>
              </a:spcAft>
              <a:buFont typeface="Arial" panose="020B0604020202020204" pitchFamily="34" charset="0"/>
              <a:buChar char="•"/>
            </a:pPr>
            <a:r>
              <a:rPr lang="en-US" sz="1600" dirty="0"/>
              <a:t>From a cost perspective, there is an additional $20 to process (low egress costs for this case).</a:t>
            </a:r>
          </a:p>
          <a:p>
            <a:pPr marL="285750" indent="-285750">
              <a:spcAft>
                <a:spcPts val="1200"/>
              </a:spcAft>
              <a:buFont typeface="Arial" panose="020B0604020202020204" pitchFamily="34" charset="0"/>
              <a:buChar char="•"/>
            </a:pPr>
            <a:r>
              <a:rPr lang="en-US" sz="1600" dirty="0"/>
              <a:t>The cost considerations of this workflow start to shift when dealing with high file count and/or high memory per file. In this case, Coiled Function workflow will potentially be less expensive, because egress costs for downloading to a laptop will go up.</a:t>
            </a:r>
          </a:p>
          <a:p>
            <a:pPr marL="285750" indent="-285750">
              <a:spcAft>
                <a:spcPts val="1200"/>
              </a:spcAft>
              <a:buFont typeface="Arial" panose="020B0604020202020204" pitchFamily="34" charset="0"/>
              <a:buChar char="•"/>
            </a:pPr>
            <a:endParaRPr lang="en-US" sz="1600" dirty="0"/>
          </a:p>
        </p:txBody>
      </p:sp>
      <p:sp>
        <p:nvSpPr>
          <p:cNvPr id="4" name="TextBox 3">
            <a:extLst>
              <a:ext uri="{FF2B5EF4-FFF2-40B4-BE49-F238E27FC236}">
                <a16:creationId xmlns:a16="http://schemas.microsoft.com/office/drawing/2014/main" id="{753048C8-6A87-F3E9-299B-529600111BCB}"/>
              </a:ext>
            </a:extLst>
          </p:cNvPr>
          <p:cNvSpPr txBox="1"/>
          <p:nvPr/>
        </p:nvSpPr>
        <p:spPr>
          <a:xfrm>
            <a:off x="352205" y="197554"/>
            <a:ext cx="4538577" cy="1015663"/>
          </a:xfrm>
          <a:prstGeom prst="rect">
            <a:avLst/>
          </a:prstGeom>
          <a:noFill/>
          <a:ln w="57150">
            <a:solidFill>
              <a:schemeClr val="accent2">
                <a:lumMod val="60000"/>
                <a:lumOff val="40000"/>
              </a:schemeClr>
            </a:solidFill>
          </a:ln>
        </p:spPr>
        <p:txBody>
          <a:bodyPr wrap="square" rtlCol="0">
            <a:spAutoFit/>
          </a:bodyPr>
          <a:lstStyle/>
          <a:p>
            <a:pPr algn="ctr"/>
            <a:r>
              <a:rPr lang="en-US" sz="2400" b="1" dirty="0"/>
              <a:t>3. Coiled Workflows</a:t>
            </a:r>
          </a:p>
          <a:p>
            <a:pPr algn="ctr"/>
            <a:r>
              <a:rPr lang="en-US" dirty="0"/>
              <a:t>Demo: SST-SSH spatial correlation map with Coiled Functions</a:t>
            </a:r>
          </a:p>
        </p:txBody>
      </p:sp>
      <p:sp>
        <p:nvSpPr>
          <p:cNvPr id="5" name="TextBox 4">
            <a:extLst>
              <a:ext uri="{FF2B5EF4-FFF2-40B4-BE49-F238E27FC236}">
                <a16:creationId xmlns:a16="http://schemas.microsoft.com/office/drawing/2014/main" id="{79D102D6-9AA0-A519-37DE-A221BDAF92B5}"/>
              </a:ext>
            </a:extLst>
          </p:cNvPr>
          <p:cNvSpPr txBox="1"/>
          <p:nvPr/>
        </p:nvSpPr>
        <p:spPr>
          <a:xfrm>
            <a:off x="4119612" y="1640691"/>
            <a:ext cx="3651978" cy="369332"/>
          </a:xfrm>
          <a:prstGeom prst="rect">
            <a:avLst/>
          </a:prstGeom>
          <a:noFill/>
        </p:spPr>
        <p:txBody>
          <a:bodyPr wrap="square">
            <a:spAutoFit/>
          </a:bodyPr>
          <a:lstStyle/>
          <a:p>
            <a:pPr algn="ctr">
              <a:spcBef>
                <a:spcPts val="600"/>
              </a:spcBef>
            </a:pPr>
            <a:r>
              <a:rPr lang="en-US" sz="1800" b="1" dirty="0"/>
              <a:t>An Additional Point</a:t>
            </a:r>
          </a:p>
        </p:txBody>
      </p:sp>
    </p:spTree>
    <p:extLst>
      <p:ext uri="{BB962C8B-B14F-4D97-AF65-F5344CB8AC3E}">
        <p14:creationId xmlns:p14="http://schemas.microsoft.com/office/powerpoint/2010/main" val="14299879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3E0D57-716A-0043-21D4-B21D5ABBF83B}"/>
            </a:ext>
          </a:extLst>
        </p:cNvPr>
        <p:cNvGrpSpPr/>
        <p:nvPr/>
      </p:nvGrpSpPr>
      <p:grpSpPr>
        <a:xfrm>
          <a:off x="0" y="0"/>
          <a:ext cx="0" cy="0"/>
          <a:chOff x="0" y="0"/>
          <a:chExt cx="0" cy="0"/>
        </a:xfrm>
      </p:grpSpPr>
      <p:grpSp>
        <p:nvGrpSpPr>
          <p:cNvPr id="28" name="Group 27">
            <a:extLst>
              <a:ext uri="{FF2B5EF4-FFF2-40B4-BE49-F238E27FC236}">
                <a16:creationId xmlns:a16="http://schemas.microsoft.com/office/drawing/2014/main" id="{07976F4A-88F9-0B09-4726-FC755E28B00D}"/>
              </a:ext>
            </a:extLst>
          </p:cNvPr>
          <p:cNvGrpSpPr/>
          <p:nvPr/>
        </p:nvGrpSpPr>
        <p:grpSpPr>
          <a:xfrm>
            <a:off x="4608485" y="359762"/>
            <a:ext cx="7231310" cy="4561030"/>
            <a:chOff x="2864623" y="913991"/>
            <a:chExt cx="7231310" cy="4724454"/>
          </a:xfrm>
        </p:grpSpPr>
        <p:pic>
          <p:nvPicPr>
            <p:cNvPr id="30" name="Picture 29">
              <a:extLst>
                <a:ext uri="{FF2B5EF4-FFF2-40B4-BE49-F238E27FC236}">
                  <a16:creationId xmlns:a16="http://schemas.microsoft.com/office/drawing/2014/main" id="{94FB03A0-0491-36BE-90B4-6C303A70041E}"/>
                </a:ext>
              </a:extLst>
            </p:cNvPr>
            <p:cNvPicPr>
              <a:picLocks noChangeAspect="1"/>
            </p:cNvPicPr>
            <p:nvPr/>
          </p:nvPicPr>
          <p:blipFill rotWithShape="1">
            <a:blip r:embed="rId3"/>
            <a:srcRect l="9115" t="15264" r="8316" b="12809"/>
            <a:stretch/>
          </p:blipFill>
          <p:spPr>
            <a:xfrm>
              <a:off x="2864623" y="913991"/>
              <a:ext cx="7231310" cy="4724454"/>
            </a:xfrm>
            <a:prstGeom prst="rect">
              <a:avLst/>
            </a:prstGeom>
          </p:spPr>
        </p:pic>
        <p:sp>
          <p:nvSpPr>
            <p:cNvPr id="32" name="Rectangle 31">
              <a:extLst>
                <a:ext uri="{FF2B5EF4-FFF2-40B4-BE49-F238E27FC236}">
                  <a16:creationId xmlns:a16="http://schemas.microsoft.com/office/drawing/2014/main" id="{D029732F-1583-A9B4-AD65-C5011D02DBB9}"/>
                </a:ext>
              </a:extLst>
            </p:cNvPr>
            <p:cNvSpPr/>
            <p:nvPr/>
          </p:nvSpPr>
          <p:spPr>
            <a:xfrm>
              <a:off x="4506011" y="2491033"/>
              <a:ext cx="4138367" cy="213752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 name="Straight Arrow Connector 7">
            <a:extLst>
              <a:ext uri="{FF2B5EF4-FFF2-40B4-BE49-F238E27FC236}">
                <a16:creationId xmlns:a16="http://schemas.microsoft.com/office/drawing/2014/main" id="{DC4D96B2-264B-1B82-764A-14E4A2CC2080}"/>
              </a:ext>
            </a:extLst>
          </p:cNvPr>
          <p:cNvCxnSpPr>
            <a:cxnSpLocks/>
          </p:cNvCxnSpPr>
          <p:nvPr/>
        </p:nvCxnSpPr>
        <p:spPr>
          <a:xfrm flipV="1">
            <a:off x="2586363" y="3429000"/>
            <a:ext cx="4539791" cy="82836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D1BE2D6-2251-6191-E310-73F5DDA34306}"/>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3. Coiled Workflows</a:t>
            </a:r>
          </a:p>
          <a:p>
            <a:pPr algn="ctr"/>
            <a:r>
              <a:rPr lang="en-US" dirty="0"/>
              <a:t>Coiled Cluster Intro</a:t>
            </a:r>
          </a:p>
        </p:txBody>
      </p:sp>
      <p:grpSp>
        <p:nvGrpSpPr>
          <p:cNvPr id="16" name="Group 15">
            <a:extLst>
              <a:ext uri="{FF2B5EF4-FFF2-40B4-BE49-F238E27FC236}">
                <a16:creationId xmlns:a16="http://schemas.microsoft.com/office/drawing/2014/main" id="{F2C43CFA-67A2-8935-30F8-D6989E4DC1CB}"/>
              </a:ext>
            </a:extLst>
          </p:cNvPr>
          <p:cNvGrpSpPr/>
          <p:nvPr/>
        </p:nvGrpSpPr>
        <p:grpSpPr>
          <a:xfrm>
            <a:off x="7222361" y="3100870"/>
            <a:ext cx="1335076" cy="1119656"/>
            <a:chOff x="6711370" y="2677685"/>
            <a:chExt cx="1396613" cy="1171264"/>
          </a:xfrm>
        </p:grpSpPr>
        <p:grpSp>
          <p:nvGrpSpPr>
            <p:cNvPr id="18" name="Group 17">
              <a:extLst>
                <a:ext uri="{FF2B5EF4-FFF2-40B4-BE49-F238E27FC236}">
                  <a16:creationId xmlns:a16="http://schemas.microsoft.com/office/drawing/2014/main" id="{720E41AF-A856-004C-4C82-7887D7F4623D}"/>
                </a:ext>
              </a:extLst>
            </p:cNvPr>
            <p:cNvGrpSpPr/>
            <p:nvPr/>
          </p:nvGrpSpPr>
          <p:grpSpPr>
            <a:xfrm>
              <a:off x="7007010" y="2677685"/>
              <a:ext cx="947354" cy="1171264"/>
              <a:chOff x="7278272" y="2309568"/>
              <a:chExt cx="1078860" cy="1333851"/>
            </a:xfrm>
          </p:grpSpPr>
          <p:pic>
            <p:nvPicPr>
              <p:cNvPr id="21" name="Picture 2">
                <a:extLst>
                  <a:ext uri="{FF2B5EF4-FFF2-40B4-BE49-F238E27FC236}">
                    <a16:creationId xmlns:a16="http://schemas.microsoft.com/office/drawing/2014/main" id="{F0C11F65-1B2A-A50D-048C-6BF063C327E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6207"/>
              <a:stretch/>
            </p:blipFill>
            <p:spPr bwMode="auto">
              <a:xfrm>
                <a:off x="7278272" y="2309568"/>
                <a:ext cx="1056933" cy="1333851"/>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162B1228-BC13-42A0-D3AA-5BD52FA1FC63}"/>
                  </a:ext>
                </a:extLst>
              </p:cNvPr>
              <p:cNvSpPr/>
              <p:nvPr/>
            </p:nvSpPr>
            <p:spPr>
              <a:xfrm>
                <a:off x="8130630" y="2646947"/>
                <a:ext cx="226502" cy="18769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TextBox 19">
              <a:extLst>
                <a:ext uri="{FF2B5EF4-FFF2-40B4-BE49-F238E27FC236}">
                  <a16:creationId xmlns:a16="http://schemas.microsoft.com/office/drawing/2014/main" id="{3CC15817-6B6B-79AD-2181-C35E239862CF}"/>
                </a:ext>
              </a:extLst>
            </p:cNvPr>
            <p:cNvSpPr txBox="1"/>
            <p:nvPr/>
          </p:nvSpPr>
          <p:spPr>
            <a:xfrm>
              <a:off x="6711370" y="3545192"/>
              <a:ext cx="1396613" cy="276999"/>
            </a:xfrm>
            <a:prstGeom prst="rect">
              <a:avLst/>
            </a:prstGeom>
            <a:solidFill>
              <a:schemeClr val="bg1"/>
            </a:solidFill>
          </p:spPr>
          <p:txBody>
            <a:bodyPr wrap="square" rtlCol="0">
              <a:spAutoFit/>
            </a:bodyPr>
            <a:lstStyle/>
            <a:p>
              <a:pPr algn="ctr"/>
              <a:r>
                <a:rPr lang="en-US" sz="1200" b="1" dirty="0"/>
                <a:t>Coiled Notebook</a:t>
              </a:r>
            </a:p>
          </p:txBody>
        </p:sp>
      </p:grpSp>
      <p:cxnSp>
        <p:nvCxnSpPr>
          <p:cNvPr id="45" name="Straight Arrow Connector 44">
            <a:extLst>
              <a:ext uri="{FF2B5EF4-FFF2-40B4-BE49-F238E27FC236}">
                <a16:creationId xmlns:a16="http://schemas.microsoft.com/office/drawing/2014/main" id="{37A93C2E-708A-E6DA-81FA-7BEC7647E447}"/>
              </a:ext>
            </a:extLst>
          </p:cNvPr>
          <p:cNvCxnSpPr>
            <a:cxnSpLocks/>
          </p:cNvCxnSpPr>
          <p:nvPr/>
        </p:nvCxnSpPr>
        <p:spPr>
          <a:xfrm flipH="1" flipV="1">
            <a:off x="7662333" y="2400081"/>
            <a:ext cx="143493" cy="700789"/>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2B1CECBC-1159-46FA-A43A-8CDD81B0CCA1}"/>
              </a:ext>
            </a:extLst>
          </p:cNvPr>
          <p:cNvSpPr txBox="1"/>
          <p:nvPr/>
        </p:nvSpPr>
        <p:spPr>
          <a:xfrm>
            <a:off x="7234237" y="2650851"/>
            <a:ext cx="928097" cy="276999"/>
          </a:xfrm>
          <a:prstGeom prst="rect">
            <a:avLst/>
          </a:prstGeom>
          <a:solidFill>
            <a:schemeClr val="bg1"/>
          </a:solid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F(x</a:t>
            </a:r>
            <a:r>
              <a:rPr lang="en-US" sz="1200" baseline="-25000" dirty="0">
                <a:latin typeface="Times New Roman" panose="02020603050405020304" pitchFamily="18" charset="0"/>
                <a:cs typeface="Times New Roman" panose="02020603050405020304" pitchFamily="18" charset="0"/>
              </a:rPr>
              <a:t>1</a:t>
            </a:r>
            <a:r>
              <a:rPr lang="en-US" sz="1200" dirty="0">
                <a:latin typeface="Times New Roman" panose="02020603050405020304" pitchFamily="18" charset="0"/>
                <a:cs typeface="Times New Roman" panose="02020603050405020304" pitchFamily="18" charset="0"/>
              </a:rPr>
              <a:t>, x</a:t>
            </a:r>
            <a:r>
              <a:rPr lang="en-US" sz="1200" baseline="-25000" dirty="0">
                <a:latin typeface="Times New Roman" panose="02020603050405020304" pitchFamily="18" charset="0"/>
                <a:cs typeface="Times New Roman" panose="02020603050405020304" pitchFamily="18" charset="0"/>
              </a:rPr>
              <a:t>2</a:t>
            </a:r>
            <a:r>
              <a:rPr lang="en-US" sz="1200" dirty="0">
                <a:latin typeface="Times New Roman" panose="02020603050405020304" pitchFamily="18" charset="0"/>
                <a:cs typeface="Times New Roman" panose="02020603050405020304" pitchFamily="18" charset="0"/>
              </a:rPr>
              <a:t>, t)</a:t>
            </a:r>
          </a:p>
        </p:txBody>
      </p:sp>
      <p:sp>
        <p:nvSpPr>
          <p:cNvPr id="24" name="Oval 23">
            <a:extLst>
              <a:ext uri="{FF2B5EF4-FFF2-40B4-BE49-F238E27FC236}">
                <a16:creationId xmlns:a16="http://schemas.microsoft.com/office/drawing/2014/main" id="{94AD7B52-24CA-3DD6-E39C-DC6B034CA2D2}"/>
              </a:ext>
            </a:extLst>
          </p:cNvPr>
          <p:cNvSpPr/>
          <p:nvPr/>
        </p:nvSpPr>
        <p:spPr>
          <a:xfrm>
            <a:off x="6286724" y="1369767"/>
            <a:ext cx="3020145" cy="975289"/>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25">
            <a:extLst>
              <a:ext uri="{FF2B5EF4-FFF2-40B4-BE49-F238E27FC236}">
                <a16:creationId xmlns:a16="http://schemas.microsoft.com/office/drawing/2014/main" id="{75B1EB1D-F481-1AA7-AF52-2C32FB92AF7A}"/>
              </a:ext>
            </a:extLst>
          </p:cNvPr>
          <p:cNvPicPr>
            <a:picLocks noChangeAspect="1"/>
          </p:cNvPicPr>
          <p:nvPr/>
        </p:nvPicPr>
        <p:blipFill rotWithShape="1">
          <a:blip r:embed="rId5"/>
          <a:srcRect l="83954" t="10330"/>
          <a:stretch/>
        </p:blipFill>
        <p:spPr>
          <a:xfrm>
            <a:off x="7573802" y="897716"/>
            <a:ext cx="464049" cy="494362"/>
          </a:xfrm>
          <a:prstGeom prst="rect">
            <a:avLst/>
          </a:prstGeom>
        </p:spPr>
      </p:pic>
      <p:pic>
        <p:nvPicPr>
          <p:cNvPr id="31" name="Picture 30">
            <a:extLst>
              <a:ext uri="{FF2B5EF4-FFF2-40B4-BE49-F238E27FC236}">
                <a16:creationId xmlns:a16="http://schemas.microsoft.com/office/drawing/2014/main" id="{354F9B5D-8494-11A6-B441-535224806BF0}"/>
              </a:ext>
            </a:extLst>
          </p:cNvPr>
          <p:cNvPicPr>
            <a:picLocks noChangeAspect="1"/>
          </p:cNvPicPr>
          <p:nvPr/>
        </p:nvPicPr>
        <p:blipFill>
          <a:blip r:embed="rId6"/>
          <a:stretch>
            <a:fillRect/>
          </a:stretch>
        </p:blipFill>
        <p:spPr>
          <a:xfrm>
            <a:off x="6615833" y="5123863"/>
            <a:ext cx="1546035" cy="688935"/>
          </a:xfrm>
          <a:prstGeom prst="rect">
            <a:avLst/>
          </a:prstGeom>
        </p:spPr>
      </p:pic>
      <p:grpSp>
        <p:nvGrpSpPr>
          <p:cNvPr id="33" name="Group 32">
            <a:extLst>
              <a:ext uri="{FF2B5EF4-FFF2-40B4-BE49-F238E27FC236}">
                <a16:creationId xmlns:a16="http://schemas.microsoft.com/office/drawing/2014/main" id="{D5079398-F5D6-EE62-9C2C-4619F6E019B8}"/>
              </a:ext>
            </a:extLst>
          </p:cNvPr>
          <p:cNvGrpSpPr/>
          <p:nvPr/>
        </p:nvGrpSpPr>
        <p:grpSpPr>
          <a:xfrm>
            <a:off x="9823441" y="2344418"/>
            <a:ext cx="1145294" cy="1299002"/>
            <a:chOff x="7004068" y="1225613"/>
            <a:chExt cx="1712604" cy="1789187"/>
          </a:xfrm>
        </p:grpSpPr>
        <p:pic>
          <p:nvPicPr>
            <p:cNvPr id="34" name="Picture 33">
              <a:extLst>
                <a:ext uri="{FF2B5EF4-FFF2-40B4-BE49-F238E27FC236}">
                  <a16:creationId xmlns:a16="http://schemas.microsoft.com/office/drawing/2014/main" id="{E53344C7-CF85-9074-A7CB-F5161633B85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6293" t="32337" r="34742" b="50000"/>
            <a:stretch/>
          </p:blipFill>
          <p:spPr bwMode="auto">
            <a:xfrm>
              <a:off x="7004068" y="1225613"/>
              <a:ext cx="1568742" cy="1738437"/>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a:extLst>
                <a:ext uri="{FF2B5EF4-FFF2-40B4-BE49-F238E27FC236}">
                  <a16:creationId xmlns:a16="http://schemas.microsoft.com/office/drawing/2014/main" id="{E8D02350-3E06-DA6F-99F8-37CA2C41A59B}"/>
                </a:ext>
              </a:extLst>
            </p:cNvPr>
            <p:cNvSpPr/>
            <p:nvPr/>
          </p:nvSpPr>
          <p:spPr>
            <a:xfrm>
              <a:off x="8414693" y="2785351"/>
              <a:ext cx="301979" cy="2294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2" name="Picture 2">
            <a:extLst>
              <a:ext uri="{FF2B5EF4-FFF2-40B4-BE49-F238E27FC236}">
                <a16:creationId xmlns:a16="http://schemas.microsoft.com/office/drawing/2014/main" id="{9AE89CC9-3914-DDEB-81BB-A984B1DEE27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3879" t="66973" r="46121" b="10240"/>
          <a:stretch/>
        </p:blipFill>
        <p:spPr bwMode="auto">
          <a:xfrm>
            <a:off x="1367163" y="3628541"/>
            <a:ext cx="1219200" cy="1562749"/>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45">
            <a:extLst>
              <a:ext uri="{FF2B5EF4-FFF2-40B4-BE49-F238E27FC236}">
                <a16:creationId xmlns:a16="http://schemas.microsoft.com/office/drawing/2014/main" id="{8855202C-F8C1-C425-808E-634DC6B07F8E}"/>
              </a:ext>
            </a:extLst>
          </p:cNvPr>
          <p:cNvPicPr>
            <a:picLocks noChangeAspect="1"/>
          </p:cNvPicPr>
          <p:nvPr/>
        </p:nvPicPr>
        <p:blipFill>
          <a:blip r:embed="rId7"/>
          <a:stretch>
            <a:fillRect/>
          </a:stretch>
        </p:blipFill>
        <p:spPr>
          <a:xfrm>
            <a:off x="1848495" y="4296917"/>
            <a:ext cx="4777574" cy="2382384"/>
          </a:xfrm>
          <a:prstGeom prst="rect">
            <a:avLst/>
          </a:prstGeom>
        </p:spPr>
      </p:pic>
      <p:grpSp>
        <p:nvGrpSpPr>
          <p:cNvPr id="53" name="Group 52">
            <a:extLst>
              <a:ext uri="{FF2B5EF4-FFF2-40B4-BE49-F238E27FC236}">
                <a16:creationId xmlns:a16="http://schemas.microsoft.com/office/drawing/2014/main" id="{0BA67C00-A98E-D15F-A824-FC15A7A6FABB}"/>
              </a:ext>
            </a:extLst>
          </p:cNvPr>
          <p:cNvGrpSpPr/>
          <p:nvPr/>
        </p:nvGrpSpPr>
        <p:grpSpPr>
          <a:xfrm>
            <a:off x="6736726" y="1627214"/>
            <a:ext cx="645526" cy="510293"/>
            <a:chOff x="6253267" y="1135664"/>
            <a:chExt cx="645526" cy="510293"/>
          </a:xfrm>
        </p:grpSpPr>
        <p:pic>
          <p:nvPicPr>
            <p:cNvPr id="54" name="Picture 2">
              <a:extLst>
                <a:ext uri="{FF2B5EF4-FFF2-40B4-BE49-F238E27FC236}">
                  <a16:creationId xmlns:a16="http://schemas.microsoft.com/office/drawing/2014/main" id="{49B64B5B-E7A0-96BE-AABC-79783DE242D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12100"/>
            <a:stretch/>
          </p:blipFill>
          <p:spPr bwMode="auto">
            <a:xfrm>
              <a:off x="6253267" y="1135664"/>
              <a:ext cx="543769" cy="510293"/>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a:extLst>
                <a:ext uri="{FF2B5EF4-FFF2-40B4-BE49-F238E27FC236}">
                  <a16:creationId xmlns:a16="http://schemas.microsoft.com/office/drawing/2014/main" id="{8CBFE13B-B5D9-E6D4-9F8D-645BCF237DE3}"/>
                </a:ext>
              </a:extLst>
            </p:cNvPr>
            <p:cNvSpPr/>
            <p:nvPr/>
          </p:nvSpPr>
          <p:spPr>
            <a:xfrm>
              <a:off x="6699900" y="1275990"/>
              <a:ext cx="198893" cy="1648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C7503057-6303-F629-BF32-C2FCF5C25FD7}"/>
              </a:ext>
            </a:extLst>
          </p:cNvPr>
          <p:cNvGrpSpPr/>
          <p:nvPr/>
        </p:nvGrpSpPr>
        <p:grpSpPr>
          <a:xfrm>
            <a:off x="7540339" y="1583498"/>
            <a:ext cx="645526" cy="510293"/>
            <a:chOff x="6253267" y="1135664"/>
            <a:chExt cx="645526" cy="510293"/>
          </a:xfrm>
        </p:grpSpPr>
        <p:pic>
          <p:nvPicPr>
            <p:cNvPr id="57" name="Picture 2">
              <a:extLst>
                <a:ext uri="{FF2B5EF4-FFF2-40B4-BE49-F238E27FC236}">
                  <a16:creationId xmlns:a16="http://schemas.microsoft.com/office/drawing/2014/main" id="{A58E4238-5531-A2E3-8F40-54311D4CF78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12100"/>
            <a:stretch/>
          </p:blipFill>
          <p:spPr bwMode="auto">
            <a:xfrm>
              <a:off x="6253267" y="1135664"/>
              <a:ext cx="543769" cy="510293"/>
            </a:xfrm>
            <a:prstGeom prst="rect">
              <a:avLst/>
            </a:prstGeom>
            <a:noFill/>
            <a:extLst>
              <a:ext uri="{909E8E84-426E-40DD-AFC4-6F175D3DCCD1}">
                <a14:hiddenFill xmlns:a14="http://schemas.microsoft.com/office/drawing/2010/main">
                  <a:solidFill>
                    <a:srgbClr val="FFFFFF"/>
                  </a:solidFill>
                </a14:hiddenFill>
              </a:ext>
            </a:extLst>
          </p:spPr>
        </p:pic>
        <p:sp>
          <p:nvSpPr>
            <p:cNvPr id="58" name="Rectangle 57">
              <a:extLst>
                <a:ext uri="{FF2B5EF4-FFF2-40B4-BE49-F238E27FC236}">
                  <a16:creationId xmlns:a16="http://schemas.microsoft.com/office/drawing/2014/main" id="{4D817C29-023B-8518-A72C-CB99B9EF2ABD}"/>
                </a:ext>
              </a:extLst>
            </p:cNvPr>
            <p:cNvSpPr/>
            <p:nvPr/>
          </p:nvSpPr>
          <p:spPr>
            <a:xfrm>
              <a:off x="6699900" y="1275990"/>
              <a:ext cx="198893" cy="1648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 name="Group 58">
            <a:extLst>
              <a:ext uri="{FF2B5EF4-FFF2-40B4-BE49-F238E27FC236}">
                <a16:creationId xmlns:a16="http://schemas.microsoft.com/office/drawing/2014/main" id="{F3870B92-427F-5C01-2577-9FE0EE3F6E89}"/>
              </a:ext>
            </a:extLst>
          </p:cNvPr>
          <p:cNvGrpSpPr/>
          <p:nvPr/>
        </p:nvGrpSpPr>
        <p:grpSpPr>
          <a:xfrm>
            <a:off x="8343953" y="1619343"/>
            <a:ext cx="645526" cy="510293"/>
            <a:chOff x="6253267" y="1135664"/>
            <a:chExt cx="645526" cy="510293"/>
          </a:xfrm>
        </p:grpSpPr>
        <p:pic>
          <p:nvPicPr>
            <p:cNvPr id="60" name="Picture 2">
              <a:extLst>
                <a:ext uri="{FF2B5EF4-FFF2-40B4-BE49-F238E27FC236}">
                  <a16:creationId xmlns:a16="http://schemas.microsoft.com/office/drawing/2014/main" id="{07303A01-6D85-B130-CB71-326A2C90D3C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12100"/>
            <a:stretch/>
          </p:blipFill>
          <p:spPr bwMode="auto">
            <a:xfrm>
              <a:off x="6253267" y="1135664"/>
              <a:ext cx="543769" cy="510293"/>
            </a:xfrm>
            <a:prstGeom prst="rect">
              <a:avLst/>
            </a:prstGeom>
            <a:noFill/>
            <a:extLst>
              <a:ext uri="{909E8E84-426E-40DD-AFC4-6F175D3DCCD1}">
                <a14:hiddenFill xmlns:a14="http://schemas.microsoft.com/office/drawing/2010/main">
                  <a:solidFill>
                    <a:srgbClr val="FFFFFF"/>
                  </a:solidFill>
                </a14:hiddenFill>
              </a:ext>
            </a:extLst>
          </p:spPr>
        </p:pic>
        <p:sp>
          <p:nvSpPr>
            <p:cNvPr id="61" name="Rectangle 60">
              <a:extLst>
                <a:ext uri="{FF2B5EF4-FFF2-40B4-BE49-F238E27FC236}">
                  <a16:creationId xmlns:a16="http://schemas.microsoft.com/office/drawing/2014/main" id="{18D2CCA3-2F6E-116C-2841-7EB0CFBF0915}"/>
                </a:ext>
              </a:extLst>
            </p:cNvPr>
            <p:cNvSpPr/>
            <p:nvPr/>
          </p:nvSpPr>
          <p:spPr>
            <a:xfrm>
              <a:off x="6699900" y="1275990"/>
              <a:ext cx="198893" cy="1648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5" name="TextBox 64">
            <a:extLst>
              <a:ext uri="{FF2B5EF4-FFF2-40B4-BE49-F238E27FC236}">
                <a16:creationId xmlns:a16="http://schemas.microsoft.com/office/drawing/2014/main" id="{55669CC0-D3DE-847B-200A-C88B10AF3739}"/>
              </a:ext>
            </a:extLst>
          </p:cNvPr>
          <p:cNvSpPr txBox="1"/>
          <p:nvPr/>
        </p:nvSpPr>
        <p:spPr>
          <a:xfrm>
            <a:off x="443491" y="1254424"/>
            <a:ext cx="4120214" cy="1477328"/>
          </a:xfrm>
          <a:prstGeom prst="rect">
            <a:avLst/>
          </a:prstGeom>
          <a:noFill/>
        </p:spPr>
        <p:txBody>
          <a:bodyPr wrap="square" rtlCol="0">
            <a:spAutoFit/>
          </a:bodyPr>
          <a:lstStyle/>
          <a:p>
            <a:pPr>
              <a:spcAft>
                <a:spcPts val="600"/>
              </a:spcAft>
            </a:pPr>
            <a:r>
              <a:rPr lang="en-US" sz="1600" b="1" dirty="0"/>
              <a:t>Workflow:</a:t>
            </a:r>
          </a:p>
          <a:p>
            <a:pPr marL="342900" indent="-342900">
              <a:spcAft>
                <a:spcPts val="600"/>
              </a:spcAft>
              <a:buAutoNum type="arabicPeriod"/>
            </a:pPr>
            <a:r>
              <a:rPr lang="en-US" sz="1600" dirty="0"/>
              <a:t>Start Coiled notebook</a:t>
            </a:r>
          </a:p>
          <a:p>
            <a:pPr marL="342900" indent="-342900">
              <a:spcAft>
                <a:spcPts val="600"/>
              </a:spcAft>
              <a:buAutoNum type="arabicPeriod"/>
            </a:pPr>
            <a:r>
              <a:rPr lang="en-US" sz="1600" dirty="0"/>
              <a:t>Run script / </a:t>
            </a:r>
            <a:r>
              <a:rPr lang="en-US" sz="1600" dirty="0" err="1"/>
              <a:t>Jupyter</a:t>
            </a:r>
            <a:r>
              <a:rPr lang="en-US" sz="1600" dirty="0"/>
              <a:t> notebook from the Coiled Notebook, having it call up a Coiled cluster.</a:t>
            </a:r>
          </a:p>
        </p:txBody>
      </p:sp>
    </p:spTree>
    <p:extLst>
      <p:ext uri="{BB962C8B-B14F-4D97-AF65-F5344CB8AC3E}">
        <p14:creationId xmlns:p14="http://schemas.microsoft.com/office/powerpoint/2010/main" val="14425832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3E0D57-716A-0043-21D4-B21D5ABBF83B}"/>
            </a:ext>
          </a:extLst>
        </p:cNvPr>
        <p:cNvGrpSpPr/>
        <p:nvPr/>
      </p:nvGrpSpPr>
      <p:grpSpPr>
        <a:xfrm>
          <a:off x="0" y="0"/>
          <a:ext cx="0" cy="0"/>
          <a:chOff x="0" y="0"/>
          <a:chExt cx="0" cy="0"/>
        </a:xfrm>
      </p:grpSpPr>
      <p:sp>
        <p:nvSpPr>
          <p:cNvPr id="51" name="TextBox 50">
            <a:extLst>
              <a:ext uri="{FF2B5EF4-FFF2-40B4-BE49-F238E27FC236}">
                <a16:creationId xmlns:a16="http://schemas.microsoft.com/office/drawing/2014/main" id="{2B1CECBC-1159-46FA-A43A-8CDD81B0CCA1}"/>
              </a:ext>
            </a:extLst>
          </p:cNvPr>
          <p:cNvSpPr txBox="1"/>
          <p:nvPr/>
        </p:nvSpPr>
        <p:spPr>
          <a:xfrm>
            <a:off x="6719310" y="1067092"/>
            <a:ext cx="928097" cy="276999"/>
          </a:xfrm>
          <a:prstGeom prst="rect">
            <a:avLst/>
          </a:prstGeom>
          <a:solidFill>
            <a:schemeClr val="bg1"/>
          </a:solid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F(x</a:t>
            </a:r>
            <a:r>
              <a:rPr lang="en-US" sz="1200" baseline="-25000" dirty="0">
                <a:latin typeface="Times New Roman" panose="02020603050405020304" pitchFamily="18" charset="0"/>
                <a:cs typeface="Times New Roman" panose="02020603050405020304" pitchFamily="18" charset="0"/>
              </a:rPr>
              <a:t>1</a:t>
            </a:r>
            <a:r>
              <a:rPr lang="en-US" sz="1200" dirty="0">
                <a:latin typeface="Times New Roman" panose="02020603050405020304" pitchFamily="18" charset="0"/>
                <a:cs typeface="Times New Roman" panose="02020603050405020304" pitchFamily="18" charset="0"/>
              </a:rPr>
              <a:t>, x</a:t>
            </a:r>
            <a:r>
              <a:rPr lang="en-US" sz="1200" baseline="-25000" dirty="0">
                <a:latin typeface="Times New Roman" panose="02020603050405020304" pitchFamily="18" charset="0"/>
                <a:cs typeface="Times New Roman" panose="02020603050405020304" pitchFamily="18" charset="0"/>
              </a:rPr>
              <a:t>2</a:t>
            </a:r>
            <a:r>
              <a:rPr lang="en-US" sz="1200" dirty="0">
                <a:latin typeface="Times New Roman" panose="02020603050405020304" pitchFamily="18" charset="0"/>
                <a:cs typeface="Times New Roman" panose="02020603050405020304" pitchFamily="18" charset="0"/>
              </a:rPr>
              <a:t>, t)</a:t>
            </a:r>
          </a:p>
        </p:txBody>
      </p:sp>
      <p:grpSp>
        <p:nvGrpSpPr>
          <p:cNvPr id="28" name="Group 27">
            <a:extLst>
              <a:ext uri="{FF2B5EF4-FFF2-40B4-BE49-F238E27FC236}">
                <a16:creationId xmlns:a16="http://schemas.microsoft.com/office/drawing/2014/main" id="{07976F4A-88F9-0B09-4726-FC755E28B00D}"/>
              </a:ext>
            </a:extLst>
          </p:cNvPr>
          <p:cNvGrpSpPr/>
          <p:nvPr/>
        </p:nvGrpSpPr>
        <p:grpSpPr>
          <a:xfrm>
            <a:off x="4608485" y="359762"/>
            <a:ext cx="7231310" cy="4561030"/>
            <a:chOff x="2864623" y="913991"/>
            <a:chExt cx="7231310" cy="4724454"/>
          </a:xfrm>
        </p:grpSpPr>
        <p:pic>
          <p:nvPicPr>
            <p:cNvPr id="30" name="Picture 29">
              <a:extLst>
                <a:ext uri="{FF2B5EF4-FFF2-40B4-BE49-F238E27FC236}">
                  <a16:creationId xmlns:a16="http://schemas.microsoft.com/office/drawing/2014/main" id="{94FB03A0-0491-36BE-90B4-6C303A70041E}"/>
                </a:ext>
              </a:extLst>
            </p:cNvPr>
            <p:cNvPicPr>
              <a:picLocks noChangeAspect="1"/>
            </p:cNvPicPr>
            <p:nvPr/>
          </p:nvPicPr>
          <p:blipFill rotWithShape="1">
            <a:blip r:embed="rId3"/>
            <a:srcRect l="9115" t="15264" r="8316" b="12809"/>
            <a:stretch/>
          </p:blipFill>
          <p:spPr>
            <a:xfrm>
              <a:off x="2864623" y="913991"/>
              <a:ext cx="7231310" cy="4724454"/>
            </a:xfrm>
            <a:prstGeom prst="rect">
              <a:avLst/>
            </a:prstGeom>
          </p:spPr>
        </p:pic>
        <p:sp>
          <p:nvSpPr>
            <p:cNvPr id="32" name="Rectangle 31">
              <a:extLst>
                <a:ext uri="{FF2B5EF4-FFF2-40B4-BE49-F238E27FC236}">
                  <a16:creationId xmlns:a16="http://schemas.microsoft.com/office/drawing/2014/main" id="{D029732F-1583-A9B4-AD65-C5011D02DBB9}"/>
                </a:ext>
              </a:extLst>
            </p:cNvPr>
            <p:cNvSpPr/>
            <p:nvPr/>
          </p:nvSpPr>
          <p:spPr>
            <a:xfrm>
              <a:off x="4506011" y="2491033"/>
              <a:ext cx="4138367" cy="213752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DD1BE2D6-2251-6191-E310-73F5DDA34306}"/>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3. Coiled Workflows</a:t>
            </a:r>
          </a:p>
          <a:p>
            <a:pPr algn="ctr"/>
            <a:r>
              <a:rPr lang="en-US" dirty="0"/>
              <a:t>Coiled Cluster Intro</a:t>
            </a:r>
          </a:p>
        </p:txBody>
      </p:sp>
      <p:grpSp>
        <p:nvGrpSpPr>
          <p:cNvPr id="16" name="Group 15">
            <a:extLst>
              <a:ext uri="{FF2B5EF4-FFF2-40B4-BE49-F238E27FC236}">
                <a16:creationId xmlns:a16="http://schemas.microsoft.com/office/drawing/2014/main" id="{F2C43CFA-67A2-8935-30F8-D6989E4DC1CB}"/>
              </a:ext>
            </a:extLst>
          </p:cNvPr>
          <p:cNvGrpSpPr/>
          <p:nvPr/>
        </p:nvGrpSpPr>
        <p:grpSpPr>
          <a:xfrm>
            <a:off x="7222361" y="3100870"/>
            <a:ext cx="1335076" cy="1119656"/>
            <a:chOff x="6711370" y="2677685"/>
            <a:chExt cx="1396613" cy="1171264"/>
          </a:xfrm>
        </p:grpSpPr>
        <p:grpSp>
          <p:nvGrpSpPr>
            <p:cNvPr id="18" name="Group 17">
              <a:extLst>
                <a:ext uri="{FF2B5EF4-FFF2-40B4-BE49-F238E27FC236}">
                  <a16:creationId xmlns:a16="http://schemas.microsoft.com/office/drawing/2014/main" id="{720E41AF-A856-004C-4C82-7887D7F4623D}"/>
                </a:ext>
              </a:extLst>
            </p:cNvPr>
            <p:cNvGrpSpPr/>
            <p:nvPr/>
          </p:nvGrpSpPr>
          <p:grpSpPr>
            <a:xfrm>
              <a:off x="7007010" y="2677685"/>
              <a:ext cx="947354" cy="1171264"/>
              <a:chOff x="7278272" y="2309568"/>
              <a:chExt cx="1078860" cy="1333851"/>
            </a:xfrm>
          </p:grpSpPr>
          <p:pic>
            <p:nvPicPr>
              <p:cNvPr id="21" name="Picture 2">
                <a:extLst>
                  <a:ext uri="{FF2B5EF4-FFF2-40B4-BE49-F238E27FC236}">
                    <a16:creationId xmlns:a16="http://schemas.microsoft.com/office/drawing/2014/main" id="{F0C11F65-1B2A-A50D-048C-6BF063C327E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6207"/>
              <a:stretch/>
            </p:blipFill>
            <p:spPr bwMode="auto">
              <a:xfrm>
                <a:off x="7278272" y="2309568"/>
                <a:ext cx="1056933" cy="1333851"/>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162B1228-BC13-42A0-D3AA-5BD52FA1FC63}"/>
                  </a:ext>
                </a:extLst>
              </p:cNvPr>
              <p:cNvSpPr/>
              <p:nvPr/>
            </p:nvSpPr>
            <p:spPr>
              <a:xfrm>
                <a:off x="8130630" y="2646947"/>
                <a:ext cx="226502" cy="18769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TextBox 19">
              <a:extLst>
                <a:ext uri="{FF2B5EF4-FFF2-40B4-BE49-F238E27FC236}">
                  <a16:creationId xmlns:a16="http://schemas.microsoft.com/office/drawing/2014/main" id="{3CC15817-6B6B-79AD-2181-C35E239862CF}"/>
                </a:ext>
              </a:extLst>
            </p:cNvPr>
            <p:cNvSpPr txBox="1"/>
            <p:nvPr/>
          </p:nvSpPr>
          <p:spPr>
            <a:xfrm>
              <a:off x="6711370" y="3545192"/>
              <a:ext cx="1396613" cy="276999"/>
            </a:xfrm>
            <a:prstGeom prst="rect">
              <a:avLst/>
            </a:prstGeom>
            <a:solidFill>
              <a:schemeClr val="bg1"/>
            </a:solidFill>
          </p:spPr>
          <p:txBody>
            <a:bodyPr wrap="square" rtlCol="0">
              <a:spAutoFit/>
            </a:bodyPr>
            <a:lstStyle/>
            <a:p>
              <a:pPr algn="ctr"/>
              <a:r>
                <a:rPr lang="en-US" sz="1200" b="1" dirty="0"/>
                <a:t>Coiled Notebook</a:t>
              </a:r>
            </a:p>
          </p:txBody>
        </p:sp>
      </p:grpSp>
      <p:cxnSp>
        <p:nvCxnSpPr>
          <p:cNvPr id="45" name="Straight Arrow Connector 44">
            <a:extLst>
              <a:ext uri="{FF2B5EF4-FFF2-40B4-BE49-F238E27FC236}">
                <a16:creationId xmlns:a16="http://schemas.microsoft.com/office/drawing/2014/main" id="{37A93C2E-708A-E6DA-81FA-7BEC7647E447}"/>
              </a:ext>
            </a:extLst>
          </p:cNvPr>
          <p:cNvCxnSpPr>
            <a:cxnSpLocks/>
          </p:cNvCxnSpPr>
          <p:nvPr/>
        </p:nvCxnSpPr>
        <p:spPr>
          <a:xfrm flipH="1" flipV="1">
            <a:off x="8740634" y="2344418"/>
            <a:ext cx="1035174" cy="631078"/>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94AD7B52-24CA-3DD6-E39C-DC6B034CA2D2}"/>
              </a:ext>
            </a:extLst>
          </p:cNvPr>
          <p:cNvSpPr/>
          <p:nvPr/>
        </p:nvSpPr>
        <p:spPr>
          <a:xfrm>
            <a:off x="6286724" y="1369767"/>
            <a:ext cx="3020145" cy="975289"/>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25">
            <a:extLst>
              <a:ext uri="{FF2B5EF4-FFF2-40B4-BE49-F238E27FC236}">
                <a16:creationId xmlns:a16="http://schemas.microsoft.com/office/drawing/2014/main" id="{75B1EB1D-F481-1AA7-AF52-2C32FB92AF7A}"/>
              </a:ext>
            </a:extLst>
          </p:cNvPr>
          <p:cNvPicPr>
            <a:picLocks noChangeAspect="1"/>
          </p:cNvPicPr>
          <p:nvPr/>
        </p:nvPicPr>
        <p:blipFill rotWithShape="1">
          <a:blip r:embed="rId5"/>
          <a:srcRect l="83954" t="10330"/>
          <a:stretch/>
        </p:blipFill>
        <p:spPr>
          <a:xfrm>
            <a:off x="7573802" y="897716"/>
            <a:ext cx="464049" cy="494362"/>
          </a:xfrm>
          <a:prstGeom prst="rect">
            <a:avLst/>
          </a:prstGeom>
        </p:spPr>
      </p:pic>
      <p:pic>
        <p:nvPicPr>
          <p:cNvPr id="31" name="Picture 30">
            <a:extLst>
              <a:ext uri="{FF2B5EF4-FFF2-40B4-BE49-F238E27FC236}">
                <a16:creationId xmlns:a16="http://schemas.microsoft.com/office/drawing/2014/main" id="{354F9B5D-8494-11A6-B441-535224806BF0}"/>
              </a:ext>
            </a:extLst>
          </p:cNvPr>
          <p:cNvPicPr>
            <a:picLocks noChangeAspect="1"/>
          </p:cNvPicPr>
          <p:nvPr/>
        </p:nvPicPr>
        <p:blipFill>
          <a:blip r:embed="rId6"/>
          <a:stretch>
            <a:fillRect/>
          </a:stretch>
        </p:blipFill>
        <p:spPr>
          <a:xfrm>
            <a:off x="6615833" y="5123863"/>
            <a:ext cx="1546035" cy="688935"/>
          </a:xfrm>
          <a:prstGeom prst="rect">
            <a:avLst/>
          </a:prstGeom>
        </p:spPr>
      </p:pic>
      <p:grpSp>
        <p:nvGrpSpPr>
          <p:cNvPr id="33" name="Group 32">
            <a:extLst>
              <a:ext uri="{FF2B5EF4-FFF2-40B4-BE49-F238E27FC236}">
                <a16:creationId xmlns:a16="http://schemas.microsoft.com/office/drawing/2014/main" id="{D5079398-F5D6-EE62-9C2C-4619F6E019B8}"/>
              </a:ext>
            </a:extLst>
          </p:cNvPr>
          <p:cNvGrpSpPr/>
          <p:nvPr/>
        </p:nvGrpSpPr>
        <p:grpSpPr>
          <a:xfrm>
            <a:off x="9823441" y="2344418"/>
            <a:ext cx="1145294" cy="1299002"/>
            <a:chOff x="7004068" y="1225613"/>
            <a:chExt cx="1712604" cy="1789187"/>
          </a:xfrm>
        </p:grpSpPr>
        <p:pic>
          <p:nvPicPr>
            <p:cNvPr id="34" name="Picture 33">
              <a:extLst>
                <a:ext uri="{FF2B5EF4-FFF2-40B4-BE49-F238E27FC236}">
                  <a16:creationId xmlns:a16="http://schemas.microsoft.com/office/drawing/2014/main" id="{E53344C7-CF85-9074-A7CB-F5161633B85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6293" t="32337" r="34742" b="50000"/>
            <a:stretch/>
          </p:blipFill>
          <p:spPr bwMode="auto">
            <a:xfrm>
              <a:off x="7004068" y="1225613"/>
              <a:ext cx="1568742" cy="1738437"/>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a:extLst>
                <a:ext uri="{FF2B5EF4-FFF2-40B4-BE49-F238E27FC236}">
                  <a16:creationId xmlns:a16="http://schemas.microsoft.com/office/drawing/2014/main" id="{E8D02350-3E06-DA6F-99F8-37CA2C41A59B}"/>
                </a:ext>
              </a:extLst>
            </p:cNvPr>
            <p:cNvSpPr/>
            <p:nvPr/>
          </p:nvSpPr>
          <p:spPr>
            <a:xfrm>
              <a:off x="8414693" y="2785351"/>
              <a:ext cx="301979" cy="2294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2" name="Picture 2">
            <a:extLst>
              <a:ext uri="{FF2B5EF4-FFF2-40B4-BE49-F238E27FC236}">
                <a16:creationId xmlns:a16="http://schemas.microsoft.com/office/drawing/2014/main" id="{9AE89CC9-3914-DDEB-81BB-A984B1DEE27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3879" t="66973" r="46121" b="10240"/>
          <a:stretch/>
        </p:blipFill>
        <p:spPr bwMode="auto">
          <a:xfrm>
            <a:off x="1367163" y="3628541"/>
            <a:ext cx="1219200" cy="1562749"/>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45">
            <a:extLst>
              <a:ext uri="{FF2B5EF4-FFF2-40B4-BE49-F238E27FC236}">
                <a16:creationId xmlns:a16="http://schemas.microsoft.com/office/drawing/2014/main" id="{8855202C-F8C1-C425-808E-634DC6B07F8E}"/>
              </a:ext>
            </a:extLst>
          </p:cNvPr>
          <p:cNvPicPr>
            <a:picLocks noChangeAspect="1"/>
          </p:cNvPicPr>
          <p:nvPr/>
        </p:nvPicPr>
        <p:blipFill>
          <a:blip r:embed="rId7"/>
          <a:stretch>
            <a:fillRect/>
          </a:stretch>
        </p:blipFill>
        <p:spPr>
          <a:xfrm>
            <a:off x="1848495" y="4296917"/>
            <a:ext cx="4777574" cy="2382384"/>
          </a:xfrm>
          <a:prstGeom prst="rect">
            <a:avLst/>
          </a:prstGeom>
        </p:spPr>
      </p:pic>
      <p:grpSp>
        <p:nvGrpSpPr>
          <p:cNvPr id="53" name="Group 52">
            <a:extLst>
              <a:ext uri="{FF2B5EF4-FFF2-40B4-BE49-F238E27FC236}">
                <a16:creationId xmlns:a16="http://schemas.microsoft.com/office/drawing/2014/main" id="{0BA67C00-A98E-D15F-A824-FC15A7A6FABB}"/>
              </a:ext>
            </a:extLst>
          </p:cNvPr>
          <p:cNvGrpSpPr/>
          <p:nvPr/>
        </p:nvGrpSpPr>
        <p:grpSpPr>
          <a:xfrm>
            <a:off x="6736726" y="1627214"/>
            <a:ext cx="645526" cy="510293"/>
            <a:chOff x="6253267" y="1135664"/>
            <a:chExt cx="645526" cy="510293"/>
          </a:xfrm>
        </p:grpSpPr>
        <p:pic>
          <p:nvPicPr>
            <p:cNvPr id="54" name="Picture 2">
              <a:extLst>
                <a:ext uri="{FF2B5EF4-FFF2-40B4-BE49-F238E27FC236}">
                  <a16:creationId xmlns:a16="http://schemas.microsoft.com/office/drawing/2014/main" id="{49B64B5B-E7A0-96BE-AABC-79783DE242D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12100"/>
            <a:stretch/>
          </p:blipFill>
          <p:spPr bwMode="auto">
            <a:xfrm>
              <a:off x="6253267" y="1135664"/>
              <a:ext cx="543769" cy="510293"/>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a:extLst>
                <a:ext uri="{FF2B5EF4-FFF2-40B4-BE49-F238E27FC236}">
                  <a16:creationId xmlns:a16="http://schemas.microsoft.com/office/drawing/2014/main" id="{8CBFE13B-B5D9-E6D4-9F8D-645BCF237DE3}"/>
                </a:ext>
              </a:extLst>
            </p:cNvPr>
            <p:cNvSpPr/>
            <p:nvPr/>
          </p:nvSpPr>
          <p:spPr>
            <a:xfrm>
              <a:off x="6699900" y="1275990"/>
              <a:ext cx="198893" cy="1648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C7503057-6303-F629-BF32-C2FCF5C25FD7}"/>
              </a:ext>
            </a:extLst>
          </p:cNvPr>
          <p:cNvGrpSpPr/>
          <p:nvPr/>
        </p:nvGrpSpPr>
        <p:grpSpPr>
          <a:xfrm>
            <a:off x="7540339" y="1583498"/>
            <a:ext cx="645526" cy="510293"/>
            <a:chOff x="6253267" y="1135664"/>
            <a:chExt cx="645526" cy="510293"/>
          </a:xfrm>
        </p:grpSpPr>
        <p:pic>
          <p:nvPicPr>
            <p:cNvPr id="57" name="Picture 2">
              <a:extLst>
                <a:ext uri="{FF2B5EF4-FFF2-40B4-BE49-F238E27FC236}">
                  <a16:creationId xmlns:a16="http://schemas.microsoft.com/office/drawing/2014/main" id="{A58E4238-5531-A2E3-8F40-54311D4CF78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12100"/>
            <a:stretch/>
          </p:blipFill>
          <p:spPr bwMode="auto">
            <a:xfrm>
              <a:off x="6253267" y="1135664"/>
              <a:ext cx="543769" cy="510293"/>
            </a:xfrm>
            <a:prstGeom prst="rect">
              <a:avLst/>
            </a:prstGeom>
            <a:noFill/>
            <a:extLst>
              <a:ext uri="{909E8E84-426E-40DD-AFC4-6F175D3DCCD1}">
                <a14:hiddenFill xmlns:a14="http://schemas.microsoft.com/office/drawing/2010/main">
                  <a:solidFill>
                    <a:srgbClr val="FFFFFF"/>
                  </a:solidFill>
                </a14:hiddenFill>
              </a:ext>
            </a:extLst>
          </p:spPr>
        </p:pic>
        <p:sp>
          <p:nvSpPr>
            <p:cNvPr id="58" name="Rectangle 57">
              <a:extLst>
                <a:ext uri="{FF2B5EF4-FFF2-40B4-BE49-F238E27FC236}">
                  <a16:creationId xmlns:a16="http://schemas.microsoft.com/office/drawing/2014/main" id="{4D817C29-023B-8518-A72C-CB99B9EF2ABD}"/>
                </a:ext>
              </a:extLst>
            </p:cNvPr>
            <p:cNvSpPr/>
            <p:nvPr/>
          </p:nvSpPr>
          <p:spPr>
            <a:xfrm>
              <a:off x="6699900" y="1275990"/>
              <a:ext cx="198893" cy="1648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 name="Group 58">
            <a:extLst>
              <a:ext uri="{FF2B5EF4-FFF2-40B4-BE49-F238E27FC236}">
                <a16:creationId xmlns:a16="http://schemas.microsoft.com/office/drawing/2014/main" id="{F3870B92-427F-5C01-2577-9FE0EE3F6E89}"/>
              </a:ext>
            </a:extLst>
          </p:cNvPr>
          <p:cNvGrpSpPr/>
          <p:nvPr/>
        </p:nvGrpSpPr>
        <p:grpSpPr>
          <a:xfrm>
            <a:off x="8343953" y="1619343"/>
            <a:ext cx="645526" cy="510293"/>
            <a:chOff x="6253267" y="1135664"/>
            <a:chExt cx="645526" cy="510293"/>
          </a:xfrm>
        </p:grpSpPr>
        <p:pic>
          <p:nvPicPr>
            <p:cNvPr id="60" name="Picture 2">
              <a:extLst>
                <a:ext uri="{FF2B5EF4-FFF2-40B4-BE49-F238E27FC236}">
                  <a16:creationId xmlns:a16="http://schemas.microsoft.com/office/drawing/2014/main" id="{07303A01-6D85-B130-CB71-326A2C90D3C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12100"/>
            <a:stretch/>
          </p:blipFill>
          <p:spPr bwMode="auto">
            <a:xfrm>
              <a:off x="6253267" y="1135664"/>
              <a:ext cx="543769" cy="510293"/>
            </a:xfrm>
            <a:prstGeom prst="rect">
              <a:avLst/>
            </a:prstGeom>
            <a:noFill/>
            <a:extLst>
              <a:ext uri="{909E8E84-426E-40DD-AFC4-6F175D3DCCD1}">
                <a14:hiddenFill xmlns:a14="http://schemas.microsoft.com/office/drawing/2010/main">
                  <a:solidFill>
                    <a:srgbClr val="FFFFFF"/>
                  </a:solidFill>
                </a14:hiddenFill>
              </a:ext>
            </a:extLst>
          </p:spPr>
        </p:pic>
        <p:sp>
          <p:nvSpPr>
            <p:cNvPr id="61" name="Rectangle 60">
              <a:extLst>
                <a:ext uri="{FF2B5EF4-FFF2-40B4-BE49-F238E27FC236}">
                  <a16:creationId xmlns:a16="http://schemas.microsoft.com/office/drawing/2014/main" id="{18D2CCA3-2F6E-116C-2841-7EB0CFBF0915}"/>
                </a:ext>
              </a:extLst>
            </p:cNvPr>
            <p:cNvSpPr/>
            <p:nvPr/>
          </p:nvSpPr>
          <p:spPr>
            <a:xfrm>
              <a:off x="6699900" y="1275990"/>
              <a:ext cx="198893" cy="1648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 name="Straight Arrow Connector 3">
            <a:extLst>
              <a:ext uri="{FF2B5EF4-FFF2-40B4-BE49-F238E27FC236}">
                <a16:creationId xmlns:a16="http://schemas.microsoft.com/office/drawing/2014/main" id="{DC2BA268-EEF1-DD86-E801-14AE13CB508D}"/>
              </a:ext>
            </a:extLst>
          </p:cNvPr>
          <p:cNvCxnSpPr>
            <a:cxnSpLocks/>
          </p:cNvCxnSpPr>
          <p:nvPr/>
        </p:nvCxnSpPr>
        <p:spPr>
          <a:xfrm>
            <a:off x="7852548" y="2428390"/>
            <a:ext cx="0" cy="583624"/>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576F210-3CEE-5329-84D4-6CC8CD007AF1}"/>
              </a:ext>
            </a:extLst>
          </p:cNvPr>
          <p:cNvSpPr txBox="1"/>
          <p:nvPr/>
        </p:nvSpPr>
        <p:spPr>
          <a:xfrm>
            <a:off x="443491" y="1254424"/>
            <a:ext cx="4120214" cy="2046714"/>
          </a:xfrm>
          <a:prstGeom prst="rect">
            <a:avLst/>
          </a:prstGeom>
          <a:noFill/>
        </p:spPr>
        <p:txBody>
          <a:bodyPr wrap="square" rtlCol="0">
            <a:spAutoFit/>
          </a:bodyPr>
          <a:lstStyle/>
          <a:p>
            <a:pPr>
              <a:spcAft>
                <a:spcPts val="600"/>
              </a:spcAft>
            </a:pPr>
            <a:r>
              <a:rPr lang="en-US" sz="1600" b="1" dirty="0"/>
              <a:t>Workflow:</a:t>
            </a:r>
          </a:p>
          <a:p>
            <a:pPr marL="342900" indent="-342900">
              <a:spcAft>
                <a:spcPts val="600"/>
              </a:spcAft>
              <a:buAutoNum type="arabicPeriod"/>
            </a:pPr>
            <a:r>
              <a:rPr lang="en-US" sz="1600" dirty="0"/>
              <a:t>Start Coiled notebook</a:t>
            </a:r>
          </a:p>
          <a:p>
            <a:pPr marL="342900" indent="-342900">
              <a:spcAft>
                <a:spcPts val="600"/>
              </a:spcAft>
              <a:buAutoNum type="arabicPeriod"/>
            </a:pPr>
            <a:r>
              <a:rPr lang="en-US" sz="1600" dirty="0"/>
              <a:t>Run script / </a:t>
            </a:r>
            <a:r>
              <a:rPr lang="en-US" sz="1600" dirty="0" err="1"/>
              <a:t>Jupyter</a:t>
            </a:r>
            <a:r>
              <a:rPr lang="en-US" sz="1600" dirty="0"/>
              <a:t> notebook from the Coiled Notebook, having it call up a Coiled cluster.</a:t>
            </a:r>
          </a:p>
          <a:p>
            <a:pPr marL="342900" indent="-342900">
              <a:spcAft>
                <a:spcPts val="600"/>
              </a:spcAft>
              <a:buAutoNum type="arabicPeriod"/>
            </a:pPr>
            <a:r>
              <a:rPr lang="en-US" sz="1600" dirty="0"/>
              <a:t>Coiled cluster processes data and results are available in the notebook.</a:t>
            </a:r>
          </a:p>
        </p:txBody>
      </p:sp>
    </p:spTree>
    <p:extLst>
      <p:ext uri="{BB962C8B-B14F-4D97-AF65-F5344CB8AC3E}">
        <p14:creationId xmlns:p14="http://schemas.microsoft.com/office/powerpoint/2010/main" val="39302581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3E0D57-716A-0043-21D4-B21D5ABBF83B}"/>
            </a:ext>
          </a:extLst>
        </p:cNvPr>
        <p:cNvGrpSpPr/>
        <p:nvPr/>
      </p:nvGrpSpPr>
      <p:grpSpPr>
        <a:xfrm>
          <a:off x="0" y="0"/>
          <a:ext cx="0" cy="0"/>
          <a:chOff x="0" y="0"/>
          <a:chExt cx="0" cy="0"/>
        </a:xfrm>
      </p:grpSpPr>
      <p:grpSp>
        <p:nvGrpSpPr>
          <p:cNvPr id="28" name="Group 27">
            <a:extLst>
              <a:ext uri="{FF2B5EF4-FFF2-40B4-BE49-F238E27FC236}">
                <a16:creationId xmlns:a16="http://schemas.microsoft.com/office/drawing/2014/main" id="{07976F4A-88F9-0B09-4726-FC755E28B00D}"/>
              </a:ext>
            </a:extLst>
          </p:cNvPr>
          <p:cNvGrpSpPr/>
          <p:nvPr/>
        </p:nvGrpSpPr>
        <p:grpSpPr>
          <a:xfrm>
            <a:off x="4608485" y="359762"/>
            <a:ext cx="7231310" cy="4561030"/>
            <a:chOff x="2864623" y="913991"/>
            <a:chExt cx="7231310" cy="4724454"/>
          </a:xfrm>
        </p:grpSpPr>
        <p:pic>
          <p:nvPicPr>
            <p:cNvPr id="30" name="Picture 29">
              <a:extLst>
                <a:ext uri="{FF2B5EF4-FFF2-40B4-BE49-F238E27FC236}">
                  <a16:creationId xmlns:a16="http://schemas.microsoft.com/office/drawing/2014/main" id="{94FB03A0-0491-36BE-90B4-6C303A70041E}"/>
                </a:ext>
              </a:extLst>
            </p:cNvPr>
            <p:cNvPicPr>
              <a:picLocks noChangeAspect="1"/>
            </p:cNvPicPr>
            <p:nvPr/>
          </p:nvPicPr>
          <p:blipFill rotWithShape="1">
            <a:blip r:embed="rId3"/>
            <a:srcRect l="9115" t="15264" r="8316" b="12809"/>
            <a:stretch/>
          </p:blipFill>
          <p:spPr>
            <a:xfrm>
              <a:off x="2864623" y="913991"/>
              <a:ext cx="7231310" cy="4724454"/>
            </a:xfrm>
            <a:prstGeom prst="rect">
              <a:avLst/>
            </a:prstGeom>
          </p:spPr>
        </p:pic>
        <p:sp>
          <p:nvSpPr>
            <p:cNvPr id="32" name="Rectangle 31">
              <a:extLst>
                <a:ext uri="{FF2B5EF4-FFF2-40B4-BE49-F238E27FC236}">
                  <a16:creationId xmlns:a16="http://schemas.microsoft.com/office/drawing/2014/main" id="{D029732F-1583-A9B4-AD65-C5011D02DBB9}"/>
                </a:ext>
              </a:extLst>
            </p:cNvPr>
            <p:cNvSpPr/>
            <p:nvPr/>
          </p:nvSpPr>
          <p:spPr>
            <a:xfrm>
              <a:off x="4506011" y="2491033"/>
              <a:ext cx="4138367" cy="213752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DD1BE2D6-2251-6191-E310-73F5DDA34306}"/>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3. Coiled Workflows</a:t>
            </a:r>
          </a:p>
          <a:p>
            <a:pPr algn="ctr"/>
            <a:r>
              <a:rPr lang="en-US" dirty="0"/>
              <a:t>Coiled Cluster Intro</a:t>
            </a:r>
          </a:p>
        </p:txBody>
      </p:sp>
      <p:cxnSp>
        <p:nvCxnSpPr>
          <p:cNvPr id="45" name="Straight Arrow Connector 44">
            <a:extLst>
              <a:ext uri="{FF2B5EF4-FFF2-40B4-BE49-F238E27FC236}">
                <a16:creationId xmlns:a16="http://schemas.microsoft.com/office/drawing/2014/main" id="{37A93C2E-708A-E6DA-81FA-7BEC7647E447}"/>
              </a:ext>
            </a:extLst>
          </p:cNvPr>
          <p:cNvCxnSpPr>
            <a:cxnSpLocks/>
          </p:cNvCxnSpPr>
          <p:nvPr/>
        </p:nvCxnSpPr>
        <p:spPr>
          <a:xfrm flipH="1" flipV="1">
            <a:off x="9286269" y="2754554"/>
            <a:ext cx="489539" cy="220942"/>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94AD7B52-24CA-3DD6-E39C-DC6B034CA2D2}"/>
              </a:ext>
            </a:extLst>
          </p:cNvPr>
          <p:cNvSpPr/>
          <p:nvPr/>
        </p:nvSpPr>
        <p:spPr>
          <a:xfrm>
            <a:off x="6341656" y="1994685"/>
            <a:ext cx="3020145" cy="975289"/>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25">
            <a:extLst>
              <a:ext uri="{FF2B5EF4-FFF2-40B4-BE49-F238E27FC236}">
                <a16:creationId xmlns:a16="http://schemas.microsoft.com/office/drawing/2014/main" id="{75B1EB1D-F481-1AA7-AF52-2C32FB92AF7A}"/>
              </a:ext>
            </a:extLst>
          </p:cNvPr>
          <p:cNvPicPr>
            <a:picLocks noChangeAspect="1"/>
          </p:cNvPicPr>
          <p:nvPr/>
        </p:nvPicPr>
        <p:blipFill rotWithShape="1">
          <a:blip r:embed="rId4"/>
          <a:srcRect l="83954" t="10330"/>
          <a:stretch/>
        </p:blipFill>
        <p:spPr>
          <a:xfrm>
            <a:off x="7595271" y="1481802"/>
            <a:ext cx="464049" cy="494362"/>
          </a:xfrm>
          <a:prstGeom prst="rect">
            <a:avLst/>
          </a:prstGeom>
        </p:spPr>
      </p:pic>
      <p:pic>
        <p:nvPicPr>
          <p:cNvPr id="31" name="Picture 30">
            <a:extLst>
              <a:ext uri="{FF2B5EF4-FFF2-40B4-BE49-F238E27FC236}">
                <a16:creationId xmlns:a16="http://schemas.microsoft.com/office/drawing/2014/main" id="{354F9B5D-8494-11A6-B441-535224806BF0}"/>
              </a:ext>
            </a:extLst>
          </p:cNvPr>
          <p:cNvPicPr>
            <a:picLocks noChangeAspect="1"/>
          </p:cNvPicPr>
          <p:nvPr/>
        </p:nvPicPr>
        <p:blipFill>
          <a:blip r:embed="rId5"/>
          <a:stretch>
            <a:fillRect/>
          </a:stretch>
        </p:blipFill>
        <p:spPr>
          <a:xfrm>
            <a:off x="6615833" y="5123863"/>
            <a:ext cx="1546035" cy="688935"/>
          </a:xfrm>
          <a:prstGeom prst="rect">
            <a:avLst/>
          </a:prstGeom>
        </p:spPr>
      </p:pic>
      <p:grpSp>
        <p:nvGrpSpPr>
          <p:cNvPr id="33" name="Group 32">
            <a:extLst>
              <a:ext uri="{FF2B5EF4-FFF2-40B4-BE49-F238E27FC236}">
                <a16:creationId xmlns:a16="http://schemas.microsoft.com/office/drawing/2014/main" id="{D5079398-F5D6-EE62-9C2C-4619F6E019B8}"/>
              </a:ext>
            </a:extLst>
          </p:cNvPr>
          <p:cNvGrpSpPr/>
          <p:nvPr/>
        </p:nvGrpSpPr>
        <p:grpSpPr>
          <a:xfrm>
            <a:off x="9823441" y="2344418"/>
            <a:ext cx="1145294" cy="1299002"/>
            <a:chOff x="7004068" y="1225613"/>
            <a:chExt cx="1712604" cy="1789187"/>
          </a:xfrm>
        </p:grpSpPr>
        <p:pic>
          <p:nvPicPr>
            <p:cNvPr id="34" name="Picture 33">
              <a:extLst>
                <a:ext uri="{FF2B5EF4-FFF2-40B4-BE49-F238E27FC236}">
                  <a16:creationId xmlns:a16="http://schemas.microsoft.com/office/drawing/2014/main" id="{E53344C7-CF85-9074-A7CB-F5161633B85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56293" t="32337" r="34742" b="50000"/>
            <a:stretch/>
          </p:blipFill>
          <p:spPr bwMode="auto">
            <a:xfrm>
              <a:off x="7004068" y="1225613"/>
              <a:ext cx="1568742" cy="1738437"/>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a:extLst>
                <a:ext uri="{FF2B5EF4-FFF2-40B4-BE49-F238E27FC236}">
                  <a16:creationId xmlns:a16="http://schemas.microsoft.com/office/drawing/2014/main" id="{E8D02350-3E06-DA6F-99F8-37CA2C41A59B}"/>
                </a:ext>
              </a:extLst>
            </p:cNvPr>
            <p:cNvSpPr/>
            <p:nvPr/>
          </p:nvSpPr>
          <p:spPr>
            <a:xfrm>
              <a:off x="8414693" y="2785351"/>
              <a:ext cx="301979" cy="2294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2" name="Picture 2">
            <a:extLst>
              <a:ext uri="{FF2B5EF4-FFF2-40B4-BE49-F238E27FC236}">
                <a16:creationId xmlns:a16="http://schemas.microsoft.com/office/drawing/2014/main" id="{9AE89CC9-3914-DDEB-81BB-A984B1DEE27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43879" t="66973" r="46121" b="10240"/>
          <a:stretch/>
        </p:blipFill>
        <p:spPr bwMode="auto">
          <a:xfrm>
            <a:off x="1367163" y="3628541"/>
            <a:ext cx="1219200" cy="1562749"/>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45">
            <a:extLst>
              <a:ext uri="{FF2B5EF4-FFF2-40B4-BE49-F238E27FC236}">
                <a16:creationId xmlns:a16="http://schemas.microsoft.com/office/drawing/2014/main" id="{8855202C-F8C1-C425-808E-634DC6B07F8E}"/>
              </a:ext>
            </a:extLst>
          </p:cNvPr>
          <p:cNvPicPr>
            <a:picLocks noChangeAspect="1"/>
          </p:cNvPicPr>
          <p:nvPr/>
        </p:nvPicPr>
        <p:blipFill>
          <a:blip r:embed="rId7"/>
          <a:stretch>
            <a:fillRect/>
          </a:stretch>
        </p:blipFill>
        <p:spPr>
          <a:xfrm>
            <a:off x="1848495" y="4296917"/>
            <a:ext cx="4777574" cy="2382384"/>
          </a:xfrm>
          <a:prstGeom prst="rect">
            <a:avLst/>
          </a:prstGeom>
        </p:spPr>
      </p:pic>
      <p:grpSp>
        <p:nvGrpSpPr>
          <p:cNvPr id="53" name="Group 52">
            <a:extLst>
              <a:ext uri="{FF2B5EF4-FFF2-40B4-BE49-F238E27FC236}">
                <a16:creationId xmlns:a16="http://schemas.microsoft.com/office/drawing/2014/main" id="{0BA67C00-A98E-D15F-A824-FC15A7A6FABB}"/>
              </a:ext>
            </a:extLst>
          </p:cNvPr>
          <p:cNvGrpSpPr/>
          <p:nvPr/>
        </p:nvGrpSpPr>
        <p:grpSpPr>
          <a:xfrm>
            <a:off x="6791658" y="2252132"/>
            <a:ext cx="645526" cy="510293"/>
            <a:chOff x="6253267" y="1135664"/>
            <a:chExt cx="645526" cy="510293"/>
          </a:xfrm>
        </p:grpSpPr>
        <p:pic>
          <p:nvPicPr>
            <p:cNvPr id="54" name="Picture 2">
              <a:extLst>
                <a:ext uri="{FF2B5EF4-FFF2-40B4-BE49-F238E27FC236}">
                  <a16:creationId xmlns:a16="http://schemas.microsoft.com/office/drawing/2014/main" id="{49B64B5B-E7A0-96BE-AABC-79783DE242D8}"/>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62586" t="70805" r="27168" b="12100"/>
            <a:stretch/>
          </p:blipFill>
          <p:spPr bwMode="auto">
            <a:xfrm>
              <a:off x="6253267" y="1135664"/>
              <a:ext cx="543769" cy="510293"/>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a:extLst>
                <a:ext uri="{FF2B5EF4-FFF2-40B4-BE49-F238E27FC236}">
                  <a16:creationId xmlns:a16="http://schemas.microsoft.com/office/drawing/2014/main" id="{8CBFE13B-B5D9-E6D4-9F8D-645BCF237DE3}"/>
                </a:ext>
              </a:extLst>
            </p:cNvPr>
            <p:cNvSpPr/>
            <p:nvPr/>
          </p:nvSpPr>
          <p:spPr>
            <a:xfrm>
              <a:off x="6699900" y="1275990"/>
              <a:ext cx="198893" cy="1648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C7503057-6303-F629-BF32-C2FCF5C25FD7}"/>
              </a:ext>
            </a:extLst>
          </p:cNvPr>
          <p:cNvGrpSpPr/>
          <p:nvPr/>
        </p:nvGrpSpPr>
        <p:grpSpPr>
          <a:xfrm>
            <a:off x="7595271" y="2208416"/>
            <a:ext cx="645526" cy="510293"/>
            <a:chOff x="6253267" y="1135664"/>
            <a:chExt cx="645526" cy="510293"/>
          </a:xfrm>
        </p:grpSpPr>
        <p:pic>
          <p:nvPicPr>
            <p:cNvPr id="57" name="Picture 2">
              <a:extLst>
                <a:ext uri="{FF2B5EF4-FFF2-40B4-BE49-F238E27FC236}">
                  <a16:creationId xmlns:a16="http://schemas.microsoft.com/office/drawing/2014/main" id="{A58E4238-5531-A2E3-8F40-54311D4CF78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62586" t="70805" r="27168" b="12100"/>
            <a:stretch/>
          </p:blipFill>
          <p:spPr bwMode="auto">
            <a:xfrm>
              <a:off x="6253267" y="1135664"/>
              <a:ext cx="543769" cy="510293"/>
            </a:xfrm>
            <a:prstGeom prst="rect">
              <a:avLst/>
            </a:prstGeom>
            <a:noFill/>
            <a:extLst>
              <a:ext uri="{909E8E84-426E-40DD-AFC4-6F175D3DCCD1}">
                <a14:hiddenFill xmlns:a14="http://schemas.microsoft.com/office/drawing/2010/main">
                  <a:solidFill>
                    <a:srgbClr val="FFFFFF"/>
                  </a:solidFill>
                </a14:hiddenFill>
              </a:ext>
            </a:extLst>
          </p:spPr>
        </p:pic>
        <p:sp>
          <p:nvSpPr>
            <p:cNvPr id="58" name="Rectangle 57">
              <a:extLst>
                <a:ext uri="{FF2B5EF4-FFF2-40B4-BE49-F238E27FC236}">
                  <a16:creationId xmlns:a16="http://schemas.microsoft.com/office/drawing/2014/main" id="{4D817C29-023B-8518-A72C-CB99B9EF2ABD}"/>
                </a:ext>
              </a:extLst>
            </p:cNvPr>
            <p:cNvSpPr/>
            <p:nvPr/>
          </p:nvSpPr>
          <p:spPr>
            <a:xfrm>
              <a:off x="6699900" y="1275990"/>
              <a:ext cx="198893" cy="1648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 name="Group 58">
            <a:extLst>
              <a:ext uri="{FF2B5EF4-FFF2-40B4-BE49-F238E27FC236}">
                <a16:creationId xmlns:a16="http://schemas.microsoft.com/office/drawing/2014/main" id="{F3870B92-427F-5C01-2577-9FE0EE3F6E89}"/>
              </a:ext>
            </a:extLst>
          </p:cNvPr>
          <p:cNvGrpSpPr/>
          <p:nvPr/>
        </p:nvGrpSpPr>
        <p:grpSpPr>
          <a:xfrm>
            <a:off x="8398885" y="2244261"/>
            <a:ext cx="645526" cy="510293"/>
            <a:chOff x="6253267" y="1135664"/>
            <a:chExt cx="645526" cy="510293"/>
          </a:xfrm>
        </p:grpSpPr>
        <p:pic>
          <p:nvPicPr>
            <p:cNvPr id="60" name="Picture 2">
              <a:extLst>
                <a:ext uri="{FF2B5EF4-FFF2-40B4-BE49-F238E27FC236}">
                  <a16:creationId xmlns:a16="http://schemas.microsoft.com/office/drawing/2014/main" id="{07303A01-6D85-B130-CB71-326A2C90D3CE}"/>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62586" t="70805" r="27168" b="12100"/>
            <a:stretch/>
          </p:blipFill>
          <p:spPr bwMode="auto">
            <a:xfrm>
              <a:off x="6253267" y="1135664"/>
              <a:ext cx="543769" cy="510293"/>
            </a:xfrm>
            <a:prstGeom prst="rect">
              <a:avLst/>
            </a:prstGeom>
            <a:noFill/>
            <a:extLst>
              <a:ext uri="{909E8E84-426E-40DD-AFC4-6F175D3DCCD1}">
                <a14:hiddenFill xmlns:a14="http://schemas.microsoft.com/office/drawing/2010/main">
                  <a:solidFill>
                    <a:srgbClr val="FFFFFF"/>
                  </a:solidFill>
                </a14:hiddenFill>
              </a:ext>
            </a:extLst>
          </p:spPr>
        </p:pic>
        <p:sp>
          <p:nvSpPr>
            <p:cNvPr id="61" name="Rectangle 60">
              <a:extLst>
                <a:ext uri="{FF2B5EF4-FFF2-40B4-BE49-F238E27FC236}">
                  <a16:creationId xmlns:a16="http://schemas.microsoft.com/office/drawing/2014/main" id="{18D2CCA3-2F6E-116C-2841-7EB0CFBF0915}"/>
                </a:ext>
              </a:extLst>
            </p:cNvPr>
            <p:cNvSpPr/>
            <p:nvPr/>
          </p:nvSpPr>
          <p:spPr>
            <a:xfrm>
              <a:off x="6699900" y="1275990"/>
              <a:ext cx="198893" cy="1648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 name="Straight Arrow Connector 3">
            <a:extLst>
              <a:ext uri="{FF2B5EF4-FFF2-40B4-BE49-F238E27FC236}">
                <a16:creationId xmlns:a16="http://schemas.microsoft.com/office/drawing/2014/main" id="{DC2BA268-EEF1-DD86-E801-14AE13CB508D}"/>
              </a:ext>
            </a:extLst>
          </p:cNvPr>
          <p:cNvCxnSpPr>
            <a:cxnSpLocks/>
          </p:cNvCxnSpPr>
          <p:nvPr/>
        </p:nvCxnSpPr>
        <p:spPr>
          <a:xfrm flipV="1">
            <a:off x="2615711" y="2762425"/>
            <a:ext cx="3761940" cy="1432522"/>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2B1CECBC-1159-46FA-A43A-8CDD81B0CCA1}"/>
              </a:ext>
            </a:extLst>
          </p:cNvPr>
          <p:cNvSpPr txBox="1"/>
          <p:nvPr/>
        </p:nvSpPr>
        <p:spPr>
          <a:xfrm>
            <a:off x="3641218" y="3468074"/>
            <a:ext cx="928097" cy="276999"/>
          </a:xfrm>
          <a:prstGeom prst="rect">
            <a:avLst/>
          </a:prstGeom>
          <a:solidFill>
            <a:schemeClr val="bg1"/>
          </a:solid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F(x</a:t>
            </a:r>
            <a:r>
              <a:rPr lang="en-US" sz="1200" baseline="-25000" dirty="0">
                <a:latin typeface="Times New Roman" panose="02020603050405020304" pitchFamily="18" charset="0"/>
                <a:cs typeface="Times New Roman" panose="02020603050405020304" pitchFamily="18" charset="0"/>
              </a:rPr>
              <a:t>1</a:t>
            </a:r>
            <a:r>
              <a:rPr lang="en-US" sz="1200" dirty="0">
                <a:latin typeface="Times New Roman" panose="02020603050405020304" pitchFamily="18" charset="0"/>
                <a:cs typeface="Times New Roman" panose="02020603050405020304" pitchFamily="18" charset="0"/>
              </a:rPr>
              <a:t>, x</a:t>
            </a:r>
            <a:r>
              <a:rPr lang="en-US" sz="1200" baseline="-25000" dirty="0">
                <a:latin typeface="Times New Roman" panose="02020603050405020304" pitchFamily="18" charset="0"/>
                <a:cs typeface="Times New Roman" panose="02020603050405020304" pitchFamily="18" charset="0"/>
              </a:rPr>
              <a:t>2</a:t>
            </a:r>
            <a:r>
              <a:rPr lang="en-US" sz="1200" dirty="0">
                <a:latin typeface="Times New Roman" panose="02020603050405020304" pitchFamily="18" charset="0"/>
                <a:cs typeface="Times New Roman" panose="02020603050405020304" pitchFamily="18" charset="0"/>
              </a:rPr>
              <a:t>, t)</a:t>
            </a:r>
          </a:p>
        </p:txBody>
      </p:sp>
      <p:sp>
        <p:nvSpPr>
          <p:cNvPr id="7" name="TextBox 6">
            <a:extLst>
              <a:ext uri="{FF2B5EF4-FFF2-40B4-BE49-F238E27FC236}">
                <a16:creationId xmlns:a16="http://schemas.microsoft.com/office/drawing/2014/main" id="{DA2BAC8E-3F19-26A8-54C9-8FE6B21F7FC5}"/>
              </a:ext>
            </a:extLst>
          </p:cNvPr>
          <p:cNvSpPr txBox="1"/>
          <p:nvPr/>
        </p:nvSpPr>
        <p:spPr>
          <a:xfrm>
            <a:off x="443491" y="1254424"/>
            <a:ext cx="4120214" cy="1400383"/>
          </a:xfrm>
          <a:prstGeom prst="rect">
            <a:avLst/>
          </a:prstGeom>
          <a:noFill/>
        </p:spPr>
        <p:txBody>
          <a:bodyPr wrap="square" rtlCol="0">
            <a:spAutoFit/>
          </a:bodyPr>
          <a:lstStyle/>
          <a:p>
            <a:pPr>
              <a:spcAft>
                <a:spcPts val="600"/>
              </a:spcAft>
            </a:pPr>
            <a:r>
              <a:rPr lang="en-US" sz="1600" b="1" dirty="0"/>
              <a:t>Workflow:</a:t>
            </a:r>
          </a:p>
          <a:p>
            <a:pPr marL="342900" indent="-342900">
              <a:spcAft>
                <a:spcPts val="600"/>
              </a:spcAft>
              <a:buAutoNum type="arabicPeriod"/>
            </a:pPr>
            <a:r>
              <a:rPr lang="en-US" sz="1600" dirty="0"/>
              <a:t>Can call a Coiled cluster directly from local machine, although the way this demo was written, it’s much faster to call from the Coiled Notebook.</a:t>
            </a:r>
          </a:p>
        </p:txBody>
      </p:sp>
    </p:spTree>
    <p:extLst>
      <p:ext uri="{BB962C8B-B14F-4D97-AF65-F5344CB8AC3E}">
        <p14:creationId xmlns:p14="http://schemas.microsoft.com/office/powerpoint/2010/main" val="5912561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C243D89-8954-363E-4ACF-A42699FF8934}"/>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3. Coiled Workflows</a:t>
            </a:r>
          </a:p>
          <a:p>
            <a:pPr algn="ctr"/>
            <a:r>
              <a:rPr lang="en-US" dirty="0"/>
              <a:t>Demo: SST seasonal cycle on a Coiled Cluster</a:t>
            </a:r>
          </a:p>
        </p:txBody>
      </p:sp>
      <p:sp>
        <p:nvSpPr>
          <p:cNvPr id="7" name="TextBox 6">
            <a:extLst>
              <a:ext uri="{FF2B5EF4-FFF2-40B4-BE49-F238E27FC236}">
                <a16:creationId xmlns:a16="http://schemas.microsoft.com/office/drawing/2014/main" id="{5E50F78B-D7E0-C4E4-7CDA-D9FB8C9A508A}"/>
              </a:ext>
            </a:extLst>
          </p:cNvPr>
          <p:cNvSpPr txBox="1"/>
          <p:nvPr/>
        </p:nvSpPr>
        <p:spPr>
          <a:xfrm>
            <a:off x="616366" y="1468384"/>
            <a:ext cx="8839932" cy="892552"/>
          </a:xfrm>
          <a:prstGeom prst="rect">
            <a:avLst/>
          </a:prstGeom>
          <a:noFill/>
        </p:spPr>
        <p:txBody>
          <a:bodyPr wrap="square">
            <a:spAutoFit/>
          </a:bodyPr>
          <a:lstStyle/>
          <a:p>
            <a:pPr>
              <a:spcAft>
                <a:spcPts val="600"/>
              </a:spcAft>
            </a:pPr>
            <a:r>
              <a:rPr lang="en-US" sz="1400" b="1" i="0" strike="noStrike" dirty="0">
                <a:effectLst/>
              </a:rPr>
              <a:t>PO.DAAC-hosted, gridded SST data set</a:t>
            </a:r>
          </a:p>
          <a:p>
            <a:pPr>
              <a:spcAft>
                <a:spcPts val="600"/>
              </a:spcAft>
            </a:pPr>
            <a:r>
              <a:rPr lang="en-US" sz="1400" b="0" i="0" strike="noStrike" dirty="0">
                <a:effectLst/>
              </a:rPr>
              <a:t>MUR 0.01° resolution, daily product: </a:t>
            </a:r>
            <a:r>
              <a:rPr lang="en-US" sz="1400" b="0" i="0" strike="noStrike" dirty="0">
                <a:effectLst/>
                <a:hlinkClick r:id="rId3"/>
              </a:rPr>
              <a:t>https://podaac.jpl.nasa.gov/dataset/MUR-JPL-L4-GLOB-v4.1</a:t>
            </a:r>
            <a:r>
              <a:rPr lang="en-US" sz="1400" b="0" i="0" strike="noStrike" dirty="0">
                <a:effectLst/>
              </a:rPr>
              <a:t> </a:t>
            </a:r>
          </a:p>
          <a:p>
            <a:pPr>
              <a:spcAft>
                <a:spcPts val="600"/>
              </a:spcAft>
            </a:pPr>
            <a:r>
              <a:rPr lang="en-US" sz="1400" b="1" dirty="0"/>
              <a:t>Analysis</a:t>
            </a:r>
            <a:r>
              <a:rPr lang="en-US" sz="1400" dirty="0"/>
              <a:t>: Seasonal cycle of SST at each MUR grid point in region off U.S.A. west coast.</a:t>
            </a:r>
            <a:endParaRPr lang="en-US" sz="1400" b="0" i="0" strike="noStrike" dirty="0">
              <a:effectLst/>
            </a:endParaRPr>
          </a:p>
        </p:txBody>
      </p:sp>
      <p:pic>
        <p:nvPicPr>
          <p:cNvPr id="2052" name="Picture 4">
            <a:extLst>
              <a:ext uri="{FF2B5EF4-FFF2-40B4-BE49-F238E27FC236}">
                <a16:creationId xmlns:a16="http://schemas.microsoft.com/office/drawing/2014/main" id="{233EC822-A699-D448-D191-6893A305DD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8293" y="2713220"/>
            <a:ext cx="4082002" cy="320779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E4EC395-41BF-0993-F2A6-BF0982CE592C}"/>
              </a:ext>
            </a:extLst>
          </p:cNvPr>
          <p:cNvSpPr txBox="1"/>
          <p:nvPr/>
        </p:nvSpPr>
        <p:spPr>
          <a:xfrm>
            <a:off x="6594113" y="3051108"/>
            <a:ext cx="4259276" cy="2339102"/>
          </a:xfrm>
          <a:prstGeom prst="rect">
            <a:avLst/>
          </a:prstGeom>
          <a:noFill/>
        </p:spPr>
        <p:txBody>
          <a:bodyPr wrap="square">
            <a:spAutoFit/>
          </a:bodyPr>
          <a:lstStyle/>
          <a:p>
            <a:pPr>
              <a:spcAft>
                <a:spcPts val="600"/>
              </a:spcAft>
            </a:pPr>
            <a:r>
              <a:rPr lang="en-US" b="1" i="0" strike="noStrike" dirty="0">
                <a:effectLst/>
              </a:rPr>
              <a:t>Computations Overview</a:t>
            </a:r>
          </a:p>
          <a:p>
            <a:pPr marL="342900" indent="-342900">
              <a:spcAft>
                <a:spcPts val="600"/>
              </a:spcAft>
              <a:buFont typeface="+mj-lt"/>
              <a:buAutoNum type="arabicPeriod"/>
            </a:pPr>
            <a:r>
              <a:rPr lang="en-US" sz="1400" dirty="0"/>
              <a:t>Open all files into a single Xarray dataset object.</a:t>
            </a:r>
          </a:p>
          <a:p>
            <a:pPr marL="342900" indent="-342900">
              <a:spcAft>
                <a:spcPts val="600"/>
              </a:spcAft>
              <a:buFont typeface="+mj-lt"/>
              <a:buAutoNum type="arabicPeriod"/>
            </a:pPr>
            <a:r>
              <a:rPr lang="en-US" sz="1400" dirty="0"/>
              <a:t>Subset to U.S.A west coast region</a:t>
            </a:r>
          </a:p>
          <a:p>
            <a:pPr marL="342900" indent="-342900">
              <a:spcAft>
                <a:spcPts val="600"/>
              </a:spcAft>
              <a:buFont typeface="+mj-lt"/>
              <a:buAutoNum type="arabicPeriod"/>
            </a:pPr>
            <a:r>
              <a:rPr lang="en-US" sz="1400" dirty="0"/>
              <a:t>Remove long-term, linear warming trend individually for each grid point.</a:t>
            </a:r>
          </a:p>
          <a:p>
            <a:pPr marL="342900" indent="-342900">
              <a:spcAft>
                <a:spcPts val="600"/>
              </a:spcAft>
              <a:buFont typeface="+mj-lt"/>
              <a:buAutoNum type="arabicPeriod"/>
            </a:pPr>
            <a:r>
              <a:rPr lang="en-US" sz="1400" dirty="0"/>
              <a:t>Bin/average by month at each grid point.</a:t>
            </a:r>
          </a:p>
          <a:p>
            <a:pPr>
              <a:spcAft>
                <a:spcPts val="600"/>
              </a:spcAft>
            </a:pPr>
            <a:endParaRPr lang="en-US" sz="1400" dirty="0"/>
          </a:p>
          <a:p>
            <a:pPr>
              <a:spcAft>
                <a:spcPts val="600"/>
              </a:spcAft>
            </a:pPr>
            <a:r>
              <a:rPr lang="en-US" sz="1400" i="1" dirty="0"/>
              <a:t>These are also preprocessing steps for an EOF analysis</a:t>
            </a:r>
          </a:p>
        </p:txBody>
      </p:sp>
    </p:spTree>
    <p:extLst>
      <p:ext uri="{BB962C8B-B14F-4D97-AF65-F5344CB8AC3E}">
        <p14:creationId xmlns:p14="http://schemas.microsoft.com/office/powerpoint/2010/main" val="4100769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6BDFCE-E723-0FA7-4339-345B739A894F}"/>
              </a:ext>
            </a:extLst>
          </p:cNvPr>
          <p:cNvSpPr txBox="1"/>
          <p:nvPr/>
        </p:nvSpPr>
        <p:spPr>
          <a:xfrm>
            <a:off x="2257413" y="2092222"/>
            <a:ext cx="7677174" cy="1200329"/>
          </a:xfrm>
          <a:prstGeom prst="rect">
            <a:avLst/>
          </a:prstGeom>
          <a:noFill/>
          <a:ln w="57150">
            <a:solidFill>
              <a:schemeClr val="accent2">
                <a:lumMod val="60000"/>
                <a:lumOff val="40000"/>
              </a:schemeClr>
            </a:solidFill>
          </a:ln>
        </p:spPr>
        <p:txBody>
          <a:bodyPr wrap="square" rtlCol="0">
            <a:spAutoFit/>
          </a:bodyPr>
          <a:lstStyle/>
          <a:p>
            <a:pPr algn="ctr"/>
            <a:endParaRPr lang="en-US" sz="2400" b="1" dirty="0"/>
          </a:p>
          <a:p>
            <a:pPr algn="ctr"/>
            <a:r>
              <a:rPr lang="en-US" sz="2400" b="1" dirty="0">
                <a:latin typeface="+mj-lt"/>
              </a:rPr>
              <a:t>1. Traditional and AWS Cloud Workflows for Researchers</a:t>
            </a:r>
          </a:p>
          <a:p>
            <a:pPr algn="ctr"/>
            <a:endParaRPr lang="en-US" sz="2400" b="1" dirty="0"/>
          </a:p>
        </p:txBody>
      </p:sp>
    </p:spTree>
    <p:extLst>
      <p:ext uri="{BB962C8B-B14F-4D97-AF65-F5344CB8AC3E}">
        <p14:creationId xmlns:p14="http://schemas.microsoft.com/office/powerpoint/2010/main" val="2724894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17819D-E37C-D9DA-271C-677A26FB07C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0C4CC69-07BC-8521-CED5-3B55DF72B12D}"/>
              </a:ext>
            </a:extLst>
          </p:cNvPr>
          <p:cNvSpPr txBox="1"/>
          <p:nvPr/>
        </p:nvSpPr>
        <p:spPr>
          <a:xfrm>
            <a:off x="2162538" y="893148"/>
            <a:ext cx="7051729" cy="646331"/>
          </a:xfrm>
          <a:prstGeom prst="rect">
            <a:avLst/>
          </a:prstGeom>
          <a:noFill/>
        </p:spPr>
        <p:txBody>
          <a:bodyPr wrap="square" rtlCol="0">
            <a:spAutoFit/>
          </a:bodyPr>
          <a:lstStyle/>
          <a:p>
            <a:pPr algn="ctr"/>
            <a:endParaRPr lang="en-US" dirty="0">
              <a:highlight>
                <a:srgbClr val="FFFF00"/>
              </a:highlight>
            </a:endParaRPr>
          </a:p>
          <a:p>
            <a:pPr algn="ctr"/>
            <a:r>
              <a:rPr lang="en-US" b="1" dirty="0"/>
              <a:t>MUR 1 km SST seasonal cycle in multiple locations off U.S.A. west coast.</a:t>
            </a:r>
            <a:endParaRPr lang="en-US" dirty="0"/>
          </a:p>
        </p:txBody>
      </p:sp>
      <p:sp>
        <p:nvSpPr>
          <p:cNvPr id="5" name="TextBox 4">
            <a:extLst>
              <a:ext uri="{FF2B5EF4-FFF2-40B4-BE49-F238E27FC236}">
                <a16:creationId xmlns:a16="http://schemas.microsoft.com/office/drawing/2014/main" id="{FD88629B-00C6-4F8D-07BB-540EF313525E}"/>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3. Coiled Workflows</a:t>
            </a:r>
          </a:p>
          <a:p>
            <a:pPr algn="ctr"/>
            <a:r>
              <a:rPr lang="en-US" dirty="0"/>
              <a:t>Demo: SST seasonal cycle on a Coiled Cluster</a:t>
            </a:r>
          </a:p>
        </p:txBody>
      </p:sp>
      <p:pic>
        <p:nvPicPr>
          <p:cNvPr id="2050" name="Picture 2">
            <a:extLst>
              <a:ext uri="{FF2B5EF4-FFF2-40B4-BE49-F238E27FC236}">
                <a16:creationId xmlns:a16="http://schemas.microsoft.com/office/drawing/2014/main" id="{2C36F389-8131-3020-C081-F057B160F51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9433"/>
          <a:stretch/>
        </p:blipFill>
        <p:spPr bwMode="auto">
          <a:xfrm>
            <a:off x="2023671" y="3040678"/>
            <a:ext cx="3814996" cy="317789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95BD90D8-10AD-77F0-F705-B28C670A291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734"/>
          <a:stretch/>
        </p:blipFill>
        <p:spPr bwMode="auto">
          <a:xfrm>
            <a:off x="6438274" y="3429000"/>
            <a:ext cx="3331563" cy="284848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73CDB62-4C6C-6304-623B-00B3EF9CA1FD}"/>
              </a:ext>
            </a:extLst>
          </p:cNvPr>
          <p:cNvSpPr txBox="1"/>
          <p:nvPr/>
        </p:nvSpPr>
        <p:spPr>
          <a:xfrm>
            <a:off x="1268437" y="1714798"/>
            <a:ext cx="8839932" cy="892552"/>
          </a:xfrm>
          <a:prstGeom prst="rect">
            <a:avLst/>
          </a:prstGeom>
          <a:noFill/>
        </p:spPr>
        <p:txBody>
          <a:bodyPr wrap="square">
            <a:spAutoFit/>
          </a:bodyPr>
          <a:lstStyle/>
          <a:p>
            <a:pPr>
              <a:spcAft>
                <a:spcPts val="600"/>
              </a:spcAft>
            </a:pPr>
            <a:r>
              <a:rPr lang="en-US" sz="1400" b="1" i="0" strike="noStrike" dirty="0">
                <a:effectLst/>
              </a:rPr>
              <a:t>PO.DAAC-hosted, gridded SST data set</a:t>
            </a:r>
          </a:p>
          <a:p>
            <a:pPr>
              <a:spcAft>
                <a:spcPts val="600"/>
              </a:spcAft>
            </a:pPr>
            <a:r>
              <a:rPr lang="en-US" sz="1400" b="0" i="0" strike="noStrike" dirty="0">
                <a:effectLst/>
              </a:rPr>
              <a:t>MUR 0.01° resolution, daily product: </a:t>
            </a:r>
            <a:r>
              <a:rPr lang="en-US" sz="1400" b="0" i="0" strike="noStrike" dirty="0">
                <a:effectLst/>
                <a:hlinkClick r:id="rId4"/>
              </a:rPr>
              <a:t>https://podaac.jpl.nasa.gov/dataset/MUR-JPL-L4-GLOB-v4.1</a:t>
            </a:r>
            <a:r>
              <a:rPr lang="en-US" sz="1400" b="0" i="0" strike="noStrike" dirty="0">
                <a:effectLst/>
              </a:rPr>
              <a:t> </a:t>
            </a:r>
          </a:p>
          <a:p>
            <a:pPr>
              <a:spcAft>
                <a:spcPts val="600"/>
              </a:spcAft>
            </a:pPr>
            <a:r>
              <a:rPr lang="en-US" sz="1400" b="1" dirty="0"/>
              <a:t>Analysis</a:t>
            </a:r>
            <a:r>
              <a:rPr lang="en-US" sz="1400" dirty="0"/>
              <a:t>: Seasonal cycle of SST in region off U.S.A. west coast.</a:t>
            </a:r>
            <a:endParaRPr lang="en-US" sz="1400" b="0" i="0" strike="noStrike" dirty="0">
              <a:effectLst/>
            </a:endParaRPr>
          </a:p>
        </p:txBody>
      </p:sp>
    </p:spTree>
    <p:extLst>
      <p:ext uri="{BB962C8B-B14F-4D97-AF65-F5344CB8AC3E}">
        <p14:creationId xmlns:p14="http://schemas.microsoft.com/office/powerpoint/2010/main" val="12128585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F81AB3-9BAD-A86D-5327-B8C2937D5719}"/>
              </a:ext>
            </a:extLst>
          </p:cNvPr>
          <p:cNvSpPr txBox="1"/>
          <p:nvPr/>
        </p:nvSpPr>
        <p:spPr>
          <a:xfrm>
            <a:off x="2055562" y="1389234"/>
            <a:ext cx="7965614" cy="584775"/>
          </a:xfrm>
          <a:prstGeom prst="rect">
            <a:avLst/>
          </a:prstGeom>
          <a:noFill/>
        </p:spPr>
        <p:txBody>
          <a:bodyPr wrap="square" rtlCol="0">
            <a:spAutoFit/>
          </a:bodyPr>
          <a:lstStyle/>
          <a:p>
            <a:r>
              <a:rPr lang="en-US" sz="1600" dirty="0"/>
              <a:t>Again, Coiled + dashboard made it easier to optimize parallelization - decreased demo time from 3.5 minutes to just over 2 minutes while decreasing costs from $0.35 to $0.18. </a:t>
            </a:r>
          </a:p>
        </p:txBody>
      </p:sp>
      <p:sp>
        <p:nvSpPr>
          <p:cNvPr id="5" name="TextBox 4">
            <a:extLst>
              <a:ext uri="{FF2B5EF4-FFF2-40B4-BE49-F238E27FC236}">
                <a16:creationId xmlns:a16="http://schemas.microsoft.com/office/drawing/2014/main" id="{EABFBE35-2AE7-7F4B-2840-EE819ED61EF0}"/>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3. Coiled Workflows</a:t>
            </a:r>
          </a:p>
          <a:p>
            <a:pPr algn="ctr"/>
            <a:r>
              <a:rPr lang="en-US" dirty="0"/>
              <a:t>Demo: SST seasonal cycle on a Coiled Cluster</a:t>
            </a:r>
          </a:p>
        </p:txBody>
      </p:sp>
      <p:grpSp>
        <p:nvGrpSpPr>
          <p:cNvPr id="7" name="Group 6">
            <a:extLst>
              <a:ext uri="{FF2B5EF4-FFF2-40B4-BE49-F238E27FC236}">
                <a16:creationId xmlns:a16="http://schemas.microsoft.com/office/drawing/2014/main" id="{A79E9EC1-BAE5-E6C9-0E62-521D5502A431}"/>
              </a:ext>
            </a:extLst>
          </p:cNvPr>
          <p:cNvGrpSpPr/>
          <p:nvPr/>
        </p:nvGrpSpPr>
        <p:grpSpPr>
          <a:xfrm>
            <a:off x="1997931" y="2268262"/>
            <a:ext cx="8080876" cy="3613532"/>
            <a:chOff x="2055562" y="2373193"/>
            <a:chExt cx="8080876" cy="3613532"/>
          </a:xfrm>
        </p:grpSpPr>
        <p:pic>
          <p:nvPicPr>
            <p:cNvPr id="4" name="Picture 3">
              <a:extLst>
                <a:ext uri="{FF2B5EF4-FFF2-40B4-BE49-F238E27FC236}">
                  <a16:creationId xmlns:a16="http://schemas.microsoft.com/office/drawing/2014/main" id="{1C5FE8FB-A897-9148-22B4-4D9272998830}"/>
                </a:ext>
              </a:extLst>
            </p:cNvPr>
            <p:cNvPicPr>
              <a:picLocks noChangeAspect="1"/>
            </p:cNvPicPr>
            <p:nvPr/>
          </p:nvPicPr>
          <p:blipFill rotWithShape="1">
            <a:blip r:embed="rId3"/>
            <a:srcRect t="10637" b="6710"/>
            <a:stretch/>
          </p:blipFill>
          <p:spPr>
            <a:xfrm>
              <a:off x="2055562" y="2373193"/>
              <a:ext cx="7772400" cy="3613532"/>
            </a:xfrm>
            <a:prstGeom prst="rect">
              <a:avLst/>
            </a:prstGeom>
            <a:ln>
              <a:solidFill>
                <a:schemeClr val="tx1"/>
              </a:solidFill>
            </a:ln>
          </p:spPr>
        </p:pic>
        <p:sp>
          <p:nvSpPr>
            <p:cNvPr id="6" name="Oval 5">
              <a:extLst>
                <a:ext uri="{FF2B5EF4-FFF2-40B4-BE49-F238E27FC236}">
                  <a16:creationId xmlns:a16="http://schemas.microsoft.com/office/drawing/2014/main" id="{54C91824-A661-2FD9-61C7-4DBC64DD8829}"/>
                </a:ext>
              </a:extLst>
            </p:cNvPr>
            <p:cNvSpPr/>
            <p:nvPr/>
          </p:nvSpPr>
          <p:spPr>
            <a:xfrm>
              <a:off x="8626551" y="4607747"/>
              <a:ext cx="1509887" cy="861019"/>
            </a:xfrm>
            <a:prstGeom prst="ellipse">
              <a:avLst/>
            </a:prstGeom>
            <a:noFill/>
            <a:ln w="28575">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0107029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76493A-10F0-274B-87F9-65F61D320310}"/>
            </a:ext>
          </a:extLst>
        </p:cNvPr>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CFCF89C-D4FE-2EDE-9AC1-73D530B75D02}"/>
              </a:ext>
            </a:extLst>
          </p:cNvPr>
          <p:cNvSpPr txBox="1">
            <a:spLocks/>
          </p:cNvSpPr>
          <p:nvPr/>
        </p:nvSpPr>
        <p:spPr>
          <a:xfrm>
            <a:off x="911078" y="1048422"/>
            <a:ext cx="10578187" cy="459182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effectLst/>
                <a:ea typeface="Aptos" panose="020B0004020202020204" pitchFamily="34" charset="0"/>
                <a:cs typeface="Times New Roman" panose="02020603050405020304" pitchFamily="18" charset="0"/>
              </a:rPr>
              <a:t>Big positives</a:t>
            </a:r>
          </a:p>
          <a:p>
            <a:r>
              <a:rPr lang="en-US" sz="1800" i="1" dirty="0">
                <a:effectLst/>
                <a:ea typeface="Aptos" panose="020B0004020202020204" pitchFamily="34" charset="0"/>
                <a:cs typeface="Times New Roman" panose="02020603050405020304" pitchFamily="18" charset="0"/>
              </a:rPr>
              <a:t>Coiled goes a long way in making the cloud what it was meant to be – a gateway for all researchers to conduct bigger analyses with more data, rather than a barrier which only the technically savvy can hurdle. </a:t>
            </a:r>
            <a:endParaRPr lang="en-US" sz="1800" i="1" dirty="0"/>
          </a:p>
          <a:p>
            <a:r>
              <a:rPr lang="en-US" sz="1800" dirty="0"/>
              <a:t>None of the computations presented here have broken the free tier. If I had broken free tier, the SSH-SST computation (~2,000 CPU hours) would have been ~$100 on top of AWS costs. </a:t>
            </a:r>
          </a:p>
          <a:p>
            <a:r>
              <a:rPr lang="en-US" sz="1800" dirty="0"/>
              <a:t>Troubleshooting some things did not go away even with Coiled: memory utilization, worker/VM optimization, proper Python syntax for efficient use with </a:t>
            </a:r>
            <a:r>
              <a:rPr lang="en-US" sz="1800" dirty="0" err="1"/>
              <a:t>Dask</a:t>
            </a:r>
            <a:r>
              <a:rPr lang="en-US" sz="1800" dirty="0"/>
              <a:t>. However, life was much easier when I could focus on these things instead of backend software/coordination.</a:t>
            </a:r>
          </a:p>
          <a:p>
            <a:pPr marL="0" indent="0">
              <a:buNone/>
            </a:pPr>
            <a:r>
              <a:rPr lang="en-US" sz="1800" b="1" dirty="0"/>
              <a:t>Some remaining challenges</a:t>
            </a:r>
          </a:p>
          <a:p>
            <a:r>
              <a:rPr lang="en-US" sz="1800" dirty="0"/>
              <a:t>Not a silver bullet - I still have analyses that I can’t get working with distributed clusters even though they are working on a local cluster. Bugs to work out on my end? On </a:t>
            </a:r>
            <a:r>
              <a:rPr lang="en-US" sz="1800" dirty="0" err="1"/>
              <a:t>Coiled’s</a:t>
            </a:r>
            <a:r>
              <a:rPr lang="en-US" sz="1800" dirty="0"/>
              <a:t> end?</a:t>
            </a:r>
          </a:p>
          <a:p>
            <a:r>
              <a:rPr lang="en-US" sz="1800" dirty="0"/>
              <a:t>My Coiled account does not currently work on JPL VPN</a:t>
            </a:r>
          </a:p>
          <a:p>
            <a:pPr marL="0" indent="0">
              <a:buNone/>
            </a:pPr>
            <a:r>
              <a:rPr lang="en-US" sz="1800" b="1" dirty="0"/>
              <a:t>Future Work</a:t>
            </a:r>
          </a:p>
          <a:p>
            <a:pPr lvl="1"/>
            <a:r>
              <a:rPr lang="en-US" sz="1800" dirty="0"/>
              <a:t>EOF analysis</a:t>
            </a:r>
          </a:p>
          <a:p>
            <a:pPr lvl="1"/>
            <a:r>
              <a:rPr lang="en-US" sz="1800" dirty="0"/>
              <a:t>Repeat these analyses on a single, large VM with a local cluster, and compare performance/cost to distributed computing workflows used with Coiled.</a:t>
            </a:r>
          </a:p>
        </p:txBody>
      </p:sp>
      <p:sp>
        <p:nvSpPr>
          <p:cNvPr id="2" name="TextBox 1">
            <a:extLst>
              <a:ext uri="{FF2B5EF4-FFF2-40B4-BE49-F238E27FC236}">
                <a16:creationId xmlns:a16="http://schemas.microsoft.com/office/drawing/2014/main" id="{F1B8E5D4-AAF6-72C6-8E90-29C1C1865EF2}"/>
              </a:ext>
            </a:extLst>
          </p:cNvPr>
          <p:cNvSpPr txBox="1"/>
          <p:nvPr/>
        </p:nvSpPr>
        <p:spPr>
          <a:xfrm>
            <a:off x="352205" y="197554"/>
            <a:ext cx="4538577" cy="461665"/>
          </a:xfrm>
          <a:prstGeom prst="rect">
            <a:avLst/>
          </a:prstGeom>
          <a:noFill/>
          <a:ln w="57150">
            <a:solidFill>
              <a:schemeClr val="accent2">
                <a:lumMod val="60000"/>
                <a:lumOff val="40000"/>
              </a:schemeClr>
            </a:solidFill>
          </a:ln>
        </p:spPr>
        <p:txBody>
          <a:bodyPr wrap="square" rtlCol="0">
            <a:spAutoFit/>
          </a:bodyPr>
          <a:lstStyle/>
          <a:p>
            <a:pPr algn="ctr"/>
            <a:r>
              <a:rPr lang="en-US" sz="2400" b="1" dirty="0"/>
              <a:t>Conclusions and Future Work</a:t>
            </a:r>
            <a:endParaRPr lang="en-US" b="1" dirty="0"/>
          </a:p>
        </p:txBody>
      </p:sp>
    </p:spTree>
    <p:extLst>
      <p:ext uri="{BB962C8B-B14F-4D97-AF65-F5344CB8AC3E}">
        <p14:creationId xmlns:p14="http://schemas.microsoft.com/office/powerpoint/2010/main" val="2881567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69387153-4365-0590-AF85-A4CB26524B7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827" r="14652" b="4239"/>
          <a:stretch/>
        </p:blipFill>
        <p:spPr bwMode="auto">
          <a:xfrm>
            <a:off x="997619" y="659219"/>
            <a:ext cx="9399448" cy="569524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5A57E09-D6A6-29CB-C712-A0956C6C7E4D}"/>
              </a:ext>
            </a:extLst>
          </p:cNvPr>
          <p:cNvSpPr txBox="1"/>
          <p:nvPr/>
        </p:nvSpPr>
        <p:spPr>
          <a:xfrm>
            <a:off x="352205" y="197554"/>
            <a:ext cx="4538577" cy="461665"/>
          </a:xfrm>
          <a:prstGeom prst="rect">
            <a:avLst/>
          </a:prstGeom>
          <a:noFill/>
          <a:ln w="57150">
            <a:solidFill>
              <a:schemeClr val="accent2">
                <a:lumMod val="60000"/>
                <a:lumOff val="40000"/>
              </a:schemeClr>
            </a:solidFill>
          </a:ln>
        </p:spPr>
        <p:txBody>
          <a:bodyPr wrap="square" rtlCol="0">
            <a:spAutoFit/>
          </a:bodyPr>
          <a:lstStyle/>
          <a:p>
            <a:pPr algn="ctr"/>
            <a:r>
              <a:rPr lang="en-US" sz="2400" b="1" dirty="0"/>
              <a:t>1. Workflows</a:t>
            </a:r>
          </a:p>
        </p:txBody>
      </p:sp>
    </p:spTree>
    <p:extLst>
      <p:ext uri="{BB962C8B-B14F-4D97-AF65-F5344CB8AC3E}">
        <p14:creationId xmlns:p14="http://schemas.microsoft.com/office/powerpoint/2010/main" val="3395698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010DA7C6-AD64-A40D-15EA-A05581520374}"/>
              </a:ext>
            </a:extLst>
          </p:cNvPr>
          <p:cNvGrpSpPr/>
          <p:nvPr/>
        </p:nvGrpSpPr>
        <p:grpSpPr>
          <a:xfrm>
            <a:off x="4608485" y="359762"/>
            <a:ext cx="7231310" cy="4561030"/>
            <a:chOff x="2864623" y="913991"/>
            <a:chExt cx="7231310" cy="4724454"/>
          </a:xfrm>
        </p:grpSpPr>
        <p:pic>
          <p:nvPicPr>
            <p:cNvPr id="25" name="Picture 24">
              <a:extLst>
                <a:ext uri="{FF2B5EF4-FFF2-40B4-BE49-F238E27FC236}">
                  <a16:creationId xmlns:a16="http://schemas.microsoft.com/office/drawing/2014/main" id="{F871EC64-4386-EE6E-C217-2BB6E7631498}"/>
                </a:ext>
              </a:extLst>
            </p:cNvPr>
            <p:cNvPicPr>
              <a:picLocks noChangeAspect="1"/>
            </p:cNvPicPr>
            <p:nvPr/>
          </p:nvPicPr>
          <p:blipFill rotWithShape="1">
            <a:blip r:embed="rId3"/>
            <a:srcRect l="9115" t="15264" r="8316" b="12809"/>
            <a:stretch/>
          </p:blipFill>
          <p:spPr>
            <a:xfrm>
              <a:off x="2864623" y="913991"/>
              <a:ext cx="7231310" cy="4724454"/>
            </a:xfrm>
            <a:prstGeom prst="rect">
              <a:avLst/>
            </a:prstGeom>
          </p:spPr>
        </p:pic>
        <p:sp>
          <p:nvSpPr>
            <p:cNvPr id="26" name="Rectangle 25">
              <a:extLst>
                <a:ext uri="{FF2B5EF4-FFF2-40B4-BE49-F238E27FC236}">
                  <a16:creationId xmlns:a16="http://schemas.microsoft.com/office/drawing/2014/main" id="{6AB85353-DFE4-E810-B12F-86321D615EC6}"/>
                </a:ext>
              </a:extLst>
            </p:cNvPr>
            <p:cNvSpPr/>
            <p:nvPr/>
          </p:nvSpPr>
          <p:spPr>
            <a:xfrm>
              <a:off x="4506011" y="2491033"/>
              <a:ext cx="4138367" cy="213752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 name="Straight Arrow Connector 7">
            <a:extLst>
              <a:ext uri="{FF2B5EF4-FFF2-40B4-BE49-F238E27FC236}">
                <a16:creationId xmlns:a16="http://schemas.microsoft.com/office/drawing/2014/main" id="{B35B55A8-906C-1DCD-0312-79E81E04A38C}"/>
              </a:ext>
            </a:extLst>
          </p:cNvPr>
          <p:cNvCxnSpPr>
            <a:cxnSpLocks/>
          </p:cNvCxnSpPr>
          <p:nvPr/>
        </p:nvCxnSpPr>
        <p:spPr>
          <a:xfrm flipH="1">
            <a:off x="2910524" y="2988487"/>
            <a:ext cx="4240045" cy="1366697"/>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E365EC7-E085-8BA8-7E2D-1782E12868DB}"/>
              </a:ext>
            </a:extLst>
          </p:cNvPr>
          <p:cNvSpPr txBox="1"/>
          <p:nvPr/>
        </p:nvSpPr>
        <p:spPr>
          <a:xfrm>
            <a:off x="2497808" y="3273037"/>
            <a:ext cx="2485358" cy="523220"/>
          </a:xfrm>
          <a:prstGeom prst="rect">
            <a:avLst/>
          </a:prstGeom>
          <a:noFill/>
        </p:spPr>
        <p:txBody>
          <a:bodyPr wrap="square" rtlCol="0">
            <a:spAutoFit/>
          </a:bodyPr>
          <a:lstStyle/>
          <a:p>
            <a:pPr algn="ctr"/>
            <a:r>
              <a:rPr lang="en-US" sz="1400" b="1" dirty="0"/>
              <a:t>Download data</a:t>
            </a:r>
          </a:p>
          <a:p>
            <a:pPr algn="ctr"/>
            <a:r>
              <a:rPr lang="en-US" sz="1400" b="1" dirty="0"/>
              <a:t>(NASA egress costs)</a:t>
            </a:r>
          </a:p>
        </p:txBody>
      </p:sp>
      <p:sp>
        <p:nvSpPr>
          <p:cNvPr id="12" name="TextBox 11">
            <a:extLst>
              <a:ext uri="{FF2B5EF4-FFF2-40B4-BE49-F238E27FC236}">
                <a16:creationId xmlns:a16="http://schemas.microsoft.com/office/drawing/2014/main" id="{A08165D2-ECBC-EA0C-197A-729FD9575D4C}"/>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1. Workflows</a:t>
            </a:r>
          </a:p>
          <a:p>
            <a:pPr algn="ctr"/>
            <a:r>
              <a:rPr lang="en-US" dirty="0"/>
              <a:t>Traditional Workflow</a:t>
            </a:r>
          </a:p>
        </p:txBody>
      </p:sp>
      <p:pic>
        <p:nvPicPr>
          <p:cNvPr id="2" name="Picture 2">
            <a:extLst>
              <a:ext uri="{FF2B5EF4-FFF2-40B4-BE49-F238E27FC236}">
                <a16:creationId xmlns:a16="http://schemas.microsoft.com/office/drawing/2014/main" id="{7DBFA61D-BD14-4DEA-00EF-4E5F5DFF8E4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7695" t="82093" r="19311" b="13002"/>
          <a:stretch/>
        </p:blipFill>
        <p:spPr bwMode="auto">
          <a:xfrm>
            <a:off x="3666914" y="2959796"/>
            <a:ext cx="394516" cy="363558"/>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90789FB5-CFDD-9300-E0D4-C053B35EE664}"/>
              </a:ext>
            </a:extLst>
          </p:cNvPr>
          <p:cNvGrpSpPr/>
          <p:nvPr/>
        </p:nvGrpSpPr>
        <p:grpSpPr>
          <a:xfrm>
            <a:off x="7403997" y="2130458"/>
            <a:ext cx="1477697" cy="1516355"/>
            <a:chOff x="7004068" y="1225613"/>
            <a:chExt cx="1824819" cy="1793087"/>
          </a:xfrm>
        </p:grpSpPr>
        <p:pic>
          <p:nvPicPr>
            <p:cNvPr id="3" name="Picture 2">
              <a:extLst>
                <a:ext uri="{FF2B5EF4-FFF2-40B4-BE49-F238E27FC236}">
                  <a16:creationId xmlns:a16="http://schemas.microsoft.com/office/drawing/2014/main" id="{6A279AAF-54BC-A619-4EFB-E902DAC2ECE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6293" t="32337" r="34742" b="50000"/>
            <a:stretch/>
          </p:blipFill>
          <p:spPr bwMode="auto">
            <a:xfrm>
              <a:off x="7004068" y="1225613"/>
              <a:ext cx="1568742" cy="1738437"/>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83A0BD34-6E49-E76A-57A7-44499CCCEAB4}"/>
                </a:ext>
              </a:extLst>
            </p:cNvPr>
            <p:cNvSpPr/>
            <p:nvPr/>
          </p:nvSpPr>
          <p:spPr>
            <a:xfrm>
              <a:off x="8446233" y="2727953"/>
              <a:ext cx="382654" cy="29074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7" name="Picture 2">
            <a:extLst>
              <a:ext uri="{FF2B5EF4-FFF2-40B4-BE49-F238E27FC236}">
                <a16:creationId xmlns:a16="http://schemas.microsoft.com/office/drawing/2014/main" id="{40566C9E-ABE5-6855-2FAD-6B0CF5859C7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3879" t="66973" r="46121" b="10240"/>
          <a:stretch/>
        </p:blipFill>
        <p:spPr bwMode="auto">
          <a:xfrm>
            <a:off x="1367163" y="3628541"/>
            <a:ext cx="1219200" cy="1562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1607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D1E1ED35-6EDE-04CE-E283-C85DD0572AA6}"/>
              </a:ext>
            </a:extLst>
          </p:cNvPr>
          <p:cNvGrpSpPr/>
          <p:nvPr/>
        </p:nvGrpSpPr>
        <p:grpSpPr>
          <a:xfrm>
            <a:off x="4608485" y="359762"/>
            <a:ext cx="7231310" cy="4561030"/>
            <a:chOff x="2864623" y="913991"/>
            <a:chExt cx="7231310" cy="4724454"/>
          </a:xfrm>
        </p:grpSpPr>
        <p:pic>
          <p:nvPicPr>
            <p:cNvPr id="21" name="Picture 20">
              <a:extLst>
                <a:ext uri="{FF2B5EF4-FFF2-40B4-BE49-F238E27FC236}">
                  <a16:creationId xmlns:a16="http://schemas.microsoft.com/office/drawing/2014/main" id="{8278AEBE-0179-7065-FB49-17F875636435}"/>
                </a:ext>
              </a:extLst>
            </p:cNvPr>
            <p:cNvPicPr>
              <a:picLocks noChangeAspect="1"/>
            </p:cNvPicPr>
            <p:nvPr/>
          </p:nvPicPr>
          <p:blipFill rotWithShape="1">
            <a:blip r:embed="rId3"/>
            <a:srcRect l="9115" t="15264" r="8316" b="12809"/>
            <a:stretch/>
          </p:blipFill>
          <p:spPr>
            <a:xfrm>
              <a:off x="2864623" y="913991"/>
              <a:ext cx="7231310" cy="4724454"/>
            </a:xfrm>
            <a:prstGeom prst="rect">
              <a:avLst/>
            </a:prstGeom>
          </p:spPr>
        </p:pic>
        <p:sp>
          <p:nvSpPr>
            <p:cNvPr id="22" name="Rectangle 21">
              <a:extLst>
                <a:ext uri="{FF2B5EF4-FFF2-40B4-BE49-F238E27FC236}">
                  <a16:creationId xmlns:a16="http://schemas.microsoft.com/office/drawing/2014/main" id="{36BF51BB-84F6-2A4F-785F-23E8DDDF7BC4}"/>
                </a:ext>
              </a:extLst>
            </p:cNvPr>
            <p:cNvSpPr/>
            <p:nvPr/>
          </p:nvSpPr>
          <p:spPr>
            <a:xfrm>
              <a:off x="4506011" y="2491033"/>
              <a:ext cx="4138367" cy="213752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 name="Straight Arrow Connector 7">
            <a:extLst>
              <a:ext uri="{FF2B5EF4-FFF2-40B4-BE49-F238E27FC236}">
                <a16:creationId xmlns:a16="http://schemas.microsoft.com/office/drawing/2014/main" id="{B35B55A8-906C-1DCD-0312-79E81E04A38C}"/>
              </a:ext>
            </a:extLst>
          </p:cNvPr>
          <p:cNvCxnSpPr>
            <a:cxnSpLocks/>
          </p:cNvCxnSpPr>
          <p:nvPr/>
        </p:nvCxnSpPr>
        <p:spPr>
          <a:xfrm flipV="1">
            <a:off x="2745110" y="3076637"/>
            <a:ext cx="3922330" cy="126650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B4A564A-8C3A-F42C-90C6-1A2149E531DC}"/>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1. Workflows</a:t>
            </a:r>
          </a:p>
          <a:p>
            <a:pPr algn="ctr"/>
            <a:r>
              <a:rPr lang="en-US" dirty="0"/>
              <a:t>EC2 Workflow (spinning up a single VM)</a:t>
            </a:r>
          </a:p>
        </p:txBody>
      </p:sp>
      <p:cxnSp>
        <p:nvCxnSpPr>
          <p:cNvPr id="16" name="Straight Arrow Connector 15">
            <a:extLst>
              <a:ext uri="{FF2B5EF4-FFF2-40B4-BE49-F238E27FC236}">
                <a16:creationId xmlns:a16="http://schemas.microsoft.com/office/drawing/2014/main" id="{BAE80E73-964C-A949-9F61-01BDFFF60FB2}"/>
              </a:ext>
            </a:extLst>
          </p:cNvPr>
          <p:cNvCxnSpPr>
            <a:cxnSpLocks/>
          </p:cNvCxnSpPr>
          <p:nvPr/>
        </p:nvCxnSpPr>
        <p:spPr>
          <a:xfrm flipH="1">
            <a:off x="8442775" y="2869035"/>
            <a:ext cx="1222830"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2E5FC4A-7855-CFAB-4D56-D9B1F8654389}"/>
              </a:ext>
            </a:extLst>
          </p:cNvPr>
          <p:cNvCxnSpPr>
            <a:cxnSpLocks/>
          </p:cNvCxnSpPr>
          <p:nvPr/>
        </p:nvCxnSpPr>
        <p:spPr>
          <a:xfrm flipH="1">
            <a:off x="2799907" y="3408237"/>
            <a:ext cx="3900248" cy="1282646"/>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CC32B61-D164-1E44-46A0-A4E69F9F726C}"/>
              </a:ext>
            </a:extLst>
          </p:cNvPr>
          <p:cNvSpPr txBox="1"/>
          <p:nvPr/>
        </p:nvSpPr>
        <p:spPr>
          <a:xfrm>
            <a:off x="3838906" y="4363121"/>
            <a:ext cx="740862" cy="307777"/>
          </a:xfrm>
          <a:prstGeom prst="rect">
            <a:avLst/>
          </a:prstGeom>
          <a:solidFill>
            <a:schemeClr val="bg1"/>
          </a:solidFill>
        </p:spPr>
        <p:txBody>
          <a:bodyPr wrap="square" rtlCol="0">
            <a:spAutoFit/>
          </a:bodyPr>
          <a:lstStyle/>
          <a:p>
            <a:pPr algn="ctr"/>
            <a:r>
              <a:rPr lang="en-US" sz="1400" dirty="0">
                <a:cs typeface="Times New Roman" panose="02020603050405020304" pitchFamily="18" charset="0"/>
              </a:rPr>
              <a:t>[ 3 ]</a:t>
            </a:r>
          </a:p>
        </p:txBody>
      </p:sp>
      <p:sp>
        <p:nvSpPr>
          <p:cNvPr id="19" name="TextBox 18">
            <a:extLst>
              <a:ext uri="{FF2B5EF4-FFF2-40B4-BE49-F238E27FC236}">
                <a16:creationId xmlns:a16="http://schemas.microsoft.com/office/drawing/2014/main" id="{814D9716-79BB-5F06-544A-9CC2C21F340A}"/>
              </a:ext>
            </a:extLst>
          </p:cNvPr>
          <p:cNvSpPr txBox="1"/>
          <p:nvPr/>
        </p:nvSpPr>
        <p:spPr>
          <a:xfrm>
            <a:off x="8946037" y="2457591"/>
            <a:ext cx="719568" cy="307777"/>
          </a:xfrm>
          <a:prstGeom prst="rect">
            <a:avLst/>
          </a:prstGeom>
          <a:solidFill>
            <a:schemeClr val="bg1"/>
          </a:solidFill>
        </p:spPr>
        <p:txBody>
          <a:bodyPr wrap="square" rtlCol="0">
            <a:spAutoFit/>
          </a:bodyPr>
          <a:lstStyle/>
          <a:p>
            <a:pPr algn="ctr"/>
            <a:r>
              <a:rPr lang="en-US" sz="1400" dirty="0">
                <a:cs typeface="Times New Roman" panose="02020603050405020304" pitchFamily="18" charset="0"/>
              </a:rPr>
              <a:t>[ 2 ]</a:t>
            </a:r>
          </a:p>
        </p:txBody>
      </p:sp>
      <p:pic>
        <p:nvPicPr>
          <p:cNvPr id="24" name="Picture 2">
            <a:extLst>
              <a:ext uri="{FF2B5EF4-FFF2-40B4-BE49-F238E27FC236}">
                <a16:creationId xmlns:a16="http://schemas.microsoft.com/office/drawing/2014/main" id="{54405934-0236-F279-AC80-4FBC0600C8A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3879" t="66973" r="46121" b="10240"/>
          <a:stretch/>
        </p:blipFill>
        <p:spPr bwMode="auto">
          <a:xfrm>
            <a:off x="1367163" y="3628541"/>
            <a:ext cx="1219200" cy="1562749"/>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5CBA065A-0C70-E86B-5937-FFCA57665F2F}"/>
              </a:ext>
            </a:extLst>
          </p:cNvPr>
          <p:cNvSpPr txBox="1"/>
          <p:nvPr/>
        </p:nvSpPr>
        <p:spPr>
          <a:xfrm>
            <a:off x="3594965" y="3408237"/>
            <a:ext cx="740862" cy="307777"/>
          </a:xfrm>
          <a:prstGeom prst="rect">
            <a:avLst/>
          </a:prstGeom>
          <a:solidFill>
            <a:schemeClr val="bg1"/>
          </a:solidFill>
        </p:spPr>
        <p:txBody>
          <a:bodyPr wrap="square" rtlCol="0">
            <a:spAutoFit/>
          </a:bodyPr>
          <a:lstStyle/>
          <a:p>
            <a:pPr algn="ctr"/>
            <a:r>
              <a:rPr lang="en-US" sz="1400" dirty="0">
                <a:cs typeface="Times New Roman" panose="02020603050405020304" pitchFamily="18" charset="0"/>
              </a:rPr>
              <a:t>[ 1 ]</a:t>
            </a:r>
          </a:p>
        </p:txBody>
      </p:sp>
      <p:grpSp>
        <p:nvGrpSpPr>
          <p:cNvPr id="33" name="Group 32">
            <a:extLst>
              <a:ext uri="{FF2B5EF4-FFF2-40B4-BE49-F238E27FC236}">
                <a16:creationId xmlns:a16="http://schemas.microsoft.com/office/drawing/2014/main" id="{8A4990F3-D0D6-F3E5-0234-B1F351EBBE18}"/>
              </a:ext>
            </a:extLst>
          </p:cNvPr>
          <p:cNvGrpSpPr/>
          <p:nvPr/>
        </p:nvGrpSpPr>
        <p:grpSpPr>
          <a:xfrm>
            <a:off x="9823441" y="2344418"/>
            <a:ext cx="1145294" cy="1299002"/>
            <a:chOff x="7004068" y="1225613"/>
            <a:chExt cx="1712604" cy="1789187"/>
          </a:xfrm>
        </p:grpSpPr>
        <p:pic>
          <p:nvPicPr>
            <p:cNvPr id="34" name="Picture 33">
              <a:extLst>
                <a:ext uri="{FF2B5EF4-FFF2-40B4-BE49-F238E27FC236}">
                  <a16:creationId xmlns:a16="http://schemas.microsoft.com/office/drawing/2014/main" id="{10E3F4CD-AD99-B67D-1338-4F59D684D3A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6293" t="32337" r="34742" b="50000"/>
            <a:stretch/>
          </p:blipFill>
          <p:spPr bwMode="auto">
            <a:xfrm>
              <a:off x="7004068" y="1225613"/>
              <a:ext cx="1568742" cy="1738437"/>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a:extLst>
                <a:ext uri="{FF2B5EF4-FFF2-40B4-BE49-F238E27FC236}">
                  <a16:creationId xmlns:a16="http://schemas.microsoft.com/office/drawing/2014/main" id="{2B39DB1D-8277-A1EF-66AA-63AA2B4AFBAD}"/>
                </a:ext>
              </a:extLst>
            </p:cNvPr>
            <p:cNvSpPr/>
            <p:nvPr/>
          </p:nvSpPr>
          <p:spPr>
            <a:xfrm>
              <a:off x="8414693" y="2785351"/>
              <a:ext cx="301979" cy="2294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4E72E924-D8C4-9249-4606-A7A70478C643}"/>
              </a:ext>
            </a:extLst>
          </p:cNvPr>
          <p:cNvGrpSpPr/>
          <p:nvPr/>
        </p:nvGrpSpPr>
        <p:grpSpPr>
          <a:xfrm>
            <a:off x="7278272" y="2309568"/>
            <a:ext cx="1068773" cy="1333851"/>
            <a:chOff x="7278272" y="2309568"/>
            <a:chExt cx="1068773" cy="1333851"/>
          </a:xfrm>
        </p:grpSpPr>
        <p:grpSp>
          <p:nvGrpSpPr>
            <p:cNvPr id="10" name="Group 9">
              <a:extLst>
                <a:ext uri="{FF2B5EF4-FFF2-40B4-BE49-F238E27FC236}">
                  <a16:creationId xmlns:a16="http://schemas.microsoft.com/office/drawing/2014/main" id="{E98DAF0F-F0C7-478E-755D-F4BCB285A2B6}"/>
                </a:ext>
              </a:extLst>
            </p:cNvPr>
            <p:cNvGrpSpPr/>
            <p:nvPr/>
          </p:nvGrpSpPr>
          <p:grpSpPr>
            <a:xfrm>
              <a:off x="7278272" y="2309568"/>
              <a:ext cx="1068773" cy="1333851"/>
              <a:chOff x="7278272" y="2309568"/>
              <a:chExt cx="1068773" cy="1333851"/>
            </a:xfrm>
          </p:grpSpPr>
          <p:pic>
            <p:nvPicPr>
              <p:cNvPr id="2" name="Picture 2">
                <a:extLst>
                  <a:ext uri="{FF2B5EF4-FFF2-40B4-BE49-F238E27FC236}">
                    <a16:creationId xmlns:a16="http://schemas.microsoft.com/office/drawing/2014/main" id="{3A881D0C-9252-2547-0491-F323B0E8899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6207"/>
              <a:stretch/>
            </p:blipFill>
            <p:spPr bwMode="auto">
              <a:xfrm>
                <a:off x="7278272" y="2309568"/>
                <a:ext cx="1056933" cy="133385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60B934B2-A998-94B6-9FBF-374D46BD2A45}"/>
                  </a:ext>
                </a:extLst>
              </p:cNvPr>
              <p:cNvSpPr/>
              <p:nvPr/>
            </p:nvSpPr>
            <p:spPr>
              <a:xfrm>
                <a:off x="8120543" y="2646947"/>
                <a:ext cx="226502" cy="18769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Rectangle 35">
              <a:extLst>
                <a:ext uri="{FF2B5EF4-FFF2-40B4-BE49-F238E27FC236}">
                  <a16:creationId xmlns:a16="http://schemas.microsoft.com/office/drawing/2014/main" id="{FA34F304-E470-6DB1-17B5-A81717FE5755}"/>
                </a:ext>
              </a:extLst>
            </p:cNvPr>
            <p:cNvSpPr/>
            <p:nvPr/>
          </p:nvSpPr>
          <p:spPr>
            <a:xfrm>
              <a:off x="7999199" y="3100187"/>
              <a:ext cx="319857" cy="24088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TextBox 29">
            <a:extLst>
              <a:ext uri="{FF2B5EF4-FFF2-40B4-BE49-F238E27FC236}">
                <a16:creationId xmlns:a16="http://schemas.microsoft.com/office/drawing/2014/main" id="{56AA9292-98C6-4F06-CDFE-31BF7AE1A670}"/>
              </a:ext>
            </a:extLst>
          </p:cNvPr>
          <p:cNvSpPr txBox="1"/>
          <p:nvPr/>
        </p:nvSpPr>
        <p:spPr>
          <a:xfrm>
            <a:off x="6887584" y="3230003"/>
            <a:ext cx="1834693" cy="523220"/>
          </a:xfrm>
          <a:prstGeom prst="rect">
            <a:avLst/>
          </a:prstGeom>
          <a:solidFill>
            <a:schemeClr val="bg1"/>
          </a:solidFill>
        </p:spPr>
        <p:txBody>
          <a:bodyPr wrap="square" rtlCol="0">
            <a:spAutoFit/>
          </a:bodyPr>
          <a:lstStyle/>
          <a:p>
            <a:pPr algn="ctr"/>
            <a:r>
              <a:rPr lang="en-US" sz="1400" b="1" dirty="0">
                <a:cs typeface="Times New Roman" panose="02020603050405020304" pitchFamily="18" charset="0"/>
              </a:rPr>
              <a:t>Virtual Machine (VM)</a:t>
            </a:r>
          </a:p>
          <a:p>
            <a:pPr algn="ctr"/>
            <a:r>
              <a:rPr lang="en-US" sz="1400" b="1" dirty="0">
                <a:cs typeface="Times New Roman" panose="02020603050405020304" pitchFamily="18" charset="0"/>
              </a:rPr>
              <a:t>AWS EC2</a:t>
            </a:r>
          </a:p>
        </p:txBody>
      </p:sp>
    </p:spTree>
    <p:extLst>
      <p:ext uri="{BB962C8B-B14F-4D97-AF65-F5344CB8AC3E}">
        <p14:creationId xmlns:p14="http://schemas.microsoft.com/office/powerpoint/2010/main" val="3172521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3E266047-A2F3-9B99-1207-76EB2532F768}"/>
              </a:ext>
            </a:extLst>
          </p:cNvPr>
          <p:cNvGrpSpPr/>
          <p:nvPr/>
        </p:nvGrpSpPr>
        <p:grpSpPr>
          <a:xfrm>
            <a:off x="4608485" y="359762"/>
            <a:ext cx="7231310" cy="4561030"/>
            <a:chOff x="2864623" y="913991"/>
            <a:chExt cx="7231310" cy="4724454"/>
          </a:xfrm>
        </p:grpSpPr>
        <p:pic>
          <p:nvPicPr>
            <p:cNvPr id="24" name="Picture 23">
              <a:extLst>
                <a:ext uri="{FF2B5EF4-FFF2-40B4-BE49-F238E27FC236}">
                  <a16:creationId xmlns:a16="http://schemas.microsoft.com/office/drawing/2014/main" id="{BACA09F5-8886-A952-8BF0-CEC651969944}"/>
                </a:ext>
              </a:extLst>
            </p:cNvPr>
            <p:cNvPicPr>
              <a:picLocks noChangeAspect="1"/>
            </p:cNvPicPr>
            <p:nvPr/>
          </p:nvPicPr>
          <p:blipFill rotWithShape="1">
            <a:blip r:embed="rId3"/>
            <a:srcRect l="9115" t="15264" r="8316" b="12809"/>
            <a:stretch/>
          </p:blipFill>
          <p:spPr>
            <a:xfrm>
              <a:off x="2864623" y="913991"/>
              <a:ext cx="7231310" cy="4724454"/>
            </a:xfrm>
            <a:prstGeom prst="rect">
              <a:avLst/>
            </a:prstGeom>
          </p:spPr>
        </p:pic>
        <p:sp>
          <p:nvSpPr>
            <p:cNvPr id="25" name="Rectangle 24">
              <a:extLst>
                <a:ext uri="{FF2B5EF4-FFF2-40B4-BE49-F238E27FC236}">
                  <a16:creationId xmlns:a16="http://schemas.microsoft.com/office/drawing/2014/main" id="{EA7FAEB7-402D-81B1-9AAF-7EF3138E58A1}"/>
                </a:ext>
              </a:extLst>
            </p:cNvPr>
            <p:cNvSpPr/>
            <p:nvPr/>
          </p:nvSpPr>
          <p:spPr>
            <a:xfrm>
              <a:off x="4506011" y="2491033"/>
              <a:ext cx="4138367" cy="213752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 name="Picture 2">
            <a:extLst>
              <a:ext uri="{FF2B5EF4-FFF2-40B4-BE49-F238E27FC236}">
                <a16:creationId xmlns:a16="http://schemas.microsoft.com/office/drawing/2014/main" id="{3A881D0C-9252-2547-0491-F323B0E8899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19311" b="6207"/>
          <a:stretch/>
        </p:blipFill>
        <p:spPr bwMode="auto">
          <a:xfrm>
            <a:off x="6466614" y="1921293"/>
            <a:ext cx="2653675" cy="189548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46BDFCE-E723-0FA7-4339-345B739A894F}"/>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1. Workflows</a:t>
            </a:r>
          </a:p>
          <a:p>
            <a:pPr algn="ctr"/>
            <a:r>
              <a:rPr lang="en-US" dirty="0"/>
              <a:t>EC2 Workflow (spinning up a single VM)</a:t>
            </a:r>
          </a:p>
        </p:txBody>
      </p:sp>
      <p:sp>
        <p:nvSpPr>
          <p:cNvPr id="7" name="TextBox 6">
            <a:extLst>
              <a:ext uri="{FF2B5EF4-FFF2-40B4-BE49-F238E27FC236}">
                <a16:creationId xmlns:a16="http://schemas.microsoft.com/office/drawing/2014/main" id="{F0A5A5D0-6012-E689-3012-42C9AB0ED888}"/>
              </a:ext>
            </a:extLst>
          </p:cNvPr>
          <p:cNvSpPr txBox="1"/>
          <p:nvPr/>
        </p:nvSpPr>
        <p:spPr>
          <a:xfrm>
            <a:off x="6522286" y="2342097"/>
            <a:ext cx="1134681" cy="307777"/>
          </a:xfrm>
          <a:prstGeom prst="rect">
            <a:avLst/>
          </a:prstGeom>
          <a:noFill/>
        </p:spPr>
        <p:txBody>
          <a:bodyPr wrap="square" rtlCol="0">
            <a:spAutoFit/>
          </a:bodyPr>
          <a:lstStyle/>
          <a:p>
            <a:pPr algn="ctr"/>
            <a:r>
              <a:rPr lang="en-US" sz="1400" b="1" dirty="0">
                <a:cs typeface="Times New Roman" panose="02020603050405020304" pitchFamily="18" charset="0"/>
              </a:rPr>
              <a:t>local cluster</a:t>
            </a:r>
          </a:p>
        </p:txBody>
      </p:sp>
      <p:cxnSp>
        <p:nvCxnSpPr>
          <p:cNvPr id="15" name="Straight Arrow Connector 14">
            <a:extLst>
              <a:ext uri="{FF2B5EF4-FFF2-40B4-BE49-F238E27FC236}">
                <a16:creationId xmlns:a16="http://schemas.microsoft.com/office/drawing/2014/main" id="{39DE97C5-8231-59DC-D3A8-AADC7AF86365}"/>
              </a:ext>
            </a:extLst>
          </p:cNvPr>
          <p:cNvCxnSpPr>
            <a:cxnSpLocks/>
          </p:cNvCxnSpPr>
          <p:nvPr/>
        </p:nvCxnSpPr>
        <p:spPr>
          <a:xfrm flipH="1">
            <a:off x="8946037" y="2869035"/>
            <a:ext cx="719568"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E546F5B-4209-3F37-731B-79723AA70C11}"/>
              </a:ext>
            </a:extLst>
          </p:cNvPr>
          <p:cNvSpPr txBox="1"/>
          <p:nvPr/>
        </p:nvSpPr>
        <p:spPr>
          <a:xfrm>
            <a:off x="8946037" y="2457591"/>
            <a:ext cx="719568" cy="307777"/>
          </a:xfrm>
          <a:prstGeom prst="rect">
            <a:avLst/>
          </a:prstGeom>
          <a:solidFill>
            <a:schemeClr val="bg1"/>
          </a:solidFill>
        </p:spPr>
        <p:txBody>
          <a:bodyPr wrap="square" rtlCol="0">
            <a:spAutoFit/>
          </a:bodyPr>
          <a:lstStyle/>
          <a:p>
            <a:pPr algn="ctr"/>
            <a:r>
              <a:rPr lang="en-US" sz="1400" dirty="0">
                <a:cs typeface="Times New Roman" panose="02020603050405020304" pitchFamily="18" charset="0"/>
              </a:rPr>
              <a:t>[ 2 ]</a:t>
            </a:r>
          </a:p>
        </p:txBody>
      </p:sp>
      <p:pic>
        <p:nvPicPr>
          <p:cNvPr id="27" name="Picture 2">
            <a:extLst>
              <a:ext uri="{FF2B5EF4-FFF2-40B4-BE49-F238E27FC236}">
                <a16:creationId xmlns:a16="http://schemas.microsoft.com/office/drawing/2014/main" id="{F827DDEE-FD26-EE85-1934-150991CCA48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3879" t="66973" r="46121" b="10240"/>
          <a:stretch/>
        </p:blipFill>
        <p:spPr bwMode="auto">
          <a:xfrm>
            <a:off x="1367163" y="3628541"/>
            <a:ext cx="1219200" cy="1562749"/>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Arrow Connector 27">
            <a:extLst>
              <a:ext uri="{FF2B5EF4-FFF2-40B4-BE49-F238E27FC236}">
                <a16:creationId xmlns:a16="http://schemas.microsoft.com/office/drawing/2014/main" id="{956A482B-61D9-261D-EC0D-E1156AEA2E59}"/>
              </a:ext>
            </a:extLst>
          </p:cNvPr>
          <p:cNvCxnSpPr>
            <a:cxnSpLocks/>
          </p:cNvCxnSpPr>
          <p:nvPr/>
        </p:nvCxnSpPr>
        <p:spPr>
          <a:xfrm flipV="1">
            <a:off x="2745110" y="2997724"/>
            <a:ext cx="3608556" cy="1345413"/>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158F6AA9-1B5E-BA6E-C5A5-0526DBF89652}"/>
              </a:ext>
            </a:extLst>
          </p:cNvPr>
          <p:cNvSpPr txBox="1"/>
          <p:nvPr/>
        </p:nvSpPr>
        <p:spPr>
          <a:xfrm>
            <a:off x="3594965" y="3408237"/>
            <a:ext cx="740862" cy="307777"/>
          </a:xfrm>
          <a:prstGeom prst="rect">
            <a:avLst/>
          </a:prstGeom>
          <a:solidFill>
            <a:schemeClr val="bg1"/>
          </a:solidFill>
        </p:spPr>
        <p:txBody>
          <a:bodyPr wrap="square" rtlCol="0">
            <a:spAutoFit/>
          </a:bodyPr>
          <a:lstStyle/>
          <a:p>
            <a:pPr algn="ctr"/>
            <a:r>
              <a:rPr lang="en-US" sz="1400" dirty="0">
                <a:cs typeface="Times New Roman" panose="02020603050405020304" pitchFamily="18" charset="0"/>
              </a:rPr>
              <a:t>[ 1 ]</a:t>
            </a:r>
          </a:p>
        </p:txBody>
      </p:sp>
      <p:cxnSp>
        <p:nvCxnSpPr>
          <p:cNvPr id="30" name="Straight Arrow Connector 29">
            <a:extLst>
              <a:ext uri="{FF2B5EF4-FFF2-40B4-BE49-F238E27FC236}">
                <a16:creationId xmlns:a16="http://schemas.microsoft.com/office/drawing/2014/main" id="{91FC171F-14BA-C7FE-CC55-5862E86F86C7}"/>
              </a:ext>
            </a:extLst>
          </p:cNvPr>
          <p:cNvCxnSpPr>
            <a:cxnSpLocks/>
          </p:cNvCxnSpPr>
          <p:nvPr/>
        </p:nvCxnSpPr>
        <p:spPr>
          <a:xfrm flipH="1">
            <a:off x="2799907" y="3289955"/>
            <a:ext cx="3722379" cy="1400928"/>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272B7CF9-6F4B-5DF4-E032-C49E69817DA3}"/>
              </a:ext>
            </a:extLst>
          </p:cNvPr>
          <p:cNvSpPr txBox="1"/>
          <p:nvPr/>
        </p:nvSpPr>
        <p:spPr>
          <a:xfrm>
            <a:off x="3838906" y="4363121"/>
            <a:ext cx="740862" cy="307777"/>
          </a:xfrm>
          <a:prstGeom prst="rect">
            <a:avLst/>
          </a:prstGeom>
          <a:solidFill>
            <a:schemeClr val="bg1"/>
          </a:solidFill>
        </p:spPr>
        <p:txBody>
          <a:bodyPr wrap="square" rtlCol="0">
            <a:spAutoFit/>
          </a:bodyPr>
          <a:lstStyle/>
          <a:p>
            <a:pPr algn="ctr"/>
            <a:r>
              <a:rPr lang="en-US" sz="1400" dirty="0">
                <a:cs typeface="Times New Roman" panose="02020603050405020304" pitchFamily="18" charset="0"/>
              </a:rPr>
              <a:t>[ 3 ]</a:t>
            </a:r>
          </a:p>
        </p:txBody>
      </p:sp>
      <p:grpSp>
        <p:nvGrpSpPr>
          <p:cNvPr id="34" name="Group 33">
            <a:extLst>
              <a:ext uri="{FF2B5EF4-FFF2-40B4-BE49-F238E27FC236}">
                <a16:creationId xmlns:a16="http://schemas.microsoft.com/office/drawing/2014/main" id="{D64A4264-3A37-1F99-D257-67BBEFBF505A}"/>
              </a:ext>
            </a:extLst>
          </p:cNvPr>
          <p:cNvGrpSpPr/>
          <p:nvPr/>
        </p:nvGrpSpPr>
        <p:grpSpPr>
          <a:xfrm>
            <a:off x="9823441" y="2344418"/>
            <a:ext cx="1145294" cy="1299002"/>
            <a:chOff x="7004068" y="1225613"/>
            <a:chExt cx="1712604" cy="1789187"/>
          </a:xfrm>
        </p:grpSpPr>
        <p:pic>
          <p:nvPicPr>
            <p:cNvPr id="35" name="Picture 34">
              <a:extLst>
                <a:ext uri="{FF2B5EF4-FFF2-40B4-BE49-F238E27FC236}">
                  <a16:creationId xmlns:a16="http://schemas.microsoft.com/office/drawing/2014/main" id="{C48DB765-58FB-BEE8-C36D-07F3EA8D66E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6293" t="32337" r="34742" b="50000"/>
            <a:stretch/>
          </p:blipFill>
          <p:spPr bwMode="auto">
            <a:xfrm>
              <a:off x="7004068" y="1225613"/>
              <a:ext cx="1568742" cy="1738437"/>
            </a:xfrm>
            <a:prstGeom prst="rect">
              <a:avLst/>
            </a:prstGeom>
            <a:noFill/>
            <a:extLst>
              <a:ext uri="{909E8E84-426E-40DD-AFC4-6F175D3DCCD1}">
                <a14:hiddenFill xmlns:a14="http://schemas.microsoft.com/office/drawing/2010/main">
                  <a:solidFill>
                    <a:srgbClr val="FFFFFF"/>
                  </a:solidFill>
                </a14:hiddenFill>
              </a:ext>
            </a:extLst>
          </p:spPr>
        </p:pic>
        <p:sp>
          <p:nvSpPr>
            <p:cNvPr id="36" name="Rectangle 35">
              <a:extLst>
                <a:ext uri="{FF2B5EF4-FFF2-40B4-BE49-F238E27FC236}">
                  <a16:creationId xmlns:a16="http://schemas.microsoft.com/office/drawing/2014/main" id="{04CAD520-43A6-4EA2-561D-FB21FAEECAFE}"/>
                </a:ext>
              </a:extLst>
            </p:cNvPr>
            <p:cNvSpPr/>
            <p:nvPr/>
          </p:nvSpPr>
          <p:spPr>
            <a:xfrm>
              <a:off x="8414693" y="2785351"/>
              <a:ext cx="301979" cy="2294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36640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BA1B86EC-D4EA-4681-12FA-6B7B06228625}"/>
              </a:ext>
            </a:extLst>
          </p:cNvPr>
          <p:cNvGrpSpPr/>
          <p:nvPr/>
        </p:nvGrpSpPr>
        <p:grpSpPr>
          <a:xfrm>
            <a:off x="4608485" y="359762"/>
            <a:ext cx="7231310" cy="4561030"/>
            <a:chOff x="2864623" y="913991"/>
            <a:chExt cx="7231310" cy="4724454"/>
          </a:xfrm>
        </p:grpSpPr>
        <p:pic>
          <p:nvPicPr>
            <p:cNvPr id="19" name="Picture 18">
              <a:extLst>
                <a:ext uri="{FF2B5EF4-FFF2-40B4-BE49-F238E27FC236}">
                  <a16:creationId xmlns:a16="http://schemas.microsoft.com/office/drawing/2014/main" id="{9DF955E2-89FB-3460-0E24-8082573ADE1D}"/>
                </a:ext>
              </a:extLst>
            </p:cNvPr>
            <p:cNvPicPr>
              <a:picLocks noChangeAspect="1"/>
            </p:cNvPicPr>
            <p:nvPr/>
          </p:nvPicPr>
          <p:blipFill rotWithShape="1">
            <a:blip r:embed="rId3"/>
            <a:srcRect l="9115" t="15264" r="8316" b="12809"/>
            <a:stretch/>
          </p:blipFill>
          <p:spPr>
            <a:xfrm>
              <a:off x="2864623" y="913991"/>
              <a:ext cx="7231310" cy="4724454"/>
            </a:xfrm>
            <a:prstGeom prst="rect">
              <a:avLst/>
            </a:prstGeom>
          </p:spPr>
        </p:pic>
        <p:sp>
          <p:nvSpPr>
            <p:cNvPr id="20" name="Rectangle 19">
              <a:extLst>
                <a:ext uri="{FF2B5EF4-FFF2-40B4-BE49-F238E27FC236}">
                  <a16:creationId xmlns:a16="http://schemas.microsoft.com/office/drawing/2014/main" id="{759D2900-44B3-9CC0-ABF3-66C9FB0A0DFF}"/>
                </a:ext>
              </a:extLst>
            </p:cNvPr>
            <p:cNvSpPr/>
            <p:nvPr/>
          </p:nvSpPr>
          <p:spPr>
            <a:xfrm>
              <a:off x="4506011" y="2491033"/>
              <a:ext cx="4138367" cy="213752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 name="Straight Arrow Connector 10">
            <a:extLst>
              <a:ext uri="{FF2B5EF4-FFF2-40B4-BE49-F238E27FC236}">
                <a16:creationId xmlns:a16="http://schemas.microsoft.com/office/drawing/2014/main" id="{E0C91DD9-846D-8DCC-8AD1-68375EAE77C2}"/>
              </a:ext>
            </a:extLst>
          </p:cNvPr>
          <p:cNvCxnSpPr>
            <a:cxnSpLocks/>
          </p:cNvCxnSpPr>
          <p:nvPr/>
        </p:nvCxnSpPr>
        <p:spPr>
          <a:xfrm flipH="1" flipV="1">
            <a:off x="6673932" y="2458939"/>
            <a:ext cx="2906296" cy="626253"/>
          </a:xfrm>
          <a:prstGeom prst="straightConnector1">
            <a:avLst/>
          </a:prstGeom>
          <a:ln w="28575">
            <a:solidFill>
              <a:srgbClr val="DA45CF"/>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B35B55A8-906C-1DCD-0312-79E81E04A38C}"/>
              </a:ext>
            </a:extLst>
          </p:cNvPr>
          <p:cNvCxnSpPr>
            <a:cxnSpLocks/>
          </p:cNvCxnSpPr>
          <p:nvPr/>
        </p:nvCxnSpPr>
        <p:spPr>
          <a:xfrm flipV="1">
            <a:off x="2910524" y="2593612"/>
            <a:ext cx="3235568" cy="15627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046BDFCE-E723-0FA7-4339-345B739A894F}"/>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1. Workflows</a:t>
            </a:r>
          </a:p>
          <a:p>
            <a:pPr algn="ctr"/>
            <a:r>
              <a:rPr lang="en-US" dirty="0"/>
              <a:t>Lambda Workflow</a:t>
            </a:r>
          </a:p>
        </p:txBody>
      </p:sp>
      <p:cxnSp>
        <p:nvCxnSpPr>
          <p:cNvPr id="23" name="Straight Arrow Connector 22">
            <a:extLst>
              <a:ext uri="{FF2B5EF4-FFF2-40B4-BE49-F238E27FC236}">
                <a16:creationId xmlns:a16="http://schemas.microsoft.com/office/drawing/2014/main" id="{5A07AE89-9150-0659-2ACF-9C2F6D8F45BE}"/>
              </a:ext>
            </a:extLst>
          </p:cNvPr>
          <p:cNvCxnSpPr>
            <a:cxnSpLocks/>
          </p:cNvCxnSpPr>
          <p:nvPr/>
        </p:nvCxnSpPr>
        <p:spPr>
          <a:xfrm flipH="1" flipV="1">
            <a:off x="7293133" y="2076349"/>
            <a:ext cx="2350716" cy="883019"/>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D7D85D8E-7A5A-F169-7124-920639518156}"/>
              </a:ext>
            </a:extLst>
          </p:cNvPr>
          <p:cNvCxnSpPr>
            <a:cxnSpLocks/>
          </p:cNvCxnSpPr>
          <p:nvPr/>
        </p:nvCxnSpPr>
        <p:spPr>
          <a:xfrm flipH="1" flipV="1">
            <a:off x="7983442" y="1844355"/>
            <a:ext cx="1682163" cy="956584"/>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73686CB-2A14-C06F-E31E-2F5A844641C2}"/>
              </a:ext>
            </a:extLst>
          </p:cNvPr>
          <p:cNvCxnSpPr>
            <a:cxnSpLocks/>
          </p:cNvCxnSpPr>
          <p:nvPr/>
        </p:nvCxnSpPr>
        <p:spPr>
          <a:xfrm flipH="1">
            <a:off x="6965326" y="2110520"/>
            <a:ext cx="214891" cy="1008843"/>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43FD819-EC17-3CA1-5497-93B578DD0279}"/>
              </a:ext>
            </a:extLst>
          </p:cNvPr>
          <p:cNvCxnSpPr>
            <a:cxnSpLocks/>
          </p:cNvCxnSpPr>
          <p:nvPr/>
        </p:nvCxnSpPr>
        <p:spPr>
          <a:xfrm flipH="1">
            <a:off x="7105232" y="1854333"/>
            <a:ext cx="792833" cy="1272926"/>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5030E5FF-17D4-18A8-8241-F28C90D83413}"/>
              </a:ext>
            </a:extLst>
          </p:cNvPr>
          <p:cNvPicPr>
            <a:picLocks noChangeAspect="1"/>
          </p:cNvPicPr>
          <p:nvPr/>
        </p:nvPicPr>
        <p:blipFill>
          <a:blip r:embed="rId4"/>
          <a:stretch>
            <a:fillRect/>
          </a:stretch>
        </p:blipFill>
        <p:spPr>
          <a:xfrm>
            <a:off x="1805308" y="4754772"/>
            <a:ext cx="4452933" cy="1799897"/>
          </a:xfrm>
          <a:prstGeom prst="rect">
            <a:avLst/>
          </a:prstGeom>
        </p:spPr>
      </p:pic>
      <p:pic>
        <p:nvPicPr>
          <p:cNvPr id="16" name="Picture 4" descr="Demystifying AWS Lambda: How AWS Lambda works in simple words | by Saurav  Sharma | Medium">
            <a:extLst>
              <a:ext uri="{FF2B5EF4-FFF2-40B4-BE49-F238E27FC236}">
                <a16:creationId xmlns:a16="http://schemas.microsoft.com/office/drawing/2014/main" id="{91E4EED5-7914-59B3-F17A-7F4B2482244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55879" y="1965780"/>
            <a:ext cx="512205" cy="51220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415521C4-0080-AF0D-D513-FD752F1B98D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69795" t="84335" r="27677" b="11942"/>
          <a:stretch/>
        </p:blipFill>
        <p:spPr bwMode="auto">
          <a:xfrm>
            <a:off x="8224140" y="1430872"/>
            <a:ext cx="285003" cy="236221"/>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Group 16">
            <a:extLst>
              <a:ext uri="{FF2B5EF4-FFF2-40B4-BE49-F238E27FC236}">
                <a16:creationId xmlns:a16="http://schemas.microsoft.com/office/drawing/2014/main" id="{68F0A8A6-7E14-AD5E-4F25-EF186165CFC2}"/>
              </a:ext>
            </a:extLst>
          </p:cNvPr>
          <p:cNvGrpSpPr/>
          <p:nvPr/>
        </p:nvGrpSpPr>
        <p:grpSpPr>
          <a:xfrm>
            <a:off x="6493001" y="3127259"/>
            <a:ext cx="1016044" cy="1002564"/>
            <a:chOff x="6409189" y="3127259"/>
            <a:chExt cx="1016044" cy="1002564"/>
          </a:xfrm>
        </p:grpSpPr>
        <p:pic>
          <p:nvPicPr>
            <p:cNvPr id="28" name="Picture 2">
              <a:extLst>
                <a:ext uri="{FF2B5EF4-FFF2-40B4-BE49-F238E27FC236}">
                  <a16:creationId xmlns:a16="http://schemas.microsoft.com/office/drawing/2014/main" id="{F9E53EB4-B4D4-2578-5049-B065EFAE412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72668" t="73453" r="19311" b="10747"/>
            <a:stretch/>
          </p:blipFill>
          <p:spPr bwMode="auto">
            <a:xfrm>
              <a:off x="6520533" y="3127259"/>
              <a:ext cx="904700" cy="1002564"/>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026C8B7D-86FF-5A3A-6A49-28F15775ADC2}"/>
                </a:ext>
              </a:extLst>
            </p:cNvPr>
            <p:cNvSpPr/>
            <p:nvPr/>
          </p:nvSpPr>
          <p:spPr>
            <a:xfrm>
              <a:off x="6409189" y="3354779"/>
              <a:ext cx="264743" cy="20734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4" name="Picture 4" descr="Demystifying AWS Lambda: How AWS Lambda works in simple words | by Saurav  Sharma | Medium">
            <a:extLst>
              <a:ext uri="{FF2B5EF4-FFF2-40B4-BE49-F238E27FC236}">
                <a16:creationId xmlns:a16="http://schemas.microsoft.com/office/drawing/2014/main" id="{3C4BD4ED-E13F-9F10-49A9-463E93EEF1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02104" y="1556248"/>
            <a:ext cx="512205" cy="512205"/>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Demystifying AWS Lambda: How AWS Lambda works in simple words | by Saurav  Sharma | Medium">
            <a:extLst>
              <a:ext uri="{FF2B5EF4-FFF2-40B4-BE49-F238E27FC236}">
                <a16:creationId xmlns:a16="http://schemas.microsoft.com/office/drawing/2014/main" id="{7FEF85B1-0D70-B617-FD13-F6D92A8757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83980" y="1305306"/>
            <a:ext cx="512205" cy="51220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A4508CA-4468-DBB2-63C8-17832AD09D39}"/>
              </a:ext>
            </a:extLst>
          </p:cNvPr>
          <p:cNvSpPr txBox="1"/>
          <p:nvPr/>
        </p:nvSpPr>
        <p:spPr>
          <a:xfrm>
            <a:off x="3558847" y="3442402"/>
            <a:ext cx="945857" cy="307777"/>
          </a:xfrm>
          <a:prstGeom prst="rect">
            <a:avLst/>
          </a:prstGeom>
          <a:solidFill>
            <a:schemeClr val="bg1"/>
          </a:solidFill>
        </p:spPr>
        <p:txBody>
          <a:bodyPr wrap="square" rtlCol="0">
            <a:spAutoFit/>
          </a:bodyPr>
          <a:lstStyle/>
          <a:p>
            <a:pPr algn="ctr"/>
            <a:r>
              <a:rPr lang="en-US" sz="1400" dirty="0">
                <a:cs typeface="Times New Roman" panose="02020603050405020304" pitchFamily="18" charset="0"/>
              </a:rPr>
              <a:t>F(x</a:t>
            </a:r>
            <a:r>
              <a:rPr lang="en-US" sz="1400" baseline="-25000" dirty="0">
                <a:cs typeface="Times New Roman" panose="02020603050405020304" pitchFamily="18" charset="0"/>
              </a:rPr>
              <a:t>1</a:t>
            </a:r>
            <a:r>
              <a:rPr lang="en-US" sz="1400" dirty="0">
                <a:cs typeface="Times New Roman" panose="02020603050405020304" pitchFamily="18" charset="0"/>
              </a:rPr>
              <a:t>, x</a:t>
            </a:r>
            <a:r>
              <a:rPr lang="en-US" sz="1400" baseline="-25000" dirty="0">
                <a:cs typeface="Times New Roman" panose="02020603050405020304" pitchFamily="18" charset="0"/>
              </a:rPr>
              <a:t>2</a:t>
            </a:r>
            <a:r>
              <a:rPr lang="en-US" sz="1400" dirty="0">
                <a:cs typeface="Times New Roman" panose="02020603050405020304" pitchFamily="18" charset="0"/>
              </a:rPr>
              <a:t>)</a:t>
            </a:r>
          </a:p>
        </p:txBody>
      </p:sp>
      <p:pic>
        <p:nvPicPr>
          <p:cNvPr id="27" name="Picture 2">
            <a:extLst>
              <a:ext uri="{FF2B5EF4-FFF2-40B4-BE49-F238E27FC236}">
                <a16:creationId xmlns:a16="http://schemas.microsoft.com/office/drawing/2014/main" id="{59D33AED-5F51-45EC-D1EA-979316118E7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69795" t="84335" r="27677" b="11942"/>
          <a:stretch/>
        </p:blipFill>
        <p:spPr bwMode="auto">
          <a:xfrm>
            <a:off x="7418045" y="1673281"/>
            <a:ext cx="285003" cy="236221"/>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a:extLst>
              <a:ext uri="{FF2B5EF4-FFF2-40B4-BE49-F238E27FC236}">
                <a16:creationId xmlns:a16="http://schemas.microsoft.com/office/drawing/2014/main" id="{72B1B322-2694-DC27-59C6-56DDB4B8BA3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69795" t="84335" r="27677" b="11942"/>
          <a:stretch/>
        </p:blipFill>
        <p:spPr bwMode="auto">
          <a:xfrm>
            <a:off x="6777540" y="2059302"/>
            <a:ext cx="285003" cy="236221"/>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a:extLst>
              <a:ext uri="{FF2B5EF4-FFF2-40B4-BE49-F238E27FC236}">
                <a16:creationId xmlns:a16="http://schemas.microsoft.com/office/drawing/2014/main" id="{2D7F8F34-39D0-6622-6457-254D2094C9FB}"/>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43879" t="66973" r="46121" b="10240"/>
          <a:stretch/>
        </p:blipFill>
        <p:spPr bwMode="auto">
          <a:xfrm>
            <a:off x="1367163" y="3628541"/>
            <a:ext cx="1219200" cy="1562749"/>
          </a:xfrm>
          <a:prstGeom prst="rect">
            <a:avLst/>
          </a:prstGeom>
          <a:noFill/>
          <a:extLst>
            <a:ext uri="{909E8E84-426E-40DD-AFC4-6F175D3DCCD1}">
              <a14:hiddenFill xmlns:a14="http://schemas.microsoft.com/office/drawing/2010/main">
                <a:solidFill>
                  <a:srgbClr val="FFFFFF"/>
                </a:solidFill>
              </a14:hiddenFill>
            </a:ext>
          </a:extLst>
        </p:spPr>
      </p:pic>
      <p:grpSp>
        <p:nvGrpSpPr>
          <p:cNvPr id="50" name="Group 49">
            <a:extLst>
              <a:ext uri="{FF2B5EF4-FFF2-40B4-BE49-F238E27FC236}">
                <a16:creationId xmlns:a16="http://schemas.microsoft.com/office/drawing/2014/main" id="{DD854AD2-5A10-C0C9-491C-9B99AFF2506C}"/>
              </a:ext>
            </a:extLst>
          </p:cNvPr>
          <p:cNvGrpSpPr/>
          <p:nvPr/>
        </p:nvGrpSpPr>
        <p:grpSpPr>
          <a:xfrm>
            <a:off x="9823441" y="2344418"/>
            <a:ext cx="1145294" cy="1299002"/>
            <a:chOff x="7004068" y="1225613"/>
            <a:chExt cx="1712604" cy="1789187"/>
          </a:xfrm>
        </p:grpSpPr>
        <p:pic>
          <p:nvPicPr>
            <p:cNvPr id="51" name="Picture 50">
              <a:extLst>
                <a:ext uri="{FF2B5EF4-FFF2-40B4-BE49-F238E27FC236}">
                  <a16:creationId xmlns:a16="http://schemas.microsoft.com/office/drawing/2014/main" id="{D12CE814-EB99-B1A2-21DD-6D0575038ED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56293" t="32337" r="34742" b="50000"/>
            <a:stretch/>
          </p:blipFill>
          <p:spPr bwMode="auto">
            <a:xfrm>
              <a:off x="7004068" y="1225613"/>
              <a:ext cx="1568742" cy="1738437"/>
            </a:xfrm>
            <a:prstGeom prst="rect">
              <a:avLst/>
            </a:prstGeom>
            <a:noFill/>
            <a:extLst>
              <a:ext uri="{909E8E84-426E-40DD-AFC4-6F175D3DCCD1}">
                <a14:hiddenFill xmlns:a14="http://schemas.microsoft.com/office/drawing/2010/main">
                  <a:solidFill>
                    <a:srgbClr val="FFFFFF"/>
                  </a:solidFill>
                </a14:hiddenFill>
              </a:ext>
            </a:extLst>
          </p:spPr>
        </p:pic>
        <p:sp>
          <p:nvSpPr>
            <p:cNvPr id="52" name="Rectangle 51">
              <a:extLst>
                <a:ext uri="{FF2B5EF4-FFF2-40B4-BE49-F238E27FC236}">
                  <a16:creationId xmlns:a16="http://schemas.microsoft.com/office/drawing/2014/main" id="{FEB64294-FDB4-62DD-58F5-FB548DB5A01D}"/>
                </a:ext>
              </a:extLst>
            </p:cNvPr>
            <p:cNvSpPr/>
            <p:nvPr/>
          </p:nvSpPr>
          <p:spPr>
            <a:xfrm>
              <a:off x="8414693" y="2785351"/>
              <a:ext cx="301979" cy="2294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TextBox 52">
            <a:extLst>
              <a:ext uri="{FF2B5EF4-FFF2-40B4-BE49-F238E27FC236}">
                <a16:creationId xmlns:a16="http://schemas.microsoft.com/office/drawing/2014/main" id="{36DBFB33-EA51-0182-C75D-DC64AC51571B}"/>
              </a:ext>
            </a:extLst>
          </p:cNvPr>
          <p:cNvSpPr txBox="1"/>
          <p:nvPr/>
        </p:nvSpPr>
        <p:spPr>
          <a:xfrm>
            <a:off x="6119927" y="1643298"/>
            <a:ext cx="728768" cy="276999"/>
          </a:xfrm>
          <a:prstGeom prst="rect">
            <a:avLst/>
          </a:prstGeom>
          <a:no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F(x</a:t>
            </a:r>
            <a:r>
              <a:rPr lang="en-US" sz="1200" baseline="-25000" dirty="0">
                <a:latin typeface="Times New Roman" panose="02020603050405020304" pitchFamily="18" charset="0"/>
                <a:cs typeface="Times New Roman" panose="02020603050405020304" pitchFamily="18" charset="0"/>
              </a:rPr>
              <a:t>1</a:t>
            </a:r>
            <a:r>
              <a:rPr lang="en-US" sz="1200" dirty="0">
                <a:latin typeface="Times New Roman" panose="02020603050405020304" pitchFamily="18" charset="0"/>
                <a:cs typeface="Times New Roman" panose="02020603050405020304" pitchFamily="18" charset="0"/>
              </a:rPr>
              <a:t>, x</a:t>
            </a:r>
            <a:r>
              <a:rPr lang="en-US" sz="1200" baseline="-25000" dirty="0">
                <a:latin typeface="Times New Roman" panose="02020603050405020304" pitchFamily="18" charset="0"/>
                <a:cs typeface="Times New Roman" panose="02020603050405020304" pitchFamily="18" charset="0"/>
              </a:rPr>
              <a:t>2</a:t>
            </a:r>
            <a:r>
              <a:rPr lang="en-US" sz="1200" dirty="0">
                <a:latin typeface="Times New Roman" panose="02020603050405020304" pitchFamily="18" charset="0"/>
                <a:cs typeface="Times New Roman" panose="02020603050405020304" pitchFamily="18" charset="0"/>
              </a:rPr>
              <a:t>)</a:t>
            </a:r>
          </a:p>
        </p:txBody>
      </p:sp>
      <p:sp>
        <p:nvSpPr>
          <p:cNvPr id="54" name="TextBox 53">
            <a:extLst>
              <a:ext uri="{FF2B5EF4-FFF2-40B4-BE49-F238E27FC236}">
                <a16:creationId xmlns:a16="http://schemas.microsoft.com/office/drawing/2014/main" id="{4687A2BB-18C5-3309-EC63-B48254536F61}"/>
              </a:ext>
            </a:extLst>
          </p:cNvPr>
          <p:cNvSpPr txBox="1"/>
          <p:nvPr/>
        </p:nvSpPr>
        <p:spPr>
          <a:xfrm>
            <a:off x="6780277" y="1270790"/>
            <a:ext cx="728768" cy="276999"/>
          </a:xfrm>
          <a:prstGeom prst="rect">
            <a:avLst/>
          </a:prstGeom>
          <a:no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F(x</a:t>
            </a:r>
            <a:r>
              <a:rPr lang="en-US" sz="1200" baseline="-25000" dirty="0">
                <a:latin typeface="Times New Roman" panose="02020603050405020304" pitchFamily="18" charset="0"/>
                <a:cs typeface="Times New Roman" panose="02020603050405020304" pitchFamily="18" charset="0"/>
              </a:rPr>
              <a:t>1</a:t>
            </a:r>
            <a:r>
              <a:rPr lang="en-US" sz="1200" dirty="0">
                <a:latin typeface="Times New Roman" panose="02020603050405020304" pitchFamily="18" charset="0"/>
                <a:cs typeface="Times New Roman" panose="02020603050405020304" pitchFamily="18" charset="0"/>
              </a:rPr>
              <a:t>, x</a:t>
            </a:r>
            <a:r>
              <a:rPr lang="en-US" sz="1200" baseline="-25000" dirty="0">
                <a:latin typeface="Times New Roman" panose="02020603050405020304" pitchFamily="18" charset="0"/>
                <a:cs typeface="Times New Roman" panose="02020603050405020304" pitchFamily="18" charset="0"/>
              </a:rPr>
              <a:t>2</a:t>
            </a:r>
            <a:r>
              <a:rPr lang="en-US" sz="1200" dirty="0">
                <a:latin typeface="Times New Roman" panose="02020603050405020304" pitchFamily="18" charset="0"/>
                <a:cs typeface="Times New Roman" panose="02020603050405020304" pitchFamily="18" charset="0"/>
              </a:rPr>
              <a:t>)</a:t>
            </a:r>
          </a:p>
        </p:txBody>
      </p:sp>
      <p:sp>
        <p:nvSpPr>
          <p:cNvPr id="55" name="TextBox 54">
            <a:extLst>
              <a:ext uri="{FF2B5EF4-FFF2-40B4-BE49-F238E27FC236}">
                <a16:creationId xmlns:a16="http://schemas.microsoft.com/office/drawing/2014/main" id="{3ABBCB5E-E623-0B1E-A9EE-9F415BCE3897}"/>
              </a:ext>
            </a:extLst>
          </p:cNvPr>
          <p:cNvSpPr txBox="1"/>
          <p:nvPr/>
        </p:nvSpPr>
        <p:spPr>
          <a:xfrm>
            <a:off x="7559708" y="1025227"/>
            <a:ext cx="728768" cy="276999"/>
          </a:xfrm>
          <a:prstGeom prst="rect">
            <a:avLst/>
          </a:prstGeom>
          <a:no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F(x</a:t>
            </a:r>
            <a:r>
              <a:rPr lang="en-US" sz="1200" baseline="-25000" dirty="0">
                <a:latin typeface="Times New Roman" panose="02020603050405020304" pitchFamily="18" charset="0"/>
                <a:cs typeface="Times New Roman" panose="02020603050405020304" pitchFamily="18" charset="0"/>
              </a:rPr>
              <a:t>1</a:t>
            </a:r>
            <a:r>
              <a:rPr lang="en-US" sz="1200" dirty="0">
                <a:latin typeface="Times New Roman" panose="02020603050405020304" pitchFamily="18" charset="0"/>
                <a:cs typeface="Times New Roman" panose="02020603050405020304" pitchFamily="18" charset="0"/>
              </a:rPr>
              <a:t>, x</a:t>
            </a:r>
            <a:r>
              <a:rPr lang="en-US" sz="1200" baseline="-25000" dirty="0">
                <a:latin typeface="Times New Roman" panose="02020603050405020304" pitchFamily="18" charset="0"/>
                <a:cs typeface="Times New Roman" panose="02020603050405020304" pitchFamily="18" charset="0"/>
              </a:rPr>
              <a:t>2</a:t>
            </a:r>
            <a:r>
              <a:rPr lang="en-US" sz="1200" dirty="0">
                <a:latin typeface="Times New Roman" panose="02020603050405020304" pitchFamily="18" charset="0"/>
                <a:cs typeface="Times New Roman" panose="02020603050405020304" pitchFamily="18" charset="0"/>
              </a:rPr>
              <a:t>)</a:t>
            </a:r>
          </a:p>
        </p:txBody>
      </p:sp>
      <p:cxnSp>
        <p:nvCxnSpPr>
          <p:cNvPr id="29" name="Straight Arrow Connector 28">
            <a:extLst>
              <a:ext uri="{FF2B5EF4-FFF2-40B4-BE49-F238E27FC236}">
                <a16:creationId xmlns:a16="http://schemas.microsoft.com/office/drawing/2014/main" id="{E5C9DEF7-2A07-8CD8-D867-6A63C4016B44}"/>
              </a:ext>
            </a:extLst>
          </p:cNvPr>
          <p:cNvCxnSpPr>
            <a:cxnSpLocks/>
          </p:cNvCxnSpPr>
          <p:nvPr/>
        </p:nvCxnSpPr>
        <p:spPr>
          <a:xfrm>
            <a:off x="6588555" y="2533335"/>
            <a:ext cx="227938" cy="620547"/>
          </a:xfrm>
          <a:prstGeom prst="straightConnector1">
            <a:avLst/>
          </a:prstGeom>
          <a:ln w="28575">
            <a:solidFill>
              <a:srgbClr val="DA45C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7342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3951B878-9A6F-38A5-E9B9-B23D0F692BD6}"/>
              </a:ext>
            </a:extLst>
          </p:cNvPr>
          <p:cNvGrpSpPr/>
          <p:nvPr/>
        </p:nvGrpSpPr>
        <p:grpSpPr>
          <a:xfrm>
            <a:off x="4608485" y="359762"/>
            <a:ext cx="7231310" cy="4561030"/>
            <a:chOff x="2864623" y="913991"/>
            <a:chExt cx="7231310" cy="4724454"/>
          </a:xfrm>
        </p:grpSpPr>
        <p:pic>
          <p:nvPicPr>
            <p:cNvPr id="17" name="Picture 16">
              <a:extLst>
                <a:ext uri="{FF2B5EF4-FFF2-40B4-BE49-F238E27FC236}">
                  <a16:creationId xmlns:a16="http://schemas.microsoft.com/office/drawing/2014/main" id="{38E343C1-0705-B584-A98C-29241A905D97}"/>
                </a:ext>
              </a:extLst>
            </p:cNvPr>
            <p:cNvPicPr>
              <a:picLocks noChangeAspect="1"/>
            </p:cNvPicPr>
            <p:nvPr/>
          </p:nvPicPr>
          <p:blipFill rotWithShape="1">
            <a:blip r:embed="rId3"/>
            <a:srcRect l="9115" t="15264" r="8316" b="12809"/>
            <a:stretch/>
          </p:blipFill>
          <p:spPr>
            <a:xfrm>
              <a:off x="2864623" y="913991"/>
              <a:ext cx="7231310" cy="4724454"/>
            </a:xfrm>
            <a:prstGeom prst="rect">
              <a:avLst/>
            </a:prstGeom>
          </p:spPr>
        </p:pic>
        <p:sp>
          <p:nvSpPr>
            <p:cNvPr id="18" name="Rectangle 17">
              <a:extLst>
                <a:ext uri="{FF2B5EF4-FFF2-40B4-BE49-F238E27FC236}">
                  <a16:creationId xmlns:a16="http://schemas.microsoft.com/office/drawing/2014/main" id="{96C6B6C5-DA11-95D1-4F46-12FFF9AEB219}"/>
                </a:ext>
              </a:extLst>
            </p:cNvPr>
            <p:cNvSpPr/>
            <p:nvPr/>
          </p:nvSpPr>
          <p:spPr>
            <a:xfrm>
              <a:off x="4506011" y="2491033"/>
              <a:ext cx="4138367" cy="213752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 name="Straight Arrow Connector 7">
            <a:extLst>
              <a:ext uri="{FF2B5EF4-FFF2-40B4-BE49-F238E27FC236}">
                <a16:creationId xmlns:a16="http://schemas.microsoft.com/office/drawing/2014/main" id="{B35B55A8-906C-1DCD-0312-79E81E04A38C}"/>
              </a:ext>
            </a:extLst>
          </p:cNvPr>
          <p:cNvCxnSpPr>
            <a:cxnSpLocks/>
          </p:cNvCxnSpPr>
          <p:nvPr/>
        </p:nvCxnSpPr>
        <p:spPr>
          <a:xfrm flipV="1">
            <a:off x="2586363" y="2390862"/>
            <a:ext cx="3826563" cy="17475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5B4A564A-8C3A-F42C-90C6-1A2149E531DC}"/>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1. Workflows</a:t>
            </a:r>
          </a:p>
          <a:p>
            <a:pPr algn="ctr"/>
            <a:r>
              <a:rPr lang="en-US" dirty="0"/>
              <a:t>Distributed Cluster</a:t>
            </a:r>
          </a:p>
        </p:txBody>
      </p:sp>
      <p:cxnSp>
        <p:nvCxnSpPr>
          <p:cNvPr id="16" name="Straight Arrow Connector 15">
            <a:extLst>
              <a:ext uri="{FF2B5EF4-FFF2-40B4-BE49-F238E27FC236}">
                <a16:creationId xmlns:a16="http://schemas.microsoft.com/office/drawing/2014/main" id="{BAE80E73-964C-A949-9F61-01BDFFF60FB2}"/>
              </a:ext>
            </a:extLst>
          </p:cNvPr>
          <p:cNvCxnSpPr>
            <a:cxnSpLocks/>
          </p:cNvCxnSpPr>
          <p:nvPr/>
        </p:nvCxnSpPr>
        <p:spPr>
          <a:xfrm flipH="1" flipV="1">
            <a:off x="8919013" y="2454686"/>
            <a:ext cx="746592" cy="414349"/>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41989C63-0BC7-F767-FF4F-99B022C15B57}"/>
              </a:ext>
            </a:extLst>
          </p:cNvPr>
          <p:cNvGrpSpPr/>
          <p:nvPr/>
        </p:nvGrpSpPr>
        <p:grpSpPr>
          <a:xfrm>
            <a:off x="7194016" y="3083517"/>
            <a:ext cx="1016044" cy="1002564"/>
            <a:chOff x="6409189" y="3127259"/>
            <a:chExt cx="1016044" cy="1002564"/>
          </a:xfrm>
        </p:grpSpPr>
        <p:pic>
          <p:nvPicPr>
            <p:cNvPr id="29" name="Picture 2">
              <a:extLst>
                <a:ext uri="{FF2B5EF4-FFF2-40B4-BE49-F238E27FC236}">
                  <a16:creationId xmlns:a16="http://schemas.microsoft.com/office/drawing/2014/main" id="{B77FFCDC-D587-1E0B-B1EF-EB927FF5190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2668" t="73453" r="19311" b="10747"/>
            <a:stretch/>
          </p:blipFill>
          <p:spPr bwMode="auto">
            <a:xfrm>
              <a:off x="6520533" y="3127259"/>
              <a:ext cx="904700" cy="1002564"/>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a:extLst>
                <a:ext uri="{FF2B5EF4-FFF2-40B4-BE49-F238E27FC236}">
                  <a16:creationId xmlns:a16="http://schemas.microsoft.com/office/drawing/2014/main" id="{8696F53B-1288-284A-0F40-6C9FD741B8CB}"/>
                </a:ext>
              </a:extLst>
            </p:cNvPr>
            <p:cNvSpPr/>
            <p:nvPr/>
          </p:nvSpPr>
          <p:spPr>
            <a:xfrm>
              <a:off x="6409189" y="3354779"/>
              <a:ext cx="264743" cy="20734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 name="Straight Arrow Connector 10">
            <a:extLst>
              <a:ext uri="{FF2B5EF4-FFF2-40B4-BE49-F238E27FC236}">
                <a16:creationId xmlns:a16="http://schemas.microsoft.com/office/drawing/2014/main" id="{2CF58C66-AFC5-46A1-B093-30753505269D}"/>
              </a:ext>
            </a:extLst>
          </p:cNvPr>
          <p:cNvCxnSpPr>
            <a:cxnSpLocks/>
          </p:cNvCxnSpPr>
          <p:nvPr/>
        </p:nvCxnSpPr>
        <p:spPr>
          <a:xfrm>
            <a:off x="7640569" y="2705748"/>
            <a:ext cx="0" cy="377769"/>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31" name="Picture 2">
            <a:extLst>
              <a:ext uri="{FF2B5EF4-FFF2-40B4-BE49-F238E27FC236}">
                <a16:creationId xmlns:a16="http://schemas.microsoft.com/office/drawing/2014/main" id="{DF7E61EA-5A96-B6AA-91CD-C7E142E26BD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3879" t="66973" r="46121" b="10240"/>
          <a:stretch/>
        </p:blipFill>
        <p:spPr bwMode="auto">
          <a:xfrm>
            <a:off x="1367163" y="3628541"/>
            <a:ext cx="1219200" cy="156274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ACF45732-0944-831C-24FC-EFA69C6F5DF7}"/>
              </a:ext>
            </a:extLst>
          </p:cNvPr>
          <p:cNvPicPr>
            <a:picLocks noChangeAspect="1"/>
          </p:cNvPicPr>
          <p:nvPr/>
        </p:nvPicPr>
        <p:blipFill>
          <a:blip r:embed="rId5"/>
          <a:stretch>
            <a:fillRect/>
          </a:stretch>
        </p:blipFill>
        <p:spPr>
          <a:xfrm>
            <a:off x="1848495" y="4296917"/>
            <a:ext cx="4777574" cy="2382384"/>
          </a:xfrm>
          <a:prstGeom prst="rect">
            <a:avLst/>
          </a:prstGeom>
        </p:spPr>
      </p:pic>
      <p:sp>
        <p:nvSpPr>
          <p:cNvPr id="34" name="TextBox 33">
            <a:extLst>
              <a:ext uri="{FF2B5EF4-FFF2-40B4-BE49-F238E27FC236}">
                <a16:creationId xmlns:a16="http://schemas.microsoft.com/office/drawing/2014/main" id="{F8994218-FE3D-BB1B-C911-B8D438DADB34}"/>
              </a:ext>
            </a:extLst>
          </p:cNvPr>
          <p:cNvSpPr txBox="1"/>
          <p:nvPr/>
        </p:nvSpPr>
        <p:spPr>
          <a:xfrm>
            <a:off x="3363817" y="3351658"/>
            <a:ext cx="1041550" cy="307777"/>
          </a:xfrm>
          <a:prstGeom prst="rect">
            <a:avLst/>
          </a:prstGeom>
          <a:solidFill>
            <a:schemeClr val="bg1"/>
          </a:solidFill>
        </p:spPr>
        <p:txBody>
          <a:bodyPr wrap="square" rtlCol="0">
            <a:spAutoFit/>
          </a:bodyPr>
          <a:lstStyle/>
          <a:p>
            <a:pPr algn="ctr"/>
            <a:r>
              <a:rPr lang="en-US" sz="1400" dirty="0">
                <a:cs typeface="Times New Roman" panose="02020603050405020304" pitchFamily="18" charset="0"/>
              </a:rPr>
              <a:t>F(x</a:t>
            </a:r>
            <a:r>
              <a:rPr lang="en-US" sz="1400" baseline="-25000" dirty="0">
                <a:cs typeface="Times New Roman" panose="02020603050405020304" pitchFamily="18" charset="0"/>
              </a:rPr>
              <a:t>1</a:t>
            </a:r>
            <a:r>
              <a:rPr lang="en-US" sz="1400" dirty="0">
                <a:cs typeface="Times New Roman" panose="02020603050405020304" pitchFamily="18" charset="0"/>
              </a:rPr>
              <a:t>, x</a:t>
            </a:r>
            <a:r>
              <a:rPr lang="en-US" sz="1400" baseline="-25000" dirty="0">
                <a:cs typeface="Times New Roman" panose="02020603050405020304" pitchFamily="18" charset="0"/>
              </a:rPr>
              <a:t>2</a:t>
            </a:r>
            <a:r>
              <a:rPr lang="en-US" sz="1400" dirty="0">
                <a:cs typeface="Times New Roman" panose="02020603050405020304" pitchFamily="18" charset="0"/>
              </a:rPr>
              <a:t>, t)</a:t>
            </a:r>
          </a:p>
        </p:txBody>
      </p:sp>
      <p:grpSp>
        <p:nvGrpSpPr>
          <p:cNvPr id="35" name="Group 34">
            <a:extLst>
              <a:ext uri="{FF2B5EF4-FFF2-40B4-BE49-F238E27FC236}">
                <a16:creationId xmlns:a16="http://schemas.microsoft.com/office/drawing/2014/main" id="{E5D64FD6-A8E9-43ED-605C-AF38F45386B7}"/>
              </a:ext>
            </a:extLst>
          </p:cNvPr>
          <p:cNvGrpSpPr/>
          <p:nvPr/>
        </p:nvGrpSpPr>
        <p:grpSpPr>
          <a:xfrm>
            <a:off x="9823441" y="2344418"/>
            <a:ext cx="1145294" cy="1299002"/>
            <a:chOff x="7004068" y="1225613"/>
            <a:chExt cx="1712604" cy="1789187"/>
          </a:xfrm>
        </p:grpSpPr>
        <p:pic>
          <p:nvPicPr>
            <p:cNvPr id="36" name="Picture 35">
              <a:extLst>
                <a:ext uri="{FF2B5EF4-FFF2-40B4-BE49-F238E27FC236}">
                  <a16:creationId xmlns:a16="http://schemas.microsoft.com/office/drawing/2014/main" id="{8257A11D-F920-B217-977F-845B14F2A37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6293" t="32337" r="34742" b="50000"/>
            <a:stretch/>
          </p:blipFill>
          <p:spPr bwMode="auto">
            <a:xfrm>
              <a:off x="7004068" y="1225613"/>
              <a:ext cx="1568742" cy="1738437"/>
            </a:xfrm>
            <a:prstGeom prst="rect">
              <a:avLst/>
            </a:prstGeom>
            <a:noFill/>
            <a:extLst>
              <a:ext uri="{909E8E84-426E-40DD-AFC4-6F175D3DCCD1}">
                <a14:hiddenFill xmlns:a14="http://schemas.microsoft.com/office/drawing/2010/main">
                  <a:solidFill>
                    <a:srgbClr val="FFFFFF"/>
                  </a:solidFill>
                </a14:hiddenFill>
              </a:ext>
            </a:extLst>
          </p:spPr>
        </p:pic>
        <p:sp>
          <p:nvSpPr>
            <p:cNvPr id="37" name="Rectangle 36">
              <a:extLst>
                <a:ext uri="{FF2B5EF4-FFF2-40B4-BE49-F238E27FC236}">
                  <a16:creationId xmlns:a16="http://schemas.microsoft.com/office/drawing/2014/main" id="{BBD87E56-4710-7514-1659-CA98EF7692AE}"/>
                </a:ext>
              </a:extLst>
            </p:cNvPr>
            <p:cNvSpPr/>
            <p:nvPr/>
          </p:nvSpPr>
          <p:spPr>
            <a:xfrm>
              <a:off x="8414693" y="2785351"/>
              <a:ext cx="301979" cy="2294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45">
            <a:extLst>
              <a:ext uri="{FF2B5EF4-FFF2-40B4-BE49-F238E27FC236}">
                <a16:creationId xmlns:a16="http://schemas.microsoft.com/office/drawing/2014/main" id="{28345E3B-BA62-2CE0-8C4C-7D5A9B1856B7}"/>
              </a:ext>
            </a:extLst>
          </p:cNvPr>
          <p:cNvGrpSpPr/>
          <p:nvPr/>
        </p:nvGrpSpPr>
        <p:grpSpPr>
          <a:xfrm>
            <a:off x="8217367" y="1708836"/>
            <a:ext cx="712444" cy="700411"/>
            <a:chOff x="8453651" y="5138077"/>
            <a:chExt cx="799331" cy="785831"/>
          </a:xfrm>
        </p:grpSpPr>
        <p:pic>
          <p:nvPicPr>
            <p:cNvPr id="47" name="Picture 2">
              <a:extLst>
                <a:ext uri="{FF2B5EF4-FFF2-40B4-BE49-F238E27FC236}">
                  <a16:creationId xmlns:a16="http://schemas.microsoft.com/office/drawing/2014/main" id="{2672BB57-D96D-BB7E-B621-FADF5B578D1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053" b="12640"/>
            <a:stretch/>
          </p:blipFill>
          <p:spPr bwMode="auto">
            <a:xfrm>
              <a:off x="8453651" y="5138077"/>
              <a:ext cx="779279" cy="700411"/>
            </a:xfrm>
            <a:prstGeom prst="rect">
              <a:avLst/>
            </a:prstGeom>
            <a:noFill/>
            <a:extLst>
              <a:ext uri="{909E8E84-426E-40DD-AFC4-6F175D3DCCD1}">
                <a14:hiddenFill xmlns:a14="http://schemas.microsoft.com/office/drawing/2010/main">
                  <a:solidFill>
                    <a:srgbClr val="FFFFFF"/>
                  </a:solidFill>
                </a14:hiddenFill>
              </a:ext>
            </a:extLst>
          </p:spPr>
        </p:pic>
        <p:sp>
          <p:nvSpPr>
            <p:cNvPr id="48" name="Rectangle 47">
              <a:extLst>
                <a:ext uri="{FF2B5EF4-FFF2-40B4-BE49-F238E27FC236}">
                  <a16:creationId xmlns:a16="http://schemas.microsoft.com/office/drawing/2014/main" id="{A824E504-8D52-E46C-6AF8-0817C7472E27}"/>
                </a:ext>
              </a:extLst>
            </p:cNvPr>
            <p:cNvSpPr/>
            <p:nvPr/>
          </p:nvSpPr>
          <p:spPr>
            <a:xfrm>
              <a:off x="9087832" y="5376296"/>
              <a:ext cx="165150" cy="13685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3839ECB7-3F9E-0843-DE4A-469832F74215}"/>
                </a:ext>
              </a:extLst>
            </p:cNvPr>
            <p:cNvSpPr/>
            <p:nvPr/>
          </p:nvSpPr>
          <p:spPr>
            <a:xfrm rot="5400000">
              <a:off x="8985206" y="5731619"/>
              <a:ext cx="247724" cy="13685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62C92A43-91AE-6F04-2FE1-6FF008028F0A}"/>
                </a:ext>
              </a:extLst>
            </p:cNvPr>
            <p:cNvSpPr/>
            <p:nvPr/>
          </p:nvSpPr>
          <p:spPr>
            <a:xfrm>
              <a:off x="8943918" y="5731216"/>
              <a:ext cx="165150" cy="13685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1" name="Picture 2">
            <a:extLst>
              <a:ext uri="{FF2B5EF4-FFF2-40B4-BE49-F238E27FC236}">
                <a16:creationId xmlns:a16="http://schemas.microsoft.com/office/drawing/2014/main" id="{4E8DFC88-6033-4996-1BCC-4639E0122E0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9795" t="84335" r="27677" b="11942"/>
          <a:stretch/>
        </p:blipFill>
        <p:spPr bwMode="auto">
          <a:xfrm>
            <a:off x="7630039" y="2332683"/>
            <a:ext cx="285003" cy="236221"/>
          </a:xfrm>
          <a:prstGeom prst="rect">
            <a:avLst/>
          </a:prstGeom>
          <a:noFill/>
          <a:extLst>
            <a:ext uri="{909E8E84-426E-40DD-AFC4-6F175D3DCCD1}">
              <a14:hiddenFill xmlns:a14="http://schemas.microsoft.com/office/drawing/2010/main">
                <a:solidFill>
                  <a:srgbClr val="FFFFFF"/>
                </a:solidFill>
              </a14:hiddenFill>
            </a:ext>
          </a:extLst>
        </p:spPr>
      </p:pic>
      <p:grpSp>
        <p:nvGrpSpPr>
          <p:cNvPr id="53" name="Group 52">
            <a:extLst>
              <a:ext uri="{FF2B5EF4-FFF2-40B4-BE49-F238E27FC236}">
                <a16:creationId xmlns:a16="http://schemas.microsoft.com/office/drawing/2014/main" id="{22374509-86B8-17FC-AE14-0B9362E2679C}"/>
              </a:ext>
            </a:extLst>
          </p:cNvPr>
          <p:cNvGrpSpPr/>
          <p:nvPr/>
        </p:nvGrpSpPr>
        <p:grpSpPr>
          <a:xfrm>
            <a:off x="7472349" y="1621178"/>
            <a:ext cx="712444" cy="700411"/>
            <a:chOff x="8453651" y="5138077"/>
            <a:chExt cx="799331" cy="785831"/>
          </a:xfrm>
        </p:grpSpPr>
        <p:pic>
          <p:nvPicPr>
            <p:cNvPr id="54" name="Picture 2">
              <a:extLst>
                <a:ext uri="{FF2B5EF4-FFF2-40B4-BE49-F238E27FC236}">
                  <a16:creationId xmlns:a16="http://schemas.microsoft.com/office/drawing/2014/main" id="{96BDD5C2-1B65-6C9D-0B66-BD659535ED3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053" b="12640"/>
            <a:stretch/>
          </p:blipFill>
          <p:spPr bwMode="auto">
            <a:xfrm>
              <a:off x="8453651" y="5138077"/>
              <a:ext cx="779279" cy="700411"/>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a:extLst>
                <a:ext uri="{FF2B5EF4-FFF2-40B4-BE49-F238E27FC236}">
                  <a16:creationId xmlns:a16="http://schemas.microsoft.com/office/drawing/2014/main" id="{6F061380-6A05-AA5F-EA29-5CD6BE0D88A5}"/>
                </a:ext>
              </a:extLst>
            </p:cNvPr>
            <p:cNvSpPr/>
            <p:nvPr/>
          </p:nvSpPr>
          <p:spPr>
            <a:xfrm>
              <a:off x="9087832" y="5376296"/>
              <a:ext cx="165150" cy="13685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6BC98A8D-CDBE-AD2F-BC22-C07C96954F6E}"/>
                </a:ext>
              </a:extLst>
            </p:cNvPr>
            <p:cNvSpPr/>
            <p:nvPr/>
          </p:nvSpPr>
          <p:spPr>
            <a:xfrm rot="5400000">
              <a:off x="8985206" y="5731619"/>
              <a:ext cx="247724" cy="13685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8C395001-9DE8-F79D-902A-6147DCC4A24A}"/>
                </a:ext>
              </a:extLst>
            </p:cNvPr>
            <p:cNvSpPr/>
            <p:nvPr/>
          </p:nvSpPr>
          <p:spPr>
            <a:xfrm>
              <a:off x="8943918" y="5731216"/>
              <a:ext cx="165150" cy="13685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8" name="Group 57">
            <a:extLst>
              <a:ext uri="{FF2B5EF4-FFF2-40B4-BE49-F238E27FC236}">
                <a16:creationId xmlns:a16="http://schemas.microsoft.com/office/drawing/2014/main" id="{834BD955-77EC-D59D-C6F1-413FBFB3630C}"/>
              </a:ext>
            </a:extLst>
          </p:cNvPr>
          <p:cNvGrpSpPr/>
          <p:nvPr/>
        </p:nvGrpSpPr>
        <p:grpSpPr>
          <a:xfrm>
            <a:off x="6745126" y="1754275"/>
            <a:ext cx="712444" cy="700411"/>
            <a:chOff x="8453651" y="5138077"/>
            <a:chExt cx="799331" cy="785831"/>
          </a:xfrm>
        </p:grpSpPr>
        <p:pic>
          <p:nvPicPr>
            <p:cNvPr id="59" name="Picture 2">
              <a:extLst>
                <a:ext uri="{FF2B5EF4-FFF2-40B4-BE49-F238E27FC236}">
                  <a16:creationId xmlns:a16="http://schemas.microsoft.com/office/drawing/2014/main" id="{905B09C9-779B-7ADA-9655-A42A7FF5F08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053" b="12640"/>
            <a:stretch/>
          </p:blipFill>
          <p:spPr bwMode="auto">
            <a:xfrm>
              <a:off x="8453651" y="5138077"/>
              <a:ext cx="779279" cy="700411"/>
            </a:xfrm>
            <a:prstGeom prst="rect">
              <a:avLst/>
            </a:prstGeom>
            <a:noFill/>
            <a:extLst>
              <a:ext uri="{909E8E84-426E-40DD-AFC4-6F175D3DCCD1}">
                <a14:hiddenFill xmlns:a14="http://schemas.microsoft.com/office/drawing/2010/main">
                  <a:solidFill>
                    <a:srgbClr val="FFFFFF"/>
                  </a:solidFill>
                </a14:hiddenFill>
              </a:ext>
            </a:extLst>
          </p:spPr>
        </p:pic>
        <p:sp>
          <p:nvSpPr>
            <p:cNvPr id="60" name="Rectangle 59">
              <a:extLst>
                <a:ext uri="{FF2B5EF4-FFF2-40B4-BE49-F238E27FC236}">
                  <a16:creationId xmlns:a16="http://schemas.microsoft.com/office/drawing/2014/main" id="{DCFC7F06-E5E7-AC3B-3F0D-A5491605AD54}"/>
                </a:ext>
              </a:extLst>
            </p:cNvPr>
            <p:cNvSpPr/>
            <p:nvPr/>
          </p:nvSpPr>
          <p:spPr>
            <a:xfrm>
              <a:off x="9087832" y="5376296"/>
              <a:ext cx="165150" cy="13685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8AECF750-021C-A84E-3A96-ADEDAB30F088}"/>
                </a:ext>
              </a:extLst>
            </p:cNvPr>
            <p:cNvSpPr/>
            <p:nvPr/>
          </p:nvSpPr>
          <p:spPr>
            <a:xfrm rot="5400000">
              <a:off x="8985206" y="5731619"/>
              <a:ext cx="247724" cy="13685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74163ADA-0E61-339D-0BDB-BE9D1C6C355C}"/>
                </a:ext>
              </a:extLst>
            </p:cNvPr>
            <p:cNvSpPr/>
            <p:nvPr/>
          </p:nvSpPr>
          <p:spPr>
            <a:xfrm>
              <a:off x="8943918" y="5731216"/>
              <a:ext cx="165150" cy="13685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3" name="Oval 32">
            <a:extLst>
              <a:ext uri="{FF2B5EF4-FFF2-40B4-BE49-F238E27FC236}">
                <a16:creationId xmlns:a16="http://schemas.microsoft.com/office/drawing/2014/main" id="{AC10ABB6-8771-EA49-DCE7-CC523D2854F2}"/>
              </a:ext>
            </a:extLst>
          </p:cNvPr>
          <p:cNvSpPr/>
          <p:nvPr/>
        </p:nvSpPr>
        <p:spPr>
          <a:xfrm>
            <a:off x="6412926" y="1261956"/>
            <a:ext cx="2630539" cy="1380740"/>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260C6E52-84B3-191B-ADD3-306D226C5C71}"/>
              </a:ext>
            </a:extLst>
          </p:cNvPr>
          <p:cNvPicPr>
            <a:picLocks noChangeAspect="1"/>
          </p:cNvPicPr>
          <p:nvPr/>
        </p:nvPicPr>
        <p:blipFill>
          <a:blip r:embed="rId6"/>
          <a:stretch>
            <a:fillRect/>
          </a:stretch>
        </p:blipFill>
        <p:spPr>
          <a:xfrm>
            <a:off x="6712889" y="5134051"/>
            <a:ext cx="1546035" cy="688935"/>
          </a:xfrm>
          <a:prstGeom prst="rect">
            <a:avLst/>
          </a:prstGeom>
        </p:spPr>
      </p:pic>
      <p:pic>
        <p:nvPicPr>
          <p:cNvPr id="4" name="Picture 3">
            <a:extLst>
              <a:ext uri="{FF2B5EF4-FFF2-40B4-BE49-F238E27FC236}">
                <a16:creationId xmlns:a16="http://schemas.microsoft.com/office/drawing/2014/main" id="{DD8C597C-AAC1-AFE1-D579-081AE89E5AE8}"/>
              </a:ext>
            </a:extLst>
          </p:cNvPr>
          <p:cNvPicPr>
            <a:picLocks noChangeAspect="1"/>
          </p:cNvPicPr>
          <p:nvPr/>
        </p:nvPicPr>
        <p:blipFill rotWithShape="1">
          <a:blip r:embed="rId7"/>
          <a:srcRect l="83954" t="10330"/>
          <a:stretch/>
        </p:blipFill>
        <p:spPr>
          <a:xfrm>
            <a:off x="6780637" y="1530530"/>
            <a:ext cx="277118" cy="295220"/>
          </a:xfrm>
          <a:prstGeom prst="rect">
            <a:avLst/>
          </a:prstGeom>
        </p:spPr>
      </p:pic>
      <p:pic>
        <p:nvPicPr>
          <p:cNvPr id="5" name="Picture 4">
            <a:extLst>
              <a:ext uri="{FF2B5EF4-FFF2-40B4-BE49-F238E27FC236}">
                <a16:creationId xmlns:a16="http://schemas.microsoft.com/office/drawing/2014/main" id="{BF2A5A58-3157-B7D4-8E41-1B3310D606D1}"/>
              </a:ext>
            </a:extLst>
          </p:cNvPr>
          <p:cNvPicPr>
            <a:picLocks noChangeAspect="1"/>
          </p:cNvPicPr>
          <p:nvPr/>
        </p:nvPicPr>
        <p:blipFill rotWithShape="1">
          <a:blip r:embed="rId7"/>
          <a:srcRect l="83954" t="10330"/>
          <a:stretch/>
        </p:blipFill>
        <p:spPr>
          <a:xfrm>
            <a:off x="7472349" y="1404918"/>
            <a:ext cx="277118" cy="295220"/>
          </a:xfrm>
          <a:prstGeom prst="rect">
            <a:avLst/>
          </a:prstGeom>
        </p:spPr>
      </p:pic>
      <p:pic>
        <p:nvPicPr>
          <p:cNvPr id="6" name="Picture 5">
            <a:extLst>
              <a:ext uri="{FF2B5EF4-FFF2-40B4-BE49-F238E27FC236}">
                <a16:creationId xmlns:a16="http://schemas.microsoft.com/office/drawing/2014/main" id="{E14B081F-4BCA-13D0-E9F4-38EED0367B41}"/>
              </a:ext>
            </a:extLst>
          </p:cNvPr>
          <p:cNvPicPr>
            <a:picLocks noChangeAspect="1"/>
          </p:cNvPicPr>
          <p:nvPr/>
        </p:nvPicPr>
        <p:blipFill rotWithShape="1">
          <a:blip r:embed="rId7"/>
          <a:srcRect l="83954" t="10330"/>
          <a:stretch/>
        </p:blipFill>
        <p:spPr>
          <a:xfrm>
            <a:off x="8202955" y="1495975"/>
            <a:ext cx="277118" cy="295220"/>
          </a:xfrm>
          <a:prstGeom prst="rect">
            <a:avLst/>
          </a:prstGeom>
        </p:spPr>
      </p:pic>
      <p:sp>
        <p:nvSpPr>
          <p:cNvPr id="7" name="TextBox 6">
            <a:extLst>
              <a:ext uri="{FF2B5EF4-FFF2-40B4-BE49-F238E27FC236}">
                <a16:creationId xmlns:a16="http://schemas.microsoft.com/office/drawing/2014/main" id="{D29C25A9-FC3A-A917-4231-476C0EF4A32A}"/>
              </a:ext>
            </a:extLst>
          </p:cNvPr>
          <p:cNvSpPr txBox="1"/>
          <p:nvPr/>
        </p:nvSpPr>
        <p:spPr>
          <a:xfrm>
            <a:off x="7194016" y="870289"/>
            <a:ext cx="1041550" cy="307777"/>
          </a:xfrm>
          <a:prstGeom prst="rect">
            <a:avLst/>
          </a:prstGeom>
          <a:noFill/>
        </p:spPr>
        <p:txBody>
          <a:bodyPr wrap="square" rtlCol="0">
            <a:spAutoFit/>
          </a:bodyPr>
          <a:lstStyle/>
          <a:p>
            <a:pPr algn="ctr"/>
            <a:r>
              <a:rPr lang="en-US" sz="1400" dirty="0">
                <a:cs typeface="Times New Roman" panose="02020603050405020304" pitchFamily="18" charset="0"/>
              </a:rPr>
              <a:t>F(x</a:t>
            </a:r>
            <a:r>
              <a:rPr lang="en-US" sz="1400" baseline="-25000" dirty="0">
                <a:cs typeface="Times New Roman" panose="02020603050405020304" pitchFamily="18" charset="0"/>
              </a:rPr>
              <a:t>1</a:t>
            </a:r>
            <a:r>
              <a:rPr lang="en-US" sz="1400" dirty="0">
                <a:cs typeface="Times New Roman" panose="02020603050405020304" pitchFamily="18" charset="0"/>
              </a:rPr>
              <a:t>, x</a:t>
            </a:r>
            <a:r>
              <a:rPr lang="en-US" sz="1400" baseline="-25000" dirty="0">
                <a:cs typeface="Times New Roman" panose="02020603050405020304" pitchFamily="18" charset="0"/>
              </a:rPr>
              <a:t>2</a:t>
            </a:r>
            <a:r>
              <a:rPr lang="en-US" sz="1400" dirty="0">
                <a:cs typeface="Times New Roman" panose="02020603050405020304" pitchFamily="18" charset="0"/>
              </a:rPr>
              <a:t>, t)</a:t>
            </a:r>
          </a:p>
        </p:txBody>
      </p:sp>
    </p:spTree>
    <p:extLst>
      <p:ext uri="{BB962C8B-B14F-4D97-AF65-F5344CB8AC3E}">
        <p14:creationId xmlns:p14="http://schemas.microsoft.com/office/powerpoint/2010/main" val="16583052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28460</TotalTime>
  <Words>2805</Words>
  <Application>Microsoft Macintosh PowerPoint</Application>
  <PresentationFormat>Widescreen</PresentationFormat>
  <Paragraphs>362</Paragraphs>
  <Slides>32</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Aptos</vt:lpstr>
      <vt:lpstr>Arial</vt:lpstr>
      <vt:lpstr>Calibri</vt:lpstr>
      <vt:lpstr>Calibri Light</vt:lpstr>
      <vt:lpstr>Menlo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Henze, Dean C (US 398N-Affiliate)</dc:creator>
  <cp:lastModifiedBy>Henze, Dean C (US 398N-Affiliate)</cp:lastModifiedBy>
  <cp:revision>230</cp:revision>
  <dcterms:created xsi:type="dcterms:W3CDTF">2023-10-16T20:09:10Z</dcterms:created>
  <dcterms:modified xsi:type="dcterms:W3CDTF">2024-04-22T19:52:22Z</dcterms:modified>
</cp:coreProperties>
</file>