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90"/>
  </p:normalViewPr>
  <p:slideViewPr>
    <p:cSldViewPr snapToGrid="0">
      <p:cViewPr varScale="1">
        <p:scale>
          <a:sx n="151" d="100"/>
          <a:sy n="15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9ECF-2740-A4E3-3E7C-556D61EB3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803F2-D000-AD86-1292-31226F319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C247-4828-C4D6-3AEB-21AD2F42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9229-D9C6-B54B-9CD0-214F4148D759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1586A-FF78-895C-D6D4-D1942B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E5FF-CA7A-0A74-38B0-EFF1DBD8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845-41C7-7E44-95B2-45722457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3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5773-8660-4FA3-C2D4-95FD5044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5989F-4F3D-5B4A-EA54-F3DBFBEE5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587DA-B933-8E09-843F-3DFAFD92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9229-D9C6-B54B-9CD0-214F4148D759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FA2D-51F5-5193-DC1B-B62BE820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0C03-C5F7-ADFB-B899-6F39F700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845-41C7-7E44-95B2-45722457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43D6F-6A9A-AA14-7607-A45A157B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A3E77-0004-3F07-F9A1-989E188B0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754A-5836-2882-EC87-F782F73E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9229-D9C6-B54B-9CD0-214F4148D759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D2069-41A8-25ED-0044-EC286B25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B4031-FE55-42B0-8D79-216E43DD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845-41C7-7E44-95B2-45722457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7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A391-1F4A-B219-14E4-5F7A2E29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D81E-336B-7611-DA81-56397CD9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1D13-B6B5-72BA-8605-A17CFB4F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9229-D9C6-B54B-9CD0-214F4148D759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EC75-AB83-A18E-35ED-2EB1C348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F84-624D-F295-7849-C00B19C3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845-41C7-7E44-95B2-45722457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2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5DFF-B5C8-BED1-E09B-C611D6C1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51C21-98F7-EABF-8C8E-672D2642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840FD-E5B9-98AC-DFF5-614F9DC9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9229-D9C6-B54B-9CD0-214F4148D759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5559-BA7C-05A1-35C3-D94FE0A4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8D83A-6AA8-A20B-F9CA-56B1596D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845-41C7-7E44-95B2-45722457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5003-B626-0063-ECC0-1997FD15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D3-4CFC-0AB2-D038-9668296FA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56D3F-14FF-20DA-3354-28652BD93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AB6FD-9AC3-9813-696C-3C195034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9229-D9C6-B54B-9CD0-214F4148D759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0EF0B-8FD1-0444-1736-99752120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599BE-14D1-82B8-4C61-9C4E1010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845-41C7-7E44-95B2-45722457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D7F4-45F2-96AE-9C9F-D831E068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CF5B-6DDD-BD64-EA71-F3B65901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531F4-3834-87F4-D61A-4B8C70890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142E-432D-A075-013C-0812BC8CC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F3B5B-C8DC-7FF1-31CE-CF1FB2EC1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77BF8-3852-EC17-2DD8-C11C657E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9229-D9C6-B54B-9CD0-214F4148D759}" type="datetimeFigureOut">
              <a:rPr lang="en-US" smtClean="0"/>
              <a:t>10/8/25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5B3E6-CF8C-6651-D01E-BE099566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0BC42-6C3C-F23C-9190-D9DDFDD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845-41C7-7E44-95B2-45722457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2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5CF1-873F-5FB6-2356-027C010E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B867D-976F-510F-71FB-8072B028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9229-D9C6-B54B-9CD0-214F4148D759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A5A3F-9E90-D338-4048-5600B1B7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79005-723F-89A4-AD92-589685CF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845-41C7-7E44-95B2-45722457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05519-9A00-F6C5-66E0-3B76B6CC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9229-D9C6-B54B-9CD0-214F4148D759}" type="datetimeFigureOut">
              <a:rPr lang="en-US" smtClean="0"/>
              <a:t>10/8/25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56F62-B290-31BA-347B-8F90B5EC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354BC-4278-C3F3-76D8-2D68D6FB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845-41C7-7E44-95B2-45722457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DE68-9178-745F-A379-3D1FF5E6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6F3D-CF16-F2F3-2A70-C062C1B0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BFB8-D7ED-D81E-A467-4CEAD4D1B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1E30D-7CB1-30FD-0B4B-71194128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9229-D9C6-B54B-9CD0-214F4148D759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90844-66AF-226D-199C-C016CB7D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EAB95-A13A-6AFC-8073-02833F9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845-41C7-7E44-95B2-45722457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40A7-09A0-0B0E-DCDB-EA69968F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73B1B-ACC0-FE16-D6CB-97A328274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D180-F71F-6658-2E4A-20CE3A49A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20D3A-C55F-627D-EAA0-A473217C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9229-D9C6-B54B-9CD0-214F4148D759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0DE73-08BB-2DB5-AD0F-09DD812F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920D6-087A-A2C4-E8C7-59726E44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845-41C7-7E44-95B2-45722457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1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150A8-5442-DF4C-9020-E8A52198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6899A-9A55-DD77-92FC-EE9FC796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2C61B-D5C3-F179-F739-3EB069A5A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D9229-D9C6-B54B-9CD0-214F4148D759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A125C-EAB0-16EE-2A00-1C10A046F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375E9-E905-B2AD-553A-A382565FF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51845-41C7-7E44-95B2-45722457F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DF File - What is an .hdf file and how do I open it?">
            <a:extLst>
              <a:ext uri="{FF2B5EF4-FFF2-40B4-BE49-F238E27FC236}">
                <a16:creationId xmlns:a16="http://schemas.microsoft.com/office/drawing/2014/main" id="{133417EB-151B-4BFB-EB09-03AC6DDA6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48" y="4243946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DF File - What is an .hdf file and how do I open it?">
            <a:extLst>
              <a:ext uri="{FF2B5EF4-FFF2-40B4-BE49-F238E27FC236}">
                <a16:creationId xmlns:a16="http://schemas.microsoft.com/office/drawing/2014/main" id="{B7D2A647-B5C8-971C-71EE-C235E5522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096" y="4237019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DF File - What is an .hdf file and how do I open it?">
            <a:extLst>
              <a:ext uri="{FF2B5EF4-FFF2-40B4-BE49-F238E27FC236}">
                <a16:creationId xmlns:a16="http://schemas.microsoft.com/office/drawing/2014/main" id="{08AA74C7-BBAD-F8A5-78D0-C6DCBD6C4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406" y="4243947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DF File - What is an .hdf file and how do I open it?">
            <a:extLst>
              <a:ext uri="{FF2B5EF4-FFF2-40B4-BE49-F238E27FC236}">
                <a16:creationId xmlns:a16="http://schemas.microsoft.com/office/drawing/2014/main" id="{D15C4A63-B81F-C970-8862-9B340589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21" y="4243946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DF File - What is an .hdf file and how do I open it?">
            <a:extLst>
              <a:ext uri="{FF2B5EF4-FFF2-40B4-BE49-F238E27FC236}">
                <a16:creationId xmlns:a16="http://schemas.microsoft.com/office/drawing/2014/main" id="{34114E94-8EB9-A422-39D7-EFDD00B1F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67" y="4243946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DF File - What is an .hdf file and how do I open it?">
            <a:extLst>
              <a:ext uri="{FF2B5EF4-FFF2-40B4-BE49-F238E27FC236}">
                <a16:creationId xmlns:a16="http://schemas.microsoft.com/office/drawing/2014/main" id="{186B5AE3-CC1B-4F67-9F73-6E58C052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406" y="4243946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F2259A-3A86-C0E8-4FFF-54F5FCB7F80B}"/>
              </a:ext>
            </a:extLst>
          </p:cNvPr>
          <p:cNvCxnSpPr>
            <a:cxnSpLocks/>
          </p:cNvCxnSpPr>
          <p:nvPr/>
        </p:nvCxnSpPr>
        <p:spPr>
          <a:xfrm flipV="1">
            <a:off x="7973504" y="3466216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8B5278-BA3B-C9FB-0CB4-4B952A6EA466}"/>
              </a:ext>
            </a:extLst>
          </p:cNvPr>
          <p:cNvCxnSpPr>
            <a:cxnSpLocks/>
          </p:cNvCxnSpPr>
          <p:nvPr/>
        </p:nvCxnSpPr>
        <p:spPr>
          <a:xfrm flipV="1">
            <a:off x="7468025" y="3466216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430455-665E-CD69-3724-83A2D3381AB5}"/>
              </a:ext>
            </a:extLst>
          </p:cNvPr>
          <p:cNvCxnSpPr>
            <a:cxnSpLocks/>
          </p:cNvCxnSpPr>
          <p:nvPr/>
        </p:nvCxnSpPr>
        <p:spPr>
          <a:xfrm flipV="1">
            <a:off x="6956322" y="3459124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012E4-01AF-9BAC-9F61-65F7C2C4B8A6}"/>
              </a:ext>
            </a:extLst>
          </p:cNvPr>
          <p:cNvCxnSpPr>
            <a:cxnSpLocks/>
          </p:cNvCxnSpPr>
          <p:nvPr/>
        </p:nvCxnSpPr>
        <p:spPr>
          <a:xfrm flipV="1">
            <a:off x="6450843" y="3459124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C520E2-5D30-D879-75B9-36D5BAED0931}"/>
              </a:ext>
            </a:extLst>
          </p:cNvPr>
          <p:cNvCxnSpPr>
            <a:cxnSpLocks/>
          </p:cNvCxnSpPr>
          <p:nvPr/>
        </p:nvCxnSpPr>
        <p:spPr>
          <a:xfrm flipV="1">
            <a:off x="5981665" y="3462665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47494C-1D94-E302-E217-B3345E53D37A}"/>
              </a:ext>
            </a:extLst>
          </p:cNvPr>
          <p:cNvCxnSpPr>
            <a:cxnSpLocks/>
          </p:cNvCxnSpPr>
          <p:nvPr/>
        </p:nvCxnSpPr>
        <p:spPr>
          <a:xfrm flipV="1">
            <a:off x="5476186" y="3462665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87A4AE-DA91-AD0D-AE9E-0251551C2B05}"/>
              </a:ext>
            </a:extLst>
          </p:cNvPr>
          <p:cNvCxnSpPr>
            <a:cxnSpLocks/>
          </p:cNvCxnSpPr>
          <p:nvPr/>
        </p:nvCxnSpPr>
        <p:spPr>
          <a:xfrm>
            <a:off x="4720859" y="3350805"/>
            <a:ext cx="39659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57AA4A-E3A7-107D-9D19-2CEDEE789D54}"/>
              </a:ext>
            </a:extLst>
          </p:cNvPr>
          <p:cNvSpPr txBox="1"/>
          <p:nvPr/>
        </p:nvSpPr>
        <p:spPr>
          <a:xfrm>
            <a:off x="5292080" y="2925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B77E82-AB00-4AE4-1DD2-9CF55342BD27}"/>
              </a:ext>
            </a:extLst>
          </p:cNvPr>
          <p:cNvSpPr txBox="1"/>
          <p:nvPr/>
        </p:nvSpPr>
        <p:spPr>
          <a:xfrm>
            <a:off x="5773481" y="292395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8CB603-E105-A8B5-0343-5DB086CD0021}"/>
              </a:ext>
            </a:extLst>
          </p:cNvPr>
          <p:cNvSpPr txBox="1"/>
          <p:nvPr/>
        </p:nvSpPr>
        <p:spPr>
          <a:xfrm>
            <a:off x="6230679" y="292395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465BC6-BE5F-7D12-6D1A-59BE382FE3A8}"/>
              </a:ext>
            </a:extLst>
          </p:cNvPr>
          <p:cNvSpPr txBox="1"/>
          <p:nvPr/>
        </p:nvSpPr>
        <p:spPr>
          <a:xfrm>
            <a:off x="6730412" y="293458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ED8CE-A065-4765-CC65-0990B6C53C19}"/>
              </a:ext>
            </a:extLst>
          </p:cNvPr>
          <p:cNvSpPr txBox="1"/>
          <p:nvPr/>
        </p:nvSpPr>
        <p:spPr>
          <a:xfrm>
            <a:off x="7230142" y="292395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54027-9F09-FE55-C26A-5B35763D18FA}"/>
              </a:ext>
            </a:extLst>
          </p:cNvPr>
          <p:cNvSpPr txBox="1"/>
          <p:nvPr/>
        </p:nvSpPr>
        <p:spPr>
          <a:xfrm>
            <a:off x="7751136" y="292395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AE75E3-6334-F052-2479-C0691EA85902}"/>
              </a:ext>
            </a:extLst>
          </p:cNvPr>
          <p:cNvSpPr txBox="1"/>
          <p:nvPr/>
        </p:nvSpPr>
        <p:spPr>
          <a:xfrm>
            <a:off x="2597678" y="2951131"/>
            <a:ext cx="23694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Dummy Dim</a:t>
            </a:r>
          </a:p>
          <a:p>
            <a:pPr algn="ctr"/>
            <a:r>
              <a:rPr lang="en-US" i="1" dirty="0" err="1"/>
              <a:t>granule_num</a:t>
            </a:r>
            <a:endParaRPr lang="en-US" i="1" dirty="0"/>
          </a:p>
          <a:p>
            <a:pPr algn="ctr"/>
            <a:endParaRPr lang="en-US" i="1" dirty="0"/>
          </a:p>
          <a:p>
            <a:pPr algn="ctr"/>
            <a:r>
              <a:rPr lang="en-US" sz="1200" dirty="0"/>
              <a:t>(This is straightforward to do</a:t>
            </a:r>
          </a:p>
          <a:p>
            <a:pPr algn="ctr"/>
            <a:r>
              <a:rPr lang="en-US" sz="1200" dirty="0"/>
              <a:t>if all granules have same shape.</a:t>
            </a:r>
          </a:p>
          <a:p>
            <a:pPr algn="ctr"/>
            <a:r>
              <a:rPr lang="en-US" sz="1200" dirty="0"/>
              <a:t>Less obvious if arrays are ragged)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D50F6E-9DBC-5B19-9A13-BD450D86506A}"/>
              </a:ext>
            </a:extLst>
          </p:cNvPr>
          <p:cNvCxnSpPr>
            <a:cxnSpLocks/>
          </p:cNvCxnSpPr>
          <p:nvPr/>
        </p:nvCxnSpPr>
        <p:spPr>
          <a:xfrm>
            <a:off x="5034790" y="2535642"/>
            <a:ext cx="3632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E81D52-D80D-E97F-79AC-8AB1EBF87C63}"/>
              </a:ext>
            </a:extLst>
          </p:cNvPr>
          <p:cNvCxnSpPr>
            <a:cxnSpLocks/>
          </p:cNvCxnSpPr>
          <p:nvPr/>
        </p:nvCxnSpPr>
        <p:spPr>
          <a:xfrm>
            <a:off x="5034789" y="1791363"/>
            <a:ext cx="3632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772BAC1-C840-EC37-C739-2A47030176F0}"/>
              </a:ext>
            </a:extLst>
          </p:cNvPr>
          <p:cNvSpPr txBox="1"/>
          <p:nvPr/>
        </p:nvSpPr>
        <p:spPr>
          <a:xfrm>
            <a:off x="2261564" y="2181472"/>
            <a:ext cx="3029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Temporal </a:t>
            </a:r>
            <a:r>
              <a:rPr lang="en-US" b="1" dirty="0" err="1"/>
              <a:t>Subsetting</a:t>
            </a:r>
            <a:r>
              <a:rPr lang="en-US" b="1" dirty="0"/>
              <a:t> Coord</a:t>
            </a:r>
          </a:p>
          <a:p>
            <a:pPr algn="ctr"/>
            <a:r>
              <a:rPr lang="en-US" i="1" dirty="0" err="1"/>
              <a:t>starttime</a:t>
            </a:r>
            <a:r>
              <a:rPr lang="en-US" i="1" dirty="0"/>
              <a:t>(</a:t>
            </a:r>
            <a:r>
              <a:rPr lang="en-US" i="1" dirty="0" err="1"/>
              <a:t>granule_num</a:t>
            </a:r>
            <a:r>
              <a:rPr lang="en-US" i="1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46C67F-2825-24A2-57EE-1D3DBBA35BA3}"/>
              </a:ext>
            </a:extLst>
          </p:cNvPr>
          <p:cNvSpPr txBox="1"/>
          <p:nvPr/>
        </p:nvSpPr>
        <p:spPr>
          <a:xfrm>
            <a:off x="2379481" y="1470814"/>
            <a:ext cx="279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Spatial </a:t>
            </a:r>
            <a:r>
              <a:rPr lang="en-US" b="1" dirty="0" err="1"/>
              <a:t>Subsetting</a:t>
            </a:r>
            <a:r>
              <a:rPr lang="en-US" b="1" dirty="0"/>
              <a:t> Coord</a:t>
            </a:r>
          </a:p>
          <a:p>
            <a:pPr algn="ctr"/>
            <a:r>
              <a:rPr lang="en-US" i="1" dirty="0" err="1"/>
              <a:t>gran_id</a:t>
            </a:r>
            <a:r>
              <a:rPr lang="en-US" i="1" dirty="0"/>
              <a:t>(</a:t>
            </a:r>
            <a:r>
              <a:rPr lang="en-US" i="1" dirty="0" err="1"/>
              <a:t>granule_num</a:t>
            </a:r>
            <a:r>
              <a:rPr lang="en-US" i="1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B8DC8C-BA99-F2C6-F6D4-32E03CD7DB07}"/>
              </a:ext>
            </a:extLst>
          </p:cNvPr>
          <p:cNvSpPr txBox="1"/>
          <p:nvPr/>
        </p:nvSpPr>
        <p:spPr>
          <a:xfrm>
            <a:off x="5306251" y="208911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AFAB54-C3FF-7929-E447-713BCC0B95C1}"/>
              </a:ext>
            </a:extLst>
          </p:cNvPr>
          <p:cNvSpPr txBox="1"/>
          <p:nvPr/>
        </p:nvSpPr>
        <p:spPr>
          <a:xfrm>
            <a:off x="5787652" y="208752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6457D6-5D25-03BF-BD2B-2A64A1869810}"/>
              </a:ext>
            </a:extLst>
          </p:cNvPr>
          <p:cNvSpPr txBox="1"/>
          <p:nvPr/>
        </p:nvSpPr>
        <p:spPr>
          <a:xfrm>
            <a:off x="6244850" y="208752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879960-5F82-194A-31CE-AE609AC79996}"/>
              </a:ext>
            </a:extLst>
          </p:cNvPr>
          <p:cNvSpPr txBox="1"/>
          <p:nvPr/>
        </p:nvSpPr>
        <p:spPr>
          <a:xfrm>
            <a:off x="6744583" y="20981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430720-79D3-F083-80EF-268855A24AE8}"/>
              </a:ext>
            </a:extLst>
          </p:cNvPr>
          <p:cNvSpPr txBox="1"/>
          <p:nvPr/>
        </p:nvSpPr>
        <p:spPr>
          <a:xfrm>
            <a:off x="7244313" y="208752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D6C2DC-2ACC-02C3-5465-210DF08ABAA3}"/>
              </a:ext>
            </a:extLst>
          </p:cNvPr>
          <p:cNvSpPr txBox="1"/>
          <p:nvPr/>
        </p:nvSpPr>
        <p:spPr>
          <a:xfrm>
            <a:off x="7765307" y="208752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6FB428-AD97-1602-1DED-B9AD263F54BD}"/>
              </a:ext>
            </a:extLst>
          </p:cNvPr>
          <p:cNvSpPr txBox="1"/>
          <p:nvPr/>
        </p:nvSpPr>
        <p:spPr>
          <a:xfrm>
            <a:off x="5338150" y="134483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8DC208-66B4-87A8-096E-60F862D697F6}"/>
              </a:ext>
            </a:extLst>
          </p:cNvPr>
          <p:cNvSpPr txBox="1"/>
          <p:nvPr/>
        </p:nvSpPr>
        <p:spPr>
          <a:xfrm>
            <a:off x="5819551" y="134324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3F353-F832-3C90-EEE1-A667E15EBC34}"/>
              </a:ext>
            </a:extLst>
          </p:cNvPr>
          <p:cNvSpPr txBox="1"/>
          <p:nvPr/>
        </p:nvSpPr>
        <p:spPr>
          <a:xfrm>
            <a:off x="6276749" y="134324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34F06F-90D3-C169-2658-B0B20E50B6DB}"/>
              </a:ext>
            </a:extLst>
          </p:cNvPr>
          <p:cNvSpPr txBox="1"/>
          <p:nvPr/>
        </p:nvSpPr>
        <p:spPr>
          <a:xfrm>
            <a:off x="6776482" y="135387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025E26-2685-7694-70BE-EA1894AAAD52}"/>
              </a:ext>
            </a:extLst>
          </p:cNvPr>
          <p:cNvSpPr txBox="1"/>
          <p:nvPr/>
        </p:nvSpPr>
        <p:spPr>
          <a:xfrm>
            <a:off x="7276212" y="134324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1A76-4882-674D-97DB-9D0174C65EBA}"/>
              </a:ext>
            </a:extLst>
          </p:cNvPr>
          <p:cNvSpPr txBox="1"/>
          <p:nvPr/>
        </p:nvSpPr>
        <p:spPr>
          <a:xfrm>
            <a:off x="7797206" y="134324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id6</a:t>
            </a:r>
          </a:p>
        </p:txBody>
      </p:sp>
    </p:spTree>
    <p:extLst>
      <p:ext uri="{BB962C8B-B14F-4D97-AF65-F5344CB8AC3E}">
        <p14:creationId xmlns:p14="http://schemas.microsoft.com/office/powerpoint/2010/main" val="62576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8777D-4168-1CEE-EF91-3E060C78D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DF File - What is an .hdf file and how do I open it?">
            <a:extLst>
              <a:ext uri="{FF2B5EF4-FFF2-40B4-BE49-F238E27FC236}">
                <a16:creationId xmlns:a16="http://schemas.microsoft.com/office/drawing/2014/main" id="{F3A5573C-160F-3017-56FB-8D5A8819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48" y="5083920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DF File - What is an .hdf file and how do I open it?">
            <a:extLst>
              <a:ext uri="{FF2B5EF4-FFF2-40B4-BE49-F238E27FC236}">
                <a16:creationId xmlns:a16="http://schemas.microsoft.com/office/drawing/2014/main" id="{58E26E33-A5D0-35FA-E1D9-FFCA4BA02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096" y="5076993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DF File - What is an .hdf file and how do I open it?">
            <a:extLst>
              <a:ext uri="{FF2B5EF4-FFF2-40B4-BE49-F238E27FC236}">
                <a16:creationId xmlns:a16="http://schemas.microsoft.com/office/drawing/2014/main" id="{AC9BEF66-8E37-6C0B-8FA6-D34C94CCE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406" y="5083921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DF File - What is an .hdf file and how do I open it?">
            <a:extLst>
              <a:ext uri="{FF2B5EF4-FFF2-40B4-BE49-F238E27FC236}">
                <a16:creationId xmlns:a16="http://schemas.microsoft.com/office/drawing/2014/main" id="{3978812D-63F9-6DAD-38FA-BFA3CF6A3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21" y="5083920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DF File - What is an .hdf file and how do I open it?">
            <a:extLst>
              <a:ext uri="{FF2B5EF4-FFF2-40B4-BE49-F238E27FC236}">
                <a16:creationId xmlns:a16="http://schemas.microsoft.com/office/drawing/2014/main" id="{2039F581-B556-21CD-44A9-EADCB71A9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67" y="5083920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DF File - What is an .hdf file and how do I open it?">
            <a:extLst>
              <a:ext uri="{FF2B5EF4-FFF2-40B4-BE49-F238E27FC236}">
                <a16:creationId xmlns:a16="http://schemas.microsoft.com/office/drawing/2014/main" id="{10160A5B-6A82-194D-22CD-66BA6D2AD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406" y="5083920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A6EEA-9FA2-CBC8-1893-7B832E0FA5AE}"/>
              </a:ext>
            </a:extLst>
          </p:cNvPr>
          <p:cNvCxnSpPr>
            <a:cxnSpLocks/>
          </p:cNvCxnSpPr>
          <p:nvPr/>
        </p:nvCxnSpPr>
        <p:spPr>
          <a:xfrm flipV="1">
            <a:off x="7973504" y="4306190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B8E722-0FAC-999F-19CE-C836D8B88F48}"/>
              </a:ext>
            </a:extLst>
          </p:cNvPr>
          <p:cNvCxnSpPr>
            <a:cxnSpLocks/>
          </p:cNvCxnSpPr>
          <p:nvPr/>
        </p:nvCxnSpPr>
        <p:spPr>
          <a:xfrm flipV="1">
            <a:off x="7468025" y="4306190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574ECE-31B1-9A5B-ED0B-518F0A098DBE}"/>
              </a:ext>
            </a:extLst>
          </p:cNvPr>
          <p:cNvCxnSpPr>
            <a:cxnSpLocks/>
          </p:cNvCxnSpPr>
          <p:nvPr/>
        </p:nvCxnSpPr>
        <p:spPr>
          <a:xfrm flipV="1">
            <a:off x="6956322" y="4299098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6471F7-0374-9216-CBCE-99D6C0CEC875}"/>
              </a:ext>
            </a:extLst>
          </p:cNvPr>
          <p:cNvCxnSpPr>
            <a:cxnSpLocks/>
          </p:cNvCxnSpPr>
          <p:nvPr/>
        </p:nvCxnSpPr>
        <p:spPr>
          <a:xfrm flipV="1">
            <a:off x="6450843" y="4299098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FD401-AED4-D757-3BCE-B0DA41ACCB73}"/>
              </a:ext>
            </a:extLst>
          </p:cNvPr>
          <p:cNvCxnSpPr>
            <a:cxnSpLocks/>
          </p:cNvCxnSpPr>
          <p:nvPr/>
        </p:nvCxnSpPr>
        <p:spPr>
          <a:xfrm flipV="1">
            <a:off x="5981665" y="4302639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453394-7785-4F84-0141-2D7065C4AE69}"/>
              </a:ext>
            </a:extLst>
          </p:cNvPr>
          <p:cNvCxnSpPr>
            <a:cxnSpLocks/>
          </p:cNvCxnSpPr>
          <p:nvPr/>
        </p:nvCxnSpPr>
        <p:spPr>
          <a:xfrm flipV="1">
            <a:off x="5476186" y="4302639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44DEFE-D719-F059-8EE6-219DFACC08B0}"/>
              </a:ext>
            </a:extLst>
          </p:cNvPr>
          <p:cNvCxnSpPr>
            <a:cxnSpLocks/>
          </p:cNvCxnSpPr>
          <p:nvPr/>
        </p:nvCxnSpPr>
        <p:spPr>
          <a:xfrm>
            <a:off x="4720859" y="4190779"/>
            <a:ext cx="39659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89D8BB-6F1B-A5A4-A2D1-FE9EFE7BB11A}"/>
              </a:ext>
            </a:extLst>
          </p:cNvPr>
          <p:cNvSpPr txBox="1"/>
          <p:nvPr/>
        </p:nvSpPr>
        <p:spPr>
          <a:xfrm>
            <a:off x="5292080" y="376551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02A9D6-DE9E-8688-4F2F-7A1CF42C2B73}"/>
              </a:ext>
            </a:extLst>
          </p:cNvPr>
          <p:cNvSpPr txBox="1"/>
          <p:nvPr/>
        </p:nvSpPr>
        <p:spPr>
          <a:xfrm>
            <a:off x="5773481" y="376392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45BA4A-5939-1D09-BFE0-E3727DC0C2A6}"/>
              </a:ext>
            </a:extLst>
          </p:cNvPr>
          <p:cNvSpPr txBox="1"/>
          <p:nvPr/>
        </p:nvSpPr>
        <p:spPr>
          <a:xfrm>
            <a:off x="6230679" y="376392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F12D5B-9975-8C96-C1A2-A33DD89EE191}"/>
              </a:ext>
            </a:extLst>
          </p:cNvPr>
          <p:cNvSpPr txBox="1"/>
          <p:nvPr/>
        </p:nvSpPr>
        <p:spPr>
          <a:xfrm>
            <a:off x="6730412" y="377455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81EAB6-3E2B-1213-6225-E237B831FE64}"/>
              </a:ext>
            </a:extLst>
          </p:cNvPr>
          <p:cNvSpPr txBox="1"/>
          <p:nvPr/>
        </p:nvSpPr>
        <p:spPr>
          <a:xfrm>
            <a:off x="7230142" y="376392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2C9E02-466D-E281-3B91-F786C9B730BD}"/>
              </a:ext>
            </a:extLst>
          </p:cNvPr>
          <p:cNvSpPr txBox="1"/>
          <p:nvPr/>
        </p:nvSpPr>
        <p:spPr>
          <a:xfrm>
            <a:off x="7751136" y="376392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344FDB-7377-DE62-8370-2465237BD3EF}"/>
              </a:ext>
            </a:extLst>
          </p:cNvPr>
          <p:cNvSpPr txBox="1"/>
          <p:nvPr/>
        </p:nvSpPr>
        <p:spPr>
          <a:xfrm>
            <a:off x="3040652" y="3791105"/>
            <a:ext cx="1483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Dummy Dim</a:t>
            </a:r>
          </a:p>
          <a:p>
            <a:pPr algn="ctr"/>
            <a:r>
              <a:rPr lang="en-US" i="1" dirty="0" err="1"/>
              <a:t>granule_num</a:t>
            </a:r>
            <a:endParaRPr lang="en-US" i="1" dirty="0"/>
          </a:p>
          <a:p>
            <a:pPr algn="ctr"/>
            <a:endParaRPr lang="en-US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6618B1-AE53-DF39-64DD-19F92C8C8F50}"/>
              </a:ext>
            </a:extLst>
          </p:cNvPr>
          <p:cNvCxnSpPr>
            <a:cxnSpLocks/>
          </p:cNvCxnSpPr>
          <p:nvPr/>
        </p:nvCxnSpPr>
        <p:spPr>
          <a:xfrm>
            <a:off x="5034790" y="3375616"/>
            <a:ext cx="3632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836957-470C-DBAA-CCB6-E67B5516986E}"/>
              </a:ext>
            </a:extLst>
          </p:cNvPr>
          <p:cNvSpPr txBox="1"/>
          <p:nvPr/>
        </p:nvSpPr>
        <p:spPr>
          <a:xfrm>
            <a:off x="2261564" y="3021446"/>
            <a:ext cx="3029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Temporal </a:t>
            </a:r>
            <a:r>
              <a:rPr lang="en-US" b="1" dirty="0" err="1"/>
              <a:t>Subsetting</a:t>
            </a:r>
            <a:r>
              <a:rPr lang="en-US" b="1" dirty="0"/>
              <a:t> Coord</a:t>
            </a:r>
          </a:p>
          <a:p>
            <a:pPr algn="ctr"/>
            <a:r>
              <a:rPr lang="en-US" i="1" dirty="0" err="1"/>
              <a:t>starttime</a:t>
            </a:r>
            <a:r>
              <a:rPr lang="en-US" i="1" dirty="0"/>
              <a:t>(</a:t>
            </a:r>
            <a:r>
              <a:rPr lang="en-US" i="1" dirty="0" err="1"/>
              <a:t>granule_num</a:t>
            </a:r>
            <a:r>
              <a:rPr lang="en-US" i="1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CE2970-9EF2-23C6-F3A8-A2DE91C00D83}"/>
              </a:ext>
            </a:extLst>
          </p:cNvPr>
          <p:cNvSpPr txBox="1"/>
          <p:nvPr/>
        </p:nvSpPr>
        <p:spPr>
          <a:xfrm>
            <a:off x="5306251" y="292908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739C9C-BE10-C831-A4EC-2B5F7A922535}"/>
              </a:ext>
            </a:extLst>
          </p:cNvPr>
          <p:cNvSpPr txBox="1"/>
          <p:nvPr/>
        </p:nvSpPr>
        <p:spPr>
          <a:xfrm>
            <a:off x="5787652" y="292749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9FA691-B764-E13E-3DBA-8CBBB8C8DD8F}"/>
              </a:ext>
            </a:extLst>
          </p:cNvPr>
          <p:cNvSpPr txBox="1"/>
          <p:nvPr/>
        </p:nvSpPr>
        <p:spPr>
          <a:xfrm>
            <a:off x="6244850" y="29275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34DD53-8FD9-1B4C-BC76-78690870C679}"/>
              </a:ext>
            </a:extLst>
          </p:cNvPr>
          <p:cNvSpPr txBox="1"/>
          <p:nvPr/>
        </p:nvSpPr>
        <p:spPr>
          <a:xfrm>
            <a:off x="6744583" y="293813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0E1769-47FE-93FE-E599-7BC4972F6514}"/>
              </a:ext>
            </a:extLst>
          </p:cNvPr>
          <p:cNvSpPr txBox="1"/>
          <p:nvPr/>
        </p:nvSpPr>
        <p:spPr>
          <a:xfrm>
            <a:off x="7244313" y="292749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96E84C-DD71-7845-0088-7ADE6855B03D}"/>
              </a:ext>
            </a:extLst>
          </p:cNvPr>
          <p:cNvSpPr txBox="1"/>
          <p:nvPr/>
        </p:nvSpPr>
        <p:spPr>
          <a:xfrm>
            <a:off x="7765307" y="292749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69920D-96F1-0565-6854-7DF28A82C60E}"/>
              </a:ext>
            </a:extLst>
          </p:cNvPr>
          <p:cNvSpPr txBox="1"/>
          <p:nvPr/>
        </p:nvSpPr>
        <p:spPr>
          <a:xfrm>
            <a:off x="3221668" y="440624"/>
            <a:ext cx="696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Subsetting</a:t>
            </a:r>
            <a:r>
              <a:rPr lang="en-US" b="1" dirty="0"/>
              <a:t> method uses </a:t>
            </a:r>
            <a:r>
              <a:rPr lang="en-US" b="1" dirty="0" err="1"/>
              <a:t>Xarray</a:t>
            </a:r>
            <a:r>
              <a:rPr lang="en-US" b="1" dirty="0"/>
              <a:t> directly: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vds_mapper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 err="1">
                <a:latin typeface="Andale Mono" panose="020B0509000000000004" pitchFamily="49" charset="0"/>
              </a:rPr>
              <a:t>earthaccess.open_vds_ref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shortname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r>
              <a:rPr lang="en-US" dirty="0">
                <a:latin typeface="Andale Mono" panose="020B0509000000000004" pitchFamily="49" charset="0"/>
              </a:rPr>
              <a:t>ds = </a:t>
            </a:r>
            <a:r>
              <a:rPr lang="en-US" dirty="0" err="1">
                <a:latin typeface="Andale Mono" panose="020B0509000000000004" pitchFamily="49" charset="0"/>
              </a:rPr>
              <a:t>xr.open_dataset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vds_mapper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ds.sel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starttime</a:t>
            </a:r>
            <a:r>
              <a:rPr lang="en-US" dirty="0">
                <a:latin typeface="Andale Mono" panose="020B0509000000000004" pitchFamily="49" charset="0"/>
              </a:rPr>
              <a:t> = slice(..,..))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596D4C-49DC-C4B3-B626-75497BAF6A5A}"/>
              </a:ext>
            </a:extLst>
          </p:cNvPr>
          <p:cNvSpPr/>
          <p:nvPr/>
        </p:nvSpPr>
        <p:spPr>
          <a:xfrm>
            <a:off x="5034790" y="2892056"/>
            <a:ext cx="1709793" cy="5369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3145A-8D80-B0ED-E248-D74536CF1076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455581" y="1640953"/>
            <a:ext cx="1829602" cy="13297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DF File - What is an .hdf file and how do I open it?">
            <a:extLst>
              <a:ext uri="{FF2B5EF4-FFF2-40B4-BE49-F238E27FC236}">
                <a16:creationId xmlns:a16="http://schemas.microsoft.com/office/drawing/2014/main" id="{9CB8AF51-AE67-00EA-7916-7409FD346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33" y="1575949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DF File - What is an .hdf file and how do I open it?">
            <a:extLst>
              <a:ext uri="{FF2B5EF4-FFF2-40B4-BE49-F238E27FC236}">
                <a16:creationId xmlns:a16="http://schemas.microsoft.com/office/drawing/2014/main" id="{574BEA21-EB68-A461-A05B-613CB3BF4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31" y="1575949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DF File - What is an .hdf file and how do I open it?">
            <a:extLst>
              <a:ext uri="{FF2B5EF4-FFF2-40B4-BE49-F238E27FC236}">
                <a16:creationId xmlns:a16="http://schemas.microsoft.com/office/drawing/2014/main" id="{3E720693-D8D8-A15E-2732-76B815AB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0" y="1575949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E471A9-9FEA-E1AA-9683-F78B4E9F0A95}"/>
              </a:ext>
            </a:extLst>
          </p:cNvPr>
          <p:cNvCxnSpPr>
            <a:cxnSpLocks/>
          </p:cNvCxnSpPr>
          <p:nvPr/>
        </p:nvCxnSpPr>
        <p:spPr>
          <a:xfrm flipV="1">
            <a:off x="2576689" y="798219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E735E6-AA57-09BD-E106-4B5F65C9AE02}"/>
              </a:ext>
            </a:extLst>
          </p:cNvPr>
          <p:cNvCxnSpPr>
            <a:cxnSpLocks/>
          </p:cNvCxnSpPr>
          <p:nvPr/>
        </p:nvCxnSpPr>
        <p:spPr>
          <a:xfrm flipV="1">
            <a:off x="1979053" y="791127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11C056-F55C-E651-C81F-FE57F3E1320F}"/>
              </a:ext>
            </a:extLst>
          </p:cNvPr>
          <p:cNvCxnSpPr>
            <a:cxnSpLocks/>
          </p:cNvCxnSpPr>
          <p:nvPr/>
        </p:nvCxnSpPr>
        <p:spPr>
          <a:xfrm flipV="1">
            <a:off x="1408440" y="794668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F0A0-F220-3EBA-AC7C-29BDBB1BAD9D}"/>
              </a:ext>
            </a:extLst>
          </p:cNvPr>
          <p:cNvCxnSpPr>
            <a:cxnSpLocks/>
          </p:cNvCxnSpPr>
          <p:nvPr/>
        </p:nvCxnSpPr>
        <p:spPr>
          <a:xfrm>
            <a:off x="653113" y="682808"/>
            <a:ext cx="2758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84ADDF-69AA-3C1B-D3EC-B08E9C6E82F0}"/>
              </a:ext>
            </a:extLst>
          </p:cNvPr>
          <p:cNvSpPr txBox="1"/>
          <p:nvPr/>
        </p:nvSpPr>
        <p:spPr>
          <a:xfrm>
            <a:off x="1224334" y="25754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96EE8F-8B42-BFCF-D3BC-D2633B3413EE}"/>
              </a:ext>
            </a:extLst>
          </p:cNvPr>
          <p:cNvSpPr txBox="1"/>
          <p:nvPr/>
        </p:nvSpPr>
        <p:spPr>
          <a:xfrm>
            <a:off x="1758889" y="25595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BE855C-B0BD-EE22-FC5F-F0EEC6B5FF84}"/>
              </a:ext>
            </a:extLst>
          </p:cNvPr>
          <p:cNvSpPr txBox="1"/>
          <p:nvPr/>
        </p:nvSpPr>
        <p:spPr>
          <a:xfrm>
            <a:off x="2354321" y="2559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</a:t>
            </a:r>
          </a:p>
        </p:txBody>
      </p:sp>
    </p:spTree>
    <p:extLst>
      <p:ext uri="{BB962C8B-B14F-4D97-AF65-F5344CB8AC3E}">
        <p14:creationId xmlns:p14="http://schemas.microsoft.com/office/powerpoint/2010/main" val="135109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670C4-EA97-FF5A-4B80-7640CFB4F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DF File - What is an .hdf file and how do I open it?">
            <a:extLst>
              <a:ext uri="{FF2B5EF4-FFF2-40B4-BE49-F238E27FC236}">
                <a16:creationId xmlns:a16="http://schemas.microsoft.com/office/drawing/2014/main" id="{919E0C81-61E5-A7FC-8E57-E8D206952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48" y="5222142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DF File - What is an .hdf file and how do I open it?">
            <a:extLst>
              <a:ext uri="{FF2B5EF4-FFF2-40B4-BE49-F238E27FC236}">
                <a16:creationId xmlns:a16="http://schemas.microsoft.com/office/drawing/2014/main" id="{21DF1918-FD9C-2AC9-357D-2CA03987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096" y="5215215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DF File - What is an .hdf file and how do I open it?">
            <a:extLst>
              <a:ext uri="{FF2B5EF4-FFF2-40B4-BE49-F238E27FC236}">
                <a16:creationId xmlns:a16="http://schemas.microsoft.com/office/drawing/2014/main" id="{D3BE13A0-83E1-8452-76AD-085581AE8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406" y="5222143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DF File - What is an .hdf file and how do I open it?">
            <a:extLst>
              <a:ext uri="{FF2B5EF4-FFF2-40B4-BE49-F238E27FC236}">
                <a16:creationId xmlns:a16="http://schemas.microsoft.com/office/drawing/2014/main" id="{EBDA916C-10C5-D4EA-DC12-D8A0893FE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21" y="5222142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DF File - What is an .hdf file and how do I open it?">
            <a:extLst>
              <a:ext uri="{FF2B5EF4-FFF2-40B4-BE49-F238E27FC236}">
                <a16:creationId xmlns:a16="http://schemas.microsoft.com/office/drawing/2014/main" id="{F4BAB818-96C9-31CA-990D-8D4EDD736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67" y="5222142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DF File - What is an .hdf file and how do I open it?">
            <a:extLst>
              <a:ext uri="{FF2B5EF4-FFF2-40B4-BE49-F238E27FC236}">
                <a16:creationId xmlns:a16="http://schemas.microsoft.com/office/drawing/2014/main" id="{18D6DB09-0D9A-BB9E-0E59-DC1FC640F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406" y="5222142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82201C-55FB-EFE4-7A7F-D413D4D2421F}"/>
              </a:ext>
            </a:extLst>
          </p:cNvPr>
          <p:cNvCxnSpPr>
            <a:cxnSpLocks/>
          </p:cNvCxnSpPr>
          <p:nvPr/>
        </p:nvCxnSpPr>
        <p:spPr>
          <a:xfrm flipV="1">
            <a:off x="7973504" y="4444412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8A411F-F923-037F-2502-E5B89A311DBB}"/>
              </a:ext>
            </a:extLst>
          </p:cNvPr>
          <p:cNvCxnSpPr>
            <a:cxnSpLocks/>
          </p:cNvCxnSpPr>
          <p:nvPr/>
        </p:nvCxnSpPr>
        <p:spPr>
          <a:xfrm flipV="1">
            <a:off x="7468025" y="4444412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58ACFD-4EC3-5BCE-264F-D7A80CCD7964}"/>
              </a:ext>
            </a:extLst>
          </p:cNvPr>
          <p:cNvCxnSpPr>
            <a:cxnSpLocks/>
          </p:cNvCxnSpPr>
          <p:nvPr/>
        </p:nvCxnSpPr>
        <p:spPr>
          <a:xfrm flipV="1">
            <a:off x="6956322" y="4437320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179476-EDD3-B234-6A86-1E3FC9B390E9}"/>
              </a:ext>
            </a:extLst>
          </p:cNvPr>
          <p:cNvCxnSpPr>
            <a:cxnSpLocks/>
          </p:cNvCxnSpPr>
          <p:nvPr/>
        </p:nvCxnSpPr>
        <p:spPr>
          <a:xfrm flipV="1">
            <a:off x="6450843" y="4437320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CAE9B8-8979-5F51-45D3-D1DFC3B7AE34}"/>
              </a:ext>
            </a:extLst>
          </p:cNvPr>
          <p:cNvCxnSpPr>
            <a:cxnSpLocks/>
          </p:cNvCxnSpPr>
          <p:nvPr/>
        </p:nvCxnSpPr>
        <p:spPr>
          <a:xfrm flipV="1">
            <a:off x="5981665" y="4440861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F1EE6D-7C92-24D3-611A-CCCCB2371349}"/>
              </a:ext>
            </a:extLst>
          </p:cNvPr>
          <p:cNvCxnSpPr>
            <a:cxnSpLocks/>
          </p:cNvCxnSpPr>
          <p:nvPr/>
        </p:nvCxnSpPr>
        <p:spPr>
          <a:xfrm flipV="1">
            <a:off x="5476186" y="4440861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6DB9EE-BF26-9A40-7193-CE3C80F49C98}"/>
              </a:ext>
            </a:extLst>
          </p:cNvPr>
          <p:cNvCxnSpPr>
            <a:cxnSpLocks/>
          </p:cNvCxnSpPr>
          <p:nvPr/>
        </p:nvCxnSpPr>
        <p:spPr>
          <a:xfrm>
            <a:off x="4720859" y="4329001"/>
            <a:ext cx="39659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2ADA9C-9C9A-6DC8-A440-EBF318D6D520}"/>
              </a:ext>
            </a:extLst>
          </p:cNvPr>
          <p:cNvSpPr txBox="1"/>
          <p:nvPr/>
        </p:nvSpPr>
        <p:spPr>
          <a:xfrm>
            <a:off x="5292080" y="39037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2CF21E-7D27-E55F-A794-07B88895D1C9}"/>
              </a:ext>
            </a:extLst>
          </p:cNvPr>
          <p:cNvSpPr txBox="1"/>
          <p:nvPr/>
        </p:nvSpPr>
        <p:spPr>
          <a:xfrm>
            <a:off x="5773481" y="390214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D280F7-D92C-09DF-0614-4C6876F3045E}"/>
              </a:ext>
            </a:extLst>
          </p:cNvPr>
          <p:cNvSpPr txBox="1"/>
          <p:nvPr/>
        </p:nvSpPr>
        <p:spPr>
          <a:xfrm>
            <a:off x="6230679" y="390215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46A24B-73F8-C63F-BAD0-129DEB587A39}"/>
              </a:ext>
            </a:extLst>
          </p:cNvPr>
          <p:cNvSpPr txBox="1"/>
          <p:nvPr/>
        </p:nvSpPr>
        <p:spPr>
          <a:xfrm>
            <a:off x="6730412" y="391278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D7D925-8AC3-7904-4238-196FE8B9253A}"/>
              </a:ext>
            </a:extLst>
          </p:cNvPr>
          <p:cNvSpPr txBox="1"/>
          <p:nvPr/>
        </p:nvSpPr>
        <p:spPr>
          <a:xfrm>
            <a:off x="7230142" y="390214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DA46B9-48B3-77B9-570F-EC1482E8FC51}"/>
              </a:ext>
            </a:extLst>
          </p:cNvPr>
          <p:cNvSpPr txBox="1"/>
          <p:nvPr/>
        </p:nvSpPr>
        <p:spPr>
          <a:xfrm>
            <a:off x="7751136" y="390214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FDE6B8-1315-8095-3AE5-EF047237C2F5}"/>
              </a:ext>
            </a:extLst>
          </p:cNvPr>
          <p:cNvSpPr txBox="1"/>
          <p:nvPr/>
        </p:nvSpPr>
        <p:spPr>
          <a:xfrm>
            <a:off x="3040652" y="3929327"/>
            <a:ext cx="1483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Dummy Dim</a:t>
            </a:r>
          </a:p>
          <a:p>
            <a:pPr algn="ctr"/>
            <a:r>
              <a:rPr lang="en-US" i="1" dirty="0" err="1"/>
              <a:t>granule_num</a:t>
            </a:r>
            <a:endParaRPr lang="en-US" i="1" dirty="0"/>
          </a:p>
          <a:p>
            <a:pPr algn="ctr"/>
            <a:endParaRPr lang="en-US" i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8E9460-33B5-AC73-F8E4-ECC8D7E08CA5}"/>
              </a:ext>
            </a:extLst>
          </p:cNvPr>
          <p:cNvCxnSpPr>
            <a:cxnSpLocks/>
          </p:cNvCxnSpPr>
          <p:nvPr/>
        </p:nvCxnSpPr>
        <p:spPr>
          <a:xfrm>
            <a:off x="5034789" y="3439416"/>
            <a:ext cx="3632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C7AEA1-2172-D9B7-04A2-6BC378C2F4BD}"/>
              </a:ext>
            </a:extLst>
          </p:cNvPr>
          <p:cNvSpPr txBox="1"/>
          <p:nvPr/>
        </p:nvSpPr>
        <p:spPr>
          <a:xfrm>
            <a:off x="2379481" y="3118867"/>
            <a:ext cx="279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Spatial </a:t>
            </a:r>
            <a:r>
              <a:rPr lang="en-US" b="1" dirty="0" err="1"/>
              <a:t>Subsetting</a:t>
            </a:r>
            <a:r>
              <a:rPr lang="en-US" b="1" dirty="0"/>
              <a:t> Coord</a:t>
            </a:r>
          </a:p>
          <a:p>
            <a:pPr algn="ctr"/>
            <a:r>
              <a:rPr lang="en-US" i="1" dirty="0" err="1"/>
              <a:t>gran_id</a:t>
            </a:r>
            <a:r>
              <a:rPr lang="en-US" i="1" dirty="0"/>
              <a:t>(</a:t>
            </a:r>
            <a:r>
              <a:rPr lang="en-US" i="1" dirty="0" err="1"/>
              <a:t>granule_num</a:t>
            </a:r>
            <a:r>
              <a:rPr lang="en-US" i="1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EBE5F-E4B9-701B-53D8-486AD2D348A3}"/>
              </a:ext>
            </a:extLst>
          </p:cNvPr>
          <p:cNvSpPr txBox="1"/>
          <p:nvPr/>
        </p:nvSpPr>
        <p:spPr>
          <a:xfrm>
            <a:off x="5338150" y="29928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27B2A3-58C1-9739-D6A5-322C2E9A5D3C}"/>
              </a:ext>
            </a:extLst>
          </p:cNvPr>
          <p:cNvSpPr txBox="1"/>
          <p:nvPr/>
        </p:nvSpPr>
        <p:spPr>
          <a:xfrm>
            <a:off x="5819551" y="299129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4EC70E-B75A-DC94-D34D-7CE3AE82714F}"/>
              </a:ext>
            </a:extLst>
          </p:cNvPr>
          <p:cNvSpPr txBox="1"/>
          <p:nvPr/>
        </p:nvSpPr>
        <p:spPr>
          <a:xfrm>
            <a:off x="6276749" y="29912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A11375-E859-9829-A3EE-5FD0A5AE6F2D}"/>
              </a:ext>
            </a:extLst>
          </p:cNvPr>
          <p:cNvSpPr txBox="1"/>
          <p:nvPr/>
        </p:nvSpPr>
        <p:spPr>
          <a:xfrm>
            <a:off x="6776482" y="300192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15BDCA-791F-9C8A-EF21-796BFBB0CE91}"/>
              </a:ext>
            </a:extLst>
          </p:cNvPr>
          <p:cNvSpPr txBox="1"/>
          <p:nvPr/>
        </p:nvSpPr>
        <p:spPr>
          <a:xfrm>
            <a:off x="7276212" y="299129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D7DEEE-A706-0BD1-DF02-71E92445FCDD}"/>
              </a:ext>
            </a:extLst>
          </p:cNvPr>
          <p:cNvSpPr txBox="1"/>
          <p:nvPr/>
        </p:nvSpPr>
        <p:spPr>
          <a:xfrm>
            <a:off x="7797206" y="299129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92123-6818-D4D8-122A-91849E116134}"/>
              </a:ext>
            </a:extLst>
          </p:cNvPr>
          <p:cNvSpPr txBox="1"/>
          <p:nvPr/>
        </p:nvSpPr>
        <p:spPr>
          <a:xfrm>
            <a:off x="3014656" y="449144"/>
            <a:ext cx="8272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Subsetting</a:t>
            </a:r>
            <a:r>
              <a:rPr lang="en-US" b="1" dirty="0"/>
              <a:t> method uses our spatial search capabilities with umm-g’s + </a:t>
            </a:r>
            <a:r>
              <a:rPr lang="en-US" b="1" dirty="0" err="1"/>
              <a:t>Xarray</a:t>
            </a:r>
            <a:r>
              <a:rPr lang="en-US" b="1" dirty="0"/>
              <a:t>: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vds_mapper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 err="1">
                <a:latin typeface="Andale Mono" panose="020B0509000000000004" pitchFamily="49" charset="0"/>
              </a:rPr>
              <a:t>earthaccess.open_vds_ref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shortname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r>
              <a:rPr lang="en-US" dirty="0">
                <a:latin typeface="Andale Mono" panose="020B0509000000000004" pitchFamily="49" charset="0"/>
              </a:rPr>
              <a:t>ds = </a:t>
            </a:r>
            <a:r>
              <a:rPr lang="en-US" dirty="0" err="1">
                <a:latin typeface="Andale Mono" panose="020B0509000000000004" pitchFamily="49" charset="0"/>
              </a:rPr>
              <a:t>xr.open_dataset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vds_mapper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spatialsearch_granIDlist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 err="1">
                <a:latin typeface="Andale Mono" panose="020B0509000000000004" pitchFamily="49" charset="0"/>
              </a:rPr>
              <a:t>earthaccess.spatial_search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bbox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ds.sel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gran_id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 err="1">
                <a:latin typeface="Andale Mono" panose="020B0509000000000004" pitchFamily="49" charset="0"/>
              </a:rPr>
              <a:t>spatialsearch_granIDlist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EB52D1-380F-1487-A5E9-5A017AE56F05}"/>
              </a:ext>
            </a:extLst>
          </p:cNvPr>
          <p:cNvSpPr/>
          <p:nvPr/>
        </p:nvSpPr>
        <p:spPr>
          <a:xfrm>
            <a:off x="5292080" y="2892056"/>
            <a:ext cx="545983" cy="5369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AF6B8-897D-E980-84E7-50A489FC7C14}"/>
              </a:ext>
            </a:extLst>
          </p:cNvPr>
          <p:cNvSpPr/>
          <p:nvPr/>
        </p:nvSpPr>
        <p:spPr>
          <a:xfrm>
            <a:off x="6252555" y="2884967"/>
            <a:ext cx="545983" cy="5369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7E60CA-3A0D-7C00-C333-6F7C996A9CF1}"/>
              </a:ext>
            </a:extLst>
          </p:cNvPr>
          <p:cNvSpPr/>
          <p:nvPr/>
        </p:nvSpPr>
        <p:spPr>
          <a:xfrm>
            <a:off x="7783647" y="2916861"/>
            <a:ext cx="545983" cy="5369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1D7609-C8C6-D449-0724-E839B0A566F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206502" y="1910394"/>
            <a:ext cx="2165535" cy="10602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DE2CF9-10EB-932E-C1DC-FA4A9A7E6896}"/>
              </a:ext>
            </a:extLst>
          </p:cNvPr>
          <p:cNvCxnSpPr>
            <a:cxnSpLocks/>
          </p:cNvCxnSpPr>
          <p:nvPr/>
        </p:nvCxnSpPr>
        <p:spPr>
          <a:xfrm flipH="1" flipV="1">
            <a:off x="3206502" y="1889008"/>
            <a:ext cx="3115106" cy="10423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E2D747-F61F-8FF5-8F02-01FE00704AA3}"/>
              </a:ext>
            </a:extLst>
          </p:cNvPr>
          <p:cNvCxnSpPr>
            <a:cxnSpLocks/>
          </p:cNvCxnSpPr>
          <p:nvPr/>
        </p:nvCxnSpPr>
        <p:spPr>
          <a:xfrm flipH="1" flipV="1">
            <a:off x="3323201" y="1890599"/>
            <a:ext cx="4504515" cy="112927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HDF File - What is an .hdf file and how do I open it?">
            <a:extLst>
              <a:ext uri="{FF2B5EF4-FFF2-40B4-BE49-F238E27FC236}">
                <a16:creationId xmlns:a16="http://schemas.microsoft.com/office/drawing/2014/main" id="{081F6CF0-C21C-ECD7-1FEE-098C77B1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477" y="1691250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DF File - What is an .hdf file and how do I open it?">
            <a:extLst>
              <a:ext uri="{FF2B5EF4-FFF2-40B4-BE49-F238E27FC236}">
                <a16:creationId xmlns:a16="http://schemas.microsoft.com/office/drawing/2014/main" id="{DE498F8B-885C-12B4-360F-2B2E6954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75" y="1691250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DF File - What is an .hdf file and how do I open it?">
            <a:extLst>
              <a:ext uri="{FF2B5EF4-FFF2-40B4-BE49-F238E27FC236}">
                <a16:creationId xmlns:a16="http://schemas.microsoft.com/office/drawing/2014/main" id="{3023313F-4D81-8C3E-6E7F-B12860911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04" y="1691250"/>
            <a:ext cx="671657" cy="6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9A6A20-D796-A0C8-8FBA-2EABE307A716}"/>
              </a:ext>
            </a:extLst>
          </p:cNvPr>
          <p:cNvCxnSpPr>
            <a:cxnSpLocks/>
          </p:cNvCxnSpPr>
          <p:nvPr/>
        </p:nvCxnSpPr>
        <p:spPr>
          <a:xfrm flipV="1">
            <a:off x="2264133" y="913520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E64DED-1C66-67FA-C42A-999B40E2F4CB}"/>
              </a:ext>
            </a:extLst>
          </p:cNvPr>
          <p:cNvCxnSpPr>
            <a:cxnSpLocks/>
          </p:cNvCxnSpPr>
          <p:nvPr/>
        </p:nvCxnSpPr>
        <p:spPr>
          <a:xfrm flipV="1">
            <a:off x="1666497" y="906428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8642B4D-7F2E-2496-4F08-A1308981578C}"/>
              </a:ext>
            </a:extLst>
          </p:cNvPr>
          <p:cNvCxnSpPr>
            <a:cxnSpLocks/>
          </p:cNvCxnSpPr>
          <p:nvPr/>
        </p:nvCxnSpPr>
        <p:spPr>
          <a:xfrm flipV="1">
            <a:off x="1095884" y="909969"/>
            <a:ext cx="0" cy="79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240904-CFD6-B0CA-CFD5-2431675DEBC2}"/>
              </a:ext>
            </a:extLst>
          </p:cNvPr>
          <p:cNvCxnSpPr>
            <a:cxnSpLocks/>
          </p:cNvCxnSpPr>
          <p:nvPr/>
        </p:nvCxnSpPr>
        <p:spPr>
          <a:xfrm>
            <a:off x="340557" y="798109"/>
            <a:ext cx="24451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02EE2A-445D-69B7-4F94-A7845CDF8B8E}"/>
              </a:ext>
            </a:extLst>
          </p:cNvPr>
          <p:cNvSpPr txBox="1"/>
          <p:nvPr/>
        </p:nvSpPr>
        <p:spPr>
          <a:xfrm>
            <a:off x="911778" y="37284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C28AE3-D489-2D76-8705-1B6DB4EE4B67}"/>
              </a:ext>
            </a:extLst>
          </p:cNvPr>
          <p:cNvSpPr txBox="1"/>
          <p:nvPr/>
        </p:nvSpPr>
        <p:spPr>
          <a:xfrm>
            <a:off x="1446333" y="37125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BBBE21-07E3-C2E3-B4AD-318350B54351}"/>
              </a:ext>
            </a:extLst>
          </p:cNvPr>
          <p:cNvSpPr txBox="1"/>
          <p:nvPr/>
        </p:nvSpPr>
        <p:spPr>
          <a:xfrm>
            <a:off x="2041765" y="37125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g6</a:t>
            </a:r>
          </a:p>
        </p:txBody>
      </p:sp>
    </p:spTree>
    <p:extLst>
      <p:ext uri="{BB962C8B-B14F-4D97-AF65-F5344CB8AC3E}">
        <p14:creationId xmlns:p14="http://schemas.microsoft.com/office/powerpoint/2010/main" val="244018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225</Words>
  <Application>Microsoft Macintosh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Andale Mono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Henze, Dean C (US 398N-Affiliate)</dc:creator>
  <cp:lastModifiedBy>Henze, Dean C (US 398N-Affiliate)</cp:lastModifiedBy>
  <cp:revision>3</cp:revision>
  <dcterms:created xsi:type="dcterms:W3CDTF">2025-10-08T19:08:02Z</dcterms:created>
  <dcterms:modified xsi:type="dcterms:W3CDTF">2025-10-09T20:26:33Z</dcterms:modified>
</cp:coreProperties>
</file>