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98" r:id="rId3"/>
    <p:sldId id="265" r:id="rId4"/>
    <p:sldId id="267" r:id="rId5"/>
    <p:sldId id="270" r:id="rId6"/>
    <p:sldId id="271" r:id="rId7"/>
    <p:sldId id="272" r:id="rId8"/>
    <p:sldId id="274" r:id="rId9"/>
    <p:sldId id="300" r:id="rId10"/>
    <p:sldId id="269" r:id="rId11"/>
    <p:sldId id="301" r:id="rId12"/>
    <p:sldId id="302" r:id="rId13"/>
    <p:sldId id="288" r:id="rId14"/>
    <p:sldId id="292" r:id="rId15"/>
    <p:sldId id="279" r:id="rId16"/>
    <p:sldId id="304" r:id="rId17"/>
    <p:sldId id="280" r:id="rId18"/>
    <p:sldId id="296" r:id="rId19"/>
    <p:sldId id="282" r:id="rId20"/>
    <p:sldId id="294" r:id="rId21"/>
    <p:sldId id="290" r:id="rId22"/>
    <p:sldId id="286" r:id="rId23"/>
    <p:sldId id="305" r:id="rId24"/>
    <p:sldId id="306" r:id="rId25"/>
    <p:sldId id="283" r:id="rId26"/>
    <p:sldId id="307" r:id="rId27"/>
    <p:sldId id="295" r:id="rId28"/>
    <p:sldId id="297" r:id="rId29"/>
    <p:sldId id="266" r:id="rId30"/>
    <p:sldId id="308" r:id="rId31"/>
    <p:sldId id="293" r:id="rId32"/>
    <p:sldId id="258" r:id="rId33"/>
    <p:sldId id="287"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45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p:restoredTop sz="94719"/>
  </p:normalViewPr>
  <p:slideViewPr>
    <p:cSldViewPr snapToGrid="0">
      <p:cViewPr>
        <p:scale>
          <a:sx n="170" d="100"/>
          <a:sy n="170" d="100"/>
        </p:scale>
        <p:origin x="328" y="14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481DB-51BA-8349-B5BC-8DE9C65D8F57}" type="datetimeFigureOut">
              <a:rPr lang="en-US" smtClean="0"/>
              <a:t>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B825-9313-2040-A5EF-891CA2AE4290}" type="slidenum">
              <a:rPr lang="en-US" smtClean="0"/>
              <a:t>‹#›</a:t>
            </a:fld>
            <a:endParaRPr lang="en-US"/>
          </a:p>
        </p:txBody>
      </p:sp>
    </p:spTree>
    <p:extLst>
      <p:ext uri="{BB962C8B-B14F-4D97-AF65-F5344CB8AC3E}">
        <p14:creationId xmlns:p14="http://schemas.microsoft.com/office/powerpoint/2010/main" val="5050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7069F-55EF-A71F-E727-C0FCC2214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FA3EA-B3EC-13CF-BD4D-094E3637B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65C14-AD73-E70D-59A8-6486CDD5CC90}"/>
              </a:ext>
            </a:extLst>
          </p:cNvPr>
          <p:cNvSpPr>
            <a:spLocks noGrp="1"/>
          </p:cNvSpPr>
          <p:nvPr>
            <p:ph type="body" idx="1"/>
          </p:nvPr>
        </p:nvSpPr>
        <p:spPr/>
        <p:txBody>
          <a:bodyPr/>
          <a:lstStyle/>
          <a:p>
            <a:pPr marL="171450" indent="-171450">
              <a:buFont typeface="Arial" panose="020B0604020202020204" pitchFamily="34" charset="0"/>
              <a:buChar char="•"/>
            </a:pPr>
            <a:r>
              <a:rPr lang="en-US" dirty="0"/>
              <a:t>Classic way to access and analyze data for many researchers</a:t>
            </a:r>
          </a:p>
          <a:p>
            <a:pPr marL="171450" indent="-171450">
              <a:buFont typeface="Arial" panose="020B0604020202020204" pitchFamily="34" charset="0"/>
              <a:buChar char="•"/>
            </a:pPr>
            <a:r>
              <a:rPr lang="en-US" dirty="0"/>
              <a:t>Limiting factors, download speeds, and compute power of laptop or local machine.</a:t>
            </a:r>
          </a:p>
          <a:p>
            <a:pPr marL="171450" indent="-171450">
              <a:buFont typeface="Arial" panose="020B0604020202020204" pitchFamily="34" charset="0"/>
              <a:buChar char="•"/>
            </a:pPr>
            <a:r>
              <a:rPr lang="en-US" dirty="0"/>
              <a:t>There is a charge to NASA in egress costs (egress=data transferred from a local network to an external location).</a:t>
            </a:r>
          </a:p>
        </p:txBody>
      </p:sp>
      <p:sp>
        <p:nvSpPr>
          <p:cNvPr id="4" name="Slide Number Placeholder 3">
            <a:extLst>
              <a:ext uri="{FF2B5EF4-FFF2-40B4-BE49-F238E27FC236}">
                <a16:creationId xmlns:a16="http://schemas.microsoft.com/office/drawing/2014/main" id="{0A5ECB81-2E2F-5BCD-15ED-AD1F9211BBBD}"/>
              </a:ext>
            </a:extLst>
          </p:cNvPr>
          <p:cNvSpPr>
            <a:spLocks noGrp="1"/>
          </p:cNvSpPr>
          <p:nvPr>
            <p:ph type="sldNum" sz="quarter" idx="5"/>
          </p:nvPr>
        </p:nvSpPr>
        <p:spPr/>
        <p:txBody>
          <a:bodyPr/>
          <a:lstStyle/>
          <a:p>
            <a:fld id="{9E44B825-9313-2040-A5EF-891CA2AE4290}" type="slidenum">
              <a:rPr lang="en-US" smtClean="0"/>
              <a:t>2</a:t>
            </a:fld>
            <a:endParaRPr lang="en-US"/>
          </a:p>
        </p:txBody>
      </p:sp>
    </p:spTree>
    <p:extLst>
      <p:ext uri="{BB962C8B-B14F-4D97-AF65-F5344CB8AC3E}">
        <p14:creationId xmlns:p14="http://schemas.microsoft.com/office/powerpoint/2010/main" val="2138115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cost tracking?</a:t>
            </a:r>
          </a:p>
        </p:txBody>
      </p:sp>
      <p:sp>
        <p:nvSpPr>
          <p:cNvPr id="4" name="Slide Number Placeholder 3"/>
          <p:cNvSpPr>
            <a:spLocks noGrp="1"/>
          </p:cNvSpPr>
          <p:nvPr>
            <p:ph type="sldNum" sz="quarter" idx="5"/>
          </p:nvPr>
        </p:nvSpPr>
        <p:spPr/>
        <p:txBody>
          <a:bodyPr/>
          <a:lstStyle/>
          <a:p>
            <a:fld id="{9E44B825-9313-2040-A5EF-891CA2AE4290}" type="slidenum">
              <a:rPr lang="en-US" smtClean="0"/>
              <a:t>11</a:t>
            </a:fld>
            <a:endParaRPr lang="en-US"/>
          </a:p>
        </p:txBody>
      </p:sp>
    </p:spTree>
    <p:extLst>
      <p:ext uri="{BB962C8B-B14F-4D97-AF65-F5344CB8AC3E}">
        <p14:creationId xmlns:p14="http://schemas.microsoft.com/office/powerpoint/2010/main" val="392989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Coiled, majority of required knowledge of AWS infrastructure and other software is replaced with knowing some Coiled syntax, typically within a Python script or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9E44B825-9313-2040-A5EF-891CA2AE4290}" type="slidenum">
              <a:rPr lang="en-US" smtClean="0"/>
              <a:t>12</a:t>
            </a:fld>
            <a:endParaRPr lang="en-US"/>
          </a:p>
        </p:txBody>
      </p:sp>
    </p:spTree>
    <p:extLst>
      <p:ext uri="{BB962C8B-B14F-4D97-AF65-F5344CB8AC3E}">
        <p14:creationId xmlns:p14="http://schemas.microsoft.com/office/powerpoint/2010/main" val="76433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provides </a:t>
            </a:r>
            <a:r>
              <a:rPr lang="en-US" dirty="0" err="1"/>
              <a:t>Coiled’s</a:t>
            </a:r>
            <a:r>
              <a:rPr lang="en-US" dirty="0"/>
              <a:t> explanation of their advantages in their words.</a:t>
            </a:r>
          </a:p>
        </p:txBody>
      </p:sp>
      <p:sp>
        <p:nvSpPr>
          <p:cNvPr id="4" name="Slide Number Placeholder 3"/>
          <p:cNvSpPr>
            <a:spLocks noGrp="1"/>
          </p:cNvSpPr>
          <p:nvPr>
            <p:ph type="sldNum" sz="quarter" idx="5"/>
          </p:nvPr>
        </p:nvSpPr>
        <p:spPr/>
        <p:txBody>
          <a:bodyPr/>
          <a:lstStyle/>
          <a:p>
            <a:fld id="{9E44B825-9313-2040-A5EF-891CA2AE4290}" type="slidenum">
              <a:rPr lang="en-US" smtClean="0"/>
              <a:t>13</a:t>
            </a:fld>
            <a:endParaRPr lang="en-US"/>
          </a:p>
        </p:txBody>
      </p:sp>
    </p:spTree>
    <p:extLst>
      <p:ext uri="{BB962C8B-B14F-4D97-AF65-F5344CB8AC3E}">
        <p14:creationId xmlns:p14="http://schemas.microsoft.com/office/powerpoint/2010/main" val="3768759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Need to have a Coiled account, but don’t need an AWS account necessarily, only need to be part of a team with an AWS account that all Coiled accounts are connected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All users can have resource limitations as set by the AWS account, e.g. no starting up 5,000 vCPUs.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As a metric, none of the computations I have done so far have broken the free tier.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Take this opportunity to show my Coiled account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14</a:t>
            </a:fld>
            <a:endParaRPr lang="en-US"/>
          </a:p>
        </p:txBody>
      </p:sp>
    </p:spTree>
    <p:extLst>
      <p:ext uri="{BB962C8B-B14F-4D97-AF65-F5344CB8AC3E}">
        <p14:creationId xmlns:p14="http://schemas.microsoft.com/office/powerpoint/2010/main" val="1594233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Coiled notebooks (cloud version of a </a:t>
            </a:r>
            <a:r>
              <a:rPr lang="en-US" dirty="0" err="1"/>
              <a:t>Jupyter</a:t>
            </a:r>
            <a:r>
              <a:rPr lang="en-US" dirty="0"/>
              <a:t> Notebook). Great for exploratory analysis/coding typical in science and research.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coiled notebook start --region us-west-2 --</a:t>
            </a:r>
            <a:r>
              <a:rPr lang="en-US" dirty="0" err="1">
                <a:solidFill>
                  <a:srgbClr val="000000"/>
                </a:solidFill>
                <a:effectLst/>
                <a:latin typeface="Menlo" panose="020B0609030804020204" pitchFamily="49" charset="0"/>
              </a:rPr>
              <a:t>vm</a:t>
            </a:r>
            <a:r>
              <a:rPr lang="en-US" dirty="0">
                <a:solidFill>
                  <a:srgbClr val="000000"/>
                </a:solidFill>
                <a:effectLst/>
                <a:latin typeface="Menlo" panose="020B0609030804020204" pitchFamily="49" charset="0"/>
              </a:rPr>
              <a:t>-type m6i.xlarge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Don’t forget to open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Basic demo: use </a:t>
            </a:r>
            <a:r>
              <a:rPr lang="en-US" dirty="0" err="1">
                <a:solidFill>
                  <a:srgbClr val="000000"/>
                </a:solidFill>
                <a:effectLst/>
                <a:latin typeface="Menlo" panose="020B0609030804020204" pitchFamily="49" charset="0"/>
              </a:rPr>
              <a:t>earthaccess</a:t>
            </a:r>
            <a:r>
              <a:rPr lang="en-US" dirty="0">
                <a:solidFill>
                  <a:srgbClr val="000000"/>
                </a:solidFill>
                <a:effectLst/>
                <a:latin typeface="Menlo" panose="020B0609030804020204" pitchFamily="49" charset="0"/>
              </a:rPr>
              <a:t> to locate and load some files with Xarray.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15</a:t>
            </a:fld>
            <a:endParaRPr lang="en-US"/>
          </a:p>
        </p:txBody>
      </p:sp>
    </p:spTree>
    <p:extLst>
      <p:ext uri="{BB962C8B-B14F-4D97-AF65-F5344CB8AC3E}">
        <p14:creationId xmlns:p14="http://schemas.microsoft.com/office/powerpoint/2010/main" val="311151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16</a:t>
            </a:fld>
            <a:endParaRPr lang="en-US"/>
          </a:p>
        </p:txBody>
      </p:sp>
    </p:spTree>
    <p:extLst>
      <p:ext uri="{BB962C8B-B14F-4D97-AF65-F5344CB8AC3E}">
        <p14:creationId xmlns:p14="http://schemas.microsoft.com/office/powerpoint/2010/main" val="3040982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a:p>
            <a:pPr marL="171450" indent="-171450">
              <a:buFont typeface="Arial" panose="020B0604020202020204" pitchFamily="34" charset="0"/>
              <a:buChar char="•"/>
            </a:pPr>
            <a:r>
              <a:rPr lang="en-US" b="0" dirty="0"/>
              <a:t>Feels like a lambda function, but doesn’t have the 15-minute limit.</a:t>
            </a:r>
          </a:p>
        </p:txBody>
      </p:sp>
      <p:sp>
        <p:nvSpPr>
          <p:cNvPr id="4" name="Slide Number Placeholder 3"/>
          <p:cNvSpPr>
            <a:spLocks noGrp="1"/>
          </p:cNvSpPr>
          <p:nvPr>
            <p:ph type="sldNum" sz="quarter" idx="5"/>
          </p:nvPr>
        </p:nvSpPr>
        <p:spPr/>
        <p:txBody>
          <a:bodyPr/>
          <a:lstStyle/>
          <a:p>
            <a:fld id="{9E44B825-9313-2040-A5EF-891CA2AE4290}" type="slidenum">
              <a:rPr lang="en-US" smtClean="0"/>
              <a:t>17</a:t>
            </a:fld>
            <a:endParaRPr lang="en-US"/>
          </a:p>
        </p:txBody>
      </p:sp>
    </p:spTree>
    <p:extLst>
      <p:ext uri="{BB962C8B-B14F-4D97-AF65-F5344CB8AC3E}">
        <p14:creationId xmlns:p14="http://schemas.microsoft.com/office/powerpoint/2010/main" val="261336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Coiled Functions with the SST-SSH correlation code for 73 files took ~9 minutes and cost ~$1 (without parallelization it’ll take 8 hours, and if you’re hanging out in the cloud for a full work day it’ll cost ~$1 anyway).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18</a:t>
            </a:fld>
            <a:endParaRPr lang="en-US"/>
          </a:p>
        </p:txBody>
      </p:sp>
    </p:spTree>
    <p:extLst>
      <p:ext uri="{BB962C8B-B14F-4D97-AF65-F5344CB8AC3E}">
        <p14:creationId xmlns:p14="http://schemas.microsoft.com/office/powerpoint/2010/main" val="91110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the demo, use manual scaling to 73 workers. On this slide, show screenshot from when I used adaptive scaling instead.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adaptive scaling spins up enough workers with the goal of completing the computation in ~5 minutes, if possible. Then it will naturally scale back down once workers are not needed. </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19</a:t>
            </a:fld>
            <a:endParaRPr lang="en-US"/>
          </a:p>
        </p:txBody>
      </p:sp>
    </p:spTree>
    <p:extLst>
      <p:ext uri="{BB962C8B-B14F-4D97-AF65-F5344CB8AC3E}">
        <p14:creationId xmlns:p14="http://schemas.microsoft.com/office/powerpoint/2010/main" val="290302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From my estimations, would still cost $20 for a single EC2 instance in the cloud, since it needs to be running for the whole month anyway.</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20</a:t>
            </a:fld>
            <a:endParaRPr lang="en-US"/>
          </a:p>
        </p:txBody>
      </p:sp>
    </p:spTree>
    <p:extLst>
      <p:ext uri="{BB962C8B-B14F-4D97-AF65-F5344CB8AC3E}">
        <p14:creationId xmlns:p14="http://schemas.microsoft.com/office/powerpoint/2010/main" val="127343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PO.DAAC’s data (and most/all NASA DAAC data) will be in the cloud. Ecosystem of tools and services to work either partially or fully in cloud.</a:t>
            </a:r>
          </a:p>
        </p:txBody>
      </p:sp>
      <p:sp>
        <p:nvSpPr>
          <p:cNvPr id="4" name="Slide Number Placeholder 3"/>
          <p:cNvSpPr>
            <a:spLocks noGrp="1"/>
          </p:cNvSpPr>
          <p:nvPr>
            <p:ph type="sldNum" sz="quarter" idx="5"/>
          </p:nvPr>
        </p:nvSpPr>
        <p:spPr/>
        <p:txBody>
          <a:bodyPr/>
          <a:lstStyle/>
          <a:p>
            <a:fld id="{9E44B825-9313-2040-A5EF-891CA2AE4290}" type="slidenum">
              <a:rPr lang="en-US" smtClean="0"/>
              <a:t>3</a:t>
            </a:fld>
            <a:endParaRPr lang="en-US"/>
          </a:p>
        </p:txBody>
      </p:sp>
    </p:spTree>
    <p:extLst>
      <p:ext uri="{BB962C8B-B14F-4D97-AF65-F5344CB8AC3E}">
        <p14:creationId xmlns:p14="http://schemas.microsoft.com/office/powerpoint/2010/main" val="131446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21</a:t>
            </a:fld>
            <a:endParaRPr lang="en-US"/>
          </a:p>
        </p:txBody>
      </p:sp>
    </p:spTree>
    <p:extLst>
      <p:ext uri="{BB962C8B-B14F-4D97-AF65-F5344CB8AC3E}">
        <p14:creationId xmlns:p14="http://schemas.microsoft.com/office/powerpoint/2010/main" val="203810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Easy to make sure each worker has enough memory. This was sometimes a challenge for me when using a local cluster with Dask - Python did not seem good at memory management for local clusters? (need more investigation).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Estimate that with more I could make the code ~30 % more efficient?</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22</a:t>
            </a:fld>
            <a:endParaRPr lang="en-US"/>
          </a:p>
        </p:txBody>
      </p:sp>
    </p:spTree>
    <p:extLst>
      <p:ext uri="{BB962C8B-B14F-4D97-AF65-F5344CB8AC3E}">
        <p14:creationId xmlns:p14="http://schemas.microsoft.com/office/powerpoint/2010/main" val="3066349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23</a:t>
            </a:fld>
            <a:endParaRPr lang="en-US"/>
          </a:p>
        </p:txBody>
      </p:sp>
    </p:spTree>
    <p:extLst>
      <p:ext uri="{BB962C8B-B14F-4D97-AF65-F5344CB8AC3E}">
        <p14:creationId xmlns:p14="http://schemas.microsoft.com/office/powerpoint/2010/main" val="2479467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BD6-D8A0-CEF5-FF16-A86C03B1D6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C39EF-C41A-9AE5-A7AD-DD3203BC42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9318F7-4E06-0AA0-C800-78E922CBFAF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6A43D806-26C2-EEC5-CC96-2A5E98C1B891}"/>
              </a:ext>
            </a:extLst>
          </p:cNvPr>
          <p:cNvSpPr>
            <a:spLocks noGrp="1"/>
          </p:cNvSpPr>
          <p:nvPr>
            <p:ph type="sldNum" sz="quarter" idx="5"/>
          </p:nvPr>
        </p:nvSpPr>
        <p:spPr/>
        <p:txBody>
          <a:bodyPr/>
          <a:lstStyle/>
          <a:p>
            <a:fld id="{9E44B825-9313-2040-A5EF-891CA2AE4290}" type="slidenum">
              <a:rPr lang="en-US" smtClean="0"/>
              <a:t>24</a:t>
            </a:fld>
            <a:endParaRPr lang="en-US"/>
          </a:p>
        </p:txBody>
      </p:sp>
    </p:spTree>
    <p:extLst>
      <p:ext uri="{BB962C8B-B14F-4D97-AF65-F5344CB8AC3E}">
        <p14:creationId xmlns:p14="http://schemas.microsoft.com/office/powerpoint/2010/main" val="6297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are preprocessing steps for an EOF analysis, which we look to complete later this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25</a:t>
            </a:fld>
            <a:endParaRPr lang="en-US"/>
          </a:p>
        </p:txBody>
      </p:sp>
    </p:spTree>
    <p:extLst>
      <p:ext uri="{BB962C8B-B14F-4D97-AF65-F5344CB8AC3E}">
        <p14:creationId xmlns:p14="http://schemas.microsoft.com/office/powerpoint/2010/main" val="85987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D8C2-59DD-7BE3-CDBE-9C794735A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BD702-067D-F5DC-6633-D605BFC59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EDC25-3859-8AC3-B0E6-88FB42D5C38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a:extLst>
              <a:ext uri="{FF2B5EF4-FFF2-40B4-BE49-F238E27FC236}">
                <a16:creationId xmlns:a16="http://schemas.microsoft.com/office/drawing/2014/main" id="{809FB141-1205-E31F-4788-291EE4987460}"/>
              </a:ext>
            </a:extLst>
          </p:cNvPr>
          <p:cNvSpPr>
            <a:spLocks noGrp="1"/>
          </p:cNvSpPr>
          <p:nvPr>
            <p:ph type="sldNum" sz="quarter" idx="5"/>
          </p:nvPr>
        </p:nvSpPr>
        <p:spPr/>
        <p:txBody>
          <a:bodyPr/>
          <a:lstStyle/>
          <a:p>
            <a:fld id="{9E44B825-9313-2040-A5EF-891CA2AE4290}" type="slidenum">
              <a:rPr lang="en-US" smtClean="0"/>
              <a:t>26</a:t>
            </a:fld>
            <a:endParaRPr lang="en-US"/>
          </a:p>
        </p:txBody>
      </p:sp>
    </p:spTree>
    <p:extLst>
      <p:ext uri="{BB962C8B-B14F-4D97-AF65-F5344CB8AC3E}">
        <p14:creationId xmlns:p14="http://schemas.microsoft.com/office/powerpoint/2010/main" val="2583138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extensive, but I was quickly able to see inefficiencies and correct them. Not a big issue for this demo, but easy to see how this would scale for larger computations.</a:t>
            </a:r>
          </a:p>
        </p:txBody>
      </p:sp>
      <p:sp>
        <p:nvSpPr>
          <p:cNvPr id="4" name="Slide Number Placeholder 3"/>
          <p:cNvSpPr>
            <a:spLocks noGrp="1"/>
          </p:cNvSpPr>
          <p:nvPr>
            <p:ph type="sldNum" sz="quarter" idx="5"/>
          </p:nvPr>
        </p:nvSpPr>
        <p:spPr/>
        <p:txBody>
          <a:bodyPr/>
          <a:lstStyle/>
          <a:p>
            <a:fld id="{9E44B825-9313-2040-A5EF-891CA2AE4290}" type="slidenum">
              <a:rPr lang="en-US" smtClean="0"/>
              <a:t>27</a:t>
            </a:fld>
            <a:endParaRPr lang="en-US"/>
          </a:p>
        </p:txBody>
      </p:sp>
    </p:spTree>
    <p:extLst>
      <p:ext uri="{BB962C8B-B14F-4D97-AF65-F5344CB8AC3E}">
        <p14:creationId xmlns:p14="http://schemas.microsoft.com/office/powerpoint/2010/main" val="3310494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 more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 much more data than Coiled Functions demo, but so much less compute time? Probably because Xarray built in functions are optimized to run on Dask clusters? Also the Coiled Functions demo is a burly calc.</a:t>
            </a:r>
          </a:p>
          <a:p>
            <a:endParaRPr lang="en-US" b="1" dirty="0"/>
          </a:p>
        </p:txBody>
      </p:sp>
      <p:sp>
        <p:nvSpPr>
          <p:cNvPr id="4" name="Slide Number Placeholder 3"/>
          <p:cNvSpPr>
            <a:spLocks noGrp="1"/>
          </p:cNvSpPr>
          <p:nvPr>
            <p:ph type="sldNum" sz="quarter" idx="5"/>
          </p:nvPr>
        </p:nvSpPr>
        <p:spPr/>
        <p:txBody>
          <a:bodyPr/>
          <a:lstStyle/>
          <a:p>
            <a:fld id="{9E44B825-9313-2040-A5EF-891CA2AE4290}" type="slidenum">
              <a:rPr lang="en-US" smtClean="0"/>
              <a:t>28</a:t>
            </a:fld>
            <a:endParaRPr lang="en-US"/>
          </a:p>
        </p:txBody>
      </p:sp>
    </p:spTree>
    <p:extLst>
      <p:ext uri="{BB962C8B-B14F-4D97-AF65-F5344CB8AC3E}">
        <p14:creationId xmlns:p14="http://schemas.microsoft.com/office/powerpoint/2010/main" val="1336788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There is minimal syntax that needs to be inserted into existing code to get it working with Coiled. Therefore, no one is ‘locked in’ to Coiled workflows if they choose to try something else.</a:t>
            </a:r>
          </a:p>
          <a:p>
            <a:endParaRPr lang="en-US" b="1" dirty="0"/>
          </a:p>
        </p:txBody>
      </p:sp>
      <p:sp>
        <p:nvSpPr>
          <p:cNvPr id="4" name="Slide Number Placeholder 3"/>
          <p:cNvSpPr>
            <a:spLocks noGrp="1"/>
          </p:cNvSpPr>
          <p:nvPr>
            <p:ph type="sldNum" sz="quarter" idx="5"/>
          </p:nvPr>
        </p:nvSpPr>
        <p:spPr/>
        <p:txBody>
          <a:bodyPr/>
          <a:lstStyle/>
          <a:p>
            <a:fld id="{9E44B825-9313-2040-A5EF-891CA2AE4290}" type="slidenum">
              <a:rPr lang="en-US" smtClean="0"/>
              <a:t>29</a:t>
            </a:fld>
            <a:endParaRPr lang="en-US"/>
          </a:p>
        </p:txBody>
      </p:sp>
    </p:spTree>
    <p:extLst>
      <p:ext uri="{BB962C8B-B14F-4D97-AF65-F5344CB8AC3E}">
        <p14:creationId xmlns:p14="http://schemas.microsoft.com/office/powerpoint/2010/main" val="2796528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431E-3749-507B-5FF2-F5F6852CE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45FC6-B2B3-5705-DC7F-29917E9399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54970-CE3D-D150-D44E-6106A06FB062}"/>
              </a:ext>
            </a:extLst>
          </p:cNvPr>
          <p:cNvSpPr>
            <a:spLocks noGrp="1"/>
          </p:cNvSpPr>
          <p:nvPr>
            <p:ph type="body" idx="1"/>
          </p:nvPr>
        </p:nvSpPr>
        <p:spPr/>
        <p:txBody>
          <a:bodyPr/>
          <a:lstStyle/>
          <a:p>
            <a:r>
              <a:rPr lang="en-US" b="1" dirty="0"/>
              <a:t>Even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There is minimal syntax that needs to be inserted into existing code to get it working with Coiled. Therefore, no one is ‘locked in’ to Coiled workflows if they choose to try something else.</a:t>
            </a:r>
          </a:p>
          <a:p>
            <a:endParaRPr lang="en-US" b="1" dirty="0"/>
          </a:p>
        </p:txBody>
      </p:sp>
      <p:sp>
        <p:nvSpPr>
          <p:cNvPr id="4" name="Slide Number Placeholder 3">
            <a:extLst>
              <a:ext uri="{FF2B5EF4-FFF2-40B4-BE49-F238E27FC236}">
                <a16:creationId xmlns:a16="http://schemas.microsoft.com/office/drawing/2014/main" id="{D8AA1901-9786-36F2-56B9-3CD8DA42D26F}"/>
              </a:ext>
            </a:extLst>
          </p:cNvPr>
          <p:cNvSpPr>
            <a:spLocks noGrp="1"/>
          </p:cNvSpPr>
          <p:nvPr>
            <p:ph type="sldNum" sz="quarter" idx="5"/>
          </p:nvPr>
        </p:nvSpPr>
        <p:spPr/>
        <p:txBody>
          <a:bodyPr/>
          <a:lstStyle/>
          <a:p>
            <a:fld id="{9E44B825-9313-2040-A5EF-891CA2AE4290}" type="slidenum">
              <a:rPr lang="en-US" smtClean="0"/>
              <a:t>30</a:t>
            </a:fld>
            <a:endParaRPr lang="en-US"/>
          </a:p>
        </p:txBody>
      </p:sp>
    </p:spTree>
    <p:extLst>
      <p:ext uri="{BB962C8B-B14F-4D97-AF65-F5344CB8AC3E}">
        <p14:creationId xmlns:p14="http://schemas.microsoft.com/office/powerpoint/2010/main" val="74053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Classic way to access and analyze data for many researchers. </a:t>
            </a:r>
          </a:p>
          <a:p>
            <a:pPr marL="171450" indent="-171450">
              <a:buFont typeface="Arial" panose="020B0604020202020204" pitchFamily="34" charset="0"/>
              <a:buChar char="•"/>
            </a:pPr>
            <a:r>
              <a:rPr lang="en-US" dirty="0"/>
              <a:t>Limiting factors, download speeds, and compute power of laptop or local machine.</a:t>
            </a:r>
          </a:p>
          <a:p>
            <a:pPr marL="171450" indent="-171450">
              <a:buFont typeface="Arial" panose="020B0604020202020204" pitchFamily="34" charset="0"/>
              <a:buChar char="•"/>
            </a:pPr>
            <a:r>
              <a:rPr lang="en-US" dirty="0"/>
              <a:t>There is a charge to NASA in egress costs (egress=data transferred from a local network to an external location).</a:t>
            </a:r>
          </a:p>
        </p:txBody>
      </p:sp>
      <p:sp>
        <p:nvSpPr>
          <p:cNvPr id="4" name="Slide Number Placeholder 3"/>
          <p:cNvSpPr>
            <a:spLocks noGrp="1"/>
          </p:cNvSpPr>
          <p:nvPr>
            <p:ph type="sldNum" sz="quarter" idx="5"/>
          </p:nvPr>
        </p:nvSpPr>
        <p:spPr/>
        <p:txBody>
          <a:bodyPr/>
          <a:lstStyle/>
          <a:p>
            <a:fld id="{9E44B825-9313-2040-A5EF-891CA2AE4290}" type="slidenum">
              <a:rPr lang="en-US" smtClean="0"/>
              <a:t>4</a:t>
            </a:fld>
            <a:endParaRPr lang="en-US"/>
          </a:p>
        </p:txBody>
      </p:sp>
    </p:spTree>
    <p:extLst>
      <p:ext uri="{BB962C8B-B14F-4D97-AF65-F5344CB8AC3E}">
        <p14:creationId xmlns:p14="http://schemas.microsoft.com/office/powerpoint/2010/main" val="3135997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AE55E-C94F-E1C7-3B9D-CB8AEE66E7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4EF724-AB78-9F8D-8E32-C639D345DE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BBAE95-259D-DA03-C67E-B393F4260E41}"/>
              </a:ext>
            </a:extLst>
          </p:cNvPr>
          <p:cNvSpPr>
            <a:spLocks noGrp="1"/>
          </p:cNvSpPr>
          <p:nvPr>
            <p:ph type="body" idx="1"/>
          </p:nvPr>
        </p:nvSpPr>
        <p:spPr/>
        <p:txBody>
          <a:bodyPr/>
          <a:lstStyle/>
          <a:p>
            <a:r>
              <a:rPr lang="en-US" sz="1400" b="1" dirty="0"/>
              <a:t>Get James’ input on this slide, is this correct work flow for multi-node, distributed clusters?</a:t>
            </a:r>
          </a:p>
          <a:p>
            <a:r>
              <a:rPr lang="en-US" dirty="0"/>
              <a:t>New ways to access/analyze data </a:t>
            </a:r>
          </a:p>
          <a:p>
            <a:r>
              <a:rPr lang="en-US" dirty="0"/>
              <a:t>Cost considerations</a:t>
            </a:r>
          </a:p>
        </p:txBody>
      </p:sp>
      <p:sp>
        <p:nvSpPr>
          <p:cNvPr id="4" name="Slide Number Placeholder 3">
            <a:extLst>
              <a:ext uri="{FF2B5EF4-FFF2-40B4-BE49-F238E27FC236}">
                <a16:creationId xmlns:a16="http://schemas.microsoft.com/office/drawing/2014/main" id="{FE141A1B-DFF1-6ACF-9514-C6D72132D4AF}"/>
              </a:ext>
            </a:extLst>
          </p:cNvPr>
          <p:cNvSpPr>
            <a:spLocks noGrp="1"/>
          </p:cNvSpPr>
          <p:nvPr>
            <p:ph type="sldNum" sz="quarter" idx="5"/>
          </p:nvPr>
        </p:nvSpPr>
        <p:spPr/>
        <p:txBody>
          <a:bodyPr/>
          <a:lstStyle/>
          <a:p>
            <a:fld id="{9E44B825-9313-2040-A5EF-891CA2AE4290}" type="slidenum">
              <a:rPr lang="en-US" smtClean="0"/>
              <a:t>34</a:t>
            </a:fld>
            <a:endParaRPr lang="en-US"/>
          </a:p>
        </p:txBody>
      </p:sp>
    </p:spTree>
    <p:extLst>
      <p:ext uri="{BB962C8B-B14F-4D97-AF65-F5344CB8AC3E}">
        <p14:creationId xmlns:p14="http://schemas.microsoft.com/office/powerpoint/2010/main" val="373333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ways to access/analyze data </a:t>
            </a:r>
          </a:p>
          <a:p>
            <a:r>
              <a:rPr lang="en-US" dirty="0"/>
              <a:t>Cost considerations</a:t>
            </a:r>
          </a:p>
          <a:p>
            <a:pPr marL="171450" indent="-171450">
              <a:buFont typeface="Arial" panose="020B0604020202020204" pitchFamily="34" charset="0"/>
              <a:buChar char="•"/>
            </a:pPr>
            <a:r>
              <a:rPr lang="en-US" dirty="0"/>
              <a:t>Access data directly in the cloud. Faster data access, and compute power tunable to the size of VM spun up</a:t>
            </a:r>
          </a:p>
          <a:p>
            <a:pPr marL="171450" indent="-171450">
              <a:buFont typeface="Arial" panose="020B0604020202020204" pitchFamily="34" charset="0"/>
              <a:buChar char="•"/>
            </a:pPr>
            <a:r>
              <a:rPr lang="en-US" dirty="0"/>
              <a:t>No egress costs if VM is spun up in same region as data. Replaced by costs of the VM and any additional cloud storage.</a:t>
            </a:r>
          </a:p>
        </p:txBody>
      </p:sp>
      <p:sp>
        <p:nvSpPr>
          <p:cNvPr id="4" name="Slide Number Placeholder 3"/>
          <p:cNvSpPr>
            <a:spLocks noGrp="1"/>
          </p:cNvSpPr>
          <p:nvPr>
            <p:ph type="sldNum" sz="quarter" idx="5"/>
          </p:nvPr>
        </p:nvSpPr>
        <p:spPr/>
        <p:txBody>
          <a:bodyPr/>
          <a:lstStyle/>
          <a:p>
            <a:fld id="{9E44B825-9313-2040-A5EF-891CA2AE4290}" type="slidenum">
              <a:rPr lang="en-US" smtClean="0"/>
              <a:t>5</a:t>
            </a:fld>
            <a:endParaRPr lang="en-US"/>
          </a:p>
        </p:txBody>
      </p:sp>
    </p:spTree>
    <p:extLst>
      <p:ext uri="{BB962C8B-B14F-4D97-AF65-F5344CB8AC3E}">
        <p14:creationId xmlns:p14="http://schemas.microsoft.com/office/powerpoint/2010/main" val="1533899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Can get more compute power with a bigger VM. Can utilized parallel computing with the additional processors and memory.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Additional costs of the bigger VM, and any additional cloud storage required for your processing output.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In my experience, the distributed clusters seem more efficient than trying to achieve the same compute capabilities from a local cluster on a large EC2 instance. Is this true? E.g. for local clusters, workers just seem to use more memory than they should be.</a:t>
            </a:r>
            <a:endParaRPr lang="en-US" sz="11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6</a:t>
            </a:fld>
            <a:endParaRPr lang="en-US"/>
          </a:p>
        </p:txBody>
      </p:sp>
    </p:spTree>
    <p:extLst>
      <p:ext uri="{BB962C8B-B14F-4D97-AF65-F5344CB8AC3E}">
        <p14:creationId xmlns:p14="http://schemas.microsoft.com/office/powerpoint/2010/main" val="214881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Scientific computing case 1, replicate same analysis over 1000’s to 10,000’s (up to 100,000’s?) of files.</a:t>
            </a:r>
          </a:p>
          <a:p>
            <a:pPr marL="171450" indent="-171450">
              <a:buFont typeface="Arial" panose="020B0604020202020204" pitchFamily="34" charset="0"/>
              <a:buChar char="•"/>
            </a:pPr>
            <a:r>
              <a:rPr lang="en-US" dirty="0"/>
              <a:t>Code is replicated as many times as desired, one to each lambda function, which will each work on a separate file.</a:t>
            </a:r>
          </a:p>
          <a:p>
            <a:pPr marL="171450" indent="-171450">
              <a:buFont typeface="Arial" panose="020B0604020202020204" pitchFamily="34" charset="0"/>
              <a:buChar char="•"/>
            </a:pPr>
            <a:r>
              <a:rPr lang="en-US" dirty="0"/>
              <a:t>Lambda limits: 15 minutes of run time max.</a:t>
            </a:r>
          </a:p>
          <a:p>
            <a:pPr marL="171450" indent="-171450">
              <a:buFont typeface="Arial" panose="020B0604020202020204" pitchFamily="34" charset="0"/>
              <a:buChar char="•"/>
            </a:pPr>
            <a:r>
              <a:rPr lang="en-US" dirty="0"/>
              <a:t>Lambda costs? Proportional to number of lambda’s called.</a:t>
            </a:r>
          </a:p>
        </p:txBody>
      </p:sp>
      <p:sp>
        <p:nvSpPr>
          <p:cNvPr id="4" name="Slide Number Placeholder 3"/>
          <p:cNvSpPr>
            <a:spLocks noGrp="1"/>
          </p:cNvSpPr>
          <p:nvPr>
            <p:ph type="sldNum" sz="quarter" idx="5"/>
          </p:nvPr>
        </p:nvSpPr>
        <p:spPr/>
        <p:txBody>
          <a:bodyPr/>
          <a:lstStyle/>
          <a:p>
            <a:fld id="{9E44B825-9313-2040-A5EF-891CA2AE4290}" type="slidenum">
              <a:rPr lang="en-US" smtClean="0"/>
              <a:t>7</a:t>
            </a:fld>
            <a:endParaRPr lang="en-US"/>
          </a:p>
        </p:txBody>
      </p:sp>
    </p:spTree>
    <p:extLst>
      <p:ext uri="{BB962C8B-B14F-4D97-AF65-F5344CB8AC3E}">
        <p14:creationId xmlns:p14="http://schemas.microsoft.com/office/powerpoint/2010/main" val="358290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b="1" dirty="0"/>
              <a:t>Multi-node, distributed clusters</a:t>
            </a:r>
          </a:p>
          <a:p>
            <a:pPr marL="285750" indent="-285750">
              <a:buFont typeface="Arial" panose="020B0604020202020204" pitchFamily="34" charset="0"/>
              <a:buChar char="•"/>
            </a:pPr>
            <a:r>
              <a:rPr lang="en-US" sz="1400" b="0" dirty="0"/>
              <a:t>Scientific computing case 2: The analysis requires access to all data at once, e.g. an EOF, or time-lagged cross-correlation.</a:t>
            </a:r>
          </a:p>
          <a:p>
            <a:pPr marL="285750" indent="-285750">
              <a:buFont typeface="Arial" panose="020B0604020202020204" pitchFamily="34" charset="0"/>
              <a:buChar char="•"/>
            </a:pPr>
            <a:r>
              <a:rPr lang="en-US" sz="1400" b="0" dirty="0"/>
              <a:t>Spin up multiple VM’s, coordinate them so they can interact and tackle a large computation.</a:t>
            </a:r>
          </a:p>
          <a:p>
            <a:pPr marL="285750" indent="-285750">
              <a:buFont typeface="Arial" panose="020B0604020202020204" pitchFamily="34" charset="0"/>
              <a:buChar char="•"/>
            </a:pPr>
            <a:r>
              <a:rPr lang="en-US" sz="1400" b="0" dirty="0"/>
              <a:t>Costs proportional to number and size of VM’s spun up.</a:t>
            </a:r>
          </a:p>
          <a:p>
            <a:pPr marL="285750" indent="-285750">
              <a:buFont typeface="Arial" panose="020B0604020202020204" pitchFamily="34" charset="0"/>
              <a:buChar char="•"/>
            </a:pPr>
            <a:r>
              <a:rPr lang="en-US" sz="1400" b="0" dirty="0"/>
              <a:t>No compute time limits.</a:t>
            </a:r>
          </a:p>
          <a:p>
            <a:pPr marL="285750" indent="-285750">
              <a:buFont typeface="Arial" panose="020B0604020202020204" pitchFamily="34" charset="0"/>
              <a:buChar char="•"/>
            </a:pPr>
            <a:r>
              <a:rPr lang="en-US" sz="1400" b="0" dirty="0"/>
              <a:t>The VM’s can form a Dask cluster, so things like Xarray built in functions will naturally work with parallel computing.</a:t>
            </a:r>
          </a:p>
        </p:txBody>
      </p:sp>
      <p:sp>
        <p:nvSpPr>
          <p:cNvPr id="4" name="Slide Number Placeholder 3"/>
          <p:cNvSpPr>
            <a:spLocks noGrp="1"/>
          </p:cNvSpPr>
          <p:nvPr>
            <p:ph type="sldNum" sz="quarter" idx="5"/>
          </p:nvPr>
        </p:nvSpPr>
        <p:spPr/>
        <p:txBody>
          <a:bodyPr/>
          <a:lstStyle/>
          <a:p>
            <a:fld id="{9E44B825-9313-2040-A5EF-891CA2AE4290}" type="slidenum">
              <a:rPr lang="en-US" smtClean="0"/>
              <a:t>8</a:t>
            </a:fld>
            <a:endParaRPr lang="en-US"/>
          </a:p>
        </p:txBody>
      </p:sp>
    </p:spTree>
    <p:extLst>
      <p:ext uri="{BB962C8B-B14F-4D97-AF65-F5344CB8AC3E}">
        <p14:creationId xmlns:p14="http://schemas.microsoft.com/office/powerpoint/2010/main" val="125940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1C398-B5E1-250F-C848-65CB601A0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BFB3EC-0D41-62BC-9987-F8D52C01F4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70DA44-3355-871C-409B-EA8C9E1DDA45}"/>
              </a:ext>
            </a:extLst>
          </p:cNvPr>
          <p:cNvSpPr>
            <a:spLocks noGrp="1"/>
          </p:cNvSpPr>
          <p:nvPr>
            <p:ph type="body" idx="1"/>
          </p:nvPr>
        </p:nvSpPr>
        <p:spPr/>
        <p:txBody>
          <a:bodyPr/>
          <a:lstStyle/>
          <a:p>
            <a:pPr marL="0" indent="0">
              <a:buFont typeface="Arial" panose="020B0604020202020204" pitchFamily="34" charset="0"/>
              <a:buNone/>
            </a:pPr>
            <a:r>
              <a:rPr lang="en-US" sz="1400" b="1" dirty="0"/>
              <a:t>Multi-node, distributed clusters</a:t>
            </a:r>
          </a:p>
          <a:p>
            <a:pPr marL="285750" indent="-285750">
              <a:buFont typeface="Arial" panose="020B0604020202020204" pitchFamily="34" charset="0"/>
              <a:buChar char="•"/>
            </a:pPr>
            <a:r>
              <a:rPr lang="en-US" sz="1400" b="0" dirty="0"/>
              <a:t>The VM’s can form a Dask cluster, so things like Xarray built in functions will naturally work with parallel computing.</a:t>
            </a:r>
          </a:p>
        </p:txBody>
      </p:sp>
      <p:sp>
        <p:nvSpPr>
          <p:cNvPr id="4" name="Slide Number Placeholder 3">
            <a:extLst>
              <a:ext uri="{FF2B5EF4-FFF2-40B4-BE49-F238E27FC236}">
                <a16:creationId xmlns:a16="http://schemas.microsoft.com/office/drawing/2014/main" id="{F0313DC1-E6A2-2A55-1C18-BE0D34C315D5}"/>
              </a:ext>
            </a:extLst>
          </p:cNvPr>
          <p:cNvSpPr>
            <a:spLocks noGrp="1"/>
          </p:cNvSpPr>
          <p:nvPr>
            <p:ph type="sldNum" sz="quarter" idx="5"/>
          </p:nvPr>
        </p:nvSpPr>
        <p:spPr/>
        <p:txBody>
          <a:bodyPr/>
          <a:lstStyle/>
          <a:p>
            <a:fld id="{9E44B825-9313-2040-A5EF-891CA2AE4290}" type="slidenum">
              <a:rPr lang="en-US" smtClean="0"/>
              <a:t>9</a:t>
            </a:fld>
            <a:endParaRPr lang="en-US"/>
          </a:p>
        </p:txBody>
      </p:sp>
    </p:spTree>
    <p:extLst>
      <p:ext uri="{BB962C8B-B14F-4D97-AF65-F5344CB8AC3E}">
        <p14:creationId xmlns:p14="http://schemas.microsoft.com/office/powerpoint/2010/main" val="415480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10</a:t>
            </a:fld>
            <a:endParaRPr lang="en-US"/>
          </a:p>
        </p:txBody>
      </p:sp>
    </p:spTree>
    <p:extLst>
      <p:ext uri="{BB962C8B-B14F-4D97-AF65-F5344CB8AC3E}">
        <p14:creationId xmlns:p14="http://schemas.microsoft.com/office/powerpoint/2010/main" val="166541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528B-680F-0487-C34C-0C8634955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9C981-051B-DB8E-AB74-01026B874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CAE24-D15B-2AB2-95D8-24835C78B076}"/>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2238C1A4-21C3-DC2A-DA09-CE0123D99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8254-D39C-825D-4E57-C95556FE6CE5}"/>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63690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F7AC-1ECE-A7FD-BCCF-B71FFC39B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2D786-AF82-C07C-C103-D70F9ABE1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6F7C0-8EBA-65FD-1522-9DBD1E9093F9}"/>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5851BA0C-A35A-7587-A85A-B2FB0111C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FADB1-9100-E336-42FF-7E0AF9A50003}"/>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939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844B-F5A0-5F1A-4379-CDBA084C95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53D61-2A97-998B-729B-7C78EEFF7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DFE55-3297-931F-3ADE-37A1DA2337AF}"/>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16C8F606-DE8B-D689-AC9E-073AF59C7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80982-F176-42DB-FD29-FCFDCBB64CA6}"/>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79056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064F-B90F-A7CE-466B-451672D23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D186-48DC-9CEF-D17F-C510A31D8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3F2BC-E6EC-58EF-4F04-6C2BCB1E166B}"/>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B4652030-4FE2-D1DE-B152-0649F9924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4185-0163-3703-02F2-F82B663437EA}"/>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12741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E10C-36D2-122C-BFDB-1EBD3E32E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3B345-46DA-A484-B2A8-9309AEC5C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51487-2ADB-8E8C-D9DE-8B7B0A25A874}"/>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58DB87DB-B0FF-CA4E-04A2-248AEB4A4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8CF3E-BC62-71F1-9614-68319110B2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995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3DE0-43FC-7F9B-653B-FEC1F2B4C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09B84-094D-A5C9-E0C0-4612829A2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E23FC6-3509-4B52-D23F-D2509107A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C38AD-0121-1A1B-9245-F6A3CF12767B}"/>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6" name="Footer Placeholder 5">
            <a:extLst>
              <a:ext uri="{FF2B5EF4-FFF2-40B4-BE49-F238E27FC236}">
                <a16:creationId xmlns:a16="http://schemas.microsoft.com/office/drawing/2014/main" id="{7A78E146-DF6C-D257-29DC-B0F95C86F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CFE6E-4651-F6DC-A967-6A28D6EFE43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94510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80C5-DFFE-7C6D-81EA-33D2337B2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D5A3C-2078-8AEA-8F82-D42FF2B46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BC9E7-7FB2-96C2-C073-F2875FFD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959B6C-A7A4-8D3D-85B5-8884689D9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F90C6-A11C-51FB-89EF-3BC25E4EB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B76FD-A1BF-783B-7AAB-4398F1A80569}"/>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8" name="Footer Placeholder 7">
            <a:extLst>
              <a:ext uri="{FF2B5EF4-FFF2-40B4-BE49-F238E27FC236}">
                <a16:creationId xmlns:a16="http://schemas.microsoft.com/office/drawing/2014/main" id="{0E386067-8DB3-4622-9FAD-41CA4AB4A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51171-6E5B-697E-7305-8CE2AE171C0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6098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D776-922C-47FA-6D06-59E34E904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B1034-C923-5477-B60D-C4E49431B842}"/>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4" name="Footer Placeholder 3">
            <a:extLst>
              <a:ext uri="{FF2B5EF4-FFF2-40B4-BE49-F238E27FC236}">
                <a16:creationId xmlns:a16="http://schemas.microsoft.com/office/drawing/2014/main" id="{6B8F712D-AB4F-152D-596E-3B37DE51F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C732B-6F64-0DB4-CAF6-827302DAD48E}"/>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7941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49D52-9D03-0649-1BA1-E0E866323592}"/>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3" name="Footer Placeholder 2">
            <a:extLst>
              <a:ext uri="{FF2B5EF4-FFF2-40B4-BE49-F238E27FC236}">
                <a16:creationId xmlns:a16="http://schemas.microsoft.com/office/drawing/2014/main" id="{C9E91187-1157-7C4C-445C-ECA7F7BB1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F8E27-6931-459E-C844-569CC9DE14E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73253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240F-637B-5C26-733E-E298290A5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315AC-0A95-7384-4D39-D1756A85E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9E0A6-533A-7AF0-B638-3EC9BF40A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403DC-5742-CD41-A94B-BDFAAE368FE4}"/>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6" name="Footer Placeholder 5">
            <a:extLst>
              <a:ext uri="{FF2B5EF4-FFF2-40B4-BE49-F238E27FC236}">
                <a16:creationId xmlns:a16="http://schemas.microsoft.com/office/drawing/2014/main" id="{4CF72467-6B7D-8897-4092-70263C11D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63F66-8BDB-25DE-C9CD-627CD53373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45996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0C84-04FD-A4B8-5B23-B8509BCAA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01FF4-C800-A1F7-F164-DC8345BFA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1967C-B7D8-8318-0BCB-470CCE2B3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D7355-88A5-8C86-708B-97BD120BF7DF}"/>
              </a:ext>
            </a:extLst>
          </p:cNvPr>
          <p:cNvSpPr>
            <a:spLocks noGrp="1"/>
          </p:cNvSpPr>
          <p:nvPr>
            <p:ph type="dt" sz="half" idx="10"/>
          </p:nvPr>
        </p:nvSpPr>
        <p:spPr/>
        <p:txBody>
          <a:bodyPr/>
          <a:lstStyle/>
          <a:p>
            <a:fld id="{2FB24A0C-D99E-2F45-8F78-00155E3DC712}" type="datetimeFigureOut">
              <a:rPr lang="en-US" smtClean="0"/>
              <a:t>2/5/24</a:t>
            </a:fld>
            <a:endParaRPr lang="en-US"/>
          </a:p>
        </p:txBody>
      </p:sp>
      <p:sp>
        <p:nvSpPr>
          <p:cNvPr id="6" name="Footer Placeholder 5">
            <a:extLst>
              <a:ext uri="{FF2B5EF4-FFF2-40B4-BE49-F238E27FC236}">
                <a16:creationId xmlns:a16="http://schemas.microsoft.com/office/drawing/2014/main" id="{8F269722-B913-7C8C-ECA5-6DB998DAB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2A988-BA82-3365-4B50-17935E91336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94588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6AC96-7838-53F4-D9BD-4D53057FD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B6CA91-6078-DCBF-6C3C-5C79578DD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65C9C-6087-1154-348C-684623A8A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24A0C-D99E-2F45-8F78-00155E3DC712}" type="datetimeFigureOut">
              <a:rPr lang="en-US" smtClean="0"/>
              <a:t>2/5/24</a:t>
            </a:fld>
            <a:endParaRPr lang="en-US"/>
          </a:p>
        </p:txBody>
      </p:sp>
      <p:sp>
        <p:nvSpPr>
          <p:cNvPr id="5" name="Footer Placeholder 4">
            <a:extLst>
              <a:ext uri="{FF2B5EF4-FFF2-40B4-BE49-F238E27FC236}">
                <a16:creationId xmlns:a16="http://schemas.microsoft.com/office/drawing/2014/main" id="{B96E4E3B-5987-F479-A6C0-0CAC048B6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4EE52-1131-AFA9-E641-AF79A9DEF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739-D245-C348-9AEE-85EFA74938FD}" type="slidenum">
              <a:rPr lang="en-US" smtClean="0"/>
              <a:t>‹#›</a:t>
            </a:fld>
            <a:endParaRPr lang="en-US"/>
          </a:p>
        </p:txBody>
      </p:sp>
    </p:spTree>
    <p:extLst>
      <p:ext uri="{BB962C8B-B14F-4D97-AF65-F5344CB8AC3E}">
        <p14:creationId xmlns:p14="http://schemas.microsoft.com/office/powerpoint/2010/main" val="184093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coiled.io/user_guide/why.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coiled.io/pricin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5067/SLREF-CDRV3"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5067/GHMWO-4FR0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eanHenze/cloud_earthdata/blob/main/coiled/demos/ssh_sst_corr_fullcomp.ipynb"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https://podaac.jpl.nasa.gov/dataset/MUR-JPL-L4-GLOB-v4.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podaac.jpl.nasa.gov/dataset/MUR-JPL-L4-GLOB-v4.1"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coiled-hq/processing-a-250-tb-dataset-with-coiled-dask-and-xarray-574370ba5bde" TargetMode="External"/><Relationship Id="rId2" Type="http://schemas.openxmlformats.org/officeDocument/2006/relationships/hyperlink" Target="https://medium.com/coiled-hq/ten-cents-per-terabyte-91ff24363612" TargetMode="External"/><Relationship Id="rId1" Type="http://schemas.openxmlformats.org/officeDocument/2006/relationships/slideLayout" Target="../slideLayouts/slideLayout2.xml"/><Relationship Id="rId4" Type="http://schemas.openxmlformats.org/officeDocument/2006/relationships/hyperlink" Target="https://aws.amazon.com/marketplace/pp/prodview-mabwpxwtyerxs?utm_campaign=Sarah%20Newsletter&amp;utm_medium=email&amp;_hsmi=278010505&amp;_hsenc=p2ANqtz-_Ks1SUgH_pHG_nH-GJtTZhR9YuF0gO7GPSERSb84df4ucCzpnif09eL5vImxsOxXOSUR32v_nERRmiH0gJZUxQgjbrjv2Sj-xYyYSnm8ZTcdozTtc&amp;utm_content=278010505&amp;utm_source=hs_emai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5AFBB8-75F6-E72C-5F50-DE8173A43DBE}"/>
              </a:ext>
            </a:extLst>
          </p:cNvPr>
          <p:cNvSpPr txBox="1"/>
          <p:nvPr/>
        </p:nvSpPr>
        <p:spPr>
          <a:xfrm>
            <a:off x="2662611" y="1913226"/>
            <a:ext cx="7095986" cy="2754600"/>
          </a:xfrm>
          <a:prstGeom prst="rect">
            <a:avLst/>
          </a:prstGeom>
          <a:noFill/>
          <a:ln w="57150">
            <a:solidFill>
              <a:schemeClr val="accent2">
                <a:lumMod val="60000"/>
                <a:lumOff val="40000"/>
              </a:schemeClr>
            </a:solidFill>
          </a:ln>
        </p:spPr>
        <p:txBody>
          <a:bodyPr wrap="square" rtlCol="0">
            <a:spAutoFit/>
          </a:bodyPr>
          <a:lstStyle/>
          <a:p>
            <a:pPr algn="ctr"/>
            <a:r>
              <a:rPr lang="en-US" sz="3600" dirty="0"/>
              <a:t>Experiences with Coiled for Cloud Computing</a:t>
            </a:r>
          </a:p>
          <a:p>
            <a:pPr algn="ctr"/>
            <a:endParaRPr lang="en-US" sz="3600" b="1" dirty="0"/>
          </a:p>
          <a:p>
            <a:pPr algn="ctr"/>
            <a:r>
              <a:rPr lang="en-US" sz="2800" dirty="0"/>
              <a:t>Dean Henze, Ed Armstrong, </a:t>
            </a:r>
            <a:r>
              <a:rPr lang="en-US" sz="2800" dirty="0" err="1"/>
              <a:t>Jinbo</a:t>
            </a:r>
            <a:r>
              <a:rPr lang="en-US" sz="2800" dirty="0"/>
              <a:t> Wang, James</a:t>
            </a:r>
          </a:p>
          <a:p>
            <a:pPr algn="ctr"/>
            <a:r>
              <a:rPr lang="en-US" sz="2800" dirty="0"/>
              <a:t>PO.DAAC, JPL, Caltech</a:t>
            </a:r>
          </a:p>
          <a:p>
            <a:pPr algn="ctr"/>
            <a:endParaRPr lang="en-US" sz="900" b="1" dirty="0"/>
          </a:p>
        </p:txBody>
      </p:sp>
    </p:spTree>
    <p:extLst>
      <p:ext uri="{BB962C8B-B14F-4D97-AF65-F5344CB8AC3E}">
        <p14:creationId xmlns:p14="http://schemas.microsoft.com/office/powerpoint/2010/main" val="41634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852937113"/>
              </p:ext>
            </p:extLst>
          </p:nvPr>
        </p:nvGraphicFramePr>
        <p:xfrm>
          <a:off x="1968722" y="1586137"/>
          <a:ext cx="8064685" cy="4646658"/>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714738">
                <a:tc>
                  <a:txBody>
                    <a:bodyPr/>
                    <a:lstStyle/>
                    <a:p>
                      <a:pPr algn="ctr"/>
                      <a:r>
                        <a:rPr lang="en-US" dirty="0">
                          <a:solidFill>
                            <a:schemeClr val="tx1"/>
                          </a:solidFill>
                        </a:rPr>
                        <a:t>Scientific Computing with Python and Dask</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AWS Infrastructure</a:t>
                      </a:r>
                    </a:p>
                  </a:txBody>
                  <a:tcP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tx1"/>
                          </a:solidFill>
                        </a:rPr>
                        <a:t>Other software/technical knowledge</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557618133"/>
                  </a:ext>
                </a:extLst>
              </a:tr>
              <a:tr h="2552636">
                <a:tc>
                  <a:txBody>
                    <a:bodyPr/>
                    <a:lstStyle/>
                    <a:p>
                      <a:pPr algn="ctr">
                        <a:spcBef>
                          <a:spcPts val="0"/>
                        </a:spcBef>
                        <a:spcAft>
                          <a:spcPts val="0"/>
                        </a:spcAft>
                      </a:pPr>
                      <a:endParaRPr lang="en-US" dirty="0"/>
                    </a:p>
                    <a:p>
                      <a:pPr algn="ctr">
                        <a:spcBef>
                          <a:spcPts val="0"/>
                        </a:spcBef>
                        <a:spcAft>
                          <a:spcPts val="0"/>
                        </a:spcAft>
                      </a:pPr>
                      <a:r>
                        <a:rPr lang="en-US" dirty="0"/>
                        <a:t>Translate analysis to code</a:t>
                      </a:r>
                    </a:p>
                    <a:p>
                      <a:pPr algn="ctr">
                        <a:spcBef>
                          <a:spcPts val="0"/>
                        </a:spcBef>
                        <a:spcAft>
                          <a:spcPts val="0"/>
                        </a:spcAft>
                      </a:pPr>
                      <a:endParaRPr lang="en-US" dirty="0"/>
                    </a:p>
                    <a:p>
                      <a:pPr algn="ctr">
                        <a:spcBef>
                          <a:spcPts val="0"/>
                        </a:spcBef>
                        <a:spcAft>
                          <a:spcPts val="0"/>
                        </a:spcAft>
                      </a:pPr>
                      <a:r>
                        <a:rPr lang="en-US" dirty="0"/>
                        <a:t>Effective Python, NumPy, Xarray, Dask syntax</a:t>
                      </a:r>
                    </a:p>
                    <a:p>
                      <a:pPr algn="ctr">
                        <a:spcBef>
                          <a:spcPts val="0"/>
                        </a:spcBef>
                        <a:spcAft>
                          <a:spcPts val="0"/>
                        </a:spcAft>
                      </a:pPr>
                      <a:endParaRPr lang="en-US" dirty="0"/>
                    </a:p>
                    <a:p>
                      <a:pPr algn="ctr">
                        <a:spcBef>
                          <a:spcPts val="0"/>
                        </a:spcBef>
                        <a:spcAft>
                          <a:spcPts val="0"/>
                        </a:spcAft>
                      </a:pPr>
                      <a:r>
                        <a:rPr lang="en-US" dirty="0"/>
                        <a:t>Understanding of parallelization methods and which one to apply</a:t>
                      </a:r>
                    </a:p>
                    <a:p>
                      <a:pPr algn="ctr">
                        <a:spcBef>
                          <a:spcPts val="0"/>
                        </a:spcBef>
                        <a:spcAft>
                          <a:spcPts val="0"/>
                        </a:spcAft>
                      </a:pPr>
                      <a:endParaRPr lang="en-US" b="1" dirty="0"/>
                    </a:p>
                    <a:p>
                      <a:pPr algn="ctr">
                        <a:spcBef>
                          <a:spcPts val="0"/>
                        </a:spcBef>
                        <a:spcAft>
                          <a:spcPts val="0"/>
                        </a:spcAft>
                      </a:pPr>
                      <a:r>
                        <a:rPr lang="en-US" b="1" dirty="0"/>
                        <a:t>Code and cluster optimization</a:t>
                      </a:r>
                    </a:p>
                    <a:p>
                      <a:pPr algn="ctr">
                        <a:spcBef>
                          <a:spcPts val="0"/>
                        </a:spcBef>
                      </a:pPr>
                      <a:endParaRPr lang="en-US" b="1" dirty="0"/>
                    </a:p>
                  </a:txBody>
                  <a:tcPr>
                    <a:lnL w="2857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dirty="0">
                        <a:solidFill>
                          <a:schemeClr val="tx1"/>
                        </a:solidFill>
                      </a:endParaRPr>
                    </a:p>
                    <a:p>
                      <a:pPr algn="ctr"/>
                      <a:r>
                        <a:rPr lang="en-US" dirty="0">
                          <a:solidFill>
                            <a:schemeClr val="tx1"/>
                          </a:solidFill>
                        </a:rPr>
                        <a:t>Basic setup/usage</a:t>
                      </a:r>
                    </a:p>
                    <a:p>
                      <a:pPr algn="ctr"/>
                      <a:endParaRPr lang="en-US" dirty="0">
                        <a:solidFill>
                          <a:schemeClr val="tx1"/>
                        </a:solidFill>
                      </a:endParaRPr>
                    </a:p>
                    <a:p>
                      <a:pPr algn="ctr"/>
                      <a:r>
                        <a:rPr lang="en-US" dirty="0">
                          <a:solidFill>
                            <a:schemeClr val="tx1"/>
                          </a:solidFill>
                        </a:rPr>
                        <a:t>Spinning up &amp; connecting to EC2 instances</a:t>
                      </a:r>
                    </a:p>
                    <a:p>
                      <a:pPr algn="ctr"/>
                      <a:endParaRPr lang="en-US" dirty="0">
                        <a:solidFill>
                          <a:schemeClr val="tx1"/>
                        </a:solidFill>
                      </a:endParaRPr>
                    </a:p>
                    <a:p>
                      <a:pPr algn="ctr"/>
                      <a:r>
                        <a:rPr lang="en-US" dirty="0">
                          <a:solidFill>
                            <a:schemeClr val="tx1"/>
                          </a:solidFill>
                        </a:rPr>
                        <a:t>Lambda functions</a:t>
                      </a:r>
                    </a:p>
                    <a:p>
                      <a:pPr algn="ctr"/>
                      <a:endParaRPr lang="en-US" dirty="0">
                        <a:solidFill>
                          <a:schemeClr val="tx1"/>
                        </a:solidFill>
                      </a:endParaRPr>
                    </a:p>
                    <a:p>
                      <a:pPr algn="ctr"/>
                      <a:r>
                        <a:rPr lang="en-US" b="1" dirty="0">
                          <a:solidFill>
                            <a:schemeClr val="tx1"/>
                          </a:solidFill>
                        </a:rPr>
                        <a:t>Requirements for multi-node, distributed clusters?</a:t>
                      </a:r>
                    </a:p>
                    <a:p>
                      <a:pPr algn="ctr"/>
                      <a:endParaRPr lang="en-US" b="1" dirty="0">
                        <a:solidFill>
                          <a:schemeClr val="tx1"/>
                        </a:solidFill>
                        <a:highlight>
                          <a:srgbClr val="FFFF00"/>
                        </a:highlight>
                      </a:endParaRPr>
                    </a:p>
                    <a:p>
                      <a:pPr algn="ctr"/>
                      <a:r>
                        <a:rPr lang="en-US" b="0" dirty="0">
                          <a:solidFill>
                            <a:schemeClr val="tx1"/>
                          </a:solidFill>
                        </a:rPr>
                        <a:t>Cost Tracking</a:t>
                      </a:r>
                    </a:p>
                    <a:p>
                      <a:pPr algn="ctr"/>
                      <a:endParaRPr lang="en-US" b="0" dirty="0">
                        <a:solidFill>
                          <a:schemeClr val="tx1"/>
                        </a:solidFill>
                      </a:endParaRPr>
                    </a:p>
                  </a:txBody>
                  <a:tcP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solidFill>
                          <a:schemeClr val="tx1"/>
                        </a:solidFill>
                      </a:endParaRPr>
                    </a:p>
                    <a:p>
                      <a:pPr algn="ctr"/>
                      <a:r>
                        <a:rPr lang="en-US" dirty="0">
                          <a:solidFill>
                            <a:schemeClr val="tx1"/>
                          </a:solidFill>
                        </a:rPr>
                        <a:t>Docker</a:t>
                      </a:r>
                    </a:p>
                    <a:p>
                      <a:pPr algn="ctr"/>
                      <a:endParaRPr lang="en-US" dirty="0">
                        <a:solidFill>
                          <a:schemeClr val="tx1"/>
                        </a:solidFill>
                      </a:endParaRPr>
                    </a:p>
                    <a:p>
                      <a:pPr algn="ctr"/>
                      <a:r>
                        <a:rPr lang="en-US" dirty="0">
                          <a:solidFill>
                            <a:schemeClr val="tx1"/>
                          </a:solidFill>
                        </a:rPr>
                        <a:t>Linux shell / bash scripting</a:t>
                      </a:r>
                    </a:p>
                    <a:p>
                      <a:pPr algn="ctr"/>
                      <a:endParaRPr lang="en-US" dirty="0">
                        <a:solidFill>
                          <a:schemeClr val="tx1"/>
                        </a:solidFill>
                      </a:endParaRPr>
                    </a:p>
                    <a:p>
                      <a:pPr algn="ctr"/>
                      <a:r>
                        <a:rPr lang="en-US" dirty="0">
                          <a:solidFill>
                            <a:schemeClr val="tx1"/>
                          </a:solidFill>
                        </a:rPr>
                        <a:t>Ensuring VM’s have EDL creds, AWS creds, software environments</a:t>
                      </a:r>
                    </a:p>
                    <a:p>
                      <a:pPr algn="ctr"/>
                      <a:endParaRPr lang="en-US" dirty="0">
                        <a:solidFill>
                          <a:schemeClr val="tx1"/>
                        </a:solidFill>
                      </a:endParaRPr>
                    </a:p>
                    <a:p>
                      <a:pPr algn="ctr"/>
                      <a:r>
                        <a:rPr lang="en-US" dirty="0">
                          <a:solidFill>
                            <a:schemeClr val="tx1"/>
                          </a:solidFill>
                        </a:rPr>
                        <a:t>Anything else?</a:t>
                      </a:r>
                    </a:p>
                  </a:txBody>
                  <a:tcPr>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17381047"/>
                  </a:ext>
                </a:extLst>
              </a:tr>
            </a:tbl>
          </a:graphicData>
        </a:graphic>
      </p:graphicFrame>
    </p:spTree>
    <p:extLst>
      <p:ext uri="{BB962C8B-B14F-4D97-AF65-F5344CB8AC3E}">
        <p14:creationId xmlns:p14="http://schemas.microsoft.com/office/powerpoint/2010/main" val="113365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C0691-8430-A972-62D8-8D4137904ABE}"/>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4D31D31-CD16-4663-5EB1-D6EF77311F52}"/>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A94AD48-D3A8-7796-76DE-F74AC1B162B8}"/>
              </a:ext>
            </a:extLst>
          </p:cNvPr>
          <p:cNvGraphicFramePr>
            <a:graphicFrameLocks noGrp="1"/>
          </p:cNvGraphicFramePr>
          <p:nvPr>
            <p:extLst>
              <p:ext uri="{D42A27DB-BD31-4B8C-83A1-F6EECF244321}">
                <p14:modId xmlns:p14="http://schemas.microsoft.com/office/powerpoint/2010/main" val="1563413394"/>
              </p:ext>
            </p:extLst>
          </p:nvPr>
        </p:nvGraphicFramePr>
        <p:xfrm>
          <a:off x="1968722" y="1586137"/>
          <a:ext cx="8064685" cy="4646658"/>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714738">
                <a:tc>
                  <a:txBody>
                    <a:bodyPr/>
                    <a:lstStyle/>
                    <a:p>
                      <a:pPr algn="ctr"/>
                      <a:r>
                        <a:rPr lang="en-US" dirty="0">
                          <a:solidFill>
                            <a:schemeClr val="tx1"/>
                          </a:solidFill>
                        </a:rPr>
                        <a:t>Scientific Computing with Python and Dask</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AWS Infrastructure</a:t>
                      </a:r>
                    </a:p>
                  </a:txBody>
                  <a:tcP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tx1"/>
                          </a:solidFill>
                        </a:rPr>
                        <a:t>Other software/technical knowledge</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557618133"/>
                  </a:ext>
                </a:extLst>
              </a:tr>
              <a:tr h="2552636">
                <a:tc>
                  <a:txBody>
                    <a:bodyPr/>
                    <a:lstStyle/>
                    <a:p>
                      <a:pPr algn="ctr">
                        <a:spcBef>
                          <a:spcPts val="0"/>
                        </a:spcBef>
                        <a:spcAft>
                          <a:spcPts val="0"/>
                        </a:spcAft>
                      </a:pPr>
                      <a:endParaRPr lang="en-US" dirty="0"/>
                    </a:p>
                    <a:p>
                      <a:pPr algn="ctr">
                        <a:spcBef>
                          <a:spcPts val="0"/>
                        </a:spcBef>
                        <a:spcAft>
                          <a:spcPts val="0"/>
                        </a:spcAft>
                      </a:pPr>
                      <a:r>
                        <a:rPr lang="en-US" dirty="0"/>
                        <a:t>Translate analysis to code</a:t>
                      </a:r>
                    </a:p>
                    <a:p>
                      <a:pPr algn="ctr">
                        <a:spcBef>
                          <a:spcPts val="0"/>
                        </a:spcBef>
                        <a:spcAft>
                          <a:spcPts val="0"/>
                        </a:spcAft>
                      </a:pPr>
                      <a:endParaRPr lang="en-US" dirty="0"/>
                    </a:p>
                    <a:p>
                      <a:pPr algn="ctr">
                        <a:spcBef>
                          <a:spcPts val="0"/>
                        </a:spcBef>
                        <a:spcAft>
                          <a:spcPts val="0"/>
                        </a:spcAft>
                      </a:pPr>
                      <a:r>
                        <a:rPr lang="en-US" dirty="0"/>
                        <a:t>Effective Python, NumPy, Xarray, Dask syntax</a:t>
                      </a:r>
                    </a:p>
                    <a:p>
                      <a:pPr algn="ctr">
                        <a:spcBef>
                          <a:spcPts val="0"/>
                        </a:spcBef>
                        <a:spcAft>
                          <a:spcPts val="0"/>
                        </a:spcAft>
                      </a:pPr>
                      <a:endParaRPr lang="en-US" dirty="0"/>
                    </a:p>
                    <a:p>
                      <a:pPr algn="ctr">
                        <a:spcBef>
                          <a:spcPts val="0"/>
                        </a:spcBef>
                        <a:spcAft>
                          <a:spcPts val="0"/>
                        </a:spcAft>
                      </a:pPr>
                      <a:r>
                        <a:rPr lang="en-US" dirty="0"/>
                        <a:t>Understanding of parallelization methods and which one to apply</a:t>
                      </a:r>
                    </a:p>
                    <a:p>
                      <a:pPr algn="ctr">
                        <a:spcBef>
                          <a:spcPts val="0"/>
                        </a:spcBef>
                        <a:spcAft>
                          <a:spcPts val="0"/>
                        </a:spcAft>
                      </a:pPr>
                      <a:endParaRPr lang="en-US" b="1" dirty="0"/>
                    </a:p>
                    <a:p>
                      <a:pPr algn="ctr">
                        <a:spcBef>
                          <a:spcPts val="0"/>
                        </a:spcBef>
                        <a:spcAft>
                          <a:spcPts val="0"/>
                        </a:spcAft>
                      </a:pPr>
                      <a:r>
                        <a:rPr lang="en-US" b="1" dirty="0"/>
                        <a:t>Code and cluster optimization</a:t>
                      </a:r>
                    </a:p>
                    <a:p>
                      <a:pPr algn="ctr">
                        <a:spcBef>
                          <a:spcPts val="0"/>
                        </a:spcBef>
                      </a:pPr>
                      <a:endParaRPr lang="en-US" b="1" dirty="0"/>
                    </a:p>
                  </a:txBody>
                  <a:tcPr>
                    <a:lnL w="2857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dirty="0">
                        <a:solidFill>
                          <a:schemeClr val="tx1"/>
                        </a:solidFill>
                      </a:endParaRPr>
                    </a:p>
                    <a:p>
                      <a:pPr algn="ctr"/>
                      <a:r>
                        <a:rPr lang="en-US" dirty="0">
                          <a:solidFill>
                            <a:schemeClr val="tx1"/>
                          </a:solidFill>
                        </a:rPr>
                        <a:t>Basic setup/usage</a:t>
                      </a:r>
                    </a:p>
                    <a:p>
                      <a:pPr algn="ctr"/>
                      <a:endParaRPr lang="en-US" dirty="0">
                        <a:solidFill>
                          <a:schemeClr val="tx1"/>
                        </a:solidFill>
                      </a:endParaRPr>
                    </a:p>
                    <a:p>
                      <a:pPr algn="ctr"/>
                      <a:r>
                        <a:rPr lang="en-US" dirty="0">
                          <a:solidFill>
                            <a:schemeClr val="tx1"/>
                          </a:solidFill>
                        </a:rPr>
                        <a:t>Spinning up &amp; connecting to EC2 instances</a:t>
                      </a:r>
                    </a:p>
                    <a:p>
                      <a:pPr algn="ctr"/>
                      <a:endParaRPr lang="en-US" dirty="0">
                        <a:solidFill>
                          <a:schemeClr val="tx1"/>
                        </a:solidFill>
                      </a:endParaRPr>
                    </a:p>
                    <a:p>
                      <a:pPr algn="ctr"/>
                      <a:r>
                        <a:rPr lang="en-US" dirty="0">
                          <a:solidFill>
                            <a:schemeClr val="tx1"/>
                          </a:solidFill>
                        </a:rPr>
                        <a:t>Lambda functions</a:t>
                      </a:r>
                    </a:p>
                    <a:p>
                      <a:pPr algn="ctr"/>
                      <a:endParaRPr lang="en-US" dirty="0">
                        <a:solidFill>
                          <a:schemeClr val="tx1"/>
                        </a:solidFill>
                      </a:endParaRPr>
                    </a:p>
                    <a:p>
                      <a:pPr algn="ctr"/>
                      <a:r>
                        <a:rPr lang="en-US" b="1" dirty="0">
                          <a:solidFill>
                            <a:schemeClr val="tx1"/>
                          </a:solidFill>
                        </a:rPr>
                        <a:t>Requirements for multi-node, distributed clusters?</a:t>
                      </a:r>
                    </a:p>
                    <a:p>
                      <a:pPr algn="ctr"/>
                      <a:endParaRPr lang="en-US" b="1" dirty="0">
                        <a:solidFill>
                          <a:schemeClr val="tx1"/>
                        </a:solidFill>
                        <a:highlight>
                          <a:srgbClr val="FFFF00"/>
                        </a:highlight>
                      </a:endParaRPr>
                    </a:p>
                    <a:p>
                      <a:pPr algn="ctr"/>
                      <a:r>
                        <a:rPr lang="en-US" b="0" dirty="0">
                          <a:solidFill>
                            <a:schemeClr val="tx1"/>
                          </a:solidFill>
                        </a:rPr>
                        <a:t>Cost Tracking</a:t>
                      </a:r>
                    </a:p>
                    <a:p>
                      <a:pPr algn="ctr"/>
                      <a:endParaRPr lang="en-US" b="0" dirty="0">
                        <a:solidFill>
                          <a:schemeClr val="tx1"/>
                        </a:solidFill>
                      </a:endParaRPr>
                    </a:p>
                  </a:txBody>
                  <a:tcP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solidFill>
                          <a:schemeClr val="tx1"/>
                        </a:solidFill>
                      </a:endParaRPr>
                    </a:p>
                    <a:p>
                      <a:pPr algn="ctr"/>
                      <a:r>
                        <a:rPr lang="en-US" dirty="0">
                          <a:solidFill>
                            <a:schemeClr val="tx1"/>
                          </a:solidFill>
                        </a:rPr>
                        <a:t>Docker</a:t>
                      </a:r>
                    </a:p>
                    <a:p>
                      <a:pPr algn="ctr"/>
                      <a:endParaRPr lang="en-US" dirty="0">
                        <a:solidFill>
                          <a:schemeClr val="tx1"/>
                        </a:solidFill>
                      </a:endParaRPr>
                    </a:p>
                    <a:p>
                      <a:pPr algn="ctr"/>
                      <a:r>
                        <a:rPr lang="en-US" dirty="0">
                          <a:solidFill>
                            <a:schemeClr val="tx1"/>
                          </a:solidFill>
                        </a:rPr>
                        <a:t>Linux shell / bash scripting</a:t>
                      </a:r>
                    </a:p>
                    <a:p>
                      <a:pPr algn="ctr"/>
                      <a:endParaRPr lang="en-US" dirty="0">
                        <a:solidFill>
                          <a:schemeClr val="tx1"/>
                        </a:solidFill>
                      </a:endParaRPr>
                    </a:p>
                    <a:p>
                      <a:pPr algn="ctr"/>
                      <a:r>
                        <a:rPr lang="en-US" dirty="0">
                          <a:solidFill>
                            <a:schemeClr val="tx1"/>
                          </a:solidFill>
                        </a:rPr>
                        <a:t>Ensuring VM’s have EDL creds, AWS creds, software environments</a:t>
                      </a:r>
                    </a:p>
                    <a:p>
                      <a:pPr algn="ctr"/>
                      <a:endParaRPr lang="en-US" dirty="0">
                        <a:solidFill>
                          <a:schemeClr val="tx1"/>
                        </a:solidFill>
                      </a:endParaRPr>
                    </a:p>
                    <a:p>
                      <a:pPr algn="ctr"/>
                      <a:r>
                        <a:rPr lang="en-US" dirty="0">
                          <a:solidFill>
                            <a:schemeClr val="tx1"/>
                          </a:solidFill>
                        </a:rPr>
                        <a:t>Anything else?</a:t>
                      </a:r>
                    </a:p>
                  </a:txBody>
                  <a:tcPr>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17381047"/>
                  </a:ext>
                </a:extLst>
              </a:tr>
            </a:tbl>
          </a:graphicData>
        </a:graphic>
      </p:graphicFrame>
      <p:sp>
        <p:nvSpPr>
          <p:cNvPr id="3" name="Oval 2">
            <a:extLst>
              <a:ext uri="{FF2B5EF4-FFF2-40B4-BE49-F238E27FC236}">
                <a16:creationId xmlns:a16="http://schemas.microsoft.com/office/drawing/2014/main" id="{3A74D36A-4AAB-4CA4-3BDE-F8C87600C66D}"/>
              </a:ext>
            </a:extLst>
          </p:cNvPr>
          <p:cNvSpPr/>
          <p:nvPr/>
        </p:nvSpPr>
        <p:spPr>
          <a:xfrm>
            <a:off x="1761068" y="1507067"/>
            <a:ext cx="8518050" cy="482600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7A6C22D-5801-F248-3F31-741A94A66169}"/>
              </a:ext>
            </a:extLst>
          </p:cNvPr>
          <p:cNvSpPr txBox="1"/>
          <p:nvPr/>
        </p:nvSpPr>
        <p:spPr>
          <a:xfrm>
            <a:off x="4852882" y="1095402"/>
            <a:ext cx="2296364" cy="369332"/>
          </a:xfrm>
          <a:prstGeom prst="rect">
            <a:avLst/>
          </a:prstGeom>
          <a:noFill/>
        </p:spPr>
        <p:txBody>
          <a:bodyPr wrap="square" rtlCol="0">
            <a:spAutoFit/>
          </a:bodyPr>
          <a:lstStyle/>
          <a:p>
            <a:pPr algn="ctr"/>
            <a:r>
              <a:rPr lang="en-US" b="1" dirty="0"/>
              <a:t>Troubleshooting</a:t>
            </a:r>
          </a:p>
        </p:txBody>
      </p:sp>
    </p:spTree>
    <p:extLst>
      <p:ext uri="{BB962C8B-B14F-4D97-AF65-F5344CB8AC3E}">
        <p14:creationId xmlns:p14="http://schemas.microsoft.com/office/powerpoint/2010/main" val="172972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5FCE4-6CBE-DD61-72F7-02AF1ABDE8F9}"/>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1C20CA86-0E18-86F0-D64A-2D5F71A19CF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Utility of Coiled</a:t>
            </a:r>
          </a:p>
        </p:txBody>
      </p:sp>
      <p:graphicFrame>
        <p:nvGraphicFramePr>
          <p:cNvPr id="2" name="Table 1">
            <a:extLst>
              <a:ext uri="{FF2B5EF4-FFF2-40B4-BE49-F238E27FC236}">
                <a16:creationId xmlns:a16="http://schemas.microsoft.com/office/drawing/2014/main" id="{FB6EBAE6-FECF-F05E-88B5-240D311213E2}"/>
              </a:ext>
            </a:extLst>
          </p:cNvPr>
          <p:cNvGraphicFramePr>
            <a:graphicFrameLocks noGrp="1"/>
          </p:cNvGraphicFramePr>
          <p:nvPr>
            <p:extLst>
              <p:ext uri="{D42A27DB-BD31-4B8C-83A1-F6EECF244321}">
                <p14:modId xmlns:p14="http://schemas.microsoft.com/office/powerpoint/2010/main" val="3122877342"/>
              </p:ext>
            </p:extLst>
          </p:nvPr>
        </p:nvGraphicFramePr>
        <p:xfrm>
          <a:off x="1968722" y="1586137"/>
          <a:ext cx="8064685" cy="4646658"/>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714738">
                <a:tc>
                  <a:txBody>
                    <a:bodyPr/>
                    <a:lstStyle/>
                    <a:p>
                      <a:pPr algn="ctr"/>
                      <a:r>
                        <a:rPr lang="en-US" dirty="0">
                          <a:solidFill>
                            <a:schemeClr val="tx1"/>
                          </a:solidFill>
                        </a:rPr>
                        <a:t>Scientific Computing with Python and Dask</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solidFill>
                            <a:schemeClr val="tx1"/>
                          </a:solidFill>
                        </a:rPr>
                        <a:t>AWS Infrastructure</a:t>
                      </a:r>
                    </a:p>
                  </a:txBody>
                  <a:tcP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a:solidFill>
                            <a:schemeClr val="tx1"/>
                          </a:solidFill>
                        </a:rPr>
                        <a:t>Other software/technical knowledge</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557618133"/>
                  </a:ext>
                </a:extLst>
              </a:tr>
              <a:tr h="2552636">
                <a:tc>
                  <a:txBody>
                    <a:bodyPr/>
                    <a:lstStyle/>
                    <a:p>
                      <a:pPr algn="ctr">
                        <a:spcBef>
                          <a:spcPts val="0"/>
                        </a:spcBef>
                        <a:spcAft>
                          <a:spcPts val="0"/>
                        </a:spcAft>
                      </a:pPr>
                      <a:endParaRPr lang="en-US" dirty="0"/>
                    </a:p>
                    <a:p>
                      <a:pPr algn="ctr">
                        <a:spcBef>
                          <a:spcPts val="0"/>
                        </a:spcBef>
                        <a:spcAft>
                          <a:spcPts val="0"/>
                        </a:spcAft>
                      </a:pPr>
                      <a:r>
                        <a:rPr lang="en-US" dirty="0"/>
                        <a:t>Translate analysis to code</a:t>
                      </a:r>
                    </a:p>
                    <a:p>
                      <a:pPr algn="ctr">
                        <a:spcBef>
                          <a:spcPts val="0"/>
                        </a:spcBef>
                        <a:spcAft>
                          <a:spcPts val="0"/>
                        </a:spcAft>
                      </a:pPr>
                      <a:endParaRPr lang="en-US" dirty="0"/>
                    </a:p>
                    <a:p>
                      <a:pPr algn="ctr">
                        <a:spcBef>
                          <a:spcPts val="0"/>
                        </a:spcBef>
                        <a:spcAft>
                          <a:spcPts val="0"/>
                        </a:spcAft>
                      </a:pPr>
                      <a:r>
                        <a:rPr lang="en-US" dirty="0"/>
                        <a:t>Effective Python, NumPy, Xarray, Dask, </a:t>
                      </a:r>
                      <a:r>
                        <a:rPr lang="en-US" b="1" dirty="0"/>
                        <a:t>and Coiled</a:t>
                      </a:r>
                      <a:r>
                        <a:rPr lang="en-US" dirty="0"/>
                        <a:t> syntax</a:t>
                      </a:r>
                    </a:p>
                    <a:p>
                      <a:pPr algn="ctr">
                        <a:spcBef>
                          <a:spcPts val="0"/>
                        </a:spcBef>
                        <a:spcAft>
                          <a:spcPts val="0"/>
                        </a:spcAft>
                      </a:pPr>
                      <a:endParaRPr lang="en-US" dirty="0"/>
                    </a:p>
                    <a:p>
                      <a:pPr algn="ctr">
                        <a:spcBef>
                          <a:spcPts val="0"/>
                        </a:spcBef>
                        <a:spcAft>
                          <a:spcPts val="0"/>
                        </a:spcAft>
                      </a:pPr>
                      <a:r>
                        <a:rPr lang="en-US" dirty="0"/>
                        <a:t>Understanding of parallelization methods and which one to apply</a:t>
                      </a:r>
                    </a:p>
                    <a:p>
                      <a:pPr algn="ctr">
                        <a:spcBef>
                          <a:spcPts val="0"/>
                        </a:spcBef>
                        <a:spcAft>
                          <a:spcPts val="0"/>
                        </a:spcAft>
                      </a:pPr>
                      <a:endParaRPr lang="en-US" b="1" dirty="0"/>
                    </a:p>
                    <a:p>
                      <a:pPr algn="ctr">
                        <a:spcBef>
                          <a:spcPts val="0"/>
                        </a:spcBef>
                        <a:spcAft>
                          <a:spcPts val="0"/>
                        </a:spcAft>
                      </a:pPr>
                      <a:r>
                        <a:rPr lang="en-US" b="1" dirty="0"/>
                        <a:t>Code and cluster optimization</a:t>
                      </a:r>
                    </a:p>
                    <a:p>
                      <a:pPr algn="ctr">
                        <a:spcBef>
                          <a:spcPts val="0"/>
                        </a:spcBef>
                      </a:pPr>
                      <a:endParaRPr lang="en-US" b="1" dirty="0"/>
                    </a:p>
                  </a:txBody>
                  <a:tcPr>
                    <a:lnL w="2857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dirty="0">
                        <a:solidFill>
                          <a:schemeClr val="tx1"/>
                        </a:solidFill>
                      </a:endParaRPr>
                    </a:p>
                    <a:p>
                      <a:pPr algn="ctr"/>
                      <a:r>
                        <a:rPr lang="en-US" dirty="0">
                          <a:solidFill>
                            <a:schemeClr val="tx1"/>
                          </a:solidFill>
                        </a:rPr>
                        <a:t>Basic setup/usage</a:t>
                      </a:r>
                    </a:p>
                    <a:p>
                      <a:pPr algn="ctr"/>
                      <a:endParaRPr lang="en-US" dirty="0">
                        <a:solidFill>
                          <a:schemeClr val="tx1"/>
                        </a:solidFill>
                      </a:endParaRPr>
                    </a:p>
                    <a:p>
                      <a:pPr algn="ctr"/>
                      <a:r>
                        <a:rPr lang="en-US" dirty="0">
                          <a:solidFill>
                            <a:schemeClr val="tx1"/>
                          </a:solidFill>
                        </a:rPr>
                        <a:t>Spinning up &amp; connecting to EC2 instances</a:t>
                      </a:r>
                    </a:p>
                    <a:p>
                      <a:pPr algn="ctr"/>
                      <a:endParaRPr lang="en-US" dirty="0">
                        <a:solidFill>
                          <a:schemeClr val="tx1"/>
                        </a:solidFill>
                      </a:endParaRPr>
                    </a:p>
                    <a:p>
                      <a:pPr algn="ctr"/>
                      <a:r>
                        <a:rPr lang="en-US" dirty="0">
                          <a:solidFill>
                            <a:schemeClr val="tx1"/>
                          </a:solidFill>
                        </a:rPr>
                        <a:t>Lambda functions</a:t>
                      </a:r>
                    </a:p>
                    <a:p>
                      <a:pPr algn="ctr"/>
                      <a:endParaRPr lang="en-US" dirty="0">
                        <a:solidFill>
                          <a:schemeClr val="tx1"/>
                        </a:solidFill>
                      </a:endParaRPr>
                    </a:p>
                    <a:p>
                      <a:pPr algn="ctr"/>
                      <a:r>
                        <a:rPr lang="en-US" b="1" dirty="0">
                          <a:solidFill>
                            <a:schemeClr val="tx1"/>
                          </a:solidFill>
                        </a:rPr>
                        <a:t>Requirements for multi-node, distributed clusters?</a:t>
                      </a:r>
                    </a:p>
                    <a:p>
                      <a:pPr algn="ctr"/>
                      <a:endParaRPr lang="en-US" b="1" dirty="0">
                        <a:solidFill>
                          <a:schemeClr val="tx1"/>
                        </a:solidFill>
                        <a:highlight>
                          <a:srgbClr val="FFFF00"/>
                        </a:highlight>
                      </a:endParaRPr>
                    </a:p>
                    <a:p>
                      <a:pPr algn="ctr"/>
                      <a:r>
                        <a:rPr lang="en-US" b="0" dirty="0">
                          <a:solidFill>
                            <a:schemeClr val="tx1"/>
                          </a:solidFill>
                        </a:rPr>
                        <a:t>Cost Tracking</a:t>
                      </a:r>
                    </a:p>
                    <a:p>
                      <a:pPr algn="ctr"/>
                      <a:endParaRPr lang="en-US" b="0" dirty="0">
                        <a:solidFill>
                          <a:schemeClr val="tx1"/>
                        </a:solidFill>
                      </a:endParaRPr>
                    </a:p>
                  </a:txBody>
                  <a:tcP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dirty="0">
                        <a:solidFill>
                          <a:schemeClr val="tx1"/>
                        </a:solidFill>
                      </a:endParaRPr>
                    </a:p>
                    <a:p>
                      <a:pPr algn="ctr"/>
                      <a:r>
                        <a:rPr lang="en-US" dirty="0">
                          <a:solidFill>
                            <a:schemeClr val="tx1"/>
                          </a:solidFill>
                        </a:rPr>
                        <a:t>Docker</a:t>
                      </a:r>
                    </a:p>
                    <a:p>
                      <a:pPr algn="ctr"/>
                      <a:endParaRPr lang="en-US" dirty="0">
                        <a:solidFill>
                          <a:schemeClr val="tx1"/>
                        </a:solidFill>
                      </a:endParaRPr>
                    </a:p>
                    <a:p>
                      <a:pPr algn="ctr"/>
                      <a:r>
                        <a:rPr lang="en-US" dirty="0">
                          <a:solidFill>
                            <a:schemeClr val="tx1"/>
                          </a:solidFill>
                        </a:rPr>
                        <a:t>Linux shell / bash scripting</a:t>
                      </a:r>
                    </a:p>
                    <a:p>
                      <a:pPr algn="ctr"/>
                      <a:endParaRPr lang="en-US" dirty="0">
                        <a:solidFill>
                          <a:schemeClr val="tx1"/>
                        </a:solidFill>
                      </a:endParaRPr>
                    </a:p>
                    <a:p>
                      <a:pPr algn="ctr"/>
                      <a:r>
                        <a:rPr lang="en-US" dirty="0">
                          <a:solidFill>
                            <a:schemeClr val="tx1"/>
                          </a:solidFill>
                        </a:rPr>
                        <a:t>Ensuring VM’s have EDL creds, AWS creds, software environments</a:t>
                      </a:r>
                    </a:p>
                    <a:p>
                      <a:pPr algn="ctr"/>
                      <a:endParaRPr lang="en-US" dirty="0">
                        <a:solidFill>
                          <a:schemeClr val="tx1"/>
                        </a:solidFill>
                      </a:endParaRPr>
                    </a:p>
                    <a:p>
                      <a:pPr algn="ctr"/>
                      <a:r>
                        <a:rPr lang="en-US" dirty="0">
                          <a:solidFill>
                            <a:schemeClr val="tx1"/>
                          </a:solidFill>
                        </a:rPr>
                        <a:t>Anything else?</a:t>
                      </a:r>
                    </a:p>
                  </a:txBody>
                  <a:tcPr>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17381047"/>
                  </a:ext>
                </a:extLst>
              </a:tr>
            </a:tbl>
          </a:graphicData>
        </a:graphic>
      </p:graphicFrame>
      <p:grpSp>
        <p:nvGrpSpPr>
          <p:cNvPr id="3" name="Group 2">
            <a:extLst>
              <a:ext uri="{FF2B5EF4-FFF2-40B4-BE49-F238E27FC236}">
                <a16:creationId xmlns:a16="http://schemas.microsoft.com/office/drawing/2014/main" id="{0B6BE887-1663-6A0D-5A7C-5B1858C1B9CB}"/>
              </a:ext>
            </a:extLst>
          </p:cNvPr>
          <p:cNvGrpSpPr/>
          <p:nvPr/>
        </p:nvGrpSpPr>
        <p:grpSpPr>
          <a:xfrm>
            <a:off x="5065687" y="3022600"/>
            <a:ext cx="1870754" cy="3029128"/>
            <a:chOff x="5496910" y="1681655"/>
            <a:chExt cx="4750676" cy="4078014"/>
          </a:xfrm>
        </p:grpSpPr>
        <p:cxnSp>
          <p:nvCxnSpPr>
            <p:cNvPr id="4" name="Straight Connector 3">
              <a:extLst>
                <a:ext uri="{FF2B5EF4-FFF2-40B4-BE49-F238E27FC236}">
                  <a16:creationId xmlns:a16="http://schemas.microsoft.com/office/drawing/2014/main" id="{ACF57AA4-CCCD-3A77-6E5C-4A35516426FA}"/>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E08510BB-6E5C-5A02-6920-A80D7FDBF14E}"/>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E93201C7-5979-13E2-3BFD-920C756C6CDB}"/>
              </a:ext>
            </a:extLst>
          </p:cNvPr>
          <p:cNvGrpSpPr/>
          <p:nvPr/>
        </p:nvGrpSpPr>
        <p:grpSpPr>
          <a:xfrm>
            <a:off x="7713410" y="2443166"/>
            <a:ext cx="2015810" cy="3608562"/>
            <a:chOff x="5496910" y="1681655"/>
            <a:chExt cx="4750676" cy="4078014"/>
          </a:xfrm>
        </p:grpSpPr>
        <p:cxnSp>
          <p:nvCxnSpPr>
            <p:cNvPr id="7" name="Straight Connector 6">
              <a:extLst>
                <a:ext uri="{FF2B5EF4-FFF2-40B4-BE49-F238E27FC236}">
                  <a16:creationId xmlns:a16="http://schemas.microsoft.com/office/drawing/2014/main" id="{5BB6A600-8C8B-378A-9BC9-191AFC00E91F}"/>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D8B1FF2-69EB-A833-585B-CBD79A052046}"/>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1BDC2AC7-7152-C786-8E9C-673E963D6D67}"/>
              </a:ext>
            </a:extLst>
          </p:cNvPr>
          <p:cNvSpPr txBox="1"/>
          <p:nvPr/>
        </p:nvSpPr>
        <p:spPr>
          <a:xfrm>
            <a:off x="6245773" y="936218"/>
            <a:ext cx="2296364"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b="1" dirty="0"/>
              <a:t>With Coiled</a:t>
            </a:r>
          </a:p>
        </p:txBody>
      </p:sp>
    </p:spTree>
    <p:extLst>
      <p:ext uri="{BB962C8B-B14F-4D97-AF65-F5344CB8AC3E}">
        <p14:creationId xmlns:p14="http://schemas.microsoft.com/office/powerpoint/2010/main" val="85163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Utility of Coiled</a:t>
            </a:r>
          </a:p>
        </p:txBody>
      </p:sp>
      <p:sp>
        <p:nvSpPr>
          <p:cNvPr id="5" name="TextBox 4">
            <a:extLst>
              <a:ext uri="{FF2B5EF4-FFF2-40B4-BE49-F238E27FC236}">
                <a16:creationId xmlns:a16="http://schemas.microsoft.com/office/drawing/2014/main" id="{9CD05D05-DDBF-3037-9E2F-EF349088DBA1}"/>
              </a:ext>
            </a:extLst>
          </p:cNvPr>
          <p:cNvSpPr txBox="1"/>
          <p:nvPr/>
        </p:nvSpPr>
        <p:spPr>
          <a:xfrm>
            <a:off x="1602827" y="2014951"/>
            <a:ext cx="8986345" cy="4154984"/>
          </a:xfrm>
          <a:prstGeom prst="rect">
            <a:avLst/>
          </a:prstGeom>
          <a:solidFill>
            <a:schemeClr val="accent1">
              <a:lumMod val="20000"/>
              <a:lumOff val="80000"/>
            </a:schemeClr>
          </a:solidFill>
          <a:ln>
            <a:solidFill>
              <a:schemeClr val="tx1"/>
            </a:solidFill>
          </a:ln>
        </p:spPr>
        <p:txBody>
          <a:bodyPr wrap="square" rtlCol="0">
            <a:spAutoFit/>
          </a:bodyPr>
          <a:lstStyle/>
          <a:p>
            <a:pPr algn="ctr"/>
            <a:endParaRPr lang="en-US" sz="2400" b="1" dirty="0"/>
          </a:p>
          <a:p>
            <a:pPr algn="ctr"/>
            <a:r>
              <a:rPr lang="en-US" sz="2400" b="1" dirty="0"/>
              <a:t>Summing up my understanding of Coiled in a couple sentences:</a:t>
            </a:r>
          </a:p>
          <a:p>
            <a:pPr algn="ctr"/>
            <a:endParaRPr lang="en-US" sz="2400" b="1" dirty="0"/>
          </a:p>
          <a:p>
            <a:pPr algn="ctr"/>
            <a:r>
              <a:rPr lang="en-US" sz="2400" dirty="0"/>
              <a:t>Coiled is not an alternative to AWS services. Rather, it is a wrapper around them, making it easy to summon those resources from a Python Script or </a:t>
            </a:r>
            <a:r>
              <a:rPr lang="en-US" sz="2400" dirty="0" err="1"/>
              <a:t>Jupyter</a:t>
            </a:r>
            <a:r>
              <a:rPr lang="en-US" sz="2400" dirty="0"/>
              <a:t> Notebook, even if you are not a software/AWS expert. With your Coiled dashboard it is also easy to monitor resources used and estimate costs for yourself and teammates. </a:t>
            </a:r>
          </a:p>
          <a:p>
            <a:pPr algn="ctr"/>
            <a:endParaRPr lang="en-US" sz="2400" dirty="0"/>
          </a:p>
          <a:p>
            <a:pPr algn="ctr"/>
            <a:r>
              <a:rPr lang="en-US" sz="2400" dirty="0">
                <a:hlinkClick r:id="rId3"/>
              </a:rPr>
              <a:t>https://docs.coiled.io/user_guide/why.html</a:t>
            </a:r>
            <a:r>
              <a:rPr lang="en-US" sz="2400" dirty="0"/>
              <a:t> </a:t>
            </a:r>
          </a:p>
          <a:p>
            <a:pPr algn="ctr"/>
            <a:endParaRPr lang="en-US" sz="2400" dirty="0"/>
          </a:p>
        </p:txBody>
      </p:sp>
    </p:spTree>
    <p:extLst>
      <p:ext uri="{BB962C8B-B14F-4D97-AF65-F5344CB8AC3E}">
        <p14:creationId xmlns:p14="http://schemas.microsoft.com/office/powerpoint/2010/main" val="72986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Coiled</a:t>
            </a:r>
          </a:p>
          <a:p>
            <a:pPr algn="ctr"/>
            <a:r>
              <a:rPr lang="en-US" dirty="0"/>
              <a:t>Account Setup</a:t>
            </a:r>
          </a:p>
        </p:txBody>
      </p:sp>
      <p:grpSp>
        <p:nvGrpSpPr>
          <p:cNvPr id="39" name="Group 38">
            <a:extLst>
              <a:ext uri="{FF2B5EF4-FFF2-40B4-BE49-F238E27FC236}">
                <a16:creationId xmlns:a16="http://schemas.microsoft.com/office/drawing/2014/main" id="{B3212B62-070D-9358-C763-48D0392183EB}"/>
              </a:ext>
            </a:extLst>
          </p:cNvPr>
          <p:cNvGrpSpPr/>
          <p:nvPr/>
        </p:nvGrpSpPr>
        <p:grpSpPr>
          <a:xfrm>
            <a:off x="5469709" y="1972733"/>
            <a:ext cx="5841450" cy="3969749"/>
            <a:chOff x="2726797" y="1475731"/>
            <a:chExt cx="6653961" cy="4521917"/>
          </a:xfrm>
        </p:grpSpPr>
        <p:grpSp>
          <p:nvGrpSpPr>
            <p:cNvPr id="15" name="Group 14">
              <a:extLst>
                <a:ext uri="{FF2B5EF4-FFF2-40B4-BE49-F238E27FC236}">
                  <a16:creationId xmlns:a16="http://schemas.microsoft.com/office/drawing/2014/main" id="{8745AA03-E771-8334-0695-42AC43B77976}"/>
                </a:ext>
              </a:extLst>
            </p:cNvPr>
            <p:cNvGrpSpPr/>
            <p:nvPr/>
          </p:nvGrpSpPr>
          <p:grpSpPr>
            <a:xfrm>
              <a:off x="2726797" y="4756435"/>
              <a:ext cx="1186766" cy="1233950"/>
              <a:chOff x="2726797" y="4756435"/>
              <a:chExt cx="1186766" cy="1233950"/>
            </a:xfrm>
          </p:grpSpPr>
          <p:pic>
            <p:nvPicPr>
              <p:cNvPr id="2" name="Picture 2">
                <a:extLst>
                  <a:ext uri="{FF2B5EF4-FFF2-40B4-BE49-F238E27FC236}">
                    <a16:creationId xmlns:a16="http://schemas.microsoft.com/office/drawing/2014/main" id="{7BFEB252-6116-921A-F1DE-F9685C03F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iled · GitHub">
                <a:extLst>
                  <a:ext uri="{FF2B5EF4-FFF2-40B4-BE49-F238E27FC236}">
                    <a16:creationId xmlns:a16="http://schemas.microsoft.com/office/drawing/2014/main" id="{D6C9AACE-4926-D63F-568E-2545F3FA8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Straight Arrow Connector 7">
              <a:extLst>
                <a:ext uri="{FF2B5EF4-FFF2-40B4-BE49-F238E27FC236}">
                  <a16:creationId xmlns:a16="http://schemas.microsoft.com/office/drawing/2014/main" id="{6CE7FFAA-ADF3-3867-71D7-003429D30225}"/>
                </a:ext>
              </a:extLst>
            </p:cNvPr>
            <p:cNvCxnSpPr>
              <a:cxnSpLocks/>
            </p:cNvCxnSpPr>
            <p:nvPr/>
          </p:nvCxnSpPr>
          <p:spPr>
            <a:xfrm flipV="1">
              <a:off x="3550820" y="3942063"/>
              <a:ext cx="1621115" cy="689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DDB59AA2-C489-6D84-4831-F0014FCD897C}"/>
                </a:ext>
              </a:extLst>
            </p:cNvPr>
            <p:cNvGrpSpPr/>
            <p:nvPr/>
          </p:nvGrpSpPr>
          <p:grpSpPr>
            <a:xfrm>
              <a:off x="4568334" y="1475731"/>
              <a:ext cx="3065262" cy="2368657"/>
              <a:chOff x="4568334" y="1475731"/>
              <a:chExt cx="3065262" cy="2368657"/>
            </a:xfrm>
          </p:grpSpPr>
          <p:pic>
            <p:nvPicPr>
              <p:cNvPr id="1028" name="Picture 4">
                <a:extLst>
                  <a:ext uri="{FF2B5EF4-FFF2-40B4-BE49-F238E27FC236}">
                    <a16:creationId xmlns:a16="http://schemas.microsoft.com/office/drawing/2014/main" id="{F8171A01-5F30-D384-DED2-063FDEF45B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53" t="15952" r="63148" b="46619"/>
              <a:stretch/>
            </p:blipFill>
            <p:spPr bwMode="auto">
              <a:xfrm>
                <a:off x="4568334" y="2438185"/>
                <a:ext cx="2641600" cy="14062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044F-2E2E-9A19-C202-560CD67EC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972" t="15986" r="14728" b="70711"/>
              <a:stretch/>
            </p:blipFill>
            <p:spPr bwMode="auto">
              <a:xfrm>
                <a:off x="4712629" y="1475731"/>
                <a:ext cx="2353009" cy="745067"/>
              </a:xfrm>
              <a:prstGeom prst="rect">
                <a:avLst/>
              </a:prstGeom>
              <a:noFill/>
              <a:extLst>
                <a:ext uri="{909E8E84-426E-40DD-AFC4-6F175D3DCCD1}">
                  <a14:hiddenFill xmlns:a14="http://schemas.microsoft.com/office/drawing/2010/main">
                    <a:solidFill>
                      <a:srgbClr val="FFFFFF"/>
                    </a:solidFill>
                  </a14:hiddenFill>
                </a:ext>
              </a:extLst>
            </p:spPr>
          </p:pic>
          <p:sp>
            <p:nvSpPr>
              <p:cNvPr id="13" name="Curved Down Arrow 12">
                <a:extLst>
                  <a:ext uri="{FF2B5EF4-FFF2-40B4-BE49-F238E27FC236}">
                    <a16:creationId xmlns:a16="http://schemas.microsoft.com/office/drawing/2014/main" id="{F308D207-EFDD-149C-C7C6-E1CF417FFB5A}"/>
                  </a:ext>
                </a:extLst>
              </p:cNvPr>
              <p:cNvSpPr/>
              <p:nvPr/>
            </p:nvSpPr>
            <p:spPr>
              <a:xfrm rot="16200000" flipV="1">
                <a:off x="6996991" y="2386147"/>
                <a:ext cx="974092" cy="299119"/>
              </a:xfrm>
              <a:prstGeom prst="curvedDownArrow">
                <a:avLst>
                  <a:gd name="adj1" fmla="val 25000"/>
                  <a:gd name="adj2" fmla="val 86885"/>
                  <a:gd name="adj3" fmla="val 25000"/>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a:extLst>
                <a:ext uri="{FF2B5EF4-FFF2-40B4-BE49-F238E27FC236}">
                  <a16:creationId xmlns:a16="http://schemas.microsoft.com/office/drawing/2014/main" id="{A0B19047-F64E-E9E3-E68F-35470BBB6AB0}"/>
                </a:ext>
              </a:extLst>
            </p:cNvPr>
            <p:cNvGrpSpPr/>
            <p:nvPr/>
          </p:nvGrpSpPr>
          <p:grpSpPr>
            <a:xfrm>
              <a:off x="4568334" y="4756434"/>
              <a:ext cx="1186766" cy="1233950"/>
              <a:chOff x="2726797" y="4756435"/>
              <a:chExt cx="1186766" cy="1233950"/>
            </a:xfrm>
          </p:grpSpPr>
          <p:pic>
            <p:nvPicPr>
              <p:cNvPr id="17" name="Picture 2">
                <a:extLst>
                  <a:ext uri="{FF2B5EF4-FFF2-40B4-BE49-F238E27FC236}">
                    <a16:creationId xmlns:a16="http://schemas.microsoft.com/office/drawing/2014/main" id="{E1D66265-83FA-97B5-2780-529CF4F9CF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oiled · GitHub">
                <a:extLst>
                  <a:ext uri="{FF2B5EF4-FFF2-40B4-BE49-F238E27FC236}">
                    <a16:creationId xmlns:a16="http://schemas.microsoft.com/office/drawing/2014/main" id="{400AB74C-C4E3-08FA-BF82-5DCDCE343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A36AC8BD-E5EB-5A38-8FC0-B83BFE07F722}"/>
                </a:ext>
              </a:extLst>
            </p:cNvPr>
            <p:cNvGrpSpPr/>
            <p:nvPr/>
          </p:nvGrpSpPr>
          <p:grpSpPr>
            <a:xfrm>
              <a:off x="6472255" y="4763698"/>
              <a:ext cx="1186766" cy="1226686"/>
              <a:chOff x="2726797" y="4756435"/>
              <a:chExt cx="1186766" cy="1226686"/>
            </a:xfrm>
          </p:grpSpPr>
          <p:pic>
            <p:nvPicPr>
              <p:cNvPr id="20" name="Picture 2">
                <a:extLst>
                  <a:ext uri="{FF2B5EF4-FFF2-40B4-BE49-F238E27FC236}">
                    <a16:creationId xmlns:a16="http://schemas.microsoft.com/office/drawing/2014/main" id="{A371B83E-7872-9F4C-B66B-7D01FC5BB0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165"/>
              <a:stretch/>
            </p:blipFill>
            <p:spPr bwMode="auto">
              <a:xfrm>
                <a:off x="2726797" y="4756435"/>
                <a:ext cx="953915" cy="122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iled · GitHub">
                <a:extLst>
                  <a:ext uri="{FF2B5EF4-FFF2-40B4-BE49-F238E27FC236}">
                    <a16:creationId xmlns:a16="http://schemas.microsoft.com/office/drawing/2014/main" id="{594D2ED6-CA7B-E9FC-E7C7-F6614682F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EE32E450-C3C9-87C5-F395-FA222939756F}"/>
                </a:ext>
              </a:extLst>
            </p:cNvPr>
            <p:cNvGrpSpPr/>
            <p:nvPr/>
          </p:nvGrpSpPr>
          <p:grpSpPr>
            <a:xfrm>
              <a:off x="8193992" y="4763698"/>
              <a:ext cx="1186766" cy="1233950"/>
              <a:chOff x="2726797" y="4756435"/>
              <a:chExt cx="1186766" cy="1233950"/>
            </a:xfrm>
          </p:grpSpPr>
          <p:pic>
            <p:nvPicPr>
              <p:cNvPr id="23" name="Picture 2">
                <a:extLst>
                  <a:ext uri="{FF2B5EF4-FFF2-40B4-BE49-F238E27FC236}">
                    <a16:creationId xmlns:a16="http://schemas.microsoft.com/office/drawing/2014/main" id="{4315A032-8A29-4B69-1EF2-3F6B4F4CCD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oiled · GitHub">
                <a:extLst>
                  <a:ext uri="{FF2B5EF4-FFF2-40B4-BE49-F238E27FC236}">
                    <a16:creationId xmlns:a16="http://schemas.microsoft.com/office/drawing/2014/main" id="{DB066F80-66F7-F903-20F0-387B71682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a:extLst>
                <a:ext uri="{FF2B5EF4-FFF2-40B4-BE49-F238E27FC236}">
                  <a16:creationId xmlns:a16="http://schemas.microsoft.com/office/drawing/2014/main" id="{05E96FC5-9DFF-CB88-43D1-157C4D3631A7}"/>
                </a:ext>
              </a:extLst>
            </p:cNvPr>
            <p:cNvCxnSpPr>
              <a:cxnSpLocks/>
            </p:cNvCxnSpPr>
            <p:nvPr/>
          </p:nvCxnSpPr>
          <p:spPr>
            <a:xfrm flipV="1">
              <a:off x="5179324" y="3942063"/>
              <a:ext cx="474672"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EE77541-0582-EB3D-18CB-0E6A7E93FFE8}"/>
                </a:ext>
              </a:extLst>
            </p:cNvPr>
            <p:cNvCxnSpPr>
              <a:cxnSpLocks/>
            </p:cNvCxnSpPr>
            <p:nvPr/>
          </p:nvCxnSpPr>
          <p:spPr>
            <a:xfrm flipH="1" flipV="1">
              <a:off x="6002867" y="3942063"/>
              <a:ext cx="567266"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2EA0742-8FBB-7B13-C545-B320F7557836}"/>
                </a:ext>
              </a:extLst>
            </p:cNvPr>
            <p:cNvCxnSpPr>
              <a:cxnSpLocks/>
            </p:cNvCxnSpPr>
            <p:nvPr/>
          </p:nvCxnSpPr>
          <p:spPr>
            <a:xfrm flipH="1" flipV="1">
              <a:off x="6570133" y="3958960"/>
              <a:ext cx="1623859" cy="666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05456845-CD87-49C8-AC66-A429F09D24D1}"/>
              </a:ext>
            </a:extLst>
          </p:cNvPr>
          <p:cNvSpPr txBox="1"/>
          <p:nvPr/>
        </p:nvSpPr>
        <p:spPr>
          <a:xfrm>
            <a:off x="683969" y="1526531"/>
            <a:ext cx="4316094" cy="4555093"/>
          </a:xfrm>
          <a:prstGeom prst="rect">
            <a:avLst/>
          </a:prstGeom>
          <a:noFill/>
        </p:spPr>
        <p:txBody>
          <a:bodyPr wrap="square" rtlCol="0">
            <a:spAutoFit/>
          </a:bodyPr>
          <a:lstStyle/>
          <a:p>
            <a:pPr>
              <a:spcAft>
                <a:spcPts val="1200"/>
              </a:spcAft>
            </a:pPr>
            <a:r>
              <a:rPr lang="en-US" b="1" dirty="0"/>
              <a:t>Setup</a:t>
            </a:r>
          </a:p>
          <a:p>
            <a:pPr marL="342900" indent="-342900">
              <a:spcAft>
                <a:spcPts val="1200"/>
              </a:spcAft>
              <a:buAutoNum type="arabicPeriod"/>
            </a:pPr>
            <a:r>
              <a:rPr lang="en-US" sz="1600" dirty="0"/>
              <a:t>Sign up (e.g. with </a:t>
            </a:r>
            <a:r>
              <a:rPr lang="en-US" sz="1600" dirty="0" err="1"/>
              <a:t>Github</a:t>
            </a:r>
            <a:r>
              <a:rPr lang="en-US" sz="1600" dirty="0"/>
              <a:t> / Google account)</a:t>
            </a:r>
          </a:p>
          <a:p>
            <a:pPr marL="342900" indent="-342900">
              <a:spcAft>
                <a:spcPts val="1200"/>
              </a:spcAft>
              <a:buAutoNum type="arabicPeriod"/>
            </a:pPr>
            <a:r>
              <a:rPr lang="en-US" sz="1600" dirty="0"/>
              <a:t>Download Coiled: “pip install coiled”</a:t>
            </a:r>
          </a:p>
          <a:p>
            <a:pPr marL="342900" indent="-342900">
              <a:spcAft>
                <a:spcPts val="1200"/>
              </a:spcAft>
              <a:buFont typeface="+mj-lt"/>
              <a:buAutoNum type="arabicPeriod"/>
            </a:pPr>
            <a:r>
              <a:rPr lang="en-US" sz="1600" dirty="0"/>
              <a:t>Connect to an AWS account.</a:t>
            </a:r>
          </a:p>
          <a:p>
            <a:pPr>
              <a:spcAft>
                <a:spcPts val="1200"/>
              </a:spcAft>
            </a:pPr>
            <a:r>
              <a:rPr lang="en-US" sz="1600" i="1" dirty="0"/>
              <a:t>Multiple Coiled accounts can be part of the same workspace, which is connected to a single AWS account.</a:t>
            </a:r>
          </a:p>
          <a:p>
            <a:pPr>
              <a:spcAft>
                <a:spcPts val="1200"/>
              </a:spcAft>
            </a:pPr>
            <a:endParaRPr lang="en-US" sz="1600" i="1" dirty="0"/>
          </a:p>
          <a:p>
            <a:pPr>
              <a:spcAft>
                <a:spcPts val="1200"/>
              </a:spcAft>
            </a:pPr>
            <a:r>
              <a:rPr lang="en-US" sz="1600" b="1" dirty="0"/>
              <a:t>Pricing</a:t>
            </a:r>
          </a:p>
          <a:p>
            <a:pPr>
              <a:spcAft>
                <a:spcPts val="1200"/>
              </a:spcAft>
            </a:pPr>
            <a:r>
              <a:rPr lang="en-US" sz="1600" dirty="0"/>
              <a:t>All AWS costs incurred are your own.</a:t>
            </a:r>
          </a:p>
          <a:p>
            <a:pPr>
              <a:spcAft>
                <a:spcPts val="1200"/>
              </a:spcAft>
            </a:pPr>
            <a:r>
              <a:rPr lang="en-US" sz="1600" dirty="0"/>
              <a:t>Extra Coiled costs: First 10,000 CPU hours per month free, $0.05/CPU-hour beyond that (</a:t>
            </a:r>
            <a:r>
              <a:rPr lang="en-US" sz="1600" dirty="0">
                <a:hlinkClick r:id="rId6"/>
              </a:rPr>
              <a:t>pricing link</a:t>
            </a:r>
            <a:r>
              <a:rPr lang="en-US" sz="1600" dirty="0"/>
              <a:t>).</a:t>
            </a:r>
            <a:endParaRPr lang="en-US" sz="1600" b="1" dirty="0"/>
          </a:p>
        </p:txBody>
      </p:sp>
      <p:sp>
        <p:nvSpPr>
          <p:cNvPr id="41" name="TextBox 40">
            <a:extLst>
              <a:ext uri="{FF2B5EF4-FFF2-40B4-BE49-F238E27FC236}">
                <a16:creationId xmlns:a16="http://schemas.microsoft.com/office/drawing/2014/main" id="{7276CF4F-E854-6ED3-227D-90E0D5BA0994}"/>
              </a:ext>
            </a:extLst>
          </p:cNvPr>
          <p:cNvSpPr txBox="1"/>
          <p:nvPr/>
        </p:nvSpPr>
        <p:spPr>
          <a:xfrm>
            <a:off x="5203185" y="6026570"/>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1000 CPU hrs max </a:t>
            </a:r>
          </a:p>
        </p:txBody>
      </p:sp>
      <p:sp>
        <p:nvSpPr>
          <p:cNvPr id="42" name="TextBox 41">
            <a:extLst>
              <a:ext uri="{FF2B5EF4-FFF2-40B4-BE49-F238E27FC236}">
                <a16:creationId xmlns:a16="http://schemas.microsoft.com/office/drawing/2014/main" id="{73A65799-44D6-2647-4874-7147CE900A8D}"/>
              </a:ext>
            </a:extLst>
          </p:cNvPr>
          <p:cNvSpPr txBox="1"/>
          <p:nvPr/>
        </p:nvSpPr>
        <p:spPr>
          <a:xfrm>
            <a:off x="6819853" y="6020866"/>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3" name="TextBox 42">
            <a:extLst>
              <a:ext uri="{FF2B5EF4-FFF2-40B4-BE49-F238E27FC236}">
                <a16:creationId xmlns:a16="http://schemas.microsoft.com/office/drawing/2014/main" id="{DB712D79-EC50-1E08-855B-4FB945521823}"/>
              </a:ext>
            </a:extLst>
          </p:cNvPr>
          <p:cNvSpPr txBox="1"/>
          <p:nvPr/>
        </p:nvSpPr>
        <p:spPr>
          <a:xfrm>
            <a:off x="8491287" y="6020864"/>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4" name="TextBox 43">
            <a:extLst>
              <a:ext uri="{FF2B5EF4-FFF2-40B4-BE49-F238E27FC236}">
                <a16:creationId xmlns:a16="http://schemas.microsoft.com/office/drawing/2014/main" id="{C9A79AA3-F7A2-19BB-A380-D255C4D1CB7C}"/>
              </a:ext>
            </a:extLst>
          </p:cNvPr>
          <p:cNvSpPr txBox="1"/>
          <p:nvPr/>
        </p:nvSpPr>
        <p:spPr>
          <a:xfrm>
            <a:off x="10002784" y="60208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7000 CPU hrs max </a:t>
            </a:r>
          </a:p>
        </p:txBody>
      </p:sp>
    </p:spTree>
    <p:extLst>
      <p:ext uri="{BB962C8B-B14F-4D97-AF65-F5344CB8AC3E}">
        <p14:creationId xmlns:p14="http://schemas.microsoft.com/office/powerpoint/2010/main" val="397399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E2C7812-E0A1-F541-F7F7-2A7328C36F55}"/>
              </a:ext>
            </a:extLst>
          </p:cNvPr>
          <p:cNvSpPr txBox="1"/>
          <p:nvPr/>
        </p:nvSpPr>
        <p:spPr>
          <a:xfrm>
            <a:off x="596950" y="1450446"/>
            <a:ext cx="4049086" cy="3046988"/>
          </a:xfrm>
          <a:prstGeom prst="rect">
            <a:avLst/>
          </a:prstGeom>
          <a:noFill/>
        </p:spPr>
        <p:txBody>
          <a:bodyPr wrap="square" rtlCol="0">
            <a:spAutoFit/>
          </a:bodyPr>
          <a:lstStyle/>
          <a:p>
            <a:r>
              <a:rPr lang="en-US" sz="1600" dirty="0"/>
              <a:t>Coiled Notebook = EC2 instance with all local packages installed and </a:t>
            </a:r>
            <a:r>
              <a:rPr lang="en-US" sz="1600" dirty="0" err="1"/>
              <a:t>Jupyter</a:t>
            </a:r>
            <a:r>
              <a:rPr lang="en-US" sz="1600" dirty="0"/>
              <a:t> Notebook interface.</a:t>
            </a:r>
          </a:p>
          <a:p>
            <a:endParaRPr lang="en-US" sz="1600" dirty="0"/>
          </a:p>
          <a:p>
            <a:r>
              <a:rPr lang="en-US" sz="1600" dirty="0"/>
              <a:t>Start one up from the command line.</a:t>
            </a:r>
          </a:p>
          <a:p>
            <a:endParaRPr lang="en-US" sz="1600" dirty="0"/>
          </a:p>
          <a:p>
            <a:r>
              <a:rPr lang="en-US" sz="1600" dirty="0"/>
              <a:t>Can spend a whole work day in the cloud for ~$1.00 (less if needed)</a:t>
            </a:r>
          </a:p>
          <a:p>
            <a:endParaRPr lang="en-US" sz="1600" dirty="0"/>
          </a:p>
          <a:p>
            <a:r>
              <a:rPr lang="en-US" sz="1600" dirty="0"/>
              <a:t>Opportunity to sync files on the notebook to your local file system (mine was working until recently)</a:t>
            </a:r>
          </a:p>
        </p:txBody>
      </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Notebook + demo</a:t>
            </a:r>
          </a:p>
        </p:txBody>
      </p: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a:off x="8268992" y="3103927"/>
            <a:ext cx="1396613" cy="1593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F2ADD5F-E771-FC3A-954B-0C8C04D46940}"/>
              </a:ext>
            </a:extLst>
          </p:cNvPr>
          <p:cNvGrpSpPr/>
          <p:nvPr/>
        </p:nvGrpSpPr>
        <p:grpSpPr>
          <a:xfrm>
            <a:off x="6711370" y="2677685"/>
            <a:ext cx="1396613" cy="1171264"/>
            <a:chOff x="6711370" y="2677685"/>
            <a:chExt cx="1396613" cy="1171264"/>
          </a:xfrm>
        </p:grpSpPr>
        <p:grpSp>
          <p:nvGrpSpPr>
            <p:cNvPr id="2" name="Group 1">
              <a:extLst>
                <a:ext uri="{FF2B5EF4-FFF2-40B4-BE49-F238E27FC236}">
                  <a16:creationId xmlns:a16="http://schemas.microsoft.com/office/drawing/2014/main" id="{0698792A-279D-8B92-FADD-D4A710E5D217}"/>
                </a:ext>
              </a:extLst>
            </p:cNvPr>
            <p:cNvGrpSpPr/>
            <p:nvPr/>
          </p:nvGrpSpPr>
          <p:grpSpPr>
            <a:xfrm>
              <a:off x="7007013" y="2677685"/>
              <a:ext cx="938497" cy="1171264"/>
              <a:chOff x="7278272" y="2309568"/>
              <a:chExt cx="1068773" cy="1333851"/>
            </a:xfrm>
          </p:grpSpPr>
          <p:pic>
            <p:nvPicPr>
              <p:cNvPr id="7" name="Picture 2">
                <a:extLst>
                  <a:ext uri="{FF2B5EF4-FFF2-40B4-BE49-F238E27FC236}">
                    <a16:creationId xmlns:a16="http://schemas.microsoft.com/office/drawing/2014/main" id="{C10F5589-5C1A-73CD-B1B0-9B11BD92FB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7320219-7D45-5A3C-7A21-BD1BF1156F9A}"/>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CA1D1F4-6D70-AEB8-4EFB-B3110799FDF3}"/>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spTree>
    <p:extLst>
      <p:ext uri="{BB962C8B-B14F-4D97-AF65-F5344CB8AC3E}">
        <p14:creationId xmlns:p14="http://schemas.microsoft.com/office/powerpoint/2010/main" val="27248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DEED551-BECF-875E-6D78-E4E20D1FFF86}"/>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92A50B36-02BD-9B97-4699-BAFD00C39F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7BCFC3E-9E2C-65A3-E48A-58FA9D6A22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5"/>
          <a:stretch>
            <a:fillRect/>
          </a:stretch>
        </p:blipFill>
        <p:spPr>
          <a:xfrm>
            <a:off x="5929489" y="4790102"/>
            <a:ext cx="4452933" cy="1799897"/>
          </a:xfrm>
          <a:prstGeom prst="rect">
            <a:avLst/>
          </a:prstGeom>
        </p:spPr>
      </p:pic>
      <p:grpSp>
        <p:nvGrpSpPr>
          <p:cNvPr id="16" name="Group 15">
            <a:extLst>
              <a:ext uri="{FF2B5EF4-FFF2-40B4-BE49-F238E27FC236}">
                <a16:creationId xmlns:a16="http://schemas.microsoft.com/office/drawing/2014/main" id="{15B47C79-6C22-372B-DE88-791EE54A47B8}"/>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grpSp>
        <p:nvGrpSpPr>
          <p:cNvPr id="35" name="Group 34">
            <a:extLst>
              <a:ext uri="{FF2B5EF4-FFF2-40B4-BE49-F238E27FC236}">
                <a16:creationId xmlns:a16="http://schemas.microsoft.com/office/drawing/2014/main" id="{4199A24F-39B7-4BE2-BCE3-209DC0738CC5}"/>
              </a:ext>
            </a:extLst>
          </p:cNvPr>
          <p:cNvGrpSpPr/>
          <p:nvPr/>
        </p:nvGrpSpPr>
        <p:grpSpPr>
          <a:xfrm>
            <a:off x="6546904" y="1473988"/>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246755" y="1307536"/>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38180484-9953-3D29-87BD-8F2C8BBE1751}"/>
              </a:ext>
            </a:extLst>
          </p:cNvPr>
          <p:cNvSpPr txBox="1"/>
          <p:nvPr/>
        </p:nvSpPr>
        <p:spPr>
          <a:xfrm>
            <a:off x="6000019" y="2241200"/>
            <a:ext cx="1245887" cy="461665"/>
          </a:xfrm>
          <a:prstGeom prst="rect">
            <a:avLst/>
          </a:prstGeom>
          <a:solidFill>
            <a:schemeClr val="bg1"/>
          </a:solidFill>
        </p:spPr>
        <p:txBody>
          <a:bodyPr wrap="square" rtlCol="0">
            <a:spAutoFit/>
          </a:bodyPr>
          <a:lstStyle/>
          <a:p>
            <a:pPr algn="ctr"/>
            <a:r>
              <a:rPr lang="en-US" sz="1200" b="1" dirty="0"/>
              <a:t>Coiled Function Call</a:t>
            </a:r>
          </a:p>
        </p:txBody>
      </p:sp>
      <p:grpSp>
        <p:nvGrpSpPr>
          <p:cNvPr id="39" name="Group 38">
            <a:extLst>
              <a:ext uri="{FF2B5EF4-FFF2-40B4-BE49-F238E27FC236}">
                <a16:creationId xmlns:a16="http://schemas.microsoft.com/office/drawing/2014/main" id="{36B3C316-D9D3-282B-3F1F-B83A6E6E6969}"/>
              </a:ext>
            </a:extLst>
          </p:cNvPr>
          <p:cNvGrpSpPr/>
          <p:nvPr/>
        </p:nvGrpSpPr>
        <p:grpSpPr>
          <a:xfrm>
            <a:off x="7994038" y="1383842"/>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Straight Arrow Connector 44">
            <a:extLst>
              <a:ext uri="{FF2B5EF4-FFF2-40B4-BE49-F238E27FC236}">
                <a16:creationId xmlns:a16="http://schemas.microsoft.com/office/drawing/2014/main" id="{B5110D9E-BEAA-163F-8C50-72074DDCFBE4}"/>
              </a:ext>
            </a:extLst>
          </p:cNvPr>
          <p:cNvCxnSpPr>
            <a:cxnSpLocks/>
          </p:cNvCxnSpPr>
          <p:nvPr/>
        </p:nvCxnSpPr>
        <p:spPr>
          <a:xfrm flipV="1">
            <a:off x="7266031" y="2161527"/>
            <a:ext cx="0" cy="50080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949E963-1E36-55F2-246A-E4A1FCEAB40A}"/>
              </a:ext>
            </a:extLst>
          </p:cNvPr>
          <p:cNvSpPr txBox="1"/>
          <p:nvPr/>
        </p:nvSpPr>
        <p:spPr>
          <a:xfrm>
            <a:off x="495579" y="1644229"/>
            <a:ext cx="4120214" cy="907941"/>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p:txBody>
      </p:sp>
      <p:sp>
        <p:nvSpPr>
          <p:cNvPr id="51" name="TextBox 50">
            <a:extLst>
              <a:ext uri="{FF2B5EF4-FFF2-40B4-BE49-F238E27FC236}">
                <a16:creationId xmlns:a16="http://schemas.microsoft.com/office/drawing/2014/main" id="{21AFEBDB-0C9E-1BE9-673B-C99364C2BBA4}"/>
              </a:ext>
            </a:extLst>
          </p:cNvPr>
          <p:cNvSpPr txBox="1"/>
          <p:nvPr/>
        </p:nvSpPr>
        <p:spPr>
          <a:xfrm>
            <a:off x="7299196" y="239714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2" name="Oval 1">
            <a:extLst>
              <a:ext uri="{FF2B5EF4-FFF2-40B4-BE49-F238E27FC236}">
                <a16:creationId xmlns:a16="http://schemas.microsoft.com/office/drawing/2014/main" id="{A321CDE4-24E9-B566-60DD-D8F5EC7D9B5D}"/>
              </a:ext>
            </a:extLst>
          </p:cNvPr>
          <p:cNvSpPr/>
          <p:nvPr/>
        </p:nvSpPr>
        <p:spPr>
          <a:xfrm>
            <a:off x="6023320" y="1210549"/>
            <a:ext cx="3020145" cy="8867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82036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pic>
        <p:nvPicPr>
          <p:cNvPr id="7" name="Picture 6">
            <a:extLst>
              <a:ext uri="{FF2B5EF4-FFF2-40B4-BE49-F238E27FC236}">
                <a16:creationId xmlns:a16="http://schemas.microsoft.com/office/drawing/2014/main" id="{5030E5FF-17D4-18A8-8241-F28C90D83413}"/>
              </a:ext>
            </a:extLst>
          </p:cNvPr>
          <p:cNvPicPr>
            <a:picLocks noChangeAspect="1"/>
          </p:cNvPicPr>
          <p:nvPr/>
        </p:nvPicPr>
        <p:blipFill>
          <a:blip r:embed="rId5"/>
          <a:stretch>
            <a:fillRect/>
          </a:stretch>
        </p:blipFill>
        <p:spPr>
          <a:xfrm>
            <a:off x="5929489" y="4790102"/>
            <a:ext cx="4452933" cy="1799897"/>
          </a:xfrm>
          <a:prstGeom prst="rect">
            <a:avLst/>
          </a:prstGeom>
        </p:spPr>
      </p:pic>
      <p:grpSp>
        <p:nvGrpSpPr>
          <p:cNvPr id="16" name="Group 15">
            <a:extLst>
              <a:ext uri="{FF2B5EF4-FFF2-40B4-BE49-F238E27FC236}">
                <a16:creationId xmlns:a16="http://schemas.microsoft.com/office/drawing/2014/main" id="{D79AD5CA-0456-E066-A85F-0F2E9DBA846E}"/>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44AC7CA1-55AD-B824-1081-2D5A86B0DAD8}"/>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E087B660-AB0D-F816-8A6F-74AF97D3E0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3D33E3-762F-6A83-D52D-46EF7437DE56}"/>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4FD26D00-ED4B-D4FB-560A-AADF3867E103}"/>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grpSp>
        <p:nvGrpSpPr>
          <p:cNvPr id="35" name="Group 34">
            <a:extLst>
              <a:ext uri="{FF2B5EF4-FFF2-40B4-BE49-F238E27FC236}">
                <a16:creationId xmlns:a16="http://schemas.microsoft.com/office/drawing/2014/main" id="{3D17BA37-640A-227B-0C53-C7570B14772C}"/>
              </a:ext>
            </a:extLst>
          </p:cNvPr>
          <p:cNvGrpSpPr/>
          <p:nvPr/>
        </p:nvGrpSpPr>
        <p:grpSpPr>
          <a:xfrm>
            <a:off x="6546904" y="1473988"/>
            <a:ext cx="645526" cy="510293"/>
            <a:chOff x="6253267" y="1135664"/>
            <a:chExt cx="645526" cy="510293"/>
          </a:xfrm>
        </p:grpSpPr>
        <p:pic>
          <p:nvPicPr>
            <p:cNvPr id="23" name="Picture 2">
              <a:extLst>
                <a:ext uri="{FF2B5EF4-FFF2-40B4-BE49-F238E27FC236}">
                  <a16:creationId xmlns:a16="http://schemas.microsoft.com/office/drawing/2014/main" id="{AAD5C069-4DE8-CB4C-A247-59F316887C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2513DA3-5E4A-D611-54B8-218E0041D3C1}"/>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534D666B-3674-7516-9B51-1FEBABF86F94}"/>
              </a:ext>
            </a:extLst>
          </p:cNvPr>
          <p:cNvSpPr txBox="1"/>
          <p:nvPr/>
        </p:nvSpPr>
        <p:spPr>
          <a:xfrm>
            <a:off x="7859881" y="1129980"/>
            <a:ext cx="686169" cy="261610"/>
          </a:xfrm>
          <a:prstGeom prst="rect">
            <a:avLst/>
          </a:prstGeom>
          <a:solidFill>
            <a:schemeClr val="bg1"/>
          </a:solid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F(x</a:t>
            </a:r>
            <a:r>
              <a:rPr lang="en-US" sz="1050" baseline="-25000" dirty="0">
                <a:latin typeface="Times New Roman" panose="02020603050405020304" pitchFamily="18" charset="0"/>
                <a:cs typeface="Times New Roman" panose="02020603050405020304" pitchFamily="18" charset="0"/>
              </a:rPr>
              <a:t>1</a:t>
            </a:r>
            <a:r>
              <a:rPr lang="en-US" sz="1050" dirty="0">
                <a:latin typeface="Times New Roman" panose="02020603050405020304" pitchFamily="18" charset="0"/>
                <a:cs typeface="Times New Roman" panose="02020603050405020304" pitchFamily="18" charset="0"/>
              </a:rPr>
              <a:t>, x</a:t>
            </a:r>
            <a:r>
              <a:rPr lang="en-US" sz="1050" baseline="-25000" dirty="0">
                <a:latin typeface="Times New Roman" panose="02020603050405020304" pitchFamily="18" charset="0"/>
                <a:cs typeface="Times New Roman" panose="02020603050405020304" pitchFamily="18" charset="0"/>
              </a:rPr>
              <a:t>2</a:t>
            </a:r>
            <a:r>
              <a:rPr lang="en-US" sz="1050" dirty="0">
                <a:latin typeface="Times New Roman" panose="02020603050405020304" pitchFamily="18" charset="0"/>
                <a:cs typeface="Times New Roman" panose="02020603050405020304" pitchFamily="18" charset="0"/>
              </a:rPr>
              <a:t>)</a:t>
            </a:r>
          </a:p>
        </p:txBody>
      </p:sp>
      <p:grpSp>
        <p:nvGrpSpPr>
          <p:cNvPr id="36" name="Group 35">
            <a:extLst>
              <a:ext uri="{FF2B5EF4-FFF2-40B4-BE49-F238E27FC236}">
                <a16:creationId xmlns:a16="http://schemas.microsoft.com/office/drawing/2014/main" id="{E502BD9D-F9A5-721A-3E30-3EE5A1D5895B}"/>
              </a:ext>
            </a:extLst>
          </p:cNvPr>
          <p:cNvGrpSpPr/>
          <p:nvPr/>
        </p:nvGrpSpPr>
        <p:grpSpPr>
          <a:xfrm>
            <a:off x="7246755" y="1307536"/>
            <a:ext cx="645526" cy="510293"/>
            <a:chOff x="6253267" y="1135664"/>
            <a:chExt cx="645526" cy="510293"/>
          </a:xfrm>
        </p:grpSpPr>
        <p:pic>
          <p:nvPicPr>
            <p:cNvPr id="37" name="Picture 2">
              <a:extLst>
                <a:ext uri="{FF2B5EF4-FFF2-40B4-BE49-F238E27FC236}">
                  <a16:creationId xmlns:a16="http://schemas.microsoft.com/office/drawing/2014/main" id="{1A7AF671-B914-9103-6FE4-A3B3F96393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A5CC74C8-B444-2CEC-ED4F-368696DC7D49}"/>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ABC0F7B-94E5-E643-EE85-3A6B356E4676}"/>
              </a:ext>
            </a:extLst>
          </p:cNvPr>
          <p:cNvGrpSpPr/>
          <p:nvPr/>
        </p:nvGrpSpPr>
        <p:grpSpPr>
          <a:xfrm>
            <a:off x="7994038" y="1383842"/>
            <a:ext cx="645526" cy="510293"/>
            <a:chOff x="6253267" y="1135664"/>
            <a:chExt cx="645526" cy="510293"/>
          </a:xfrm>
        </p:grpSpPr>
        <p:pic>
          <p:nvPicPr>
            <p:cNvPr id="40" name="Picture 2">
              <a:extLst>
                <a:ext uri="{FF2B5EF4-FFF2-40B4-BE49-F238E27FC236}">
                  <a16:creationId xmlns:a16="http://schemas.microsoft.com/office/drawing/2014/main" id="{A254063F-E095-76F2-85FF-3E04AAD1F1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910E0490-EB17-07EF-A7B6-9A873ACF8251}"/>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a:extLst>
              <a:ext uri="{FF2B5EF4-FFF2-40B4-BE49-F238E27FC236}">
                <a16:creationId xmlns:a16="http://schemas.microsoft.com/office/drawing/2014/main" id="{859B7529-DF5A-204F-BCD4-DAF10AC45753}"/>
              </a:ext>
            </a:extLst>
          </p:cNvPr>
          <p:cNvSpPr txBox="1"/>
          <p:nvPr/>
        </p:nvSpPr>
        <p:spPr>
          <a:xfrm>
            <a:off x="6406814" y="1230125"/>
            <a:ext cx="686169" cy="261610"/>
          </a:xfrm>
          <a:prstGeom prst="rect">
            <a:avLst/>
          </a:prstGeom>
          <a:solidFill>
            <a:schemeClr val="bg1"/>
          </a:solid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F(x</a:t>
            </a:r>
            <a:r>
              <a:rPr lang="en-US" sz="1050" baseline="-25000" dirty="0">
                <a:latin typeface="Times New Roman" panose="02020603050405020304" pitchFamily="18" charset="0"/>
                <a:cs typeface="Times New Roman" panose="02020603050405020304" pitchFamily="18" charset="0"/>
              </a:rPr>
              <a:t>1</a:t>
            </a:r>
            <a:r>
              <a:rPr lang="en-US" sz="1050" dirty="0">
                <a:latin typeface="Times New Roman" panose="02020603050405020304" pitchFamily="18" charset="0"/>
                <a:cs typeface="Times New Roman" panose="02020603050405020304" pitchFamily="18" charset="0"/>
              </a:rPr>
              <a:t>, x</a:t>
            </a:r>
            <a:r>
              <a:rPr lang="en-US" sz="1050" baseline="-25000" dirty="0">
                <a:latin typeface="Times New Roman" panose="02020603050405020304" pitchFamily="18" charset="0"/>
                <a:cs typeface="Times New Roman" panose="02020603050405020304" pitchFamily="18" charset="0"/>
              </a:rPr>
              <a:t>2</a:t>
            </a:r>
            <a:r>
              <a:rPr lang="en-US" sz="1050" dirty="0">
                <a:latin typeface="Times New Roman" panose="02020603050405020304" pitchFamily="18" charset="0"/>
                <a:cs typeface="Times New Roman" panose="02020603050405020304" pitchFamily="18" charset="0"/>
              </a:rPr>
              <a:t>)</a:t>
            </a:r>
          </a:p>
        </p:txBody>
      </p:sp>
      <p:sp>
        <p:nvSpPr>
          <p:cNvPr id="57" name="TextBox 56">
            <a:extLst>
              <a:ext uri="{FF2B5EF4-FFF2-40B4-BE49-F238E27FC236}">
                <a16:creationId xmlns:a16="http://schemas.microsoft.com/office/drawing/2014/main" id="{F4A8C31D-81DB-B34A-1217-7DCD0DA9C41E}"/>
              </a:ext>
            </a:extLst>
          </p:cNvPr>
          <p:cNvSpPr txBox="1"/>
          <p:nvPr/>
        </p:nvSpPr>
        <p:spPr>
          <a:xfrm>
            <a:off x="7104355" y="1060138"/>
            <a:ext cx="686169" cy="261610"/>
          </a:xfrm>
          <a:prstGeom prst="rect">
            <a:avLst/>
          </a:prstGeom>
          <a:solidFill>
            <a:schemeClr val="bg1"/>
          </a:solidFill>
        </p:spPr>
        <p:txBody>
          <a:bodyPr wrap="square" rtlCol="0">
            <a:spAutoFit/>
          </a:bodyPr>
          <a:lstStyle/>
          <a:p>
            <a:pPr algn="ctr"/>
            <a:r>
              <a:rPr lang="en-US" sz="1050" dirty="0">
                <a:latin typeface="Times New Roman" panose="02020603050405020304" pitchFamily="18" charset="0"/>
                <a:cs typeface="Times New Roman" panose="02020603050405020304" pitchFamily="18" charset="0"/>
              </a:rPr>
              <a:t>F(x</a:t>
            </a:r>
            <a:r>
              <a:rPr lang="en-US" sz="1050" baseline="-25000" dirty="0">
                <a:latin typeface="Times New Roman" panose="02020603050405020304" pitchFamily="18" charset="0"/>
                <a:cs typeface="Times New Roman" panose="02020603050405020304" pitchFamily="18" charset="0"/>
              </a:rPr>
              <a:t>1</a:t>
            </a:r>
            <a:r>
              <a:rPr lang="en-US" sz="1050" dirty="0">
                <a:latin typeface="Times New Roman" panose="02020603050405020304" pitchFamily="18" charset="0"/>
                <a:cs typeface="Times New Roman" panose="02020603050405020304" pitchFamily="18" charset="0"/>
              </a:rPr>
              <a:t>, x</a:t>
            </a:r>
            <a:r>
              <a:rPr lang="en-US" sz="1050" baseline="-25000" dirty="0">
                <a:latin typeface="Times New Roman" panose="02020603050405020304" pitchFamily="18" charset="0"/>
                <a:cs typeface="Times New Roman" panose="02020603050405020304" pitchFamily="18" charset="0"/>
              </a:rPr>
              <a:t>2</a:t>
            </a:r>
            <a:r>
              <a:rPr lang="en-US" sz="1050" dirty="0">
                <a:latin typeface="Times New Roman" panose="02020603050405020304" pitchFamily="18" charset="0"/>
                <a:cs typeface="Times New Roman" panose="02020603050405020304" pitchFamily="18" charset="0"/>
              </a:rPr>
              <a:t>)</a:t>
            </a:r>
          </a:p>
        </p:txBody>
      </p:sp>
      <p:cxnSp>
        <p:nvCxnSpPr>
          <p:cNvPr id="59" name="Straight Arrow Connector 58">
            <a:extLst>
              <a:ext uri="{FF2B5EF4-FFF2-40B4-BE49-F238E27FC236}">
                <a16:creationId xmlns:a16="http://schemas.microsoft.com/office/drawing/2014/main" id="{AF48A271-C4A9-5E62-89AB-E9EDADA47DCA}"/>
              </a:ext>
            </a:extLst>
          </p:cNvPr>
          <p:cNvCxnSpPr>
            <a:cxnSpLocks/>
          </p:cNvCxnSpPr>
          <p:nvPr/>
        </p:nvCxnSpPr>
        <p:spPr>
          <a:xfrm flipH="1" flipV="1">
            <a:off x="8292696" y="1569114"/>
            <a:ext cx="1385663" cy="1285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9BDA2965-C50E-E07E-CAB6-ECBE228FC342}"/>
              </a:ext>
            </a:extLst>
          </p:cNvPr>
          <p:cNvCxnSpPr>
            <a:cxnSpLocks/>
          </p:cNvCxnSpPr>
          <p:nvPr/>
        </p:nvCxnSpPr>
        <p:spPr>
          <a:xfrm flipH="1" flipV="1">
            <a:off x="7471063" y="1524859"/>
            <a:ext cx="2207296" cy="1332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B7AFCFDE-8CD1-6035-D5B0-8B02DCE32532}"/>
              </a:ext>
            </a:extLst>
          </p:cNvPr>
          <p:cNvCxnSpPr>
            <a:cxnSpLocks/>
          </p:cNvCxnSpPr>
          <p:nvPr/>
        </p:nvCxnSpPr>
        <p:spPr>
          <a:xfrm flipH="1" flipV="1">
            <a:off x="6819254" y="1786027"/>
            <a:ext cx="2859105" cy="1070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B1170AF2-38B2-0DFF-EFEB-E1B3D8442214}"/>
              </a:ext>
            </a:extLst>
          </p:cNvPr>
          <p:cNvCxnSpPr>
            <a:cxnSpLocks/>
          </p:cNvCxnSpPr>
          <p:nvPr/>
        </p:nvCxnSpPr>
        <p:spPr>
          <a:xfrm flipH="1">
            <a:off x="7589513" y="1569114"/>
            <a:ext cx="672903" cy="1133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D1F6A121-C9CA-6D7E-6FC9-5C00F863FD79}"/>
              </a:ext>
            </a:extLst>
          </p:cNvPr>
          <p:cNvCxnSpPr>
            <a:cxnSpLocks/>
          </p:cNvCxnSpPr>
          <p:nvPr/>
        </p:nvCxnSpPr>
        <p:spPr>
          <a:xfrm>
            <a:off x="7471063" y="1644229"/>
            <a:ext cx="0" cy="1033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0562E8DC-7B75-FB1C-1518-E57E4B14F8D5}"/>
              </a:ext>
            </a:extLst>
          </p:cNvPr>
          <p:cNvCxnSpPr>
            <a:cxnSpLocks/>
          </p:cNvCxnSpPr>
          <p:nvPr/>
        </p:nvCxnSpPr>
        <p:spPr>
          <a:xfrm>
            <a:off x="6749224" y="1776274"/>
            <a:ext cx="582500" cy="948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ADC7EDFE-DBC3-2DC4-5887-DDF0EEDF2B9B}"/>
              </a:ext>
            </a:extLst>
          </p:cNvPr>
          <p:cNvSpPr txBox="1"/>
          <p:nvPr/>
        </p:nvSpPr>
        <p:spPr>
          <a:xfrm>
            <a:off x="495579" y="1644229"/>
            <a:ext cx="4120214" cy="1723549"/>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a:p>
            <a:pPr marL="342900" indent="-342900">
              <a:spcAft>
                <a:spcPts val="600"/>
              </a:spcAft>
              <a:buAutoNum type="arabicPeriod"/>
            </a:pPr>
            <a:r>
              <a:rPr lang="en-US" sz="1600" dirty="0"/>
              <a:t>VM’s each access PO.DAAC data, process it with the function, and return to the notebook.</a:t>
            </a:r>
          </a:p>
        </p:txBody>
      </p:sp>
    </p:spTree>
    <p:extLst>
      <p:ext uri="{BB962C8B-B14F-4D97-AF65-F5344CB8AC3E}">
        <p14:creationId xmlns:p14="http://schemas.microsoft.com/office/powerpoint/2010/main" val="358243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190817C8-BB5E-5592-2C72-1D11536BD2AC}"/>
              </a:ext>
            </a:extLst>
          </p:cNvPr>
          <p:cNvSpPr txBox="1"/>
          <p:nvPr/>
        </p:nvSpPr>
        <p:spPr>
          <a:xfrm>
            <a:off x="579851" y="1508129"/>
            <a:ext cx="8839932" cy="1692771"/>
          </a:xfrm>
          <a:prstGeom prst="rect">
            <a:avLst/>
          </a:prstGeom>
          <a:noFill/>
        </p:spPr>
        <p:txBody>
          <a:bodyPr wrap="square">
            <a:spAutoFit/>
          </a:bodyPr>
          <a:lstStyle/>
          <a:p>
            <a:pPr>
              <a:spcAft>
                <a:spcPts val="600"/>
              </a:spcAft>
            </a:pPr>
            <a:r>
              <a:rPr lang="en-US" sz="1400" b="1" i="0" strike="noStrike" dirty="0">
                <a:effectLst/>
              </a:rPr>
              <a:t>PO.DAAC-hosted, gridded SSH and SST data sets</a:t>
            </a:r>
          </a:p>
          <a:p>
            <a:pPr>
              <a:spcAft>
                <a:spcPts val="600"/>
              </a:spcAft>
            </a:pPr>
            <a:r>
              <a:rPr lang="en-US" sz="1400" b="0" i="0" strike="noStrike" dirty="0" err="1">
                <a:effectLst/>
              </a:rPr>
              <a:t>MEaSUREs</a:t>
            </a:r>
            <a:r>
              <a:rPr lang="en-US" sz="1400" b="0" i="0" strike="noStrike" dirty="0">
                <a:effectLst/>
              </a:rPr>
              <a:t> gridded SSH Versio</a:t>
            </a:r>
            <a:r>
              <a:rPr lang="en-US" sz="1400" dirty="0"/>
              <a:t>n 2205</a:t>
            </a:r>
            <a:r>
              <a:rPr lang="en-US" sz="1400" b="0" i="0" strike="noStrike" dirty="0">
                <a:effectLst/>
              </a:rPr>
              <a:t>: 0.17° x 0.17°, 5-day period, </a:t>
            </a:r>
            <a:r>
              <a:rPr lang="en-US" sz="1400" b="0" i="0" u="none" strike="noStrike" dirty="0">
                <a:solidFill>
                  <a:srgbClr val="0563C1"/>
                </a:solidFill>
                <a:effectLst/>
                <a:hlinkClick r:id="rId3"/>
              </a:rPr>
              <a:t>https://doi.org/10.5067/SLREF-CDRV3</a:t>
            </a:r>
            <a:endParaRPr lang="en-US" sz="1400" b="0" i="0" strike="noStrike" dirty="0">
              <a:effectLst/>
            </a:endParaRPr>
          </a:p>
          <a:p>
            <a:pPr>
              <a:spcAft>
                <a:spcPts val="600"/>
              </a:spcAft>
            </a:pPr>
            <a:r>
              <a:rPr lang="en-US" sz="1400" b="0" i="0" u="none" strike="noStrike" dirty="0">
                <a:effectLst/>
              </a:rPr>
              <a:t>GHRSST Level 4 MW_OI Global Foundation </a:t>
            </a:r>
            <a:r>
              <a:rPr lang="en-US" sz="1400" dirty="0"/>
              <a:t>SST, V5.0: 0.25</a:t>
            </a:r>
            <a:r>
              <a:rPr lang="en-US" sz="1400" b="0" i="0" strike="noStrike" dirty="0">
                <a:effectLst/>
              </a:rPr>
              <a:t>°</a:t>
            </a:r>
            <a:r>
              <a:rPr lang="en-US" sz="1400" dirty="0"/>
              <a:t> x 0.25</a:t>
            </a:r>
            <a:r>
              <a:rPr lang="en-US" sz="1400" b="0" i="0" strike="noStrike" dirty="0">
                <a:effectLst/>
              </a:rPr>
              <a:t>°</a:t>
            </a:r>
            <a:r>
              <a:rPr lang="en-US" sz="1400" dirty="0"/>
              <a:t>, daily, </a:t>
            </a:r>
            <a:r>
              <a:rPr lang="en-US" sz="1400" b="0" i="0" u="none" strike="noStrike" dirty="0">
                <a:solidFill>
                  <a:srgbClr val="2F518F"/>
                </a:solidFill>
                <a:effectLst/>
                <a:hlinkClick r:id="rId4"/>
              </a:rPr>
              <a:t>https://doi.org/10.5067/GHMWO-4FR05</a:t>
            </a:r>
            <a:endParaRPr lang="en-US" sz="1400" dirty="0"/>
          </a:p>
          <a:p>
            <a:pPr>
              <a:spcAft>
                <a:spcPts val="600"/>
              </a:spcAft>
            </a:pPr>
            <a:r>
              <a:rPr lang="en-US" sz="1400" b="0" i="0" strike="noStrike" dirty="0">
                <a:effectLst/>
              </a:rPr>
              <a:t>Time period of overlap: 1998 – 2020</a:t>
            </a:r>
          </a:p>
          <a:p>
            <a:pPr>
              <a:spcAft>
                <a:spcPts val="600"/>
              </a:spcAft>
            </a:pPr>
            <a:r>
              <a:rPr lang="en-US" sz="1400" b="1" dirty="0"/>
              <a:t>Analysis</a:t>
            </a:r>
            <a:r>
              <a:rPr lang="en-US" sz="1400" dirty="0"/>
              <a:t>: Global map of spatial correlation for each overlapping pair of files, 1808 days in total (3616 files, ~20 GB). Then further statistical assessment of these maps in the future.</a:t>
            </a:r>
            <a:endParaRPr lang="en-US" sz="1400" b="0" i="0" strike="noStrike" dirty="0">
              <a:effectLst/>
            </a:endParaRPr>
          </a:p>
        </p:txBody>
      </p:sp>
      <p:grpSp>
        <p:nvGrpSpPr>
          <p:cNvPr id="34" name="Group 33">
            <a:extLst>
              <a:ext uri="{FF2B5EF4-FFF2-40B4-BE49-F238E27FC236}">
                <a16:creationId xmlns:a16="http://schemas.microsoft.com/office/drawing/2014/main" id="{2447CC5E-1451-AEAE-44C3-7CFC7B55C9E9}"/>
              </a:ext>
            </a:extLst>
          </p:cNvPr>
          <p:cNvGrpSpPr/>
          <p:nvPr/>
        </p:nvGrpSpPr>
        <p:grpSpPr>
          <a:xfrm>
            <a:off x="579851" y="3355001"/>
            <a:ext cx="4979624" cy="2279200"/>
            <a:chOff x="1254708" y="4013773"/>
            <a:chExt cx="4979624" cy="2279200"/>
          </a:xfrm>
        </p:grpSpPr>
        <p:pic>
          <p:nvPicPr>
            <p:cNvPr id="4" name="Picture 3">
              <a:extLst>
                <a:ext uri="{FF2B5EF4-FFF2-40B4-BE49-F238E27FC236}">
                  <a16:creationId xmlns:a16="http://schemas.microsoft.com/office/drawing/2014/main" id="{384870C2-F62E-D688-7C80-BC456E253CB7}"/>
                </a:ext>
              </a:extLst>
            </p:cNvPr>
            <p:cNvPicPr>
              <a:picLocks noChangeAspect="1"/>
            </p:cNvPicPr>
            <p:nvPr/>
          </p:nvPicPr>
          <p:blipFill rotWithShape="1">
            <a:blip r:embed="rId5"/>
            <a:srcRect l="11399" t="29053" r="24533" b="26960"/>
            <a:stretch/>
          </p:blipFill>
          <p:spPr>
            <a:xfrm>
              <a:off x="1254708" y="4013773"/>
              <a:ext cx="4979624" cy="2279200"/>
            </a:xfrm>
            <a:prstGeom prst="rect">
              <a:avLst/>
            </a:prstGeom>
          </p:spPr>
        </p:pic>
        <p:sp>
          <p:nvSpPr>
            <p:cNvPr id="13" name="Oval 12">
              <a:extLst>
                <a:ext uri="{FF2B5EF4-FFF2-40B4-BE49-F238E27FC236}">
                  <a16:creationId xmlns:a16="http://schemas.microsoft.com/office/drawing/2014/main" id="{B3061B59-D4AD-E1A5-2B51-EDA12C501974}"/>
                </a:ext>
              </a:extLst>
            </p:cNvPr>
            <p:cNvSpPr/>
            <p:nvPr/>
          </p:nvSpPr>
          <p:spPr>
            <a:xfrm flipH="1">
              <a:off x="1485642"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DD21D8-37A3-7EEC-5D7F-8102549A504B}"/>
                </a:ext>
              </a:extLst>
            </p:cNvPr>
            <p:cNvSpPr/>
            <p:nvPr/>
          </p:nvSpPr>
          <p:spPr>
            <a:xfrm flipH="1">
              <a:off x="1705641"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34808F-7F0C-034C-4D8A-55AA78797B5F}"/>
                </a:ext>
              </a:extLst>
            </p:cNvPr>
            <p:cNvSpPr/>
            <p:nvPr/>
          </p:nvSpPr>
          <p:spPr>
            <a:xfrm flipH="1">
              <a:off x="1907678"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0C1A0-7EFA-0BEF-A3EF-C133A7A6C84D}"/>
                </a:ext>
              </a:extLst>
            </p:cNvPr>
            <p:cNvSpPr/>
            <p:nvPr/>
          </p:nvSpPr>
          <p:spPr>
            <a:xfrm flipH="1">
              <a:off x="2109716"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F09BA7-2EEB-F3FD-2F01-13DFAAB3D2FD}"/>
                </a:ext>
              </a:extLst>
            </p:cNvPr>
            <p:cNvSpPr/>
            <p:nvPr/>
          </p:nvSpPr>
          <p:spPr>
            <a:xfrm flipH="1">
              <a:off x="2311754" y="4895618"/>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4121878-A079-DDF2-3B64-0EAD19192387}"/>
                </a:ext>
              </a:extLst>
            </p:cNvPr>
            <p:cNvSpPr/>
            <p:nvPr/>
          </p:nvSpPr>
          <p:spPr>
            <a:xfrm flipH="1">
              <a:off x="1494670"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14D4BE-E009-DAB9-430D-58622CBEF747}"/>
                </a:ext>
              </a:extLst>
            </p:cNvPr>
            <p:cNvSpPr/>
            <p:nvPr/>
          </p:nvSpPr>
          <p:spPr>
            <a:xfrm flipH="1">
              <a:off x="1714669"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EFC560F-14B9-BCE8-0253-C7E54310820B}"/>
                </a:ext>
              </a:extLst>
            </p:cNvPr>
            <p:cNvSpPr/>
            <p:nvPr/>
          </p:nvSpPr>
          <p:spPr>
            <a:xfrm flipH="1">
              <a:off x="1916706"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45AC744-7CFB-0037-4E79-BC4FDF4AB634}"/>
                </a:ext>
              </a:extLst>
            </p:cNvPr>
            <p:cNvSpPr/>
            <p:nvPr/>
          </p:nvSpPr>
          <p:spPr>
            <a:xfrm flipH="1">
              <a:off x="2118744"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43E0B-E562-86CC-20F0-0741C651FC40}"/>
                </a:ext>
              </a:extLst>
            </p:cNvPr>
            <p:cNvSpPr/>
            <p:nvPr/>
          </p:nvSpPr>
          <p:spPr>
            <a:xfrm flipH="1">
              <a:off x="2320782" y="5086809"/>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F407FF4-E2AC-7678-BCF4-1C352AABA5F4}"/>
                </a:ext>
              </a:extLst>
            </p:cNvPr>
            <p:cNvSpPr/>
            <p:nvPr/>
          </p:nvSpPr>
          <p:spPr>
            <a:xfrm flipH="1">
              <a:off x="1494670"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E87B98D-DB4F-4494-E52F-0ED3BE091035}"/>
                </a:ext>
              </a:extLst>
            </p:cNvPr>
            <p:cNvSpPr/>
            <p:nvPr/>
          </p:nvSpPr>
          <p:spPr>
            <a:xfrm flipH="1">
              <a:off x="1714669"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A59C5B-CF03-BA6A-8009-569550F3D595}"/>
                </a:ext>
              </a:extLst>
            </p:cNvPr>
            <p:cNvSpPr/>
            <p:nvPr/>
          </p:nvSpPr>
          <p:spPr>
            <a:xfrm flipH="1">
              <a:off x="1916706"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3B7EDA-4C9C-195F-5561-1498DDDAD499}"/>
                </a:ext>
              </a:extLst>
            </p:cNvPr>
            <p:cNvSpPr/>
            <p:nvPr/>
          </p:nvSpPr>
          <p:spPr>
            <a:xfrm flipH="1">
              <a:off x="2118744"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B9FBDB-A2B1-D9C9-0F6E-9F82F3FE9DDC}"/>
                </a:ext>
              </a:extLst>
            </p:cNvPr>
            <p:cNvSpPr/>
            <p:nvPr/>
          </p:nvSpPr>
          <p:spPr>
            <a:xfrm flipH="1">
              <a:off x="2320782" y="529016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9C7F8EF-B683-AC2E-9F1D-DF1873289B6B}"/>
              </a:ext>
            </a:extLst>
          </p:cNvPr>
          <p:cNvSpPr txBox="1"/>
          <p:nvPr/>
        </p:nvSpPr>
        <p:spPr>
          <a:xfrm>
            <a:off x="7463376" y="3805836"/>
            <a:ext cx="3903189" cy="2108269"/>
          </a:xfrm>
          <a:prstGeom prst="rect">
            <a:avLst/>
          </a:prstGeom>
          <a:noFill/>
        </p:spPr>
        <p:txBody>
          <a:bodyPr wrap="square">
            <a:spAutoFit/>
          </a:bodyPr>
          <a:lstStyle/>
          <a:p>
            <a:pPr>
              <a:spcAft>
                <a:spcPts val="600"/>
              </a:spcAft>
            </a:pPr>
            <a:r>
              <a:rPr lang="en-US" b="1" i="0" strike="noStrike" dirty="0">
                <a:effectLst/>
              </a:rPr>
              <a:t>Computations for each </a:t>
            </a:r>
            <a:r>
              <a:rPr lang="en-US" b="1" i="0" strike="noStrike" dirty="0" err="1">
                <a:effectLst/>
              </a:rPr>
              <a:t>lat-lon</a:t>
            </a:r>
            <a:r>
              <a:rPr lang="en-US" b="1" i="0" strike="noStrike" dirty="0">
                <a:effectLst/>
              </a:rPr>
              <a:t> window (after interpolation of SST grid to SSH):</a:t>
            </a:r>
          </a:p>
          <a:p>
            <a:pPr marL="342900" indent="-342900">
              <a:spcAft>
                <a:spcPts val="600"/>
              </a:spcAft>
              <a:buFont typeface="+mj-lt"/>
              <a:buAutoNum type="arabicPeriod"/>
            </a:pPr>
            <a:r>
              <a:rPr lang="en-US" sz="1400" dirty="0"/>
              <a:t>Locate SST, SSH data within window</a:t>
            </a:r>
          </a:p>
          <a:p>
            <a:pPr marL="342900" indent="-342900">
              <a:spcAft>
                <a:spcPts val="600"/>
              </a:spcAft>
              <a:buFont typeface="+mj-lt"/>
              <a:buAutoNum type="arabicPeriod"/>
            </a:pPr>
            <a:r>
              <a:rPr lang="en-US" sz="1400" dirty="0"/>
              <a:t>Fit 2D linear surfaces to SSH, SST</a:t>
            </a:r>
          </a:p>
          <a:p>
            <a:pPr marL="342900" indent="-342900">
              <a:spcAft>
                <a:spcPts val="600"/>
              </a:spcAft>
              <a:buFont typeface="+mj-lt"/>
              <a:buAutoNum type="arabicPeriod"/>
            </a:pPr>
            <a:r>
              <a:rPr lang="en-US" sz="1400" i="0" strike="noStrike" dirty="0">
                <a:effectLst/>
              </a:rPr>
              <a:t>Anomalies </a:t>
            </a:r>
            <a:r>
              <a:rPr lang="en-US" sz="1400" dirty="0"/>
              <a:t>= deviations from 2D fit</a:t>
            </a:r>
          </a:p>
          <a:p>
            <a:pPr marL="342900" indent="-342900">
              <a:spcAft>
                <a:spcPts val="600"/>
              </a:spcAft>
              <a:buFont typeface="+mj-lt"/>
              <a:buAutoNum type="arabicPeriod"/>
            </a:pPr>
            <a:r>
              <a:rPr lang="en-US" sz="1400" i="0" strike="noStrike" dirty="0">
                <a:effectLst/>
              </a:rPr>
              <a:t>Correlation between anomalies</a:t>
            </a:r>
          </a:p>
          <a:p>
            <a:pPr algn="ctr">
              <a:spcAft>
                <a:spcPts val="600"/>
              </a:spcAft>
            </a:pPr>
            <a:r>
              <a:rPr lang="en-US" sz="1400" i="1" dirty="0"/>
              <a:t>~ 2 million windows per pair of files</a:t>
            </a:r>
          </a:p>
        </p:txBody>
      </p:sp>
      <p:grpSp>
        <p:nvGrpSpPr>
          <p:cNvPr id="55" name="Group 54">
            <a:extLst>
              <a:ext uri="{FF2B5EF4-FFF2-40B4-BE49-F238E27FC236}">
                <a16:creationId xmlns:a16="http://schemas.microsoft.com/office/drawing/2014/main" id="{C302E176-0D19-0575-680F-4400C5C13DA1}"/>
              </a:ext>
            </a:extLst>
          </p:cNvPr>
          <p:cNvGrpSpPr/>
          <p:nvPr/>
        </p:nvGrpSpPr>
        <p:grpSpPr>
          <a:xfrm>
            <a:off x="1636897" y="4071449"/>
            <a:ext cx="5671583" cy="1631470"/>
            <a:chOff x="1599422" y="3462362"/>
            <a:chExt cx="5671583" cy="1631470"/>
          </a:xfrm>
        </p:grpSpPr>
        <p:grpSp>
          <p:nvGrpSpPr>
            <p:cNvPr id="35" name="Group 34">
              <a:extLst>
                <a:ext uri="{FF2B5EF4-FFF2-40B4-BE49-F238E27FC236}">
                  <a16:creationId xmlns:a16="http://schemas.microsoft.com/office/drawing/2014/main" id="{B1ADBDE9-CBBB-4E08-7274-DF2349D3D279}"/>
                </a:ext>
              </a:extLst>
            </p:cNvPr>
            <p:cNvGrpSpPr/>
            <p:nvPr/>
          </p:nvGrpSpPr>
          <p:grpSpPr>
            <a:xfrm>
              <a:off x="1599422" y="3462362"/>
              <a:ext cx="5669277" cy="1623450"/>
              <a:chOff x="1591628" y="2588197"/>
              <a:chExt cx="5669277" cy="1623450"/>
            </a:xfrm>
          </p:grpSpPr>
          <p:cxnSp>
            <p:nvCxnSpPr>
              <p:cNvPr id="12" name="Straight Connector 11">
                <a:extLst>
                  <a:ext uri="{FF2B5EF4-FFF2-40B4-BE49-F238E27FC236}">
                    <a16:creationId xmlns:a16="http://schemas.microsoft.com/office/drawing/2014/main" id="{6CA3A4FF-1A4E-B172-AE50-C8AA34960827}"/>
                  </a:ext>
                </a:extLst>
              </p:cNvPr>
              <p:cNvCxnSpPr>
                <a:cxnSpLocks/>
              </p:cNvCxnSpPr>
              <p:nvPr/>
            </p:nvCxnSpPr>
            <p:spPr>
              <a:xfrm>
                <a:off x="1627551" y="2742086"/>
                <a:ext cx="4209389" cy="12774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AD248C0-996A-ED08-CC5B-CBF246970794}"/>
                  </a:ext>
                </a:extLst>
              </p:cNvPr>
              <p:cNvCxnSpPr>
                <a:cxnSpLocks/>
              </p:cNvCxnSpPr>
              <p:nvPr/>
            </p:nvCxnSpPr>
            <p:spPr>
              <a:xfrm>
                <a:off x="1591628" y="2813932"/>
                <a:ext cx="4245312" cy="139771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7D14957B-C26E-7DBA-58EE-A02A099BAD65}"/>
                  </a:ext>
                </a:extLst>
              </p:cNvPr>
              <p:cNvGrpSpPr/>
              <p:nvPr/>
            </p:nvGrpSpPr>
            <p:grpSpPr>
              <a:xfrm>
                <a:off x="5479942" y="2588197"/>
                <a:ext cx="1780963" cy="1623450"/>
                <a:chOff x="5479942" y="2588197"/>
                <a:chExt cx="1780963" cy="1623450"/>
              </a:xfrm>
            </p:grpSpPr>
            <p:sp>
              <p:nvSpPr>
                <p:cNvPr id="17" name="Rectangle 16">
                  <a:extLst>
                    <a:ext uri="{FF2B5EF4-FFF2-40B4-BE49-F238E27FC236}">
                      <a16:creationId xmlns:a16="http://schemas.microsoft.com/office/drawing/2014/main" id="{82239068-AC32-174D-4C4B-25FCE3743E02}"/>
                    </a:ext>
                  </a:extLst>
                </p:cNvPr>
                <p:cNvSpPr/>
                <p:nvPr/>
              </p:nvSpPr>
              <p:spPr>
                <a:xfrm>
                  <a:off x="5836940" y="2869834"/>
                  <a:ext cx="1423965" cy="134181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7AC2EF-5F8E-9685-3053-74C4A67E1DB2}"/>
                    </a:ext>
                  </a:extLst>
                </p:cNvPr>
                <p:cNvSpPr txBox="1"/>
                <p:nvPr/>
              </p:nvSpPr>
              <p:spPr>
                <a:xfrm>
                  <a:off x="6376880" y="2588197"/>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1" name="TextBox 20">
                  <a:extLst>
                    <a:ext uri="{FF2B5EF4-FFF2-40B4-BE49-F238E27FC236}">
                      <a16:creationId xmlns:a16="http://schemas.microsoft.com/office/drawing/2014/main" id="{E49C34D4-2F79-906D-6FF7-6088494568A7}"/>
                    </a:ext>
                  </a:extLst>
                </p:cNvPr>
                <p:cNvSpPr txBox="1"/>
                <p:nvPr/>
              </p:nvSpPr>
              <p:spPr>
                <a:xfrm rot="16200000">
                  <a:off x="5461789" y="3394873"/>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3" name="Oval 22">
                  <a:extLst>
                    <a:ext uri="{FF2B5EF4-FFF2-40B4-BE49-F238E27FC236}">
                      <a16:creationId xmlns:a16="http://schemas.microsoft.com/office/drawing/2014/main" id="{3D9E516F-0944-B145-B27D-505C5FDE075C}"/>
                    </a:ext>
                  </a:extLst>
                </p:cNvPr>
                <p:cNvSpPr/>
                <p:nvPr/>
              </p:nvSpPr>
              <p:spPr>
                <a:xfrm flipH="1">
                  <a:off x="6523335" y="3504817"/>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8" name="Straight Connector 37">
              <a:extLst>
                <a:ext uri="{FF2B5EF4-FFF2-40B4-BE49-F238E27FC236}">
                  <a16:creationId xmlns:a16="http://schemas.microsoft.com/office/drawing/2014/main" id="{D269626D-5739-F557-E272-70F012EA0856}"/>
                </a:ext>
              </a:extLst>
            </p:cNvPr>
            <p:cNvCxnSpPr>
              <a:cxnSpLocks/>
            </p:cNvCxnSpPr>
            <p:nvPr/>
          </p:nvCxnSpPr>
          <p:spPr>
            <a:xfrm>
              <a:off x="7082852"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24E626B-328F-CD02-A951-45580EA9F1E4}"/>
                </a:ext>
              </a:extLst>
            </p:cNvPr>
            <p:cNvCxnSpPr>
              <a:cxnSpLocks/>
            </p:cNvCxnSpPr>
            <p:nvPr/>
          </p:nvCxnSpPr>
          <p:spPr>
            <a:xfrm>
              <a:off x="6905468"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3B7BFE8-4540-60A4-8151-ED6008321EDA}"/>
                </a:ext>
              </a:extLst>
            </p:cNvPr>
            <p:cNvCxnSpPr>
              <a:cxnSpLocks/>
            </p:cNvCxnSpPr>
            <p:nvPr/>
          </p:nvCxnSpPr>
          <p:spPr>
            <a:xfrm>
              <a:off x="6731256"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9FBBA5-C2ED-1182-3515-46652995B975}"/>
                </a:ext>
              </a:extLst>
            </p:cNvPr>
            <p:cNvCxnSpPr>
              <a:cxnSpLocks/>
            </p:cNvCxnSpPr>
            <p:nvPr/>
          </p:nvCxnSpPr>
          <p:spPr>
            <a:xfrm>
              <a:off x="6553872"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DBE8F17-5EA9-49C5-37AA-8E9DFE3CB900}"/>
                </a:ext>
              </a:extLst>
            </p:cNvPr>
            <p:cNvCxnSpPr>
              <a:cxnSpLocks/>
            </p:cNvCxnSpPr>
            <p:nvPr/>
          </p:nvCxnSpPr>
          <p:spPr>
            <a:xfrm>
              <a:off x="6387172"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70B1620-0415-811A-71A1-4AD41E815E45}"/>
                </a:ext>
              </a:extLst>
            </p:cNvPr>
            <p:cNvCxnSpPr>
              <a:cxnSpLocks/>
            </p:cNvCxnSpPr>
            <p:nvPr/>
          </p:nvCxnSpPr>
          <p:spPr>
            <a:xfrm>
              <a:off x="6209788" y="375201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527C208-9A7F-2783-3D71-153363496ED4}"/>
                </a:ext>
              </a:extLst>
            </p:cNvPr>
            <p:cNvCxnSpPr>
              <a:cxnSpLocks/>
            </p:cNvCxnSpPr>
            <p:nvPr/>
          </p:nvCxnSpPr>
          <p:spPr>
            <a:xfrm>
              <a:off x="6035576"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0E0D5E2-4045-B3F0-A935-A48E73E08119}"/>
                </a:ext>
              </a:extLst>
            </p:cNvPr>
            <p:cNvCxnSpPr>
              <a:cxnSpLocks/>
            </p:cNvCxnSpPr>
            <p:nvPr/>
          </p:nvCxnSpPr>
          <p:spPr>
            <a:xfrm flipH="1">
              <a:off x="5854230" y="4916774"/>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AE4D153-8FAE-033D-4436-029D2227B861}"/>
                </a:ext>
              </a:extLst>
            </p:cNvPr>
            <p:cNvCxnSpPr>
              <a:cxnSpLocks/>
            </p:cNvCxnSpPr>
            <p:nvPr/>
          </p:nvCxnSpPr>
          <p:spPr>
            <a:xfrm flipH="1">
              <a:off x="5854230" y="4761876"/>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2A1D3BA-7E17-A39A-3564-C31A4314D042}"/>
                </a:ext>
              </a:extLst>
            </p:cNvPr>
            <p:cNvCxnSpPr>
              <a:cxnSpLocks/>
            </p:cNvCxnSpPr>
            <p:nvPr/>
          </p:nvCxnSpPr>
          <p:spPr>
            <a:xfrm flipH="1">
              <a:off x="5856536" y="4589973"/>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97A8A5E-AF1A-1C9E-927C-BBB4271417DD}"/>
                </a:ext>
              </a:extLst>
            </p:cNvPr>
            <p:cNvCxnSpPr>
              <a:cxnSpLocks/>
            </p:cNvCxnSpPr>
            <p:nvPr/>
          </p:nvCxnSpPr>
          <p:spPr>
            <a:xfrm flipH="1">
              <a:off x="5856536" y="4412590"/>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57461DD-EE3D-4A91-B5A8-C6A2D155F375}"/>
                </a:ext>
              </a:extLst>
            </p:cNvPr>
            <p:cNvCxnSpPr>
              <a:cxnSpLocks/>
            </p:cNvCxnSpPr>
            <p:nvPr/>
          </p:nvCxnSpPr>
          <p:spPr>
            <a:xfrm flipH="1">
              <a:off x="5844734" y="4257549"/>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DAEE550-BF87-54BD-52AA-D050FCF34917}"/>
                </a:ext>
              </a:extLst>
            </p:cNvPr>
            <p:cNvCxnSpPr>
              <a:cxnSpLocks/>
            </p:cNvCxnSpPr>
            <p:nvPr/>
          </p:nvCxnSpPr>
          <p:spPr>
            <a:xfrm flipH="1">
              <a:off x="5844734" y="4093337"/>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C5314E-0C7F-C1D9-C324-3EB576674394}"/>
                </a:ext>
              </a:extLst>
            </p:cNvPr>
            <p:cNvCxnSpPr>
              <a:cxnSpLocks/>
            </p:cNvCxnSpPr>
            <p:nvPr/>
          </p:nvCxnSpPr>
          <p:spPr>
            <a:xfrm flipH="1">
              <a:off x="5844733" y="3926351"/>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2575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3" name="TextBox 2">
            <a:extLst>
              <a:ext uri="{FF2B5EF4-FFF2-40B4-BE49-F238E27FC236}">
                <a16:creationId xmlns:a16="http://schemas.microsoft.com/office/drawing/2014/main" id="{A9F81AB3-9BAD-A86D-5327-B8C2937D5719}"/>
              </a:ext>
            </a:extLst>
          </p:cNvPr>
          <p:cNvSpPr txBox="1"/>
          <p:nvPr/>
        </p:nvSpPr>
        <p:spPr>
          <a:xfrm>
            <a:off x="2877672" y="1684272"/>
            <a:ext cx="6436655" cy="369332"/>
          </a:xfrm>
          <a:prstGeom prst="rect">
            <a:avLst/>
          </a:prstGeom>
          <a:noFill/>
        </p:spPr>
        <p:txBody>
          <a:bodyPr wrap="square" rtlCol="0">
            <a:spAutoFit/>
          </a:bodyPr>
          <a:lstStyle/>
          <a:p>
            <a:pPr algn="ctr"/>
            <a:r>
              <a:rPr lang="en-US" dirty="0"/>
              <a:t>Adaptive scaling run for the SSH-SST correlation computation</a:t>
            </a:r>
          </a:p>
        </p:txBody>
      </p:sp>
      <p:pic>
        <p:nvPicPr>
          <p:cNvPr id="4" name="Picture 3">
            <a:extLst>
              <a:ext uri="{FF2B5EF4-FFF2-40B4-BE49-F238E27FC236}">
                <a16:creationId xmlns:a16="http://schemas.microsoft.com/office/drawing/2014/main" id="{B64835EB-8796-BE12-5FEC-09B618276A33}"/>
              </a:ext>
            </a:extLst>
          </p:cNvPr>
          <p:cNvPicPr>
            <a:picLocks noChangeAspect="1"/>
          </p:cNvPicPr>
          <p:nvPr/>
        </p:nvPicPr>
        <p:blipFill>
          <a:blip r:embed="rId3"/>
          <a:stretch>
            <a:fillRect/>
          </a:stretch>
        </p:blipFill>
        <p:spPr>
          <a:xfrm>
            <a:off x="3506980" y="2163927"/>
            <a:ext cx="5178038" cy="3021044"/>
          </a:xfrm>
          <a:prstGeom prst="rect">
            <a:avLst/>
          </a:prstGeom>
          <a:ln>
            <a:solidFill>
              <a:schemeClr val="tx1"/>
            </a:solidFill>
          </a:ln>
        </p:spPr>
      </p:pic>
    </p:spTree>
    <p:extLst>
      <p:ext uri="{BB962C8B-B14F-4D97-AF65-F5344CB8AC3E}">
        <p14:creationId xmlns:p14="http://schemas.microsoft.com/office/powerpoint/2010/main" val="7540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675AE-8C1A-72CF-B280-63893885288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7782E7D-87AF-EC87-A8FA-F80450E6CD1A}"/>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Overview</a:t>
            </a:r>
            <a:endParaRPr lang="en-US" b="1" dirty="0"/>
          </a:p>
        </p:txBody>
      </p:sp>
      <p:sp>
        <p:nvSpPr>
          <p:cNvPr id="6" name="TextBox 5">
            <a:extLst>
              <a:ext uri="{FF2B5EF4-FFF2-40B4-BE49-F238E27FC236}">
                <a16:creationId xmlns:a16="http://schemas.microsoft.com/office/drawing/2014/main" id="{1DE81AE0-47E8-2B25-A7CA-734FB723531F}"/>
              </a:ext>
            </a:extLst>
          </p:cNvPr>
          <p:cNvSpPr txBox="1"/>
          <p:nvPr/>
        </p:nvSpPr>
        <p:spPr>
          <a:xfrm>
            <a:off x="2108886" y="1946246"/>
            <a:ext cx="7538453" cy="1538883"/>
          </a:xfrm>
          <a:prstGeom prst="rect">
            <a:avLst/>
          </a:prstGeom>
          <a:noFill/>
        </p:spPr>
        <p:txBody>
          <a:bodyPr wrap="square" rtlCol="0">
            <a:spAutoFit/>
          </a:bodyPr>
          <a:lstStyle/>
          <a:p>
            <a:pPr marL="342900" indent="-342900">
              <a:spcAft>
                <a:spcPts val="2400"/>
              </a:spcAft>
              <a:buFont typeface="+mj-lt"/>
              <a:buAutoNum type="arabicPeriod"/>
            </a:pPr>
            <a:r>
              <a:rPr lang="en-US" dirty="0"/>
              <a:t>Comparing traditional workflow to several cloud workflows in AWS. </a:t>
            </a:r>
          </a:p>
          <a:p>
            <a:pPr marL="342900" indent="-342900">
              <a:spcAft>
                <a:spcPts val="2400"/>
              </a:spcAft>
              <a:buFont typeface="+mj-lt"/>
              <a:buAutoNum type="arabicPeriod"/>
            </a:pPr>
            <a:r>
              <a:rPr lang="en-US" dirty="0"/>
              <a:t>Technical challenges of cloud workflows and utility of Coiled</a:t>
            </a:r>
          </a:p>
          <a:p>
            <a:pPr marL="342900" indent="-342900">
              <a:spcAft>
                <a:spcPts val="2400"/>
              </a:spcAft>
              <a:buFont typeface="+mj-lt"/>
              <a:buAutoNum type="arabicPeriod"/>
            </a:pPr>
            <a:r>
              <a:rPr lang="en-US" dirty="0"/>
              <a:t>Coiled-assisted AWS cloud workflows &amp; demos</a:t>
            </a:r>
          </a:p>
        </p:txBody>
      </p:sp>
    </p:spTree>
    <p:extLst>
      <p:ext uri="{BB962C8B-B14F-4D97-AF65-F5344CB8AC3E}">
        <p14:creationId xmlns:p14="http://schemas.microsoft.com/office/powerpoint/2010/main" val="260835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28658-5C25-EC68-FF3E-F2C0692C2AC2}"/>
              </a:ext>
            </a:extLst>
          </p:cNvPr>
          <p:cNvSpPr txBox="1"/>
          <p:nvPr/>
        </p:nvSpPr>
        <p:spPr>
          <a:xfrm>
            <a:off x="742298" y="1864499"/>
            <a:ext cx="10707404" cy="130805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dirty="0"/>
              <a:t>Processed entire record (years 1998 – 2022, 1808 pairs of files) at 0.25° x 0.25° resolution, </a:t>
            </a:r>
            <a:r>
              <a:rPr lang="en-US" sz="1600" dirty="0">
                <a:hlinkClick r:id="rId3"/>
              </a:rPr>
              <a:t>Link to Github</a:t>
            </a:r>
            <a:r>
              <a:rPr lang="en-US" sz="1600" dirty="0"/>
              <a:t>.</a:t>
            </a:r>
          </a:p>
          <a:p>
            <a:pPr marL="285750" indent="-285750">
              <a:spcBef>
                <a:spcPts val="600"/>
              </a:spcBef>
              <a:buFont typeface="Arial" panose="020B0604020202020204" pitchFamily="34" charset="0"/>
              <a:buChar char="•"/>
            </a:pPr>
            <a:r>
              <a:rPr lang="en-US" sz="1600" dirty="0"/>
              <a:t>At ~25 minutes processing time per pair, it would take ~1 month on a laptop or EC2 instance without parallel computing. </a:t>
            </a:r>
          </a:p>
          <a:p>
            <a:pPr marL="285750" indent="-285750">
              <a:spcBef>
                <a:spcPts val="600"/>
              </a:spcBef>
              <a:buFont typeface="Arial" panose="020B0604020202020204" pitchFamily="34" charset="0"/>
              <a:buChar char="•"/>
            </a:pPr>
            <a:r>
              <a:rPr lang="en-US" sz="1600" dirty="0"/>
              <a:t>Ran with a Coiled function, 250 workers, saving output to an S3 bucket. Took ~5 hours for ~$20 (AWS costs, no Coiled costs). </a:t>
            </a:r>
          </a:p>
          <a:p>
            <a:pPr marL="285750" indent="-285750">
              <a:spcBef>
                <a:spcPts val="600"/>
              </a:spcBef>
              <a:buFont typeface="Arial" panose="020B0604020202020204" pitchFamily="34" charset="0"/>
              <a:buChar char="•"/>
            </a:pPr>
            <a:r>
              <a:rPr lang="en-US" sz="1600" dirty="0"/>
              <a:t>Estimated to cost $20 for a single EC2 instance, since it needs to be running for the whole month anyway.</a:t>
            </a:r>
          </a:p>
        </p:txBody>
      </p:sp>
      <p:pic>
        <p:nvPicPr>
          <p:cNvPr id="6" name="Picture 5">
            <a:extLst>
              <a:ext uri="{FF2B5EF4-FFF2-40B4-BE49-F238E27FC236}">
                <a16:creationId xmlns:a16="http://schemas.microsoft.com/office/drawing/2014/main" id="{BB3823B0-D09D-400E-07A9-DCCA8A8BE4CF}"/>
              </a:ext>
            </a:extLst>
          </p:cNvPr>
          <p:cNvPicPr>
            <a:picLocks noChangeAspect="1"/>
          </p:cNvPicPr>
          <p:nvPr/>
        </p:nvPicPr>
        <p:blipFill rotWithShape="1">
          <a:blip r:embed="rId4"/>
          <a:srcRect l="10690" t="23583" r="14470" b="23798"/>
          <a:stretch/>
        </p:blipFill>
        <p:spPr>
          <a:xfrm>
            <a:off x="2981899" y="3302322"/>
            <a:ext cx="6228202" cy="2919266"/>
          </a:xfrm>
          <a:prstGeom prst="rect">
            <a:avLst/>
          </a:prstGeom>
        </p:spPr>
      </p:pic>
      <p:sp>
        <p:nvSpPr>
          <p:cNvPr id="3" name="TextBox 2">
            <a:extLst>
              <a:ext uri="{FF2B5EF4-FFF2-40B4-BE49-F238E27FC236}">
                <a16:creationId xmlns:a16="http://schemas.microsoft.com/office/drawing/2014/main" id="{E33F79E2-90D3-05C7-8B34-0696E70B8C41}"/>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7" name="TextBox 6">
            <a:extLst>
              <a:ext uri="{FF2B5EF4-FFF2-40B4-BE49-F238E27FC236}">
                <a16:creationId xmlns:a16="http://schemas.microsoft.com/office/drawing/2014/main" id="{E74B5928-FD5A-8489-176E-1659D5F666E1}"/>
              </a:ext>
            </a:extLst>
          </p:cNvPr>
          <p:cNvSpPr txBox="1"/>
          <p:nvPr/>
        </p:nvSpPr>
        <p:spPr>
          <a:xfrm>
            <a:off x="4022673" y="1365394"/>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29037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855E2-EE2B-2E3A-AA65-E7C37E70AF3B}"/>
              </a:ext>
            </a:extLst>
          </p:cNvPr>
          <p:cNvPicPr>
            <a:picLocks noChangeAspect="1"/>
          </p:cNvPicPr>
          <p:nvPr/>
        </p:nvPicPr>
        <p:blipFill rotWithShape="1">
          <a:blip r:embed="rId3"/>
          <a:srcRect t="10046" b="6170"/>
          <a:stretch/>
        </p:blipFill>
        <p:spPr>
          <a:xfrm>
            <a:off x="2825570" y="2480614"/>
            <a:ext cx="6028499" cy="2841152"/>
          </a:xfrm>
          <a:prstGeom prst="rect">
            <a:avLst/>
          </a:prstGeom>
          <a:ln>
            <a:solidFill>
              <a:schemeClr val="tx1"/>
            </a:solidFill>
          </a:ln>
        </p:spPr>
      </p:pic>
      <p:sp>
        <p:nvSpPr>
          <p:cNvPr id="6" name="TextBox 5">
            <a:extLst>
              <a:ext uri="{FF2B5EF4-FFF2-40B4-BE49-F238E27FC236}">
                <a16:creationId xmlns:a16="http://schemas.microsoft.com/office/drawing/2014/main" id="{C49C7383-D7F6-CE8E-4972-5E54BAF3022B}"/>
              </a:ext>
            </a:extLst>
          </p:cNvPr>
          <p:cNvSpPr txBox="1"/>
          <p:nvPr/>
        </p:nvSpPr>
        <p:spPr>
          <a:xfrm>
            <a:off x="2630334" y="1959105"/>
            <a:ext cx="6436655" cy="338554"/>
          </a:xfrm>
          <a:prstGeom prst="rect">
            <a:avLst/>
          </a:prstGeom>
          <a:noFill/>
        </p:spPr>
        <p:txBody>
          <a:bodyPr wrap="square" rtlCol="0">
            <a:spAutoFit/>
          </a:bodyPr>
          <a:lstStyle/>
          <a:p>
            <a:pPr algn="ctr"/>
            <a:r>
              <a:rPr lang="en-US" sz="1600" dirty="0"/>
              <a:t>Troubleshooting was easier with the Coiled dashboard</a:t>
            </a:r>
          </a:p>
        </p:txBody>
      </p:sp>
      <p:sp>
        <p:nvSpPr>
          <p:cNvPr id="3" name="TextBox 2">
            <a:extLst>
              <a:ext uri="{FF2B5EF4-FFF2-40B4-BE49-F238E27FC236}">
                <a16:creationId xmlns:a16="http://schemas.microsoft.com/office/drawing/2014/main" id="{9E19C78C-AE1A-28B6-AA1F-D10E4B0CB217}"/>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4" name="TextBox 3">
            <a:extLst>
              <a:ext uri="{FF2B5EF4-FFF2-40B4-BE49-F238E27FC236}">
                <a16:creationId xmlns:a16="http://schemas.microsoft.com/office/drawing/2014/main" id="{60C3989A-A351-0910-1218-6F0775E49B51}"/>
              </a:ext>
            </a:extLst>
          </p:cNvPr>
          <p:cNvSpPr txBox="1"/>
          <p:nvPr/>
        </p:nvSpPr>
        <p:spPr>
          <a:xfrm>
            <a:off x="4022673" y="1365394"/>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15985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2146069" y="1982796"/>
            <a:ext cx="7889845" cy="412420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This computation was a case of:</a:t>
            </a:r>
          </a:p>
          <a:p>
            <a:pPr marL="800100" lvl="1" indent="-342900">
              <a:spcAft>
                <a:spcPts val="1200"/>
              </a:spcAft>
              <a:buFont typeface="+mj-lt"/>
              <a:buAutoNum type="alphaLcParenR"/>
            </a:pPr>
            <a:r>
              <a:rPr lang="en-US" sz="1600" dirty="0"/>
              <a:t>Low file count and low disk space per file.</a:t>
            </a:r>
          </a:p>
          <a:p>
            <a:pPr marL="800100" lvl="1" indent="-342900">
              <a:spcAft>
                <a:spcPts val="1200"/>
              </a:spcAft>
              <a:buFont typeface="+mj-lt"/>
              <a:buAutoNum type="alphaLcParenR"/>
            </a:pPr>
            <a:r>
              <a:rPr lang="en-US" sz="1600" dirty="0"/>
              <a:t>High computation requirements per file (e.g. compute limited)</a:t>
            </a:r>
          </a:p>
          <a:p>
            <a:pPr>
              <a:spcAft>
                <a:spcPts val="1200"/>
              </a:spcAft>
            </a:pPr>
            <a:r>
              <a:rPr lang="en-US" sz="1600" dirty="0"/>
              <a:t>From a cost perspective (compared to a laptop), there is an additional $20 to process (low egress costs for this case), although it would take a month on the laptop.</a:t>
            </a:r>
          </a:p>
          <a:p>
            <a:pPr lvl="1">
              <a:spcAft>
                <a:spcPts val="1200"/>
              </a:spcAft>
            </a:pPr>
            <a:endParaRPr lang="en-US" sz="1600" dirty="0"/>
          </a:p>
          <a:p>
            <a:pPr marL="285750" indent="-285750">
              <a:spcAft>
                <a:spcPts val="1200"/>
              </a:spcAft>
              <a:buFont typeface="Arial" panose="020B0604020202020204" pitchFamily="34" charset="0"/>
              <a:buChar char="•"/>
            </a:pPr>
            <a:r>
              <a:rPr lang="en-US" sz="1600" dirty="0"/>
              <a:t>The costing considerations of this workflow start to shift when dealing with high file count and/or high memory per file. In this case, Coiled Function workflow will potentially be less expensive, because egress costs for downloading to a laptop will go up.</a:t>
            </a:r>
          </a:p>
          <a:p>
            <a:pPr marL="285750" indent="-285750">
              <a:spcAft>
                <a:spcPts val="1200"/>
              </a:spcAft>
              <a:buFont typeface="Arial" panose="020B0604020202020204" pitchFamily="34" charset="0"/>
              <a:buChar char="•"/>
            </a:pPr>
            <a:endParaRPr lang="en-US" sz="1600" dirty="0"/>
          </a:p>
          <a:p>
            <a:pPr marL="285750" indent="-285750">
              <a:spcAft>
                <a:spcPts val="1200"/>
              </a:spcAft>
              <a:buFont typeface="Arial" panose="020B0604020202020204" pitchFamily="34" charset="0"/>
              <a:buChar char="•"/>
            </a:pPr>
            <a:r>
              <a:rPr lang="en-US" sz="1600" i="1" dirty="0"/>
              <a:t>The above considerations are more a statement on Cloud computing workflows vs local machines in general, not limited to Coiled.</a:t>
            </a:r>
          </a:p>
        </p:txBody>
      </p:sp>
      <p:sp>
        <p:nvSpPr>
          <p:cNvPr id="4" name="TextBox 3">
            <a:extLst>
              <a:ext uri="{FF2B5EF4-FFF2-40B4-BE49-F238E27FC236}">
                <a16:creationId xmlns:a16="http://schemas.microsoft.com/office/drawing/2014/main" id="{753048C8-6A87-F3E9-299B-529600111BCB}"/>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79D102D6-9AA0-A519-37DE-A221BDAF92B5}"/>
              </a:ext>
            </a:extLst>
          </p:cNvPr>
          <p:cNvSpPr txBox="1"/>
          <p:nvPr/>
        </p:nvSpPr>
        <p:spPr>
          <a:xfrm>
            <a:off x="3820305" y="1488291"/>
            <a:ext cx="3651978" cy="369332"/>
          </a:xfrm>
          <a:prstGeom prst="rect">
            <a:avLst/>
          </a:prstGeom>
          <a:noFill/>
        </p:spPr>
        <p:txBody>
          <a:bodyPr wrap="square">
            <a:spAutoFit/>
          </a:bodyPr>
          <a:lstStyle/>
          <a:p>
            <a:pPr algn="ctr">
              <a:spcBef>
                <a:spcPts val="600"/>
              </a:spcBef>
            </a:pPr>
            <a:r>
              <a:rPr lang="en-US" sz="1800" b="1" dirty="0"/>
              <a:t>Additional thoughts</a:t>
            </a:r>
          </a:p>
        </p:txBody>
      </p:sp>
    </p:spTree>
    <p:extLst>
      <p:ext uri="{BB962C8B-B14F-4D97-AF65-F5344CB8AC3E}">
        <p14:creationId xmlns:p14="http://schemas.microsoft.com/office/powerpoint/2010/main" val="1429987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5E2F7B1-988D-CA29-4C7D-241E99604BCB}"/>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737C9B6-A2C2-70FF-A2AE-24ED31AB7E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0174A8B-F7F2-45FC-E7C6-8138E5B8AD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C4D96B2-264B-1B82-764A-14E4A2CC2080}"/>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sp>
        <p:nvSpPr>
          <p:cNvPr id="48" name="TextBox 47">
            <a:extLst>
              <a:ext uri="{FF2B5EF4-FFF2-40B4-BE49-F238E27FC236}">
                <a16:creationId xmlns:a16="http://schemas.microsoft.com/office/drawing/2014/main" id="{5B618F5B-8878-962B-CBA1-73B080530A4C}"/>
              </a:ext>
            </a:extLst>
          </p:cNvPr>
          <p:cNvSpPr txBox="1"/>
          <p:nvPr/>
        </p:nvSpPr>
        <p:spPr>
          <a:xfrm>
            <a:off x="6000019" y="2241200"/>
            <a:ext cx="1245887" cy="461665"/>
          </a:xfrm>
          <a:prstGeom prst="rect">
            <a:avLst/>
          </a:prstGeom>
          <a:solidFill>
            <a:schemeClr val="bg1"/>
          </a:solidFill>
        </p:spPr>
        <p:txBody>
          <a:bodyPr wrap="square" rtlCol="0">
            <a:spAutoFit/>
          </a:bodyPr>
          <a:lstStyle/>
          <a:p>
            <a:pPr algn="ctr"/>
            <a:r>
              <a:rPr lang="en-US" sz="1200" b="1" dirty="0"/>
              <a:t>Coiled Cluster Call</a:t>
            </a:r>
          </a:p>
        </p:txBody>
      </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V="1">
            <a:off x="7266031" y="2241200"/>
            <a:ext cx="0" cy="4211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7299195" y="2397140"/>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grpSp>
        <p:nvGrpSpPr>
          <p:cNvPr id="9" name="Group 8">
            <a:extLst>
              <a:ext uri="{FF2B5EF4-FFF2-40B4-BE49-F238E27FC236}">
                <a16:creationId xmlns:a16="http://schemas.microsoft.com/office/drawing/2014/main" id="{3F48C825-9949-7029-0C4E-315989FABEFC}"/>
              </a:ext>
            </a:extLst>
          </p:cNvPr>
          <p:cNvGrpSpPr/>
          <p:nvPr/>
        </p:nvGrpSpPr>
        <p:grpSpPr>
          <a:xfrm>
            <a:off x="6371191" y="1248406"/>
            <a:ext cx="815220" cy="748919"/>
            <a:chOff x="7278272" y="2309568"/>
            <a:chExt cx="1068773" cy="981850"/>
          </a:xfrm>
        </p:grpSpPr>
        <p:pic>
          <p:nvPicPr>
            <p:cNvPr id="10" name="Picture 2">
              <a:extLst>
                <a:ext uri="{FF2B5EF4-FFF2-40B4-BE49-F238E27FC236}">
                  <a16:creationId xmlns:a16="http://schemas.microsoft.com/office/drawing/2014/main" id="{59A41ED5-7A6C-822C-004B-FECB0E0C98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273"/>
            <a:stretch/>
          </p:blipFill>
          <p:spPr bwMode="auto">
            <a:xfrm>
              <a:off x="7278272" y="2309568"/>
              <a:ext cx="1056933" cy="9818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AEE4710-002C-5851-06C9-975A90A43673}"/>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DAB5B06-53BC-BBD8-2AED-5E342B6D2694}"/>
              </a:ext>
            </a:extLst>
          </p:cNvPr>
          <p:cNvGrpSpPr/>
          <p:nvPr/>
        </p:nvGrpSpPr>
        <p:grpSpPr>
          <a:xfrm>
            <a:off x="7189610" y="967225"/>
            <a:ext cx="815220" cy="771976"/>
            <a:chOff x="7278272" y="2309568"/>
            <a:chExt cx="1068773" cy="1012079"/>
          </a:xfrm>
        </p:grpSpPr>
        <p:pic>
          <p:nvPicPr>
            <p:cNvPr id="13" name="Picture 2">
              <a:extLst>
                <a:ext uri="{FF2B5EF4-FFF2-40B4-BE49-F238E27FC236}">
                  <a16:creationId xmlns:a16="http://schemas.microsoft.com/office/drawing/2014/main" id="{DED23517-19EE-4BF6-AFA7-DDC0894AE8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752"/>
            <a:stretch/>
          </p:blipFill>
          <p:spPr bwMode="auto">
            <a:xfrm>
              <a:off x="7278272" y="2309568"/>
              <a:ext cx="1056933" cy="101207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F9844787-B266-D1A2-BC4A-549261ECE511}"/>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8532F56-17DE-F0F9-9C2B-DE7762BEAF03}"/>
              </a:ext>
            </a:extLst>
          </p:cNvPr>
          <p:cNvGrpSpPr/>
          <p:nvPr/>
        </p:nvGrpSpPr>
        <p:grpSpPr>
          <a:xfrm>
            <a:off x="8004830" y="1129489"/>
            <a:ext cx="815220" cy="764645"/>
            <a:chOff x="7278272" y="2309568"/>
            <a:chExt cx="1068773" cy="1002468"/>
          </a:xfrm>
        </p:grpSpPr>
        <p:pic>
          <p:nvPicPr>
            <p:cNvPr id="17" name="Picture 2">
              <a:extLst>
                <a:ext uri="{FF2B5EF4-FFF2-40B4-BE49-F238E27FC236}">
                  <a16:creationId xmlns:a16="http://schemas.microsoft.com/office/drawing/2014/main" id="{31AC6A5B-D846-C83E-3B5A-6949AF20E9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918"/>
            <a:stretch/>
          </p:blipFill>
          <p:spPr bwMode="auto">
            <a:xfrm>
              <a:off x="7278272" y="2309568"/>
              <a:ext cx="1056933" cy="100246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C3DAD7E5-64BD-97E2-B1BF-200E45293AA8}"/>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94AD7B52-24CA-3DD6-E39C-DC6B034CA2D2}"/>
              </a:ext>
            </a:extLst>
          </p:cNvPr>
          <p:cNvSpPr/>
          <p:nvPr/>
        </p:nvSpPr>
        <p:spPr>
          <a:xfrm>
            <a:off x="6082631" y="826754"/>
            <a:ext cx="3020145" cy="1398405"/>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9213586D-AE6B-B552-669F-47C69BB91014}"/>
              </a:ext>
            </a:extLst>
          </p:cNvPr>
          <p:cNvPicPr>
            <a:picLocks noChangeAspect="1"/>
          </p:cNvPicPr>
          <p:nvPr/>
        </p:nvPicPr>
        <p:blipFill rotWithShape="1">
          <a:blip r:embed="rId5"/>
          <a:srcRect l="83954" t="10330"/>
          <a:stretch/>
        </p:blipFill>
        <p:spPr>
          <a:xfrm>
            <a:off x="6582235" y="1359596"/>
            <a:ext cx="277118" cy="295220"/>
          </a:xfrm>
          <a:prstGeom prst="rect">
            <a:avLst/>
          </a:prstGeom>
        </p:spPr>
      </p:pic>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388851" y="1076744"/>
            <a:ext cx="277118" cy="295220"/>
          </a:xfrm>
          <a:prstGeom prst="rect">
            <a:avLst/>
          </a:prstGeom>
        </p:spPr>
      </p:pic>
      <p:pic>
        <p:nvPicPr>
          <p:cNvPr id="27" name="Picture 26">
            <a:extLst>
              <a:ext uri="{FF2B5EF4-FFF2-40B4-BE49-F238E27FC236}">
                <a16:creationId xmlns:a16="http://schemas.microsoft.com/office/drawing/2014/main" id="{F36E8888-1F5C-F568-FB95-1AF12AE1DD33}"/>
              </a:ext>
            </a:extLst>
          </p:cNvPr>
          <p:cNvPicPr>
            <a:picLocks noChangeAspect="1"/>
          </p:cNvPicPr>
          <p:nvPr/>
        </p:nvPicPr>
        <p:blipFill rotWithShape="1">
          <a:blip r:embed="rId5"/>
          <a:srcRect l="83954" t="10330"/>
          <a:stretch/>
        </p:blipFill>
        <p:spPr>
          <a:xfrm>
            <a:off x="8213105" y="1234775"/>
            <a:ext cx="277118" cy="295220"/>
          </a:xfrm>
          <a:prstGeom prst="rect">
            <a:avLst/>
          </a:prstGeom>
        </p:spPr>
      </p:pic>
      <p:pic>
        <p:nvPicPr>
          <p:cNvPr id="29" name="Picture 28">
            <a:extLst>
              <a:ext uri="{FF2B5EF4-FFF2-40B4-BE49-F238E27FC236}">
                <a16:creationId xmlns:a16="http://schemas.microsoft.com/office/drawing/2014/main" id="{D03BBE04-32CE-02E2-37E1-2D0EC77CFD56}"/>
              </a:ext>
            </a:extLst>
          </p:cNvPr>
          <p:cNvPicPr>
            <a:picLocks noChangeAspect="1"/>
          </p:cNvPicPr>
          <p:nvPr/>
        </p:nvPicPr>
        <p:blipFill>
          <a:blip r:embed="rId6"/>
          <a:stretch>
            <a:fillRect/>
          </a:stretch>
        </p:blipFill>
        <p:spPr>
          <a:xfrm>
            <a:off x="5416497" y="4378306"/>
            <a:ext cx="4777574" cy="2382384"/>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7"/>
          <a:stretch>
            <a:fillRect/>
          </a:stretch>
        </p:blipFill>
        <p:spPr>
          <a:xfrm>
            <a:off x="10192117" y="4901667"/>
            <a:ext cx="1546035" cy="688935"/>
          </a:xfrm>
          <a:prstGeom prst="rect">
            <a:avLst/>
          </a:prstGeom>
        </p:spPr>
      </p:pic>
    </p:spTree>
    <p:extLst>
      <p:ext uri="{BB962C8B-B14F-4D97-AF65-F5344CB8AC3E}">
        <p14:creationId xmlns:p14="http://schemas.microsoft.com/office/powerpoint/2010/main" val="144258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10D5E-7679-53CB-F778-90D870AF448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43C2C7D-4F8F-9E74-388A-443398AC3A74}"/>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4181B345-D7B8-85CC-0B40-F948E037A5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1FB9D9-FB67-6CC9-82CA-CC8C346E50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4ADD7B9-74D2-72D3-DC69-FF2879C31747}"/>
              </a:ext>
            </a:extLst>
          </p:cNvPr>
          <p:cNvCxnSpPr>
            <a:cxnSpLocks/>
          </p:cNvCxnSpPr>
          <p:nvPr/>
        </p:nvCxnSpPr>
        <p:spPr>
          <a:xfrm flipV="1">
            <a:off x="3162650" y="3640822"/>
            <a:ext cx="3353073" cy="15472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CFA195E-5B90-3B43-E1D2-F02C4FE9B011}"/>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BB513897-F8EF-CE01-53E0-BCAA2026E1A2}"/>
              </a:ext>
            </a:extLst>
          </p:cNvPr>
          <p:cNvGrpSpPr/>
          <p:nvPr/>
        </p:nvGrpSpPr>
        <p:grpSpPr>
          <a:xfrm>
            <a:off x="6711370" y="2677685"/>
            <a:ext cx="1396613" cy="1171264"/>
            <a:chOff x="6711370" y="2677685"/>
            <a:chExt cx="1396613" cy="1171264"/>
          </a:xfrm>
        </p:grpSpPr>
        <p:grpSp>
          <p:nvGrpSpPr>
            <p:cNvPr id="18" name="Group 17">
              <a:extLst>
                <a:ext uri="{FF2B5EF4-FFF2-40B4-BE49-F238E27FC236}">
                  <a16:creationId xmlns:a16="http://schemas.microsoft.com/office/drawing/2014/main" id="{DC325E20-CA82-EF1B-15F9-6C55B776C885}"/>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6BFBA67A-8248-2894-2C5A-E3ACF73834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C86E6B0-3AB2-EC17-9F58-876147F66FED}"/>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04A6A830-A741-D79F-667E-B7888A0D51CB}"/>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sp>
        <p:nvSpPr>
          <p:cNvPr id="48" name="TextBox 47">
            <a:extLst>
              <a:ext uri="{FF2B5EF4-FFF2-40B4-BE49-F238E27FC236}">
                <a16:creationId xmlns:a16="http://schemas.microsoft.com/office/drawing/2014/main" id="{08A3047A-0137-4179-BD5A-BCED05DBBBDC}"/>
              </a:ext>
            </a:extLst>
          </p:cNvPr>
          <p:cNvSpPr txBox="1"/>
          <p:nvPr/>
        </p:nvSpPr>
        <p:spPr>
          <a:xfrm>
            <a:off x="6000019" y="2241200"/>
            <a:ext cx="1245887" cy="461665"/>
          </a:xfrm>
          <a:prstGeom prst="rect">
            <a:avLst/>
          </a:prstGeom>
          <a:solidFill>
            <a:schemeClr val="bg1"/>
          </a:solidFill>
        </p:spPr>
        <p:txBody>
          <a:bodyPr wrap="square" rtlCol="0">
            <a:spAutoFit/>
          </a:bodyPr>
          <a:lstStyle/>
          <a:p>
            <a:pPr algn="ctr"/>
            <a:r>
              <a:rPr lang="en-US" sz="1200" b="1" dirty="0"/>
              <a:t>Coiled Cluster Call</a:t>
            </a:r>
          </a:p>
        </p:txBody>
      </p:sp>
      <p:cxnSp>
        <p:nvCxnSpPr>
          <p:cNvPr id="45" name="Straight Arrow Connector 44">
            <a:extLst>
              <a:ext uri="{FF2B5EF4-FFF2-40B4-BE49-F238E27FC236}">
                <a16:creationId xmlns:a16="http://schemas.microsoft.com/office/drawing/2014/main" id="{664B71A5-493C-99B1-63F1-DB11AF592633}"/>
              </a:ext>
            </a:extLst>
          </p:cNvPr>
          <p:cNvCxnSpPr>
            <a:cxnSpLocks/>
          </p:cNvCxnSpPr>
          <p:nvPr/>
        </p:nvCxnSpPr>
        <p:spPr>
          <a:xfrm flipH="1" flipV="1">
            <a:off x="8581869" y="2136098"/>
            <a:ext cx="1083736" cy="72573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549125E-9F0C-DCEB-55FE-0EB7670F062B}"/>
              </a:ext>
            </a:extLst>
          </p:cNvPr>
          <p:cNvSpPr txBox="1"/>
          <p:nvPr/>
        </p:nvSpPr>
        <p:spPr>
          <a:xfrm>
            <a:off x="7177380" y="1745148"/>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grpSp>
        <p:nvGrpSpPr>
          <p:cNvPr id="9" name="Group 8">
            <a:extLst>
              <a:ext uri="{FF2B5EF4-FFF2-40B4-BE49-F238E27FC236}">
                <a16:creationId xmlns:a16="http://schemas.microsoft.com/office/drawing/2014/main" id="{E351506A-CF47-E57E-26EC-568318CA8D02}"/>
              </a:ext>
            </a:extLst>
          </p:cNvPr>
          <p:cNvGrpSpPr/>
          <p:nvPr/>
        </p:nvGrpSpPr>
        <p:grpSpPr>
          <a:xfrm>
            <a:off x="6371191" y="1248406"/>
            <a:ext cx="815220" cy="748919"/>
            <a:chOff x="7278272" y="2309568"/>
            <a:chExt cx="1068773" cy="981850"/>
          </a:xfrm>
        </p:grpSpPr>
        <p:pic>
          <p:nvPicPr>
            <p:cNvPr id="10" name="Picture 2">
              <a:extLst>
                <a:ext uri="{FF2B5EF4-FFF2-40B4-BE49-F238E27FC236}">
                  <a16:creationId xmlns:a16="http://schemas.microsoft.com/office/drawing/2014/main" id="{C93F08C1-D7DB-894B-0217-3D899304E3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273"/>
            <a:stretch/>
          </p:blipFill>
          <p:spPr bwMode="auto">
            <a:xfrm>
              <a:off x="7278272" y="2309568"/>
              <a:ext cx="1056933" cy="9818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FB6F622-FECB-F514-D118-9BA565ACC1CF}"/>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C67E816D-BC10-9283-B60E-3DDFD0D193EF}"/>
              </a:ext>
            </a:extLst>
          </p:cNvPr>
          <p:cNvGrpSpPr/>
          <p:nvPr/>
        </p:nvGrpSpPr>
        <p:grpSpPr>
          <a:xfrm>
            <a:off x="7189610" y="967225"/>
            <a:ext cx="815220" cy="771976"/>
            <a:chOff x="7278272" y="2309568"/>
            <a:chExt cx="1068773" cy="1012079"/>
          </a:xfrm>
        </p:grpSpPr>
        <p:pic>
          <p:nvPicPr>
            <p:cNvPr id="13" name="Picture 2">
              <a:extLst>
                <a:ext uri="{FF2B5EF4-FFF2-40B4-BE49-F238E27FC236}">
                  <a16:creationId xmlns:a16="http://schemas.microsoft.com/office/drawing/2014/main" id="{AD7EE3DC-8BD8-A6B6-7824-62A0BB527B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752"/>
            <a:stretch/>
          </p:blipFill>
          <p:spPr bwMode="auto">
            <a:xfrm>
              <a:off x="7278272" y="2309568"/>
              <a:ext cx="1056933" cy="101207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A4FBE9F-6A92-3FD3-96D3-1E47F39D71A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3EC1E73-3A58-D657-6C70-DE7B2AE6BD36}"/>
              </a:ext>
            </a:extLst>
          </p:cNvPr>
          <p:cNvGrpSpPr/>
          <p:nvPr/>
        </p:nvGrpSpPr>
        <p:grpSpPr>
          <a:xfrm>
            <a:off x="8004830" y="1129489"/>
            <a:ext cx="815220" cy="764645"/>
            <a:chOff x="7278272" y="2309568"/>
            <a:chExt cx="1068773" cy="1002468"/>
          </a:xfrm>
        </p:grpSpPr>
        <p:pic>
          <p:nvPicPr>
            <p:cNvPr id="17" name="Picture 2">
              <a:extLst>
                <a:ext uri="{FF2B5EF4-FFF2-40B4-BE49-F238E27FC236}">
                  <a16:creationId xmlns:a16="http://schemas.microsoft.com/office/drawing/2014/main" id="{CDE8A22D-38E1-C5FE-9E93-A7A2335BC9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1918"/>
            <a:stretch/>
          </p:blipFill>
          <p:spPr bwMode="auto">
            <a:xfrm>
              <a:off x="7278272" y="2309568"/>
              <a:ext cx="1056933" cy="100246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0F35A551-D5F7-54F2-26F6-E63E6320799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231EFF13-C8E9-8C28-8689-017E75D0F7B8}"/>
              </a:ext>
            </a:extLst>
          </p:cNvPr>
          <p:cNvSpPr/>
          <p:nvPr/>
        </p:nvSpPr>
        <p:spPr>
          <a:xfrm>
            <a:off x="6082631" y="826754"/>
            <a:ext cx="3020145" cy="1398405"/>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61DDAE26-8B3D-48A0-8A7C-06A4276BCE0A}"/>
              </a:ext>
            </a:extLst>
          </p:cNvPr>
          <p:cNvPicPr>
            <a:picLocks noChangeAspect="1"/>
          </p:cNvPicPr>
          <p:nvPr/>
        </p:nvPicPr>
        <p:blipFill rotWithShape="1">
          <a:blip r:embed="rId5"/>
          <a:srcRect l="83954" t="10330"/>
          <a:stretch/>
        </p:blipFill>
        <p:spPr>
          <a:xfrm>
            <a:off x="6582235" y="1359596"/>
            <a:ext cx="277118" cy="295220"/>
          </a:xfrm>
          <a:prstGeom prst="rect">
            <a:avLst/>
          </a:prstGeom>
        </p:spPr>
      </p:pic>
      <p:pic>
        <p:nvPicPr>
          <p:cNvPr id="26" name="Picture 25">
            <a:extLst>
              <a:ext uri="{FF2B5EF4-FFF2-40B4-BE49-F238E27FC236}">
                <a16:creationId xmlns:a16="http://schemas.microsoft.com/office/drawing/2014/main" id="{0D1042F0-BD68-2912-19EE-7794E629CAFA}"/>
              </a:ext>
            </a:extLst>
          </p:cNvPr>
          <p:cNvPicPr>
            <a:picLocks noChangeAspect="1"/>
          </p:cNvPicPr>
          <p:nvPr/>
        </p:nvPicPr>
        <p:blipFill rotWithShape="1">
          <a:blip r:embed="rId5"/>
          <a:srcRect l="83954" t="10330"/>
          <a:stretch/>
        </p:blipFill>
        <p:spPr>
          <a:xfrm>
            <a:off x="7388851" y="1076744"/>
            <a:ext cx="277118" cy="295220"/>
          </a:xfrm>
          <a:prstGeom prst="rect">
            <a:avLst/>
          </a:prstGeom>
        </p:spPr>
      </p:pic>
      <p:pic>
        <p:nvPicPr>
          <p:cNvPr id="27" name="Picture 26">
            <a:extLst>
              <a:ext uri="{FF2B5EF4-FFF2-40B4-BE49-F238E27FC236}">
                <a16:creationId xmlns:a16="http://schemas.microsoft.com/office/drawing/2014/main" id="{043EE34B-BBB8-1A06-2BDC-F3C75127B749}"/>
              </a:ext>
            </a:extLst>
          </p:cNvPr>
          <p:cNvPicPr>
            <a:picLocks noChangeAspect="1"/>
          </p:cNvPicPr>
          <p:nvPr/>
        </p:nvPicPr>
        <p:blipFill rotWithShape="1">
          <a:blip r:embed="rId5"/>
          <a:srcRect l="83954" t="10330"/>
          <a:stretch/>
        </p:blipFill>
        <p:spPr>
          <a:xfrm>
            <a:off x="8213105" y="1234775"/>
            <a:ext cx="277118" cy="295220"/>
          </a:xfrm>
          <a:prstGeom prst="rect">
            <a:avLst/>
          </a:prstGeom>
        </p:spPr>
      </p:pic>
      <p:pic>
        <p:nvPicPr>
          <p:cNvPr id="29" name="Picture 28">
            <a:extLst>
              <a:ext uri="{FF2B5EF4-FFF2-40B4-BE49-F238E27FC236}">
                <a16:creationId xmlns:a16="http://schemas.microsoft.com/office/drawing/2014/main" id="{06829516-A43B-6E6A-6A84-AA0C0D55939F}"/>
              </a:ext>
            </a:extLst>
          </p:cNvPr>
          <p:cNvPicPr>
            <a:picLocks noChangeAspect="1"/>
          </p:cNvPicPr>
          <p:nvPr/>
        </p:nvPicPr>
        <p:blipFill>
          <a:blip r:embed="rId6"/>
          <a:stretch>
            <a:fillRect/>
          </a:stretch>
        </p:blipFill>
        <p:spPr>
          <a:xfrm>
            <a:off x="5416497" y="4378306"/>
            <a:ext cx="4777574" cy="2382384"/>
          </a:xfrm>
          <a:prstGeom prst="rect">
            <a:avLst/>
          </a:prstGeom>
        </p:spPr>
      </p:pic>
      <p:pic>
        <p:nvPicPr>
          <p:cNvPr id="31" name="Picture 30">
            <a:extLst>
              <a:ext uri="{FF2B5EF4-FFF2-40B4-BE49-F238E27FC236}">
                <a16:creationId xmlns:a16="http://schemas.microsoft.com/office/drawing/2014/main" id="{C4263C11-3934-BE5F-917E-32185E170557}"/>
              </a:ext>
            </a:extLst>
          </p:cNvPr>
          <p:cNvPicPr>
            <a:picLocks noChangeAspect="1"/>
          </p:cNvPicPr>
          <p:nvPr/>
        </p:nvPicPr>
        <p:blipFill>
          <a:blip r:embed="rId7"/>
          <a:stretch>
            <a:fillRect/>
          </a:stretch>
        </p:blipFill>
        <p:spPr>
          <a:xfrm>
            <a:off x="10192117" y="4901667"/>
            <a:ext cx="1546035" cy="688935"/>
          </a:xfrm>
          <a:prstGeom prst="rect">
            <a:avLst/>
          </a:prstGeom>
        </p:spPr>
      </p:pic>
      <p:cxnSp>
        <p:nvCxnSpPr>
          <p:cNvPr id="7" name="Straight Arrow Connector 6">
            <a:extLst>
              <a:ext uri="{FF2B5EF4-FFF2-40B4-BE49-F238E27FC236}">
                <a16:creationId xmlns:a16="http://schemas.microsoft.com/office/drawing/2014/main" id="{BD9E548F-5F8C-7015-B3F7-1993F5D54A7F}"/>
              </a:ext>
            </a:extLst>
          </p:cNvPr>
          <p:cNvCxnSpPr>
            <a:cxnSpLocks/>
            <a:endCxn id="21" idx="0"/>
          </p:cNvCxnSpPr>
          <p:nvPr/>
        </p:nvCxnSpPr>
        <p:spPr>
          <a:xfrm>
            <a:off x="7471063" y="2316605"/>
            <a:ext cx="0" cy="36108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96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43D89-8954-363E-4ACF-A42699FF8934}"/>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sp>
        <p:nvSpPr>
          <p:cNvPr id="7" name="TextBox 6">
            <a:extLst>
              <a:ext uri="{FF2B5EF4-FFF2-40B4-BE49-F238E27FC236}">
                <a16:creationId xmlns:a16="http://schemas.microsoft.com/office/drawing/2014/main" id="{5E50F78B-D7E0-C4E4-7CDA-D9FB8C9A508A}"/>
              </a:ext>
            </a:extLst>
          </p:cNvPr>
          <p:cNvSpPr txBox="1"/>
          <p:nvPr/>
        </p:nvSpPr>
        <p:spPr>
          <a:xfrm>
            <a:off x="616366" y="1468384"/>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3"/>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at each MUR grid point in region off U.S.A. west coast.</a:t>
            </a:r>
            <a:endParaRPr lang="en-US" sz="1400" b="0" i="0" strike="noStrike" dirty="0">
              <a:effectLst/>
            </a:endParaRPr>
          </a:p>
        </p:txBody>
      </p:sp>
      <p:pic>
        <p:nvPicPr>
          <p:cNvPr id="2052" name="Picture 4">
            <a:extLst>
              <a:ext uri="{FF2B5EF4-FFF2-40B4-BE49-F238E27FC236}">
                <a16:creationId xmlns:a16="http://schemas.microsoft.com/office/drawing/2014/main" id="{233EC822-A699-D448-D191-6893A305D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293" y="2713220"/>
            <a:ext cx="4082002" cy="32077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E4EC395-41BF-0993-F2A6-BF0982CE592C}"/>
              </a:ext>
            </a:extLst>
          </p:cNvPr>
          <p:cNvSpPr txBox="1"/>
          <p:nvPr/>
        </p:nvSpPr>
        <p:spPr>
          <a:xfrm>
            <a:off x="6594113" y="3051108"/>
            <a:ext cx="4259276" cy="2339102"/>
          </a:xfrm>
          <a:prstGeom prst="rect">
            <a:avLst/>
          </a:prstGeom>
          <a:noFill/>
        </p:spPr>
        <p:txBody>
          <a:bodyPr wrap="square">
            <a:spAutoFit/>
          </a:bodyPr>
          <a:lstStyle/>
          <a:p>
            <a:pPr>
              <a:spcAft>
                <a:spcPts val="600"/>
              </a:spcAft>
            </a:pPr>
            <a:r>
              <a:rPr lang="en-US" b="1" i="0" strike="noStrike" dirty="0">
                <a:effectLst/>
              </a:rPr>
              <a:t>Computations Overview</a:t>
            </a:r>
          </a:p>
          <a:p>
            <a:pPr marL="342900" indent="-342900">
              <a:spcAft>
                <a:spcPts val="600"/>
              </a:spcAft>
              <a:buFont typeface="+mj-lt"/>
              <a:buAutoNum type="arabicPeriod"/>
            </a:pPr>
            <a:r>
              <a:rPr lang="en-US" sz="1400" dirty="0"/>
              <a:t>Open all files into a single Xarray dataset object.</a:t>
            </a:r>
          </a:p>
          <a:p>
            <a:pPr marL="342900" indent="-342900">
              <a:spcAft>
                <a:spcPts val="600"/>
              </a:spcAft>
              <a:buFont typeface="+mj-lt"/>
              <a:buAutoNum type="arabicPeriod"/>
            </a:pPr>
            <a:r>
              <a:rPr lang="en-US" sz="1400" dirty="0"/>
              <a:t>Subset to U.S.A west coast region</a:t>
            </a:r>
          </a:p>
          <a:p>
            <a:pPr marL="342900" indent="-342900">
              <a:spcAft>
                <a:spcPts val="600"/>
              </a:spcAft>
              <a:buFont typeface="+mj-lt"/>
              <a:buAutoNum type="arabicPeriod"/>
            </a:pPr>
            <a:r>
              <a:rPr lang="en-US" sz="1400" dirty="0"/>
              <a:t>Remove long-term, linear warming trend individually for each grid point.</a:t>
            </a:r>
          </a:p>
          <a:p>
            <a:pPr marL="342900" indent="-342900">
              <a:spcAft>
                <a:spcPts val="600"/>
              </a:spcAft>
              <a:buFont typeface="+mj-lt"/>
              <a:buAutoNum type="arabicPeriod"/>
            </a:pPr>
            <a:r>
              <a:rPr lang="en-US" sz="1400" dirty="0"/>
              <a:t>Bin/average by month at each grid point.</a:t>
            </a:r>
          </a:p>
          <a:p>
            <a:pPr>
              <a:spcAft>
                <a:spcPts val="600"/>
              </a:spcAft>
            </a:pPr>
            <a:endParaRPr lang="en-US" sz="1400" dirty="0"/>
          </a:p>
          <a:p>
            <a:pPr>
              <a:spcAft>
                <a:spcPts val="600"/>
              </a:spcAft>
            </a:pPr>
            <a:r>
              <a:rPr lang="en-US" sz="1400" i="1" dirty="0"/>
              <a:t>These are also preprocessing steps for an EOF analysis</a:t>
            </a:r>
          </a:p>
        </p:txBody>
      </p:sp>
    </p:spTree>
    <p:extLst>
      <p:ext uri="{BB962C8B-B14F-4D97-AF65-F5344CB8AC3E}">
        <p14:creationId xmlns:p14="http://schemas.microsoft.com/office/powerpoint/2010/main" val="4100769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7819D-E37C-D9DA-271C-677A26FB07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C4CC69-07BC-8521-CED5-3B55DF72B12D}"/>
              </a:ext>
            </a:extLst>
          </p:cNvPr>
          <p:cNvSpPr txBox="1"/>
          <p:nvPr/>
        </p:nvSpPr>
        <p:spPr>
          <a:xfrm>
            <a:off x="2162538" y="893148"/>
            <a:ext cx="7051729" cy="646331"/>
          </a:xfrm>
          <a:prstGeom prst="rect">
            <a:avLst/>
          </a:prstGeom>
          <a:noFill/>
        </p:spPr>
        <p:txBody>
          <a:bodyPr wrap="square" rtlCol="0">
            <a:spAutoFit/>
          </a:bodyPr>
          <a:lstStyle/>
          <a:p>
            <a:pPr algn="ctr"/>
            <a:endParaRPr lang="en-US" dirty="0">
              <a:highlight>
                <a:srgbClr val="FFFF00"/>
              </a:highlight>
            </a:endParaRPr>
          </a:p>
          <a:p>
            <a:pPr algn="ctr"/>
            <a:r>
              <a:rPr lang="en-US" b="1" dirty="0"/>
              <a:t>MUR 1 km SST seasonal cycle in multiple locations off U.S.A. west coast.</a:t>
            </a:r>
            <a:endParaRPr lang="en-US" dirty="0"/>
          </a:p>
        </p:txBody>
      </p:sp>
      <p:sp>
        <p:nvSpPr>
          <p:cNvPr id="5" name="TextBox 4">
            <a:extLst>
              <a:ext uri="{FF2B5EF4-FFF2-40B4-BE49-F238E27FC236}">
                <a16:creationId xmlns:a16="http://schemas.microsoft.com/office/drawing/2014/main" id="{FD88629B-00C6-4F8D-07BB-540EF313525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pic>
        <p:nvPicPr>
          <p:cNvPr id="2050" name="Picture 2">
            <a:extLst>
              <a:ext uri="{FF2B5EF4-FFF2-40B4-BE49-F238E27FC236}">
                <a16:creationId xmlns:a16="http://schemas.microsoft.com/office/drawing/2014/main" id="{2C36F389-8131-3020-C081-F057B160F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33"/>
          <a:stretch/>
        </p:blipFill>
        <p:spPr bwMode="auto">
          <a:xfrm>
            <a:off x="2023671" y="3040678"/>
            <a:ext cx="3814996" cy="31778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5BD90D8-10AD-77F0-F705-B28C670A2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4"/>
          <a:stretch/>
        </p:blipFill>
        <p:spPr bwMode="auto">
          <a:xfrm>
            <a:off x="6438274" y="3429000"/>
            <a:ext cx="3331563" cy="2848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3CDB62-4C6C-6304-623B-00B3EF9CA1FD}"/>
              </a:ext>
            </a:extLst>
          </p:cNvPr>
          <p:cNvSpPr txBox="1"/>
          <p:nvPr/>
        </p:nvSpPr>
        <p:spPr>
          <a:xfrm>
            <a:off x="1268437" y="1714798"/>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4"/>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in region off U.S.A. west coast.</a:t>
            </a:r>
            <a:endParaRPr lang="en-US" sz="1400" b="0" i="0" strike="noStrike" dirty="0">
              <a:effectLst/>
            </a:endParaRPr>
          </a:p>
        </p:txBody>
      </p:sp>
    </p:spTree>
    <p:extLst>
      <p:ext uri="{BB962C8B-B14F-4D97-AF65-F5344CB8AC3E}">
        <p14:creationId xmlns:p14="http://schemas.microsoft.com/office/powerpoint/2010/main" val="121285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2055562" y="1389234"/>
            <a:ext cx="7965614" cy="584775"/>
          </a:xfrm>
          <a:prstGeom prst="rect">
            <a:avLst/>
          </a:prstGeom>
          <a:noFill/>
        </p:spPr>
        <p:txBody>
          <a:bodyPr wrap="square" rtlCol="0">
            <a:spAutoFit/>
          </a:bodyPr>
          <a:lstStyle/>
          <a:p>
            <a:r>
              <a:rPr lang="en-US" sz="1600" dirty="0"/>
              <a:t>Again, Coiled + dashboard made it easier to optimize parallelization - decreased demo time from 3.5 minutes to just over 2 minutes while decreasing costs from $0.35 to $0.18. </a:t>
            </a:r>
          </a:p>
        </p:txBody>
      </p:sp>
      <p:sp>
        <p:nvSpPr>
          <p:cNvPr id="5" name="TextBox 4">
            <a:extLst>
              <a:ext uri="{FF2B5EF4-FFF2-40B4-BE49-F238E27FC236}">
                <a16:creationId xmlns:a16="http://schemas.microsoft.com/office/drawing/2014/main" id="{EABFBE35-2AE7-7F4B-2840-EE819ED61EF0}"/>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grpSp>
        <p:nvGrpSpPr>
          <p:cNvPr id="7" name="Group 6">
            <a:extLst>
              <a:ext uri="{FF2B5EF4-FFF2-40B4-BE49-F238E27FC236}">
                <a16:creationId xmlns:a16="http://schemas.microsoft.com/office/drawing/2014/main" id="{A79E9EC1-BAE5-E6C9-0E62-521D5502A431}"/>
              </a:ext>
            </a:extLst>
          </p:cNvPr>
          <p:cNvGrpSpPr/>
          <p:nvPr/>
        </p:nvGrpSpPr>
        <p:grpSpPr>
          <a:xfrm>
            <a:off x="1997931" y="2268262"/>
            <a:ext cx="8080876" cy="3613532"/>
            <a:chOff x="2055562" y="2373193"/>
            <a:chExt cx="8080876" cy="3613532"/>
          </a:xfrm>
        </p:grpSpPr>
        <p:pic>
          <p:nvPicPr>
            <p:cNvPr id="4" name="Picture 3">
              <a:extLst>
                <a:ext uri="{FF2B5EF4-FFF2-40B4-BE49-F238E27FC236}">
                  <a16:creationId xmlns:a16="http://schemas.microsoft.com/office/drawing/2014/main" id="{1C5FE8FB-A897-9148-22B4-4D9272998830}"/>
                </a:ext>
              </a:extLst>
            </p:cNvPr>
            <p:cNvPicPr>
              <a:picLocks noChangeAspect="1"/>
            </p:cNvPicPr>
            <p:nvPr/>
          </p:nvPicPr>
          <p:blipFill rotWithShape="1">
            <a:blip r:embed="rId3"/>
            <a:srcRect t="10637" b="6710"/>
            <a:stretch/>
          </p:blipFill>
          <p:spPr>
            <a:xfrm>
              <a:off x="2055562" y="2373193"/>
              <a:ext cx="7772400" cy="3613532"/>
            </a:xfrm>
            <a:prstGeom prst="rect">
              <a:avLst/>
            </a:prstGeom>
            <a:ln>
              <a:solidFill>
                <a:schemeClr val="tx1"/>
              </a:solidFill>
            </a:ln>
          </p:spPr>
        </p:pic>
        <p:sp>
          <p:nvSpPr>
            <p:cNvPr id="6" name="Oval 5">
              <a:extLst>
                <a:ext uri="{FF2B5EF4-FFF2-40B4-BE49-F238E27FC236}">
                  <a16:creationId xmlns:a16="http://schemas.microsoft.com/office/drawing/2014/main" id="{54C91824-A661-2FD9-61C7-4DBC64DD8829}"/>
                </a:ext>
              </a:extLst>
            </p:cNvPr>
            <p:cNvSpPr/>
            <p:nvPr/>
          </p:nvSpPr>
          <p:spPr>
            <a:xfrm>
              <a:off x="8626551" y="4607747"/>
              <a:ext cx="1509887" cy="861019"/>
            </a:xfrm>
            <a:prstGeom prst="ellipse">
              <a:avLst/>
            </a:pr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702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Coiled Cluster</a:t>
            </a:r>
          </a:p>
          <a:p>
            <a:pPr algn="ctr"/>
            <a:r>
              <a:rPr lang="en-US" dirty="0"/>
              <a:t>other notes</a:t>
            </a:r>
          </a:p>
        </p:txBody>
      </p:sp>
      <p:sp>
        <p:nvSpPr>
          <p:cNvPr id="3" name="TextBox 2">
            <a:extLst>
              <a:ext uri="{FF2B5EF4-FFF2-40B4-BE49-F238E27FC236}">
                <a16:creationId xmlns:a16="http://schemas.microsoft.com/office/drawing/2014/main" id="{A9F81AB3-9BAD-A86D-5327-B8C2937D5719}"/>
              </a:ext>
            </a:extLst>
          </p:cNvPr>
          <p:cNvSpPr txBox="1"/>
          <p:nvPr/>
        </p:nvSpPr>
        <p:spPr>
          <a:xfrm>
            <a:off x="2298488" y="1705216"/>
            <a:ext cx="7595023" cy="2308324"/>
          </a:xfrm>
          <a:prstGeom prst="rect">
            <a:avLst/>
          </a:prstGeom>
          <a:noFill/>
        </p:spPr>
        <p:txBody>
          <a:bodyPr wrap="square" rtlCol="0">
            <a:spAutoFit/>
          </a:bodyPr>
          <a:lstStyle/>
          <a:p>
            <a:pPr algn="ctr"/>
            <a:endParaRPr lang="en-US" dirty="0"/>
          </a:p>
          <a:p>
            <a:pPr algn="ctr"/>
            <a:r>
              <a:rPr lang="en-US" dirty="0"/>
              <a:t>Easy to scale workers up and down in real time from a Notebook. Makes it easy to play around and test within the Notebook without running up a bill.</a:t>
            </a:r>
          </a:p>
          <a:p>
            <a:pPr algn="ctr"/>
            <a:endParaRPr lang="en-US" dirty="0"/>
          </a:p>
          <a:p>
            <a:pPr algn="ctr"/>
            <a:r>
              <a:rPr lang="en-US" dirty="0">
                <a:highlight>
                  <a:srgbClr val="FFFF00"/>
                </a:highlight>
              </a:rPr>
              <a:t>Not necessarily the case that Xarray can use a local cluster to parallelize opening multiple data files. This is possible with the distributed cluster spun up with Coiled.</a:t>
            </a:r>
          </a:p>
          <a:p>
            <a:pPr algn="ctr"/>
            <a:endParaRPr lang="en-US" dirty="0"/>
          </a:p>
        </p:txBody>
      </p:sp>
    </p:spTree>
    <p:extLst>
      <p:ext uri="{BB962C8B-B14F-4D97-AF65-F5344CB8AC3E}">
        <p14:creationId xmlns:p14="http://schemas.microsoft.com/office/powerpoint/2010/main" val="189865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3D68BA8-9582-57B8-1A2F-71FA438DB792}"/>
              </a:ext>
            </a:extLst>
          </p:cNvPr>
          <p:cNvSpPr txBox="1">
            <a:spLocks/>
          </p:cNvSpPr>
          <p:nvPr/>
        </p:nvSpPr>
        <p:spPr>
          <a:xfrm>
            <a:off x="2079479" y="1732779"/>
            <a:ext cx="8033042" cy="3242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None of the computations presented here have broken the free tier. If I had broken free tier, the SSH-SST computation (~1,000 CPU hours) would have been ~$50 on top of AWS costs. </a:t>
            </a:r>
          </a:p>
          <a:p>
            <a:r>
              <a:rPr lang="en-US" sz="1800" dirty="0"/>
              <a:t>Troubleshooting some things regarding scaling an analysis do not go away even with Coiled: memory utilization, worker/VM optimization, proper Python syntax for efficient use with Dask. Coiled does not fix this, but made these tasks much more approachable for my coding/AWS level.</a:t>
            </a:r>
          </a:p>
          <a:p>
            <a:r>
              <a:rPr lang="en-US" sz="1800" dirty="0"/>
              <a:t>The Coiled team has been proactive about updates to the </a:t>
            </a:r>
            <a:r>
              <a:rPr lang="en-US" sz="1800" dirty="0" err="1"/>
              <a:t>earthaccess</a:t>
            </a:r>
            <a:r>
              <a:rPr lang="en-US" sz="1800" dirty="0"/>
              <a:t> package so that it works with distributed computing (e.g. credentials being passed on to VM’s as needed).  </a:t>
            </a:r>
          </a:p>
          <a:p>
            <a:r>
              <a:rPr lang="en-US" sz="1800" dirty="0"/>
              <a:t>Coiled does not currently work on JPL VPN</a:t>
            </a:r>
          </a:p>
        </p:txBody>
      </p:sp>
      <p:sp>
        <p:nvSpPr>
          <p:cNvPr id="2" name="TextBox 1">
            <a:extLst>
              <a:ext uri="{FF2B5EF4-FFF2-40B4-BE49-F238E27FC236}">
                <a16:creationId xmlns:a16="http://schemas.microsoft.com/office/drawing/2014/main" id="{CBBB4BE9-6C21-B8B0-7A4B-D3D0C3EF33D9}"/>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Other Points</a:t>
            </a:r>
            <a:endParaRPr lang="en-US" b="1" dirty="0"/>
          </a:p>
        </p:txBody>
      </p:sp>
    </p:spTree>
    <p:extLst>
      <p:ext uri="{BB962C8B-B14F-4D97-AF65-F5344CB8AC3E}">
        <p14:creationId xmlns:p14="http://schemas.microsoft.com/office/powerpoint/2010/main" val="131247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6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A57E09-D6A6-29CB-C712-A0956C6C7E4D}"/>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p:txBody>
      </p:sp>
    </p:spTree>
    <p:extLst>
      <p:ext uri="{BB962C8B-B14F-4D97-AF65-F5344CB8AC3E}">
        <p14:creationId xmlns:p14="http://schemas.microsoft.com/office/powerpoint/2010/main" val="3395698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6493A-10F0-274B-87F9-65F61D320310}"/>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CFCF89C-D4FE-2EDE-9AC1-73D530B75D02}"/>
              </a:ext>
            </a:extLst>
          </p:cNvPr>
          <p:cNvSpPr txBox="1">
            <a:spLocks/>
          </p:cNvSpPr>
          <p:nvPr/>
        </p:nvSpPr>
        <p:spPr>
          <a:xfrm>
            <a:off x="2079479" y="1732779"/>
            <a:ext cx="8033042" cy="3242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Reiterating: Coiled is not an alternative to AWS, it is a tool to make AWS accessible to those of us that are not highly knowledgeable. For example, I started off with a little parallel computing knowledge, and close to no AWS experience. </a:t>
            </a:r>
          </a:p>
          <a:p>
            <a:r>
              <a:rPr lang="en-US" sz="1800" dirty="0"/>
              <a:t>Made troubleshooting a doable challenge, rather than a large road block.</a:t>
            </a:r>
          </a:p>
          <a:p>
            <a:r>
              <a:rPr lang="en-US" sz="1800" dirty="0"/>
              <a:t>A viable way of letting research/science community enter cloud computing world without large knowledge barriers to entry.</a:t>
            </a:r>
          </a:p>
          <a:p>
            <a:r>
              <a:rPr lang="en-US" sz="1800" dirty="0"/>
              <a:t>Future Work: </a:t>
            </a:r>
          </a:p>
          <a:p>
            <a:pPr lvl="1"/>
            <a:r>
              <a:rPr lang="en-US" sz="1400" dirty="0"/>
              <a:t>EOF analysis</a:t>
            </a:r>
          </a:p>
          <a:p>
            <a:pPr lvl="1"/>
            <a:r>
              <a:rPr lang="en-US" sz="1400" dirty="0"/>
              <a:t>Repeat these analyses on a single, large VM with a local cluster, and compare performance/cost to distributed computing workflows used with Coiled.</a:t>
            </a:r>
          </a:p>
        </p:txBody>
      </p:sp>
      <p:sp>
        <p:nvSpPr>
          <p:cNvPr id="2" name="TextBox 1">
            <a:extLst>
              <a:ext uri="{FF2B5EF4-FFF2-40B4-BE49-F238E27FC236}">
                <a16:creationId xmlns:a16="http://schemas.microsoft.com/office/drawing/2014/main" id="{F1B8E5D4-AAF6-72C6-8E90-29C1C1865EF2}"/>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Conclusions and Future Work</a:t>
            </a:r>
            <a:endParaRPr lang="en-US" b="1" dirty="0"/>
          </a:p>
        </p:txBody>
      </p:sp>
    </p:spTree>
    <p:extLst>
      <p:ext uri="{BB962C8B-B14F-4D97-AF65-F5344CB8AC3E}">
        <p14:creationId xmlns:p14="http://schemas.microsoft.com/office/powerpoint/2010/main" val="288156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8CB5-C953-EDE6-79AE-4A403393F875}"/>
              </a:ext>
            </a:extLst>
          </p:cNvPr>
          <p:cNvSpPr>
            <a:spLocks noGrp="1"/>
          </p:cNvSpPr>
          <p:nvPr>
            <p:ph type="title"/>
          </p:nvPr>
        </p:nvSpPr>
        <p:spPr/>
        <p:txBody>
          <a:bodyPr/>
          <a:lstStyle/>
          <a:p>
            <a:r>
              <a:rPr lang="en-US" dirty="0"/>
              <a:t>Extra Slides</a:t>
            </a:r>
          </a:p>
        </p:txBody>
      </p:sp>
      <p:sp>
        <p:nvSpPr>
          <p:cNvPr id="3" name="Content Placeholder 2">
            <a:extLst>
              <a:ext uri="{FF2B5EF4-FFF2-40B4-BE49-F238E27FC236}">
                <a16:creationId xmlns:a16="http://schemas.microsoft.com/office/drawing/2014/main" id="{09A72867-CFD3-641D-93D1-29EE403DFC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3946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C6778A-4523-4611-EBC8-C064B6552B41}"/>
              </a:ext>
            </a:extLst>
          </p:cNvPr>
          <p:cNvSpPr txBox="1"/>
          <p:nvPr/>
        </p:nvSpPr>
        <p:spPr>
          <a:xfrm>
            <a:off x="617837" y="531341"/>
            <a:ext cx="10712315" cy="5724644"/>
          </a:xfrm>
          <a:prstGeom prst="rect">
            <a:avLst/>
          </a:prstGeom>
          <a:noFill/>
        </p:spPr>
        <p:txBody>
          <a:bodyPr wrap="square">
            <a:spAutoFit/>
          </a:bodyPr>
          <a:lstStyle/>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Coiled advantages:</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If kernel dies, cluster remains, so can restart the kernel then reconnect to the cluster</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Dashboard is very handy for cost monitoring and checking if cluster resources are being used. Can also make sure clusters have shutdown easily.</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Scaling is easy. Increase cluster size as needed.</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Coiled blog post about estimating cost: </a:t>
            </a:r>
            <a:r>
              <a:rPr lang="en-US" sz="1800" u="sng" dirty="0">
                <a:solidFill>
                  <a:srgbClr val="0563C1"/>
                </a:solidFill>
                <a:effectLst/>
                <a:latin typeface="Calibri" panose="020F0502020204030204" pitchFamily="34" charset="0"/>
                <a:ea typeface="Calibri" panose="020F0502020204030204" pitchFamily="34" charset="0"/>
                <a:hlinkClick r:id="rId2"/>
              </a:rPr>
              <a:t>https://medium.com/coiled-hq/ten-cents-per-terabyte-91ff24363612</a:t>
            </a:r>
            <a:r>
              <a:rPr lang="en-US" sz="1800" dirty="0">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An example of scaling up an </a:t>
            </a:r>
            <a:r>
              <a:rPr lang="en-US" sz="1800" dirty="0" err="1">
                <a:effectLst/>
                <a:latin typeface="Calibri" panose="020F0502020204030204" pitchFamily="34" charset="0"/>
                <a:ea typeface="Calibri" panose="020F0502020204030204" pitchFamily="34" charset="0"/>
              </a:rPr>
              <a:t>Earthdata</a:t>
            </a:r>
            <a:r>
              <a:rPr lang="en-US" sz="1800" dirty="0">
                <a:effectLst/>
                <a:latin typeface="Calibri" panose="020F0502020204030204" pitchFamily="34" charset="0"/>
                <a:ea typeface="Calibri" panose="020F0502020204030204" pitchFamily="34" charset="0"/>
              </a:rPr>
              <a:t> calc using </a:t>
            </a:r>
            <a:r>
              <a:rPr lang="en-US" sz="1800" dirty="0" err="1">
                <a:effectLst/>
                <a:latin typeface="Calibri" panose="020F0502020204030204" pitchFamily="34" charset="0"/>
                <a:ea typeface="Calibri" panose="020F0502020204030204" pitchFamily="34" charset="0"/>
              </a:rPr>
              <a:t>dask+Xarray</a:t>
            </a:r>
            <a:r>
              <a:rPr lang="en-US" sz="1800" dirty="0">
                <a:effectLst/>
                <a:latin typeface="Calibri" panose="020F0502020204030204" pitchFamily="34" charset="0"/>
                <a:ea typeface="Calibri" panose="020F0502020204030204" pitchFamily="34" charset="0"/>
              </a:rPr>
              <a:t> for 250 TB of soil moisture data: </a:t>
            </a:r>
            <a:r>
              <a:rPr lang="en-US" sz="1800" u="sng" dirty="0">
                <a:solidFill>
                  <a:srgbClr val="0563C1"/>
                </a:solidFill>
                <a:effectLst/>
                <a:latin typeface="Calibri" panose="020F0502020204030204" pitchFamily="34" charset="0"/>
                <a:ea typeface="Calibri" panose="020F0502020204030204" pitchFamily="34" charset="0"/>
                <a:hlinkClick r:id="rId3"/>
              </a:rPr>
              <a:t>https://medium.com/coiled-hq/processing-a-250-tb-dataset-with-coiled-dask-and-xarray-574370ba5bde</a:t>
            </a:r>
            <a:r>
              <a:rPr lang="en-US" sz="1800" dirty="0">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Coiled available on AWS Marketplace: </a:t>
            </a:r>
            <a:r>
              <a:rPr lang="en-US" sz="1800" u="sng" dirty="0">
                <a:solidFill>
                  <a:srgbClr val="0563C1"/>
                </a:solidFill>
                <a:effectLst/>
                <a:latin typeface="Calibri" panose="020F0502020204030204" pitchFamily="34" charset="0"/>
                <a:ea typeface="Calibri" panose="020F0502020204030204" pitchFamily="34" charset="0"/>
                <a:hlinkClick r:id="rId4"/>
              </a:rPr>
              <a:t>https://aws.amazon.com/marketplace/pp/prodview-mabwpxwtyerxs?utm_campaign=Sarah%20Newsletter&amp;utm_medium=email&amp;_hsmi=278010505&amp;_hsenc=p2ANqtz-_Ks1SUgH_pHG_nH-GJtTZhR9YuF0gO7GPSERSb84df4ucCzpnif09eL5vImxsOxXOSUR32v_nERRmiH0gJZUxQgjbrjv2Sj-xYyYSnm8ZTcdozTtc&amp;utm_content=278010505&amp;utm_source=hs_email</a:t>
            </a:r>
            <a:r>
              <a:rPr lang="en-US" sz="1800" dirty="0">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itchFamily="2" charset="2"/>
              <a:buChar char=""/>
            </a:pPr>
            <a:r>
              <a:rPr lang="en-US" sz="1800" dirty="0">
                <a:effectLst/>
                <a:highlight>
                  <a:srgbClr val="FFFF00"/>
                </a:highlight>
                <a:latin typeface="Calibri" panose="020F0502020204030204" pitchFamily="34" charset="0"/>
                <a:ea typeface="Calibri" panose="020F0502020204030204" pitchFamily="34" charset="0"/>
              </a:rPr>
              <a:t>Minimal lock-in. That is, very little coiled-specific syntax goes into these notebooks. So in the hypothetical where NASA doesn’t want to use Coiled anymore, just take your notebooks and code and switch to another service/infrastructure.</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rPr>
              <a:t>Possible errors when using Coiled but more generally </a:t>
            </a:r>
            <a:r>
              <a:rPr lang="en-US" sz="2000" dirty="0" err="1">
                <a:effectLst/>
                <a:latin typeface="Times New Roman" panose="02020603050405020304" pitchFamily="18" charset="0"/>
                <a:ea typeface="Times New Roman" panose="02020603050405020304" pitchFamily="18" charset="0"/>
              </a:rPr>
              <a:t>dask</a:t>
            </a:r>
            <a:r>
              <a:rPr lang="en-US" sz="2000" dirty="0">
                <a:effectLst/>
                <a:latin typeface="Times New Roman" panose="02020603050405020304" pitchFamily="18" charset="0"/>
                <a:ea typeface="Times New Roman" panose="02020603050405020304" pitchFamily="18" charset="0"/>
              </a:rPr>
              <a:t> and the cloud</a:t>
            </a: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Calibri" panose="020F0502020204030204" pitchFamily="34" charset="0"/>
              </a:rPr>
              <a:t>If kernel unexpectedly dies, could be due to not enough </a:t>
            </a:r>
            <a:r>
              <a:rPr lang="en-US" sz="1800" dirty="0" err="1">
                <a:effectLst/>
                <a:latin typeface="Calibri" panose="020F0502020204030204" pitchFamily="34" charset="0"/>
                <a:ea typeface="Calibri" panose="020F0502020204030204" pitchFamily="34" charset="0"/>
              </a:rPr>
              <a:t>memeory</a:t>
            </a:r>
            <a:r>
              <a:rPr lang="en-US" sz="1800" dirty="0">
                <a:effectLst/>
                <a:latin typeface="Calibri" panose="020F0502020204030204" pitchFamily="34" charset="0"/>
                <a:ea typeface="Calibri" panose="020F0502020204030204" pitchFamily="34" charset="0"/>
              </a:rPr>
              <a:t> (RAM and/or </a:t>
            </a:r>
            <a:r>
              <a:rPr lang="en-US" sz="1800" dirty="0" err="1">
                <a:effectLst/>
                <a:latin typeface="Calibri" panose="020F0502020204030204" pitchFamily="34" charset="0"/>
                <a:ea typeface="Calibri" panose="020F0502020204030204" pitchFamily="34" charset="0"/>
              </a:rPr>
              <a:t>harddrive</a:t>
            </a:r>
            <a:r>
              <a:rPr lang="en-US" sz="1800" dirty="0">
                <a:effectLst/>
                <a:latin typeface="Calibri" panose="020F0502020204030204" pitchFamily="34" charset="0"/>
                <a:ea typeface="Calibri" panose="020F0502020204030204" pitchFamily="34" charset="0"/>
              </a:rPr>
              <a:t>?) available on the VM.</a:t>
            </a:r>
          </a:p>
        </p:txBody>
      </p:sp>
    </p:spTree>
    <p:extLst>
      <p:ext uri="{BB962C8B-B14F-4D97-AF65-F5344CB8AC3E}">
        <p14:creationId xmlns:p14="http://schemas.microsoft.com/office/powerpoint/2010/main" val="1293942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F3D8-948D-A54F-7C45-6F1D6E97D1C0}"/>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ED86C5D5-4E7B-84FA-49DA-DB7C05886CF8}"/>
              </a:ext>
            </a:extLst>
          </p:cNvPr>
          <p:cNvSpPr>
            <a:spLocks noGrp="1"/>
          </p:cNvSpPr>
          <p:nvPr>
            <p:ph idx="1"/>
          </p:nvPr>
        </p:nvSpPr>
        <p:spPr>
          <a:xfrm>
            <a:off x="662835" y="1330847"/>
            <a:ext cx="10515600" cy="4351338"/>
          </a:xfrm>
        </p:spPr>
        <p:txBody>
          <a:bodyPr/>
          <a:lstStyle/>
          <a:p>
            <a:pPr marL="514350" indent="-514350">
              <a:buFont typeface="+mj-lt"/>
              <a:buAutoNum type="arabicPeriod"/>
            </a:pPr>
            <a:r>
              <a:rPr lang="en-US" dirty="0"/>
              <a:t>Intro slides</a:t>
            </a:r>
          </a:p>
          <a:p>
            <a:pPr marL="514350" indent="-514350">
              <a:buFont typeface="+mj-lt"/>
              <a:buAutoNum type="arabicPeriod"/>
            </a:pPr>
            <a:r>
              <a:rPr lang="en-US" dirty="0"/>
              <a:t>Start up coiled notebook</a:t>
            </a:r>
          </a:p>
          <a:p>
            <a:pPr marL="514350" indent="-514350">
              <a:buFont typeface="+mj-lt"/>
              <a:buAutoNum type="arabicPeriod"/>
            </a:pPr>
            <a:r>
              <a:rPr lang="en-US" dirty="0"/>
              <a:t>Talk about Coiled Notebook</a:t>
            </a:r>
          </a:p>
          <a:p>
            <a:pPr marL="514350" indent="-514350">
              <a:buFont typeface="+mj-lt"/>
              <a:buAutoNum type="arabicPeriod"/>
            </a:pPr>
            <a:r>
              <a:rPr lang="en-US" dirty="0"/>
              <a:t>Upload and start running SST-SSH correlation notebook on the Coiled Notebook from 2</a:t>
            </a:r>
          </a:p>
          <a:p>
            <a:pPr marL="514350" indent="-514350">
              <a:buFont typeface="+mj-lt"/>
              <a:buAutoNum type="arabicPeriod"/>
            </a:pPr>
            <a:r>
              <a:rPr lang="en-US" dirty="0"/>
              <a:t>Talk about Coiled Functions</a:t>
            </a:r>
          </a:p>
          <a:p>
            <a:pPr marL="514350" indent="-514350">
              <a:buFont typeface="+mj-lt"/>
              <a:buAutoNum type="arabicPeriod"/>
            </a:pPr>
            <a:r>
              <a:rPr lang="en-US" dirty="0"/>
              <a:t>Upload and start running Coiled Cluster demo on the Coiled Notebook from 2</a:t>
            </a:r>
          </a:p>
          <a:p>
            <a:pPr marL="514350" indent="-514350">
              <a:buFont typeface="+mj-lt"/>
              <a:buAutoNum type="arabicPeriod"/>
            </a:pPr>
            <a:r>
              <a:rPr lang="en-US" dirty="0"/>
              <a:t>Talk about </a:t>
            </a:r>
            <a:r>
              <a:rPr lang="en-US"/>
              <a:t>Coiled Clusters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7472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88A29-6AEB-FD24-0A19-4285CAD2EE6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ED1D44A-D04B-0488-D4F4-E288F7E39D2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74B62554-8316-6906-F292-40BF8297EC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938A477C-7166-CAC1-F3C9-805CFD9F97B3}"/>
              </a:ext>
            </a:extLst>
          </p:cNvPr>
          <p:cNvCxnSpPr>
            <a:cxnSpLocks/>
          </p:cNvCxnSpPr>
          <p:nvPr/>
        </p:nvCxnSpPr>
        <p:spPr>
          <a:xfrm flipV="1">
            <a:off x="3162650" y="3057787"/>
            <a:ext cx="3842157" cy="213026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D23444-D984-0C8F-CA6E-159CE7624D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E1432DB-9618-3FDD-C7A5-FF9992F71784}"/>
              </a:ext>
            </a:extLst>
          </p:cNvPr>
          <p:cNvSpPr txBox="1"/>
          <p:nvPr/>
        </p:nvSpPr>
        <p:spPr>
          <a:xfrm>
            <a:off x="8383394" y="2193212"/>
            <a:ext cx="1867390" cy="307777"/>
          </a:xfrm>
          <a:prstGeom prst="rect">
            <a:avLst/>
          </a:prstGeom>
          <a:noFill/>
        </p:spPr>
        <p:txBody>
          <a:bodyPr wrap="square" rtlCol="0">
            <a:spAutoFit/>
          </a:bodyPr>
          <a:lstStyle/>
          <a:p>
            <a:pPr algn="ctr"/>
            <a:r>
              <a:rPr lang="en-US" sz="1400" dirty="0"/>
              <a:t>Direct access to data</a:t>
            </a:r>
          </a:p>
        </p:txBody>
      </p:sp>
      <p:sp>
        <p:nvSpPr>
          <p:cNvPr id="12" name="TextBox 11">
            <a:extLst>
              <a:ext uri="{FF2B5EF4-FFF2-40B4-BE49-F238E27FC236}">
                <a16:creationId xmlns:a16="http://schemas.microsoft.com/office/drawing/2014/main" id="{40C4C475-5258-3476-A247-2018437D65F3}"/>
              </a:ext>
            </a:extLst>
          </p:cNvPr>
          <p:cNvSpPr txBox="1"/>
          <p:nvPr/>
        </p:nvSpPr>
        <p:spPr>
          <a:xfrm>
            <a:off x="2273415" y="3653850"/>
            <a:ext cx="2541865" cy="738664"/>
          </a:xfrm>
          <a:prstGeom prst="rect">
            <a:avLst/>
          </a:prstGeom>
          <a:noFill/>
        </p:spPr>
        <p:txBody>
          <a:bodyPr wrap="square" rtlCol="0">
            <a:spAutoFit/>
          </a:bodyPr>
          <a:lstStyle/>
          <a:p>
            <a:pPr algn="ctr"/>
            <a:r>
              <a:rPr lang="en-US" sz="1400" dirty="0"/>
              <a:t>Connect to VM in the cloud</a:t>
            </a:r>
          </a:p>
          <a:p>
            <a:pPr algn="ctr"/>
            <a:r>
              <a:rPr lang="en-US" sz="1400" dirty="0"/>
              <a:t>(VM can have more compute power than local machine)</a:t>
            </a:r>
          </a:p>
        </p:txBody>
      </p:sp>
      <p:sp>
        <p:nvSpPr>
          <p:cNvPr id="15" name="TextBox 14">
            <a:extLst>
              <a:ext uri="{FF2B5EF4-FFF2-40B4-BE49-F238E27FC236}">
                <a16:creationId xmlns:a16="http://schemas.microsoft.com/office/drawing/2014/main" id="{32AD1344-6347-DB1A-E6E1-24EC2BCB6F0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Workflows</a:t>
            </a:r>
          </a:p>
          <a:p>
            <a:pPr algn="ctr"/>
            <a:r>
              <a:rPr lang="en-US" b="1" dirty="0"/>
              <a:t>EC2 Workflow with Distributed Cluster</a:t>
            </a:r>
          </a:p>
        </p:txBody>
      </p:sp>
      <p:cxnSp>
        <p:nvCxnSpPr>
          <p:cNvPr id="16" name="Straight Arrow Connector 15">
            <a:extLst>
              <a:ext uri="{FF2B5EF4-FFF2-40B4-BE49-F238E27FC236}">
                <a16:creationId xmlns:a16="http://schemas.microsoft.com/office/drawing/2014/main" id="{48FB93AB-BC9D-FFA0-817A-386046C00340}"/>
              </a:ext>
            </a:extLst>
          </p:cNvPr>
          <p:cNvCxnSpPr>
            <a:cxnSpLocks/>
          </p:cNvCxnSpPr>
          <p:nvPr/>
        </p:nvCxnSpPr>
        <p:spPr>
          <a:xfrm flipH="1">
            <a:off x="8850385" y="2869035"/>
            <a:ext cx="81522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1076B39-5584-A053-A49F-CA511D0D57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7" t="71315" r="65871" b="13150"/>
          <a:stretch/>
        </p:blipFill>
        <p:spPr bwMode="auto">
          <a:xfrm>
            <a:off x="6695488" y="1073308"/>
            <a:ext cx="618637" cy="7936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0B6D7D8-9B05-438D-08E7-2F42901FB4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7" t="71315" r="65871" b="13150"/>
          <a:stretch/>
        </p:blipFill>
        <p:spPr bwMode="auto">
          <a:xfrm>
            <a:off x="7384782" y="1073308"/>
            <a:ext cx="618637" cy="7936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588DC50-11AD-E39C-85B5-6308F55392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317" t="71315" r="65871" b="13150"/>
          <a:stretch/>
        </p:blipFill>
        <p:spPr bwMode="auto">
          <a:xfrm>
            <a:off x="8074076" y="1083734"/>
            <a:ext cx="618637" cy="7936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084C612-9D30-82A8-9DA8-746F184290AC}"/>
              </a:ext>
            </a:extLst>
          </p:cNvPr>
          <p:cNvCxnSpPr>
            <a:cxnSpLocks/>
          </p:cNvCxnSpPr>
          <p:nvPr/>
        </p:nvCxnSpPr>
        <p:spPr>
          <a:xfrm>
            <a:off x="7529863" y="1938185"/>
            <a:ext cx="0" cy="452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1DA9281-7D88-37F6-1741-6498F43A7217}"/>
              </a:ext>
            </a:extLst>
          </p:cNvPr>
          <p:cNvPicPr>
            <a:picLocks noChangeAspect="1"/>
          </p:cNvPicPr>
          <p:nvPr/>
        </p:nvPicPr>
        <p:blipFill>
          <a:blip r:embed="rId5"/>
          <a:stretch>
            <a:fillRect/>
          </a:stretch>
        </p:blipFill>
        <p:spPr>
          <a:xfrm>
            <a:off x="5416497" y="4378306"/>
            <a:ext cx="4777574" cy="2382384"/>
          </a:xfrm>
          <a:prstGeom prst="rect">
            <a:avLst/>
          </a:prstGeom>
        </p:spPr>
      </p:pic>
      <p:pic>
        <p:nvPicPr>
          <p:cNvPr id="14" name="Picture 2">
            <a:extLst>
              <a:ext uri="{FF2B5EF4-FFF2-40B4-BE49-F238E27FC236}">
                <a16:creationId xmlns:a16="http://schemas.microsoft.com/office/drawing/2014/main" id="{C4D510C8-FE78-D364-3472-B88D542211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519641" y="807713"/>
            <a:ext cx="333022" cy="2760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0843D89-5645-F440-AD55-0B01453F02C2}"/>
              </a:ext>
            </a:extLst>
          </p:cNvPr>
          <p:cNvSpPr txBox="1"/>
          <p:nvPr/>
        </p:nvSpPr>
        <p:spPr>
          <a:xfrm>
            <a:off x="4977776" y="451299"/>
            <a:ext cx="2541865" cy="307777"/>
          </a:xfrm>
          <a:prstGeom prst="rect">
            <a:avLst/>
          </a:prstGeom>
          <a:noFill/>
        </p:spPr>
        <p:txBody>
          <a:bodyPr wrap="square" rtlCol="0">
            <a:spAutoFit/>
          </a:bodyPr>
          <a:lstStyle/>
          <a:p>
            <a:pPr algn="ctr"/>
            <a:r>
              <a:rPr lang="en-US" sz="1400" dirty="0">
                <a:highlight>
                  <a:srgbClr val="FFFF00"/>
                </a:highlight>
              </a:rPr>
              <a:t>Xarray + Dask Icons</a:t>
            </a:r>
          </a:p>
        </p:txBody>
      </p:sp>
      <p:grpSp>
        <p:nvGrpSpPr>
          <p:cNvPr id="19" name="Group 18">
            <a:extLst>
              <a:ext uri="{FF2B5EF4-FFF2-40B4-BE49-F238E27FC236}">
                <a16:creationId xmlns:a16="http://schemas.microsoft.com/office/drawing/2014/main" id="{8928389B-EECD-CADD-2FAB-73D121139660}"/>
              </a:ext>
            </a:extLst>
          </p:cNvPr>
          <p:cNvGrpSpPr/>
          <p:nvPr/>
        </p:nvGrpSpPr>
        <p:grpSpPr>
          <a:xfrm>
            <a:off x="7374002" y="2551615"/>
            <a:ext cx="1068773" cy="1333851"/>
            <a:chOff x="7278272" y="2309568"/>
            <a:chExt cx="1068773" cy="1333851"/>
          </a:xfrm>
        </p:grpSpPr>
        <p:pic>
          <p:nvPicPr>
            <p:cNvPr id="20" name="Picture 2">
              <a:extLst>
                <a:ext uri="{FF2B5EF4-FFF2-40B4-BE49-F238E27FC236}">
                  <a16:creationId xmlns:a16="http://schemas.microsoft.com/office/drawing/2014/main" id="{21FE6740-AE98-BC0E-50AF-13DD53FE87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BCE76DE-BB2F-50EF-3F81-BA4B1F3E2878}"/>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608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A279AAF-54BC-A619-4EFB-E902DAC2E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66061" y="1690563"/>
            <a:ext cx="1568742" cy="17384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H="1">
            <a:off x="3079048" y="3429000"/>
            <a:ext cx="3722204" cy="176451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365EC7-E085-8BA8-7E2D-1782E12868DB}"/>
              </a:ext>
            </a:extLst>
          </p:cNvPr>
          <p:cNvSpPr txBox="1"/>
          <p:nvPr/>
        </p:nvSpPr>
        <p:spPr>
          <a:xfrm>
            <a:off x="3205620" y="3485317"/>
            <a:ext cx="2485358" cy="523220"/>
          </a:xfrm>
          <a:prstGeom prst="rect">
            <a:avLst/>
          </a:prstGeom>
          <a:noFill/>
        </p:spPr>
        <p:txBody>
          <a:bodyPr wrap="square" rtlCol="0">
            <a:spAutoFit/>
          </a:bodyPr>
          <a:lstStyle/>
          <a:p>
            <a:pPr algn="ctr"/>
            <a:r>
              <a:rPr lang="en-US" sz="1400" dirty="0"/>
              <a:t>Download data</a:t>
            </a:r>
          </a:p>
          <a:p>
            <a:pPr algn="ctr"/>
            <a:r>
              <a:rPr lang="en-US" sz="1400" dirty="0"/>
              <a:t>(NASA egress costs)</a:t>
            </a:r>
          </a:p>
        </p:txBody>
      </p:sp>
      <p:sp>
        <p:nvSpPr>
          <p:cNvPr id="12" name="TextBox 11">
            <a:extLst>
              <a:ext uri="{FF2B5EF4-FFF2-40B4-BE49-F238E27FC236}">
                <a16:creationId xmlns:a16="http://schemas.microsoft.com/office/drawing/2014/main" id="{A08165D2-ECBC-EA0C-197A-729FD9575D4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Traditional Workflow</a:t>
            </a:r>
          </a:p>
        </p:txBody>
      </p:sp>
      <p:pic>
        <p:nvPicPr>
          <p:cNvPr id="2" name="Picture 2">
            <a:extLst>
              <a:ext uri="{FF2B5EF4-FFF2-40B4-BE49-F238E27FC236}">
                <a16:creationId xmlns:a16="http://schemas.microsoft.com/office/drawing/2014/main" id="{7DBFA61D-BD14-4DEA-00EF-4E5F5DFF8E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695" t="82093" r="19311" b="13002"/>
          <a:stretch/>
        </p:blipFill>
        <p:spPr bwMode="auto">
          <a:xfrm>
            <a:off x="4279534" y="4008537"/>
            <a:ext cx="394516" cy="36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0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057787"/>
            <a:ext cx="3842157" cy="213026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a:off x="8442775" y="2869035"/>
            <a:ext cx="122283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98DAF0F-F0C7-478E-755D-F4BCB285A2B6}"/>
              </a:ext>
            </a:extLst>
          </p:cNvPr>
          <p:cNvGrpSpPr/>
          <p:nvPr/>
        </p:nvGrpSpPr>
        <p:grpSpPr>
          <a:xfrm>
            <a:off x="7278272" y="2309568"/>
            <a:ext cx="1068773" cy="1333851"/>
            <a:chOff x="7278272" y="2309568"/>
            <a:chExt cx="1068773" cy="1333851"/>
          </a:xfrm>
        </p:grpSpPr>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0B934B2-A998-94B6-9FBF-374D46BD2A45}"/>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252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19311" b="6207"/>
          <a:stretch/>
        </p:blipFill>
        <p:spPr bwMode="auto">
          <a:xfrm>
            <a:off x="6609641" y="2205798"/>
            <a:ext cx="2385567" cy="17039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E0C91DD9-846D-8DCC-8AD1-68375EAE77C2}"/>
              </a:ext>
            </a:extLst>
          </p:cNvPr>
          <p:cNvCxnSpPr>
            <a:cxnSpLocks/>
          </p:cNvCxnSpPr>
          <p:nvPr/>
        </p:nvCxnSpPr>
        <p:spPr>
          <a:xfrm flipH="1">
            <a:off x="8850385" y="2869035"/>
            <a:ext cx="81522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3286897"/>
            <a:ext cx="3428932" cy="190115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spTree>
    <p:extLst>
      <p:ext uri="{BB962C8B-B14F-4D97-AF65-F5344CB8AC3E}">
        <p14:creationId xmlns:p14="http://schemas.microsoft.com/office/powerpoint/2010/main" val="113664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E0C91DD9-846D-8DCC-8AD1-68375EAE77C2}"/>
              </a:ext>
            </a:extLst>
          </p:cNvPr>
          <p:cNvCxnSpPr>
            <a:cxnSpLocks/>
          </p:cNvCxnSpPr>
          <p:nvPr/>
        </p:nvCxnSpPr>
        <p:spPr>
          <a:xfrm flipH="1" flipV="1">
            <a:off x="6232371" y="2448732"/>
            <a:ext cx="3347857" cy="636460"/>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2C7812-E0A1-F541-F7F7-2A7328C36F55}"/>
              </a:ext>
            </a:extLst>
          </p:cNvPr>
          <p:cNvSpPr txBox="1"/>
          <p:nvPr/>
        </p:nvSpPr>
        <p:spPr>
          <a:xfrm>
            <a:off x="2515360" y="3300516"/>
            <a:ext cx="2129634" cy="523220"/>
          </a:xfrm>
          <a:prstGeom prst="rect">
            <a:avLst/>
          </a:prstGeom>
          <a:noFill/>
        </p:spPr>
        <p:txBody>
          <a:bodyPr wrap="square" rtlCol="0">
            <a:spAutoFit/>
          </a:bodyPr>
          <a:lstStyle/>
          <a:p>
            <a:pPr algn="ctr"/>
            <a:r>
              <a:rPr lang="en-US" sz="1400" dirty="0"/>
              <a:t>Send code to lambda functions</a:t>
            </a:r>
          </a:p>
        </p:txBody>
      </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2506654"/>
            <a:ext cx="2547461" cy="268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Lambda Workflow</a:t>
            </a:r>
          </a:p>
        </p:txBody>
      </p:sp>
      <p:cxnSp>
        <p:nvCxnSpPr>
          <p:cNvPr id="23" name="Straight Arrow Connector 22">
            <a:extLst>
              <a:ext uri="{FF2B5EF4-FFF2-40B4-BE49-F238E27FC236}">
                <a16:creationId xmlns:a16="http://schemas.microsoft.com/office/drawing/2014/main" id="{5A07AE89-9150-0659-2ACF-9C2F6D8F45BE}"/>
              </a:ext>
            </a:extLst>
          </p:cNvPr>
          <p:cNvCxnSpPr>
            <a:cxnSpLocks/>
          </p:cNvCxnSpPr>
          <p:nvPr/>
        </p:nvCxnSpPr>
        <p:spPr>
          <a:xfrm flipH="1" flipV="1">
            <a:off x="6593027" y="1908998"/>
            <a:ext cx="3050822" cy="105037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flipV="1">
            <a:off x="7276454" y="1533619"/>
            <a:ext cx="2389151" cy="126732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C9DEF7-2A07-8CD8-D867-6A63C4016B44}"/>
              </a:ext>
            </a:extLst>
          </p:cNvPr>
          <p:cNvCxnSpPr>
            <a:cxnSpLocks/>
          </p:cNvCxnSpPr>
          <p:nvPr/>
        </p:nvCxnSpPr>
        <p:spPr>
          <a:xfrm>
            <a:off x="6232371" y="2506653"/>
            <a:ext cx="360656" cy="626421"/>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73686CB-2A14-C06F-E31E-2F5A844641C2}"/>
              </a:ext>
            </a:extLst>
          </p:cNvPr>
          <p:cNvCxnSpPr>
            <a:cxnSpLocks/>
          </p:cNvCxnSpPr>
          <p:nvPr/>
        </p:nvCxnSpPr>
        <p:spPr>
          <a:xfrm>
            <a:off x="6593027" y="1994448"/>
            <a:ext cx="215817" cy="102567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3FD819-EC17-3CA1-5497-93B578DD0279}"/>
              </a:ext>
            </a:extLst>
          </p:cNvPr>
          <p:cNvCxnSpPr>
            <a:cxnSpLocks/>
          </p:cNvCxnSpPr>
          <p:nvPr/>
        </p:nvCxnSpPr>
        <p:spPr>
          <a:xfrm flipH="1">
            <a:off x="6964995" y="1557620"/>
            <a:ext cx="245376" cy="145384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30E5FF-17D4-18A8-8241-F28C90D83413}"/>
              </a:ext>
            </a:extLst>
          </p:cNvPr>
          <p:cNvPicPr>
            <a:picLocks noChangeAspect="1"/>
          </p:cNvPicPr>
          <p:nvPr/>
        </p:nvPicPr>
        <p:blipFill>
          <a:blip r:embed="rId5"/>
          <a:stretch>
            <a:fillRect/>
          </a:stretch>
        </p:blipFill>
        <p:spPr>
          <a:xfrm>
            <a:off x="5929489" y="4790102"/>
            <a:ext cx="4452933" cy="1799897"/>
          </a:xfrm>
          <a:prstGeom prst="rect">
            <a:avLst/>
          </a:prstGeom>
        </p:spPr>
      </p:pic>
      <p:grpSp>
        <p:nvGrpSpPr>
          <p:cNvPr id="14" name="Group 13">
            <a:extLst>
              <a:ext uri="{FF2B5EF4-FFF2-40B4-BE49-F238E27FC236}">
                <a16:creationId xmlns:a16="http://schemas.microsoft.com/office/drawing/2014/main" id="{A03551D1-DA15-32EA-9CC9-A1B04EEB1BA5}"/>
              </a:ext>
            </a:extLst>
          </p:cNvPr>
          <p:cNvGrpSpPr/>
          <p:nvPr/>
        </p:nvGrpSpPr>
        <p:grpSpPr>
          <a:xfrm>
            <a:off x="5330170" y="788092"/>
            <a:ext cx="1661869" cy="1718561"/>
            <a:chOff x="5330170" y="788092"/>
            <a:chExt cx="1661869" cy="1718561"/>
          </a:xfrm>
        </p:grpSpPr>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5929489" y="1257598"/>
              <a:ext cx="333022" cy="2760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Demystifying AWS Lambda: How AWS Lambda works in simple words | by Saurav  Sharma | Medium">
              <a:extLst>
                <a:ext uri="{FF2B5EF4-FFF2-40B4-BE49-F238E27FC236}">
                  <a16:creationId xmlns:a16="http://schemas.microsoft.com/office/drawing/2014/main" id="{91E4EED5-7914-59B3-F17A-7F4B248224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4527" y="1994448"/>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415521C4-0080-AF0D-D513-FD752F1B98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6659017" y="788092"/>
              <a:ext cx="333022" cy="2760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6FFB1ED6-DA33-B729-1E1F-84F1BAC4A5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5330170" y="1817511"/>
              <a:ext cx="333022" cy="2760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68F0A8A6-7E14-AD5E-4F25-EF186165CFC2}"/>
              </a:ext>
            </a:extLst>
          </p:cNvPr>
          <p:cNvGrpSpPr/>
          <p:nvPr/>
        </p:nvGrpSpPr>
        <p:grpSpPr>
          <a:xfrm>
            <a:off x="6409189" y="3127259"/>
            <a:ext cx="1016044" cy="1002564"/>
            <a:chOff x="6409189" y="3127259"/>
            <a:chExt cx="1016044" cy="1002564"/>
          </a:xfrm>
        </p:grpSpPr>
        <p:pic>
          <p:nvPicPr>
            <p:cNvPr id="28" name="Picture 2">
              <a:extLst>
                <a:ext uri="{FF2B5EF4-FFF2-40B4-BE49-F238E27FC236}">
                  <a16:creationId xmlns:a16="http://schemas.microsoft.com/office/drawing/2014/main" id="{F9E53EB4-B4D4-2578-5049-B065EFAE41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26C8B7D-86FF-5A3A-6A49-28F15775ADC2}"/>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4" descr="Demystifying AWS Lambda: How AWS Lambda works in simple words | by Saurav  Sharma | Medium">
            <a:extLst>
              <a:ext uri="{FF2B5EF4-FFF2-40B4-BE49-F238E27FC236}">
                <a16:creationId xmlns:a16="http://schemas.microsoft.com/office/drawing/2014/main" id="{3C4BD4ED-E13F-9F10-49A9-463E93EEF1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371" y="1396793"/>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Demystifying AWS Lambda: How AWS Lambda works in simple words | by Saurav  Sharma | Medium">
            <a:extLst>
              <a:ext uri="{FF2B5EF4-FFF2-40B4-BE49-F238E27FC236}">
                <a16:creationId xmlns:a16="http://schemas.microsoft.com/office/drawing/2014/main" id="{7FEF85B1-0D70-B617-FD13-F6D92A8757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2310" y="995779"/>
            <a:ext cx="512205" cy="51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4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07BBD-6E54-C936-3192-42EBADCBE790}"/>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grpSp>
        <p:nvGrpSpPr>
          <p:cNvPr id="22" name="Group 21">
            <a:extLst>
              <a:ext uri="{FF2B5EF4-FFF2-40B4-BE49-F238E27FC236}">
                <a16:creationId xmlns:a16="http://schemas.microsoft.com/office/drawing/2014/main" id="{1AA6881C-B759-7203-C187-B2CDF1049995}"/>
              </a:ext>
            </a:extLst>
          </p:cNvPr>
          <p:cNvGrpSpPr/>
          <p:nvPr/>
        </p:nvGrpSpPr>
        <p:grpSpPr>
          <a:xfrm>
            <a:off x="7180579" y="964556"/>
            <a:ext cx="815220" cy="1017412"/>
            <a:chOff x="7278272" y="2309568"/>
            <a:chExt cx="1068773" cy="1333851"/>
          </a:xfrm>
        </p:grpSpPr>
        <p:pic>
          <p:nvPicPr>
            <p:cNvPr id="23" name="Picture 2">
              <a:extLst>
                <a:ext uri="{FF2B5EF4-FFF2-40B4-BE49-F238E27FC236}">
                  <a16:creationId xmlns:a16="http://schemas.microsoft.com/office/drawing/2014/main" id="{0A8064B8-417E-9E3D-FEF7-0828DE0F58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FAC21918-6D43-BA71-535B-5F0E895D0411}"/>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3162650" y="2390862"/>
            <a:ext cx="3250276" cy="279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Distributed Cluster</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flipV="1">
            <a:off x="8732850" y="2364187"/>
            <a:ext cx="932755" cy="50484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4DA4085-BC31-4FA7-AB57-13F1E5E3334B}"/>
              </a:ext>
            </a:extLst>
          </p:cNvPr>
          <p:cNvPicPr>
            <a:picLocks noChangeAspect="1"/>
          </p:cNvPicPr>
          <p:nvPr/>
        </p:nvPicPr>
        <p:blipFill>
          <a:blip r:embed="rId5"/>
          <a:stretch>
            <a:fillRect/>
          </a:stretch>
        </p:blipFill>
        <p:spPr>
          <a:xfrm>
            <a:off x="5416497" y="4378306"/>
            <a:ext cx="4777574" cy="2382384"/>
          </a:xfrm>
          <a:prstGeom prst="rect">
            <a:avLst/>
          </a:prstGeom>
        </p:spPr>
      </p:pic>
      <p:grpSp>
        <p:nvGrpSpPr>
          <p:cNvPr id="25" name="Group 24">
            <a:extLst>
              <a:ext uri="{FF2B5EF4-FFF2-40B4-BE49-F238E27FC236}">
                <a16:creationId xmlns:a16="http://schemas.microsoft.com/office/drawing/2014/main" id="{ED52B93D-A942-2E92-8549-DE87C824D182}"/>
              </a:ext>
            </a:extLst>
          </p:cNvPr>
          <p:cNvGrpSpPr/>
          <p:nvPr/>
        </p:nvGrpSpPr>
        <p:grpSpPr>
          <a:xfrm>
            <a:off x="8004830" y="1129490"/>
            <a:ext cx="815220" cy="1017412"/>
            <a:chOff x="7278272" y="2309568"/>
            <a:chExt cx="1068773" cy="1333851"/>
          </a:xfrm>
        </p:grpSpPr>
        <p:pic>
          <p:nvPicPr>
            <p:cNvPr id="26" name="Picture 2">
              <a:extLst>
                <a:ext uri="{FF2B5EF4-FFF2-40B4-BE49-F238E27FC236}">
                  <a16:creationId xmlns:a16="http://schemas.microsoft.com/office/drawing/2014/main" id="{F2CFC28F-B9C8-725C-92AC-7F7CB4636B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A5B1BFE8-046E-6C0E-02DF-B56C5FC3C7BC}"/>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1989C63-0BC7-F767-FF4F-99B022C15B57}"/>
              </a:ext>
            </a:extLst>
          </p:cNvPr>
          <p:cNvGrpSpPr/>
          <p:nvPr/>
        </p:nvGrpSpPr>
        <p:grpSpPr>
          <a:xfrm>
            <a:off x="7190380" y="3020465"/>
            <a:ext cx="1016044" cy="1002564"/>
            <a:chOff x="6409189" y="3127259"/>
            <a:chExt cx="1016044" cy="1002564"/>
          </a:xfrm>
        </p:grpSpPr>
        <p:pic>
          <p:nvPicPr>
            <p:cNvPr id="29" name="Picture 2">
              <a:extLst>
                <a:ext uri="{FF2B5EF4-FFF2-40B4-BE49-F238E27FC236}">
                  <a16:creationId xmlns:a16="http://schemas.microsoft.com/office/drawing/2014/main" id="{B77FFCDC-D587-1E0B-B1EF-EB927FF51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8696F53B-1288-284A-0F40-6C9FD741B8CB}"/>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2CF58C66-AFC5-46A1-B093-30753505269D}"/>
              </a:ext>
            </a:extLst>
          </p:cNvPr>
          <p:cNvCxnSpPr>
            <a:cxnSpLocks/>
          </p:cNvCxnSpPr>
          <p:nvPr/>
        </p:nvCxnSpPr>
        <p:spPr>
          <a:xfrm>
            <a:off x="7665969" y="2567788"/>
            <a:ext cx="0" cy="452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0554F557-107A-E314-67A0-87A59330B587}"/>
              </a:ext>
            </a:extLst>
          </p:cNvPr>
          <p:cNvGrpSpPr/>
          <p:nvPr/>
        </p:nvGrpSpPr>
        <p:grpSpPr>
          <a:xfrm>
            <a:off x="6371191" y="1248405"/>
            <a:ext cx="815220" cy="1017412"/>
            <a:chOff x="7278272" y="2309568"/>
            <a:chExt cx="1068773" cy="1333851"/>
          </a:xfrm>
        </p:grpSpPr>
        <p:pic>
          <p:nvPicPr>
            <p:cNvPr id="20" name="Picture 2">
              <a:extLst>
                <a:ext uri="{FF2B5EF4-FFF2-40B4-BE49-F238E27FC236}">
                  <a16:creationId xmlns:a16="http://schemas.microsoft.com/office/drawing/2014/main" id="{D17A19DE-15C7-C647-8CC4-2C81C20315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9568F27-A686-E6DA-E4A7-64E569953504}"/>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Oval 32">
            <a:extLst>
              <a:ext uri="{FF2B5EF4-FFF2-40B4-BE49-F238E27FC236}">
                <a16:creationId xmlns:a16="http://schemas.microsoft.com/office/drawing/2014/main" id="{AC10ABB6-8771-EA49-DCE7-CC523D2854F2}"/>
              </a:ext>
            </a:extLst>
          </p:cNvPr>
          <p:cNvSpPr/>
          <p:nvPr/>
        </p:nvSpPr>
        <p:spPr>
          <a:xfrm>
            <a:off x="6023320" y="880354"/>
            <a:ext cx="3020145" cy="1614061"/>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065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F8D8-7623-FCD9-4042-E757C64ECB3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CB2A42D-3A6B-B74E-451B-41C7603EB093}"/>
              </a:ext>
            </a:extLst>
          </p:cNvPr>
          <p:cNvPicPr>
            <a:picLocks noChangeAspect="1"/>
          </p:cNvPicPr>
          <p:nvPr/>
        </p:nvPicPr>
        <p:blipFill rotWithShape="1">
          <a:blip r:embed="rId3"/>
          <a:srcRect l="9115" t="15264" r="8316" b="12809"/>
          <a:stretch/>
        </p:blipFill>
        <p:spPr>
          <a:xfrm>
            <a:off x="4504888" y="197554"/>
            <a:ext cx="7231310" cy="4724454"/>
          </a:xfrm>
          <a:prstGeom prst="rect">
            <a:avLst/>
          </a:prstGeom>
        </p:spPr>
      </p:pic>
      <p:pic>
        <p:nvPicPr>
          <p:cNvPr id="4" name="Picture 2">
            <a:extLst>
              <a:ext uri="{FF2B5EF4-FFF2-40B4-BE49-F238E27FC236}">
                <a16:creationId xmlns:a16="http://schemas.microsoft.com/office/drawing/2014/main" id="{219A2A21-0854-AF24-7681-E2AB96D8E1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6820"/>
          <a:stretch/>
        </p:blipFill>
        <p:spPr bwMode="auto">
          <a:xfrm>
            <a:off x="1859848" y="4790102"/>
            <a:ext cx="1219200" cy="179727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7F240F4-9877-2FE4-683F-BA61D3274ED5}"/>
              </a:ext>
            </a:extLst>
          </p:cNvPr>
          <p:cNvCxnSpPr>
            <a:cxnSpLocks/>
          </p:cNvCxnSpPr>
          <p:nvPr/>
        </p:nvCxnSpPr>
        <p:spPr>
          <a:xfrm flipV="1">
            <a:off x="3162650" y="2390862"/>
            <a:ext cx="3250276" cy="279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41611989-C5B9-BC7D-73DE-E969E76AA8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B2A0A2D-2409-1786-6546-A519F137082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Distributed Cluster</a:t>
            </a:r>
          </a:p>
        </p:txBody>
      </p:sp>
      <p:cxnSp>
        <p:nvCxnSpPr>
          <p:cNvPr id="16" name="Straight Arrow Connector 15">
            <a:extLst>
              <a:ext uri="{FF2B5EF4-FFF2-40B4-BE49-F238E27FC236}">
                <a16:creationId xmlns:a16="http://schemas.microsoft.com/office/drawing/2014/main" id="{863AD86D-A940-8060-3CFA-9E6D3686E98B}"/>
              </a:ext>
            </a:extLst>
          </p:cNvPr>
          <p:cNvCxnSpPr>
            <a:cxnSpLocks/>
          </p:cNvCxnSpPr>
          <p:nvPr/>
        </p:nvCxnSpPr>
        <p:spPr>
          <a:xfrm flipH="1" flipV="1">
            <a:off x="8732850" y="2364187"/>
            <a:ext cx="932755" cy="50484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0581B33-469A-C7B7-5169-F068A5E0D2D8}"/>
              </a:ext>
            </a:extLst>
          </p:cNvPr>
          <p:cNvPicPr>
            <a:picLocks noChangeAspect="1"/>
          </p:cNvPicPr>
          <p:nvPr/>
        </p:nvPicPr>
        <p:blipFill>
          <a:blip r:embed="rId5"/>
          <a:stretch>
            <a:fillRect/>
          </a:stretch>
        </p:blipFill>
        <p:spPr>
          <a:xfrm>
            <a:off x="5416497" y="4378306"/>
            <a:ext cx="4777574" cy="2382384"/>
          </a:xfrm>
          <a:prstGeom prst="rect">
            <a:avLst/>
          </a:prstGeom>
        </p:spPr>
      </p:pic>
      <p:grpSp>
        <p:nvGrpSpPr>
          <p:cNvPr id="19" name="Group 18">
            <a:extLst>
              <a:ext uri="{FF2B5EF4-FFF2-40B4-BE49-F238E27FC236}">
                <a16:creationId xmlns:a16="http://schemas.microsoft.com/office/drawing/2014/main" id="{00A336C4-1551-EDDA-DF42-68958430ABF0}"/>
              </a:ext>
            </a:extLst>
          </p:cNvPr>
          <p:cNvGrpSpPr/>
          <p:nvPr/>
        </p:nvGrpSpPr>
        <p:grpSpPr>
          <a:xfrm>
            <a:off x="6371191" y="1248405"/>
            <a:ext cx="815220" cy="1017412"/>
            <a:chOff x="7278272" y="2309568"/>
            <a:chExt cx="1068773" cy="1333851"/>
          </a:xfrm>
        </p:grpSpPr>
        <p:pic>
          <p:nvPicPr>
            <p:cNvPr id="20" name="Picture 2">
              <a:extLst>
                <a:ext uri="{FF2B5EF4-FFF2-40B4-BE49-F238E27FC236}">
                  <a16:creationId xmlns:a16="http://schemas.microsoft.com/office/drawing/2014/main" id="{7750201E-657B-453D-2929-137932593F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A03C545-08CB-79F6-E9AD-72957D21C3D2}"/>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A08B9EE-68B7-0A95-80CA-1CDC9DE6385F}"/>
              </a:ext>
            </a:extLst>
          </p:cNvPr>
          <p:cNvGrpSpPr/>
          <p:nvPr/>
        </p:nvGrpSpPr>
        <p:grpSpPr>
          <a:xfrm>
            <a:off x="7180579" y="964556"/>
            <a:ext cx="815220" cy="1017412"/>
            <a:chOff x="7278272" y="2309568"/>
            <a:chExt cx="1068773" cy="1333851"/>
          </a:xfrm>
        </p:grpSpPr>
        <p:pic>
          <p:nvPicPr>
            <p:cNvPr id="23" name="Picture 2">
              <a:extLst>
                <a:ext uri="{FF2B5EF4-FFF2-40B4-BE49-F238E27FC236}">
                  <a16:creationId xmlns:a16="http://schemas.microsoft.com/office/drawing/2014/main" id="{F9AA4481-476A-AF16-3CAC-BF2D6BACB0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96C5948C-4DB1-701D-F502-57327A42186A}"/>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C2F8053-DDC1-122F-C061-2257968CD393}"/>
              </a:ext>
            </a:extLst>
          </p:cNvPr>
          <p:cNvGrpSpPr/>
          <p:nvPr/>
        </p:nvGrpSpPr>
        <p:grpSpPr>
          <a:xfrm>
            <a:off x="8004830" y="1129490"/>
            <a:ext cx="815220" cy="1017412"/>
            <a:chOff x="7278272" y="2309568"/>
            <a:chExt cx="1068773" cy="1333851"/>
          </a:xfrm>
        </p:grpSpPr>
        <p:pic>
          <p:nvPicPr>
            <p:cNvPr id="26" name="Picture 2">
              <a:extLst>
                <a:ext uri="{FF2B5EF4-FFF2-40B4-BE49-F238E27FC236}">
                  <a16:creationId xmlns:a16="http://schemas.microsoft.com/office/drawing/2014/main" id="{71AEF432-0E8A-5FF4-CED5-4ED7CA0E47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ED224CA8-9354-F900-080E-0B094834FD3B}"/>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37053D4-3B82-59FA-3B7A-316F95C80DE6}"/>
              </a:ext>
            </a:extLst>
          </p:cNvPr>
          <p:cNvGrpSpPr/>
          <p:nvPr/>
        </p:nvGrpSpPr>
        <p:grpSpPr>
          <a:xfrm>
            <a:off x="7190380" y="3020465"/>
            <a:ext cx="1016044" cy="1002564"/>
            <a:chOff x="6409189" y="3127259"/>
            <a:chExt cx="1016044" cy="1002564"/>
          </a:xfrm>
        </p:grpSpPr>
        <p:pic>
          <p:nvPicPr>
            <p:cNvPr id="29" name="Picture 2">
              <a:extLst>
                <a:ext uri="{FF2B5EF4-FFF2-40B4-BE49-F238E27FC236}">
                  <a16:creationId xmlns:a16="http://schemas.microsoft.com/office/drawing/2014/main" id="{0FDDF45C-5E43-8BE3-BE72-8C5E743334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3C287C91-12CC-80EB-F8FE-9D9E41DE443F}"/>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3407ED34-061D-3ED9-717E-F6410763340C}"/>
              </a:ext>
            </a:extLst>
          </p:cNvPr>
          <p:cNvCxnSpPr>
            <a:cxnSpLocks/>
          </p:cNvCxnSpPr>
          <p:nvPr/>
        </p:nvCxnSpPr>
        <p:spPr>
          <a:xfrm>
            <a:off x="7665969" y="2567788"/>
            <a:ext cx="0" cy="452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C947F79-AF4F-9677-A5E9-5DE8E145B683}"/>
              </a:ext>
            </a:extLst>
          </p:cNvPr>
          <p:cNvSpPr/>
          <p:nvPr/>
        </p:nvSpPr>
        <p:spPr>
          <a:xfrm>
            <a:off x="6023320" y="880354"/>
            <a:ext cx="3020145" cy="1614061"/>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0AB8FCE3-D94B-783F-E3CB-A89579B9ED63}"/>
              </a:ext>
            </a:extLst>
          </p:cNvPr>
          <p:cNvPicPr>
            <a:picLocks noChangeAspect="1"/>
          </p:cNvPicPr>
          <p:nvPr/>
        </p:nvPicPr>
        <p:blipFill rotWithShape="1">
          <a:blip r:embed="rId6"/>
          <a:srcRect l="83954" t="10330"/>
          <a:stretch/>
        </p:blipFill>
        <p:spPr>
          <a:xfrm>
            <a:off x="6582235" y="1359596"/>
            <a:ext cx="277118" cy="295220"/>
          </a:xfrm>
          <a:prstGeom prst="rect">
            <a:avLst/>
          </a:prstGeom>
        </p:spPr>
      </p:pic>
      <p:pic>
        <p:nvPicPr>
          <p:cNvPr id="36" name="Picture 35">
            <a:extLst>
              <a:ext uri="{FF2B5EF4-FFF2-40B4-BE49-F238E27FC236}">
                <a16:creationId xmlns:a16="http://schemas.microsoft.com/office/drawing/2014/main" id="{88EBFC42-A8B7-F26C-954A-F8657ACCE769}"/>
              </a:ext>
            </a:extLst>
          </p:cNvPr>
          <p:cNvPicPr>
            <a:picLocks noChangeAspect="1"/>
          </p:cNvPicPr>
          <p:nvPr/>
        </p:nvPicPr>
        <p:blipFill rotWithShape="1">
          <a:blip r:embed="rId6"/>
          <a:srcRect l="83954" t="10330"/>
          <a:stretch/>
        </p:blipFill>
        <p:spPr>
          <a:xfrm>
            <a:off x="7388851" y="1076744"/>
            <a:ext cx="277118" cy="295220"/>
          </a:xfrm>
          <a:prstGeom prst="rect">
            <a:avLst/>
          </a:prstGeom>
        </p:spPr>
      </p:pic>
      <p:pic>
        <p:nvPicPr>
          <p:cNvPr id="37" name="Picture 36">
            <a:extLst>
              <a:ext uri="{FF2B5EF4-FFF2-40B4-BE49-F238E27FC236}">
                <a16:creationId xmlns:a16="http://schemas.microsoft.com/office/drawing/2014/main" id="{9FAC9B4F-710A-47FA-DCD7-7BEA971BC71A}"/>
              </a:ext>
            </a:extLst>
          </p:cNvPr>
          <p:cNvPicPr>
            <a:picLocks noChangeAspect="1"/>
          </p:cNvPicPr>
          <p:nvPr/>
        </p:nvPicPr>
        <p:blipFill rotWithShape="1">
          <a:blip r:embed="rId6"/>
          <a:srcRect l="83954" t="10330"/>
          <a:stretch/>
        </p:blipFill>
        <p:spPr>
          <a:xfrm>
            <a:off x="8213105" y="1234775"/>
            <a:ext cx="277118" cy="295220"/>
          </a:xfrm>
          <a:prstGeom prst="rect">
            <a:avLst/>
          </a:prstGeom>
        </p:spPr>
      </p:pic>
      <p:pic>
        <p:nvPicPr>
          <p:cNvPr id="2" name="Picture 1">
            <a:extLst>
              <a:ext uri="{FF2B5EF4-FFF2-40B4-BE49-F238E27FC236}">
                <a16:creationId xmlns:a16="http://schemas.microsoft.com/office/drawing/2014/main" id="{13CF2F68-2475-6478-BDBB-2147112E6D30}"/>
              </a:ext>
            </a:extLst>
          </p:cNvPr>
          <p:cNvPicPr>
            <a:picLocks noChangeAspect="1"/>
          </p:cNvPicPr>
          <p:nvPr/>
        </p:nvPicPr>
        <p:blipFill>
          <a:blip r:embed="rId7"/>
          <a:stretch>
            <a:fillRect/>
          </a:stretch>
        </p:blipFill>
        <p:spPr>
          <a:xfrm>
            <a:off x="10192117" y="4901667"/>
            <a:ext cx="1546035" cy="688935"/>
          </a:xfrm>
          <a:prstGeom prst="rect">
            <a:avLst/>
          </a:prstGeom>
        </p:spPr>
      </p:pic>
    </p:spTree>
    <p:extLst>
      <p:ext uri="{BB962C8B-B14F-4D97-AF65-F5344CB8AC3E}">
        <p14:creationId xmlns:p14="http://schemas.microsoft.com/office/powerpoint/2010/main" val="334002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25967</TotalTime>
  <Words>3370</Words>
  <Application>Microsoft Macintosh PowerPoint</Application>
  <PresentationFormat>Widescreen</PresentationFormat>
  <Paragraphs>383</Paragraphs>
  <Slides>34</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Menlo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Slides</vt:lpstr>
      <vt:lpstr>PowerPoint Presentation</vt:lpstr>
      <vt:lpstr>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Henze, Dean C (US 398N-Affiliate)</dc:creator>
  <cp:lastModifiedBy>Henze, Dean C (US 398N-Affiliate)</cp:lastModifiedBy>
  <cp:revision>199</cp:revision>
  <dcterms:created xsi:type="dcterms:W3CDTF">2023-10-16T20:09:10Z</dcterms:created>
  <dcterms:modified xsi:type="dcterms:W3CDTF">2024-02-07T19:01:04Z</dcterms:modified>
</cp:coreProperties>
</file>