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8" r:id="rId2"/>
    <p:sldId id="269" r:id="rId3"/>
    <p:sldId id="270" r:id="rId4"/>
    <p:sldId id="271" r:id="rId5"/>
    <p:sldId id="272" r:id="rId6"/>
    <p:sldId id="279" r:id="rId7"/>
    <p:sldId id="274" r:id="rId8"/>
    <p:sldId id="276" r:id="rId9"/>
    <p:sldId id="278"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72062" autoAdjust="0"/>
  </p:normalViewPr>
  <p:slideViewPr>
    <p:cSldViewPr snapToGrid="0">
      <p:cViewPr varScale="1">
        <p:scale>
          <a:sx n="80" d="100"/>
          <a:sy n="80" d="100"/>
        </p:scale>
        <p:origin x="20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D9BD9-A519-49FD-BDE2-56E704D57F83}" type="datetimeFigureOut">
              <a:rPr lang="en-GB" smtClean="0"/>
              <a:t>12/01/2024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6E491-EB50-4529-AB8C-DA1F11C5E5F3}" type="slidenum">
              <a:rPr lang="en-GB" smtClean="0"/>
              <a:t>‹#›</a:t>
            </a:fld>
            <a:endParaRPr lang="en-GB"/>
          </a:p>
        </p:txBody>
      </p:sp>
    </p:spTree>
    <p:extLst>
      <p:ext uri="{BB962C8B-B14F-4D97-AF65-F5344CB8AC3E}">
        <p14:creationId xmlns:p14="http://schemas.microsoft.com/office/powerpoint/2010/main" val="397465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E6E491-EB50-4529-AB8C-DA1F11C5E5F3}" type="slidenum">
              <a:rPr lang="en-GB" smtClean="0"/>
              <a:t>2</a:t>
            </a:fld>
            <a:endParaRPr lang="en-GB"/>
          </a:p>
        </p:txBody>
      </p:sp>
    </p:spTree>
    <p:extLst>
      <p:ext uri="{BB962C8B-B14F-4D97-AF65-F5344CB8AC3E}">
        <p14:creationId xmlns:p14="http://schemas.microsoft.com/office/powerpoint/2010/main" val="142286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E6E491-EB50-4529-AB8C-DA1F11C5E5F3}" type="slidenum">
              <a:rPr lang="en-GB" smtClean="0"/>
              <a:t>3</a:t>
            </a:fld>
            <a:endParaRPr lang="en-GB"/>
          </a:p>
        </p:txBody>
      </p:sp>
    </p:spTree>
    <p:extLst>
      <p:ext uri="{BB962C8B-B14F-4D97-AF65-F5344CB8AC3E}">
        <p14:creationId xmlns:p14="http://schemas.microsoft.com/office/powerpoint/2010/main" val="385150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E6E491-EB50-4529-AB8C-DA1F11C5E5F3}" type="slidenum">
              <a:rPr lang="en-GB" smtClean="0"/>
              <a:t>4</a:t>
            </a:fld>
            <a:endParaRPr lang="en-GB"/>
          </a:p>
        </p:txBody>
      </p:sp>
    </p:spTree>
    <p:extLst>
      <p:ext uri="{BB962C8B-B14F-4D97-AF65-F5344CB8AC3E}">
        <p14:creationId xmlns:p14="http://schemas.microsoft.com/office/powerpoint/2010/main" val="2919452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E6E491-EB50-4529-AB8C-DA1F11C5E5F3}" type="slidenum">
              <a:rPr lang="en-GB" smtClean="0"/>
              <a:t>5</a:t>
            </a:fld>
            <a:endParaRPr lang="en-GB"/>
          </a:p>
        </p:txBody>
      </p:sp>
    </p:spTree>
    <p:extLst>
      <p:ext uri="{BB962C8B-B14F-4D97-AF65-F5344CB8AC3E}">
        <p14:creationId xmlns:p14="http://schemas.microsoft.com/office/powerpoint/2010/main" val="54477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E6E491-EB50-4529-AB8C-DA1F11C5E5F3}" type="slidenum">
              <a:rPr lang="en-GB" smtClean="0"/>
              <a:t>6</a:t>
            </a:fld>
            <a:endParaRPr lang="en-GB"/>
          </a:p>
        </p:txBody>
      </p:sp>
    </p:spTree>
    <p:extLst>
      <p:ext uri="{BB962C8B-B14F-4D97-AF65-F5344CB8AC3E}">
        <p14:creationId xmlns:p14="http://schemas.microsoft.com/office/powerpoint/2010/main" val="346156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E6E491-EB50-4529-AB8C-DA1F11C5E5F3}" type="slidenum">
              <a:rPr lang="en-GB" smtClean="0"/>
              <a:t>7</a:t>
            </a:fld>
            <a:endParaRPr lang="en-GB"/>
          </a:p>
        </p:txBody>
      </p:sp>
    </p:spTree>
    <p:extLst>
      <p:ext uri="{BB962C8B-B14F-4D97-AF65-F5344CB8AC3E}">
        <p14:creationId xmlns:p14="http://schemas.microsoft.com/office/powerpoint/2010/main" val="3926624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F041-7E2A-E0FD-0BD1-C356FA94C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9F7030E-DFCE-954C-D9DC-F9071D952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C15DE8C-8699-B10C-6F86-6787C6ACD07B}"/>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5" name="Footer Placeholder 4">
            <a:extLst>
              <a:ext uri="{FF2B5EF4-FFF2-40B4-BE49-F238E27FC236}">
                <a16:creationId xmlns:a16="http://schemas.microsoft.com/office/drawing/2014/main" id="{65E7DC1C-DE14-7398-4F07-B480B38AFA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26DD8B-5C04-DC90-C514-C9E1F4B72E7C}"/>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122426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1664-D415-9784-34C3-4563371F61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1D47E0-E6FC-39E4-7BC4-662F6BEDA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11D5BE-C56B-0335-110F-3A332EF36823}"/>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5" name="Footer Placeholder 4">
            <a:extLst>
              <a:ext uri="{FF2B5EF4-FFF2-40B4-BE49-F238E27FC236}">
                <a16:creationId xmlns:a16="http://schemas.microsoft.com/office/drawing/2014/main" id="{E379BA89-0EDD-272F-F50C-53FE9721F2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677ABF-16C3-2CD4-ED4D-95F5559C6C6E}"/>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367091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5072AB-2462-919F-FD0D-3CDA58A431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8F6E6-5186-0B08-35DB-9851B6DAB0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1B073E-F718-E644-AA95-0FBC7A6BF8A2}"/>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5" name="Footer Placeholder 4">
            <a:extLst>
              <a:ext uri="{FF2B5EF4-FFF2-40B4-BE49-F238E27FC236}">
                <a16:creationId xmlns:a16="http://schemas.microsoft.com/office/drawing/2014/main" id="{A68067E0-0E98-E676-EB35-EECC2AFDAC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875B1B-231C-8BA2-5977-A99F457548B8}"/>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2821217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EBBE1-7742-9A44-8C9D-046AEF84C4D7}"/>
              </a:ext>
            </a:extLst>
          </p:cNvPr>
          <p:cNvSpPr/>
          <p:nvPr userDrawn="1"/>
        </p:nvSpPr>
        <p:spPr>
          <a:xfrm>
            <a:off x="0" y="0"/>
            <a:ext cx="12192000" cy="6858000"/>
          </a:xfrm>
          <a:prstGeom prst="rect">
            <a:avLst/>
          </a:prstGeom>
          <a:solidFill>
            <a:srgbClr val="D9222A"/>
          </a:solidFill>
          <a:ln>
            <a:solidFill>
              <a:srgbClr val="D92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spTree>
    <p:extLst>
      <p:ext uri="{BB962C8B-B14F-4D97-AF65-F5344CB8AC3E}">
        <p14:creationId xmlns:p14="http://schemas.microsoft.com/office/powerpoint/2010/main" val="316057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37D1-889F-B344-DC69-7FDD21E5E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498CC0-DC68-56B9-9C77-95C472EEB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97EBC5-EDC0-F4F1-F11B-5B84BB1EDE63}"/>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5" name="Footer Placeholder 4">
            <a:extLst>
              <a:ext uri="{FF2B5EF4-FFF2-40B4-BE49-F238E27FC236}">
                <a16:creationId xmlns:a16="http://schemas.microsoft.com/office/drawing/2014/main" id="{46D3B976-49B8-E431-B999-5940EBA457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5210DA-6748-9E69-4A03-53B02CCE5822}"/>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10178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D511-0C27-3C86-5BF4-1E9EEADF2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83165AC-8870-F0D7-C942-97D0678FF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CF0D47-028C-E1A6-F29D-DBB3585116CB}"/>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5" name="Footer Placeholder 4">
            <a:extLst>
              <a:ext uri="{FF2B5EF4-FFF2-40B4-BE49-F238E27FC236}">
                <a16:creationId xmlns:a16="http://schemas.microsoft.com/office/drawing/2014/main" id="{CD450AFF-5ED6-284D-C4CC-66FDBA6ACF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04B0F9-DE2C-5857-93BA-B2D320F7BE1E}"/>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21618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9016-2B46-2612-39E7-34DADF9D7B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E24B65-C43A-0266-969F-B32BDBDDCE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ABE1EF5-FFB1-22D5-7AAC-5D0A765BD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9D75FA-8840-DF2E-48F1-3D6329574A98}"/>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6" name="Footer Placeholder 5">
            <a:extLst>
              <a:ext uri="{FF2B5EF4-FFF2-40B4-BE49-F238E27FC236}">
                <a16:creationId xmlns:a16="http://schemas.microsoft.com/office/drawing/2014/main" id="{D5469011-9CC5-A7D1-7897-1853A709F7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8E6D51-F580-DF20-F537-236EF0E67FDA}"/>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11560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1613-6A40-8936-A7F8-4D04E0B520F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3A38AB-0A37-4EFC-B00E-F4D414F0B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952012-3DC7-1849-9126-7047C1565E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7C95AB2-DF69-9B3A-C07A-89B33C226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B95AC-D88A-02A7-A219-C1F68F40F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774D04-3531-193F-0737-7BB60B069B5B}"/>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8" name="Footer Placeholder 7">
            <a:extLst>
              <a:ext uri="{FF2B5EF4-FFF2-40B4-BE49-F238E27FC236}">
                <a16:creationId xmlns:a16="http://schemas.microsoft.com/office/drawing/2014/main" id="{C9AB25B9-4251-38B7-40D8-F732770A7A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C1B3C7B-AEDE-9C8F-C78C-30A81BA653D7}"/>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194622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1491-AEB1-051F-A187-F970C2EE127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E681DB-7201-7BF3-F89D-A4D72DD6947F}"/>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4" name="Footer Placeholder 3">
            <a:extLst>
              <a:ext uri="{FF2B5EF4-FFF2-40B4-BE49-F238E27FC236}">
                <a16:creationId xmlns:a16="http://schemas.microsoft.com/office/drawing/2014/main" id="{5E1F5F43-DF45-A3A1-F9E3-1AB4FEC987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B88B13-4218-4C83-3A5B-53830C1A87AE}"/>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135009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191FD-77B2-0CFD-9CC3-559AE346323E}"/>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3" name="Footer Placeholder 2">
            <a:extLst>
              <a:ext uri="{FF2B5EF4-FFF2-40B4-BE49-F238E27FC236}">
                <a16:creationId xmlns:a16="http://schemas.microsoft.com/office/drawing/2014/main" id="{3EE4E8B3-DFD5-967A-059F-53D8288E7E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C964CF-7250-B228-CC1C-CC75C97A6B30}"/>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96758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701E-DC2C-3DC1-8D9C-DF0F0A6A9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361D67E-E2B9-DECB-9EFB-C40CAFC029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8A5DD4C-5553-6587-FB10-B6FA6EC68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B9BCC-8809-EA0F-7F4F-3D098AB4D90F}"/>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6" name="Footer Placeholder 5">
            <a:extLst>
              <a:ext uri="{FF2B5EF4-FFF2-40B4-BE49-F238E27FC236}">
                <a16:creationId xmlns:a16="http://schemas.microsoft.com/office/drawing/2014/main" id="{C5EA01E8-180A-A231-9F7E-0FFBFE197B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9D79BE-750A-C130-D61B-ECBBC2C9781C}"/>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415496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C82B-E503-286B-61C5-227C9B7D9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6304D4-CEA8-2F92-F165-C1ADB587C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CD7C6C-11AE-BF6B-2284-71C9BB2EF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C51BF-993A-EAEA-AD85-181750DB1CFD}"/>
              </a:ext>
            </a:extLst>
          </p:cNvPr>
          <p:cNvSpPr>
            <a:spLocks noGrp="1"/>
          </p:cNvSpPr>
          <p:nvPr>
            <p:ph type="dt" sz="half" idx="10"/>
          </p:nvPr>
        </p:nvSpPr>
        <p:spPr/>
        <p:txBody>
          <a:bodyPr/>
          <a:lstStyle/>
          <a:p>
            <a:fld id="{9709B15D-5964-4FE3-A07F-9642D1CA07DE}" type="datetimeFigureOut">
              <a:rPr lang="en-GB" smtClean="0"/>
              <a:t>12/01/2024</a:t>
            </a:fld>
            <a:endParaRPr lang="en-GB"/>
          </a:p>
        </p:txBody>
      </p:sp>
      <p:sp>
        <p:nvSpPr>
          <p:cNvPr id="6" name="Footer Placeholder 5">
            <a:extLst>
              <a:ext uri="{FF2B5EF4-FFF2-40B4-BE49-F238E27FC236}">
                <a16:creationId xmlns:a16="http://schemas.microsoft.com/office/drawing/2014/main" id="{BEECD7A6-A457-4EC8-543B-9BD0397EFA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8F2AC-8F63-E006-CCCE-3DD876122168}"/>
              </a:ext>
            </a:extLst>
          </p:cNvPr>
          <p:cNvSpPr>
            <a:spLocks noGrp="1"/>
          </p:cNvSpPr>
          <p:nvPr>
            <p:ph type="sldNum" sz="quarter" idx="12"/>
          </p:nvPr>
        </p:nvSpPr>
        <p:spPr/>
        <p:txBody>
          <a:bodyPr/>
          <a:lstStyle/>
          <a:p>
            <a:fld id="{AFA4EFEB-1FE8-480F-A2C2-6635879D54AF}" type="slidenum">
              <a:rPr lang="en-GB" smtClean="0"/>
              <a:t>‹#›</a:t>
            </a:fld>
            <a:endParaRPr lang="en-GB"/>
          </a:p>
        </p:txBody>
      </p:sp>
    </p:spTree>
    <p:extLst>
      <p:ext uri="{BB962C8B-B14F-4D97-AF65-F5344CB8AC3E}">
        <p14:creationId xmlns:p14="http://schemas.microsoft.com/office/powerpoint/2010/main" val="242666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0025B3-B94E-72C1-64AB-B67833AE8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B6182B-1090-0E90-54ED-4D6A06033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7B9E00-2674-7989-FB3C-DF53BF824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9B15D-5964-4FE3-A07F-9642D1CA07DE}" type="datetimeFigureOut">
              <a:rPr lang="en-GB" smtClean="0"/>
              <a:t>12/01/2024</a:t>
            </a:fld>
            <a:endParaRPr lang="en-GB"/>
          </a:p>
        </p:txBody>
      </p:sp>
      <p:sp>
        <p:nvSpPr>
          <p:cNvPr id="5" name="Footer Placeholder 4">
            <a:extLst>
              <a:ext uri="{FF2B5EF4-FFF2-40B4-BE49-F238E27FC236}">
                <a16:creationId xmlns:a16="http://schemas.microsoft.com/office/drawing/2014/main" id="{E025DC61-7421-A822-5B99-0F0539489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8CDB69-E17E-727E-6E8B-2BE8602D6C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4EFEB-1FE8-480F-A2C2-6635879D54AF}" type="slidenum">
              <a:rPr lang="en-GB" smtClean="0"/>
              <a:t>‹#›</a:t>
            </a:fld>
            <a:endParaRPr lang="en-GB"/>
          </a:p>
        </p:txBody>
      </p:sp>
    </p:spTree>
    <p:extLst>
      <p:ext uri="{BB962C8B-B14F-4D97-AF65-F5344CB8AC3E}">
        <p14:creationId xmlns:p14="http://schemas.microsoft.com/office/powerpoint/2010/main" val="358072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825F78-6FA4-8C4C-B493-1FCF14921F1D}"/>
              </a:ext>
            </a:extLst>
          </p:cNvPr>
          <p:cNvPicPr>
            <a:picLocks noChangeAspect="1"/>
          </p:cNvPicPr>
          <p:nvPr/>
        </p:nvPicPr>
        <p:blipFill>
          <a:blip r:embed="rId2"/>
          <a:stretch>
            <a:fillRect/>
          </a:stretch>
        </p:blipFill>
        <p:spPr>
          <a:xfrm>
            <a:off x="564431" y="471239"/>
            <a:ext cx="2916424" cy="1049912"/>
          </a:xfrm>
          <a:prstGeom prst="rect">
            <a:avLst/>
          </a:prstGeom>
        </p:spPr>
      </p:pic>
      <p:grpSp>
        <p:nvGrpSpPr>
          <p:cNvPr id="4" name="Group 3">
            <a:extLst>
              <a:ext uri="{FF2B5EF4-FFF2-40B4-BE49-F238E27FC236}">
                <a16:creationId xmlns:a16="http://schemas.microsoft.com/office/drawing/2014/main" id="{A4F3F816-4A27-4647-98EF-3D26F695895A}"/>
              </a:ext>
            </a:extLst>
          </p:cNvPr>
          <p:cNvGrpSpPr/>
          <p:nvPr/>
        </p:nvGrpSpPr>
        <p:grpSpPr>
          <a:xfrm>
            <a:off x="2586135" y="2335352"/>
            <a:ext cx="7019730" cy="2195842"/>
            <a:chOff x="430924" y="1312050"/>
            <a:chExt cx="7019730" cy="2195842"/>
          </a:xfrm>
        </p:grpSpPr>
        <p:pic>
          <p:nvPicPr>
            <p:cNvPr id="5" name="Picture 4" descr="A close up of a logo&#10;&#10;Description automatically generated">
              <a:extLst>
                <a:ext uri="{FF2B5EF4-FFF2-40B4-BE49-F238E27FC236}">
                  <a16:creationId xmlns:a16="http://schemas.microsoft.com/office/drawing/2014/main" id="{EF7DC6DC-8E51-2049-A856-33BAD72DAE1C}"/>
                </a:ext>
              </a:extLst>
            </p:cNvPr>
            <p:cNvPicPr>
              <a:picLocks noChangeAspect="1"/>
            </p:cNvPicPr>
            <p:nvPr/>
          </p:nvPicPr>
          <p:blipFill>
            <a:blip r:embed="rId3"/>
            <a:stretch>
              <a:fillRect/>
            </a:stretch>
          </p:blipFill>
          <p:spPr>
            <a:xfrm>
              <a:off x="430924" y="1312050"/>
              <a:ext cx="1179012" cy="1179012"/>
            </a:xfrm>
            <a:prstGeom prst="rect">
              <a:avLst/>
            </a:prstGeom>
          </p:spPr>
        </p:pic>
        <p:pic>
          <p:nvPicPr>
            <p:cNvPr id="6" name="Picture 5" descr="A close up of a logo&#10;&#10;Description automatically generated">
              <a:extLst>
                <a:ext uri="{FF2B5EF4-FFF2-40B4-BE49-F238E27FC236}">
                  <a16:creationId xmlns:a16="http://schemas.microsoft.com/office/drawing/2014/main" id="{D3838328-5384-C443-8551-C2A670B86601}"/>
                </a:ext>
              </a:extLst>
            </p:cNvPr>
            <p:cNvPicPr>
              <a:picLocks noChangeAspect="1"/>
            </p:cNvPicPr>
            <p:nvPr/>
          </p:nvPicPr>
          <p:blipFill>
            <a:blip r:embed="rId4"/>
            <a:stretch>
              <a:fillRect/>
            </a:stretch>
          </p:blipFill>
          <p:spPr>
            <a:xfrm>
              <a:off x="6261734" y="2318972"/>
              <a:ext cx="1188920" cy="1188920"/>
            </a:xfrm>
            <a:prstGeom prst="rect">
              <a:avLst/>
            </a:prstGeom>
          </p:spPr>
        </p:pic>
        <p:sp>
          <p:nvSpPr>
            <p:cNvPr id="7" name="TextBox 6">
              <a:extLst>
                <a:ext uri="{FF2B5EF4-FFF2-40B4-BE49-F238E27FC236}">
                  <a16:creationId xmlns:a16="http://schemas.microsoft.com/office/drawing/2014/main" id="{5FAA7628-221C-D344-9823-5B1B7DF4D277}"/>
                </a:ext>
              </a:extLst>
            </p:cNvPr>
            <p:cNvSpPr txBox="1"/>
            <p:nvPr/>
          </p:nvSpPr>
          <p:spPr>
            <a:xfrm>
              <a:off x="937566" y="1827770"/>
              <a:ext cx="6263973" cy="1349087"/>
            </a:xfrm>
            <a:prstGeom prst="rect">
              <a:avLst/>
            </a:prstGeom>
            <a:noFill/>
          </p:spPr>
          <p:txBody>
            <a:bodyPr wrap="square" rtlCol="0">
              <a:spAutoFit/>
            </a:bodyPr>
            <a:lstStyle/>
            <a:p>
              <a:pPr>
                <a:lnSpc>
                  <a:spcPts val="4920"/>
                </a:lnSpc>
              </a:pPr>
              <a:r>
                <a:rPr lang="en-US" sz="5400" b="1" dirty="0">
                  <a:solidFill>
                    <a:schemeClr val="bg1"/>
                  </a:solidFill>
                  <a:latin typeface="Calibri" panose="020F0502020204030204" pitchFamily="34" charset="0"/>
                  <a:cs typeface="Calibri" panose="020F0502020204030204" pitchFamily="34" charset="0"/>
                </a:rPr>
                <a:t>PATHFINDER</a:t>
              </a:r>
            </a:p>
            <a:p>
              <a:pPr>
                <a:lnSpc>
                  <a:spcPts val="4920"/>
                </a:lnSpc>
              </a:pPr>
              <a:r>
                <a:rPr lang="en-US" sz="3600" b="1" dirty="0">
                  <a:solidFill>
                    <a:schemeClr val="bg1"/>
                  </a:solidFill>
                  <a:latin typeface="Calibri" panose="020F0502020204030204" pitchFamily="34" charset="0"/>
                  <a:cs typeface="Calibri" panose="020F0502020204030204" pitchFamily="34" charset="0"/>
                </a:rPr>
                <a:t>CSC3069 - $GitSomeCache</a:t>
              </a:r>
            </a:p>
          </p:txBody>
        </p:sp>
      </p:grpSp>
      <p:sp>
        <p:nvSpPr>
          <p:cNvPr id="10" name="TextBox 9">
            <a:extLst>
              <a:ext uri="{FF2B5EF4-FFF2-40B4-BE49-F238E27FC236}">
                <a16:creationId xmlns:a16="http://schemas.microsoft.com/office/drawing/2014/main" id="{6AD10A65-253A-6E4A-B0C0-51FE68EFEAB1}"/>
              </a:ext>
            </a:extLst>
          </p:cNvPr>
          <p:cNvSpPr txBox="1"/>
          <p:nvPr/>
        </p:nvSpPr>
        <p:spPr>
          <a:xfrm>
            <a:off x="229910" y="5862875"/>
            <a:ext cx="3739870" cy="830997"/>
          </a:xfrm>
          <a:prstGeom prst="rect">
            <a:avLst/>
          </a:prstGeom>
          <a:noFill/>
        </p:spPr>
        <p:txBody>
          <a:bodyPr wrap="none" rtlCol="0">
            <a:spAutoFit/>
          </a:bodyPr>
          <a:lstStyle/>
          <a:p>
            <a:endParaRPr lang="en-US" sz="2400" b="1" dirty="0">
              <a:solidFill>
                <a:schemeClr val="bg1"/>
              </a:solidFill>
            </a:endParaRPr>
          </a:p>
          <a:p>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MONDAY JANUARY 9th 2023</a:t>
            </a:r>
          </a:p>
        </p:txBody>
      </p:sp>
      <p:pic>
        <p:nvPicPr>
          <p:cNvPr id="3" name="Picture 2" descr="A black background with orange squares&#10;&#10;Description automatically generated">
            <a:extLst>
              <a:ext uri="{FF2B5EF4-FFF2-40B4-BE49-F238E27FC236}">
                <a16:creationId xmlns:a16="http://schemas.microsoft.com/office/drawing/2014/main" id="{95C92B8C-9B64-07C1-8051-176D18A1F4DB}"/>
              </a:ext>
            </a:extLst>
          </p:cNvPr>
          <p:cNvPicPr>
            <a:picLocks noChangeAspect="1"/>
          </p:cNvPicPr>
          <p:nvPr/>
        </p:nvPicPr>
        <p:blipFill>
          <a:blip r:embed="rId5"/>
          <a:stretch>
            <a:fillRect/>
          </a:stretch>
        </p:blipFill>
        <p:spPr>
          <a:xfrm>
            <a:off x="10221618" y="5351028"/>
            <a:ext cx="1647497" cy="1250424"/>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453B3E47-7253-9AE1-D120-776DF48FB535}"/>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685316" y="2035715"/>
            <a:ext cx="1553308" cy="1553308"/>
          </a:xfrm>
          <a:prstGeom prst="rect">
            <a:avLst/>
          </a:prstGeom>
        </p:spPr>
      </p:pic>
    </p:spTree>
    <p:extLst>
      <p:ext uri="{BB962C8B-B14F-4D97-AF65-F5344CB8AC3E}">
        <p14:creationId xmlns:p14="http://schemas.microsoft.com/office/powerpoint/2010/main" val="3047704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825F78-6FA4-8C4C-B493-1FCF14921F1D}"/>
              </a:ext>
            </a:extLst>
          </p:cNvPr>
          <p:cNvPicPr>
            <a:picLocks noChangeAspect="1"/>
          </p:cNvPicPr>
          <p:nvPr/>
        </p:nvPicPr>
        <p:blipFill>
          <a:blip r:embed="rId2"/>
          <a:stretch>
            <a:fillRect/>
          </a:stretch>
        </p:blipFill>
        <p:spPr>
          <a:xfrm>
            <a:off x="564431" y="471239"/>
            <a:ext cx="2916424" cy="1049912"/>
          </a:xfrm>
          <a:prstGeom prst="rect">
            <a:avLst/>
          </a:prstGeom>
        </p:spPr>
      </p:pic>
      <p:grpSp>
        <p:nvGrpSpPr>
          <p:cNvPr id="4" name="Group 3">
            <a:extLst>
              <a:ext uri="{FF2B5EF4-FFF2-40B4-BE49-F238E27FC236}">
                <a16:creationId xmlns:a16="http://schemas.microsoft.com/office/drawing/2014/main" id="{A4F3F816-4A27-4647-98EF-3D26F695895A}"/>
              </a:ext>
            </a:extLst>
          </p:cNvPr>
          <p:cNvGrpSpPr/>
          <p:nvPr/>
        </p:nvGrpSpPr>
        <p:grpSpPr>
          <a:xfrm>
            <a:off x="3480855" y="2160540"/>
            <a:ext cx="6725953" cy="2202566"/>
            <a:chOff x="430924" y="1312050"/>
            <a:chExt cx="6725953" cy="2202566"/>
          </a:xfrm>
        </p:grpSpPr>
        <p:pic>
          <p:nvPicPr>
            <p:cNvPr id="5" name="Picture 4" descr="A close up of a logo&#10;&#10;Description automatically generated">
              <a:extLst>
                <a:ext uri="{FF2B5EF4-FFF2-40B4-BE49-F238E27FC236}">
                  <a16:creationId xmlns:a16="http://schemas.microsoft.com/office/drawing/2014/main" id="{EF7DC6DC-8E51-2049-A856-33BAD72DAE1C}"/>
                </a:ext>
              </a:extLst>
            </p:cNvPr>
            <p:cNvPicPr>
              <a:picLocks noChangeAspect="1"/>
            </p:cNvPicPr>
            <p:nvPr/>
          </p:nvPicPr>
          <p:blipFill>
            <a:blip r:embed="rId3"/>
            <a:stretch>
              <a:fillRect/>
            </a:stretch>
          </p:blipFill>
          <p:spPr>
            <a:xfrm>
              <a:off x="430924" y="1312050"/>
              <a:ext cx="1179012" cy="1179012"/>
            </a:xfrm>
            <a:prstGeom prst="rect">
              <a:avLst/>
            </a:prstGeom>
          </p:spPr>
        </p:pic>
        <p:pic>
          <p:nvPicPr>
            <p:cNvPr id="6" name="Picture 5" descr="A close up of a logo&#10;&#10;Description automatically generated">
              <a:extLst>
                <a:ext uri="{FF2B5EF4-FFF2-40B4-BE49-F238E27FC236}">
                  <a16:creationId xmlns:a16="http://schemas.microsoft.com/office/drawing/2014/main" id="{D3838328-5384-C443-8551-C2A670B86601}"/>
                </a:ext>
              </a:extLst>
            </p:cNvPr>
            <p:cNvPicPr>
              <a:picLocks noChangeAspect="1"/>
            </p:cNvPicPr>
            <p:nvPr/>
          </p:nvPicPr>
          <p:blipFill>
            <a:blip r:embed="rId4"/>
            <a:stretch>
              <a:fillRect/>
            </a:stretch>
          </p:blipFill>
          <p:spPr>
            <a:xfrm>
              <a:off x="4311910" y="2325696"/>
              <a:ext cx="1188920" cy="1188920"/>
            </a:xfrm>
            <a:prstGeom prst="rect">
              <a:avLst/>
            </a:prstGeom>
          </p:spPr>
        </p:pic>
        <p:sp>
          <p:nvSpPr>
            <p:cNvPr id="7" name="TextBox 6">
              <a:extLst>
                <a:ext uri="{FF2B5EF4-FFF2-40B4-BE49-F238E27FC236}">
                  <a16:creationId xmlns:a16="http://schemas.microsoft.com/office/drawing/2014/main" id="{5FAA7628-221C-D344-9823-5B1B7DF4D277}"/>
                </a:ext>
              </a:extLst>
            </p:cNvPr>
            <p:cNvSpPr txBox="1"/>
            <p:nvPr/>
          </p:nvSpPr>
          <p:spPr>
            <a:xfrm>
              <a:off x="937566" y="1827770"/>
              <a:ext cx="6219311" cy="1374800"/>
            </a:xfrm>
            <a:prstGeom prst="rect">
              <a:avLst/>
            </a:prstGeom>
            <a:noFill/>
          </p:spPr>
          <p:txBody>
            <a:bodyPr wrap="square" rtlCol="0">
              <a:spAutoFit/>
            </a:bodyPr>
            <a:lstStyle/>
            <a:p>
              <a:pPr>
                <a:lnSpc>
                  <a:spcPts val="4920"/>
                </a:lnSpc>
              </a:pPr>
              <a:r>
                <a:rPr lang="en-US" sz="5400" b="1" dirty="0">
                  <a:solidFill>
                    <a:schemeClr val="bg1"/>
                  </a:solidFill>
                </a:rPr>
                <a:t>Thank you </a:t>
              </a:r>
            </a:p>
            <a:p>
              <a:pPr>
                <a:lnSpc>
                  <a:spcPts val="4920"/>
                </a:lnSpc>
              </a:pPr>
              <a:r>
                <a:rPr lang="en-US" sz="5400" b="1" dirty="0">
                  <a:solidFill>
                    <a:schemeClr val="bg1"/>
                  </a:solidFill>
                </a:rPr>
                <a:t>for listening!</a:t>
              </a:r>
            </a:p>
          </p:txBody>
        </p:sp>
      </p:grpSp>
      <p:pic>
        <p:nvPicPr>
          <p:cNvPr id="3" name="Picture 2" descr="A black background with a black square&#10;&#10;Description automatically generated with medium confidence">
            <a:extLst>
              <a:ext uri="{FF2B5EF4-FFF2-40B4-BE49-F238E27FC236}">
                <a16:creationId xmlns:a16="http://schemas.microsoft.com/office/drawing/2014/main" id="{3A535C74-E5C4-31D6-F2B6-DEA378C3C60C}"/>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404004" y="4504765"/>
            <a:ext cx="2456555" cy="2456555"/>
          </a:xfrm>
          <a:prstGeom prst="rect">
            <a:avLst/>
          </a:prstGeom>
        </p:spPr>
      </p:pic>
      <p:pic>
        <p:nvPicPr>
          <p:cNvPr id="9" name="Picture 8" descr="A black background with orange squares&#10;&#10;Description automatically generated">
            <a:extLst>
              <a:ext uri="{FF2B5EF4-FFF2-40B4-BE49-F238E27FC236}">
                <a16:creationId xmlns:a16="http://schemas.microsoft.com/office/drawing/2014/main" id="{93514538-67B3-09FF-78FE-D767A3EC25C1}"/>
              </a:ext>
            </a:extLst>
          </p:cNvPr>
          <p:cNvPicPr>
            <a:picLocks noChangeAspect="1"/>
          </p:cNvPicPr>
          <p:nvPr/>
        </p:nvPicPr>
        <p:blipFill>
          <a:blip r:embed="rId7"/>
          <a:stretch>
            <a:fillRect/>
          </a:stretch>
        </p:blipFill>
        <p:spPr>
          <a:xfrm>
            <a:off x="10433547" y="5381366"/>
            <a:ext cx="1647497" cy="1250424"/>
          </a:xfrm>
          <a:prstGeom prst="rect">
            <a:avLst/>
          </a:prstGeom>
        </p:spPr>
      </p:pic>
    </p:spTree>
    <p:extLst>
      <p:ext uri="{BB962C8B-B14F-4D97-AF65-F5344CB8AC3E}">
        <p14:creationId xmlns:p14="http://schemas.microsoft.com/office/powerpoint/2010/main" val="124221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99A0F-8326-9C7B-81DF-0067475FC2BD}"/>
              </a:ext>
            </a:extLst>
          </p:cNvPr>
          <p:cNvPicPr>
            <a:picLocks noChangeAspect="1"/>
          </p:cNvPicPr>
          <p:nvPr/>
        </p:nvPicPr>
        <p:blipFill>
          <a:blip r:embed="rId3"/>
          <a:stretch>
            <a:fillRect/>
          </a:stretch>
        </p:blipFill>
        <p:spPr>
          <a:xfrm>
            <a:off x="10296260" y="6022952"/>
            <a:ext cx="1671618" cy="601782"/>
          </a:xfrm>
          <a:prstGeom prst="rect">
            <a:avLst/>
          </a:prstGeom>
        </p:spPr>
      </p:pic>
      <p:sp>
        <p:nvSpPr>
          <p:cNvPr id="3" name="TextBox 2">
            <a:extLst>
              <a:ext uri="{FF2B5EF4-FFF2-40B4-BE49-F238E27FC236}">
                <a16:creationId xmlns:a16="http://schemas.microsoft.com/office/drawing/2014/main" id="{2793E6AC-25A6-07BE-6795-39CDCE7C4099}"/>
              </a:ext>
            </a:extLst>
          </p:cNvPr>
          <p:cNvSpPr txBox="1"/>
          <p:nvPr/>
        </p:nvSpPr>
        <p:spPr>
          <a:xfrm>
            <a:off x="363894" y="410547"/>
            <a:ext cx="6559420" cy="830997"/>
          </a:xfrm>
          <a:prstGeom prst="rect">
            <a:avLst/>
          </a:prstGeom>
          <a:noFill/>
        </p:spPr>
        <p:txBody>
          <a:bodyPr wrap="square" rtlCol="0">
            <a:spAutoFit/>
          </a:bodyPr>
          <a:lstStyle/>
          <a:p>
            <a:r>
              <a:rPr lang="en-GB" sz="4800" b="1" dirty="0">
                <a:solidFill>
                  <a:schemeClr val="bg1"/>
                </a:solidFill>
              </a:rPr>
              <a:t>Our Team</a:t>
            </a:r>
          </a:p>
        </p:txBody>
      </p:sp>
      <p:sp>
        <p:nvSpPr>
          <p:cNvPr id="6" name="TextBox 5">
            <a:extLst>
              <a:ext uri="{FF2B5EF4-FFF2-40B4-BE49-F238E27FC236}">
                <a16:creationId xmlns:a16="http://schemas.microsoft.com/office/drawing/2014/main" id="{D2356DCC-8368-0DEE-435C-01925002A867}"/>
              </a:ext>
            </a:extLst>
          </p:cNvPr>
          <p:cNvSpPr txBox="1"/>
          <p:nvPr/>
        </p:nvSpPr>
        <p:spPr>
          <a:xfrm>
            <a:off x="6326004" y="3475555"/>
            <a:ext cx="1804518" cy="1885131"/>
          </a:xfrm>
          <a:prstGeom prst="rect">
            <a:avLst/>
          </a:prstGeom>
          <a:noFill/>
        </p:spPr>
        <p:txBody>
          <a:bodyPr wrap="square" rtlCol="0">
            <a:spAutoFit/>
          </a:bodyPr>
          <a:lstStyle/>
          <a:p>
            <a:r>
              <a:rPr lang="en-GB" sz="2000" b="1" dirty="0">
                <a:solidFill>
                  <a:schemeClr val="bg1"/>
                </a:solidFill>
              </a:rPr>
              <a:t>Dean Logan</a:t>
            </a:r>
          </a:p>
          <a:p>
            <a:endParaRPr lang="en-GB" sz="2000" b="1" dirty="0">
              <a:solidFill>
                <a:schemeClr val="bg1"/>
              </a:solidFill>
            </a:endParaRPr>
          </a:p>
          <a:p>
            <a:r>
              <a:rPr lang="en-GB" sz="1050" b="1" dirty="0">
                <a:solidFill>
                  <a:schemeClr val="bg1"/>
                </a:solidFill>
              </a:rPr>
              <a:t>Email: deanlogan10@qub.ac.uk</a:t>
            </a:r>
          </a:p>
          <a:p>
            <a:endParaRPr lang="en-GB" sz="1000" b="1" dirty="0">
              <a:solidFill>
                <a:schemeClr val="bg1"/>
              </a:solidFill>
            </a:endParaRPr>
          </a:p>
          <a:p>
            <a:r>
              <a:rPr lang="en-GB" sz="1050" b="1" dirty="0">
                <a:solidFill>
                  <a:schemeClr val="bg1"/>
                </a:solidFill>
              </a:rPr>
              <a:t>Student Number: 40294254</a:t>
            </a:r>
          </a:p>
          <a:p>
            <a:endParaRPr lang="en-GB" sz="1100" b="1" dirty="0">
              <a:solidFill>
                <a:schemeClr val="bg1"/>
              </a:solidFill>
            </a:endParaRPr>
          </a:p>
          <a:p>
            <a:endParaRPr lang="en-GB" sz="2400" b="1" dirty="0">
              <a:solidFill>
                <a:schemeClr val="bg1"/>
              </a:solidFill>
            </a:endParaRPr>
          </a:p>
        </p:txBody>
      </p:sp>
      <p:sp>
        <p:nvSpPr>
          <p:cNvPr id="9" name="TextBox 8">
            <a:extLst>
              <a:ext uri="{FF2B5EF4-FFF2-40B4-BE49-F238E27FC236}">
                <a16:creationId xmlns:a16="http://schemas.microsoft.com/office/drawing/2014/main" id="{414DE576-5205-F338-2738-8511A5A0324F}"/>
              </a:ext>
            </a:extLst>
          </p:cNvPr>
          <p:cNvSpPr txBox="1"/>
          <p:nvPr/>
        </p:nvSpPr>
        <p:spPr>
          <a:xfrm>
            <a:off x="3666960" y="3540314"/>
            <a:ext cx="6101862" cy="369332"/>
          </a:xfrm>
          <a:prstGeom prst="rect">
            <a:avLst/>
          </a:prstGeom>
          <a:noFill/>
        </p:spPr>
        <p:txBody>
          <a:bodyPr wrap="square">
            <a:spAutoFit/>
          </a:bodyPr>
          <a:lstStyle/>
          <a:p>
            <a:r>
              <a:rPr lang="en-GB" dirty="0"/>
              <a:t> </a:t>
            </a:r>
          </a:p>
        </p:txBody>
      </p:sp>
      <p:sp>
        <p:nvSpPr>
          <p:cNvPr id="11" name="TextBox 10">
            <a:extLst>
              <a:ext uri="{FF2B5EF4-FFF2-40B4-BE49-F238E27FC236}">
                <a16:creationId xmlns:a16="http://schemas.microsoft.com/office/drawing/2014/main" id="{BCDF29CF-285B-DD69-2E09-38D78DDB1DC7}"/>
              </a:ext>
            </a:extLst>
          </p:cNvPr>
          <p:cNvSpPr txBox="1"/>
          <p:nvPr/>
        </p:nvSpPr>
        <p:spPr>
          <a:xfrm>
            <a:off x="3666960" y="3540314"/>
            <a:ext cx="6101862" cy="369332"/>
          </a:xfrm>
          <a:prstGeom prst="rect">
            <a:avLst/>
          </a:prstGeom>
          <a:noFill/>
        </p:spPr>
        <p:txBody>
          <a:bodyPr wrap="square">
            <a:spAutoFit/>
          </a:bodyPr>
          <a:lstStyle/>
          <a:p>
            <a:r>
              <a:rPr lang="en-GB" dirty="0"/>
              <a:t> </a:t>
            </a:r>
          </a:p>
        </p:txBody>
      </p:sp>
      <p:sp>
        <p:nvSpPr>
          <p:cNvPr id="13" name="TextBox 12">
            <a:extLst>
              <a:ext uri="{FF2B5EF4-FFF2-40B4-BE49-F238E27FC236}">
                <a16:creationId xmlns:a16="http://schemas.microsoft.com/office/drawing/2014/main" id="{DD00FE2F-BFCA-DFAE-CA51-13D0A13A53CE}"/>
              </a:ext>
            </a:extLst>
          </p:cNvPr>
          <p:cNvSpPr txBox="1"/>
          <p:nvPr/>
        </p:nvSpPr>
        <p:spPr>
          <a:xfrm>
            <a:off x="3666960" y="3540314"/>
            <a:ext cx="6101862" cy="369332"/>
          </a:xfrm>
          <a:prstGeom prst="rect">
            <a:avLst/>
          </a:prstGeom>
          <a:noFill/>
        </p:spPr>
        <p:txBody>
          <a:bodyPr wrap="square">
            <a:spAutoFit/>
          </a:bodyPr>
          <a:lstStyle/>
          <a:p>
            <a:r>
              <a:rPr lang="en-GB" dirty="0"/>
              <a:t> </a:t>
            </a:r>
          </a:p>
        </p:txBody>
      </p:sp>
      <p:pic>
        <p:nvPicPr>
          <p:cNvPr id="15" name="Picture 14" descr="A person in a white shirt&#10;&#10;Description automatically generated">
            <a:extLst>
              <a:ext uri="{FF2B5EF4-FFF2-40B4-BE49-F238E27FC236}">
                <a16:creationId xmlns:a16="http://schemas.microsoft.com/office/drawing/2014/main" id="{E0A7E654-3BE9-E1FD-410F-283A1C35DA81}"/>
              </a:ext>
            </a:extLst>
          </p:cNvPr>
          <p:cNvPicPr>
            <a:picLocks noChangeAspect="1"/>
          </p:cNvPicPr>
          <p:nvPr/>
        </p:nvPicPr>
        <p:blipFill>
          <a:blip r:embed="rId4"/>
          <a:stretch>
            <a:fillRect/>
          </a:stretch>
        </p:blipFill>
        <p:spPr>
          <a:xfrm>
            <a:off x="1155291" y="1843426"/>
            <a:ext cx="1585574" cy="1585574"/>
          </a:xfrm>
          <a:prstGeom prst="rect">
            <a:avLst/>
          </a:prstGeom>
          <a:ln>
            <a:noFill/>
          </a:ln>
          <a:effectLst>
            <a:outerShdw blurRad="292100" dist="139700" dir="2700000" algn="tl" rotWithShape="0">
              <a:srgbClr val="333333">
                <a:alpha val="65000"/>
              </a:srgbClr>
            </a:outerShdw>
          </a:effectLst>
        </p:spPr>
      </p:pic>
      <p:pic>
        <p:nvPicPr>
          <p:cNvPr id="17" name="Picture 16" descr="A person wearing glasses and a plaid shirt&#10;&#10;Description automatically generated">
            <a:extLst>
              <a:ext uri="{FF2B5EF4-FFF2-40B4-BE49-F238E27FC236}">
                <a16:creationId xmlns:a16="http://schemas.microsoft.com/office/drawing/2014/main" id="{E5430F33-2A12-36E1-8070-6A13621C100E}"/>
              </a:ext>
            </a:extLst>
          </p:cNvPr>
          <p:cNvPicPr>
            <a:picLocks noChangeAspect="1"/>
          </p:cNvPicPr>
          <p:nvPr/>
        </p:nvPicPr>
        <p:blipFill>
          <a:blip r:embed="rId5"/>
          <a:stretch>
            <a:fillRect/>
          </a:stretch>
        </p:blipFill>
        <p:spPr>
          <a:xfrm>
            <a:off x="3770062" y="1843426"/>
            <a:ext cx="1585574" cy="1585574"/>
          </a:xfrm>
          <a:prstGeom prst="rect">
            <a:avLst/>
          </a:prstGeom>
          <a:ln>
            <a:noFill/>
          </a:ln>
          <a:effectLst>
            <a:outerShdw blurRad="292100" dist="139700" dir="2700000" algn="tl" rotWithShape="0">
              <a:srgbClr val="333333">
                <a:alpha val="65000"/>
              </a:srgbClr>
            </a:outerShdw>
          </a:effectLst>
        </p:spPr>
      </p:pic>
      <p:pic>
        <p:nvPicPr>
          <p:cNvPr id="19" name="Picture 18" descr="A person smiling for a picture&#10;&#10;Description automatically generated">
            <a:extLst>
              <a:ext uri="{FF2B5EF4-FFF2-40B4-BE49-F238E27FC236}">
                <a16:creationId xmlns:a16="http://schemas.microsoft.com/office/drawing/2014/main" id="{A01CCBA6-19D0-F4CC-F576-552D2DCD1B4A}"/>
              </a:ext>
            </a:extLst>
          </p:cNvPr>
          <p:cNvPicPr>
            <a:picLocks noChangeAspect="1"/>
          </p:cNvPicPr>
          <p:nvPr/>
        </p:nvPicPr>
        <p:blipFill>
          <a:blip r:embed="rId6"/>
          <a:stretch>
            <a:fillRect/>
          </a:stretch>
        </p:blipFill>
        <p:spPr>
          <a:xfrm>
            <a:off x="6384833" y="1843426"/>
            <a:ext cx="1585574" cy="1585574"/>
          </a:xfrm>
          <a:prstGeom prst="rect">
            <a:avLst/>
          </a:prstGeom>
          <a:ln>
            <a:noFill/>
          </a:ln>
          <a:effectLst>
            <a:outerShdw blurRad="292100" dist="139700" dir="2700000" algn="tl" rotWithShape="0">
              <a:srgbClr val="333333">
                <a:alpha val="65000"/>
              </a:srgbClr>
            </a:outerShdw>
          </a:effectLst>
        </p:spPr>
      </p:pic>
      <p:pic>
        <p:nvPicPr>
          <p:cNvPr id="21" name="Picture 20" descr="A person in a suit&#10;&#10;Description automatically generated">
            <a:extLst>
              <a:ext uri="{FF2B5EF4-FFF2-40B4-BE49-F238E27FC236}">
                <a16:creationId xmlns:a16="http://schemas.microsoft.com/office/drawing/2014/main" id="{76909161-8F5A-1E2C-D3A3-80EFFA50C282}"/>
              </a:ext>
            </a:extLst>
          </p:cNvPr>
          <p:cNvPicPr>
            <a:picLocks noChangeAspect="1"/>
          </p:cNvPicPr>
          <p:nvPr/>
        </p:nvPicPr>
        <p:blipFill>
          <a:blip r:embed="rId7"/>
          <a:stretch>
            <a:fillRect/>
          </a:stretch>
        </p:blipFill>
        <p:spPr>
          <a:xfrm>
            <a:off x="8882101" y="1843426"/>
            <a:ext cx="1585574" cy="1585574"/>
          </a:xfrm>
          <a:prstGeom prst="rect">
            <a:avLst/>
          </a:prstGeom>
          <a:ln>
            <a:noFill/>
          </a:ln>
          <a:effectLst>
            <a:outerShdw blurRad="292100" dist="139700" dir="2700000" algn="tl" rotWithShape="0">
              <a:srgbClr val="333333">
                <a:alpha val="65000"/>
              </a:srgbClr>
            </a:outerShdw>
          </a:effectLst>
        </p:spPr>
      </p:pic>
      <p:sp>
        <p:nvSpPr>
          <p:cNvPr id="22" name="TextBox 21">
            <a:extLst>
              <a:ext uri="{FF2B5EF4-FFF2-40B4-BE49-F238E27FC236}">
                <a16:creationId xmlns:a16="http://schemas.microsoft.com/office/drawing/2014/main" id="{4E4C2EEC-3F42-F926-0283-BEE219C5E7B1}"/>
              </a:ext>
            </a:extLst>
          </p:cNvPr>
          <p:cNvSpPr txBox="1"/>
          <p:nvPr/>
        </p:nvSpPr>
        <p:spPr>
          <a:xfrm>
            <a:off x="8866563" y="3466845"/>
            <a:ext cx="1804518" cy="1885131"/>
          </a:xfrm>
          <a:prstGeom prst="rect">
            <a:avLst/>
          </a:prstGeom>
          <a:noFill/>
        </p:spPr>
        <p:txBody>
          <a:bodyPr wrap="square" rtlCol="0">
            <a:spAutoFit/>
          </a:bodyPr>
          <a:lstStyle/>
          <a:p>
            <a:r>
              <a:rPr lang="en-GB" sz="2000" b="1" dirty="0">
                <a:solidFill>
                  <a:schemeClr val="bg1"/>
                </a:solidFill>
              </a:rPr>
              <a:t>Kyle McComb</a:t>
            </a:r>
          </a:p>
          <a:p>
            <a:endParaRPr lang="en-GB" sz="2000" b="1" dirty="0">
              <a:solidFill>
                <a:schemeClr val="bg1"/>
              </a:solidFill>
            </a:endParaRPr>
          </a:p>
          <a:p>
            <a:r>
              <a:rPr lang="en-GB" sz="1050" b="1" dirty="0">
                <a:solidFill>
                  <a:schemeClr val="bg1"/>
                </a:solidFill>
              </a:rPr>
              <a:t>Email: kmccomb11@qub.ac.uk</a:t>
            </a:r>
          </a:p>
          <a:p>
            <a:endParaRPr lang="en-GB" sz="1000" b="1" dirty="0">
              <a:solidFill>
                <a:schemeClr val="bg1"/>
              </a:solidFill>
            </a:endParaRPr>
          </a:p>
          <a:p>
            <a:r>
              <a:rPr lang="en-GB" sz="1050" b="1" dirty="0">
                <a:solidFill>
                  <a:schemeClr val="bg1"/>
                </a:solidFill>
              </a:rPr>
              <a:t>Student Number: 40295231</a:t>
            </a:r>
          </a:p>
          <a:p>
            <a:endParaRPr lang="en-GB" sz="1100" b="1" dirty="0">
              <a:solidFill>
                <a:schemeClr val="bg1"/>
              </a:solidFill>
            </a:endParaRPr>
          </a:p>
          <a:p>
            <a:endParaRPr lang="en-GB" sz="2400" b="1" dirty="0">
              <a:solidFill>
                <a:schemeClr val="bg1"/>
              </a:solidFill>
            </a:endParaRPr>
          </a:p>
        </p:txBody>
      </p:sp>
      <p:sp>
        <p:nvSpPr>
          <p:cNvPr id="23" name="TextBox 22">
            <a:extLst>
              <a:ext uri="{FF2B5EF4-FFF2-40B4-BE49-F238E27FC236}">
                <a16:creationId xmlns:a16="http://schemas.microsoft.com/office/drawing/2014/main" id="{0A1DA202-12E0-9561-A537-F68E735C061C}"/>
              </a:ext>
            </a:extLst>
          </p:cNvPr>
          <p:cNvSpPr txBox="1"/>
          <p:nvPr/>
        </p:nvSpPr>
        <p:spPr>
          <a:xfrm>
            <a:off x="3666960" y="3497828"/>
            <a:ext cx="1804518" cy="1715854"/>
          </a:xfrm>
          <a:prstGeom prst="rect">
            <a:avLst/>
          </a:prstGeom>
          <a:noFill/>
        </p:spPr>
        <p:txBody>
          <a:bodyPr wrap="square" rtlCol="0">
            <a:spAutoFit/>
          </a:bodyPr>
          <a:lstStyle/>
          <a:p>
            <a:r>
              <a:rPr lang="en-GB" sz="2000" b="1" dirty="0">
                <a:solidFill>
                  <a:schemeClr val="bg1"/>
                </a:solidFill>
              </a:rPr>
              <a:t>Ross McAllister</a:t>
            </a:r>
          </a:p>
          <a:p>
            <a:endParaRPr lang="en-GB" sz="2000" b="1" dirty="0">
              <a:solidFill>
                <a:schemeClr val="bg1"/>
              </a:solidFill>
            </a:endParaRPr>
          </a:p>
          <a:p>
            <a:r>
              <a:rPr lang="en-GB" sz="1050" b="1" dirty="0">
                <a:solidFill>
                  <a:schemeClr val="bg1"/>
                </a:solidFill>
              </a:rPr>
              <a:t>Email: rmcallister17@qub.ac.uk</a:t>
            </a:r>
          </a:p>
          <a:p>
            <a:endParaRPr lang="en-GB" sz="1000" b="1" dirty="0">
              <a:solidFill>
                <a:schemeClr val="bg1"/>
              </a:solidFill>
            </a:endParaRPr>
          </a:p>
          <a:p>
            <a:r>
              <a:rPr lang="en-GB" sz="1050" b="1" dirty="0">
                <a:solidFill>
                  <a:schemeClr val="bg1"/>
                </a:solidFill>
              </a:rPr>
              <a:t>Student Number: 40291577</a:t>
            </a:r>
            <a:endParaRPr lang="en-GB" sz="1100" b="1" dirty="0">
              <a:solidFill>
                <a:schemeClr val="bg1"/>
              </a:solidFill>
            </a:endParaRPr>
          </a:p>
          <a:p>
            <a:endParaRPr lang="en-GB" sz="2400" b="1" dirty="0">
              <a:solidFill>
                <a:schemeClr val="bg1"/>
              </a:solidFill>
            </a:endParaRPr>
          </a:p>
        </p:txBody>
      </p:sp>
      <p:sp>
        <p:nvSpPr>
          <p:cNvPr id="24" name="TextBox 23">
            <a:extLst>
              <a:ext uri="{FF2B5EF4-FFF2-40B4-BE49-F238E27FC236}">
                <a16:creationId xmlns:a16="http://schemas.microsoft.com/office/drawing/2014/main" id="{EB2DF6C6-E932-996D-015B-F4FB8BDA4E76}"/>
              </a:ext>
            </a:extLst>
          </p:cNvPr>
          <p:cNvSpPr txBox="1"/>
          <p:nvPr/>
        </p:nvSpPr>
        <p:spPr>
          <a:xfrm>
            <a:off x="1045819" y="3497827"/>
            <a:ext cx="1804518" cy="1885131"/>
          </a:xfrm>
          <a:prstGeom prst="rect">
            <a:avLst/>
          </a:prstGeom>
          <a:noFill/>
        </p:spPr>
        <p:txBody>
          <a:bodyPr wrap="square" rtlCol="0">
            <a:spAutoFit/>
          </a:bodyPr>
          <a:lstStyle/>
          <a:p>
            <a:r>
              <a:rPr lang="en-GB" sz="2000" b="1" dirty="0">
                <a:solidFill>
                  <a:schemeClr val="bg1"/>
                </a:solidFill>
              </a:rPr>
              <a:t>Conor Nugent</a:t>
            </a:r>
          </a:p>
          <a:p>
            <a:endParaRPr lang="en-GB" sz="2000" b="1" dirty="0">
              <a:solidFill>
                <a:schemeClr val="bg1"/>
              </a:solidFill>
            </a:endParaRPr>
          </a:p>
          <a:p>
            <a:r>
              <a:rPr lang="en-GB" sz="1050" b="1" dirty="0">
                <a:solidFill>
                  <a:schemeClr val="bg1"/>
                </a:solidFill>
              </a:rPr>
              <a:t>Email: </a:t>
            </a:r>
          </a:p>
          <a:p>
            <a:r>
              <a:rPr lang="en-GB" sz="1050" b="1" dirty="0">
                <a:solidFill>
                  <a:schemeClr val="bg1"/>
                </a:solidFill>
              </a:rPr>
              <a:t>cnugent23@qub.ac.uk</a:t>
            </a:r>
          </a:p>
          <a:p>
            <a:endParaRPr lang="en-GB" sz="1000" b="1" dirty="0">
              <a:solidFill>
                <a:schemeClr val="bg1"/>
              </a:solidFill>
            </a:endParaRPr>
          </a:p>
          <a:p>
            <a:r>
              <a:rPr lang="en-GB" sz="1050" b="1" dirty="0">
                <a:solidFill>
                  <a:schemeClr val="bg1"/>
                </a:solidFill>
              </a:rPr>
              <a:t>Student Number: 40296257</a:t>
            </a:r>
          </a:p>
          <a:p>
            <a:endParaRPr lang="en-GB" sz="1100" b="1" dirty="0">
              <a:solidFill>
                <a:schemeClr val="bg1"/>
              </a:solidFill>
            </a:endParaRPr>
          </a:p>
          <a:p>
            <a:endParaRPr lang="en-GB" sz="2400" b="1" dirty="0">
              <a:solidFill>
                <a:schemeClr val="bg1"/>
              </a:solidFill>
            </a:endParaRPr>
          </a:p>
        </p:txBody>
      </p:sp>
    </p:spTree>
    <p:extLst>
      <p:ext uri="{BB962C8B-B14F-4D97-AF65-F5344CB8AC3E}">
        <p14:creationId xmlns:p14="http://schemas.microsoft.com/office/powerpoint/2010/main" val="374183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99A0F-8326-9C7B-81DF-0067475FC2BD}"/>
              </a:ext>
            </a:extLst>
          </p:cNvPr>
          <p:cNvPicPr>
            <a:picLocks noChangeAspect="1"/>
          </p:cNvPicPr>
          <p:nvPr/>
        </p:nvPicPr>
        <p:blipFill>
          <a:blip r:embed="rId3"/>
          <a:stretch>
            <a:fillRect/>
          </a:stretch>
        </p:blipFill>
        <p:spPr>
          <a:xfrm>
            <a:off x="10296260" y="6022952"/>
            <a:ext cx="1671618" cy="601782"/>
          </a:xfrm>
          <a:prstGeom prst="rect">
            <a:avLst/>
          </a:prstGeom>
        </p:spPr>
      </p:pic>
      <p:sp>
        <p:nvSpPr>
          <p:cNvPr id="3" name="TextBox 2">
            <a:extLst>
              <a:ext uri="{FF2B5EF4-FFF2-40B4-BE49-F238E27FC236}">
                <a16:creationId xmlns:a16="http://schemas.microsoft.com/office/drawing/2014/main" id="{2793E6AC-25A6-07BE-6795-39CDCE7C4099}"/>
              </a:ext>
            </a:extLst>
          </p:cNvPr>
          <p:cNvSpPr txBox="1"/>
          <p:nvPr/>
        </p:nvSpPr>
        <p:spPr>
          <a:xfrm>
            <a:off x="363893" y="248159"/>
            <a:ext cx="6942515" cy="1569660"/>
          </a:xfrm>
          <a:prstGeom prst="rect">
            <a:avLst/>
          </a:prstGeom>
          <a:noFill/>
        </p:spPr>
        <p:txBody>
          <a:bodyPr wrap="square" rtlCol="0">
            <a:spAutoFit/>
          </a:bodyPr>
          <a:lstStyle/>
          <a:p>
            <a:r>
              <a:rPr lang="en-GB" sz="4800" b="1" dirty="0">
                <a:solidFill>
                  <a:schemeClr val="bg1"/>
                </a:solidFill>
              </a:rPr>
              <a:t>Overview of the Problem and why it's important</a:t>
            </a:r>
          </a:p>
        </p:txBody>
      </p:sp>
      <p:sp>
        <p:nvSpPr>
          <p:cNvPr id="4" name="TextBox 3">
            <a:extLst>
              <a:ext uri="{FF2B5EF4-FFF2-40B4-BE49-F238E27FC236}">
                <a16:creationId xmlns:a16="http://schemas.microsoft.com/office/drawing/2014/main" id="{F56C0E3E-4270-1E56-C5CA-E7BF2E15A866}"/>
              </a:ext>
            </a:extLst>
          </p:cNvPr>
          <p:cNvSpPr txBox="1"/>
          <p:nvPr/>
        </p:nvSpPr>
        <p:spPr>
          <a:xfrm>
            <a:off x="363893" y="1980207"/>
            <a:ext cx="11268330" cy="4524315"/>
          </a:xfrm>
          <a:prstGeom prst="rect">
            <a:avLst/>
          </a:prstGeom>
          <a:noFill/>
        </p:spPr>
        <p:txBody>
          <a:bodyPr wrap="square" rtlCol="0">
            <a:spAutoFit/>
          </a:bodyPr>
          <a:lstStyle/>
          <a:p>
            <a:r>
              <a:rPr lang="en-GB" dirty="0">
                <a:solidFill>
                  <a:schemeClr val="bg1"/>
                </a:solidFill>
              </a:rPr>
              <a:t>The discipline of Electronics, Electrical Engineering and Computer Science (EEECS) is vast, diverse, and always evolving. As a result, it encompasses many sub-disciples such as; Artificial Intelligence, Computer Networks, Cyber Security, Embedded Systems and so forth. A key challenge faced by students is making informed decisions about module selection and what career path they want to pursue due to the vast avenues that The School of Electronics, Electrical Engineering and Computer Science at Queen’s University Belfast offers. </a:t>
            </a:r>
          </a:p>
          <a:p>
            <a:endParaRPr lang="en-GB" dirty="0">
              <a:solidFill>
                <a:schemeClr val="bg1"/>
              </a:solidFill>
            </a:endParaRPr>
          </a:p>
          <a:p>
            <a:r>
              <a:rPr lang="en-GB" dirty="0">
                <a:solidFill>
                  <a:schemeClr val="bg1"/>
                </a:solidFill>
              </a:rPr>
              <a:t>The importance of the problem :</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modules that a student chooses can have a drastic impact on their academic and career goals. Therefore, it is important for students to be equipped with all the knowledge they can.</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Some modules contain pre-</a:t>
            </a:r>
            <a:r>
              <a:rPr lang="en-GB" dirty="0" err="1">
                <a:solidFill>
                  <a:schemeClr val="bg1"/>
                </a:solidFill>
              </a:rPr>
              <a:t>requisties</a:t>
            </a:r>
            <a:r>
              <a:rPr lang="en-GB" dirty="0">
                <a:solidFill>
                  <a:schemeClr val="bg1"/>
                </a:solidFill>
              </a:rPr>
              <a:t>, therefore it’s important that the student is aware of this and can plan what modules they need to take accordingly.</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Prospective students want to know if their interests align with the potential modules/pathways they </a:t>
            </a:r>
          </a:p>
          <a:p>
            <a:r>
              <a:rPr lang="en-GB" dirty="0">
                <a:solidFill>
                  <a:schemeClr val="bg1"/>
                </a:solidFill>
              </a:rPr>
              <a:t>      want to choose.</a:t>
            </a:r>
          </a:p>
        </p:txBody>
      </p:sp>
    </p:spTree>
    <p:extLst>
      <p:ext uri="{BB962C8B-B14F-4D97-AF65-F5344CB8AC3E}">
        <p14:creationId xmlns:p14="http://schemas.microsoft.com/office/powerpoint/2010/main" val="268912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99A0F-8326-9C7B-81DF-0067475FC2BD}"/>
              </a:ext>
            </a:extLst>
          </p:cNvPr>
          <p:cNvPicPr>
            <a:picLocks noChangeAspect="1"/>
          </p:cNvPicPr>
          <p:nvPr/>
        </p:nvPicPr>
        <p:blipFill>
          <a:blip r:embed="rId3"/>
          <a:stretch>
            <a:fillRect/>
          </a:stretch>
        </p:blipFill>
        <p:spPr>
          <a:xfrm>
            <a:off x="10296260" y="6022952"/>
            <a:ext cx="1671618" cy="601782"/>
          </a:xfrm>
          <a:prstGeom prst="rect">
            <a:avLst/>
          </a:prstGeom>
        </p:spPr>
      </p:pic>
      <p:sp>
        <p:nvSpPr>
          <p:cNvPr id="3" name="TextBox 2">
            <a:extLst>
              <a:ext uri="{FF2B5EF4-FFF2-40B4-BE49-F238E27FC236}">
                <a16:creationId xmlns:a16="http://schemas.microsoft.com/office/drawing/2014/main" id="{2793E6AC-25A6-07BE-6795-39CDCE7C4099}"/>
              </a:ext>
            </a:extLst>
          </p:cNvPr>
          <p:cNvSpPr txBox="1"/>
          <p:nvPr/>
        </p:nvSpPr>
        <p:spPr>
          <a:xfrm>
            <a:off x="363893" y="410547"/>
            <a:ext cx="11058085" cy="830997"/>
          </a:xfrm>
          <a:prstGeom prst="rect">
            <a:avLst/>
          </a:prstGeom>
          <a:noFill/>
        </p:spPr>
        <p:txBody>
          <a:bodyPr wrap="square" rtlCol="0">
            <a:spAutoFit/>
          </a:bodyPr>
          <a:lstStyle/>
          <a:p>
            <a:r>
              <a:rPr lang="en-GB" sz="4800" b="1" dirty="0">
                <a:solidFill>
                  <a:schemeClr val="bg1"/>
                </a:solidFill>
              </a:rPr>
              <a:t>Overview of the solution</a:t>
            </a:r>
          </a:p>
        </p:txBody>
      </p:sp>
      <p:sp>
        <p:nvSpPr>
          <p:cNvPr id="5" name="TextBox 4">
            <a:extLst>
              <a:ext uri="{FF2B5EF4-FFF2-40B4-BE49-F238E27FC236}">
                <a16:creationId xmlns:a16="http://schemas.microsoft.com/office/drawing/2014/main" id="{2E48D6E6-AF4A-61B4-D600-25224BA52117}"/>
              </a:ext>
            </a:extLst>
          </p:cNvPr>
          <p:cNvSpPr txBox="1"/>
          <p:nvPr/>
        </p:nvSpPr>
        <p:spPr>
          <a:xfrm>
            <a:off x="363893" y="1588169"/>
            <a:ext cx="11346844" cy="4801314"/>
          </a:xfrm>
          <a:prstGeom prst="rect">
            <a:avLst/>
          </a:prstGeom>
          <a:noFill/>
        </p:spPr>
        <p:txBody>
          <a:bodyPr wrap="square" rtlCol="0">
            <a:spAutoFit/>
          </a:bodyPr>
          <a:lstStyle/>
          <a:p>
            <a:r>
              <a:rPr lang="en-GB" dirty="0">
                <a:solidFill>
                  <a:schemeClr val="bg1"/>
                </a:solidFill>
              </a:rPr>
              <a:t>Pathfinder, a novel system developed by the team was designed to address this problem in CSC3068/CSC3069 by providing detailed module recommendations and career guidance based off the interests of EEECS students through a central chatbot. Distinctive features of the Pathfinder system include the following;</a:t>
            </a:r>
          </a:p>
          <a:p>
            <a:endParaRPr lang="en-GB" dirty="0">
              <a:solidFill>
                <a:schemeClr val="bg1"/>
              </a:solidFill>
            </a:endParaRPr>
          </a:p>
          <a:p>
            <a:pPr marL="285750" indent="-285750">
              <a:buFont typeface="Arial" panose="020B0604020202020204" pitchFamily="34" charset="0"/>
              <a:buChar char="•"/>
            </a:pPr>
            <a:r>
              <a:rPr lang="en-GB" b="1" dirty="0">
                <a:solidFill>
                  <a:schemeClr val="bg1"/>
                </a:solidFill>
              </a:rPr>
              <a:t>The central chatbot</a:t>
            </a:r>
          </a:p>
          <a:p>
            <a:r>
              <a:rPr lang="en-GB" b="1" dirty="0">
                <a:solidFill>
                  <a:schemeClr val="bg1"/>
                </a:solidFill>
              </a:rPr>
              <a:t> </a:t>
            </a:r>
          </a:p>
          <a:p>
            <a:pPr marL="285750" indent="-285750">
              <a:buFont typeface="Arial" panose="020B0604020202020204" pitchFamily="34" charset="0"/>
              <a:buChar char="•"/>
            </a:pPr>
            <a:r>
              <a:rPr lang="en-GB" b="1" dirty="0">
                <a:solidFill>
                  <a:schemeClr val="bg1"/>
                </a:solidFill>
              </a:rPr>
              <a:t>Web-scraping spider</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Grade Dashboard </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Admin Interface </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Login/Signup Page </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2FA/TOTP</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Database backup</a:t>
            </a:r>
          </a:p>
        </p:txBody>
      </p:sp>
      <p:pic>
        <p:nvPicPr>
          <p:cNvPr id="6" name="Picture 5">
            <a:extLst>
              <a:ext uri="{FF2B5EF4-FFF2-40B4-BE49-F238E27FC236}">
                <a16:creationId xmlns:a16="http://schemas.microsoft.com/office/drawing/2014/main" id="{969DB4D3-7CB3-4E8E-9C43-B368507A458C}"/>
              </a:ext>
            </a:extLst>
          </p:cNvPr>
          <p:cNvPicPr>
            <a:picLocks noChangeAspect="1"/>
          </p:cNvPicPr>
          <p:nvPr/>
        </p:nvPicPr>
        <p:blipFill>
          <a:blip r:embed="rId4"/>
          <a:stretch>
            <a:fillRect/>
          </a:stretch>
        </p:blipFill>
        <p:spPr>
          <a:xfrm>
            <a:off x="3480826" y="2525422"/>
            <a:ext cx="6162952" cy="42390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6737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99A0F-8326-9C7B-81DF-0067475FC2BD}"/>
              </a:ext>
            </a:extLst>
          </p:cNvPr>
          <p:cNvPicPr>
            <a:picLocks noChangeAspect="1"/>
          </p:cNvPicPr>
          <p:nvPr/>
        </p:nvPicPr>
        <p:blipFill>
          <a:blip r:embed="rId3"/>
          <a:stretch>
            <a:fillRect/>
          </a:stretch>
        </p:blipFill>
        <p:spPr>
          <a:xfrm>
            <a:off x="10296260" y="6022952"/>
            <a:ext cx="1671618" cy="601782"/>
          </a:xfrm>
          <a:prstGeom prst="rect">
            <a:avLst/>
          </a:prstGeom>
        </p:spPr>
      </p:pic>
      <p:sp>
        <p:nvSpPr>
          <p:cNvPr id="3" name="TextBox 2">
            <a:extLst>
              <a:ext uri="{FF2B5EF4-FFF2-40B4-BE49-F238E27FC236}">
                <a16:creationId xmlns:a16="http://schemas.microsoft.com/office/drawing/2014/main" id="{2793E6AC-25A6-07BE-6795-39CDCE7C4099}"/>
              </a:ext>
            </a:extLst>
          </p:cNvPr>
          <p:cNvSpPr txBox="1"/>
          <p:nvPr/>
        </p:nvSpPr>
        <p:spPr>
          <a:xfrm>
            <a:off x="363893" y="410547"/>
            <a:ext cx="7816721" cy="1569660"/>
          </a:xfrm>
          <a:prstGeom prst="rect">
            <a:avLst/>
          </a:prstGeom>
          <a:noFill/>
        </p:spPr>
        <p:txBody>
          <a:bodyPr wrap="square" rtlCol="0">
            <a:spAutoFit/>
          </a:bodyPr>
          <a:lstStyle/>
          <a:p>
            <a:r>
              <a:rPr lang="en-GB" sz="4800" b="1" dirty="0">
                <a:solidFill>
                  <a:schemeClr val="bg1"/>
                </a:solidFill>
              </a:rPr>
              <a:t>Overview of the process followed</a:t>
            </a:r>
          </a:p>
        </p:txBody>
      </p:sp>
      <p:pic>
        <p:nvPicPr>
          <p:cNvPr id="5" name="Picture 4" descr="A diagram of software development&#10;&#10;Description automatically generated">
            <a:extLst>
              <a:ext uri="{FF2B5EF4-FFF2-40B4-BE49-F238E27FC236}">
                <a16:creationId xmlns:a16="http://schemas.microsoft.com/office/drawing/2014/main" id="{3C0CD1F1-E7C7-DE1A-58BA-2DA5B3C6282C}"/>
              </a:ext>
            </a:extLst>
          </p:cNvPr>
          <p:cNvPicPr>
            <a:picLocks noChangeAspect="1"/>
          </p:cNvPicPr>
          <p:nvPr/>
        </p:nvPicPr>
        <p:blipFill>
          <a:blip r:embed="rId4"/>
          <a:stretch>
            <a:fillRect/>
          </a:stretch>
        </p:blipFill>
        <p:spPr>
          <a:xfrm>
            <a:off x="4846612" y="987878"/>
            <a:ext cx="8428040" cy="4882243"/>
          </a:xfrm>
          <a:prstGeom prst="rect">
            <a:avLst/>
          </a:prstGeom>
        </p:spPr>
      </p:pic>
      <p:sp>
        <p:nvSpPr>
          <p:cNvPr id="6" name="TextBox 5">
            <a:extLst>
              <a:ext uri="{FF2B5EF4-FFF2-40B4-BE49-F238E27FC236}">
                <a16:creationId xmlns:a16="http://schemas.microsoft.com/office/drawing/2014/main" id="{B63ABA12-5B3E-7D75-576E-4DDCD4B710F8}"/>
              </a:ext>
            </a:extLst>
          </p:cNvPr>
          <p:cNvSpPr txBox="1"/>
          <p:nvPr/>
        </p:nvSpPr>
        <p:spPr>
          <a:xfrm>
            <a:off x="363893" y="2460812"/>
            <a:ext cx="6204995" cy="3970318"/>
          </a:xfrm>
          <a:prstGeom prst="rect">
            <a:avLst/>
          </a:prstGeom>
          <a:noFill/>
        </p:spPr>
        <p:txBody>
          <a:bodyPr wrap="square" rtlCol="0">
            <a:spAutoFit/>
          </a:bodyPr>
          <a:lstStyle/>
          <a:p>
            <a:r>
              <a:rPr lang="en-GB" b="1" dirty="0">
                <a:solidFill>
                  <a:schemeClr val="bg1"/>
                </a:solidFill>
              </a:rPr>
              <a:t>For this project, the team followed the SDLC Model which included:</a:t>
            </a:r>
          </a:p>
          <a:p>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Requirement Analysis</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Planning</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Design</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Developing the application</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Testing</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Deployment/Maintenance</a:t>
            </a:r>
          </a:p>
        </p:txBody>
      </p:sp>
    </p:spTree>
    <p:extLst>
      <p:ext uri="{BB962C8B-B14F-4D97-AF65-F5344CB8AC3E}">
        <p14:creationId xmlns:p14="http://schemas.microsoft.com/office/powerpoint/2010/main" val="97586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99A0F-8326-9C7B-81DF-0067475FC2BD}"/>
              </a:ext>
            </a:extLst>
          </p:cNvPr>
          <p:cNvPicPr>
            <a:picLocks noChangeAspect="1"/>
          </p:cNvPicPr>
          <p:nvPr/>
        </p:nvPicPr>
        <p:blipFill>
          <a:blip r:embed="rId3"/>
          <a:stretch>
            <a:fillRect/>
          </a:stretch>
        </p:blipFill>
        <p:spPr>
          <a:xfrm>
            <a:off x="10296260" y="6022952"/>
            <a:ext cx="1671618" cy="601782"/>
          </a:xfrm>
          <a:prstGeom prst="rect">
            <a:avLst/>
          </a:prstGeom>
        </p:spPr>
      </p:pic>
      <p:sp>
        <p:nvSpPr>
          <p:cNvPr id="3" name="TextBox 2">
            <a:extLst>
              <a:ext uri="{FF2B5EF4-FFF2-40B4-BE49-F238E27FC236}">
                <a16:creationId xmlns:a16="http://schemas.microsoft.com/office/drawing/2014/main" id="{2793E6AC-25A6-07BE-6795-39CDCE7C4099}"/>
              </a:ext>
            </a:extLst>
          </p:cNvPr>
          <p:cNvSpPr txBox="1"/>
          <p:nvPr/>
        </p:nvSpPr>
        <p:spPr>
          <a:xfrm>
            <a:off x="363893" y="410547"/>
            <a:ext cx="9148407" cy="830997"/>
          </a:xfrm>
          <a:prstGeom prst="rect">
            <a:avLst/>
          </a:prstGeom>
          <a:noFill/>
        </p:spPr>
        <p:txBody>
          <a:bodyPr wrap="square" rtlCol="0">
            <a:spAutoFit/>
          </a:bodyPr>
          <a:lstStyle/>
          <a:p>
            <a:r>
              <a:rPr lang="en-GB" sz="4800" b="1" dirty="0">
                <a:solidFill>
                  <a:schemeClr val="bg1"/>
                </a:solidFill>
              </a:rPr>
              <a:t>Challenges Encountered</a:t>
            </a:r>
          </a:p>
        </p:txBody>
      </p:sp>
      <p:sp>
        <p:nvSpPr>
          <p:cNvPr id="6" name="TextBox 5">
            <a:extLst>
              <a:ext uri="{FF2B5EF4-FFF2-40B4-BE49-F238E27FC236}">
                <a16:creationId xmlns:a16="http://schemas.microsoft.com/office/drawing/2014/main" id="{B63ABA12-5B3E-7D75-576E-4DDCD4B710F8}"/>
              </a:ext>
            </a:extLst>
          </p:cNvPr>
          <p:cNvSpPr txBox="1"/>
          <p:nvPr/>
        </p:nvSpPr>
        <p:spPr>
          <a:xfrm>
            <a:off x="605193" y="1686112"/>
            <a:ext cx="5490807" cy="3970318"/>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Web Scraping – Anti-bot protections.</a:t>
            </a:r>
          </a:p>
          <a:p>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Dealing with limited amount of sample data from the Chatbot when training the chatbot. </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Limited library for backups</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Categorising the web-scraping data and making it readable for the chatbot.</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Re-design for mobile (UI) – didn’t use a framework</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Chatbot library limitations - Chatterbot</a:t>
            </a:r>
          </a:p>
          <a:p>
            <a:pPr marL="285750" indent="-285750">
              <a:buFont typeface="Arial" panose="020B0604020202020204" pitchFamily="34" charset="0"/>
              <a:buChar char="•"/>
            </a:pPr>
            <a:endParaRPr lang="en-GB" b="1" dirty="0">
              <a:solidFill>
                <a:schemeClr val="bg1"/>
              </a:solidFill>
            </a:endParaRPr>
          </a:p>
        </p:txBody>
      </p:sp>
    </p:spTree>
    <p:extLst>
      <p:ext uri="{BB962C8B-B14F-4D97-AF65-F5344CB8AC3E}">
        <p14:creationId xmlns:p14="http://schemas.microsoft.com/office/powerpoint/2010/main" val="102864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99A0F-8326-9C7B-81DF-0067475FC2BD}"/>
              </a:ext>
            </a:extLst>
          </p:cNvPr>
          <p:cNvPicPr>
            <a:picLocks noChangeAspect="1"/>
          </p:cNvPicPr>
          <p:nvPr/>
        </p:nvPicPr>
        <p:blipFill>
          <a:blip r:embed="rId3"/>
          <a:stretch>
            <a:fillRect/>
          </a:stretch>
        </p:blipFill>
        <p:spPr>
          <a:xfrm>
            <a:off x="10296260" y="6022952"/>
            <a:ext cx="1671618" cy="601782"/>
          </a:xfrm>
          <a:prstGeom prst="rect">
            <a:avLst/>
          </a:prstGeom>
        </p:spPr>
      </p:pic>
      <p:sp>
        <p:nvSpPr>
          <p:cNvPr id="3" name="TextBox 2">
            <a:extLst>
              <a:ext uri="{FF2B5EF4-FFF2-40B4-BE49-F238E27FC236}">
                <a16:creationId xmlns:a16="http://schemas.microsoft.com/office/drawing/2014/main" id="{2793E6AC-25A6-07BE-6795-39CDCE7C4099}"/>
              </a:ext>
            </a:extLst>
          </p:cNvPr>
          <p:cNvSpPr txBox="1"/>
          <p:nvPr/>
        </p:nvSpPr>
        <p:spPr>
          <a:xfrm>
            <a:off x="363893" y="410547"/>
            <a:ext cx="11058085" cy="830997"/>
          </a:xfrm>
          <a:prstGeom prst="rect">
            <a:avLst/>
          </a:prstGeom>
          <a:noFill/>
        </p:spPr>
        <p:txBody>
          <a:bodyPr wrap="square" rtlCol="0">
            <a:spAutoFit/>
          </a:bodyPr>
          <a:lstStyle/>
          <a:p>
            <a:r>
              <a:rPr lang="en-GB" sz="4800" b="1" dirty="0">
                <a:solidFill>
                  <a:schemeClr val="bg1"/>
                </a:solidFill>
              </a:rPr>
              <a:t>Possible future directions for the project</a:t>
            </a:r>
          </a:p>
        </p:txBody>
      </p:sp>
      <p:sp>
        <p:nvSpPr>
          <p:cNvPr id="4" name="TextBox 3">
            <a:extLst>
              <a:ext uri="{FF2B5EF4-FFF2-40B4-BE49-F238E27FC236}">
                <a16:creationId xmlns:a16="http://schemas.microsoft.com/office/drawing/2014/main" id="{AAE85BF5-1932-EA56-84CB-A914FACCAEBD}"/>
              </a:ext>
            </a:extLst>
          </p:cNvPr>
          <p:cNvSpPr txBox="1"/>
          <p:nvPr/>
        </p:nvSpPr>
        <p:spPr>
          <a:xfrm>
            <a:off x="481263" y="1627605"/>
            <a:ext cx="10491537" cy="3970318"/>
          </a:xfrm>
          <a:prstGeom prst="rect">
            <a:avLst/>
          </a:prstGeom>
          <a:noFill/>
        </p:spPr>
        <p:txBody>
          <a:bodyPr wrap="square" rtlCol="0">
            <a:spAutoFit/>
          </a:bodyPr>
          <a:lstStyle/>
          <a:p>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Host database in a separate microservice for enhanced security and scalability e.g. Google </a:t>
            </a:r>
            <a:r>
              <a:rPr lang="en-GB" b="1" dirty="0" err="1">
                <a:solidFill>
                  <a:schemeClr val="bg1"/>
                </a:solidFill>
              </a:rPr>
              <a:t>Firestore</a:t>
            </a:r>
            <a:r>
              <a:rPr lang="en-GB" b="1" dirty="0">
                <a:solidFill>
                  <a:schemeClr val="bg1"/>
                </a:solidFill>
              </a:rPr>
              <a:t>/Firebase or Microsoft Azure.</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Roll out the project to all university subjects, not just for EEECS. Allowing it to benefit all students at Queen’s University Belfast</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Incorporate this into the Queen’s website via a designated portal. Link it with QSIS to better integrate with the university’s current system. Lecturer’s enter grades instead of students to stop data redundancy.</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Have the chatbot be able to talk in and fully understand other languages in order to aid International Students.</a:t>
            </a:r>
          </a:p>
          <a:p>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Automatic signup without admin intervention. </a:t>
            </a:r>
          </a:p>
        </p:txBody>
      </p:sp>
    </p:spTree>
    <p:extLst>
      <p:ext uri="{BB962C8B-B14F-4D97-AF65-F5344CB8AC3E}">
        <p14:creationId xmlns:p14="http://schemas.microsoft.com/office/powerpoint/2010/main" val="191080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23AF71-4642-7C4E-ACAC-71B6D2EB06D5}"/>
              </a:ext>
            </a:extLst>
          </p:cNvPr>
          <p:cNvPicPr>
            <a:picLocks noChangeAspect="1"/>
          </p:cNvPicPr>
          <p:nvPr/>
        </p:nvPicPr>
        <p:blipFill>
          <a:blip r:embed="rId2"/>
          <a:stretch>
            <a:fillRect/>
          </a:stretch>
        </p:blipFill>
        <p:spPr>
          <a:xfrm>
            <a:off x="3944445" y="1585550"/>
            <a:ext cx="3876239" cy="1395446"/>
          </a:xfrm>
          <a:prstGeom prst="rect">
            <a:avLst/>
          </a:prstGeom>
        </p:spPr>
      </p:pic>
      <p:sp>
        <p:nvSpPr>
          <p:cNvPr id="4" name="Rectangle 3">
            <a:extLst>
              <a:ext uri="{FF2B5EF4-FFF2-40B4-BE49-F238E27FC236}">
                <a16:creationId xmlns:a16="http://schemas.microsoft.com/office/drawing/2014/main" id="{7D50DFBF-C334-CF4B-976D-17829E90A33E}"/>
              </a:ext>
            </a:extLst>
          </p:cNvPr>
          <p:cNvSpPr/>
          <p:nvPr/>
        </p:nvSpPr>
        <p:spPr>
          <a:xfrm>
            <a:off x="704716" y="3172144"/>
            <a:ext cx="10782567" cy="830997"/>
          </a:xfrm>
          <a:prstGeom prst="rect">
            <a:avLst/>
          </a:prstGeom>
        </p:spPr>
        <p:txBody>
          <a:bodyPr wrap="none">
            <a:spAutoFit/>
          </a:bodyPr>
          <a:lstStyle/>
          <a:p>
            <a:r>
              <a:rPr lang="en-GB" sz="4800" b="1" dirty="0">
                <a:solidFill>
                  <a:schemeClr val="bg1"/>
                </a:solidFill>
              </a:rPr>
              <a:t>Demonstration of our system - Pathfinder</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8CADB73E-C56A-0B53-CFFF-505B7758941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4867722" y="3933570"/>
            <a:ext cx="2456555" cy="2456555"/>
          </a:xfrm>
          <a:prstGeom prst="rect">
            <a:avLst/>
          </a:prstGeom>
        </p:spPr>
      </p:pic>
      <p:sp>
        <p:nvSpPr>
          <p:cNvPr id="5" name="Rectangle 4">
            <a:extLst>
              <a:ext uri="{FF2B5EF4-FFF2-40B4-BE49-F238E27FC236}">
                <a16:creationId xmlns:a16="http://schemas.microsoft.com/office/drawing/2014/main" id="{B667EDE2-7036-D536-75A2-4F69704B5FA6}"/>
              </a:ext>
            </a:extLst>
          </p:cNvPr>
          <p:cNvSpPr/>
          <p:nvPr/>
        </p:nvSpPr>
        <p:spPr>
          <a:xfrm>
            <a:off x="2365074" y="6159292"/>
            <a:ext cx="8042266" cy="461665"/>
          </a:xfrm>
          <a:prstGeom prst="rect">
            <a:avLst/>
          </a:prstGeom>
        </p:spPr>
        <p:txBody>
          <a:bodyPr wrap="none">
            <a:spAutoFit/>
          </a:bodyPr>
          <a:lstStyle/>
          <a:p>
            <a:r>
              <a:rPr lang="en-GB" sz="2400" b="1" dirty="0">
                <a:solidFill>
                  <a:schemeClr val="bg1"/>
                </a:solidFill>
              </a:rPr>
              <a:t>Repository Link: https://github.com/KyleMcComb/Pathfinder</a:t>
            </a:r>
          </a:p>
        </p:txBody>
      </p:sp>
    </p:spTree>
    <p:extLst>
      <p:ext uri="{BB962C8B-B14F-4D97-AF65-F5344CB8AC3E}">
        <p14:creationId xmlns:p14="http://schemas.microsoft.com/office/powerpoint/2010/main" val="405917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23AF71-4642-7C4E-ACAC-71B6D2EB06D5}"/>
              </a:ext>
            </a:extLst>
          </p:cNvPr>
          <p:cNvPicPr>
            <a:picLocks noChangeAspect="1"/>
          </p:cNvPicPr>
          <p:nvPr/>
        </p:nvPicPr>
        <p:blipFill>
          <a:blip r:embed="rId2"/>
          <a:stretch>
            <a:fillRect/>
          </a:stretch>
        </p:blipFill>
        <p:spPr>
          <a:xfrm>
            <a:off x="3944445" y="1585550"/>
            <a:ext cx="3876239" cy="1395446"/>
          </a:xfrm>
          <a:prstGeom prst="rect">
            <a:avLst/>
          </a:prstGeom>
        </p:spPr>
      </p:pic>
      <p:sp>
        <p:nvSpPr>
          <p:cNvPr id="4" name="Rectangle 3">
            <a:extLst>
              <a:ext uri="{FF2B5EF4-FFF2-40B4-BE49-F238E27FC236}">
                <a16:creationId xmlns:a16="http://schemas.microsoft.com/office/drawing/2014/main" id="{7D50DFBF-C334-CF4B-976D-17829E90A33E}"/>
              </a:ext>
            </a:extLst>
          </p:cNvPr>
          <p:cNvSpPr/>
          <p:nvPr/>
        </p:nvSpPr>
        <p:spPr>
          <a:xfrm>
            <a:off x="4014532" y="3102573"/>
            <a:ext cx="4162934" cy="830997"/>
          </a:xfrm>
          <a:prstGeom prst="rect">
            <a:avLst/>
          </a:prstGeom>
        </p:spPr>
        <p:txBody>
          <a:bodyPr wrap="none">
            <a:spAutoFit/>
          </a:bodyPr>
          <a:lstStyle/>
          <a:p>
            <a:r>
              <a:rPr lang="en-GB" sz="4800" b="1" dirty="0">
                <a:solidFill>
                  <a:schemeClr val="bg1"/>
                </a:solidFill>
              </a:rPr>
              <a:t>Any Questions?</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8CADB73E-C56A-0B53-CFFF-505B7758941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4867722" y="3933570"/>
            <a:ext cx="2456555" cy="2456555"/>
          </a:xfrm>
          <a:prstGeom prst="rect">
            <a:avLst/>
          </a:prstGeom>
        </p:spPr>
      </p:pic>
    </p:spTree>
    <p:extLst>
      <p:ext uri="{BB962C8B-B14F-4D97-AF65-F5344CB8AC3E}">
        <p14:creationId xmlns:p14="http://schemas.microsoft.com/office/powerpoint/2010/main" val="419152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362</TotalTime>
  <Words>563</Words>
  <Application>Microsoft Office PowerPoint</Application>
  <PresentationFormat>Widescreen</PresentationFormat>
  <Paragraphs>104</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McComb (UK)</dc:creator>
  <cp:lastModifiedBy>Dean Logan</cp:lastModifiedBy>
  <cp:revision>18</cp:revision>
  <dcterms:created xsi:type="dcterms:W3CDTF">2024-01-08T12:43:08Z</dcterms:created>
  <dcterms:modified xsi:type="dcterms:W3CDTF">2024-01-12T20:22:59Z</dcterms:modified>
</cp:coreProperties>
</file>