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00" r:id="rId2"/>
    <p:sldId id="301" r:id="rId3"/>
    <p:sldId id="305" r:id="rId4"/>
    <p:sldId id="302" r:id="rId5"/>
    <p:sldId id="306" r:id="rId6"/>
    <p:sldId id="304" r:id="rId7"/>
  </p:sldIdLst>
  <p:sldSz cx="9144000" cy="5889625"/>
  <p:notesSz cx="6858000" cy="9144000"/>
  <p:defaultTextStyle>
    <a:defPPr>
      <a:defRPr lang="en-US"/>
    </a:defPPr>
    <a:lvl1pPr algn="l" defTabSz="36555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365551" algn="l" defTabSz="36555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731097" algn="l" defTabSz="36555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096647" algn="l" defTabSz="36555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462197" algn="l" defTabSz="36555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1827748" algn="l" defTabSz="73109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193294" algn="l" defTabSz="73109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2558844" algn="l" defTabSz="73109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2924391" algn="l" defTabSz="73109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8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EA"/>
    <a:srgbClr val="B3D4FF"/>
    <a:srgbClr val="5A9E94"/>
    <a:srgbClr val="E08879"/>
    <a:srgbClr val="456964"/>
    <a:srgbClr val="53BEBE"/>
    <a:srgbClr val="C00000"/>
    <a:srgbClr val="1F497D"/>
    <a:srgbClr val="A6A6A6"/>
    <a:srgbClr val="DE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6" autoAdjust="0"/>
    <p:restoredTop sz="96512" autoAdjust="0"/>
  </p:normalViewPr>
  <p:slideViewPr>
    <p:cSldViewPr snapToGrid="0" snapToObjects="1">
      <p:cViewPr varScale="1">
        <p:scale>
          <a:sx n="149" d="100"/>
          <a:sy n="149" d="100"/>
        </p:scale>
        <p:origin x="1120" y="184"/>
      </p:cViewPr>
      <p:guideLst>
        <p:guide orient="horz" pos="1858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38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B006B4-D349-1623-7DD1-4CA1D3051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6D438-25D3-6EA0-9239-BBA8F21B25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447B9-4913-EB4B-8529-445A0DE86383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4A2AB-BB74-6F6F-1097-BC573F5C4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0393-78C1-B49A-79E6-1EB993C7BA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E01A-AE6D-6B44-A5B8-CDBEBC06F5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57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AF76-9C1D-4422-9561-8BB2FD7B51F6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3463" y="1143000"/>
            <a:ext cx="4791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217CC-85F5-4573-AB25-13CAB1794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1pPr>
    <a:lvl2pPr marL="365551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2pPr>
    <a:lvl3pPr marL="731097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3pPr>
    <a:lvl4pPr marL="1096647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4pPr>
    <a:lvl5pPr marL="1462197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5pPr>
    <a:lvl6pPr marL="1827748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6pPr>
    <a:lvl7pPr marL="2193294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7pPr>
    <a:lvl8pPr marL="2558844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8pPr>
    <a:lvl9pPr marL="2924391" algn="l" defTabSz="731097" rtl="0" eaLnBrk="1" latinLnBrk="0" hangingPunct="1">
      <a:defRPr sz="9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Start/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9E3-9DA2-1990-C39B-86F3C9AD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21" y="2187767"/>
            <a:ext cx="6858001" cy="8261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47" b="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026E4-38C7-F9E2-4EB1-69E8BB56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21" y="3093921"/>
            <a:ext cx="6858001" cy="1421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459" indent="0" algn="ctr">
              <a:buNone/>
              <a:defRPr sz="1581"/>
            </a:lvl2pPr>
            <a:lvl3pPr marL="722914" indent="0" algn="ctr">
              <a:buNone/>
              <a:defRPr sz="1421"/>
            </a:lvl3pPr>
            <a:lvl4pPr marL="1084374" indent="0" algn="ctr">
              <a:buNone/>
              <a:defRPr sz="1263"/>
            </a:lvl4pPr>
            <a:lvl5pPr marL="1445832" indent="0" algn="ctr">
              <a:buNone/>
              <a:defRPr sz="1263"/>
            </a:lvl5pPr>
            <a:lvl6pPr marL="1807287" indent="0" algn="ctr">
              <a:buNone/>
              <a:defRPr sz="1263"/>
            </a:lvl6pPr>
            <a:lvl7pPr marL="2168750" indent="0" algn="ctr">
              <a:buNone/>
              <a:defRPr sz="1263"/>
            </a:lvl7pPr>
            <a:lvl8pPr marL="2530207" indent="0" algn="ctr">
              <a:buNone/>
              <a:defRPr sz="1263"/>
            </a:lvl8pPr>
            <a:lvl9pPr marL="2891666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58" userDrawn="1">
          <p15:clr>
            <a:srgbClr val="FBAE40"/>
          </p15:clr>
        </p15:guide>
        <p15:guide id="2" pos="28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2758" y="981624"/>
            <a:ext cx="8661985" cy="4131827"/>
          </a:xfrm>
          <a:prstGeom prst="rect">
            <a:avLst/>
          </a:prstGeom>
        </p:spPr>
        <p:txBody>
          <a:bodyPr/>
          <a:lstStyle>
            <a:lvl1pPr marL="180727" indent="-180727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641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Courier New" panose="02070309020205020404" pitchFamily="49" charset="0"/>
              <a:buChar char="o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2553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13280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8826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86135" y="5226538"/>
            <a:ext cx="7315198" cy="663127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0D1DA7C-C114-04F3-F84E-18202AAA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407" y="5439086"/>
            <a:ext cx="390654" cy="238013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7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58" userDrawn="1">
          <p15:clr>
            <a:srgbClr val="FBAE40"/>
          </p15:clr>
        </p15:guide>
        <p15:guide id="2" pos="28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F2696F-A3B2-2293-7134-DCF6C26A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62" y="233349"/>
            <a:ext cx="8031737" cy="6487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3EF0219-1EDD-6804-B0E2-FFA79AB4B7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6135" y="5226538"/>
            <a:ext cx="7315198" cy="663127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0D23D51-FD79-AB98-B00D-782847A0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407" y="5439086"/>
            <a:ext cx="390654" cy="238013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6" y="35"/>
            <a:ext cx="9144000" cy="64931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2" r:id="rId3"/>
    <p:sldLayoutId id="2147483659" r:id="rId4"/>
  </p:sldLayoutIdLst>
  <p:hf hdr="0" ftr="0"/>
  <p:txStyles>
    <p:titleStyle>
      <a:lvl1pPr algn="l" defTabSz="361459" rtl="0" eaLnBrk="1" fontAlgn="base" hangingPunct="1">
        <a:spcBef>
          <a:spcPct val="0"/>
        </a:spcBef>
        <a:spcAft>
          <a:spcPct val="0"/>
        </a:spcAft>
        <a:defRPr sz="2212" kern="1200">
          <a:solidFill>
            <a:srgbClr val="2C4D76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361459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72291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08437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445832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271091" indent="-27109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87371" indent="-22591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1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03644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65102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626561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988020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6pPr>
      <a:lvl7pPr marL="2349479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7pPr>
      <a:lvl8pPr marL="271093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8pPr>
      <a:lvl9pPr marL="307239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1459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291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437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5832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728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875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3020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91666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58" userDrawn="1">
          <p15:clr>
            <a:srgbClr val="F26B43"/>
          </p15:clr>
        </p15:guide>
        <p15:guide id="2" pos="2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70.png"/><Relationship Id="rId9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EF3347D-DDBD-9BF0-A698-755FA1BF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9C9B428-2969-FCFA-3DB3-D40B66EEE1CA}"/>
              </a:ext>
            </a:extLst>
          </p:cNvPr>
          <p:cNvGrpSpPr/>
          <p:nvPr/>
        </p:nvGrpSpPr>
        <p:grpSpPr>
          <a:xfrm>
            <a:off x="1492145" y="812648"/>
            <a:ext cx="6048010" cy="4487188"/>
            <a:chOff x="2344310" y="455559"/>
            <a:chExt cx="5391114" cy="373523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0E0C66-FD00-50E4-E178-7B9B1E949B77}"/>
                </a:ext>
              </a:extLst>
            </p:cNvPr>
            <p:cNvGrpSpPr/>
            <p:nvPr/>
          </p:nvGrpSpPr>
          <p:grpSpPr>
            <a:xfrm>
              <a:off x="2344310" y="455559"/>
              <a:ext cx="5327476" cy="3503546"/>
              <a:chOff x="2136716" y="455557"/>
              <a:chExt cx="5327476" cy="3503546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10DBED75-276E-73BA-B6C9-28A856DDA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454" t="1958" r="1409" b="6996"/>
              <a:stretch/>
            </p:blipFill>
            <p:spPr>
              <a:xfrm>
                <a:off x="2467915" y="455557"/>
                <a:ext cx="4996277" cy="3503546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9C015-1684-1152-CEB4-428C1A6C848F}"/>
                  </a:ext>
                </a:extLst>
              </p:cNvPr>
              <p:cNvSpPr txBox="1"/>
              <p:nvPr/>
            </p:nvSpPr>
            <p:spPr>
              <a:xfrm rot="16200000">
                <a:off x="766075" y="1886500"/>
                <a:ext cx="3001226" cy="259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95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Vacuum Segregation Energy (kJ/mol)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E4FF03-6FCD-36BF-EA28-840BCFEA9BFB}"/>
                  </a:ext>
                </a:extLst>
              </p:cNvPr>
              <p:cNvSpPr txBox="1"/>
              <p:nvPr/>
            </p:nvSpPr>
            <p:spPr>
              <a:xfrm>
                <a:off x="4782231" y="2702379"/>
                <a:ext cx="783772" cy="215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0" dirty="0">
                    <a:solidFill>
                      <a:srgbClr val="4582B4"/>
                    </a:solidFill>
                    <a:latin typeface="+mn-lt"/>
                  </a:rPr>
                  <a:t>This work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EC7F94D-F8AF-4D7B-17BA-1EACE47D934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4571999" y="2809983"/>
                <a:ext cx="210232" cy="210808"/>
              </a:xfrm>
              <a:prstGeom prst="straightConnector1">
                <a:avLst/>
              </a:prstGeom>
              <a:ln w="9525">
                <a:solidFill>
                  <a:srgbClr val="4582B4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BB4D9-A365-C7A4-5097-0C58F03A45EE}"/>
                  </a:ext>
                </a:extLst>
              </p:cNvPr>
              <p:cNvSpPr txBox="1"/>
              <p:nvPr/>
            </p:nvSpPr>
            <p:spPr>
              <a:xfrm>
                <a:off x="4782231" y="3270861"/>
                <a:ext cx="1149122" cy="215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80" dirty="0">
                    <a:solidFill>
                      <a:srgbClr val="808080"/>
                    </a:solidFill>
                    <a:latin typeface="+mn-lt"/>
                  </a:rPr>
                  <a:t>Darby et al. 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3FAC87F-7489-E088-E22F-E777373D1060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 flipV="1">
                <a:off x="4513117" y="3233488"/>
                <a:ext cx="269114" cy="144977"/>
              </a:xfrm>
              <a:prstGeom prst="straightConnector1">
                <a:avLst/>
              </a:prstGeom>
              <a:ln w="9525">
                <a:solidFill>
                  <a:srgbClr val="80808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811CAC-4059-8BAC-0D48-1FA5354DECDA}"/>
                  </a:ext>
                </a:extLst>
              </p:cNvPr>
              <p:cNvSpPr txBox="1"/>
              <p:nvPr/>
            </p:nvSpPr>
            <p:spPr>
              <a:xfrm>
                <a:off x="6449786" y="1586970"/>
                <a:ext cx="709687" cy="24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95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Stable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D05BD0-CBDE-02DC-CD2F-0387D9F1B0D5}"/>
                  </a:ext>
                </a:extLst>
              </p:cNvPr>
              <p:cNvSpPr txBox="1"/>
              <p:nvPr/>
            </p:nvSpPr>
            <p:spPr>
              <a:xfrm>
                <a:off x="6449786" y="1863970"/>
                <a:ext cx="930728" cy="24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95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Unstable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83FCA-7B70-5444-E5AC-B8D4E3305CA8}"/>
                </a:ext>
              </a:extLst>
            </p:cNvPr>
            <p:cNvSpPr txBox="1"/>
            <p:nvPr/>
          </p:nvSpPr>
          <p:spPr>
            <a:xfrm>
              <a:off x="3141577" y="3943718"/>
              <a:ext cx="489328" cy="24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5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Rh</a:t>
              </a:r>
              <a:r>
                <a:rPr lang="en-US" sz="1295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295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D5EBD1-A28E-A25D-ADBC-517A15A94CC4}"/>
                </a:ext>
              </a:extLst>
            </p:cNvPr>
            <p:cNvSpPr txBox="1"/>
            <p:nvPr/>
          </p:nvSpPr>
          <p:spPr>
            <a:xfrm>
              <a:off x="4518211" y="3941712"/>
              <a:ext cx="489328" cy="24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5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Pt</a:t>
              </a:r>
              <a:r>
                <a:rPr lang="en-US" sz="1295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295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E009DA-F75F-F2FF-6AE0-1F4C21B7A47C}"/>
                </a:ext>
              </a:extLst>
            </p:cNvPr>
            <p:cNvSpPr txBox="1"/>
            <p:nvPr/>
          </p:nvSpPr>
          <p:spPr>
            <a:xfrm>
              <a:off x="5869465" y="3948045"/>
              <a:ext cx="489328" cy="24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5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Pd</a:t>
              </a:r>
              <a:r>
                <a:rPr lang="en-US" sz="1295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295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71DC10-520C-1D15-BCF7-C74FD3E457B1}"/>
                </a:ext>
              </a:extLst>
            </p:cNvPr>
            <p:cNvSpPr txBox="1"/>
            <p:nvPr/>
          </p:nvSpPr>
          <p:spPr>
            <a:xfrm>
              <a:off x="7246096" y="3943718"/>
              <a:ext cx="489328" cy="24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95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Ni</a:t>
              </a:r>
              <a:r>
                <a:rPr lang="en-US" sz="1295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295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95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C2D06BF-AF32-75BF-D0D1-DA49BB08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09061-B344-074F-FADE-B945FA961C60}"/>
              </a:ext>
            </a:extLst>
          </p:cNvPr>
          <p:cNvGrpSpPr/>
          <p:nvPr/>
        </p:nvGrpSpPr>
        <p:grpSpPr>
          <a:xfrm>
            <a:off x="1258989" y="1112795"/>
            <a:ext cx="6028290" cy="3781671"/>
            <a:chOff x="2142138" y="605014"/>
            <a:chExt cx="5341770" cy="3446458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51A501AF-1A81-F370-419C-8F76C98DF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020" t="2330" r="1021" b="2416"/>
            <a:stretch/>
          </p:blipFill>
          <p:spPr>
            <a:xfrm>
              <a:off x="2331610" y="605014"/>
              <a:ext cx="5152298" cy="33715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3E2CBE-71F7-10A9-AEA0-F714B6A6AC02}"/>
                </a:ext>
              </a:extLst>
            </p:cNvPr>
            <p:cNvSpPr txBox="1"/>
            <p:nvPr/>
          </p:nvSpPr>
          <p:spPr>
            <a:xfrm>
              <a:off x="3252790" y="3815857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62804-5371-EAE8-9214-886D8BA1DF6D}"/>
                </a:ext>
              </a:extLst>
            </p:cNvPr>
            <p:cNvSpPr txBox="1"/>
            <p:nvPr/>
          </p:nvSpPr>
          <p:spPr>
            <a:xfrm>
              <a:off x="3938590" y="3815857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A3DBD2-32AF-5F04-3683-E54B874E3E42}"/>
                </a:ext>
              </a:extLst>
            </p:cNvPr>
            <p:cNvSpPr txBox="1"/>
            <p:nvPr/>
          </p:nvSpPr>
          <p:spPr>
            <a:xfrm>
              <a:off x="4572001" y="3815857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696FF6-A6C3-F515-F3E7-76B6088004E5}"/>
                </a:ext>
              </a:extLst>
            </p:cNvPr>
            <p:cNvSpPr txBox="1"/>
            <p:nvPr/>
          </p:nvSpPr>
          <p:spPr>
            <a:xfrm>
              <a:off x="5205414" y="3815854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AA74E5-DF8E-DAD6-C210-6E3C00D7C2C5}"/>
                </a:ext>
              </a:extLst>
            </p:cNvPr>
            <p:cNvSpPr txBox="1"/>
            <p:nvPr/>
          </p:nvSpPr>
          <p:spPr>
            <a:xfrm>
              <a:off x="5838826" y="3815854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37329-EBA3-890C-DACF-EA892BC6875C}"/>
                </a:ext>
              </a:extLst>
            </p:cNvPr>
            <p:cNvSpPr txBox="1"/>
            <p:nvPr/>
          </p:nvSpPr>
          <p:spPr>
            <a:xfrm>
              <a:off x="6472236" y="3815853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476B61-3304-5B93-6F73-DE7140EF19F6}"/>
                </a:ext>
              </a:extLst>
            </p:cNvPr>
            <p:cNvSpPr txBox="1"/>
            <p:nvPr/>
          </p:nvSpPr>
          <p:spPr>
            <a:xfrm>
              <a:off x="7146059" y="3815853"/>
              <a:ext cx="257177" cy="235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5A3C6-7FE1-F158-26C3-DA52C9A3CF30}"/>
                </a:ext>
              </a:extLst>
            </p:cNvPr>
            <p:cNvSpPr txBox="1"/>
            <p:nvPr/>
          </p:nvSpPr>
          <p:spPr>
            <a:xfrm rot="16200000">
              <a:off x="1337084" y="1866412"/>
              <a:ext cx="1897833" cy="28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1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Bader Charge (e</a:t>
              </a:r>
              <a:r>
                <a:rPr lang="en-US" sz="1510" baseline="30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-</a:t>
              </a:r>
              <a:r>
                <a:rPr lang="en-US" sz="151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1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D48E857-9727-B9EE-6FB4-93F31D37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142D82-2F75-D8FE-91F7-B2BF3116DF67}"/>
              </a:ext>
            </a:extLst>
          </p:cNvPr>
          <p:cNvGrpSpPr/>
          <p:nvPr/>
        </p:nvGrpSpPr>
        <p:grpSpPr>
          <a:xfrm>
            <a:off x="2288538" y="1312608"/>
            <a:ext cx="4203913" cy="3264408"/>
            <a:chOff x="4657589" y="745406"/>
            <a:chExt cx="4203913" cy="32646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E97A82-1A71-D962-8F2B-D199F0B4085B}"/>
                </a:ext>
              </a:extLst>
            </p:cNvPr>
            <p:cNvGrpSpPr/>
            <p:nvPr/>
          </p:nvGrpSpPr>
          <p:grpSpPr>
            <a:xfrm>
              <a:off x="4692423" y="745406"/>
              <a:ext cx="4169079" cy="3264654"/>
              <a:chOff x="4692423" y="745406"/>
              <a:chExt cx="4169079" cy="3264654"/>
            </a:xfrm>
          </p:grpSpPr>
          <p:pic>
            <p:nvPicPr>
              <p:cNvPr id="23" name="Picture 22" descr="A stack of round brown objects&#10;&#10;Description automatically generated">
                <a:extLst>
                  <a:ext uri="{FF2B5EF4-FFF2-40B4-BE49-F238E27FC236}">
                    <a16:creationId xmlns:a16="http://schemas.microsoft.com/office/drawing/2014/main" id="{BD753735-E0F6-0D9F-AE9B-061E48364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25858" y="766589"/>
                <a:ext cx="895083" cy="914400"/>
              </a:xfrm>
              <a:prstGeom prst="rect">
                <a:avLst/>
              </a:prstGeom>
            </p:spPr>
          </p:pic>
          <p:pic>
            <p:nvPicPr>
              <p:cNvPr id="24" name="Picture 23" descr="A stack of round brown objects&#10;&#10;Description automatically generated">
                <a:extLst>
                  <a:ext uri="{FF2B5EF4-FFF2-40B4-BE49-F238E27FC236}">
                    <a16:creationId xmlns:a16="http://schemas.microsoft.com/office/drawing/2014/main" id="{2A3A39CF-DAAC-9B08-C5B5-7F2252EC5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6334" y="3095660"/>
                <a:ext cx="892628" cy="914400"/>
              </a:xfrm>
              <a:prstGeom prst="rect">
                <a:avLst/>
              </a:prstGeom>
            </p:spPr>
          </p:pic>
          <p:pic>
            <p:nvPicPr>
              <p:cNvPr id="25" name="Picture 24" descr="A stack of brown and red circles&#10;&#10;Description automatically generated">
                <a:extLst>
                  <a:ext uri="{FF2B5EF4-FFF2-40B4-BE49-F238E27FC236}">
                    <a16:creationId xmlns:a16="http://schemas.microsoft.com/office/drawing/2014/main" id="{E3372CC5-E685-B1BA-F0F1-84735A5F5B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3147"/>
              <a:stretch/>
            </p:blipFill>
            <p:spPr>
              <a:xfrm>
                <a:off x="7407934" y="1942902"/>
                <a:ext cx="1021773" cy="885628"/>
              </a:xfrm>
              <a:prstGeom prst="rect">
                <a:avLst/>
              </a:prstGeom>
            </p:spPr>
          </p:pic>
          <p:pic>
            <p:nvPicPr>
              <p:cNvPr id="26" name="Picture 25" descr="A stack of round brown objects&#10;&#10;Description automatically generated">
                <a:extLst>
                  <a:ext uri="{FF2B5EF4-FFF2-40B4-BE49-F238E27FC236}">
                    <a16:creationId xmlns:a16="http://schemas.microsoft.com/office/drawing/2014/main" id="{D4E73D89-9A8C-EFE9-8FC8-5F3A4F0F04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327" t="8725" r="7056"/>
              <a:stretch/>
            </p:blipFill>
            <p:spPr>
              <a:xfrm>
                <a:off x="5298400" y="1926936"/>
                <a:ext cx="1074999" cy="914400"/>
              </a:xfrm>
              <a:prstGeom prst="rect">
                <a:avLst/>
              </a:prstGeom>
            </p:spPr>
          </p:pic>
          <p:pic>
            <p:nvPicPr>
              <p:cNvPr id="27" name="Picture 26" descr="A stack of brown coins&#10;&#10;Description automatically generated">
                <a:extLst>
                  <a:ext uri="{FF2B5EF4-FFF2-40B4-BE49-F238E27FC236}">
                    <a16:creationId xmlns:a16="http://schemas.microsoft.com/office/drawing/2014/main" id="{8F0CE16B-C13C-D04D-3956-84B018D42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25858" y="30863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Picture 27" descr="A stack of round brown objects&#10;&#10;Description automatically generated">
                <a:extLst>
                  <a:ext uri="{FF2B5EF4-FFF2-40B4-BE49-F238E27FC236}">
                    <a16:creationId xmlns:a16="http://schemas.microsoft.com/office/drawing/2014/main" id="{089501D9-1ACD-3FB9-36A5-8FACA4BB1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2423" y="745406"/>
                <a:ext cx="957469" cy="914400"/>
              </a:xfrm>
              <a:prstGeom prst="rect">
                <a:avLst/>
              </a:prstGeom>
            </p:spPr>
          </p:pic>
          <p:pic>
            <p:nvPicPr>
              <p:cNvPr id="29" name="Picture 28" descr="A stack of brown barrels with a blue and red ball on top&#10;&#10;Description automatically generated">
                <a:extLst>
                  <a:ext uri="{FF2B5EF4-FFF2-40B4-BE49-F238E27FC236}">
                    <a16:creationId xmlns:a16="http://schemas.microsoft.com/office/drawing/2014/main" id="{1D2CD418-0784-4580-72C8-73BE509F8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0855" y="770351"/>
                <a:ext cx="918150" cy="904133"/>
              </a:xfrm>
              <a:prstGeom prst="rect">
                <a:avLst/>
              </a:prstGeom>
            </p:spPr>
          </p:pic>
          <p:pic>
            <p:nvPicPr>
              <p:cNvPr id="30" name="Picture 29" descr="A stack of round brown objects&#10;&#10;Description automatically generated">
                <a:extLst>
                  <a:ext uri="{FF2B5EF4-FFF2-40B4-BE49-F238E27FC236}">
                    <a16:creationId xmlns:a16="http://schemas.microsoft.com/office/drawing/2014/main" id="{DC8E57A7-2471-313C-A9FD-7AC35B04A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9005" y="770021"/>
                <a:ext cx="1012497" cy="914400"/>
              </a:xfrm>
              <a:prstGeom prst="rect">
                <a:avLst/>
              </a:prstGeom>
            </p:spPr>
          </p:pic>
          <p:pic>
            <p:nvPicPr>
              <p:cNvPr id="31" name="Picture 30" descr="A stack of brown and blue circles&#10;&#10;Description automatically generated">
                <a:extLst>
                  <a:ext uri="{FF2B5EF4-FFF2-40B4-BE49-F238E27FC236}">
                    <a16:creationId xmlns:a16="http://schemas.microsoft.com/office/drawing/2014/main" id="{418D7454-C334-8616-228E-A7556D149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8532" y="1922779"/>
                <a:ext cx="924268" cy="9144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0727-1DA3-CBC5-DA74-2B1CF701F607}"/>
                </a:ext>
              </a:extLst>
            </p:cNvPr>
            <p:cNvSpPr txBox="1"/>
            <p:nvPr/>
          </p:nvSpPr>
          <p:spPr>
            <a:xfrm>
              <a:off x="4657589" y="830002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CF515-51DB-00CD-D23E-E69B34F85B99}"/>
                </a:ext>
              </a:extLst>
            </p:cNvPr>
            <p:cNvSpPr txBox="1"/>
            <p:nvPr/>
          </p:nvSpPr>
          <p:spPr>
            <a:xfrm>
              <a:off x="5885870" y="830002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B4DB9-FC04-7E93-76BF-4CCF8E745B57}"/>
                </a:ext>
              </a:extLst>
            </p:cNvPr>
            <p:cNvSpPr txBox="1"/>
            <p:nvPr/>
          </p:nvSpPr>
          <p:spPr>
            <a:xfrm>
              <a:off x="6890666" y="833219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Ru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EB16FE-DA9C-3DC3-4A19-D98ED933622F}"/>
                </a:ext>
              </a:extLst>
            </p:cNvPr>
            <p:cNvSpPr txBox="1"/>
            <p:nvPr/>
          </p:nvSpPr>
          <p:spPr>
            <a:xfrm>
              <a:off x="7889194" y="830002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Rh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AA6AF5-53D1-3B01-7BB7-5259BB3707CF}"/>
                </a:ext>
              </a:extLst>
            </p:cNvPr>
            <p:cNvSpPr txBox="1"/>
            <p:nvPr/>
          </p:nvSpPr>
          <p:spPr>
            <a:xfrm>
              <a:off x="5357623" y="1963661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Ni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028D34-070A-E175-B247-B856970658BA}"/>
                </a:ext>
              </a:extLst>
            </p:cNvPr>
            <p:cNvSpPr txBox="1"/>
            <p:nvPr/>
          </p:nvSpPr>
          <p:spPr>
            <a:xfrm>
              <a:off x="6413633" y="1966496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5F833E-C458-2045-6552-E8B5F6FC3D65}"/>
                </a:ext>
              </a:extLst>
            </p:cNvPr>
            <p:cNvSpPr txBox="1"/>
            <p:nvPr/>
          </p:nvSpPr>
          <p:spPr>
            <a:xfrm>
              <a:off x="7460132" y="1962281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C05508-BE63-2E2A-23BB-0C57DA4A7815}"/>
                </a:ext>
              </a:extLst>
            </p:cNvPr>
            <p:cNvSpPr txBox="1"/>
            <p:nvPr/>
          </p:nvSpPr>
          <p:spPr>
            <a:xfrm>
              <a:off x="5887996" y="3155229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Cu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7FAC07-ED46-09A5-F540-DF7CBE488F1D}"/>
                </a:ext>
              </a:extLst>
            </p:cNvPr>
            <p:cNvSpPr txBox="1"/>
            <p:nvPr/>
          </p:nvSpPr>
          <p:spPr>
            <a:xfrm>
              <a:off x="6838253" y="3155229"/>
              <a:ext cx="4683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Au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0F7F61E-EF80-702F-2EC3-EAB62AFA0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257" y="1655223"/>
            <a:ext cx="4925836" cy="3319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570B64-FC5B-7F9B-BBA5-60C0701F1F26}"/>
                  </a:ext>
                </a:extLst>
              </p:cNvPr>
              <p:cNvSpPr txBox="1"/>
              <p:nvPr/>
            </p:nvSpPr>
            <p:spPr>
              <a:xfrm>
                <a:off x="3262841" y="4940235"/>
                <a:ext cx="261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400" b="0" i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n-US" sz="1400" b="0" i="1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sz="1400" b="0" i="1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</m:t>
                      </m:r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570B64-FC5B-7F9B-BBA5-60C0701F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841" y="4940235"/>
                <a:ext cx="2618318" cy="307777"/>
              </a:xfrm>
              <a:prstGeom prst="rect">
                <a:avLst/>
              </a:prstGeom>
              <a:blipFill>
                <a:blip r:embed="rId4"/>
                <a:stretch>
                  <a:fillRect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673A5-DCA9-5109-590B-0CE2ABC27CBF}"/>
                  </a:ext>
                </a:extLst>
              </p:cNvPr>
              <p:cNvSpPr txBox="1"/>
              <p:nvPr/>
            </p:nvSpPr>
            <p:spPr>
              <a:xfrm rot="16200000">
                <a:off x="890498" y="2856337"/>
                <a:ext cx="1533850" cy="325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</a:t>
                </a:r>
                <a:r>
                  <a:rPr lang="en-US" sz="1400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aGC-DFT</a:t>
                </a:r>
                <a14:m>
                  <m:oMath xmlns:m="http://schemas.openxmlformats.org/officeDocument/2006/math">
                    <m:r>
                      <a:rPr lang="en-US" sz="14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(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eV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V</m:t>
                        </m:r>
                      </m:den>
                    </m:f>
                    <m:r>
                      <a:rPr lang="en-US" sz="14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673A5-DCA9-5109-590B-0CE2ABC2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90498" y="2856337"/>
                <a:ext cx="1533850" cy="325669"/>
              </a:xfrm>
              <a:prstGeom prst="rect">
                <a:avLst/>
              </a:prstGeom>
              <a:blipFill>
                <a:blip r:embed="rId5"/>
                <a:stretch>
                  <a:fillRect r="-11111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2E597D-1780-E3AA-29CD-0BC849231948}"/>
                  </a:ext>
                </a:extLst>
              </p:cNvPr>
              <p:cNvSpPr txBox="1"/>
              <p:nvPr/>
            </p:nvSpPr>
            <p:spPr>
              <a:xfrm>
                <a:off x="2616013" y="1972810"/>
                <a:ext cx="24089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aGC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DFT</m:t>
                      </m:r>
                      <m:r>
                        <a:rPr lang="en-US" sz="12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2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−0.002</m:t>
                      </m:r>
                    </m:oMath>
                  </m:oMathPara>
                </a14:m>
                <a:endPara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2E597D-1780-E3AA-29CD-0BC849231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13" y="1972810"/>
                <a:ext cx="2408914" cy="184666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6DEA8-4C69-BB33-EE27-99CAEBAEC0F9}"/>
                  </a:ext>
                </a:extLst>
              </p:cNvPr>
              <p:cNvSpPr txBox="1"/>
              <p:nvPr/>
            </p:nvSpPr>
            <p:spPr>
              <a:xfrm>
                <a:off x="3367553" y="2252246"/>
                <a:ext cx="7096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2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R</a:t>
                </a:r>
                <a:r>
                  <a:rPr lang="en-US" sz="1200" baseline="300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2</a:t>
                </a:r>
                <a:r>
                  <a:rPr lang="en-US" sz="1200" dirty="0"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=0.</m:t>
                    </m:r>
                    <m:r>
                      <a:rPr lang="en-US" sz="1200" dirty="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</m:t>
                    </m:r>
                    <m:r>
                      <a:rPr lang="en-US" sz="12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99</m:t>
                    </m:r>
                  </m:oMath>
                </a14:m>
                <a:endPara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6DEA8-4C69-BB33-EE27-99CAEBAE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553" y="2252246"/>
                <a:ext cx="709618" cy="184666"/>
              </a:xfrm>
              <a:prstGeom prst="rect">
                <a:avLst/>
              </a:prstGeom>
              <a:blipFill>
                <a:blip r:embed="rId7"/>
                <a:stretch>
                  <a:fillRect l="-12069" t="-26667" r="-689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942A941-1BE1-6A40-7CEB-3025F317E20B}"/>
              </a:ext>
            </a:extLst>
          </p:cNvPr>
          <p:cNvSpPr/>
          <p:nvPr/>
        </p:nvSpPr>
        <p:spPr>
          <a:xfrm>
            <a:off x="5191253" y="4291340"/>
            <a:ext cx="162821" cy="1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539FC-5B4C-2504-3FBF-7DBDFC3A79D9}"/>
              </a:ext>
            </a:extLst>
          </p:cNvPr>
          <p:cNvSpPr/>
          <p:nvPr/>
        </p:nvSpPr>
        <p:spPr>
          <a:xfrm>
            <a:off x="5181921" y="4029107"/>
            <a:ext cx="171813" cy="190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32939-857F-35B5-F373-6C3FEC451F46}"/>
              </a:ext>
            </a:extLst>
          </p:cNvPr>
          <p:cNvSpPr txBox="1"/>
          <p:nvPr/>
        </p:nvSpPr>
        <p:spPr>
          <a:xfrm>
            <a:off x="5181921" y="3997099"/>
            <a:ext cx="1398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(111)/(0001)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99017-3A58-B1F8-61EF-00B4D2377332}"/>
              </a:ext>
            </a:extLst>
          </p:cNvPr>
          <p:cNvSpPr txBox="1"/>
          <p:nvPr/>
        </p:nvSpPr>
        <p:spPr>
          <a:xfrm>
            <a:off x="5286527" y="4230704"/>
            <a:ext cx="67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(100) </a:t>
            </a:r>
          </a:p>
        </p:txBody>
      </p:sp>
    </p:spTree>
    <p:extLst>
      <p:ext uri="{BB962C8B-B14F-4D97-AF65-F5344CB8AC3E}">
        <p14:creationId xmlns:p14="http://schemas.microsoft.com/office/powerpoint/2010/main" val="137326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DC12EF72-1F56-D3E1-90A3-8188555CB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7850" y="1519832"/>
            <a:ext cx="5448300" cy="3314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49E0A-A785-D54A-CF4A-8483C912A1AE}"/>
                  </a:ext>
                </a:extLst>
              </p:cNvPr>
              <p:cNvSpPr txBox="1"/>
              <p:nvPr/>
            </p:nvSpPr>
            <p:spPr>
              <a:xfrm>
                <a:off x="3343588" y="4789226"/>
                <a:ext cx="2902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l-GR" sz="1400" i="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‡</m:t>
                          </m:r>
                          <m: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l-GR" sz="1400" i="1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‡</m:t>
                              </m:r>
                            </m:sub>
                          </m:sSub>
                          <m: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400" i="1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</m:t>
                      </m:r>
                      <m:r>
                        <a:rPr lang="en-US" sz="140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D49E0A-A785-D54A-CF4A-8483C912A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88" y="4789226"/>
                <a:ext cx="2902867" cy="307777"/>
              </a:xfrm>
              <a:prstGeom prst="rect">
                <a:avLst/>
              </a:prstGeom>
              <a:blipFill>
                <a:blip r:embed="rId4"/>
                <a:stretch>
                  <a:fillRect t="-8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977C7-8DEB-7985-0443-2F772693330B}"/>
                  </a:ext>
                </a:extLst>
              </p:cNvPr>
              <p:cNvSpPr txBox="1"/>
              <p:nvPr/>
            </p:nvSpPr>
            <p:spPr>
              <a:xfrm rot="16200000">
                <a:off x="322364" y="2834118"/>
                <a:ext cx="29028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4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l-GR" sz="14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‡</m:t>
                          </m:r>
                          <m:r>
                            <a:rPr lang="en-US" sz="14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400" i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4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b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l-GR" sz="1400" i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‡</m:t>
                              </m:r>
                            </m:sub>
                          </m:sSub>
                          <m:r>
                            <a:rPr lang="en-US" sz="14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40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400" b="0" i="0" smtClean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400" i="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400" i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</m:t>
                      </m:r>
                      <m:r>
                        <a:rPr lang="en-US" sz="1400" i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D977C7-8DEB-7985-0443-2F77269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364" y="2834118"/>
                <a:ext cx="2902867" cy="307777"/>
              </a:xfrm>
              <a:prstGeom prst="rect">
                <a:avLst/>
              </a:prstGeom>
              <a:blipFill>
                <a:blip r:embed="rId5"/>
                <a:stretch>
                  <a:fillRect l="-4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F0097-BA56-97E7-315D-D8FCAF24CA4A}"/>
                  </a:ext>
                </a:extLst>
              </p:cNvPr>
              <p:cNvSpPr txBox="1"/>
              <p:nvPr/>
            </p:nvSpPr>
            <p:spPr>
              <a:xfrm>
                <a:off x="3446279" y="3950692"/>
                <a:ext cx="1348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200" b="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</a:t>
                </a:r>
                <a:r>
                  <a:rPr lang="en-US" sz="1200" b="0" baseline="300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=0.24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F0097-BA56-97E7-315D-D8FCAF24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79" y="3950692"/>
                <a:ext cx="1348743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4561C1-59D7-0BAE-6F96-4FD23571F369}"/>
                  </a:ext>
                </a:extLst>
              </p:cNvPr>
              <p:cNvSpPr txBox="1"/>
              <p:nvPr/>
            </p:nvSpPr>
            <p:spPr>
              <a:xfrm>
                <a:off x="2512841" y="3724813"/>
                <a:ext cx="29028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r>
                            <a:rPr lang="el-GR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‡</m:t>
                          </m:r>
                          <m:r>
                            <a:rPr lang="en-US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200" i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20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00" b="0" i="0" smtClean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−0.086</m:t>
                          </m:r>
                          <m:r>
                            <a:rPr lang="en-US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l-GR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‡</m:t>
                          </m:r>
                          <m:r>
                            <a:rPr lang="en-US" sz="1200" i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200" b="0" i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2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0.094</m:t>
                      </m:r>
                    </m:oMath>
                  </m:oMathPara>
                </a14:m>
                <a:endParaRPr lang="en-US" sz="12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4561C1-59D7-0BAE-6F96-4FD23571F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41" y="3724813"/>
                <a:ext cx="2902867" cy="276999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BF19EDD-D617-4350-E514-D6BB494E39B8}"/>
              </a:ext>
            </a:extLst>
          </p:cNvPr>
          <p:cNvSpPr/>
          <p:nvPr/>
        </p:nvSpPr>
        <p:spPr>
          <a:xfrm>
            <a:off x="5668722" y="4213304"/>
            <a:ext cx="162821" cy="184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E0925A-454E-CDC7-F925-159828F35EBA}"/>
              </a:ext>
            </a:extLst>
          </p:cNvPr>
          <p:cNvSpPr/>
          <p:nvPr/>
        </p:nvSpPr>
        <p:spPr>
          <a:xfrm>
            <a:off x="5659390" y="3951071"/>
            <a:ext cx="171813" cy="190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777DEF-3F5B-F4D3-E3BE-CE90E7AB7507}"/>
              </a:ext>
            </a:extLst>
          </p:cNvPr>
          <p:cNvSpPr txBox="1"/>
          <p:nvPr/>
        </p:nvSpPr>
        <p:spPr>
          <a:xfrm>
            <a:off x="5771759" y="3899636"/>
            <a:ext cx="1154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(111)/(0001)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EFC9F-91F5-C66F-D766-AD9EB4D8E147}"/>
              </a:ext>
            </a:extLst>
          </p:cNvPr>
          <p:cNvSpPr txBox="1"/>
          <p:nvPr/>
        </p:nvSpPr>
        <p:spPr>
          <a:xfrm>
            <a:off x="5737838" y="4162441"/>
            <a:ext cx="67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(100) </a:t>
            </a:r>
          </a:p>
        </p:txBody>
      </p:sp>
    </p:spTree>
    <p:extLst>
      <p:ext uri="{BB962C8B-B14F-4D97-AF65-F5344CB8AC3E}">
        <p14:creationId xmlns:p14="http://schemas.microsoft.com/office/powerpoint/2010/main" val="96397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C21536-CE78-C025-744C-C4CB2A5BD9B6}"/>
              </a:ext>
            </a:extLst>
          </p:cNvPr>
          <p:cNvGrpSpPr/>
          <p:nvPr/>
        </p:nvGrpSpPr>
        <p:grpSpPr>
          <a:xfrm>
            <a:off x="81776" y="1642991"/>
            <a:ext cx="8623611" cy="2121991"/>
            <a:chOff x="831850" y="487903"/>
            <a:chExt cx="7450138" cy="16512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220A8DE-F9AD-1565-17A3-14EA8879DA15}"/>
                    </a:ext>
                  </a:extLst>
                </p:cNvPr>
                <p:cNvSpPr txBox="1"/>
                <p:nvPr/>
              </p:nvSpPr>
              <p:spPr>
                <a:xfrm>
                  <a:off x="831850" y="596900"/>
                  <a:ext cx="2584450" cy="298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3 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𝑎𝑞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𝑎𝑞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 ∗</m:t>
                        </m:r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220A8DE-F9AD-1565-17A3-14EA8879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50" y="596900"/>
                  <a:ext cx="2584450" cy="298218"/>
                </a:xfrm>
                <a:prstGeom prst="rect">
                  <a:avLst/>
                </a:prstGeom>
                <a:blipFill>
                  <a:blip r:embed="rId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350B53-A8FC-BCEF-9A02-5FCCBFC95036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2124075" y="895118"/>
              <a:ext cx="1161487" cy="98064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E274DA2-DEDF-197D-91D1-C6CE31695EDC}"/>
                    </a:ext>
                  </a:extLst>
                </p:cNvPr>
                <p:cNvSpPr txBox="1"/>
                <p:nvPr/>
              </p:nvSpPr>
              <p:spPr>
                <a:xfrm>
                  <a:off x="2515161" y="1875764"/>
                  <a:ext cx="1540802" cy="263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𝐻𝑁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3(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𝑎𝑞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 ∗ </m:t>
                        </m:r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E274DA2-DEDF-197D-91D1-C6CE31695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161" y="1875764"/>
                  <a:ext cx="1540802" cy="263342"/>
                </a:xfrm>
                <a:prstGeom prst="rect">
                  <a:avLst/>
                </a:prstGeom>
                <a:blipFill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7A4BE1-7E9D-AE6B-FBF4-8A28DFA05785}"/>
                </a:ext>
              </a:extLst>
            </p:cNvPr>
            <p:cNvCxnSpPr>
              <a:cxnSpLocks/>
              <a:stCxn id="6" idx="3"/>
              <a:endCxn id="17" idx="1"/>
            </p:cNvCxnSpPr>
            <p:nvPr/>
          </p:nvCxnSpPr>
          <p:spPr>
            <a:xfrm>
              <a:off x="4055963" y="2007435"/>
              <a:ext cx="11817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E97269-02D1-786A-1B47-A72AB22B1FEA}"/>
                    </a:ext>
                  </a:extLst>
                </p:cNvPr>
                <p:cNvSpPr txBox="1"/>
                <p:nvPr/>
              </p:nvSpPr>
              <p:spPr>
                <a:xfrm>
                  <a:off x="5237708" y="1875764"/>
                  <a:ext cx="1611329" cy="2633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𝐻𝑁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3(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𝑔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 ∗ </m:t>
                        </m:r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E97269-02D1-786A-1B47-A72AB22B1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708" y="1875764"/>
                  <a:ext cx="1611329" cy="263342"/>
                </a:xfrm>
                <a:prstGeom prst="rect">
                  <a:avLst/>
                </a:prstGeom>
                <a:blipFill>
                  <a:blip r:embed="rId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7C2A77-2C5E-5610-D914-AD18AF834502}"/>
                    </a:ext>
                  </a:extLst>
                </p:cNvPr>
                <p:cNvSpPr txBox="1"/>
                <p:nvPr/>
              </p:nvSpPr>
              <p:spPr>
                <a:xfrm>
                  <a:off x="5697538" y="596900"/>
                  <a:ext cx="2584450" cy="298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3 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𝑎𝑞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(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𝑎𝑞</m:t>
                            </m:r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p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7C2A77-2C5E-5610-D914-AD18AF834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538" y="596900"/>
                  <a:ext cx="2584450" cy="298218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B5B07B-6728-2F68-AEFA-5A1FD5D95189}"/>
                </a:ext>
              </a:extLst>
            </p:cNvPr>
            <p:cNvCxnSpPr>
              <a:cxnSpLocks/>
              <a:stCxn id="17" idx="0"/>
              <a:endCxn id="20" idx="2"/>
            </p:cNvCxnSpPr>
            <p:nvPr/>
          </p:nvCxnSpPr>
          <p:spPr>
            <a:xfrm flipV="1">
              <a:off x="6043373" y="895118"/>
              <a:ext cx="946391" cy="980646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61A90D-9F59-5160-0578-C7D6F132469E}"/>
                </a:ext>
              </a:extLst>
            </p:cNvPr>
            <p:cNvCxnSpPr>
              <a:cxnSpLocks/>
              <a:stCxn id="3" idx="3"/>
              <a:endCxn id="20" idx="1"/>
            </p:cNvCxnSpPr>
            <p:nvPr/>
          </p:nvCxnSpPr>
          <p:spPr>
            <a:xfrm>
              <a:off x="3416300" y="746009"/>
              <a:ext cx="2281239" cy="0"/>
            </a:xfrm>
            <a:prstGeom prst="straightConnector1">
              <a:avLst/>
            </a:prstGeom>
            <a:ln>
              <a:prstDash val="dash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8759A3D-4D52-A3FE-754A-FEAAD8DBE135}"/>
                    </a:ext>
                  </a:extLst>
                </p:cNvPr>
                <p:cNvSpPr txBox="1"/>
                <p:nvPr/>
              </p:nvSpPr>
              <p:spPr>
                <a:xfrm>
                  <a:off x="2834736" y="1201554"/>
                  <a:ext cx="342506" cy="191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8759A3D-4D52-A3FE-754A-FEAAD8DB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736" y="1201554"/>
                  <a:ext cx="342506" cy="191494"/>
                </a:xfrm>
                <a:prstGeom prst="rect">
                  <a:avLst/>
                </a:prstGeom>
                <a:blipFill>
                  <a:blip r:embed="rId6"/>
                  <a:stretch>
                    <a:fillRect l="-12500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9CC5149-E6C6-2F7D-9C14-E36A85DF2B68}"/>
                    </a:ext>
                  </a:extLst>
                </p:cNvPr>
                <p:cNvSpPr txBox="1"/>
                <p:nvPr/>
              </p:nvSpPr>
              <p:spPr>
                <a:xfrm>
                  <a:off x="4364421" y="1714182"/>
                  <a:ext cx="342506" cy="191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9CC5149-E6C6-2F7D-9C14-E36A85DF2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1" y="1714182"/>
                  <a:ext cx="342506" cy="191494"/>
                </a:xfrm>
                <a:prstGeom prst="rect">
                  <a:avLst/>
                </a:prstGeom>
                <a:blipFill>
                  <a:blip r:embed="rId7"/>
                  <a:stretch>
                    <a:fillRect l="-12500" r="-62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5C6320D-E45A-B1D2-B609-24396638FF29}"/>
                    </a:ext>
                  </a:extLst>
                </p:cNvPr>
                <p:cNvSpPr txBox="1"/>
                <p:nvPr/>
              </p:nvSpPr>
              <p:spPr>
                <a:xfrm>
                  <a:off x="6089995" y="1240665"/>
                  <a:ext cx="342506" cy="191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5C6320D-E45A-B1D2-B609-24396638F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995" y="1240665"/>
                  <a:ext cx="342506" cy="191494"/>
                </a:xfrm>
                <a:prstGeom prst="rect">
                  <a:avLst/>
                </a:prstGeom>
                <a:blipFill>
                  <a:blip r:embed="rId8"/>
                  <a:stretch>
                    <a:fillRect l="-12500" r="-6250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5676626-8708-2189-33FD-0A7D778D55EB}"/>
                    </a:ext>
                  </a:extLst>
                </p:cNvPr>
                <p:cNvSpPr txBox="1"/>
                <p:nvPr/>
              </p:nvSpPr>
              <p:spPr>
                <a:xfrm>
                  <a:off x="4299510" y="487903"/>
                  <a:ext cx="342506" cy="1914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99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SANS" panose="020B0603030804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599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599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5676626-8708-2189-33FD-0A7D778D5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510" y="487903"/>
                  <a:ext cx="342506" cy="191494"/>
                </a:xfrm>
                <a:prstGeom prst="rect">
                  <a:avLst/>
                </a:prstGeom>
                <a:blipFill>
                  <a:blip r:embed="rId9"/>
                  <a:stretch>
                    <a:fillRect l="-12500" r="-62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256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Presentations (UM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uscript_Figures" id="{6053A56A-5A28-254A-A502-5ADDADCEA256}" vid="{006FB7C5-5F68-E14D-9ADD-D49EE0C83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137215</TotalTime>
  <Words>125</Words>
  <Application>Microsoft Macintosh PowerPoint</Application>
  <PresentationFormat>Custom</PresentationFormat>
  <Paragraphs>46</Paragraphs>
  <Slides>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DEJAVU SANS</vt:lpstr>
      <vt:lpstr>Technical Presentations (UM)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Sweeney</dc:creator>
  <cp:lastModifiedBy>Dean Sweeney</cp:lastModifiedBy>
  <cp:revision>166</cp:revision>
  <cp:lastPrinted>2013-04-23T18:06:38Z</cp:lastPrinted>
  <dcterms:created xsi:type="dcterms:W3CDTF">2024-09-03T13:19:06Z</dcterms:created>
  <dcterms:modified xsi:type="dcterms:W3CDTF">2025-02-24T19:51:29Z</dcterms:modified>
</cp:coreProperties>
</file>