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 id="2147483722" r:id="rId3"/>
  </p:sldMasterIdLst>
  <p:notesMasterIdLst>
    <p:notesMasterId r:id="rId16"/>
  </p:notesMasterIdLst>
  <p:handoutMasterIdLst>
    <p:handoutMasterId r:id="rId17"/>
  </p:handoutMasterIdLst>
  <p:sldIdLst>
    <p:sldId id="257" r:id="rId4"/>
    <p:sldId id="332" r:id="rId5"/>
    <p:sldId id="334" r:id="rId6"/>
    <p:sldId id="335" r:id="rId7"/>
    <p:sldId id="322" r:id="rId8"/>
    <p:sldId id="333" r:id="rId9"/>
    <p:sldId id="309" r:id="rId10"/>
    <p:sldId id="336" r:id="rId11"/>
    <p:sldId id="337" r:id="rId12"/>
    <p:sldId id="313" r:id="rId13"/>
    <p:sldId id="317" r:id="rId14"/>
    <p:sldId id="325" r:id="rId1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0000"/>
    <a:srgbClr val="FFFFFF"/>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4" autoAdjust="0"/>
    <p:restoredTop sz="84497" autoAdjust="0"/>
  </p:normalViewPr>
  <p:slideViewPr>
    <p:cSldViewPr snapToGrid="0">
      <p:cViewPr>
        <p:scale>
          <a:sx n="68" d="100"/>
          <a:sy n="68" d="100"/>
        </p:scale>
        <p:origin x="-1326" y="-360"/>
      </p:cViewPr>
      <p:guideLst>
        <p:guide orient="horz" pos="204"/>
        <p:guide orient="horz" pos="912"/>
        <p:guide orient="horz" pos="1484"/>
        <p:guide orient="horz" pos="1200"/>
        <p:guide orient="horz" pos="2389"/>
        <p:guide orient="horz" pos="4176"/>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9" d="100"/>
          <a:sy n="99" d="100"/>
        </p:scale>
        <p:origin x="-320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PDC 2009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10/9/2010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602602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PDC 2009</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10/9/2010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542273309"/>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10/9/2010 2:56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10/9/2010 2:56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10/9/2010 2:56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4000" b="1"/>
            </a:lvl1pPr>
          </a:lstStyle>
          <a:p>
            <a:r>
              <a:rPr lang="en-US" smtClean="0"/>
              <a:t>Click to edit Master title style</a:t>
            </a:r>
            <a:endParaRPr lang="en-US" dirty="0"/>
          </a:p>
        </p:txBody>
      </p:sp>
      <p:sp>
        <p:nvSpPr>
          <p:cNvPr id="3" name="Subtitle 2"/>
          <p:cNvSpPr>
            <a:spLocks noGrp="1"/>
          </p:cNvSpPr>
          <p:nvPr>
            <p:ph type="subTitle" idx="1"/>
          </p:nvPr>
        </p:nvSpPr>
        <p:spPr>
          <a:xfrm>
            <a:off x="730249" y="3792538"/>
            <a:ext cx="7681914"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26" name="Picture 2" descr="\\SERVER3\Restrict\FTP_Root\Clients\White_Whale\5-10153_PDC_Breakout_Support_11-15\Template\Artwork\pdc_logo.png"/>
          <p:cNvPicPr>
            <a:picLocks noChangeAspect="1" noChangeArrowheads="1"/>
          </p:cNvPicPr>
          <p:nvPr userDrawn="1"/>
        </p:nvPicPr>
        <p:blipFill>
          <a:blip r:embed="rId3"/>
          <a:srcRect/>
          <a:stretch>
            <a:fillRect/>
          </a:stretch>
        </p:blipFill>
        <p:spPr bwMode="auto">
          <a:xfrm>
            <a:off x="7162800" y="6350793"/>
            <a:ext cx="1600200" cy="371475"/>
          </a:xfrm>
          <a:prstGeom prst="rect">
            <a:avLst/>
          </a:prstGeom>
          <a:noFill/>
        </p:spPr>
      </p:pic>
      <p:sp>
        <p:nvSpPr>
          <p:cNvPr id="6" name="Text Placeholder 5"/>
          <p:cNvSpPr>
            <a:spLocks noGrp="1"/>
          </p:cNvSpPr>
          <p:nvPr>
            <p:ph type="body" sz="quarter" idx="10" hasCustomPrompt="1"/>
          </p:nvPr>
        </p:nvSpPr>
        <p:spPr>
          <a:xfrm>
            <a:off x="381000" y="323850"/>
            <a:ext cx="2712244" cy="276999"/>
          </a:xfrm>
        </p:spPr>
        <p:txBody>
          <a:bodyPr/>
          <a:lstStyle>
            <a:lvl1pPr marL="0" indent="0">
              <a:buNone/>
              <a:defRPr sz="2000" baseline="0"/>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7924800" y="0"/>
            <a:ext cx="1219200" cy="323850"/>
          </a:xfrm>
          <a:prstGeom prst="rect">
            <a:avLst/>
          </a:prstGeom>
          <a:noFill/>
        </p:spPr>
        <p:txBody>
          <a:bodyPr>
            <a:spAutoFit/>
          </a:bodyPr>
          <a:lstStyle/>
          <a:p>
            <a:pPr fontAlgn="auto">
              <a:spcBef>
                <a:spcPts val="0"/>
              </a:spcBef>
              <a:spcAft>
                <a:spcPts val="0"/>
              </a:spcAft>
              <a:buClr>
                <a:schemeClr val="bg1"/>
              </a:buClr>
              <a:buFont typeface="Calibri" pitchFamily="34" charset="0"/>
              <a:buNone/>
              <a:defRPr/>
            </a:pPr>
            <a:r>
              <a:rPr lang="en-US" sz="1500" b="1" dirty="0">
                <a:solidFill>
                  <a:srgbClr val="CDD5E1"/>
                </a:solidFill>
                <a:latin typeface="+mn-lt"/>
                <a:ea typeface="+mn-ea"/>
                <a:cs typeface="+mn-cs"/>
              </a:rPr>
              <a:t>&gt;&gt;FUTURE</a:t>
            </a:r>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Microsoft logo and tagline"/>
          <p:cNvPicPr>
            <a:picLocks noChangeArrowheads="1"/>
          </p:cNvPicPr>
          <p:nvPr userDrawn="1"/>
        </p:nvPicPr>
        <p:blipFill>
          <a:blip r:embed="rId3"/>
          <a:srcRect/>
          <a:stretch>
            <a:fillRect/>
          </a:stretch>
        </p:blipFill>
        <p:spPr bwMode="black">
          <a:xfrm>
            <a:off x="2274888" y="2895600"/>
            <a:ext cx="4594225" cy="990600"/>
          </a:xfrm>
          <a:prstGeom prst="rect">
            <a:avLst/>
          </a:prstGeom>
          <a:noFill/>
          <a:ln w="9525">
            <a:noFill/>
            <a:miter lim="800000"/>
            <a:headEnd/>
            <a:tailEnd/>
          </a:ln>
        </p:spPr>
      </p:pic>
      <p:pic>
        <p:nvPicPr>
          <p:cNvPr id="3" name="Picture 3" descr="PDClogo_info.png"/>
          <p:cNvPicPr>
            <a:picLocks noChangeAspect="1"/>
          </p:cNvPicPr>
          <p:nvPr userDrawn="1"/>
        </p:nvPicPr>
        <p:blipFill>
          <a:blip r:embed="rId4"/>
          <a:srcRect/>
          <a:stretch>
            <a:fillRect/>
          </a:stretch>
        </p:blipFill>
        <p:spPr bwMode="auto">
          <a:xfrm>
            <a:off x="7010400" y="228600"/>
            <a:ext cx="1771650" cy="590550"/>
          </a:xfrm>
          <a:prstGeom prst="rect">
            <a:avLst/>
          </a:prstGeom>
          <a:noFill/>
          <a:ln w="9525">
            <a:noFill/>
            <a:miter lim="800000"/>
            <a:headEnd/>
            <a:tailEnd/>
          </a:ln>
        </p:spPr>
      </p:pic>
      <p:sp>
        <p:nvSpPr>
          <p:cNvPr id="4" name="Text Box 3"/>
          <p:cNvSpPr txBox="1">
            <a:spLocks noChangeArrowheads="1"/>
          </p:cNvSpPr>
          <p:nvPr userDrawn="1"/>
        </p:nvSpPr>
        <p:spPr bwMode="blackWhite">
          <a:xfrm>
            <a:off x="381000" y="6248400"/>
            <a:ext cx="8382000" cy="523875"/>
          </a:xfrm>
          <a:prstGeom prst="rect">
            <a:avLst/>
          </a:prstGeom>
          <a:noFill/>
          <a:ln w="12700">
            <a:noFill/>
            <a:miter lim="800000"/>
            <a:headEnd type="none" w="sm" len="sm"/>
            <a:tailEnd type="none" w="sm" len="sm"/>
          </a:ln>
        </p:spPr>
        <p:txBody>
          <a:bodyPr wrap="square" lIns="91425" tIns="45713" rIns="91425" bIns="45713">
            <a:prstTxWarp prst="textNoShape">
              <a:avLst/>
            </a:prstTxWarp>
            <a:spAutoFit/>
          </a:bodyPr>
          <a:lstStyle/>
          <a:p>
            <a:pPr defTabSz="912813" eaLnBrk="0" hangingPunct="0"/>
            <a:r>
              <a:rPr lang="en-US" sz="700" dirty="0">
                <a:solidFill>
                  <a:schemeClr val="tx1"/>
                </a:solidFill>
                <a:latin typeface="Segoe UI" pitchFamily="34" charset="0"/>
                <a:ea typeface="Arial" pitchFamily="-123" charset="0"/>
                <a:cs typeface="Segoe UI" pitchFamily="34" charset="0"/>
              </a:rPr>
              <a:t>© 2009 Microsoft Corporation. All rights reserved. Microsoft, Windows, Windows Vista and other product names are or may be registered trademarks and/or trademarks in the U.S. and/or other countries.</a:t>
            </a:r>
          </a:p>
          <a:p>
            <a:pPr defTabSz="912813" eaLnBrk="0" hangingPunct="0"/>
            <a:r>
              <a:rPr lang="en-US" sz="700" dirty="0">
                <a:solidFill>
                  <a:schemeClr val="tx1"/>
                </a:solidFill>
                <a:latin typeface="Segoe UI" pitchFamily="34" charset="0"/>
                <a:ea typeface="Arial" pitchFamily="-123"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4000" b="1"/>
            </a:lvl1pPr>
          </a:lstStyle>
          <a:p>
            <a:r>
              <a:rPr lang="en-US" smtClean="0"/>
              <a:t>Click to edit Master title style</a:t>
            </a:r>
            <a:endParaRPr lang="en-US" dirty="0"/>
          </a:p>
        </p:txBody>
      </p:sp>
      <p:sp>
        <p:nvSpPr>
          <p:cNvPr id="3" name="Subtitle 2"/>
          <p:cNvSpPr>
            <a:spLocks noGrp="1"/>
          </p:cNvSpPr>
          <p:nvPr>
            <p:ph type="subTitle" idx="1"/>
          </p:nvPr>
        </p:nvSpPr>
        <p:spPr>
          <a:xfrm>
            <a:off x="1368955" y="3792538"/>
            <a:ext cx="7043208"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200" b="1" i="1" u="none" strike="noStrike" kern="1200" cap="none" spc="-642" normalizeH="0" baseline="0" noProof="0" dirty="0" smtClean="0">
                <a:ln w="11430"/>
                <a:solidFill>
                  <a:schemeClr val="accent3"/>
                </a:solidFill>
                <a:effectLst/>
                <a:uLnTx/>
                <a:uFillTx/>
                <a:latin typeface="+mj-lt"/>
                <a:ea typeface="+mn-ea"/>
                <a:cs typeface="+mn-cs"/>
              </a:defRPr>
            </a:lvl1pPr>
          </a:lstStyle>
          <a:p>
            <a:pPr lvl="0"/>
            <a:r>
              <a:rPr lang="en-US" dirty="0" smtClean="0"/>
              <a:t>click to…</a:t>
            </a:r>
          </a:p>
        </p:txBody>
      </p:sp>
      <p:pic>
        <p:nvPicPr>
          <p:cNvPr id="5" name="Picture 2" descr="\\SERVER3\Restrict\FTP_Root\Clients\White_Whale\5-10153_PDC_Breakout_Support_11-15\Template\Artwork\pdc_logo.png"/>
          <p:cNvPicPr>
            <a:picLocks noChangeAspect="1" noChangeArrowheads="1"/>
          </p:cNvPicPr>
          <p:nvPr userDrawn="1"/>
        </p:nvPicPr>
        <p:blipFill>
          <a:blip r:embed="rId3"/>
          <a:srcRect/>
          <a:stretch>
            <a:fillRect/>
          </a:stretch>
        </p:blipFill>
        <p:spPr bwMode="auto">
          <a:xfrm>
            <a:off x="7162800" y="6350793"/>
            <a:ext cx="1600200" cy="3714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lvl1pPr>
              <a:defRPr sz="40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 With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nip Single Corner Rectangle 5"/>
          <p:cNvSpPr/>
          <p:nvPr userDrawn="1"/>
        </p:nvSpPr>
        <p:spPr>
          <a:xfrm rot="16200000">
            <a:off x="6324600" y="2514600"/>
            <a:ext cx="2667000" cy="2971800"/>
          </a:xfrm>
          <a:prstGeom prst="snip1Rect">
            <a:avLst/>
          </a:prstGeom>
          <a:solidFill>
            <a:srgbClr val="DBD7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userDrawn="1"/>
        </p:nvCxnSpPr>
        <p:spPr>
          <a:xfrm rot="5400000" flipH="1" flipV="1">
            <a:off x="6019800" y="2514600"/>
            <a:ext cx="609600" cy="609600"/>
          </a:xfrm>
          <a:prstGeom prst="line">
            <a:avLst/>
          </a:prstGeom>
          <a:ln>
            <a:solidFill>
              <a:schemeClr val="tx1">
                <a:alpha val="49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629400" y="2514600"/>
            <a:ext cx="2514600" cy="1588"/>
          </a:xfrm>
          <a:prstGeom prst="line">
            <a:avLst/>
          </a:prstGeom>
          <a:ln>
            <a:solidFill>
              <a:schemeClr val="tx1">
                <a:alpha val="49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5400000">
            <a:off x="4914901" y="4229100"/>
            <a:ext cx="2209800" cy="3175"/>
          </a:xfrm>
          <a:prstGeom prst="line">
            <a:avLst/>
          </a:prstGeom>
          <a:ln>
            <a:solidFill>
              <a:schemeClr val="tx1">
                <a:alpha val="49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4000" b="1"/>
            </a:lvl1pPr>
          </a:lstStyle>
          <a:p>
            <a:r>
              <a:rPr lang="en-US" smtClean="0"/>
              <a:t>Click to edit Master title style</a:t>
            </a:r>
            <a:endParaRPr lang="en-US" dirty="0"/>
          </a:p>
        </p:txBody>
      </p:sp>
      <p:sp>
        <p:nvSpPr>
          <p:cNvPr id="3" name="Subtitle 2"/>
          <p:cNvSpPr>
            <a:spLocks noGrp="1"/>
          </p:cNvSpPr>
          <p:nvPr>
            <p:ph type="subTitle" idx="1"/>
          </p:nvPr>
        </p:nvSpPr>
        <p:spPr>
          <a:xfrm>
            <a:off x="1368955" y="3792538"/>
            <a:ext cx="4574645"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200" b="1" i="1" u="none" strike="noStrike" kern="1200" cap="none" spc="-642" normalizeH="0" baseline="0" noProof="0" dirty="0" smtClean="0">
                <a:ln w="11430"/>
                <a:solidFill>
                  <a:schemeClr val="accent3"/>
                </a:solidFill>
                <a:effectLst/>
                <a:uLnTx/>
                <a:uFillTx/>
                <a:latin typeface="+mj-lt"/>
                <a:ea typeface="+mn-ea"/>
                <a:cs typeface="+mn-cs"/>
              </a:defRPr>
            </a:lvl1pPr>
          </a:lstStyle>
          <a:p>
            <a:pPr lvl="0"/>
            <a:r>
              <a:rPr lang="en-US" dirty="0" smtClean="0"/>
              <a:t>click to…</a:t>
            </a:r>
          </a:p>
        </p:txBody>
      </p:sp>
      <p:pic>
        <p:nvPicPr>
          <p:cNvPr id="5" name="Picture 2" descr="\\SERVER3\Restrict\FTP_Root\Clients\White_Whale\5-10153_PDC_Breakout_Support_11-15\Template\Artwork\pdc_logo.png"/>
          <p:cNvPicPr>
            <a:picLocks noChangeAspect="1" noChangeArrowheads="1"/>
          </p:cNvPicPr>
          <p:nvPr userDrawn="1"/>
        </p:nvPicPr>
        <p:blipFill>
          <a:blip r:embed="rId3"/>
          <a:srcRect/>
          <a:stretch>
            <a:fillRect/>
          </a:stretch>
        </p:blipFill>
        <p:spPr bwMode="auto">
          <a:xfrm>
            <a:off x="7162800" y="6350793"/>
            <a:ext cx="1600200" cy="3714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23850"/>
            <a:ext cx="83820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32" r:id="rId3"/>
    <p:sldLayoutId id="2147483696" r:id="rId4"/>
    <p:sldLayoutId id="2147483697" r:id="rId5"/>
    <p:sldLayoutId id="2147483698" r:id="rId6"/>
    <p:sldLayoutId id="2147483699" r:id="rId7"/>
    <p:sldLayoutId id="2147483700" r:id="rId8"/>
    <p:sldLayoutId id="2147483701" r:id="rId9"/>
    <p:sldLayoutId id="2147483725" r:id="rId10"/>
    <p:sldLayoutId id="2147483726" r:id="rId11"/>
    <p:sldLayoutId id="2147483729" r:id="rId12"/>
    <p:sldLayoutId id="2147483728" r:id="rId13"/>
    <p:sldLayoutId id="2147483730" r:id="rId14"/>
    <p:sldLayoutId id="2147483731" r:id="rId15"/>
    <p:sldLayoutId id="2147483724" r:id="rId16"/>
    <p:sldLayoutId id="2147483702" r:id="rId17"/>
    <p:sldLayoutId id="2147483703" r:id="rId18"/>
    <p:sldLayoutId id="2147483704"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nip Single Corner Rectangle 4"/>
          <p:cNvSpPr/>
          <p:nvPr/>
        </p:nvSpPr>
        <p:spPr>
          <a:xfrm>
            <a:off x="381000" y="1447800"/>
            <a:ext cx="8382000" cy="5181600"/>
          </a:xfrm>
          <a:prstGeom prst="snip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nip Single Corner Rectangle 4"/>
          <p:cNvSpPr/>
          <p:nvPr/>
        </p:nvSpPr>
        <p:spPr>
          <a:xfrm>
            <a:off x="381000" y="1447800"/>
            <a:ext cx="8382000" cy="5181600"/>
          </a:xfrm>
          <a:prstGeom prst="snip1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381000" y="32385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an.pouli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ructuremap.net/structuremap/index.html" TargetMode="External"/><Relationship Id="rId2" Type="http://schemas.openxmlformats.org/officeDocument/2006/relationships/hyperlink" Target="http://github.com/structuremap/structuremap" TargetMode="External"/><Relationship Id="rId1" Type="http://schemas.openxmlformats.org/officeDocument/2006/relationships/slideLayout" Target="../slideLayouts/slideLayout4.xml"/><Relationship Id="rId6" Type="http://schemas.openxmlformats.org/officeDocument/2006/relationships/hyperlink" Target="mailto:Dean.poulin@gmail.com" TargetMode="External"/><Relationship Id="rId5" Type="http://schemas.openxmlformats.org/officeDocument/2006/relationships/hyperlink" Target="http://code.google.com/p/moq/" TargetMode="External"/><Relationship Id="rId4" Type="http://schemas.openxmlformats.org/officeDocument/2006/relationships/hyperlink" Target="http://github.com/deanis/StructureMap-Presentation"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mailto:Dean.poulin@gmail.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Dependency_inversion_principl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342292"/>
            <a:ext cx="7681913" cy="2271346"/>
          </a:xfrm>
        </p:spPr>
        <p:txBody>
          <a:bodyPr/>
          <a:lstStyle/>
          <a:p>
            <a:r>
              <a:rPr lang="en-US" dirty="0"/>
              <a:t>Leveraging </a:t>
            </a:r>
            <a:r>
              <a:rPr lang="en-US" dirty="0" err="1"/>
              <a:t>StructureMap</a:t>
            </a:r>
            <a:r>
              <a:rPr lang="en-US" dirty="0"/>
              <a:t> for Real World Success with Dependency Injection &amp; Inversion of Control</a:t>
            </a:r>
          </a:p>
        </p:txBody>
      </p:sp>
      <p:sp>
        <p:nvSpPr>
          <p:cNvPr id="3" name="Subtitle 2"/>
          <p:cNvSpPr>
            <a:spLocks noGrp="1"/>
          </p:cNvSpPr>
          <p:nvPr>
            <p:ph type="subTitle" idx="1"/>
          </p:nvPr>
        </p:nvSpPr>
        <p:spPr>
          <a:xfrm>
            <a:off x="739043" y="4360984"/>
            <a:ext cx="7681914" cy="1652954"/>
          </a:xfrm>
        </p:spPr>
        <p:txBody>
          <a:bodyPr/>
          <a:lstStyle/>
          <a:p>
            <a:r>
              <a:rPr lang="en-US" dirty="0" smtClean="0"/>
              <a:t>Dean </a:t>
            </a:r>
            <a:r>
              <a:rPr lang="en-US" dirty="0" err="1" smtClean="0"/>
              <a:t>Poulin</a:t>
            </a:r>
            <a:endParaRPr lang="en-US" dirty="0" smtClean="0"/>
          </a:p>
          <a:p>
            <a:r>
              <a:rPr lang="en-US" sz="2400" dirty="0" smtClean="0"/>
              <a:t>Architect &amp; Lead Developer</a:t>
            </a:r>
          </a:p>
          <a:p>
            <a:r>
              <a:rPr lang="en-US" sz="2400" dirty="0" err="1" smtClean="0"/>
              <a:t>Yellowbook</a:t>
            </a:r>
            <a:endParaRPr lang="en-US" sz="2400" dirty="0" smtClean="0"/>
          </a:p>
          <a:p>
            <a:r>
              <a:rPr lang="en-US" sz="2400" dirty="0" smtClean="0">
                <a:hlinkClick r:id="rId3"/>
              </a:rPr>
              <a:t>dean.poulin@gmail.com</a:t>
            </a:r>
            <a:endParaRPr lang="en-US" sz="2400"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436" y="686053"/>
            <a:ext cx="8454683" cy="1523494"/>
          </a:xfrm>
        </p:spPr>
        <p:txBody>
          <a:bodyPr/>
          <a:lstStyle/>
          <a:p>
            <a:r>
              <a:rPr lang="en-US" dirty="0" smtClean="0"/>
              <a:t>Seeing the </a:t>
            </a:r>
            <a:r>
              <a:rPr lang="en-US" dirty="0" err="1" smtClean="0"/>
              <a:t>StructureMap</a:t>
            </a:r>
            <a:r>
              <a:rPr lang="en-US" dirty="0" smtClean="0"/>
              <a:t> in the Code</a:t>
            </a:r>
            <a:endParaRPr lang="en-US" dirty="0"/>
          </a:p>
        </p:txBody>
      </p:sp>
      <p:sp>
        <p:nvSpPr>
          <p:cNvPr id="4" name="Text Placeholder 3"/>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9420210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381000" y="927294"/>
            <a:ext cx="8382000" cy="5182957"/>
          </a:xfrm>
        </p:spPr>
        <p:txBody>
          <a:bodyPr/>
          <a:lstStyle/>
          <a:p>
            <a:r>
              <a:rPr lang="en-US" dirty="0" err="1" smtClean="0"/>
              <a:t>StructureMap</a:t>
            </a:r>
            <a:endParaRPr lang="en-US" dirty="0" smtClean="0"/>
          </a:p>
          <a:p>
            <a:pPr lvl="1"/>
            <a:r>
              <a:rPr lang="en-US" dirty="0" err="1" smtClean="0"/>
              <a:t>github</a:t>
            </a:r>
            <a:r>
              <a:rPr lang="en-US" dirty="0"/>
              <a:t>: </a:t>
            </a:r>
            <a:r>
              <a:rPr lang="en-US" sz="2400" dirty="0">
                <a:hlinkClick r:id="rId2"/>
              </a:rPr>
              <a:t>http://</a:t>
            </a:r>
            <a:r>
              <a:rPr lang="en-US" sz="2400" dirty="0" smtClean="0">
                <a:hlinkClick r:id="rId2"/>
              </a:rPr>
              <a:t>github.com/structuremap/structuremap</a:t>
            </a:r>
            <a:endParaRPr lang="en-US" sz="2400" dirty="0" smtClean="0"/>
          </a:p>
          <a:p>
            <a:pPr lvl="1"/>
            <a:r>
              <a:rPr lang="en-US" sz="2400" dirty="0"/>
              <a:t>docs: </a:t>
            </a:r>
            <a:r>
              <a:rPr lang="en-US" sz="2400" dirty="0">
                <a:hlinkClick r:id="rId3"/>
              </a:rPr>
              <a:t>http://</a:t>
            </a:r>
            <a:r>
              <a:rPr lang="en-US" sz="2400" dirty="0" smtClean="0">
                <a:hlinkClick r:id="rId3"/>
              </a:rPr>
              <a:t>structuremap.net/structuremap/index.html</a:t>
            </a:r>
            <a:r>
              <a:rPr lang="en-US" sz="2400" dirty="0" smtClean="0"/>
              <a:t> </a:t>
            </a:r>
          </a:p>
          <a:p>
            <a:r>
              <a:rPr lang="en-US" dirty="0" smtClean="0"/>
              <a:t>Demo code here</a:t>
            </a:r>
          </a:p>
          <a:p>
            <a:r>
              <a:rPr lang="en-US" sz="2400" dirty="0">
                <a:hlinkClick r:id="rId4"/>
              </a:rPr>
              <a:t>http://</a:t>
            </a:r>
            <a:r>
              <a:rPr lang="en-US" sz="2400" dirty="0">
                <a:hlinkClick r:id="rId4"/>
              </a:rPr>
              <a:t>github.com/deanis/StructureMap-Presentation</a:t>
            </a:r>
            <a:r>
              <a:rPr lang="en-US" sz="2400" dirty="0"/>
              <a:t> </a:t>
            </a:r>
            <a:endParaRPr lang="en-US" sz="2400" dirty="0"/>
          </a:p>
          <a:p>
            <a:r>
              <a:rPr lang="en-US" dirty="0" err="1" smtClean="0"/>
              <a:t>Moq</a:t>
            </a:r>
            <a:endParaRPr lang="en-US" dirty="0" smtClean="0"/>
          </a:p>
          <a:p>
            <a:pPr marL="460375" lvl="1" indent="-460375"/>
            <a:r>
              <a:rPr lang="en-US" sz="2400" dirty="0">
                <a:hlinkClick r:id="rId5"/>
              </a:rPr>
              <a:t>http://code.google.com/p/moq/</a:t>
            </a:r>
            <a:r>
              <a:rPr lang="en-US" sz="2400" dirty="0"/>
              <a:t> </a:t>
            </a:r>
          </a:p>
          <a:p>
            <a:r>
              <a:rPr lang="en-US" dirty="0" smtClean="0"/>
              <a:t>Contact </a:t>
            </a:r>
          </a:p>
          <a:p>
            <a:pPr lvl="1"/>
            <a:r>
              <a:rPr lang="en-US" dirty="0" smtClean="0"/>
              <a:t>Dean </a:t>
            </a:r>
            <a:r>
              <a:rPr lang="en-US" dirty="0" smtClean="0"/>
              <a:t>Poulin</a:t>
            </a:r>
          </a:p>
          <a:p>
            <a:pPr lvl="1"/>
            <a:r>
              <a:rPr lang="en-US" dirty="0" smtClean="0">
                <a:hlinkClick r:id="rId6"/>
              </a:rPr>
              <a:t>dean.poulin@gmail.com</a:t>
            </a:r>
            <a:endParaRPr lang="en-US" sz="2000" dirty="0"/>
          </a:p>
          <a:p>
            <a:pPr lvl="1"/>
            <a:endParaRPr lang="en-US" dirty="0" smtClean="0"/>
          </a:p>
        </p:txBody>
      </p:sp>
    </p:spTree>
    <p:extLst>
      <p:ext uri="{BB962C8B-B14F-4D97-AF65-F5344CB8AC3E}">
        <p14:creationId xmlns:p14="http://schemas.microsoft.com/office/powerpoint/2010/main" val="187803170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868594" y="5105399"/>
            <a:ext cx="4275406" cy="1021818"/>
          </a:xfrm>
        </p:spPr>
        <p:txBody>
          <a:bodyPr/>
          <a:lstStyle/>
          <a:p>
            <a:pPr marL="0" indent="0">
              <a:buNone/>
            </a:pPr>
            <a:r>
              <a:rPr lang="en-US" sz="2000" dirty="0"/>
              <a:t>Contact </a:t>
            </a:r>
          </a:p>
          <a:p>
            <a:r>
              <a:rPr lang="en-US" sz="2200" dirty="0" smtClean="0"/>
              <a:t>Dean Poulin</a:t>
            </a:r>
            <a:endParaRPr lang="en-US" sz="2200" dirty="0"/>
          </a:p>
          <a:p>
            <a:r>
              <a:rPr lang="en-US" sz="2200" dirty="0" smtClean="0">
                <a:hlinkClick r:id="rId2"/>
              </a:rPr>
              <a:t>dean.poulin@gmail.com</a:t>
            </a:r>
            <a:r>
              <a:rPr lang="en-US" sz="2200" dirty="0" smtClean="0"/>
              <a:t> </a:t>
            </a:r>
            <a:endParaRPr lang="en-US" sz="2200" dirty="0"/>
          </a:p>
        </p:txBody>
      </p:sp>
    </p:spTree>
    <p:extLst>
      <p:ext uri="{BB962C8B-B14F-4D97-AF65-F5344CB8AC3E}">
        <p14:creationId xmlns:p14="http://schemas.microsoft.com/office/powerpoint/2010/main" val="351188250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What</a:t>
            </a:r>
            <a:r>
              <a:rPr lang="en-US" dirty="0"/>
              <a:t> </a:t>
            </a:r>
            <a:r>
              <a:rPr lang="en-US" dirty="0" smtClean="0"/>
              <a:t>Is Dependency Injection?</a:t>
            </a:r>
            <a:endParaRPr lang="en-US" dirty="0"/>
          </a:p>
        </p:txBody>
      </p:sp>
      <p:sp>
        <p:nvSpPr>
          <p:cNvPr id="3" name="Content Placeholder 2"/>
          <p:cNvSpPr>
            <a:spLocks noGrp="1"/>
          </p:cNvSpPr>
          <p:nvPr>
            <p:ph idx="1"/>
          </p:nvPr>
        </p:nvSpPr>
        <p:spPr>
          <a:xfrm>
            <a:off x="381000" y="1447799"/>
            <a:ext cx="8382000" cy="3637919"/>
          </a:xfrm>
        </p:spPr>
        <p:txBody>
          <a:bodyPr/>
          <a:lstStyle/>
          <a:p>
            <a:r>
              <a:rPr lang="en-US" dirty="0"/>
              <a:t>Inversion of Control Container</a:t>
            </a:r>
          </a:p>
          <a:p>
            <a:r>
              <a:rPr lang="en-US" dirty="0" smtClean="0"/>
              <a:t>Dependency Inversion Principle (DIP) </a:t>
            </a:r>
            <a:r>
              <a:rPr lang="en-US" sz="1800" dirty="0" smtClean="0"/>
              <a:t>[1]</a:t>
            </a:r>
            <a:endParaRPr lang="en-US" dirty="0" smtClean="0"/>
          </a:p>
          <a:p>
            <a:pPr lvl="1"/>
            <a:r>
              <a:rPr lang="en-US" i="1" dirty="0"/>
              <a:t>High-level modules should not depend on low-level modules. Both should depend on </a:t>
            </a:r>
            <a:r>
              <a:rPr lang="en-US" i="1" dirty="0" smtClean="0"/>
              <a:t>abstractions.</a:t>
            </a:r>
          </a:p>
          <a:p>
            <a:pPr lvl="1"/>
            <a:r>
              <a:rPr lang="en-US" i="1" dirty="0"/>
              <a:t>Abstractions should not depend upon details. Details should depend upon </a:t>
            </a:r>
            <a:r>
              <a:rPr lang="en-US" i="1" dirty="0" smtClean="0"/>
              <a:t>abstractions.</a:t>
            </a:r>
          </a:p>
          <a:p>
            <a:endParaRPr lang="en-US" dirty="0"/>
          </a:p>
        </p:txBody>
      </p:sp>
      <p:sp>
        <p:nvSpPr>
          <p:cNvPr id="4" name="TextBox 3"/>
          <p:cNvSpPr txBox="1"/>
          <p:nvPr/>
        </p:nvSpPr>
        <p:spPr>
          <a:xfrm>
            <a:off x="2281096" y="5888835"/>
            <a:ext cx="6862904" cy="276999"/>
          </a:xfrm>
          <a:prstGeom prst="rect">
            <a:avLst/>
          </a:prstGeom>
          <a:noFill/>
        </p:spPr>
        <p:txBody>
          <a:bodyPr wrap="none" lIns="0" tIns="0" rIns="0" bIns="0" rtlCol="0">
            <a:spAutoFit/>
          </a:bodyPr>
          <a:lstStyle/>
          <a:p>
            <a:r>
              <a:rPr lang="en-US" dirty="0" smtClean="0">
                <a:gradFill>
                  <a:gsLst>
                    <a:gs pos="0">
                      <a:schemeClr val="tx1"/>
                    </a:gs>
                    <a:gs pos="86000">
                      <a:schemeClr val="tx1"/>
                    </a:gs>
                  </a:gsLst>
                  <a:lin ang="5400000" scaled="0"/>
                </a:gradFill>
              </a:rPr>
              <a:t>[1] - </a:t>
            </a:r>
            <a:r>
              <a:rPr lang="en-US" dirty="0">
                <a:hlinkClick r:id="rId2"/>
              </a:rPr>
              <a:t>http://en.wikipedia.org/wiki/Dependency_inversion_principle</a:t>
            </a:r>
            <a:endParaRPr lang="en-US"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6291031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Care?</a:t>
            </a:r>
            <a:endParaRPr lang="en-US" dirty="0"/>
          </a:p>
        </p:txBody>
      </p:sp>
      <p:sp>
        <p:nvSpPr>
          <p:cNvPr id="3" name="Content Placeholder 2"/>
          <p:cNvSpPr>
            <a:spLocks noGrp="1"/>
          </p:cNvSpPr>
          <p:nvPr>
            <p:ph idx="1"/>
          </p:nvPr>
        </p:nvSpPr>
        <p:spPr>
          <a:xfrm>
            <a:off x="381000" y="1447799"/>
            <a:ext cx="8382000" cy="3625608"/>
          </a:xfrm>
        </p:spPr>
        <p:txBody>
          <a:bodyPr/>
          <a:lstStyle/>
          <a:p>
            <a:r>
              <a:rPr lang="en-US" dirty="0" smtClean="0"/>
              <a:t>Easier to Maintain / Refactor</a:t>
            </a:r>
          </a:p>
          <a:p>
            <a:r>
              <a:rPr lang="en-US" dirty="0" smtClean="0"/>
              <a:t>Convention over Configuration</a:t>
            </a:r>
          </a:p>
          <a:p>
            <a:r>
              <a:rPr lang="en-US" dirty="0" smtClean="0"/>
              <a:t>Loose Coupling</a:t>
            </a:r>
          </a:p>
          <a:p>
            <a:r>
              <a:rPr lang="en-US" dirty="0"/>
              <a:t>Testability, Testability, Testability</a:t>
            </a:r>
            <a:endParaRPr lang="en-US" dirty="0" smtClean="0"/>
          </a:p>
          <a:p>
            <a:r>
              <a:rPr lang="en-US" dirty="0" smtClean="0"/>
              <a:t>Results in Better Architecture</a:t>
            </a:r>
          </a:p>
          <a:p>
            <a:r>
              <a:rPr lang="en-US" dirty="0"/>
              <a:t>Object Lifecycle Management</a:t>
            </a:r>
          </a:p>
          <a:p>
            <a:pPr lvl="1"/>
            <a:r>
              <a:rPr lang="en-US" dirty="0"/>
              <a:t>Singleton / </a:t>
            </a:r>
            <a:r>
              <a:rPr lang="en-US" dirty="0" err="1"/>
              <a:t>HttpContext</a:t>
            </a:r>
            <a:r>
              <a:rPr lang="en-US" dirty="0"/>
              <a:t> </a:t>
            </a:r>
            <a:r>
              <a:rPr lang="en-US" dirty="0" smtClean="0"/>
              <a:t>Scoped</a:t>
            </a:r>
            <a:endParaRPr lang="en-US" dirty="0"/>
          </a:p>
        </p:txBody>
      </p:sp>
    </p:spTree>
    <p:extLst>
      <p:ext uri="{BB962C8B-B14F-4D97-AF65-F5344CB8AC3E}">
        <p14:creationId xmlns:p14="http://schemas.microsoft.com/office/powerpoint/2010/main" val="339486524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Those Who Pay You Care?</a:t>
            </a:r>
            <a:endParaRPr lang="en-US" dirty="0"/>
          </a:p>
        </p:txBody>
      </p:sp>
      <p:sp>
        <p:nvSpPr>
          <p:cNvPr id="3" name="Content Placeholder 2"/>
          <p:cNvSpPr>
            <a:spLocks noGrp="1"/>
          </p:cNvSpPr>
          <p:nvPr>
            <p:ph idx="1"/>
          </p:nvPr>
        </p:nvSpPr>
        <p:spPr>
          <a:xfrm>
            <a:off x="381000" y="1447799"/>
            <a:ext cx="8382000" cy="3594830"/>
          </a:xfrm>
        </p:spPr>
        <p:txBody>
          <a:bodyPr/>
          <a:lstStyle/>
          <a:p>
            <a:r>
              <a:rPr lang="en-US" dirty="0" smtClean="0"/>
              <a:t>Lower Cost of Maintenance / Ownership</a:t>
            </a:r>
          </a:p>
          <a:p>
            <a:r>
              <a:rPr lang="en-US" dirty="0" smtClean="0"/>
              <a:t>Higher Unit Test Coverage</a:t>
            </a:r>
          </a:p>
          <a:p>
            <a:r>
              <a:rPr lang="en-US" dirty="0" smtClean="0"/>
              <a:t>Less Bugs</a:t>
            </a:r>
          </a:p>
          <a:p>
            <a:r>
              <a:rPr lang="en-US" dirty="0" smtClean="0"/>
              <a:t>Higher Quality Code</a:t>
            </a:r>
          </a:p>
          <a:p>
            <a:r>
              <a:rPr lang="en-US" dirty="0" smtClean="0"/>
              <a:t>Releasable Products Faster &amp; With Less Stress</a:t>
            </a:r>
          </a:p>
          <a:p>
            <a:endParaRPr lang="en-US" dirty="0" smtClean="0"/>
          </a:p>
        </p:txBody>
      </p:sp>
    </p:spTree>
    <p:extLst>
      <p:ext uri="{BB962C8B-B14F-4D97-AF65-F5344CB8AC3E}">
        <p14:creationId xmlns:p14="http://schemas.microsoft.com/office/powerpoint/2010/main" val="185393734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Sample Module Dependencies</a:t>
            </a:r>
            <a:endParaRPr lang="en-US" dirty="0"/>
          </a:p>
        </p:txBody>
      </p:sp>
      <p:sp>
        <p:nvSpPr>
          <p:cNvPr id="20" name="Rectangle 19"/>
          <p:cNvSpPr/>
          <p:nvPr/>
        </p:nvSpPr>
        <p:spPr>
          <a:xfrm>
            <a:off x="1295400" y="1371600"/>
            <a:ext cx="7010400" cy="152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rtlCol="0" anchor="t"/>
          <a:lstStyle/>
          <a:p>
            <a:pPr algn="ctr"/>
            <a:r>
              <a:rPr lang="en-US" b="1" dirty="0" smtClean="0">
                <a:solidFill>
                  <a:schemeClr val="accent1">
                    <a:lumMod val="75000"/>
                  </a:schemeClr>
                </a:solidFill>
              </a:rPr>
              <a:t>Web Application (MVC 3)</a:t>
            </a:r>
            <a:endParaRPr lang="en-US" b="1" dirty="0">
              <a:solidFill>
                <a:schemeClr val="accent1">
                  <a:lumMod val="75000"/>
                </a:schemeClr>
              </a:solidFill>
            </a:endParaRPr>
          </a:p>
        </p:txBody>
      </p:sp>
      <p:sp>
        <p:nvSpPr>
          <p:cNvPr id="21" name="Rectangle 20"/>
          <p:cNvSpPr/>
          <p:nvPr/>
        </p:nvSpPr>
        <p:spPr>
          <a:xfrm>
            <a:off x="914400" y="3048000"/>
            <a:ext cx="7391400" cy="1295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smtClean="0">
                <a:solidFill>
                  <a:schemeClr val="accent1">
                    <a:lumMod val="75000"/>
                  </a:schemeClr>
                </a:solidFill>
              </a:rPr>
              <a:t>Core Services</a:t>
            </a:r>
            <a:endParaRPr lang="en-US" b="1" dirty="0">
              <a:solidFill>
                <a:schemeClr val="accent1">
                  <a:lumMod val="75000"/>
                </a:schemeClr>
              </a:solidFill>
            </a:endParaRPr>
          </a:p>
        </p:txBody>
      </p:sp>
      <p:sp>
        <p:nvSpPr>
          <p:cNvPr id="22" name="Rectangle 21"/>
          <p:cNvSpPr/>
          <p:nvPr/>
        </p:nvSpPr>
        <p:spPr>
          <a:xfrm>
            <a:off x="1192228" y="3505200"/>
            <a:ext cx="1752600" cy="685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Web Services</a:t>
            </a:r>
            <a:endParaRPr lang="en-US" sz="1600" b="1" dirty="0"/>
          </a:p>
        </p:txBody>
      </p:sp>
      <p:sp>
        <p:nvSpPr>
          <p:cNvPr id="23" name="Rectangle 22"/>
          <p:cNvSpPr/>
          <p:nvPr/>
        </p:nvSpPr>
        <p:spPr>
          <a:xfrm>
            <a:off x="533400" y="4495800"/>
            <a:ext cx="8229600" cy="1447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smtClean="0">
                <a:solidFill>
                  <a:schemeClr val="accent1">
                    <a:lumMod val="75000"/>
                  </a:schemeClr>
                </a:solidFill>
              </a:rPr>
              <a:t>Low Level Services / Components</a:t>
            </a:r>
          </a:p>
        </p:txBody>
      </p:sp>
      <p:sp>
        <p:nvSpPr>
          <p:cNvPr id="25" name="Rectangle 24"/>
          <p:cNvSpPr/>
          <p:nvPr/>
        </p:nvSpPr>
        <p:spPr>
          <a:xfrm>
            <a:off x="1745567" y="1905000"/>
            <a:ext cx="1124829" cy="762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Models</a:t>
            </a:r>
          </a:p>
        </p:txBody>
      </p:sp>
      <p:sp>
        <p:nvSpPr>
          <p:cNvPr id="27" name="Rectangle 26"/>
          <p:cNvSpPr/>
          <p:nvPr/>
        </p:nvSpPr>
        <p:spPr>
          <a:xfrm>
            <a:off x="3213284" y="3505200"/>
            <a:ext cx="1600200" cy="685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Data Access</a:t>
            </a:r>
            <a:endParaRPr lang="en-US" sz="1600" b="1" dirty="0"/>
          </a:p>
        </p:txBody>
      </p:sp>
      <p:sp>
        <p:nvSpPr>
          <p:cNvPr id="28" name="Rectangle 27"/>
          <p:cNvSpPr/>
          <p:nvPr/>
        </p:nvSpPr>
        <p:spPr>
          <a:xfrm>
            <a:off x="5140553" y="3484685"/>
            <a:ext cx="1203976" cy="685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Business Logic</a:t>
            </a:r>
            <a:endParaRPr lang="en-US" sz="1600" b="1" dirty="0"/>
          </a:p>
        </p:txBody>
      </p:sp>
      <p:sp>
        <p:nvSpPr>
          <p:cNvPr id="31" name="Rectangle 30"/>
          <p:cNvSpPr/>
          <p:nvPr/>
        </p:nvSpPr>
        <p:spPr>
          <a:xfrm>
            <a:off x="838200" y="5029200"/>
            <a:ext cx="2514600" cy="685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File Syste</a:t>
            </a:r>
            <a:r>
              <a:rPr lang="en-US" sz="1600" b="1" dirty="0"/>
              <a:t>m</a:t>
            </a:r>
          </a:p>
        </p:txBody>
      </p:sp>
      <p:sp>
        <p:nvSpPr>
          <p:cNvPr id="32" name="Rectangle 31"/>
          <p:cNvSpPr/>
          <p:nvPr/>
        </p:nvSpPr>
        <p:spPr>
          <a:xfrm>
            <a:off x="3581400" y="5029200"/>
            <a:ext cx="2286000" cy="685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SQL Server Database</a:t>
            </a:r>
            <a:endParaRPr lang="en-US" sz="1600" b="1" dirty="0"/>
          </a:p>
        </p:txBody>
      </p:sp>
      <p:sp>
        <p:nvSpPr>
          <p:cNvPr id="33" name="Rectangle 32"/>
          <p:cNvSpPr/>
          <p:nvPr/>
        </p:nvSpPr>
        <p:spPr>
          <a:xfrm>
            <a:off x="6096000" y="5029200"/>
            <a:ext cx="2286000" cy="685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Security</a:t>
            </a:r>
            <a:endParaRPr lang="en-US" sz="1600" b="1" dirty="0"/>
          </a:p>
        </p:txBody>
      </p:sp>
      <p:sp>
        <p:nvSpPr>
          <p:cNvPr id="17" name="Rectangle 16"/>
          <p:cNvSpPr/>
          <p:nvPr/>
        </p:nvSpPr>
        <p:spPr>
          <a:xfrm>
            <a:off x="3969434" y="1900311"/>
            <a:ext cx="1128932" cy="762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Views</a:t>
            </a:r>
          </a:p>
        </p:txBody>
      </p:sp>
      <p:sp>
        <p:nvSpPr>
          <p:cNvPr id="18" name="Rectangle 17"/>
          <p:cNvSpPr/>
          <p:nvPr/>
        </p:nvSpPr>
        <p:spPr>
          <a:xfrm>
            <a:off x="6312583" y="1900311"/>
            <a:ext cx="1374531" cy="762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Controllers</a:t>
            </a:r>
          </a:p>
        </p:txBody>
      </p:sp>
      <p:sp>
        <p:nvSpPr>
          <p:cNvPr id="15" name="Rectangle 14"/>
          <p:cNvSpPr/>
          <p:nvPr/>
        </p:nvSpPr>
        <p:spPr>
          <a:xfrm>
            <a:off x="6573118" y="3461825"/>
            <a:ext cx="1600200" cy="6858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t>APIs</a:t>
            </a:r>
            <a:endParaRPr lang="en-US" sz="1600" b="1" dirty="0"/>
          </a:p>
        </p:txBody>
      </p:sp>
    </p:spTree>
    <p:extLst>
      <p:ext uri="{BB962C8B-B14F-4D97-AF65-F5344CB8AC3E}">
        <p14:creationId xmlns:p14="http://schemas.microsoft.com/office/powerpoint/2010/main" val="115327522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Dependency Injection</a:t>
            </a:r>
            <a:endParaRPr lang="en-US" dirty="0"/>
          </a:p>
        </p:txBody>
      </p:sp>
      <p:sp>
        <p:nvSpPr>
          <p:cNvPr id="3" name="Content Placeholder 2"/>
          <p:cNvSpPr>
            <a:spLocks noGrp="1"/>
          </p:cNvSpPr>
          <p:nvPr>
            <p:ph idx="1"/>
          </p:nvPr>
        </p:nvSpPr>
        <p:spPr>
          <a:xfrm>
            <a:off x="381000" y="1447799"/>
            <a:ext cx="8382000" cy="3625608"/>
          </a:xfrm>
        </p:spPr>
        <p:txBody>
          <a:bodyPr/>
          <a:lstStyle/>
          <a:p>
            <a:r>
              <a:rPr lang="en-US" dirty="0" smtClean="0"/>
              <a:t>Constructor Injection (Most Common)</a:t>
            </a:r>
          </a:p>
          <a:p>
            <a:pPr marL="460375" lvl="1" indent="0">
              <a:buNone/>
            </a:pPr>
            <a:endParaRPr lang="en-US" dirty="0" smtClean="0"/>
          </a:p>
          <a:p>
            <a:endParaRPr lang="en-US" dirty="0" smtClean="0"/>
          </a:p>
          <a:p>
            <a:endParaRPr lang="en-US" dirty="0"/>
          </a:p>
          <a:p>
            <a:endParaRPr lang="en-US" dirty="0" smtClean="0"/>
          </a:p>
          <a:p>
            <a:pPr marL="0" indent="0">
              <a:buNone/>
            </a:pPr>
            <a:endParaRPr lang="en-US" dirty="0" smtClean="0"/>
          </a:p>
          <a:p>
            <a:r>
              <a:rPr lang="en-US" dirty="0" smtClean="0"/>
              <a:t>Property / Setter Injection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36" y="1941927"/>
            <a:ext cx="7375429" cy="258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8272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664526" cy="1080296"/>
          </a:xfrm>
        </p:spPr>
        <p:txBody>
          <a:bodyPr/>
          <a:lstStyle/>
          <a:p>
            <a:r>
              <a:rPr sz="3900" dirty="0" smtClean="0"/>
              <a:t>Getting Started with Dependency Injection</a:t>
            </a:r>
            <a:endParaRPr lang="en-US" sz="3900" dirty="0"/>
          </a:p>
        </p:txBody>
      </p:sp>
      <p:sp>
        <p:nvSpPr>
          <p:cNvPr id="3" name="Text Placeholder 2"/>
          <p:cNvSpPr>
            <a:spLocks noGrp="1"/>
          </p:cNvSpPr>
          <p:nvPr>
            <p:ph type="body" sz="quarter" idx="10"/>
          </p:nvPr>
        </p:nvSpPr>
        <p:spPr>
          <a:xfrm>
            <a:off x="359833" y="1338349"/>
            <a:ext cx="8382000" cy="3170099"/>
          </a:xfrm>
        </p:spPr>
        <p:txBody>
          <a:bodyPr/>
          <a:lstStyle/>
          <a:p>
            <a:r>
              <a:rPr lang="en-US" dirty="0" smtClean="0"/>
              <a:t>Bootstrap </a:t>
            </a:r>
            <a:r>
              <a:rPr lang="en-US" dirty="0" err="1" smtClean="0"/>
              <a:t>StructureMap</a:t>
            </a:r>
            <a:r>
              <a:rPr lang="en-US" dirty="0" smtClean="0"/>
              <a:t> at application startup</a:t>
            </a:r>
          </a:p>
          <a:p>
            <a:pPr lvl="1"/>
            <a:r>
              <a:rPr lang="en-US" dirty="0" smtClean="0"/>
              <a:t>Building blocks for data, security, etc.</a:t>
            </a:r>
          </a:p>
          <a:p>
            <a:pPr lvl="1"/>
            <a:r>
              <a:rPr lang="en-US" dirty="0" smtClean="0"/>
              <a:t>Focus on scenarios</a:t>
            </a:r>
          </a:p>
          <a:p>
            <a:pPr lvl="1"/>
            <a:r>
              <a:rPr lang="en-US" dirty="0" err="1" smtClean="0"/>
              <a:t>ServiceLocation</a:t>
            </a:r>
            <a:r>
              <a:rPr lang="en-US" dirty="0" smtClean="0"/>
              <a:t> starts the chain of Dependency Injection…</a:t>
            </a:r>
          </a:p>
          <a:p>
            <a:pPr lvl="1"/>
            <a:endParaRPr lang="en-US" dirty="0" smtClean="0"/>
          </a:p>
        </p:txBody>
      </p:sp>
    </p:spTree>
    <p:extLst>
      <p:ext uri="{BB962C8B-B14F-4D97-AF65-F5344CB8AC3E}">
        <p14:creationId xmlns:p14="http://schemas.microsoft.com/office/powerpoint/2010/main" val="9952560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a:t>Simple Setup of DI </a:t>
            </a:r>
            <a:r>
              <a:rPr lang="en-US" dirty="0" smtClean="0"/>
              <a:t>with </a:t>
            </a:r>
            <a:r>
              <a:rPr lang="en-US" dirty="0"/>
              <a:t>MVC 3 </a:t>
            </a:r>
            <a:r>
              <a:rPr lang="en-US" dirty="0" smtClean="0"/>
              <a:t>Preview</a:t>
            </a:r>
            <a:endParaRPr lang="en-US" dirty="0"/>
          </a:p>
        </p:txBody>
      </p:sp>
      <p:sp>
        <p:nvSpPr>
          <p:cNvPr id="3" name="Text Placeholder 2"/>
          <p:cNvSpPr>
            <a:spLocks noGrp="1"/>
          </p:cNvSpPr>
          <p:nvPr>
            <p:ph type="body" sz="quarter" idx="10"/>
          </p:nvPr>
        </p:nvSpPr>
        <p:spPr>
          <a:xfrm>
            <a:off x="381000" y="1447798"/>
            <a:ext cx="8382000" cy="3594830"/>
          </a:xfrm>
        </p:spPr>
        <p:txBody>
          <a:bodyPr/>
          <a:lstStyle/>
          <a:p>
            <a:r>
              <a:rPr lang="en-US" dirty="0" err="1" smtClean="0"/>
              <a:t>IControllerFactory</a:t>
            </a:r>
            <a:endParaRPr lang="en-US" dirty="0"/>
          </a:p>
          <a:p>
            <a:r>
              <a:rPr lang="en-US" dirty="0" err="1" smtClean="0"/>
              <a:t>IServiceLocator</a:t>
            </a:r>
            <a:endParaRPr lang="en-US" dirty="0" smtClean="0"/>
          </a:p>
          <a:p>
            <a:r>
              <a:rPr lang="en-US" dirty="0" err="1" smtClean="0"/>
              <a:t>ObjectFactory</a:t>
            </a:r>
            <a:r>
              <a:rPr lang="en-US" dirty="0" smtClean="0"/>
              <a:t> &amp; </a:t>
            </a:r>
            <a:r>
              <a:rPr lang="en-US" dirty="0" err="1" smtClean="0"/>
              <a:t>ServiceLocation</a:t>
            </a:r>
            <a:endParaRPr lang="en-US" dirty="0" smtClean="0"/>
          </a:p>
          <a:p>
            <a:endParaRPr lang="en-US" dirty="0" smtClean="0"/>
          </a:p>
          <a:p>
            <a:r>
              <a:rPr lang="en-US" dirty="0" smtClean="0"/>
              <a:t>Why </a:t>
            </a:r>
            <a:r>
              <a:rPr lang="en-US" dirty="0"/>
              <a:t>you should try to avoid </a:t>
            </a:r>
            <a:r>
              <a:rPr lang="en-US" dirty="0" err="1"/>
              <a:t>ServiceLocation</a:t>
            </a:r>
            <a:r>
              <a:rPr lang="en-US" dirty="0"/>
              <a:t> hooks?</a:t>
            </a:r>
            <a:endParaRPr lang="en-US" dirty="0" smtClean="0"/>
          </a:p>
          <a:p>
            <a:r>
              <a:rPr lang="en-US" dirty="0"/>
              <a:t>Let your code Ride The DI Wave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55" y="3057745"/>
            <a:ext cx="5322129" cy="446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48514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553998"/>
          </a:xfrm>
        </p:spPr>
        <p:txBody>
          <a:bodyPr/>
          <a:lstStyle/>
          <a:p>
            <a:r>
              <a:rPr lang="en-US" dirty="0" smtClean="0"/>
              <a:t>More </a:t>
            </a:r>
            <a:r>
              <a:rPr lang="en-US" dirty="0" err="1" smtClean="0"/>
              <a:t>StructureMap</a:t>
            </a:r>
            <a:r>
              <a:rPr lang="en-US" dirty="0" smtClean="0"/>
              <a:t> Specifics</a:t>
            </a:r>
            <a:endParaRPr lang="en-US" dirty="0"/>
          </a:p>
        </p:txBody>
      </p:sp>
      <p:sp>
        <p:nvSpPr>
          <p:cNvPr id="3" name="Text Placeholder 2"/>
          <p:cNvSpPr>
            <a:spLocks noGrp="1"/>
          </p:cNvSpPr>
          <p:nvPr>
            <p:ph type="body" sz="quarter" idx="10"/>
          </p:nvPr>
        </p:nvSpPr>
        <p:spPr>
          <a:xfrm>
            <a:off x="381000" y="1447799"/>
            <a:ext cx="8382000" cy="5022914"/>
          </a:xfrm>
        </p:spPr>
        <p:txBody>
          <a:bodyPr/>
          <a:lstStyle/>
          <a:p>
            <a:r>
              <a:rPr lang="en-US" dirty="0" smtClean="0"/>
              <a:t>What are registries?  How to use them.</a:t>
            </a:r>
          </a:p>
          <a:p>
            <a:r>
              <a:rPr lang="en-US" dirty="0"/>
              <a:t>Scanning your assemblies for </a:t>
            </a:r>
            <a:r>
              <a:rPr lang="en-US" dirty="0" err="1"/>
              <a:t>AutoRegistration</a:t>
            </a:r>
            <a:endParaRPr lang="en-US" dirty="0"/>
          </a:p>
          <a:p>
            <a:r>
              <a:rPr lang="en-US" dirty="0"/>
              <a:t>Using Profiles</a:t>
            </a:r>
          </a:p>
          <a:p>
            <a:r>
              <a:rPr lang="en-US" dirty="0" err="1"/>
              <a:t>WhatDoIHave</a:t>
            </a:r>
            <a:r>
              <a:rPr lang="en-US" dirty="0"/>
              <a:t> &amp; </a:t>
            </a:r>
            <a:r>
              <a:rPr lang="en-US" dirty="0" err="1"/>
              <a:t>AssertConfigurationIsValid</a:t>
            </a:r>
            <a:endParaRPr lang="en-US" dirty="0"/>
          </a:p>
          <a:p>
            <a:r>
              <a:rPr lang="en-US" dirty="0"/>
              <a:t>Managing the </a:t>
            </a:r>
            <a:r>
              <a:rPr lang="en-US" dirty="0" err="1"/>
              <a:t>LifeCycle</a:t>
            </a:r>
            <a:r>
              <a:rPr lang="en-US" dirty="0"/>
              <a:t> of your dependencies</a:t>
            </a:r>
          </a:p>
          <a:p>
            <a:r>
              <a:rPr lang="en-US" dirty="0"/>
              <a:t>Leveraging </a:t>
            </a:r>
            <a:r>
              <a:rPr lang="en-US" dirty="0" err="1"/>
              <a:t>Moq</a:t>
            </a:r>
            <a:r>
              <a:rPr lang="en-US" dirty="0"/>
              <a:t> &amp; BDD Style techniques for unit tests</a:t>
            </a:r>
            <a:endParaRPr lang="en-US" dirty="0" smtClean="0"/>
          </a:p>
          <a:p>
            <a:endParaRPr lang="en-US" dirty="0"/>
          </a:p>
        </p:txBody>
      </p:sp>
    </p:spTree>
    <p:extLst>
      <p:ext uri="{BB962C8B-B14F-4D97-AF65-F5344CB8AC3E}">
        <p14:creationId xmlns:p14="http://schemas.microsoft.com/office/powerpoint/2010/main" val="19545024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DC09 PPT Template (4 x 3)">
  <a:themeElements>
    <a:clrScheme name="PDC 2009">
      <a:dk1>
        <a:srgbClr val="000000"/>
      </a:dk1>
      <a:lt1>
        <a:srgbClr val="FFFFFF"/>
      </a:lt1>
      <a:dk2>
        <a:srgbClr val="0070C0"/>
      </a:dk2>
      <a:lt2>
        <a:srgbClr val="BDE3FF"/>
      </a:lt2>
      <a:accent1>
        <a:srgbClr val="C3D69B"/>
      </a:accent1>
      <a:accent2>
        <a:srgbClr val="7D706D"/>
      </a:accent2>
      <a:accent3>
        <a:srgbClr val="B8B2AE"/>
      </a:accent3>
      <a:accent4>
        <a:srgbClr val="DF8536"/>
      </a:accent4>
      <a:accent5>
        <a:srgbClr val="5F779C"/>
      </a:accent5>
      <a:accent6>
        <a:srgbClr val="AA534A"/>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defRPr>
        </a:defPPr>
      </a:lstStyle>
      <a:style>
        <a:lnRef idx="0">
          <a:schemeClr val="accent5"/>
        </a:lnRef>
        <a:fillRef idx="3">
          <a:schemeClr val="accent5"/>
        </a:fillRef>
        <a:effectRef idx="3">
          <a:schemeClr val="accent5"/>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PDC09 PPT Template (4 x 3)</Template>
  <TotalTime>4745</TotalTime>
  <Words>623</Words>
  <Application>Microsoft Office PowerPoint</Application>
  <PresentationFormat>On-screen Show (4:3)</PresentationFormat>
  <Paragraphs>95</Paragraphs>
  <Slides>12</Slides>
  <Notes>3</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PDC09 PPT Template (4 x 3)</vt:lpstr>
      <vt:lpstr>White with Consolas font for code slides</vt:lpstr>
      <vt:lpstr>1_White with Consolas font for code slides</vt:lpstr>
      <vt:lpstr>Leveraging StructureMap for Real World Success with Dependency Injection &amp; Inversion of Control</vt:lpstr>
      <vt:lpstr>What Is Dependency Injection?</vt:lpstr>
      <vt:lpstr>Why Should You Care?</vt:lpstr>
      <vt:lpstr>Why Should Those Who Pay You Care?</vt:lpstr>
      <vt:lpstr>Sample Module Dependencies</vt:lpstr>
      <vt:lpstr>Types of Dependency Injection</vt:lpstr>
      <vt:lpstr>Getting Started with Dependency Injection</vt:lpstr>
      <vt:lpstr>Simple Setup of DI with MVC 3 Preview</vt:lpstr>
      <vt:lpstr>More StructureMap Specifics</vt:lpstr>
      <vt:lpstr>Seeing the StructureMap in the Code</vt:lpstr>
      <vt:lpstr>Resources</vt:lpstr>
      <vt:lpstr>Questions?</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Professional Developers Conference (PDC) 2009</dc:subject>
  <dc:creator>brada</dc:creator>
  <dc:description>Template: Sean Masterton, Silver Fox Productions, Inc.
Formatting:
Event Date: November 17-19, 2009
Event Location: Los Angeles, CA
Audience Type: External</dc:description>
  <cp:lastModifiedBy>Dean</cp:lastModifiedBy>
  <cp:revision>78</cp:revision>
  <dcterms:created xsi:type="dcterms:W3CDTF">2009-10-26T16:12:33Z</dcterms:created>
  <dcterms:modified xsi:type="dcterms:W3CDTF">2010-10-10T00:58:06Z</dcterms:modified>
</cp:coreProperties>
</file>