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8288000" cy="10287000"/>
  <p:notesSz cx="6858000" cy="9144000"/>
  <p:embeddedFontLst>
    <p:embeddedFont>
      <p:font typeface="Raleway Medium" charset="1" panose="00000000000000000000"/>
      <p:regular r:id="rId35"/>
    </p:embeddedFont>
    <p:embeddedFont>
      <p:font typeface="Arimo" charset="1" panose="020B0604020202020204"/>
      <p:regular r:id="rId36"/>
    </p:embeddedFont>
    <p:embeddedFont>
      <p:font typeface="Arimo Bold" charset="1" panose="020B0704020202020204"/>
      <p:regular r:id="rId38"/>
    </p:embeddedFont>
    <p:embeddedFont>
      <p:font typeface="Raleway Bold" charset="1" panose="00000000000000000000"/>
      <p:regular r:id="rId40"/>
    </p:embeddedFont>
    <p:embeddedFont>
      <p:font typeface="Raleway" charset="1" panose="0000000000000000000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notesMasters/notesMaster1.xml" Type="http://schemas.openxmlformats.org/officeDocument/2006/relationships/notesMaster"/><Relationship Id="rId33" Target="theme/theme2.xml" Type="http://schemas.openxmlformats.org/officeDocument/2006/relationships/theme"/><Relationship Id="rId34" Target="notesSlides/notesSlide1.xml" Type="http://schemas.openxmlformats.org/officeDocument/2006/relationships/notesSlide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notesSlides/notesSlide2.xml" Type="http://schemas.openxmlformats.org/officeDocument/2006/relationships/notesSlide"/><Relationship Id="rId38" Target="fonts/font38.fntdata" Type="http://schemas.openxmlformats.org/officeDocument/2006/relationships/font"/><Relationship Id="rId39" Target="notesSlides/notesSlide3.xml" Type="http://schemas.openxmlformats.org/officeDocument/2006/relationships/notesSlide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notesSlides/notesSlide4.xml" Type="http://schemas.openxmlformats.org/officeDocument/2006/relationships/notesSlide"/><Relationship Id="rId43" Target="notesSlides/notesSlide5.xml" Type="http://schemas.openxmlformats.org/officeDocument/2006/relationships/notesSlide"/><Relationship Id="rId44" Target="notesSlides/notesSlide6.xml" Type="http://schemas.openxmlformats.org/officeDocument/2006/relationships/notesSlide"/><Relationship Id="rId45" Target="notesSlides/notesSlide7.xml" Type="http://schemas.openxmlformats.org/officeDocument/2006/relationships/notesSlide"/><Relationship Id="rId46" Target="notesSlides/notesSlide8.xml" Type="http://schemas.openxmlformats.org/officeDocument/2006/relationships/notesSlide"/><Relationship Id="rId47" Target="notesSlides/notesSlide9.xml" Type="http://schemas.openxmlformats.org/officeDocument/2006/relationships/notesSlide"/><Relationship Id="rId48" Target="notesSlides/notesSlide10.xml" Type="http://schemas.openxmlformats.org/officeDocument/2006/relationships/notesSlide"/><Relationship Id="rId49" Target="notesSlides/notesSlide11.xml" Type="http://schemas.openxmlformats.org/officeDocument/2006/relationships/notesSlide"/><Relationship Id="rId5" Target="tableStyles.xml" Type="http://schemas.openxmlformats.org/officeDocument/2006/relationships/tableStyles"/><Relationship Id="rId50" Target="notesSlides/notesSlide12.xml" Type="http://schemas.openxmlformats.org/officeDocument/2006/relationships/notesSlide"/><Relationship Id="rId51" Target="notesSlides/notesSlide13.xml" Type="http://schemas.openxmlformats.org/officeDocument/2006/relationships/notesSlide"/><Relationship Id="rId52" Target="notesSlides/notesSlide14.xml" Type="http://schemas.openxmlformats.org/officeDocument/2006/relationships/notesSlide"/><Relationship Id="rId53" Target="notesSlides/notesSlide15.xml" Type="http://schemas.openxmlformats.org/officeDocument/2006/relationships/notesSlide"/><Relationship Id="rId54" Target="notesSlides/notesSlide16.xml" Type="http://schemas.openxmlformats.org/officeDocument/2006/relationships/notesSlide"/><Relationship Id="rId55" Target="notesSlides/notesSlide17.xml" Type="http://schemas.openxmlformats.org/officeDocument/2006/relationships/notesSlide"/><Relationship Id="rId56" Target="notesSlides/notesSlide18.xml" Type="http://schemas.openxmlformats.org/officeDocument/2006/relationships/notesSlide"/><Relationship Id="rId57" Target="notesSlides/notesSlide19.xml" Type="http://schemas.openxmlformats.org/officeDocument/2006/relationships/notesSlide"/><Relationship Id="rId58" Target="notesSlides/notesSlide20.xml" Type="http://schemas.openxmlformats.org/officeDocument/2006/relationships/notesSlide"/><Relationship Id="rId59" Target="notesSlides/notesSlide21.xml" Type="http://schemas.openxmlformats.org/officeDocument/2006/relationships/notesSlide"/><Relationship Id="rId6" Target="slides/slide1.xml" Type="http://schemas.openxmlformats.org/officeDocument/2006/relationships/slide"/><Relationship Id="rId60" Target="notesSlides/notesSlide22.xml" Type="http://schemas.openxmlformats.org/officeDocument/2006/relationships/notesSlide"/><Relationship Id="rId61" Target="notesSlides/notesSlide23.xml" Type="http://schemas.openxmlformats.org/officeDocument/2006/relationships/notesSlide"/><Relationship Id="rId62" Target="notesSlides/notesSlide24.xml" Type="http://schemas.openxmlformats.org/officeDocument/2006/relationships/notesSlide"/><Relationship Id="rId63" Target="notesSlides/notesSlide25.xml" Type="http://schemas.openxmlformats.org/officeDocument/2006/relationships/notesSlide"/><Relationship Id="rId64" Target="notesSlides/notesSlide26.xml" Type="http://schemas.openxmlformats.org/officeDocument/2006/relationships/notes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2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2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2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3.xml" Type="http://schemas.openxmlformats.org/officeDocument/2006/relationships/slide"/></Relationships>
</file>

<file path=ppt/notesSlides/_rels/notesSlide2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4.xml" Type="http://schemas.openxmlformats.org/officeDocument/2006/relationships/slide"/></Relationships>
</file>

<file path=ppt/notesSlides/_rels/notesSlide2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5.xml" Type="http://schemas.openxmlformats.org/officeDocument/2006/relationships/slide"/></Relationships>
</file>

<file path=ppt/notesSlides/_rels/notesSlide2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6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Over Double the amount of 0's than the amount of 1's</a:t>
            </a:r>
          </a:p>
          <a:p>
            <a:r>
              <a:rPr lang="en-US"/>
              <a:t/>
            </a:r>
          </a:p>
          <a:p>
            <a:r>
              <a:rPr lang="en-US"/>
              <a:t>Helped scale values like Total income to be more inline with values like age and years employed.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True Positive (TP): The model correctly predicted a positive outcome (the actual outcome was positive).</a:t>
            </a:r>
          </a:p>
          <a:p>
            <a:r>
              <a:rPr lang="en-US"/>
              <a:t/>
            </a:r>
          </a:p>
          <a:p>
            <a:r>
              <a:rPr lang="en-US"/>
              <a:t>True Negative (TN): The model correctly predicted a negative outcome (the actual outcome was negative).</a:t>
            </a:r>
          </a:p>
          <a:p>
            <a:r>
              <a:rPr lang="en-US"/>
              <a:t/>
            </a:r>
          </a:p>
          <a:p>
            <a:r>
              <a:rPr lang="en-US"/>
              <a:t>False Positive (FP): The model incorrectly predicted a positive outcome (the actual outcome was negative).</a:t>
            </a:r>
          </a:p>
          <a:p>
            <a:r>
              <a:rPr lang="en-US"/>
              <a:t/>
            </a:r>
          </a:p>
          <a:p>
            <a:r>
              <a:rPr lang="en-US"/>
              <a:t>False Negative (FN): The model incorrectly predicted a negative outcome (the actual outcome was positive).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Things like whether or not they had a phone, email, work-phone, and their education type didn't affect the model as much 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Employment duration &amp; age are the most significant predictors.</a:t>
            </a:r>
          </a:p>
          <a:p>
            <a:r>
              <a:rPr lang="en-US"/>
              <a:t/>
            </a:r>
          </a:p>
          <a:p>
            <a:r>
              <a:rPr lang="en-US"/>
              <a:t>People with less than ~5.4 years of employment tend to be Late.</a:t>
            </a:r>
          </a:p>
          <a:p>
            <a:r>
              <a:rPr lang="en-US"/>
              <a:t/>
            </a:r>
          </a:p>
          <a:p>
            <a:r>
              <a:rPr lang="en-US"/>
              <a:t>Older individuals tend to have a higher probability of being On Time.</a:t>
            </a:r>
          </a:p>
          <a:p>
            <a:r>
              <a:rPr lang="en-US"/>
              <a:t/>
            </a:r>
          </a:p>
          <a:p>
            <a:r>
              <a:rPr lang="en-US"/>
              <a:t>Features like family size and income play a secondary role.</a:t>
            </a:r>
          </a:p>
          <a:p>
            <a:r>
              <a:rPr lang="en-US"/>
              <a:t/>
            </a:r>
          </a:p>
          <a:p>
            <a:r>
              <a:rPr lang="en-US"/>
              <a:t>samples: The number of data points at that node.</a:t>
            </a:r>
          </a:p>
          <a:p>
            <a:r>
              <a:rPr lang="en-US"/>
              <a:t/>
            </a:r>
          </a:p>
          <a:p>
            <a:r>
              <a:rPr lang="en-US"/>
              <a:t>value: Class distribution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Things like wether or not they had a phone, email, 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Relationship Id="rId6" Target="../media/image32.svg" Type="http://schemas.openxmlformats.org/officeDocument/2006/relationships/image"/><Relationship Id="rId7" Target="../media/image33.png" Type="http://schemas.openxmlformats.org/officeDocument/2006/relationships/image"/><Relationship Id="rId8" Target="../media/image3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svg" Type="http://schemas.openxmlformats.org/officeDocument/2006/relationships/image"/><Relationship Id="rId2" Target="../notesSlides/notesSlide13.xml" Type="http://schemas.openxmlformats.org/officeDocument/2006/relationships/notesSlid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5.png" Type="http://schemas.openxmlformats.org/officeDocument/2006/relationships/image"/><Relationship Id="rId6" Target="../media/image36.svg" Type="http://schemas.openxmlformats.org/officeDocument/2006/relationships/image"/><Relationship Id="rId7" Target="../media/image37.png" Type="http://schemas.openxmlformats.org/officeDocument/2006/relationships/image"/><Relationship Id="rId8" Target="../media/image38.sv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6.xml" Type="http://schemas.openxmlformats.org/officeDocument/2006/relationships/notesSlid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7.xml" Type="http://schemas.openxmlformats.org/officeDocument/2006/relationships/notesSlide"/><Relationship Id="rId3" Target="../media/image21.png" Type="http://schemas.openxmlformats.org/officeDocument/2006/relationships/image"/><Relationship Id="rId4" Target="../media/image2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8.xml" Type="http://schemas.openxmlformats.org/officeDocument/2006/relationships/notesSlid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4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9.xml" Type="http://schemas.openxmlformats.org/officeDocument/2006/relationships/notesSlid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4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0.xml" Type="http://schemas.openxmlformats.org/officeDocument/2006/relationships/notesSlid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1.xml" Type="http://schemas.openxmlformats.org/officeDocument/2006/relationships/notesSlide"/><Relationship Id="rId3" Target="../media/image21.png" Type="http://schemas.openxmlformats.org/officeDocument/2006/relationships/image"/><Relationship Id="rId4" Target="../media/image2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2.xml" Type="http://schemas.openxmlformats.org/officeDocument/2006/relationships/notesSlid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43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3.xml" Type="http://schemas.openxmlformats.org/officeDocument/2006/relationships/notesSlide"/><Relationship Id="rId3" Target="../media/image44.png" Type="http://schemas.openxmlformats.org/officeDocument/2006/relationships/image"/><Relationship Id="rId4" Target="../media/image45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4.xml" Type="http://schemas.openxmlformats.org/officeDocument/2006/relationships/notesSlide"/><Relationship Id="rId3" Target="../media/image44.png" Type="http://schemas.openxmlformats.org/officeDocument/2006/relationships/image"/><Relationship Id="rId4" Target="../media/image45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5.xml" Type="http://schemas.openxmlformats.org/officeDocument/2006/relationships/notesSlide"/><Relationship Id="rId3" Target="../media/image46.png" Type="http://schemas.openxmlformats.org/officeDocument/2006/relationships/image"/><Relationship Id="rId4" Target="../media/image47.svg" Type="http://schemas.openxmlformats.org/officeDocument/2006/relationships/image"/><Relationship Id="rId5" Target="../media/image48.png" Type="http://schemas.openxmlformats.org/officeDocument/2006/relationships/image"/><Relationship Id="rId6" Target="../media/image49.svg" Type="http://schemas.openxmlformats.org/officeDocument/2006/relationships/image"/><Relationship Id="rId7" Target="../media/image50.png" Type="http://schemas.openxmlformats.org/officeDocument/2006/relationships/image"/><Relationship Id="rId8" Target="../media/image51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6.xml" Type="http://schemas.openxmlformats.org/officeDocument/2006/relationships/notesSlide"/><Relationship Id="rId3" Target="../media/image21.png" Type="http://schemas.openxmlformats.org/officeDocument/2006/relationships/image"/><Relationship Id="rId4" Target="../media/image2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11" Target="../media/image15.png" Type="http://schemas.openxmlformats.org/officeDocument/2006/relationships/image"/><Relationship Id="rId12" Target="../media/image16.png" Type="http://schemas.openxmlformats.org/officeDocument/2006/relationships/image"/><Relationship Id="rId13" Target="../media/image17.svg" Type="http://schemas.openxmlformats.org/officeDocument/2006/relationships/image"/><Relationship Id="rId14" Target="../media/image18.pn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37600" y="4276"/>
            <a:ext cx="3350400" cy="10278450"/>
          </a:xfrm>
          <a:custGeom>
            <a:avLst/>
            <a:gdLst/>
            <a:ahLst/>
            <a:cxnLst/>
            <a:rect r="r" b="b" t="t" l="l"/>
            <a:pathLst>
              <a:path h="10278450" w="3350400">
                <a:moveTo>
                  <a:pt x="0" y="0"/>
                </a:moveTo>
                <a:lnTo>
                  <a:pt x="3350400" y="0"/>
                </a:lnTo>
                <a:lnTo>
                  <a:pt x="3350400" y="10278450"/>
                </a:lnTo>
                <a:lnTo>
                  <a:pt x="0" y="10278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6450" y="6899500"/>
            <a:ext cx="7852800" cy="829200"/>
            <a:chOff x="0" y="0"/>
            <a:chExt cx="10470400" cy="1105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70388" cy="1105662"/>
            </a:xfrm>
            <a:custGeom>
              <a:avLst/>
              <a:gdLst/>
              <a:ahLst/>
              <a:cxnLst/>
              <a:rect r="r" b="b" t="t" l="l"/>
              <a:pathLst>
                <a:path h="1105662" w="10470388">
                  <a:moveTo>
                    <a:pt x="0" y="0"/>
                  </a:moveTo>
                  <a:lnTo>
                    <a:pt x="10470388" y="0"/>
                  </a:lnTo>
                  <a:lnTo>
                    <a:pt x="10470388" y="1105662"/>
                  </a:lnTo>
                  <a:lnTo>
                    <a:pt x="0" y="1105662"/>
                  </a:lnTo>
                  <a:close/>
                </a:path>
              </a:pathLst>
            </a:custGeom>
            <a:solidFill>
              <a:srgbClr val="C3C3C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0470400" cy="1115125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4199"/>
                </a:lnSpc>
              </a:pPr>
              <a:r>
                <a:rPr lang="en-US" b="true" sz="3499">
                  <a:solidFill>
                    <a:srgbClr val="0E1D35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Shuteng, Dean, Leila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26450" y="1546026"/>
            <a:ext cx="2899800" cy="321000"/>
            <a:chOff x="0" y="0"/>
            <a:chExt cx="3866400" cy="428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66388" cy="427990"/>
            </a:xfrm>
            <a:custGeom>
              <a:avLst/>
              <a:gdLst/>
              <a:ahLst/>
              <a:cxnLst/>
              <a:rect r="r" b="b" t="t" l="l"/>
              <a:pathLst>
                <a:path h="427990" w="3866388">
                  <a:moveTo>
                    <a:pt x="0" y="0"/>
                  </a:moveTo>
                  <a:lnTo>
                    <a:pt x="3866388" y="0"/>
                  </a:lnTo>
                  <a:lnTo>
                    <a:pt x="3866388" y="427990"/>
                  </a:lnTo>
                  <a:lnTo>
                    <a:pt x="0" y="427990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078050" y="4252577"/>
            <a:ext cx="3356512" cy="2357950"/>
          </a:xfrm>
          <a:custGeom>
            <a:avLst/>
            <a:gdLst/>
            <a:ahLst/>
            <a:cxnLst/>
            <a:rect r="r" b="b" t="t" l="l"/>
            <a:pathLst>
              <a:path h="2357950" w="3356512">
                <a:moveTo>
                  <a:pt x="0" y="0"/>
                </a:moveTo>
                <a:lnTo>
                  <a:pt x="3356512" y="0"/>
                </a:lnTo>
                <a:lnTo>
                  <a:pt x="3356512" y="2357950"/>
                </a:lnTo>
                <a:lnTo>
                  <a:pt x="0" y="23579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17875" y="2988550"/>
            <a:ext cx="13120350" cy="30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Smart Credit Predictions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320300"/>
          </a:xfrm>
          <a:custGeom>
            <a:avLst/>
            <a:gdLst/>
            <a:ahLst/>
            <a:cxnLst/>
            <a:rect r="r" b="b" t="t" l="l"/>
            <a:pathLst>
              <a:path h="10320300" w="18288000">
                <a:moveTo>
                  <a:pt x="0" y="0"/>
                </a:moveTo>
                <a:lnTo>
                  <a:pt x="18288000" y="0"/>
                </a:lnTo>
                <a:lnTo>
                  <a:pt x="18288000" y="10320300"/>
                </a:lnTo>
                <a:lnTo>
                  <a:pt x="0" y="10320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6450" y="549326"/>
            <a:ext cx="2899800" cy="321000"/>
            <a:chOff x="0" y="0"/>
            <a:chExt cx="3866400" cy="42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66388" cy="427990"/>
            </a:xfrm>
            <a:custGeom>
              <a:avLst/>
              <a:gdLst/>
              <a:ahLst/>
              <a:cxnLst/>
              <a:rect r="r" b="b" t="t" l="l"/>
              <a:pathLst>
                <a:path h="427990" w="3866388">
                  <a:moveTo>
                    <a:pt x="0" y="0"/>
                  </a:moveTo>
                  <a:lnTo>
                    <a:pt x="3866388" y="0"/>
                  </a:lnTo>
                  <a:lnTo>
                    <a:pt x="3866388" y="427990"/>
                  </a:lnTo>
                  <a:lnTo>
                    <a:pt x="0" y="427990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137000" y="8606100"/>
            <a:ext cx="1137000" cy="1714200"/>
            <a:chOff x="0" y="0"/>
            <a:chExt cx="1516000" cy="2285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15999" cy="2285619"/>
            </a:xfrm>
            <a:custGeom>
              <a:avLst/>
              <a:gdLst/>
              <a:ahLst/>
              <a:cxnLst/>
              <a:rect r="r" b="b" t="t" l="l"/>
              <a:pathLst>
                <a:path h="2285619" w="1515999">
                  <a:moveTo>
                    <a:pt x="1515999" y="0"/>
                  </a:moveTo>
                  <a:lnTo>
                    <a:pt x="0" y="0"/>
                  </a:lnTo>
                  <a:lnTo>
                    <a:pt x="0" y="2285619"/>
                  </a:lnTo>
                  <a:lnTo>
                    <a:pt x="1515999" y="2285619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309855" y="2204766"/>
            <a:ext cx="9750552" cy="6890795"/>
          </a:xfrm>
          <a:custGeom>
            <a:avLst/>
            <a:gdLst/>
            <a:ahLst/>
            <a:cxnLst/>
            <a:rect r="r" b="b" t="t" l="l"/>
            <a:pathLst>
              <a:path h="6890795" w="9750552">
                <a:moveTo>
                  <a:pt x="0" y="0"/>
                </a:moveTo>
                <a:lnTo>
                  <a:pt x="9750551" y="0"/>
                </a:lnTo>
                <a:lnTo>
                  <a:pt x="9750551" y="6890795"/>
                </a:lnTo>
                <a:lnTo>
                  <a:pt x="0" y="68907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1425" y="1141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Education Level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04494" y="3685600"/>
            <a:ext cx="5044230" cy="3781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b="true" sz="2799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With college degree higher payback rate</a:t>
            </a:r>
          </a:p>
          <a:p>
            <a:pPr algn="l" marL="1209039" indent="-403013" lvl="2">
              <a:lnSpc>
                <a:spcPts val="3359"/>
              </a:lnSpc>
              <a:buFont typeface="Arial"/>
              <a:buChar char="⚬"/>
            </a:pPr>
            <a:r>
              <a:rPr lang="en-US" b="true" sz="2799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Higher education</a:t>
            </a:r>
            <a:r>
              <a:rPr lang="en-US" b="true" sz="2799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: undergradute degee </a:t>
            </a:r>
          </a:p>
          <a:p>
            <a:pPr algn="l" marL="1209039" indent="-403013" lvl="2">
              <a:lnSpc>
                <a:spcPts val="3359"/>
              </a:lnSpc>
              <a:buFont typeface="Arial"/>
              <a:buChar char="⚬"/>
            </a:pPr>
            <a:r>
              <a:rPr lang="en-US" b="true" sz="2799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Academic degree</a:t>
            </a:r>
            <a:r>
              <a:rPr lang="en-US" b="true" sz="2799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: postgraduate degree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b="true" sz="2799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Secondary</a:t>
            </a:r>
            <a:r>
              <a:rPr lang="en-US" b="true" sz="2799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: completion of high school/middle school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04494" y="2851014"/>
            <a:ext cx="428415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Average: </a:t>
            </a:r>
            <a:r>
              <a:rPr lang="en-US" b="true" sz="3999">
                <a:solidFill>
                  <a:srgbClr val="FF999A"/>
                </a:solidFill>
                <a:latin typeface="Arimo Bold"/>
                <a:ea typeface="Arimo Bold"/>
                <a:cs typeface="Arimo Bold"/>
                <a:sym typeface="Arimo Bold"/>
              </a:rPr>
              <a:t>51%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320300"/>
          </a:xfrm>
          <a:custGeom>
            <a:avLst/>
            <a:gdLst/>
            <a:ahLst/>
            <a:cxnLst/>
            <a:rect r="r" b="b" t="t" l="l"/>
            <a:pathLst>
              <a:path h="10320300" w="18288000">
                <a:moveTo>
                  <a:pt x="0" y="0"/>
                </a:moveTo>
                <a:lnTo>
                  <a:pt x="18288000" y="0"/>
                </a:lnTo>
                <a:lnTo>
                  <a:pt x="18288000" y="10320300"/>
                </a:lnTo>
                <a:lnTo>
                  <a:pt x="0" y="10320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6450" y="549326"/>
            <a:ext cx="2899800" cy="321000"/>
            <a:chOff x="0" y="0"/>
            <a:chExt cx="3866400" cy="42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66388" cy="427990"/>
            </a:xfrm>
            <a:custGeom>
              <a:avLst/>
              <a:gdLst/>
              <a:ahLst/>
              <a:cxnLst/>
              <a:rect r="r" b="b" t="t" l="l"/>
              <a:pathLst>
                <a:path h="427990" w="3866388">
                  <a:moveTo>
                    <a:pt x="0" y="0"/>
                  </a:moveTo>
                  <a:lnTo>
                    <a:pt x="3866388" y="0"/>
                  </a:lnTo>
                  <a:lnTo>
                    <a:pt x="3866388" y="427990"/>
                  </a:lnTo>
                  <a:lnTo>
                    <a:pt x="0" y="427990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137000" y="8606100"/>
            <a:ext cx="1137000" cy="1714200"/>
            <a:chOff x="0" y="0"/>
            <a:chExt cx="1516000" cy="2285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15999" cy="2285619"/>
            </a:xfrm>
            <a:custGeom>
              <a:avLst/>
              <a:gdLst/>
              <a:ahLst/>
              <a:cxnLst/>
              <a:rect r="r" b="b" t="t" l="l"/>
              <a:pathLst>
                <a:path h="2285619" w="1515999">
                  <a:moveTo>
                    <a:pt x="1515999" y="0"/>
                  </a:moveTo>
                  <a:lnTo>
                    <a:pt x="0" y="0"/>
                  </a:lnTo>
                  <a:lnTo>
                    <a:pt x="0" y="2285619"/>
                  </a:lnTo>
                  <a:lnTo>
                    <a:pt x="1515999" y="2285619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531425" y="2293482"/>
            <a:ext cx="10647320" cy="7226868"/>
          </a:xfrm>
          <a:custGeom>
            <a:avLst/>
            <a:gdLst/>
            <a:ahLst/>
            <a:cxnLst/>
            <a:rect r="r" b="b" t="t" l="l"/>
            <a:pathLst>
              <a:path h="7226868" w="10647320">
                <a:moveTo>
                  <a:pt x="0" y="0"/>
                </a:moveTo>
                <a:lnTo>
                  <a:pt x="10647320" y="0"/>
                </a:lnTo>
                <a:lnTo>
                  <a:pt x="10647320" y="7226868"/>
                </a:lnTo>
                <a:lnTo>
                  <a:pt x="0" y="72268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1425" y="1141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Employment Type &amp; Education Type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702750" y="3685600"/>
            <a:ext cx="4556550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b="true" sz="2799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working</a:t>
            </a:r>
            <a:r>
              <a:rPr lang="en-US" b="true" sz="2799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with </a:t>
            </a:r>
            <a:r>
              <a:rPr lang="en-US" b="true" sz="2799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postgraduate degree</a:t>
            </a:r>
            <a:r>
              <a:rPr lang="en-US" b="true" sz="2799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highest payback rate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838950" y="2851014"/>
            <a:ext cx="428415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Average: </a:t>
            </a:r>
            <a:r>
              <a:rPr lang="en-US" b="true" sz="3999">
                <a:solidFill>
                  <a:srgbClr val="FF999A"/>
                </a:solidFill>
                <a:latin typeface="Arimo Bold"/>
                <a:ea typeface="Arimo Bold"/>
                <a:cs typeface="Arimo Bold"/>
                <a:sym typeface="Arimo Bold"/>
              </a:rPr>
              <a:t>51%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591850" y="4823400"/>
            <a:ext cx="729000" cy="5463600"/>
          </a:xfrm>
          <a:custGeom>
            <a:avLst/>
            <a:gdLst/>
            <a:ahLst/>
            <a:cxnLst/>
            <a:rect r="r" b="b" t="t" l="l"/>
            <a:pathLst>
              <a:path h="5463600" w="729000">
                <a:moveTo>
                  <a:pt x="0" y="0"/>
                </a:moveTo>
                <a:lnTo>
                  <a:pt x="729000" y="0"/>
                </a:lnTo>
                <a:lnTo>
                  <a:pt x="729000" y="5463600"/>
                </a:lnTo>
                <a:lnTo>
                  <a:pt x="0" y="5463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6450" y="549326"/>
            <a:ext cx="2899800" cy="321000"/>
            <a:chOff x="0" y="0"/>
            <a:chExt cx="3866400" cy="42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66388" cy="427990"/>
            </a:xfrm>
            <a:custGeom>
              <a:avLst/>
              <a:gdLst/>
              <a:ahLst/>
              <a:cxnLst/>
              <a:rect r="r" b="b" t="t" l="l"/>
              <a:pathLst>
                <a:path h="427990" w="3866388">
                  <a:moveTo>
                    <a:pt x="0" y="0"/>
                  </a:moveTo>
                  <a:lnTo>
                    <a:pt x="3866388" y="0"/>
                  </a:lnTo>
                  <a:lnTo>
                    <a:pt x="3866388" y="427990"/>
                  </a:lnTo>
                  <a:lnTo>
                    <a:pt x="0" y="427990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531425" y="1141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Data Preparation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00462" y="4137719"/>
            <a:ext cx="455655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Dataset Merge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95488" y="5004494"/>
            <a:ext cx="4556550" cy="290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Combined two datasets using </a:t>
            </a:r>
            <a:r>
              <a:rPr lang="en-US" b="true" sz="2400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inner join</a:t>
            </a: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to ensure only applicants with complete data were included</a:t>
            </a:r>
          </a:p>
          <a:p>
            <a:pPr algn="l">
              <a:lnSpc>
                <a:spcPts val="2879"/>
              </a:lnSpc>
            </a:pPr>
          </a:p>
          <a:p>
            <a:pPr algn="l">
              <a:lnSpc>
                <a:spcPts val="2879"/>
              </a:lnSpc>
            </a:pPr>
          </a:p>
          <a:p>
            <a:pPr algn="l">
              <a:lnSpc>
                <a:spcPts val="2879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2147888" y="2716094"/>
            <a:ext cx="1118400" cy="1145400"/>
            <a:chOff x="0" y="0"/>
            <a:chExt cx="1491200" cy="1527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91234" cy="1527175"/>
            </a:xfrm>
            <a:custGeom>
              <a:avLst/>
              <a:gdLst/>
              <a:ahLst/>
              <a:cxnLst/>
              <a:rect r="r" b="b" t="t" l="l"/>
              <a:pathLst>
                <a:path h="1527175" w="1491234">
                  <a:moveTo>
                    <a:pt x="0" y="0"/>
                  </a:moveTo>
                  <a:lnTo>
                    <a:pt x="1491234" y="0"/>
                  </a:lnTo>
                  <a:lnTo>
                    <a:pt x="1491234" y="1527175"/>
                  </a:lnTo>
                  <a:lnTo>
                    <a:pt x="0" y="1527175"/>
                  </a:lnTo>
                  <a:close/>
                </a:path>
              </a:pathLst>
            </a:custGeom>
            <a:solidFill>
              <a:srgbClr val="0E1D35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2352776" y="2932885"/>
            <a:ext cx="708622" cy="711818"/>
          </a:xfrm>
          <a:custGeom>
            <a:avLst/>
            <a:gdLst/>
            <a:ahLst/>
            <a:cxnLst/>
            <a:rect r="r" b="b" t="t" l="l"/>
            <a:pathLst>
              <a:path h="711818" w="708622">
                <a:moveTo>
                  <a:pt x="0" y="0"/>
                </a:moveTo>
                <a:lnTo>
                  <a:pt x="708623" y="0"/>
                </a:lnTo>
                <a:lnTo>
                  <a:pt x="708623" y="711818"/>
                </a:lnTo>
                <a:lnTo>
                  <a:pt x="0" y="7118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693570" y="5016113"/>
            <a:ext cx="4556550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Caculated each applicant’s </a:t>
            </a:r>
            <a:r>
              <a:rPr lang="en-US" b="true" sz="2400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on-time</a:t>
            </a: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payment rate</a:t>
            </a:r>
          </a:p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Defined applicants as </a:t>
            </a:r>
            <a:r>
              <a:rPr lang="en-US" b="true" sz="2400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“Good Clients (1)</a:t>
            </a: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” if their on-time payment rate </a:t>
            </a:r>
            <a:r>
              <a:rPr lang="en-US" b="true" sz="2400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≥ 75%</a:t>
            </a: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and “</a:t>
            </a:r>
            <a:r>
              <a:rPr lang="en-US" b="true" sz="2400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Bad Clients (0)</a:t>
            </a: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” otherwise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7754577" y="2716094"/>
            <a:ext cx="1118400" cy="1145400"/>
            <a:chOff x="0" y="0"/>
            <a:chExt cx="1491200" cy="1527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91234" cy="1527175"/>
            </a:xfrm>
            <a:custGeom>
              <a:avLst/>
              <a:gdLst/>
              <a:ahLst/>
              <a:cxnLst/>
              <a:rect r="r" b="b" t="t" l="l"/>
              <a:pathLst>
                <a:path h="1527175" w="1491234">
                  <a:moveTo>
                    <a:pt x="0" y="0"/>
                  </a:moveTo>
                  <a:lnTo>
                    <a:pt x="1491234" y="0"/>
                  </a:lnTo>
                  <a:lnTo>
                    <a:pt x="1491234" y="1527175"/>
                  </a:lnTo>
                  <a:lnTo>
                    <a:pt x="0" y="1527175"/>
                  </a:lnTo>
                  <a:close/>
                </a:path>
              </a:pathLst>
            </a:custGeom>
            <a:solidFill>
              <a:srgbClr val="0E1D35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7754577" y="4149338"/>
            <a:ext cx="540999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Created Target Variable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7890698" y="2864635"/>
            <a:ext cx="846158" cy="848318"/>
          </a:xfrm>
          <a:custGeom>
            <a:avLst/>
            <a:gdLst/>
            <a:ahLst/>
            <a:cxnLst/>
            <a:rect r="r" b="b" t="t" l="l"/>
            <a:pathLst>
              <a:path h="848318" w="846158">
                <a:moveTo>
                  <a:pt x="0" y="0"/>
                </a:moveTo>
                <a:lnTo>
                  <a:pt x="846158" y="0"/>
                </a:lnTo>
                <a:lnTo>
                  <a:pt x="846158" y="848318"/>
                </a:lnTo>
                <a:lnTo>
                  <a:pt x="0" y="8483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591850" y="4823400"/>
            <a:ext cx="729000" cy="5463600"/>
          </a:xfrm>
          <a:custGeom>
            <a:avLst/>
            <a:gdLst/>
            <a:ahLst/>
            <a:cxnLst/>
            <a:rect r="r" b="b" t="t" l="l"/>
            <a:pathLst>
              <a:path h="5463600" w="729000">
                <a:moveTo>
                  <a:pt x="0" y="0"/>
                </a:moveTo>
                <a:lnTo>
                  <a:pt x="729000" y="0"/>
                </a:lnTo>
                <a:lnTo>
                  <a:pt x="729000" y="5463600"/>
                </a:lnTo>
                <a:lnTo>
                  <a:pt x="0" y="5463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6450" y="549326"/>
            <a:ext cx="2899800" cy="321000"/>
            <a:chOff x="0" y="0"/>
            <a:chExt cx="3866400" cy="42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66388" cy="427990"/>
            </a:xfrm>
            <a:custGeom>
              <a:avLst/>
              <a:gdLst/>
              <a:ahLst/>
              <a:cxnLst/>
              <a:rect r="r" b="b" t="t" l="l"/>
              <a:pathLst>
                <a:path h="427990" w="3866388">
                  <a:moveTo>
                    <a:pt x="0" y="0"/>
                  </a:moveTo>
                  <a:lnTo>
                    <a:pt x="3866388" y="0"/>
                  </a:lnTo>
                  <a:lnTo>
                    <a:pt x="3866388" y="427990"/>
                  </a:lnTo>
                  <a:lnTo>
                    <a:pt x="0" y="427990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531425" y="1141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Data Preparation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46534" y="4520811"/>
            <a:ext cx="3626173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Feature Scaling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590417" y="5652700"/>
            <a:ext cx="4556550" cy="181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Used </a:t>
            </a:r>
            <a:r>
              <a:rPr lang="en-US" b="true" sz="2400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SMOTE</a:t>
            </a: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(Synthetic Minority Over-sampling Technique) to balance the dataset by oversampling the minority class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03800" y="4249349"/>
            <a:ext cx="455655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Handled Class Imbalance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653250" y="2834072"/>
            <a:ext cx="1118400" cy="1145400"/>
            <a:chOff x="0" y="0"/>
            <a:chExt cx="1491200" cy="1527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91234" cy="1527175"/>
            </a:xfrm>
            <a:custGeom>
              <a:avLst/>
              <a:gdLst/>
              <a:ahLst/>
              <a:cxnLst/>
              <a:rect r="r" b="b" t="t" l="l"/>
              <a:pathLst>
                <a:path h="1527175" w="1491234">
                  <a:moveTo>
                    <a:pt x="0" y="0"/>
                  </a:moveTo>
                  <a:lnTo>
                    <a:pt x="1491234" y="0"/>
                  </a:lnTo>
                  <a:lnTo>
                    <a:pt x="1491234" y="1527175"/>
                  </a:lnTo>
                  <a:lnTo>
                    <a:pt x="0" y="1527175"/>
                  </a:lnTo>
                  <a:close/>
                </a:path>
              </a:pathLst>
            </a:custGeom>
            <a:solidFill>
              <a:srgbClr val="0E1D35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1803800" y="2834072"/>
            <a:ext cx="1118400" cy="1145400"/>
            <a:chOff x="0" y="0"/>
            <a:chExt cx="1491200" cy="15272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91234" cy="1527175"/>
            </a:xfrm>
            <a:custGeom>
              <a:avLst/>
              <a:gdLst/>
              <a:ahLst/>
              <a:cxnLst/>
              <a:rect r="r" b="b" t="t" l="l"/>
              <a:pathLst>
                <a:path h="1527175" w="1491234">
                  <a:moveTo>
                    <a:pt x="0" y="0"/>
                  </a:moveTo>
                  <a:lnTo>
                    <a:pt x="1491234" y="0"/>
                  </a:lnTo>
                  <a:lnTo>
                    <a:pt x="1491234" y="1527175"/>
                  </a:lnTo>
                  <a:lnTo>
                    <a:pt x="0" y="1527175"/>
                  </a:lnTo>
                  <a:close/>
                </a:path>
              </a:pathLst>
            </a:custGeom>
            <a:solidFill>
              <a:srgbClr val="0E1D35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578850" y="4255581"/>
            <a:ext cx="440415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Processed Categorical Variables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26450" y="5665281"/>
            <a:ext cx="4556550" cy="290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Used </a:t>
            </a:r>
            <a:r>
              <a:rPr lang="en-US" b="true" sz="2400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one-hot encoding</a:t>
            </a: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to convert </a:t>
            </a:r>
            <a:r>
              <a:rPr lang="en-US" b="true" sz="2400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categorical</a:t>
            </a: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features (e.g., education level, employment type, marital status) into </a:t>
            </a:r>
            <a:r>
              <a:rPr lang="en-US" b="true" sz="2400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binary</a:t>
            </a: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(0/1) columns</a:t>
            </a:r>
          </a:p>
          <a:p>
            <a:pPr algn="l">
              <a:lnSpc>
                <a:spcPts val="2879"/>
              </a:lnSpc>
            </a:pPr>
          </a:p>
          <a:p>
            <a:pPr algn="l">
              <a:lnSpc>
                <a:spcPts val="2879"/>
              </a:lnSpc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1578850" y="2833956"/>
            <a:ext cx="1118400" cy="1145400"/>
            <a:chOff x="0" y="0"/>
            <a:chExt cx="1491200" cy="15272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91234" cy="1527175"/>
            </a:xfrm>
            <a:custGeom>
              <a:avLst/>
              <a:gdLst/>
              <a:ahLst/>
              <a:cxnLst/>
              <a:rect r="r" b="b" t="t" l="l"/>
              <a:pathLst>
                <a:path h="1527175" w="1491234">
                  <a:moveTo>
                    <a:pt x="0" y="0"/>
                  </a:moveTo>
                  <a:lnTo>
                    <a:pt x="1491234" y="0"/>
                  </a:lnTo>
                  <a:lnTo>
                    <a:pt x="1491234" y="1527175"/>
                  </a:lnTo>
                  <a:lnTo>
                    <a:pt x="0" y="1527175"/>
                  </a:lnTo>
                  <a:close/>
                </a:path>
              </a:pathLst>
            </a:custGeom>
            <a:solidFill>
              <a:srgbClr val="0E1D35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6508434" y="5665281"/>
            <a:ext cx="4556550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Applied </a:t>
            </a:r>
            <a:r>
              <a:rPr lang="en-US" b="true" sz="2400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StandardScaler</a:t>
            </a: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to standardize numerical features like years employed, total income, and age</a:t>
            </a:r>
          </a:p>
          <a:p>
            <a:pPr algn="l">
              <a:lnSpc>
                <a:spcPts val="2879"/>
              </a:lnSpc>
            </a:pPr>
          </a:p>
          <a:p>
            <a:pPr algn="l">
              <a:lnSpc>
                <a:spcPts val="2879"/>
              </a:lnSpc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797477" y="3067565"/>
            <a:ext cx="681146" cy="678542"/>
          </a:xfrm>
          <a:custGeom>
            <a:avLst/>
            <a:gdLst/>
            <a:ahLst/>
            <a:cxnLst/>
            <a:rect r="r" b="b" t="t" l="l"/>
            <a:pathLst>
              <a:path h="678542" w="681146">
                <a:moveTo>
                  <a:pt x="0" y="0"/>
                </a:moveTo>
                <a:lnTo>
                  <a:pt x="681146" y="0"/>
                </a:lnTo>
                <a:lnTo>
                  <a:pt x="681146" y="678542"/>
                </a:lnTo>
                <a:lnTo>
                  <a:pt x="0" y="678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009198" y="3090629"/>
            <a:ext cx="707604" cy="655478"/>
          </a:xfrm>
          <a:custGeom>
            <a:avLst/>
            <a:gdLst/>
            <a:ahLst/>
            <a:cxnLst/>
            <a:rect r="r" b="b" t="t" l="l"/>
            <a:pathLst>
              <a:path h="655478" w="707604">
                <a:moveTo>
                  <a:pt x="0" y="0"/>
                </a:moveTo>
                <a:lnTo>
                  <a:pt x="707604" y="0"/>
                </a:lnTo>
                <a:lnTo>
                  <a:pt x="707604" y="655478"/>
                </a:lnTo>
                <a:lnTo>
                  <a:pt x="0" y="6554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840665" y="3035777"/>
            <a:ext cx="743570" cy="741758"/>
          </a:xfrm>
          <a:custGeom>
            <a:avLst/>
            <a:gdLst/>
            <a:ahLst/>
            <a:cxnLst/>
            <a:rect r="r" b="b" t="t" l="l"/>
            <a:pathLst>
              <a:path h="741758" w="743570">
                <a:moveTo>
                  <a:pt x="0" y="0"/>
                </a:moveTo>
                <a:lnTo>
                  <a:pt x="743570" y="0"/>
                </a:lnTo>
                <a:lnTo>
                  <a:pt x="743570" y="741758"/>
                </a:lnTo>
                <a:lnTo>
                  <a:pt x="0" y="7417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323976"/>
            <a:ext cx="18288000" cy="963024"/>
          </a:xfrm>
          <a:custGeom>
            <a:avLst/>
            <a:gdLst/>
            <a:ahLst/>
            <a:cxnLst/>
            <a:rect r="r" b="b" t="t" l="l"/>
            <a:pathLst>
              <a:path h="963024" w="18288000">
                <a:moveTo>
                  <a:pt x="0" y="0"/>
                </a:moveTo>
                <a:lnTo>
                  <a:pt x="18288000" y="0"/>
                </a:lnTo>
                <a:lnTo>
                  <a:pt x="18288000" y="963024"/>
                </a:lnTo>
                <a:lnTo>
                  <a:pt x="0" y="9630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6450" y="549326"/>
            <a:ext cx="2899800" cy="321000"/>
            <a:chOff x="0" y="0"/>
            <a:chExt cx="3866400" cy="42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66388" cy="427990"/>
            </a:xfrm>
            <a:custGeom>
              <a:avLst/>
              <a:gdLst/>
              <a:ahLst/>
              <a:cxnLst/>
              <a:rect r="r" b="b" t="t" l="l"/>
              <a:pathLst>
                <a:path h="427990" w="3866388">
                  <a:moveTo>
                    <a:pt x="0" y="0"/>
                  </a:moveTo>
                  <a:lnTo>
                    <a:pt x="3866388" y="0"/>
                  </a:lnTo>
                  <a:lnTo>
                    <a:pt x="3866388" y="427990"/>
                  </a:lnTo>
                  <a:lnTo>
                    <a:pt x="0" y="427990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485988" y="1136601"/>
            <a:ext cx="3327341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 b="true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Definitions:</a:t>
            </a:r>
          </a:p>
          <a:p>
            <a:pPr algn="l">
              <a:lnSpc>
                <a:spcPts val="5400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2876350" y="4484238"/>
            <a:ext cx="3373376" cy="712647"/>
            <a:chOff x="0" y="0"/>
            <a:chExt cx="888461" cy="1876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88461" cy="187693"/>
            </a:xfrm>
            <a:custGeom>
              <a:avLst/>
              <a:gdLst/>
              <a:ahLst/>
              <a:cxnLst/>
              <a:rect r="r" b="b" t="t" l="l"/>
              <a:pathLst>
                <a:path h="187693" w="888461">
                  <a:moveTo>
                    <a:pt x="0" y="0"/>
                  </a:moveTo>
                  <a:lnTo>
                    <a:pt x="888461" y="0"/>
                  </a:lnTo>
                  <a:lnTo>
                    <a:pt x="888461" y="187693"/>
                  </a:lnTo>
                  <a:lnTo>
                    <a:pt x="0" y="187693"/>
                  </a:lnTo>
                  <a:close/>
                </a:path>
              </a:pathLst>
            </a:custGeom>
            <a:solidFill>
              <a:srgbClr val="213B5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888461" cy="197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799">
                  <a:solidFill>
                    <a:srgbClr val="FFFFFF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Models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119020" y="2823213"/>
            <a:ext cx="4138723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 predictive model that splits data into </a:t>
            </a:r>
            <a:r>
              <a:rPr lang="en-US" b="true" sz="2799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branches</a:t>
            </a:r>
            <a:r>
              <a:rPr lang="en-US" sz="27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 to make decisions based on features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52168" y="6191340"/>
            <a:ext cx="4138723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group of decision trees</a:t>
            </a:r>
            <a:r>
              <a:rPr lang="en-US" sz="27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 that predicts the class (or value) of a data point by </a:t>
            </a:r>
            <a:r>
              <a:rPr lang="en-US" b="true" sz="2799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aggregating</a:t>
            </a:r>
            <a:r>
              <a:rPr lang="en-US" sz="27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 the results of multiple trees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518019" y="1824128"/>
            <a:ext cx="3373376" cy="712647"/>
            <a:chOff x="0" y="0"/>
            <a:chExt cx="888461" cy="18769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88461" cy="187693"/>
            </a:xfrm>
            <a:custGeom>
              <a:avLst/>
              <a:gdLst/>
              <a:ahLst/>
              <a:cxnLst/>
              <a:rect r="r" b="b" t="t" l="l"/>
              <a:pathLst>
                <a:path h="187693" w="888461">
                  <a:moveTo>
                    <a:pt x="0" y="0"/>
                  </a:moveTo>
                  <a:lnTo>
                    <a:pt x="888461" y="0"/>
                  </a:lnTo>
                  <a:lnTo>
                    <a:pt x="888461" y="187693"/>
                  </a:lnTo>
                  <a:lnTo>
                    <a:pt x="0" y="187693"/>
                  </a:lnTo>
                  <a:close/>
                </a:path>
              </a:pathLst>
            </a:custGeom>
            <a:solidFill>
              <a:srgbClr val="213B5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888461" cy="197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799">
                  <a:solidFill>
                    <a:srgbClr val="FFFFFF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Decision tree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518019" y="5143500"/>
            <a:ext cx="3373376" cy="762090"/>
            <a:chOff x="0" y="0"/>
            <a:chExt cx="888461" cy="2007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8461" cy="200715"/>
            </a:xfrm>
            <a:custGeom>
              <a:avLst/>
              <a:gdLst/>
              <a:ahLst/>
              <a:cxnLst/>
              <a:rect r="r" b="b" t="t" l="l"/>
              <a:pathLst>
                <a:path h="200715" w="888461">
                  <a:moveTo>
                    <a:pt x="0" y="0"/>
                  </a:moveTo>
                  <a:lnTo>
                    <a:pt x="888461" y="0"/>
                  </a:lnTo>
                  <a:lnTo>
                    <a:pt x="888461" y="200715"/>
                  </a:lnTo>
                  <a:lnTo>
                    <a:pt x="0" y="200715"/>
                  </a:lnTo>
                  <a:close/>
                </a:path>
              </a:pathLst>
            </a:custGeom>
            <a:solidFill>
              <a:srgbClr val="213B5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"/>
              <a:ext cx="888461" cy="210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799">
                  <a:solidFill>
                    <a:srgbClr val="FFFFFF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Random Forest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 flipV="true">
            <a:off x="7091295" y="3680463"/>
            <a:ext cx="2027725" cy="96156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8" id="18"/>
          <p:cNvSpPr/>
          <p:nvPr/>
        </p:nvSpPr>
        <p:spPr>
          <a:xfrm>
            <a:off x="7120284" y="5448146"/>
            <a:ext cx="2231884" cy="180999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323976"/>
            <a:ext cx="18288000" cy="963024"/>
          </a:xfrm>
          <a:custGeom>
            <a:avLst/>
            <a:gdLst/>
            <a:ahLst/>
            <a:cxnLst/>
            <a:rect r="r" b="b" t="t" l="l"/>
            <a:pathLst>
              <a:path h="963024" w="18288000">
                <a:moveTo>
                  <a:pt x="0" y="0"/>
                </a:moveTo>
                <a:lnTo>
                  <a:pt x="18288000" y="0"/>
                </a:lnTo>
                <a:lnTo>
                  <a:pt x="18288000" y="963024"/>
                </a:lnTo>
                <a:lnTo>
                  <a:pt x="0" y="9630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6450" y="549326"/>
            <a:ext cx="2899800" cy="321000"/>
            <a:chOff x="0" y="0"/>
            <a:chExt cx="3866400" cy="42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66388" cy="427990"/>
            </a:xfrm>
            <a:custGeom>
              <a:avLst/>
              <a:gdLst/>
              <a:ahLst/>
              <a:cxnLst/>
              <a:rect r="r" b="b" t="t" l="l"/>
              <a:pathLst>
                <a:path h="427990" w="3866388">
                  <a:moveTo>
                    <a:pt x="0" y="0"/>
                  </a:moveTo>
                  <a:lnTo>
                    <a:pt x="3866388" y="0"/>
                  </a:lnTo>
                  <a:lnTo>
                    <a:pt x="3866388" y="427990"/>
                  </a:lnTo>
                  <a:lnTo>
                    <a:pt x="0" y="427990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85988" y="3115299"/>
            <a:ext cx="3373376" cy="712647"/>
            <a:chOff x="0" y="0"/>
            <a:chExt cx="888461" cy="1876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88461" cy="187693"/>
            </a:xfrm>
            <a:custGeom>
              <a:avLst/>
              <a:gdLst/>
              <a:ahLst/>
              <a:cxnLst/>
              <a:rect r="r" b="b" t="t" l="l"/>
              <a:pathLst>
                <a:path h="187693" w="888461">
                  <a:moveTo>
                    <a:pt x="0" y="0"/>
                  </a:moveTo>
                  <a:lnTo>
                    <a:pt x="888461" y="0"/>
                  </a:lnTo>
                  <a:lnTo>
                    <a:pt x="888461" y="187693"/>
                  </a:lnTo>
                  <a:lnTo>
                    <a:pt x="0" y="187693"/>
                  </a:lnTo>
                  <a:close/>
                </a:path>
              </a:pathLst>
            </a:custGeom>
            <a:solidFill>
              <a:srgbClr val="213B5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888461" cy="197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b="true" sz="2799">
                  <a:solidFill>
                    <a:srgbClr val="FFFFFF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Confusion Matrix</a:t>
              </a:r>
            </a:p>
          </p:txBody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7333125" y="2804292"/>
          <a:ext cx="5498993" cy="3766511"/>
        </p:xfrm>
        <a:graphic>
          <a:graphicData uri="http://schemas.openxmlformats.org/drawingml/2006/table">
            <a:tbl>
              <a:tblPr/>
              <a:tblGrid>
                <a:gridCol w="2749496"/>
                <a:gridCol w="2749496"/>
              </a:tblGrid>
              <a:tr h="18832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TN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FN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32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FP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TP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1485988" y="1136601"/>
            <a:ext cx="3327341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 b="true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Definitions:</a:t>
            </a:r>
          </a:p>
          <a:p>
            <a:pPr algn="l">
              <a:lnSpc>
                <a:spcPts val="54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103314" y="4030351"/>
            <a:ext cx="4138723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Simple table that shows how well a classification model is performing by comparing its </a:t>
            </a:r>
            <a:r>
              <a:rPr lang="en-US" b="true" sz="2799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predictions</a:t>
            </a:r>
            <a:r>
              <a:rPr lang="en-US" sz="27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 to the </a:t>
            </a:r>
            <a:r>
              <a:rPr lang="en-US" b="true" sz="2799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actual</a:t>
            </a:r>
            <a:r>
              <a:rPr lang="en-US" sz="27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 results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246852" y="6623033"/>
            <a:ext cx="1671539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Predicted</a:t>
            </a:r>
          </a:p>
        </p:txBody>
      </p:sp>
      <p:sp>
        <p:nvSpPr>
          <p:cNvPr name="TextBox 12" id="12"/>
          <p:cNvSpPr txBox="true"/>
          <p:nvPr/>
        </p:nvSpPr>
        <p:spPr>
          <a:xfrm rot="-5400000">
            <a:off x="6602946" y="4385697"/>
            <a:ext cx="907906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True</a:t>
            </a:r>
          </a:p>
        </p:txBody>
      </p:sp>
      <p:sp>
        <p:nvSpPr>
          <p:cNvPr name="TextBox 13" id="13"/>
          <p:cNvSpPr txBox="true"/>
          <p:nvPr/>
        </p:nvSpPr>
        <p:spPr>
          <a:xfrm rot="-5400000">
            <a:off x="6525340" y="3314460"/>
            <a:ext cx="1072643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sz="20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Bad (0)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107533" y="6632558"/>
            <a:ext cx="1072643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sz="20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Bad (0)</a:t>
            </a:r>
          </a:p>
        </p:txBody>
      </p:sp>
      <p:sp>
        <p:nvSpPr>
          <p:cNvPr name="TextBox 15" id="15"/>
          <p:cNvSpPr txBox="true"/>
          <p:nvPr/>
        </p:nvSpPr>
        <p:spPr>
          <a:xfrm rot="-5400000">
            <a:off x="6582490" y="5577728"/>
            <a:ext cx="1072643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sz="20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Good (1)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153016" y="6632558"/>
            <a:ext cx="1072643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sz="20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Good (1)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548054" y="5986046"/>
            <a:ext cx="4759102" cy="3221976"/>
            <a:chOff x="0" y="0"/>
            <a:chExt cx="6345469" cy="42959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45428" cy="4295902"/>
            </a:xfrm>
            <a:custGeom>
              <a:avLst/>
              <a:gdLst/>
              <a:ahLst/>
              <a:cxnLst/>
              <a:rect r="r" b="b" t="t" l="l"/>
              <a:pathLst>
                <a:path h="4295902" w="6345428">
                  <a:moveTo>
                    <a:pt x="0" y="0"/>
                  </a:moveTo>
                  <a:lnTo>
                    <a:pt x="5413883" y="0"/>
                  </a:lnTo>
                  <a:lnTo>
                    <a:pt x="6345428" y="2169795"/>
                  </a:lnTo>
                  <a:lnTo>
                    <a:pt x="5402834" y="4295902"/>
                  </a:lnTo>
                  <a:lnTo>
                    <a:pt x="0" y="4295902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21350" y="1213050"/>
            <a:ext cx="2639664" cy="3803882"/>
            <a:chOff x="0" y="0"/>
            <a:chExt cx="3519552" cy="507184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519551" cy="5071872"/>
            </a:xfrm>
            <a:custGeom>
              <a:avLst/>
              <a:gdLst/>
              <a:ahLst/>
              <a:cxnLst/>
              <a:rect r="r" b="b" t="t" l="l"/>
              <a:pathLst>
                <a:path h="5071872" w="3519551">
                  <a:moveTo>
                    <a:pt x="0" y="0"/>
                  </a:moveTo>
                  <a:lnTo>
                    <a:pt x="1202436" y="0"/>
                  </a:lnTo>
                  <a:lnTo>
                    <a:pt x="3519551" y="5071872"/>
                  </a:lnTo>
                  <a:lnTo>
                    <a:pt x="2273300" y="5071872"/>
                  </a:lnTo>
                  <a:close/>
                </a:path>
              </a:pathLst>
            </a:custGeom>
            <a:solidFill>
              <a:srgbClr val="2B3B5D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302732" y="2103130"/>
            <a:ext cx="1623306" cy="1606610"/>
            <a:chOff x="0" y="0"/>
            <a:chExt cx="2164408" cy="21421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64334" cy="2142109"/>
            </a:xfrm>
            <a:custGeom>
              <a:avLst/>
              <a:gdLst/>
              <a:ahLst/>
              <a:cxnLst/>
              <a:rect r="r" b="b" t="t" l="l"/>
              <a:pathLst>
                <a:path h="2142109" w="2164334">
                  <a:moveTo>
                    <a:pt x="0" y="0"/>
                  </a:moveTo>
                  <a:lnTo>
                    <a:pt x="1191387" y="0"/>
                  </a:lnTo>
                  <a:lnTo>
                    <a:pt x="2164334" y="2142109"/>
                  </a:lnTo>
                  <a:lnTo>
                    <a:pt x="972947" y="2142109"/>
                  </a:lnTo>
                  <a:close/>
                </a:path>
              </a:pathLst>
            </a:custGeom>
            <a:solidFill>
              <a:srgbClr val="2B3B5D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97398" y="1213050"/>
            <a:ext cx="1623088" cy="1639642"/>
            <a:chOff x="0" y="0"/>
            <a:chExt cx="2164117" cy="21861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64080" cy="2186178"/>
            </a:xfrm>
            <a:custGeom>
              <a:avLst/>
              <a:gdLst/>
              <a:ahLst/>
              <a:cxnLst/>
              <a:rect r="r" b="b" t="t" l="l"/>
              <a:pathLst>
                <a:path h="2186178" w="2164080">
                  <a:moveTo>
                    <a:pt x="0" y="0"/>
                  </a:moveTo>
                  <a:lnTo>
                    <a:pt x="1180465" y="0"/>
                  </a:lnTo>
                  <a:lnTo>
                    <a:pt x="2164080" y="2186178"/>
                  </a:lnTo>
                  <a:lnTo>
                    <a:pt x="961898" y="2186178"/>
                  </a:lnTo>
                  <a:close/>
                </a:path>
              </a:pathLst>
            </a:custGeom>
            <a:solidFill>
              <a:srgbClr val="2B3B5D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698219" y="0"/>
            <a:ext cx="8779926" cy="10514716"/>
            <a:chOff x="0" y="0"/>
            <a:chExt cx="11453041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6435" y="19059"/>
              <a:ext cx="11319925" cy="13677896"/>
            </a:xfrm>
            <a:custGeom>
              <a:avLst/>
              <a:gdLst/>
              <a:ahLst/>
              <a:cxnLst/>
              <a:rect r="r" b="b" t="t" l="l"/>
              <a:pathLst>
                <a:path h="13677896" w="11319925">
                  <a:moveTo>
                    <a:pt x="0" y="0"/>
                  </a:moveTo>
                  <a:lnTo>
                    <a:pt x="11319925" y="0"/>
                  </a:lnTo>
                  <a:lnTo>
                    <a:pt x="11319925" y="13677896"/>
                  </a:lnTo>
                  <a:lnTo>
                    <a:pt x="0" y="13677896"/>
                  </a:lnTo>
                  <a:close/>
                </a:path>
              </a:pathLst>
            </a:custGeom>
            <a:solidFill>
              <a:srgbClr val="15253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452796" cy="13716009"/>
            </a:xfrm>
            <a:custGeom>
              <a:avLst/>
              <a:gdLst/>
              <a:ahLst/>
              <a:cxnLst/>
              <a:rect r="r" b="b" t="t" l="l"/>
              <a:pathLst>
                <a:path h="13716009" w="11452796">
                  <a:moveTo>
                    <a:pt x="66435" y="0"/>
                  </a:moveTo>
                  <a:lnTo>
                    <a:pt x="11386360" y="0"/>
                  </a:lnTo>
                  <a:cubicBezTo>
                    <a:pt x="11422900" y="0"/>
                    <a:pt x="11452796" y="8576"/>
                    <a:pt x="11452796" y="19059"/>
                  </a:cubicBezTo>
                  <a:lnTo>
                    <a:pt x="11452796" y="13696955"/>
                  </a:lnTo>
                  <a:cubicBezTo>
                    <a:pt x="11452796" y="13707436"/>
                    <a:pt x="11422900" y="13716009"/>
                    <a:pt x="11386360" y="13716009"/>
                  </a:cubicBezTo>
                  <a:lnTo>
                    <a:pt x="66435" y="13716009"/>
                  </a:lnTo>
                  <a:cubicBezTo>
                    <a:pt x="29896" y="13716009"/>
                    <a:pt x="0" y="13707436"/>
                    <a:pt x="0" y="13696955"/>
                  </a:cubicBezTo>
                  <a:lnTo>
                    <a:pt x="0" y="19059"/>
                  </a:lnTo>
                  <a:cubicBezTo>
                    <a:pt x="0" y="8576"/>
                    <a:pt x="29896" y="0"/>
                    <a:pt x="66435" y="0"/>
                  </a:cubicBezTo>
                  <a:moveTo>
                    <a:pt x="66435" y="38118"/>
                  </a:moveTo>
                  <a:lnTo>
                    <a:pt x="66435" y="19059"/>
                  </a:lnTo>
                  <a:lnTo>
                    <a:pt x="132871" y="19059"/>
                  </a:lnTo>
                  <a:lnTo>
                    <a:pt x="132871" y="13696955"/>
                  </a:lnTo>
                  <a:lnTo>
                    <a:pt x="66435" y="13696955"/>
                  </a:lnTo>
                  <a:lnTo>
                    <a:pt x="66435" y="13677895"/>
                  </a:lnTo>
                  <a:lnTo>
                    <a:pt x="11386360" y="13677895"/>
                  </a:lnTo>
                  <a:lnTo>
                    <a:pt x="11386360" y="13696955"/>
                  </a:lnTo>
                  <a:lnTo>
                    <a:pt x="11319925" y="13696955"/>
                  </a:lnTo>
                  <a:lnTo>
                    <a:pt x="11319925" y="19059"/>
                  </a:lnTo>
                  <a:lnTo>
                    <a:pt x="11386360" y="19059"/>
                  </a:lnTo>
                  <a:lnTo>
                    <a:pt x="11386360" y="38118"/>
                  </a:lnTo>
                  <a:lnTo>
                    <a:pt x="66435" y="38118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2735669" y="4482307"/>
            <a:ext cx="6710494" cy="270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8800">
                <a:solidFill>
                  <a:srgbClr val="0E2A47"/>
                </a:solidFill>
                <a:latin typeface="Arimo"/>
                <a:ea typeface="Arimo"/>
                <a:cs typeface="Arimo"/>
                <a:sym typeface="Arimo"/>
              </a:rPr>
              <a:t>Decision Tree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735669" y="2877860"/>
            <a:ext cx="1725150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>
                <a:solidFill>
                  <a:srgbClr val="0E2A47"/>
                </a:solidFill>
                <a:latin typeface="Arimo"/>
                <a:ea typeface="Arimo"/>
                <a:cs typeface="Arimo"/>
                <a:sym typeface="Arimo"/>
              </a:rPr>
              <a:t>02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0" y="-126568"/>
            <a:ext cx="18290150" cy="10287000"/>
          </a:xfrm>
          <a:custGeom>
            <a:avLst/>
            <a:gdLst/>
            <a:ahLst/>
            <a:cxnLst/>
            <a:rect r="r" b="b" t="t" l="l"/>
            <a:pathLst>
              <a:path h="10287000" w="18290150">
                <a:moveTo>
                  <a:pt x="0" y="0"/>
                </a:moveTo>
                <a:lnTo>
                  <a:pt x="18290150" y="0"/>
                </a:lnTo>
                <a:lnTo>
                  <a:pt x="182901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320300"/>
          </a:xfrm>
          <a:custGeom>
            <a:avLst/>
            <a:gdLst/>
            <a:ahLst/>
            <a:cxnLst/>
            <a:rect r="r" b="b" t="t" l="l"/>
            <a:pathLst>
              <a:path h="10320300" w="18288000">
                <a:moveTo>
                  <a:pt x="0" y="0"/>
                </a:moveTo>
                <a:lnTo>
                  <a:pt x="18288000" y="0"/>
                </a:lnTo>
                <a:lnTo>
                  <a:pt x="18288000" y="10320300"/>
                </a:lnTo>
                <a:lnTo>
                  <a:pt x="0" y="10320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6450" y="549326"/>
            <a:ext cx="2899800" cy="321000"/>
            <a:chOff x="0" y="0"/>
            <a:chExt cx="3866400" cy="42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66388" cy="427990"/>
            </a:xfrm>
            <a:custGeom>
              <a:avLst/>
              <a:gdLst/>
              <a:ahLst/>
              <a:cxnLst/>
              <a:rect r="r" b="b" t="t" l="l"/>
              <a:pathLst>
                <a:path h="427990" w="3866388">
                  <a:moveTo>
                    <a:pt x="0" y="0"/>
                  </a:moveTo>
                  <a:lnTo>
                    <a:pt x="3866388" y="0"/>
                  </a:lnTo>
                  <a:lnTo>
                    <a:pt x="3866388" y="427990"/>
                  </a:lnTo>
                  <a:lnTo>
                    <a:pt x="0" y="427990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137000" y="8606100"/>
            <a:ext cx="1137000" cy="1714200"/>
            <a:chOff x="0" y="0"/>
            <a:chExt cx="1516000" cy="2285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15999" cy="2285619"/>
            </a:xfrm>
            <a:custGeom>
              <a:avLst/>
              <a:gdLst/>
              <a:ahLst/>
              <a:cxnLst/>
              <a:rect r="r" b="b" t="t" l="l"/>
              <a:pathLst>
                <a:path h="2285619" w="1515999">
                  <a:moveTo>
                    <a:pt x="1515999" y="0"/>
                  </a:moveTo>
                  <a:lnTo>
                    <a:pt x="0" y="0"/>
                  </a:lnTo>
                  <a:lnTo>
                    <a:pt x="0" y="2285619"/>
                  </a:lnTo>
                  <a:lnTo>
                    <a:pt x="1515999" y="2285619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531425" y="1141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Decision Tree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82545" y="2809400"/>
            <a:ext cx="14522911" cy="382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Columns selected:</a:t>
            </a:r>
            <a:r>
              <a:rPr lang="en-US" sz="36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 Car Ownership, House Ownership, Total Income, Number of Children, Number of Family Members, Years of Employment, Age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Chosen based on their </a:t>
            </a:r>
            <a:r>
              <a:rPr lang="en-US" sz="3600" b="true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relevance to financial responsibility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b="true" sz="3600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Predicting:</a:t>
            </a:r>
            <a:r>
              <a:rPr lang="en-US" sz="36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 On time payments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320300"/>
          </a:xfrm>
          <a:custGeom>
            <a:avLst/>
            <a:gdLst/>
            <a:ahLst/>
            <a:cxnLst/>
            <a:rect r="r" b="b" t="t" l="l"/>
            <a:pathLst>
              <a:path h="10320300" w="18288000">
                <a:moveTo>
                  <a:pt x="0" y="0"/>
                </a:moveTo>
                <a:lnTo>
                  <a:pt x="18288000" y="0"/>
                </a:lnTo>
                <a:lnTo>
                  <a:pt x="18288000" y="10320300"/>
                </a:lnTo>
                <a:lnTo>
                  <a:pt x="0" y="10320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6450" y="549326"/>
            <a:ext cx="2899800" cy="321000"/>
            <a:chOff x="0" y="0"/>
            <a:chExt cx="3866400" cy="42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66388" cy="427990"/>
            </a:xfrm>
            <a:custGeom>
              <a:avLst/>
              <a:gdLst/>
              <a:ahLst/>
              <a:cxnLst/>
              <a:rect r="r" b="b" t="t" l="l"/>
              <a:pathLst>
                <a:path h="427990" w="3866388">
                  <a:moveTo>
                    <a:pt x="0" y="0"/>
                  </a:moveTo>
                  <a:lnTo>
                    <a:pt x="3866388" y="0"/>
                  </a:lnTo>
                  <a:lnTo>
                    <a:pt x="3866388" y="427990"/>
                  </a:lnTo>
                  <a:lnTo>
                    <a:pt x="0" y="427990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137000" y="8606100"/>
            <a:ext cx="1137000" cy="1714200"/>
            <a:chOff x="0" y="0"/>
            <a:chExt cx="1516000" cy="2285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15999" cy="2285619"/>
            </a:xfrm>
            <a:custGeom>
              <a:avLst/>
              <a:gdLst/>
              <a:ahLst/>
              <a:cxnLst/>
              <a:rect r="r" b="b" t="t" l="l"/>
              <a:pathLst>
                <a:path h="2285619" w="1515999">
                  <a:moveTo>
                    <a:pt x="1515999" y="0"/>
                  </a:moveTo>
                  <a:lnTo>
                    <a:pt x="0" y="0"/>
                  </a:lnTo>
                  <a:lnTo>
                    <a:pt x="0" y="2285619"/>
                  </a:lnTo>
                  <a:lnTo>
                    <a:pt x="1515999" y="2285619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137000" y="3210867"/>
            <a:ext cx="15987798" cy="4016934"/>
          </a:xfrm>
          <a:custGeom>
            <a:avLst/>
            <a:gdLst/>
            <a:ahLst/>
            <a:cxnLst/>
            <a:rect r="r" b="b" t="t" l="l"/>
            <a:pathLst>
              <a:path h="4016934" w="15987798">
                <a:moveTo>
                  <a:pt x="0" y="0"/>
                </a:moveTo>
                <a:lnTo>
                  <a:pt x="15987798" y="0"/>
                </a:lnTo>
                <a:lnTo>
                  <a:pt x="15987798" y="4016934"/>
                </a:lnTo>
                <a:lnTo>
                  <a:pt x="0" y="40169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1425" y="1000125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Decision Tree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320300"/>
          </a:xfrm>
          <a:custGeom>
            <a:avLst/>
            <a:gdLst/>
            <a:ahLst/>
            <a:cxnLst/>
            <a:rect r="r" b="b" t="t" l="l"/>
            <a:pathLst>
              <a:path h="10320300" w="18288000">
                <a:moveTo>
                  <a:pt x="0" y="0"/>
                </a:moveTo>
                <a:lnTo>
                  <a:pt x="18288000" y="0"/>
                </a:lnTo>
                <a:lnTo>
                  <a:pt x="18288000" y="10320300"/>
                </a:lnTo>
                <a:lnTo>
                  <a:pt x="0" y="10320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6450" y="549326"/>
            <a:ext cx="2899800" cy="321000"/>
            <a:chOff x="0" y="0"/>
            <a:chExt cx="3866400" cy="42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66388" cy="427990"/>
            </a:xfrm>
            <a:custGeom>
              <a:avLst/>
              <a:gdLst/>
              <a:ahLst/>
              <a:cxnLst/>
              <a:rect r="r" b="b" t="t" l="l"/>
              <a:pathLst>
                <a:path h="427990" w="3866388">
                  <a:moveTo>
                    <a:pt x="0" y="0"/>
                  </a:moveTo>
                  <a:lnTo>
                    <a:pt x="3866388" y="0"/>
                  </a:lnTo>
                  <a:lnTo>
                    <a:pt x="3866388" y="427990"/>
                  </a:lnTo>
                  <a:lnTo>
                    <a:pt x="0" y="427990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137000" y="8606100"/>
            <a:ext cx="1137000" cy="1714200"/>
            <a:chOff x="0" y="0"/>
            <a:chExt cx="1516000" cy="2285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15999" cy="2285619"/>
            </a:xfrm>
            <a:custGeom>
              <a:avLst/>
              <a:gdLst/>
              <a:ahLst/>
              <a:cxnLst/>
              <a:rect r="r" b="b" t="t" l="l"/>
              <a:pathLst>
                <a:path h="2285619" w="1515999">
                  <a:moveTo>
                    <a:pt x="1515999" y="0"/>
                  </a:moveTo>
                  <a:lnTo>
                    <a:pt x="0" y="0"/>
                  </a:lnTo>
                  <a:lnTo>
                    <a:pt x="0" y="2285619"/>
                  </a:lnTo>
                  <a:lnTo>
                    <a:pt x="1515999" y="2285619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383668" y="2357851"/>
            <a:ext cx="8947098" cy="6900449"/>
          </a:xfrm>
          <a:custGeom>
            <a:avLst/>
            <a:gdLst/>
            <a:ahLst/>
            <a:cxnLst/>
            <a:rect r="r" b="b" t="t" l="l"/>
            <a:pathLst>
              <a:path h="6900449" w="8947098">
                <a:moveTo>
                  <a:pt x="0" y="0"/>
                </a:moveTo>
                <a:lnTo>
                  <a:pt x="8947098" y="0"/>
                </a:lnTo>
                <a:lnTo>
                  <a:pt x="8947098" y="6900449"/>
                </a:lnTo>
                <a:lnTo>
                  <a:pt x="0" y="69004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1425" y="1141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Confusion Matrix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43159" y="4865100"/>
            <a:ext cx="5316141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~ 67% accurate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323976"/>
            <a:ext cx="18288000" cy="963024"/>
          </a:xfrm>
          <a:custGeom>
            <a:avLst/>
            <a:gdLst/>
            <a:ahLst/>
            <a:cxnLst/>
            <a:rect r="r" b="b" t="t" l="l"/>
            <a:pathLst>
              <a:path h="963024" w="18288000">
                <a:moveTo>
                  <a:pt x="0" y="0"/>
                </a:moveTo>
                <a:lnTo>
                  <a:pt x="18288000" y="0"/>
                </a:lnTo>
                <a:lnTo>
                  <a:pt x="18288000" y="963024"/>
                </a:lnTo>
                <a:lnTo>
                  <a:pt x="0" y="9630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6450" y="549326"/>
            <a:ext cx="2899800" cy="321000"/>
            <a:chOff x="0" y="0"/>
            <a:chExt cx="3866400" cy="42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66388" cy="427990"/>
            </a:xfrm>
            <a:custGeom>
              <a:avLst/>
              <a:gdLst/>
              <a:ahLst/>
              <a:cxnLst/>
              <a:rect r="r" b="b" t="t" l="l"/>
              <a:pathLst>
                <a:path h="427990" w="3866388">
                  <a:moveTo>
                    <a:pt x="0" y="0"/>
                  </a:moveTo>
                  <a:lnTo>
                    <a:pt x="3866388" y="0"/>
                  </a:lnTo>
                  <a:lnTo>
                    <a:pt x="3866388" y="427990"/>
                  </a:lnTo>
                  <a:lnTo>
                    <a:pt x="0" y="427990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620290" y="433322"/>
            <a:ext cx="5948756" cy="8549347"/>
          </a:xfrm>
          <a:custGeom>
            <a:avLst/>
            <a:gdLst/>
            <a:ahLst/>
            <a:cxnLst/>
            <a:rect r="r" b="b" t="t" l="l"/>
            <a:pathLst>
              <a:path h="8549347" w="5948756">
                <a:moveTo>
                  <a:pt x="0" y="0"/>
                </a:moveTo>
                <a:lnTo>
                  <a:pt x="5948757" y="0"/>
                </a:lnTo>
                <a:lnTo>
                  <a:pt x="5948757" y="8549346"/>
                </a:lnTo>
                <a:lnTo>
                  <a:pt x="0" y="85493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097" r="0" b="-49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62860" y="5201192"/>
            <a:ext cx="7653979" cy="2879810"/>
          </a:xfrm>
          <a:custGeom>
            <a:avLst/>
            <a:gdLst/>
            <a:ahLst/>
            <a:cxnLst/>
            <a:rect r="r" b="b" t="t" l="l"/>
            <a:pathLst>
              <a:path h="2879810" w="7653979">
                <a:moveTo>
                  <a:pt x="0" y="0"/>
                </a:moveTo>
                <a:lnTo>
                  <a:pt x="7653979" y="0"/>
                </a:lnTo>
                <a:lnTo>
                  <a:pt x="7653979" y="2879809"/>
                </a:lnTo>
                <a:lnTo>
                  <a:pt x="0" y="28798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62860" y="1197005"/>
            <a:ext cx="7653979" cy="414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In general, how do</a:t>
            </a:r>
            <a:r>
              <a:rPr lang="en-US" sz="45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 banks decide if you’re a good credit risk for a loan?</a:t>
            </a:r>
          </a:p>
          <a:p>
            <a:pPr algn="l">
              <a:lnSpc>
                <a:spcPts val="5400"/>
              </a:lnSpc>
            </a:pPr>
          </a:p>
          <a:p>
            <a:pPr algn="l">
              <a:lnSpc>
                <a:spcPts val="5400"/>
              </a:lnSpc>
            </a:pPr>
            <a:r>
              <a:rPr lang="en-US" sz="4500" b="true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They use the 5 C’s of credit</a:t>
            </a:r>
          </a:p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062860" y="5201192"/>
            <a:ext cx="7653979" cy="2908512"/>
          </a:xfrm>
          <a:custGeom>
            <a:avLst/>
            <a:gdLst/>
            <a:ahLst/>
            <a:cxnLst/>
            <a:rect r="r" b="b" t="t" l="l"/>
            <a:pathLst>
              <a:path h="2908512" w="7653979">
                <a:moveTo>
                  <a:pt x="0" y="0"/>
                </a:moveTo>
                <a:lnTo>
                  <a:pt x="7653979" y="0"/>
                </a:lnTo>
                <a:lnTo>
                  <a:pt x="7653979" y="2908512"/>
                </a:lnTo>
                <a:lnTo>
                  <a:pt x="0" y="29085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548054" y="5986046"/>
            <a:ext cx="4759102" cy="3221976"/>
            <a:chOff x="0" y="0"/>
            <a:chExt cx="6345469" cy="42959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45428" cy="4295902"/>
            </a:xfrm>
            <a:custGeom>
              <a:avLst/>
              <a:gdLst/>
              <a:ahLst/>
              <a:cxnLst/>
              <a:rect r="r" b="b" t="t" l="l"/>
              <a:pathLst>
                <a:path h="4295902" w="6345428">
                  <a:moveTo>
                    <a:pt x="0" y="0"/>
                  </a:moveTo>
                  <a:lnTo>
                    <a:pt x="5413883" y="0"/>
                  </a:lnTo>
                  <a:lnTo>
                    <a:pt x="6345428" y="2169795"/>
                  </a:lnTo>
                  <a:lnTo>
                    <a:pt x="5402834" y="4295902"/>
                  </a:lnTo>
                  <a:lnTo>
                    <a:pt x="0" y="4295902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21350" y="1213050"/>
            <a:ext cx="2639664" cy="3803882"/>
            <a:chOff x="0" y="0"/>
            <a:chExt cx="3519552" cy="507184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519551" cy="5071872"/>
            </a:xfrm>
            <a:custGeom>
              <a:avLst/>
              <a:gdLst/>
              <a:ahLst/>
              <a:cxnLst/>
              <a:rect r="r" b="b" t="t" l="l"/>
              <a:pathLst>
                <a:path h="5071872" w="3519551">
                  <a:moveTo>
                    <a:pt x="0" y="0"/>
                  </a:moveTo>
                  <a:lnTo>
                    <a:pt x="1202436" y="0"/>
                  </a:lnTo>
                  <a:lnTo>
                    <a:pt x="3519551" y="5071872"/>
                  </a:lnTo>
                  <a:lnTo>
                    <a:pt x="2273300" y="5071872"/>
                  </a:lnTo>
                  <a:close/>
                </a:path>
              </a:pathLst>
            </a:custGeom>
            <a:solidFill>
              <a:srgbClr val="2B3B5D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302732" y="2103130"/>
            <a:ext cx="1623306" cy="1606610"/>
            <a:chOff x="0" y="0"/>
            <a:chExt cx="2164408" cy="21421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64334" cy="2142109"/>
            </a:xfrm>
            <a:custGeom>
              <a:avLst/>
              <a:gdLst/>
              <a:ahLst/>
              <a:cxnLst/>
              <a:rect r="r" b="b" t="t" l="l"/>
              <a:pathLst>
                <a:path h="2142109" w="2164334">
                  <a:moveTo>
                    <a:pt x="0" y="0"/>
                  </a:moveTo>
                  <a:lnTo>
                    <a:pt x="1191387" y="0"/>
                  </a:lnTo>
                  <a:lnTo>
                    <a:pt x="2164334" y="2142109"/>
                  </a:lnTo>
                  <a:lnTo>
                    <a:pt x="972947" y="2142109"/>
                  </a:lnTo>
                  <a:close/>
                </a:path>
              </a:pathLst>
            </a:custGeom>
            <a:solidFill>
              <a:srgbClr val="2B3B5D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97398" y="1213050"/>
            <a:ext cx="1623088" cy="1639642"/>
            <a:chOff x="0" y="0"/>
            <a:chExt cx="2164117" cy="21861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64080" cy="2186178"/>
            </a:xfrm>
            <a:custGeom>
              <a:avLst/>
              <a:gdLst/>
              <a:ahLst/>
              <a:cxnLst/>
              <a:rect r="r" b="b" t="t" l="l"/>
              <a:pathLst>
                <a:path h="2186178" w="2164080">
                  <a:moveTo>
                    <a:pt x="0" y="0"/>
                  </a:moveTo>
                  <a:lnTo>
                    <a:pt x="1180465" y="0"/>
                  </a:lnTo>
                  <a:lnTo>
                    <a:pt x="2164080" y="2186178"/>
                  </a:lnTo>
                  <a:lnTo>
                    <a:pt x="961898" y="2186178"/>
                  </a:lnTo>
                  <a:close/>
                </a:path>
              </a:pathLst>
            </a:custGeom>
            <a:solidFill>
              <a:srgbClr val="2B3B5D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698219" y="-533553"/>
            <a:ext cx="9035305" cy="10820553"/>
            <a:chOff x="0" y="0"/>
            <a:chExt cx="11453041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6435" y="19059"/>
              <a:ext cx="11319925" cy="13677896"/>
            </a:xfrm>
            <a:custGeom>
              <a:avLst/>
              <a:gdLst/>
              <a:ahLst/>
              <a:cxnLst/>
              <a:rect r="r" b="b" t="t" l="l"/>
              <a:pathLst>
                <a:path h="13677896" w="11319925">
                  <a:moveTo>
                    <a:pt x="0" y="0"/>
                  </a:moveTo>
                  <a:lnTo>
                    <a:pt x="11319925" y="0"/>
                  </a:lnTo>
                  <a:lnTo>
                    <a:pt x="11319925" y="13677896"/>
                  </a:lnTo>
                  <a:lnTo>
                    <a:pt x="0" y="13677896"/>
                  </a:lnTo>
                  <a:close/>
                </a:path>
              </a:pathLst>
            </a:custGeom>
            <a:solidFill>
              <a:srgbClr val="15253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452796" cy="13716009"/>
            </a:xfrm>
            <a:custGeom>
              <a:avLst/>
              <a:gdLst/>
              <a:ahLst/>
              <a:cxnLst/>
              <a:rect r="r" b="b" t="t" l="l"/>
              <a:pathLst>
                <a:path h="13716009" w="11452796">
                  <a:moveTo>
                    <a:pt x="66435" y="0"/>
                  </a:moveTo>
                  <a:lnTo>
                    <a:pt x="11386360" y="0"/>
                  </a:lnTo>
                  <a:cubicBezTo>
                    <a:pt x="11422900" y="0"/>
                    <a:pt x="11452796" y="8576"/>
                    <a:pt x="11452796" y="19059"/>
                  </a:cubicBezTo>
                  <a:lnTo>
                    <a:pt x="11452796" y="13696955"/>
                  </a:lnTo>
                  <a:cubicBezTo>
                    <a:pt x="11452796" y="13707436"/>
                    <a:pt x="11422900" y="13716009"/>
                    <a:pt x="11386360" y="13716009"/>
                  </a:cubicBezTo>
                  <a:lnTo>
                    <a:pt x="66435" y="13716009"/>
                  </a:lnTo>
                  <a:cubicBezTo>
                    <a:pt x="29896" y="13716009"/>
                    <a:pt x="0" y="13707436"/>
                    <a:pt x="0" y="13696955"/>
                  </a:cubicBezTo>
                  <a:lnTo>
                    <a:pt x="0" y="19059"/>
                  </a:lnTo>
                  <a:cubicBezTo>
                    <a:pt x="0" y="8576"/>
                    <a:pt x="29896" y="0"/>
                    <a:pt x="66435" y="0"/>
                  </a:cubicBezTo>
                  <a:moveTo>
                    <a:pt x="66435" y="38118"/>
                  </a:moveTo>
                  <a:lnTo>
                    <a:pt x="66435" y="19059"/>
                  </a:lnTo>
                  <a:lnTo>
                    <a:pt x="132871" y="19059"/>
                  </a:lnTo>
                  <a:lnTo>
                    <a:pt x="132871" y="13696955"/>
                  </a:lnTo>
                  <a:lnTo>
                    <a:pt x="66435" y="13696955"/>
                  </a:lnTo>
                  <a:lnTo>
                    <a:pt x="66435" y="13677895"/>
                  </a:lnTo>
                  <a:lnTo>
                    <a:pt x="11386360" y="13677895"/>
                  </a:lnTo>
                  <a:lnTo>
                    <a:pt x="11386360" y="13696955"/>
                  </a:lnTo>
                  <a:lnTo>
                    <a:pt x="11319925" y="13696955"/>
                  </a:lnTo>
                  <a:lnTo>
                    <a:pt x="11319925" y="19059"/>
                  </a:lnTo>
                  <a:lnTo>
                    <a:pt x="11386360" y="19059"/>
                  </a:lnTo>
                  <a:lnTo>
                    <a:pt x="11386360" y="38118"/>
                  </a:lnTo>
                  <a:lnTo>
                    <a:pt x="66435" y="38118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2735669" y="4482307"/>
            <a:ext cx="6710494" cy="270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8800">
                <a:solidFill>
                  <a:srgbClr val="0E2A47"/>
                </a:solidFill>
                <a:latin typeface="Arimo"/>
                <a:ea typeface="Arimo"/>
                <a:cs typeface="Arimo"/>
                <a:sym typeface="Arimo"/>
              </a:rPr>
              <a:t>Random Forest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735669" y="2877860"/>
            <a:ext cx="1725150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>
                <a:solidFill>
                  <a:srgbClr val="0E2A47"/>
                </a:solidFill>
                <a:latin typeface="Arimo"/>
                <a:ea typeface="Arimo"/>
                <a:cs typeface="Arimo"/>
                <a:sym typeface="Arimo"/>
              </a:rPr>
              <a:t>03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0" y="0"/>
            <a:ext cx="18290150" cy="10287000"/>
          </a:xfrm>
          <a:custGeom>
            <a:avLst/>
            <a:gdLst/>
            <a:ahLst/>
            <a:cxnLst/>
            <a:rect r="r" b="b" t="t" l="l"/>
            <a:pathLst>
              <a:path h="10287000" w="18290150">
                <a:moveTo>
                  <a:pt x="0" y="0"/>
                </a:moveTo>
                <a:lnTo>
                  <a:pt x="18290150" y="0"/>
                </a:lnTo>
                <a:lnTo>
                  <a:pt x="182901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320300"/>
          </a:xfrm>
          <a:custGeom>
            <a:avLst/>
            <a:gdLst/>
            <a:ahLst/>
            <a:cxnLst/>
            <a:rect r="r" b="b" t="t" l="l"/>
            <a:pathLst>
              <a:path h="10320300" w="18288000">
                <a:moveTo>
                  <a:pt x="0" y="0"/>
                </a:moveTo>
                <a:lnTo>
                  <a:pt x="18288000" y="0"/>
                </a:lnTo>
                <a:lnTo>
                  <a:pt x="18288000" y="10320300"/>
                </a:lnTo>
                <a:lnTo>
                  <a:pt x="0" y="10320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6450" y="549326"/>
            <a:ext cx="2899800" cy="321000"/>
            <a:chOff x="0" y="0"/>
            <a:chExt cx="3866400" cy="42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66388" cy="427990"/>
            </a:xfrm>
            <a:custGeom>
              <a:avLst/>
              <a:gdLst/>
              <a:ahLst/>
              <a:cxnLst/>
              <a:rect r="r" b="b" t="t" l="l"/>
              <a:pathLst>
                <a:path h="427990" w="3866388">
                  <a:moveTo>
                    <a:pt x="0" y="0"/>
                  </a:moveTo>
                  <a:lnTo>
                    <a:pt x="3866388" y="0"/>
                  </a:lnTo>
                  <a:lnTo>
                    <a:pt x="3866388" y="427990"/>
                  </a:lnTo>
                  <a:lnTo>
                    <a:pt x="0" y="427990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137000" y="8606100"/>
            <a:ext cx="1137000" cy="1714200"/>
            <a:chOff x="0" y="0"/>
            <a:chExt cx="1516000" cy="2285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15999" cy="2285619"/>
            </a:xfrm>
            <a:custGeom>
              <a:avLst/>
              <a:gdLst/>
              <a:ahLst/>
              <a:cxnLst/>
              <a:rect r="r" b="b" t="t" l="l"/>
              <a:pathLst>
                <a:path h="2285619" w="1515999">
                  <a:moveTo>
                    <a:pt x="1515999" y="0"/>
                  </a:moveTo>
                  <a:lnTo>
                    <a:pt x="0" y="0"/>
                  </a:lnTo>
                  <a:lnTo>
                    <a:pt x="0" y="2285619"/>
                  </a:lnTo>
                  <a:lnTo>
                    <a:pt x="1515999" y="2285619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531425" y="1141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Random Forest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82545" y="2809400"/>
            <a:ext cx="14522911" cy="437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Columns selected:</a:t>
            </a:r>
            <a:r>
              <a:rPr lang="en-US" sz="36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 Car Ownership, House Ownership, Total Income, Number of Children, Number of Family Members, Years of Employment, Age, </a:t>
            </a:r>
            <a:r>
              <a:rPr lang="en-US" sz="3600" b="true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Gender, Education Level, Marital Status, Housing Status, Employment Type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320300"/>
          </a:xfrm>
          <a:custGeom>
            <a:avLst/>
            <a:gdLst/>
            <a:ahLst/>
            <a:cxnLst/>
            <a:rect r="r" b="b" t="t" l="l"/>
            <a:pathLst>
              <a:path h="10320300" w="18288000">
                <a:moveTo>
                  <a:pt x="0" y="0"/>
                </a:moveTo>
                <a:lnTo>
                  <a:pt x="18288000" y="0"/>
                </a:lnTo>
                <a:lnTo>
                  <a:pt x="18288000" y="10320300"/>
                </a:lnTo>
                <a:lnTo>
                  <a:pt x="0" y="10320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6450" y="549326"/>
            <a:ext cx="2899800" cy="321000"/>
            <a:chOff x="0" y="0"/>
            <a:chExt cx="3866400" cy="42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66388" cy="427990"/>
            </a:xfrm>
            <a:custGeom>
              <a:avLst/>
              <a:gdLst/>
              <a:ahLst/>
              <a:cxnLst/>
              <a:rect r="r" b="b" t="t" l="l"/>
              <a:pathLst>
                <a:path h="427990" w="3866388">
                  <a:moveTo>
                    <a:pt x="0" y="0"/>
                  </a:moveTo>
                  <a:lnTo>
                    <a:pt x="3866388" y="0"/>
                  </a:lnTo>
                  <a:lnTo>
                    <a:pt x="3866388" y="427990"/>
                  </a:lnTo>
                  <a:lnTo>
                    <a:pt x="0" y="427990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137000" y="8606100"/>
            <a:ext cx="1137000" cy="1714200"/>
            <a:chOff x="0" y="0"/>
            <a:chExt cx="1516000" cy="2285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15999" cy="2285619"/>
            </a:xfrm>
            <a:custGeom>
              <a:avLst/>
              <a:gdLst/>
              <a:ahLst/>
              <a:cxnLst/>
              <a:rect r="r" b="b" t="t" l="l"/>
              <a:pathLst>
                <a:path h="2285619" w="1515999">
                  <a:moveTo>
                    <a:pt x="1515999" y="0"/>
                  </a:moveTo>
                  <a:lnTo>
                    <a:pt x="0" y="0"/>
                  </a:lnTo>
                  <a:lnTo>
                    <a:pt x="0" y="2285619"/>
                  </a:lnTo>
                  <a:lnTo>
                    <a:pt x="1515999" y="2285619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914650" y="2389625"/>
            <a:ext cx="8572583" cy="7363820"/>
          </a:xfrm>
          <a:custGeom>
            <a:avLst/>
            <a:gdLst/>
            <a:ahLst/>
            <a:cxnLst/>
            <a:rect r="r" b="b" t="t" l="l"/>
            <a:pathLst>
              <a:path h="7363820" w="8572583">
                <a:moveTo>
                  <a:pt x="0" y="0"/>
                </a:moveTo>
                <a:lnTo>
                  <a:pt x="8572583" y="0"/>
                </a:lnTo>
                <a:lnTo>
                  <a:pt x="8572583" y="7363820"/>
                </a:lnTo>
                <a:lnTo>
                  <a:pt x="0" y="73638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57" t="-6568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1425" y="1141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Confusion Matrix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40434" y="4925535"/>
            <a:ext cx="5316141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~ 70% accurate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858600"/>
            <a:ext cx="18282950" cy="3428400"/>
          </a:xfrm>
          <a:custGeom>
            <a:avLst/>
            <a:gdLst/>
            <a:ahLst/>
            <a:cxnLst/>
            <a:rect r="r" b="b" t="t" l="l"/>
            <a:pathLst>
              <a:path h="3428400" w="18282950">
                <a:moveTo>
                  <a:pt x="0" y="0"/>
                </a:moveTo>
                <a:lnTo>
                  <a:pt x="18282950" y="0"/>
                </a:lnTo>
                <a:lnTo>
                  <a:pt x="18282950" y="3428400"/>
                </a:lnTo>
                <a:lnTo>
                  <a:pt x="0" y="3428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6450" y="549326"/>
            <a:ext cx="2899800" cy="321000"/>
            <a:chOff x="0" y="0"/>
            <a:chExt cx="3866400" cy="42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66388" cy="427990"/>
            </a:xfrm>
            <a:custGeom>
              <a:avLst/>
              <a:gdLst/>
              <a:ahLst/>
              <a:cxnLst/>
              <a:rect r="r" b="b" t="t" l="l"/>
              <a:pathLst>
                <a:path h="427990" w="3866388">
                  <a:moveTo>
                    <a:pt x="0" y="0"/>
                  </a:moveTo>
                  <a:lnTo>
                    <a:pt x="3866388" y="0"/>
                  </a:lnTo>
                  <a:lnTo>
                    <a:pt x="3866388" y="427990"/>
                  </a:lnTo>
                  <a:lnTo>
                    <a:pt x="0" y="427990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440000" y="8572800"/>
            <a:ext cx="1421400" cy="1714200"/>
            <a:chOff x="0" y="0"/>
            <a:chExt cx="1895200" cy="2285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221" cy="2285619"/>
            </a:xfrm>
            <a:custGeom>
              <a:avLst/>
              <a:gdLst/>
              <a:ahLst/>
              <a:cxnLst/>
              <a:rect r="r" b="b" t="t" l="l"/>
              <a:pathLst>
                <a:path h="2285619" w="1895221">
                  <a:moveTo>
                    <a:pt x="1895221" y="0"/>
                  </a:moveTo>
                  <a:lnTo>
                    <a:pt x="0" y="0"/>
                  </a:lnTo>
                  <a:lnTo>
                    <a:pt x="0" y="2285619"/>
                  </a:lnTo>
                  <a:lnTo>
                    <a:pt x="1895221" y="2285619"/>
                  </a:lnTo>
                  <a:close/>
                </a:path>
              </a:pathLst>
            </a:custGeom>
            <a:solidFill>
              <a:srgbClr val="2B3B5D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531425" y="1141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Model Comparison</a:t>
            </a:r>
          </a:p>
        </p:txBody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3477764" y="2389625"/>
          <a:ext cx="6156960" cy="6106574"/>
        </p:xfrm>
        <a:graphic>
          <a:graphicData uri="http://schemas.openxmlformats.org/drawingml/2006/table">
            <a:tbl>
              <a:tblPr/>
              <a:tblGrid>
                <a:gridCol w="2885653"/>
                <a:gridCol w="1575690"/>
                <a:gridCol w="1695616"/>
              </a:tblGrid>
              <a:tr h="106058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79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Metrics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3B5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79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Decision Trees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3B5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79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Random Forest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3B5D"/>
                    </a:solidFill>
                  </a:tcPr>
                </a:tc>
              </a:tr>
              <a:tr h="84099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E1D35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Accuracy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b="true" sz="2200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0.67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b="true" sz="2200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0.70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</a:tr>
              <a:tr h="84099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E1D35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True Positive Rate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b="true" sz="2200">
                          <a:solidFill>
                            <a:srgbClr val="FF0303"/>
                          </a:solidFill>
                          <a:latin typeface="Raleway Bold"/>
                          <a:ea typeface="Raleway Bold"/>
                          <a:cs typeface="Raleway Bold"/>
                          <a:sym typeface="Raleway Bold"/>
                        </a:rPr>
                        <a:t>0.69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b="true" sz="2200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0.54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</a:tr>
              <a:tr h="84099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E1D35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True Negative rate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b="true" sz="2200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0.64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b="true" sz="2200">
                          <a:solidFill>
                            <a:srgbClr val="FF0303"/>
                          </a:solidFill>
                          <a:latin typeface="Raleway Bold"/>
                          <a:ea typeface="Raleway Bold"/>
                          <a:cs typeface="Raleway Bold"/>
                          <a:sym typeface="Raleway Bold"/>
                        </a:rPr>
                        <a:t>0.77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</a:tr>
              <a:tr h="84099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E1D35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False Positive Rate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b="true" sz="2200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0.36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E1D3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0.23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</a:tr>
              <a:tr h="84099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E1D35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False Negative Rates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b="true" sz="2200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0.31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E1D3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0.46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</a:tr>
              <a:tr h="84099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E1D35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Precision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b="true" sz="2200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0.48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40"/>
                        </a:lnSpc>
                        <a:defRPr/>
                      </a:pPr>
                      <a:r>
                        <a:rPr lang="en-US" b="true" sz="2200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0.54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10541155" y="2919025"/>
            <a:ext cx="564675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Random Forest Model: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541155" y="3481000"/>
            <a:ext cx="5433390" cy="181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True Negatives:</a:t>
            </a:r>
          </a:p>
          <a:p>
            <a:pPr algn="l" marL="1036320" indent="-345440" lvl="2">
              <a:lnSpc>
                <a:spcPts val="2879"/>
              </a:lnSpc>
              <a:buFont typeface="Arial"/>
              <a:buChar char="⚬"/>
            </a:pP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71% only completed high/middle school</a:t>
            </a:r>
          </a:p>
          <a:p>
            <a:pPr algn="l" marL="1036320" indent="-345440" lvl="2">
              <a:lnSpc>
                <a:spcPts val="2879"/>
              </a:lnSpc>
              <a:buFont typeface="Arial"/>
              <a:buChar char="⚬"/>
            </a:pP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&gt; 80% of applicants have at least one child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541155" y="5653687"/>
            <a:ext cx="564675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Decision Trees Model: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541155" y="6215663"/>
            <a:ext cx="5244348" cy="181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True Positives:</a:t>
            </a:r>
          </a:p>
          <a:p>
            <a:pPr algn="l" marL="1036320" indent="-345440" lvl="2">
              <a:lnSpc>
                <a:spcPts val="2879"/>
              </a:lnSpc>
              <a:buFont typeface="Arial"/>
              <a:buChar char="⚬"/>
            </a:pP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70% of people had no children </a:t>
            </a:r>
          </a:p>
          <a:p>
            <a:pPr algn="l" marL="1036320" indent="-345440" lvl="2">
              <a:lnSpc>
                <a:spcPts val="2879"/>
              </a:lnSpc>
              <a:buFont typeface="Arial"/>
              <a:buChar char="⚬"/>
            </a:pP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67% of people owned their home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858600"/>
            <a:ext cx="18282950" cy="3428400"/>
          </a:xfrm>
          <a:custGeom>
            <a:avLst/>
            <a:gdLst/>
            <a:ahLst/>
            <a:cxnLst/>
            <a:rect r="r" b="b" t="t" l="l"/>
            <a:pathLst>
              <a:path h="3428400" w="18282950">
                <a:moveTo>
                  <a:pt x="0" y="0"/>
                </a:moveTo>
                <a:lnTo>
                  <a:pt x="18282950" y="0"/>
                </a:lnTo>
                <a:lnTo>
                  <a:pt x="18282950" y="3428400"/>
                </a:lnTo>
                <a:lnTo>
                  <a:pt x="0" y="3428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6450" y="549326"/>
            <a:ext cx="2899800" cy="321000"/>
            <a:chOff x="0" y="0"/>
            <a:chExt cx="3866400" cy="42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66388" cy="427990"/>
            </a:xfrm>
            <a:custGeom>
              <a:avLst/>
              <a:gdLst/>
              <a:ahLst/>
              <a:cxnLst/>
              <a:rect r="r" b="b" t="t" l="l"/>
              <a:pathLst>
                <a:path h="427990" w="3866388">
                  <a:moveTo>
                    <a:pt x="0" y="0"/>
                  </a:moveTo>
                  <a:lnTo>
                    <a:pt x="3866388" y="0"/>
                  </a:lnTo>
                  <a:lnTo>
                    <a:pt x="3866388" y="427990"/>
                  </a:lnTo>
                  <a:lnTo>
                    <a:pt x="0" y="427990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440000" y="8572800"/>
            <a:ext cx="1421400" cy="1714200"/>
            <a:chOff x="0" y="0"/>
            <a:chExt cx="1895200" cy="2285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5221" cy="2285619"/>
            </a:xfrm>
            <a:custGeom>
              <a:avLst/>
              <a:gdLst/>
              <a:ahLst/>
              <a:cxnLst/>
              <a:rect r="r" b="b" t="t" l="l"/>
              <a:pathLst>
                <a:path h="2285619" w="1895221">
                  <a:moveTo>
                    <a:pt x="1895221" y="0"/>
                  </a:moveTo>
                  <a:lnTo>
                    <a:pt x="0" y="0"/>
                  </a:lnTo>
                  <a:lnTo>
                    <a:pt x="0" y="2285619"/>
                  </a:lnTo>
                  <a:lnTo>
                    <a:pt x="1895221" y="2285619"/>
                  </a:lnTo>
                  <a:close/>
                </a:path>
              </a:pathLst>
            </a:custGeom>
            <a:solidFill>
              <a:srgbClr val="2B3B5D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3198490" y="2084825"/>
            <a:ext cx="7825740" cy="782574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531425" y="1141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Model Comparison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313290" y="2084825"/>
            <a:ext cx="7825740" cy="782574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297396" y="2788920"/>
            <a:ext cx="2877369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9"/>
              </a:lnSpc>
              <a:spcBef>
                <a:spcPct val="0"/>
              </a:spcBef>
            </a:pPr>
            <a:r>
              <a:rPr lang="en-US" b="true" sz="3099">
                <a:solidFill>
                  <a:srgbClr val="355FB5"/>
                </a:solidFill>
                <a:latin typeface="Raleway Bold"/>
                <a:ea typeface="Raleway Bold"/>
                <a:cs typeface="Raleway Bold"/>
                <a:sym typeface="Raleway Bold"/>
              </a:rPr>
              <a:t>Random Forest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61239" y="2788920"/>
            <a:ext cx="2573462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9"/>
              </a:lnSpc>
              <a:spcBef>
                <a:spcPct val="0"/>
              </a:spcBef>
            </a:pPr>
            <a:r>
              <a:rPr lang="en-US" b="true" sz="3099">
                <a:solidFill>
                  <a:srgbClr val="5E17EB"/>
                </a:solidFill>
                <a:latin typeface="Raleway Bold"/>
                <a:ea typeface="Raleway Bold"/>
                <a:cs typeface="Raleway Bold"/>
                <a:sym typeface="Raleway Bold"/>
              </a:rPr>
              <a:t>Decision Tree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54836" y="3600450"/>
            <a:ext cx="2387879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handles non-linear relasionships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719556" y="5029200"/>
            <a:ext cx="3058439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feature importance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524609" y="6254304"/>
            <a:ext cx="4023360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sensitive to small changes in data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643356" y="7374633"/>
            <a:ext cx="2723159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biased towards dominant class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679666" y="4772025"/>
            <a:ext cx="3431694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reduces overfitting    -&gt; higher accuracy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226160" y="4848225"/>
            <a:ext cx="3431694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prone to overfitting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226160" y="6616254"/>
            <a:ext cx="3431694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easy to understand &amp; interpret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679666" y="6487125"/>
            <a:ext cx="343169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harder to interpret as model gets larger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323976"/>
            <a:ext cx="18288000" cy="963024"/>
          </a:xfrm>
          <a:custGeom>
            <a:avLst/>
            <a:gdLst/>
            <a:ahLst/>
            <a:cxnLst/>
            <a:rect r="r" b="b" t="t" l="l"/>
            <a:pathLst>
              <a:path h="963024" w="18288000">
                <a:moveTo>
                  <a:pt x="0" y="0"/>
                </a:moveTo>
                <a:lnTo>
                  <a:pt x="18288000" y="0"/>
                </a:lnTo>
                <a:lnTo>
                  <a:pt x="18288000" y="963024"/>
                </a:lnTo>
                <a:lnTo>
                  <a:pt x="0" y="9630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6450" y="549326"/>
            <a:ext cx="2899800" cy="321000"/>
            <a:chOff x="0" y="0"/>
            <a:chExt cx="3866400" cy="42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66388" cy="427990"/>
            </a:xfrm>
            <a:custGeom>
              <a:avLst/>
              <a:gdLst/>
              <a:ahLst/>
              <a:cxnLst/>
              <a:rect r="r" b="b" t="t" l="l"/>
              <a:pathLst>
                <a:path h="427990" w="3866388">
                  <a:moveTo>
                    <a:pt x="0" y="0"/>
                  </a:moveTo>
                  <a:lnTo>
                    <a:pt x="3866388" y="0"/>
                  </a:lnTo>
                  <a:lnTo>
                    <a:pt x="3866388" y="427990"/>
                  </a:lnTo>
                  <a:lnTo>
                    <a:pt x="0" y="427990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26450" y="3328728"/>
            <a:ext cx="1372800" cy="1405800"/>
            <a:chOff x="0" y="0"/>
            <a:chExt cx="1830400" cy="187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30451" cy="1874393"/>
            </a:xfrm>
            <a:custGeom>
              <a:avLst/>
              <a:gdLst/>
              <a:ahLst/>
              <a:cxnLst/>
              <a:rect r="r" b="b" t="t" l="l"/>
              <a:pathLst>
                <a:path h="1874393" w="1830451">
                  <a:moveTo>
                    <a:pt x="0" y="0"/>
                  </a:moveTo>
                  <a:lnTo>
                    <a:pt x="1830451" y="0"/>
                  </a:lnTo>
                  <a:lnTo>
                    <a:pt x="1830451" y="1874393"/>
                  </a:lnTo>
                  <a:lnTo>
                    <a:pt x="0" y="1874393"/>
                  </a:lnTo>
                  <a:close/>
                </a:path>
              </a:pathLst>
            </a:custGeom>
            <a:solidFill>
              <a:srgbClr val="0E1D35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26450" y="6197955"/>
            <a:ext cx="1372800" cy="1405800"/>
            <a:chOff x="0" y="0"/>
            <a:chExt cx="1830400" cy="187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30451" cy="1874393"/>
            </a:xfrm>
            <a:custGeom>
              <a:avLst/>
              <a:gdLst/>
              <a:ahLst/>
              <a:cxnLst/>
              <a:rect r="r" b="b" t="t" l="l"/>
              <a:pathLst>
                <a:path h="1874393" w="1830451">
                  <a:moveTo>
                    <a:pt x="0" y="0"/>
                  </a:moveTo>
                  <a:lnTo>
                    <a:pt x="1830451" y="0"/>
                  </a:lnTo>
                  <a:lnTo>
                    <a:pt x="1830451" y="1874393"/>
                  </a:lnTo>
                  <a:lnTo>
                    <a:pt x="0" y="1874393"/>
                  </a:lnTo>
                  <a:close/>
                </a:path>
              </a:pathLst>
            </a:custGeom>
            <a:solidFill>
              <a:srgbClr val="0E1D35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733816" y="6521820"/>
            <a:ext cx="758070" cy="758070"/>
          </a:xfrm>
          <a:custGeom>
            <a:avLst/>
            <a:gdLst/>
            <a:ahLst/>
            <a:cxnLst/>
            <a:rect r="r" b="b" t="t" l="l"/>
            <a:pathLst>
              <a:path h="758070" w="758070">
                <a:moveTo>
                  <a:pt x="0" y="0"/>
                </a:moveTo>
                <a:lnTo>
                  <a:pt x="758070" y="0"/>
                </a:lnTo>
                <a:lnTo>
                  <a:pt x="758070" y="758070"/>
                </a:lnTo>
                <a:lnTo>
                  <a:pt x="0" y="7580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56024" y="3652620"/>
            <a:ext cx="713650" cy="758016"/>
          </a:xfrm>
          <a:custGeom>
            <a:avLst/>
            <a:gdLst/>
            <a:ahLst/>
            <a:cxnLst/>
            <a:rect r="r" b="b" t="t" l="l"/>
            <a:pathLst>
              <a:path h="758016" w="713650">
                <a:moveTo>
                  <a:pt x="0" y="0"/>
                </a:moveTo>
                <a:lnTo>
                  <a:pt x="713650" y="0"/>
                </a:lnTo>
                <a:lnTo>
                  <a:pt x="713650" y="758016"/>
                </a:lnTo>
                <a:lnTo>
                  <a:pt x="0" y="7580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347875" y="6093175"/>
            <a:ext cx="1235235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Models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31425" y="1141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Conclusion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347875" y="6641750"/>
            <a:ext cx="13408700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Decision Tree</a:t>
            </a: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: can identify specific patterns for </a:t>
            </a:r>
            <a:r>
              <a:rPr lang="en-US" b="true" sz="2400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true positives</a:t>
            </a: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(paying on time)</a:t>
            </a:r>
          </a:p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Random Forests</a:t>
            </a: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: more robust, better handling </a:t>
            </a:r>
            <a:r>
              <a:rPr lang="en-US" b="true" sz="2400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true negatives</a:t>
            </a: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(not paying on time) due to their ensemble nature &amp; ability to generalize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347875" y="3772498"/>
            <a:ext cx="12352350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higher education = </a:t>
            </a:r>
            <a:r>
              <a:rPr lang="en-US" b="true" sz="2400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higher </a:t>
            </a: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on-time payback rate</a:t>
            </a:r>
          </a:p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more children = </a:t>
            </a:r>
            <a:r>
              <a:rPr lang="en-US" b="true" sz="2400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lower </a:t>
            </a: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on-time payback rate</a:t>
            </a:r>
          </a:p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home ownership = </a:t>
            </a:r>
            <a:r>
              <a:rPr lang="en-US" b="true" sz="2400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higher </a:t>
            </a:r>
            <a:r>
              <a:rPr lang="en-US" b="true" sz="2400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on-time payback rate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347875" y="3223825"/>
            <a:ext cx="1235235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Analysis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320300"/>
          </a:xfrm>
          <a:custGeom>
            <a:avLst/>
            <a:gdLst/>
            <a:ahLst/>
            <a:cxnLst/>
            <a:rect r="r" b="b" t="t" l="l"/>
            <a:pathLst>
              <a:path h="10320300" w="18288000">
                <a:moveTo>
                  <a:pt x="0" y="0"/>
                </a:moveTo>
                <a:lnTo>
                  <a:pt x="18288000" y="0"/>
                </a:lnTo>
                <a:lnTo>
                  <a:pt x="18288000" y="10320300"/>
                </a:lnTo>
                <a:lnTo>
                  <a:pt x="0" y="10320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137000" y="8606100"/>
            <a:ext cx="1137000" cy="1714200"/>
            <a:chOff x="0" y="0"/>
            <a:chExt cx="1516000" cy="2285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15999" cy="2285619"/>
            </a:xfrm>
            <a:custGeom>
              <a:avLst/>
              <a:gdLst/>
              <a:ahLst/>
              <a:cxnLst/>
              <a:rect r="r" b="b" t="t" l="l"/>
              <a:pathLst>
                <a:path h="2285619" w="1515999">
                  <a:moveTo>
                    <a:pt x="1515999" y="0"/>
                  </a:moveTo>
                  <a:lnTo>
                    <a:pt x="0" y="0"/>
                  </a:lnTo>
                  <a:lnTo>
                    <a:pt x="0" y="2285619"/>
                  </a:lnTo>
                  <a:lnTo>
                    <a:pt x="1515999" y="2285619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3932175" y="4017150"/>
            <a:ext cx="10423650" cy="223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80"/>
              </a:lnSpc>
            </a:pPr>
            <a:r>
              <a:rPr lang="en-US" sz="144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323976"/>
            <a:ext cx="18288000" cy="963024"/>
          </a:xfrm>
          <a:custGeom>
            <a:avLst/>
            <a:gdLst/>
            <a:ahLst/>
            <a:cxnLst/>
            <a:rect r="r" b="b" t="t" l="l"/>
            <a:pathLst>
              <a:path h="963024" w="18288000">
                <a:moveTo>
                  <a:pt x="0" y="0"/>
                </a:moveTo>
                <a:lnTo>
                  <a:pt x="18288000" y="0"/>
                </a:lnTo>
                <a:lnTo>
                  <a:pt x="18288000" y="963024"/>
                </a:lnTo>
                <a:lnTo>
                  <a:pt x="0" y="9630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6450" y="549326"/>
            <a:ext cx="2899800" cy="321000"/>
            <a:chOff x="0" y="0"/>
            <a:chExt cx="3866400" cy="42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66388" cy="427990"/>
            </a:xfrm>
            <a:custGeom>
              <a:avLst/>
              <a:gdLst/>
              <a:ahLst/>
              <a:cxnLst/>
              <a:rect r="r" b="b" t="t" l="l"/>
              <a:pathLst>
                <a:path h="427990" w="3866388">
                  <a:moveTo>
                    <a:pt x="0" y="0"/>
                  </a:moveTo>
                  <a:lnTo>
                    <a:pt x="3866388" y="0"/>
                  </a:lnTo>
                  <a:lnTo>
                    <a:pt x="3866388" y="427990"/>
                  </a:lnTo>
                  <a:lnTo>
                    <a:pt x="0" y="427990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60272" y="1399587"/>
            <a:ext cx="940896" cy="928921"/>
          </a:xfrm>
          <a:custGeom>
            <a:avLst/>
            <a:gdLst/>
            <a:ahLst/>
            <a:cxnLst/>
            <a:rect r="r" b="b" t="t" l="l"/>
            <a:pathLst>
              <a:path h="928921" w="940896">
                <a:moveTo>
                  <a:pt x="0" y="0"/>
                </a:moveTo>
                <a:lnTo>
                  <a:pt x="940896" y="0"/>
                </a:lnTo>
                <a:lnTo>
                  <a:pt x="940896" y="928921"/>
                </a:lnTo>
                <a:lnTo>
                  <a:pt x="0" y="9289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185202">
            <a:off x="10359303" y="3193197"/>
            <a:ext cx="551064" cy="853761"/>
          </a:xfrm>
          <a:custGeom>
            <a:avLst/>
            <a:gdLst/>
            <a:ahLst/>
            <a:cxnLst/>
            <a:rect r="r" b="b" t="t" l="l"/>
            <a:pathLst>
              <a:path h="853761" w="551064">
                <a:moveTo>
                  <a:pt x="0" y="0"/>
                </a:moveTo>
                <a:lnTo>
                  <a:pt x="551064" y="0"/>
                </a:lnTo>
                <a:lnTo>
                  <a:pt x="551064" y="853761"/>
                </a:lnTo>
                <a:lnTo>
                  <a:pt x="0" y="8537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504359">
            <a:off x="7614479" y="2616846"/>
            <a:ext cx="825137" cy="961495"/>
          </a:xfrm>
          <a:custGeom>
            <a:avLst/>
            <a:gdLst/>
            <a:ahLst/>
            <a:cxnLst/>
            <a:rect r="r" b="b" t="t" l="l"/>
            <a:pathLst>
              <a:path h="961495" w="825137">
                <a:moveTo>
                  <a:pt x="0" y="0"/>
                </a:moveTo>
                <a:lnTo>
                  <a:pt x="825137" y="0"/>
                </a:lnTo>
                <a:lnTo>
                  <a:pt x="825137" y="961495"/>
                </a:lnTo>
                <a:lnTo>
                  <a:pt x="0" y="96149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767710" y="3857625"/>
            <a:ext cx="1064330" cy="1267059"/>
          </a:xfrm>
          <a:custGeom>
            <a:avLst/>
            <a:gdLst/>
            <a:ahLst/>
            <a:cxnLst/>
            <a:rect r="r" b="b" t="t" l="l"/>
            <a:pathLst>
              <a:path h="1267059" w="1064330">
                <a:moveTo>
                  <a:pt x="0" y="0"/>
                </a:moveTo>
                <a:lnTo>
                  <a:pt x="1064330" y="0"/>
                </a:lnTo>
                <a:lnTo>
                  <a:pt x="1064330" y="1267059"/>
                </a:lnTo>
                <a:lnTo>
                  <a:pt x="0" y="126705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576695" y="5699866"/>
            <a:ext cx="1386897" cy="1100850"/>
          </a:xfrm>
          <a:custGeom>
            <a:avLst/>
            <a:gdLst/>
            <a:ahLst/>
            <a:cxnLst/>
            <a:rect r="r" b="b" t="t" l="l"/>
            <a:pathLst>
              <a:path h="1100850" w="1386897">
                <a:moveTo>
                  <a:pt x="0" y="0"/>
                </a:moveTo>
                <a:lnTo>
                  <a:pt x="1386898" y="0"/>
                </a:lnTo>
                <a:lnTo>
                  <a:pt x="1386898" y="1100849"/>
                </a:lnTo>
                <a:lnTo>
                  <a:pt x="0" y="110084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422606">
            <a:off x="2478472" y="7685671"/>
            <a:ext cx="1642806" cy="1195142"/>
          </a:xfrm>
          <a:custGeom>
            <a:avLst/>
            <a:gdLst/>
            <a:ahLst/>
            <a:cxnLst/>
            <a:rect r="r" b="b" t="t" l="l"/>
            <a:pathLst>
              <a:path h="1195142" w="1642806">
                <a:moveTo>
                  <a:pt x="0" y="0"/>
                </a:moveTo>
                <a:lnTo>
                  <a:pt x="1642806" y="0"/>
                </a:lnTo>
                <a:lnTo>
                  <a:pt x="1642806" y="1195141"/>
                </a:lnTo>
                <a:lnTo>
                  <a:pt x="0" y="119514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17625" y="1247775"/>
            <a:ext cx="15741675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b="true" sz="4500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Our goal</a:t>
            </a:r>
            <a:r>
              <a:rPr lang="en-US" sz="45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: What features cause people to have overdue credit payments?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22642" y="4111292"/>
            <a:ext cx="4617026" cy="417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true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We will be predicting whether a credit card applicant is a "</a:t>
            </a:r>
            <a:r>
              <a:rPr lang="en-US" sz="3500" b="true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good</a:t>
            </a:r>
            <a:r>
              <a:rPr lang="en-US" sz="3500" b="true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" or "</a:t>
            </a:r>
            <a:r>
              <a:rPr lang="en-US" sz="3500" b="true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bad</a:t>
            </a:r>
            <a:r>
              <a:rPr lang="en-US" sz="3500" b="true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" client, based on historical data and features derived from their application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3116878" y="3838575"/>
            <a:ext cx="6673270" cy="481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b="true" sz="3500">
                <a:solidFill>
                  <a:srgbClr val="0E2A47"/>
                </a:solidFill>
                <a:latin typeface="Raleway Bold"/>
                <a:ea typeface="Raleway Bold"/>
                <a:cs typeface="Raleway Bold"/>
                <a:sym typeface="Raleway Bold"/>
              </a:rPr>
              <a:t>Employment &amp; Income</a:t>
            </a:r>
          </a:p>
          <a:p>
            <a:pPr algn="l"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0E1D35"/>
                </a:solidFill>
                <a:latin typeface="Raleway"/>
                <a:ea typeface="Raleway"/>
                <a:cs typeface="Raleway"/>
                <a:sym typeface="Raleway"/>
              </a:rPr>
              <a:t>Years employed</a:t>
            </a:r>
          </a:p>
          <a:p>
            <a:pPr algn="l"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0E1D35"/>
                </a:solidFill>
                <a:latin typeface="Raleway"/>
                <a:ea typeface="Raleway"/>
                <a:cs typeface="Raleway"/>
                <a:sym typeface="Raleway"/>
              </a:rPr>
              <a:t>Total income</a:t>
            </a:r>
          </a:p>
          <a:p>
            <a:pPr algn="l"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b="true" sz="3500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Personal Information</a:t>
            </a:r>
          </a:p>
          <a:p>
            <a:pPr algn="l"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0E1D35"/>
                </a:solidFill>
                <a:latin typeface="Raleway"/>
                <a:ea typeface="Raleway"/>
                <a:cs typeface="Raleway"/>
                <a:sym typeface="Raleway"/>
              </a:rPr>
              <a:t>Age</a:t>
            </a:r>
          </a:p>
          <a:p>
            <a:pPr algn="l"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0E1D35"/>
                </a:solidFill>
                <a:latin typeface="Raleway"/>
                <a:ea typeface="Raleway"/>
                <a:cs typeface="Raleway"/>
                <a:sym typeface="Raleway"/>
              </a:rPr>
              <a:t>Education Level</a:t>
            </a:r>
          </a:p>
          <a:p>
            <a:pPr algn="l"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b="true" sz="3500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Family and assets</a:t>
            </a:r>
          </a:p>
          <a:p>
            <a:pPr algn="l"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0E1D35"/>
                </a:solidFill>
                <a:latin typeface="Raleway"/>
                <a:ea typeface="Raleway"/>
                <a:cs typeface="Raleway"/>
                <a:sym typeface="Raleway"/>
              </a:rPr>
              <a:t>Family/Marital Status</a:t>
            </a:r>
          </a:p>
          <a:p>
            <a:pPr algn="l" marL="1511301" indent="-503767" lvl="2">
              <a:lnSpc>
                <a:spcPts val="4200"/>
              </a:lnSpc>
              <a:buFont typeface="Arial"/>
              <a:buChar char="⚬"/>
            </a:pPr>
            <a:r>
              <a:rPr lang="en-US" sz="3500">
                <a:solidFill>
                  <a:srgbClr val="0E1D35"/>
                </a:solidFill>
                <a:latin typeface="Raleway"/>
                <a:ea typeface="Raleway"/>
                <a:cs typeface="Raleway"/>
                <a:sym typeface="Raleway"/>
              </a:rPr>
              <a:t>Properties Owned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22642" y="3154041"/>
            <a:ext cx="4269949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b="true" sz="4500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Prediction</a:t>
            </a:r>
            <a:r>
              <a:rPr lang="en-US" sz="45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: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04868" y="2962275"/>
            <a:ext cx="5619507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b="true" sz="4500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Features Explored: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50" y="0"/>
            <a:ext cx="18290150" cy="10287000"/>
          </a:xfrm>
          <a:custGeom>
            <a:avLst/>
            <a:gdLst/>
            <a:ahLst/>
            <a:cxnLst/>
            <a:rect r="r" b="b" t="t" l="l"/>
            <a:pathLst>
              <a:path h="10287000" w="18290150">
                <a:moveTo>
                  <a:pt x="0" y="0"/>
                </a:moveTo>
                <a:lnTo>
                  <a:pt x="18290150" y="0"/>
                </a:lnTo>
                <a:lnTo>
                  <a:pt x="182901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6450" y="549326"/>
            <a:ext cx="2899800" cy="321000"/>
            <a:chOff x="0" y="0"/>
            <a:chExt cx="3866400" cy="42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66388" cy="427990"/>
            </a:xfrm>
            <a:custGeom>
              <a:avLst/>
              <a:gdLst/>
              <a:ahLst/>
              <a:cxnLst/>
              <a:rect r="r" b="b" t="t" l="l"/>
              <a:pathLst>
                <a:path h="427990" w="3866388">
                  <a:moveTo>
                    <a:pt x="0" y="0"/>
                  </a:moveTo>
                  <a:lnTo>
                    <a:pt x="3866388" y="0"/>
                  </a:lnTo>
                  <a:lnTo>
                    <a:pt x="3866388" y="427990"/>
                  </a:lnTo>
                  <a:lnTo>
                    <a:pt x="0" y="427990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426450" y="8572800"/>
            <a:ext cx="1428600" cy="1714200"/>
            <a:chOff x="0" y="0"/>
            <a:chExt cx="1904800" cy="2285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04746" cy="2285619"/>
            </a:xfrm>
            <a:custGeom>
              <a:avLst/>
              <a:gdLst/>
              <a:ahLst/>
              <a:cxnLst/>
              <a:rect r="r" b="b" t="t" l="l"/>
              <a:pathLst>
                <a:path h="2285619" w="1904746">
                  <a:moveTo>
                    <a:pt x="1904746" y="0"/>
                  </a:moveTo>
                  <a:lnTo>
                    <a:pt x="0" y="0"/>
                  </a:lnTo>
                  <a:lnTo>
                    <a:pt x="0" y="2285619"/>
                  </a:lnTo>
                  <a:lnTo>
                    <a:pt x="1904746" y="2285619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15419400" y="8572800"/>
            <a:ext cx="1428600" cy="1714200"/>
            <a:chOff x="0" y="0"/>
            <a:chExt cx="1904800" cy="2285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04746" cy="2285619"/>
            </a:xfrm>
            <a:custGeom>
              <a:avLst/>
              <a:gdLst/>
              <a:ahLst/>
              <a:cxnLst/>
              <a:rect r="r" b="b" t="t" l="l"/>
              <a:pathLst>
                <a:path h="2285619" w="1904746">
                  <a:moveTo>
                    <a:pt x="1904746" y="0"/>
                  </a:moveTo>
                  <a:lnTo>
                    <a:pt x="0" y="0"/>
                  </a:lnTo>
                  <a:lnTo>
                    <a:pt x="0" y="2285619"/>
                  </a:lnTo>
                  <a:lnTo>
                    <a:pt x="1904746" y="2285619"/>
                  </a:lnTo>
                  <a:close/>
                </a:path>
              </a:pathLst>
            </a:custGeom>
            <a:solidFill>
              <a:srgbClr val="2B3B5D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531425" y="1141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Our Data</a:t>
            </a:r>
          </a:p>
        </p:txBody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1947784" y="2778689"/>
          <a:ext cx="14390282" cy="5100247"/>
        </p:xfrm>
        <a:graphic>
          <a:graphicData uri="http://schemas.openxmlformats.org/drawingml/2006/table">
            <a:tbl>
              <a:tblPr/>
              <a:tblGrid>
                <a:gridCol w="2725593"/>
                <a:gridCol w="2332938"/>
                <a:gridCol w="1800042"/>
                <a:gridCol w="2865834"/>
                <a:gridCol w="2332938"/>
                <a:gridCol w="2332938"/>
              </a:tblGrid>
              <a:tr h="6883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FAFAFA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ID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3B5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Income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3B5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Age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3B5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Marital Status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3B5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Student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3B5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On Time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3B5D"/>
                    </a:solidFill>
                  </a:tcPr>
                </a:tc>
              </a:tr>
              <a:tr h="9168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E1D3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43583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19"/>
                        </a:lnSpc>
                        <a:defRPr/>
                      </a:pPr>
                      <a:r>
                        <a:rPr lang="en-US" b="true" sz="2599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121500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19"/>
                        </a:lnSpc>
                        <a:defRPr/>
                      </a:pPr>
                      <a:r>
                        <a:rPr lang="en-US" b="true" sz="2599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45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19"/>
                        </a:lnSpc>
                        <a:defRPr/>
                      </a:pPr>
                      <a:r>
                        <a:rPr lang="en-US" b="true" sz="2599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Married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00"/>
                        </a:lnSpc>
                        <a:defRPr/>
                      </a:pPr>
                      <a:r>
                        <a:rPr lang="en-US" b="true" sz="3000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00"/>
                        </a:lnSpc>
                        <a:defRPr/>
                      </a:pPr>
                      <a:r>
                        <a:rPr lang="en-US" b="true" sz="3000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</a:tr>
              <a:tr h="8891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E1D3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281472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19"/>
                        </a:lnSpc>
                        <a:defRPr/>
                      </a:pPr>
                      <a:r>
                        <a:rPr lang="en-US" b="true" sz="2599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360000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19"/>
                        </a:lnSpc>
                        <a:defRPr/>
                      </a:pPr>
                      <a:r>
                        <a:rPr lang="en-US" b="true" sz="2599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30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19"/>
                        </a:lnSpc>
                        <a:defRPr/>
                      </a:pPr>
                      <a:r>
                        <a:rPr lang="en-US" b="true" sz="2599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Single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00"/>
                        </a:lnSpc>
                        <a:defRPr/>
                      </a:pPr>
                      <a:r>
                        <a:rPr lang="en-US" b="true" sz="3000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1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00"/>
                        </a:lnSpc>
                        <a:defRPr/>
                      </a:pPr>
                      <a:r>
                        <a:rPr lang="en-US" b="true" sz="3000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1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</a:tr>
              <a:tr h="8832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E1D3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570404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19"/>
                        </a:lnSpc>
                        <a:defRPr/>
                      </a:pPr>
                      <a:r>
                        <a:rPr lang="en-US" b="true" sz="2599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126000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19"/>
                        </a:lnSpc>
                        <a:defRPr/>
                      </a:pPr>
                      <a:r>
                        <a:rPr lang="en-US" b="true" sz="2599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26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19"/>
                        </a:lnSpc>
                        <a:defRPr/>
                      </a:pPr>
                      <a:r>
                        <a:rPr lang="en-US" b="true" sz="2599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Single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00"/>
                        </a:lnSpc>
                        <a:defRPr/>
                      </a:pPr>
                      <a:r>
                        <a:rPr lang="en-US" b="true" sz="3000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1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00"/>
                        </a:lnSpc>
                        <a:defRPr/>
                      </a:pPr>
                      <a:r>
                        <a:rPr lang="en-US" b="true" sz="3000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</a:tr>
              <a:tr h="8649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E1D3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648705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19"/>
                        </a:lnSpc>
                        <a:defRPr/>
                      </a:pPr>
                      <a:r>
                        <a:rPr lang="en-US" b="true" sz="2599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180000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19"/>
                        </a:lnSpc>
                        <a:defRPr/>
                      </a:pPr>
                      <a:r>
                        <a:rPr lang="en-US" b="true" sz="2599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58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19"/>
                        </a:lnSpc>
                        <a:defRPr/>
                      </a:pPr>
                      <a:r>
                        <a:rPr lang="en-US" b="true" sz="2599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Married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00"/>
                        </a:lnSpc>
                        <a:defRPr/>
                      </a:pPr>
                      <a:r>
                        <a:rPr lang="en-US" b="true" sz="3000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00"/>
                        </a:lnSpc>
                        <a:defRPr/>
                      </a:pPr>
                      <a:r>
                        <a:rPr lang="en-US" b="true" sz="3000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1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</a:tr>
              <a:tr h="8576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00"/>
                        </a:lnSpc>
                        <a:defRPr/>
                      </a:pPr>
                      <a:r>
                        <a:rPr lang="en-US" sz="3000">
                          <a:solidFill>
                            <a:srgbClr val="0E1D3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760580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19"/>
                        </a:lnSpc>
                        <a:defRPr/>
                      </a:pPr>
                      <a:r>
                        <a:rPr lang="en-US" b="true" sz="2599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107500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19"/>
                        </a:lnSpc>
                        <a:defRPr/>
                      </a:pPr>
                      <a:r>
                        <a:rPr lang="en-US" b="true" sz="2599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63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19"/>
                        </a:lnSpc>
                        <a:defRPr/>
                      </a:pPr>
                      <a:r>
                        <a:rPr lang="en-US" b="true" sz="2599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Married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00"/>
                        </a:lnSpc>
                        <a:defRPr/>
                      </a:pPr>
                      <a:r>
                        <a:rPr lang="en-US" b="true" sz="3000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00"/>
                        </a:lnSpc>
                        <a:defRPr/>
                      </a:pPr>
                      <a:r>
                        <a:rPr lang="en-US" b="true" sz="3000">
                          <a:solidFill>
                            <a:srgbClr val="0E1D35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0</a:t>
                      </a:r>
                      <a:endParaRPr lang="en-US" sz="1100"/>
                    </a:p>
                  </a:txBody>
                  <a:tcPr marL="26121" marR="26121" marT="26121" marB="26121" anchor="ctr">
                    <a:lnL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A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C3C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548054" y="5986046"/>
            <a:ext cx="4759102" cy="3221976"/>
            <a:chOff x="0" y="0"/>
            <a:chExt cx="6345469" cy="42959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45428" cy="4295902"/>
            </a:xfrm>
            <a:custGeom>
              <a:avLst/>
              <a:gdLst/>
              <a:ahLst/>
              <a:cxnLst/>
              <a:rect r="r" b="b" t="t" l="l"/>
              <a:pathLst>
                <a:path h="4295902" w="6345428">
                  <a:moveTo>
                    <a:pt x="0" y="0"/>
                  </a:moveTo>
                  <a:lnTo>
                    <a:pt x="5413883" y="0"/>
                  </a:lnTo>
                  <a:lnTo>
                    <a:pt x="6345428" y="2169795"/>
                  </a:lnTo>
                  <a:lnTo>
                    <a:pt x="5402834" y="4295902"/>
                  </a:lnTo>
                  <a:lnTo>
                    <a:pt x="0" y="4295902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21350" y="1213050"/>
            <a:ext cx="2639664" cy="3803882"/>
            <a:chOff x="0" y="0"/>
            <a:chExt cx="3519552" cy="507184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519551" cy="5071872"/>
            </a:xfrm>
            <a:custGeom>
              <a:avLst/>
              <a:gdLst/>
              <a:ahLst/>
              <a:cxnLst/>
              <a:rect r="r" b="b" t="t" l="l"/>
              <a:pathLst>
                <a:path h="5071872" w="3519551">
                  <a:moveTo>
                    <a:pt x="0" y="0"/>
                  </a:moveTo>
                  <a:lnTo>
                    <a:pt x="1202436" y="0"/>
                  </a:lnTo>
                  <a:lnTo>
                    <a:pt x="3519551" y="5071872"/>
                  </a:lnTo>
                  <a:lnTo>
                    <a:pt x="2273300" y="5071872"/>
                  </a:lnTo>
                  <a:close/>
                </a:path>
              </a:pathLst>
            </a:custGeom>
            <a:solidFill>
              <a:srgbClr val="2B3B5D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302732" y="2103130"/>
            <a:ext cx="1623306" cy="1606610"/>
            <a:chOff x="0" y="0"/>
            <a:chExt cx="2164408" cy="21421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64334" cy="2142109"/>
            </a:xfrm>
            <a:custGeom>
              <a:avLst/>
              <a:gdLst/>
              <a:ahLst/>
              <a:cxnLst/>
              <a:rect r="r" b="b" t="t" l="l"/>
              <a:pathLst>
                <a:path h="2142109" w="2164334">
                  <a:moveTo>
                    <a:pt x="0" y="0"/>
                  </a:moveTo>
                  <a:lnTo>
                    <a:pt x="1191387" y="0"/>
                  </a:lnTo>
                  <a:lnTo>
                    <a:pt x="2164334" y="2142109"/>
                  </a:lnTo>
                  <a:lnTo>
                    <a:pt x="972947" y="2142109"/>
                  </a:lnTo>
                  <a:close/>
                </a:path>
              </a:pathLst>
            </a:custGeom>
            <a:solidFill>
              <a:srgbClr val="2B3B5D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97398" y="1213050"/>
            <a:ext cx="1623088" cy="1639642"/>
            <a:chOff x="0" y="0"/>
            <a:chExt cx="2164117" cy="21861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64080" cy="2186178"/>
            </a:xfrm>
            <a:custGeom>
              <a:avLst/>
              <a:gdLst/>
              <a:ahLst/>
              <a:cxnLst/>
              <a:rect r="r" b="b" t="t" l="l"/>
              <a:pathLst>
                <a:path h="2186178" w="2164080">
                  <a:moveTo>
                    <a:pt x="0" y="0"/>
                  </a:moveTo>
                  <a:lnTo>
                    <a:pt x="1180465" y="0"/>
                  </a:lnTo>
                  <a:lnTo>
                    <a:pt x="2164080" y="2186178"/>
                  </a:lnTo>
                  <a:lnTo>
                    <a:pt x="961898" y="2186178"/>
                  </a:lnTo>
                  <a:close/>
                </a:path>
              </a:pathLst>
            </a:custGeom>
            <a:solidFill>
              <a:srgbClr val="2B3B5D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698219" y="-829959"/>
            <a:ext cx="9282807" cy="11116959"/>
            <a:chOff x="0" y="0"/>
            <a:chExt cx="11453041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6435" y="19059"/>
              <a:ext cx="11319925" cy="13677896"/>
            </a:xfrm>
            <a:custGeom>
              <a:avLst/>
              <a:gdLst/>
              <a:ahLst/>
              <a:cxnLst/>
              <a:rect r="r" b="b" t="t" l="l"/>
              <a:pathLst>
                <a:path h="13677896" w="11319925">
                  <a:moveTo>
                    <a:pt x="0" y="0"/>
                  </a:moveTo>
                  <a:lnTo>
                    <a:pt x="11319925" y="0"/>
                  </a:lnTo>
                  <a:lnTo>
                    <a:pt x="11319925" y="13677896"/>
                  </a:lnTo>
                  <a:lnTo>
                    <a:pt x="0" y="13677896"/>
                  </a:lnTo>
                  <a:close/>
                </a:path>
              </a:pathLst>
            </a:custGeom>
            <a:solidFill>
              <a:srgbClr val="15253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452796" cy="13716009"/>
            </a:xfrm>
            <a:custGeom>
              <a:avLst/>
              <a:gdLst/>
              <a:ahLst/>
              <a:cxnLst/>
              <a:rect r="r" b="b" t="t" l="l"/>
              <a:pathLst>
                <a:path h="13716009" w="11452796">
                  <a:moveTo>
                    <a:pt x="66435" y="0"/>
                  </a:moveTo>
                  <a:lnTo>
                    <a:pt x="11386360" y="0"/>
                  </a:lnTo>
                  <a:cubicBezTo>
                    <a:pt x="11422900" y="0"/>
                    <a:pt x="11452796" y="8576"/>
                    <a:pt x="11452796" y="19059"/>
                  </a:cubicBezTo>
                  <a:lnTo>
                    <a:pt x="11452796" y="13696955"/>
                  </a:lnTo>
                  <a:cubicBezTo>
                    <a:pt x="11452796" y="13707436"/>
                    <a:pt x="11422900" y="13716009"/>
                    <a:pt x="11386360" y="13716009"/>
                  </a:cubicBezTo>
                  <a:lnTo>
                    <a:pt x="66435" y="13716009"/>
                  </a:lnTo>
                  <a:cubicBezTo>
                    <a:pt x="29896" y="13716009"/>
                    <a:pt x="0" y="13707436"/>
                    <a:pt x="0" y="13696955"/>
                  </a:cubicBezTo>
                  <a:lnTo>
                    <a:pt x="0" y="19059"/>
                  </a:lnTo>
                  <a:cubicBezTo>
                    <a:pt x="0" y="8576"/>
                    <a:pt x="29896" y="0"/>
                    <a:pt x="66435" y="0"/>
                  </a:cubicBezTo>
                  <a:moveTo>
                    <a:pt x="66435" y="38118"/>
                  </a:moveTo>
                  <a:lnTo>
                    <a:pt x="66435" y="19059"/>
                  </a:lnTo>
                  <a:lnTo>
                    <a:pt x="132871" y="19059"/>
                  </a:lnTo>
                  <a:lnTo>
                    <a:pt x="132871" y="13696955"/>
                  </a:lnTo>
                  <a:lnTo>
                    <a:pt x="66435" y="13696955"/>
                  </a:lnTo>
                  <a:lnTo>
                    <a:pt x="66435" y="13677895"/>
                  </a:lnTo>
                  <a:lnTo>
                    <a:pt x="11386360" y="13677895"/>
                  </a:lnTo>
                  <a:lnTo>
                    <a:pt x="11386360" y="13696955"/>
                  </a:lnTo>
                  <a:lnTo>
                    <a:pt x="11319925" y="13696955"/>
                  </a:lnTo>
                  <a:lnTo>
                    <a:pt x="11319925" y="19059"/>
                  </a:lnTo>
                  <a:lnTo>
                    <a:pt x="11386360" y="19059"/>
                  </a:lnTo>
                  <a:lnTo>
                    <a:pt x="11386360" y="38118"/>
                  </a:lnTo>
                  <a:lnTo>
                    <a:pt x="66435" y="38118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2735669" y="4482307"/>
            <a:ext cx="6710494" cy="270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8800">
                <a:solidFill>
                  <a:srgbClr val="0E2A47"/>
                </a:solidFill>
                <a:latin typeface="Arimo"/>
                <a:ea typeface="Arimo"/>
                <a:cs typeface="Arimo"/>
                <a:sym typeface="Arimo"/>
              </a:rPr>
              <a:t>Data Exploration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735669" y="2877860"/>
            <a:ext cx="1725150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>
                <a:solidFill>
                  <a:srgbClr val="0E2A47"/>
                </a:solidFill>
                <a:latin typeface="Arimo"/>
                <a:ea typeface="Arimo"/>
                <a:cs typeface="Arimo"/>
                <a:sym typeface="Arimo"/>
              </a:rPr>
              <a:t>01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2150" y="0"/>
            <a:ext cx="18290150" cy="10287000"/>
          </a:xfrm>
          <a:custGeom>
            <a:avLst/>
            <a:gdLst/>
            <a:ahLst/>
            <a:cxnLst/>
            <a:rect r="r" b="b" t="t" l="l"/>
            <a:pathLst>
              <a:path h="10287000" w="18290150">
                <a:moveTo>
                  <a:pt x="0" y="0"/>
                </a:moveTo>
                <a:lnTo>
                  <a:pt x="18290150" y="0"/>
                </a:lnTo>
                <a:lnTo>
                  <a:pt x="182901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320300"/>
          </a:xfrm>
          <a:custGeom>
            <a:avLst/>
            <a:gdLst/>
            <a:ahLst/>
            <a:cxnLst/>
            <a:rect r="r" b="b" t="t" l="l"/>
            <a:pathLst>
              <a:path h="10320300" w="18288000">
                <a:moveTo>
                  <a:pt x="0" y="0"/>
                </a:moveTo>
                <a:lnTo>
                  <a:pt x="18288000" y="0"/>
                </a:lnTo>
                <a:lnTo>
                  <a:pt x="18288000" y="10320300"/>
                </a:lnTo>
                <a:lnTo>
                  <a:pt x="0" y="10320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6450" y="549326"/>
            <a:ext cx="2899800" cy="321000"/>
            <a:chOff x="0" y="0"/>
            <a:chExt cx="3866400" cy="42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66388" cy="427990"/>
            </a:xfrm>
            <a:custGeom>
              <a:avLst/>
              <a:gdLst/>
              <a:ahLst/>
              <a:cxnLst/>
              <a:rect r="r" b="b" t="t" l="l"/>
              <a:pathLst>
                <a:path h="427990" w="3866388">
                  <a:moveTo>
                    <a:pt x="0" y="0"/>
                  </a:moveTo>
                  <a:lnTo>
                    <a:pt x="3866388" y="0"/>
                  </a:lnTo>
                  <a:lnTo>
                    <a:pt x="3866388" y="427990"/>
                  </a:lnTo>
                  <a:lnTo>
                    <a:pt x="0" y="427990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137000" y="8606100"/>
            <a:ext cx="1137000" cy="1714200"/>
            <a:chOff x="0" y="0"/>
            <a:chExt cx="1516000" cy="2285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15999" cy="2285619"/>
            </a:xfrm>
            <a:custGeom>
              <a:avLst/>
              <a:gdLst/>
              <a:ahLst/>
              <a:cxnLst/>
              <a:rect r="r" b="b" t="t" l="l"/>
              <a:pathLst>
                <a:path h="2285619" w="1515999">
                  <a:moveTo>
                    <a:pt x="1515999" y="0"/>
                  </a:moveTo>
                  <a:lnTo>
                    <a:pt x="0" y="0"/>
                  </a:lnTo>
                  <a:lnTo>
                    <a:pt x="0" y="2285619"/>
                  </a:lnTo>
                  <a:lnTo>
                    <a:pt x="1515999" y="2285619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426450" y="2227637"/>
            <a:ext cx="10816405" cy="7030663"/>
          </a:xfrm>
          <a:custGeom>
            <a:avLst/>
            <a:gdLst/>
            <a:ahLst/>
            <a:cxnLst/>
            <a:rect r="r" b="b" t="t" l="l"/>
            <a:pathLst>
              <a:path h="7030663" w="10816405">
                <a:moveTo>
                  <a:pt x="0" y="0"/>
                </a:moveTo>
                <a:lnTo>
                  <a:pt x="10816405" y="0"/>
                </a:lnTo>
                <a:lnTo>
                  <a:pt x="10816405" y="7030663"/>
                </a:lnTo>
                <a:lnTo>
                  <a:pt x="0" y="70306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1425" y="1141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Age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450875" y="3896050"/>
            <a:ext cx="4808425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b="true" sz="2799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&lt; 30</a:t>
            </a:r>
            <a:r>
              <a:rPr lang="en-US" b="true" sz="2799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lower payback rate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b="true" sz="2799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30-70</a:t>
            </a:r>
            <a:r>
              <a:rPr lang="en-US" b="true" sz="2799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hover around the same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b="true" sz="2799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&gt; 70</a:t>
            </a:r>
            <a:r>
              <a:rPr lang="en-US" b="true" sz="2799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highest payback rate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646338" y="2689031"/>
            <a:ext cx="428415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Average: </a:t>
            </a:r>
            <a:r>
              <a:rPr lang="en-US" b="true" sz="3999">
                <a:solidFill>
                  <a:srgbClr val="FF999A"/>
                </a:solidFill>
                <a:latin typeface="Arimo Bold"/>
                <a:ea typeface="Arimo Bold"/>
                <a:cs typeface="Arimo Bold"/>
                <a:sym typeface="Arimo Bold"/>
              </a:rPr>
              <a:t>51%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320300"/>
          </a:xfrm>
          <a:custGeom>
            <a:avLst/>
            <a:gdLst/>
            <a:ahLst/>
            <a:cxnLst/>
            <a:rect r="r" b="b" t="t" l="l"/>
            <a:pathLst>
              <a:path h="10320300" w="18288000">
                <a:moveTo>
                  <a:pt x="0" y="0"/>
                </a:moveTo>
                <a:lnTo>
                  <a:pt x="18288000" y="0"/>
                </a:lnTo>
                <a:lnTo>
                  <a:pt x="18288000" y="10320300"/>
                </a:lnTo>
                <a:lnTo>
                  <a:pt x="0" y="10320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6450" y="549326"/>
            <a:ext cx="2899800" cy="321000"/>
            <a:chOff x="0" y="0"/>
            <a:chExt cx="3866400" cy="42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66388" cy="427990"/>
            </a:xfrm>
            <a:custGeom>
              <a:avLst/>
              <a:gdLst/>
              <a:ahLst/>
              <a:cxnLst/>
              <a:rect r="r" b="b" t="t" l="l"/>
              <a:pathLst>
                <a:path h="427990" w="3866388">
                  <a:moveTo>
                    <a:pt x="0" y="0"/>
                  </a:moveTo>
                  <a:lnTo>
                    <a:pt x="3866388" y="0"/>
                  </a:lnTo>
                  <a:lnTo>
                    <a:pt x="3866388" y="427990"/>
                  </a:lnTo>
                  <a:lnTo>
                    <a:pt x="0" y="427990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137000" y="8606100"/>
            <a:ext cx="1137000" cy="1714200"/>
            <a:chOff x="0" y="0"/>
            <a:chExt cx="1516000" cy="2285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15999" cy="2285619"/>
            </a:xfrm>
            <a:custGeom>
              <a:avLst/>
              <a:gdLst/>
              <a:ahLst/>
              <a:cxnLst/>
              <a:rect r="r" b="b" t="t" l="l"/>
              <a:pathLst>
                <a:path h="2285619" w="1515999">
                  <a:moveTo>
                    <a:pt x="1515999" y="0"/>
                  </a:moveTo>
                  <a:lnTo>
                    <a:pt x="0" y="0"/>
                  </a:lnTo>
                  <a:lnTo>
                    <a:pt x="0" y="2285619"/>
                  </a:lnTo>
                  <a:lnTo>
                    <a:pt x="1515999" y="2285619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531425" y="2389625"/>
            <a:ext cx="9084386" cy="6998685"/>
          </a:xfrm>
          <a:custGeom>
            <a:avLst/>
            <a:gdLst/>
            <a:ahLst/>
            <a:cxnLst/>
            <a:rect r="r" b="b" t="t" l="l"/>
            <a:pathLst>
              <a:path h="6998685" w="9084386">
                <a:moveTo>
                  <a:pt x="0" y="0"/>
                </a:moveTo>
                <a:lnTo>
                  <a:pt x="9084386" y="0"/>
                </a:lnTo>
                <a:lnTo>
                  <a:pt x="9084386" y="6998685"/>
                </a:lnTo>
                <a:lnTo>
                  <a:pt x="0" y="69986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1425" y="1141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Family Status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11413" y="3485000"/>
            <a:ext cx="4556550" cy="252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b="true" sz="2799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Overall, </a:t>
            </a:r>
            <a:r>
              <a:rPr lang="en-US" b="true" sz="2799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married &amp; single</a:t>
            </a:r>
            <a:r>
              <a:rPr lang="en-US" b="true" sz="2799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individuals similar payback rate</a:t>
            </a:r>
          </a:p>
          <a:p>
            <a:pPr algn="l" marL="1209039" indent="-403013" lvl="2">
              <a:lnSpc>
                <a:spcPts val="3359"/>
              </a:lnSpc>
              <a:buFont typeface="Arial"/>
              <a:buChar char="⚬"/>
            </a:pPr>
            <a:r>
              <a:rPr lang="en-US" b="true" sz="2799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However, </a:t>
            </a:r>
            <a:r>
              <a:rPr lang="en-US" b="true" sz="2799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single</a:t>
            </a:r>
            <a:r>
              <a:rPr lang="en-US" b="true" sz="2799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slightly below average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47613" y="2689031"/>
            <a:ext cx="428415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Average: </a:t>
            </a:r>
            <a:r>
              <a:rPr lang="en-US" b="true" sz="3999">
                <a:solidFill>
                  <a:srgbClr val="FF999A"/>
                </a:solidFill>
                <a:latin typeface="Arimo Bold"/>
                <a:ea typeface="Arimo Bold"/>
                <a:cs typeface="Arimo Bold"/>
                <a:sym typeface="Arimo Bold"/>
              </a:rPr>
              <a:t>51%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320300"/>
          </a:xfrm>
          <a:custGeom>
            <a:avLst/>
            <a:gdLst/>
            <a:ahLst/>
            <a:cxnLst/>
            <a:rect r="r" b="b" t="t" l="l"/>
            <a:pathLst>
              <a:path h="10320300" w="18288000">
                <a:moveTo>
                  <a:pt x="0" y="0"/>
                </a:moveTo>
                <a:lnTo>
                  <a:pt x="18288000" y="0"/>
                </a:lnTo>
                <a:lnTo>
                  <a:pt x="18288000" y="10320300"/>
                </a:lnTo>
                <a:lnTo>
                  <a:pt x="0" y="10320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6450" y="549326"/>
            <a:ext cx="2899800" cy="321000"/>
            <a:chOff x="0" y="0"/>
            <a:chExt cx="3866400" cy="42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66388" cy="427990"/>
            </a:xfrm>
            <a:custGeom>
              <a:avLst/>
              <a:gdLst/>
              <a:ahLst/>
              <a:cxnLst/>
              <a:rect r="r" b="b" t="t" l="l"/>
              <a:pathLst>
                <a:path h="427990" w="3866388">
                  <a:moveTo>
                    <a:pt x="0" y="0"/>
                  </a:moveTo>
                  <a:lnTo>
                    <a:pt x="3866388" y="0"/>
                  </a:lnTo>
                  <a:lnTo>
                    <a:pt x="3866388" y="427990"/>
                  </a:lnTo>
                  <a:lnTo>
                    <a:pt x="0" y="427990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137000" y="8606100"/>
            <a:ext cx="1137000" cy="1714200"/>
            <a:chOff x="0" y="0"/>
            <a:chExt cx="1516000" cy="2285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15999" cy="2285619"/>
            </a:xfrm>
            <a:custGeom>
              <a:avLst/>
              <a:gdLst/>
              <a:ahLst/>
              <a:cxnLst/>
              <a:rect r="r" b="b" t="t" l="l"/>
              <a:pathLst>
                <a:path h="2285619" w="1515999">
                  <a:moveTo>
                    <a:pt x="1515999" y="0"/>
                  </a:moveTo>
                  <a:lnTo>
                    <a:pt x="0" y="0"/>
                  </a:lnTo>
                  <a:lnTo>
                    <a:pt x="0" y="2285619"/>
                  </a:lnTo>
                  <a:lnTo>
                    <a:pt x="1515999" y="2285619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705500" y="2084825"/>
            <a:ext cx="9732024" cy="7757204"/>
          </a:xfrm>
          <a:custGeom>
            <a:avLst/>
            <a:gdLst/>
            <a:ahLst/>
            <a:cxnLst/>
            <a:rect r="r" b="b" t="t" l="l"/>
            <a:pathLst>
              <a:path h="7757204" w="9732024">
                <a:moveTo>
                  <a:pt x="0" y="0"/>
                </a:moveTo>
                <a:lnTo>
                  <a:pt x="9732024" y="0"/>
                </a:lnTo>
                <a:lnTo>
                  <a:pt x="9732024" y="7757204"/>
                </a:lnTo>
                <a:lnTo>
                  <a:pt x="0" y="77572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1425" y="1141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Family Status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733850" y="3685600"/>
            <a:ext cx="4556550" cy="336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b="true" sz="2799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single</a:t>
            </a:r>
            <a:r>
              <a:rPr lang="en-US" b="true" sz="2799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individuals:</a:t>
            </a:r>
          </a:p>
          <a:p>
            <a:pPr algn="l" marL="1209039" indent="-403013" lvl="2">
              <a:lnSpc>
                <a:spcPts val="3359"/>
              </a:lnSpc>
              <a:buFont typeface="Arial"/>
              <a:buChar char="⚬"/>
            </a:pPr>
            <a:r>
              <a:rPr lang="en-US" b="true" sz="2799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significantly lower payback rate 3+ children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b="true" sz="2799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married</a:t>
            </a:r>
            <a:r>
              <a:rPr lang="en-US" b="true" sz="2799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individuals: average or above </a:t>
            </a:r>
          </a:p>
          <a:p>
            <a:pPr algn="l" marL="1209039" indent="-403013" lvl="2">
              <a:lnSpc>
                <a:spcPts val="3359"/>
              </a:lnSpc>
              <a:buFont typeface="Arial"/>
              <a:buChar char="⚬"/>
            </a:pPr>
            <a:r>
              <a:rPr lang="en-US" b="true" sz="2799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dual-income household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733850" y="2812398"/>
            <a:ext cx="428415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Average: </a:t>
            </a:r>
            <a:r>
              <a:rPr lang="en-US" b="true" sz="3999">
                <a:solidFill>
                  <a:srgbClr val="FF999A"/>
                </a:solidFill>
                <a:latin typeface="Arimo Bold"/>
                <a:ea typeface="Arimo Bold"/>
                <a:cs typeface="Arimo Bold"/>
                <a:sym typeface="Arimo Bold"/>
              </a:rPr>
              <a:t>51%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320300"/>
          </a:xfrm>
          <a:custGeom>
            <a:avLst/>
            <a:gdLst/>
            <a:ahLst/>
            <a:cxnLst/>
            <a:rect r="r" b="b" t="t" l="l"/>
            <a:pathLst>
              <a:path h="10320300" w="18288000">
                <a:moveTo>
                  <a:pt x="0" y="0"/>
                </a:moveTo>
                <a:lnTo>
                  <a:pt x="18288000" y="0"/>
                </a:lnTo>
                <a:lnTo>
                  <a:pt x="18288000" y="10320300"/>
                </a:lnTo>
                <a:lnTo>
                  <a:pt x="0" y="10320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6450" y="549326"/>
            <a:ext cx="2899800" cy="321000"/>
            <a:chOff x="0" y="0"/>
            <a:chExt cx="3866400" cy="42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66388" cy="427990"/>
            </a:xfrm>
            <a:custGeom>
              <a:avLst/>
              <a:gdLst/>
              <a:ahLst/>
              <a:cxnLst/>
              <a:rect r="r" b="b" t="t" l="l"/>
              <a:pathLst>
                <a:path h="427990" w="3866388">
                  <a:moveTo>
                    <a:pt x="0" y="0"/>
                  </a:moveTo>
                  <a:lnTo>
                    <a:pt x="3866388" y="0"/>
                  </a:lnTo>
                  <a:lnTo>
                    <a:pt x="3866388" y="427990"/>
                  </a:lnTo>
                  <a:lnTo>
                    <a:pt x="0" y="427990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137000" y="8606100"/>
            <a:ext cx="1137000" cy="1714200"/>
            <a:chOff x="0" y="0"/>
            <a:chExt cx="1516000" cy="2285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15999" cy="2285619"/>
            </a:xfrm>
            <a:custGeom>
              <a:avLst/>
              <a:gdLst/>
              <a:ahLst/>
              <a:cxnLst/>
              <a:rect r="r" b="b" t="t" l="l"/>
              <a:pathLst>
                <a:path h="2285619" w="1515999">
                  <a:moveTo>
                    <a:pt x="1515999" y="0"/>
                  </a:moveTo>
                  <a:lnTo>
                    <a:pt x="0" y="0"/>
                  </a:lnTo>
                  <a:lnTo>
                    <a:pt x="0" y="2285619"/>
                  </a:lnTo>
                  <a:lnTo>
                    <a:pt x="1515999" y="2285619"/>
                  </a:lnTo>
                  <a:close/>
                </a:path>
              </a:pathLst>
            </a:custGeom>
            <a:solidFill>
              <a:srgbClr val="C3C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531425" y="2323417"/>
            <a:ext cx="9185275" cy="6934883"/>
          </a:xfrm>
          <a:custGeom>
            <a:avLst/>
            <a:gdLst/>
            <a:ahLst/>
            <a:cxnLst/>
            <a:rect r="r" b="b" t="t" l="l"/>
            <a:pathLst>
              <a:path h="6934883" w="9185275">
                <a:moveTo>
                  <a:pt x="0" y="0"/>
                </a:moveTo>
                <a:lnTo>
                  <a:pt x="9185275" y="0"/>
                </a:lnTo>
                <a:lnTo>
                  <a:pt x="9185275" y="6934883"/>
                </a:lnTo>
                <a:lnTo>
                  <a:pt x="0" y="69348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1425" y="114185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0E1D35"/>
                </a:solidFill>
                <a:latin typeface="Arimo Bold"/>
                <a:ea typeface="Arimo Bold"/>
                <a:cs typeface="Arimo Bold"/>
                <a:sym typeface="Arimo Bold"/>
              </a:rPr>
              <a:t>Employment Type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60406" y="3685600"/>
            <a:ext cx="4556550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b="true" sz="2799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Less </a:t>
            </a:r>
            <a:r>
              <a:rPr lang="en-US" b="true" sz="2799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students</a:t>
            </a:r>
            <a:r>
              <a:rPr lang="en-US" b="true" sz="2799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in data</a:t>
            </a:r>
          </a:p>
          <a:p>
            <a:pPr algn="l" marL="1209039" indent="-403013" lvl="2">
              <a:lnSpc>
                <a:spcPts val="3359"/>
              </a:lnSpc>
              <a:buFont typeface="Arial"/>
              <a:buChar char="⚬"/>
            </a:pPr>
            <a:r>
              <a:rPr lang="en-US" b="true" sz="2799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shorter credit history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b="true" sz="2799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Working</a:t>
            </a:r>
            <a:r>
              <a:rPr lang="en-US" b="true" sz="2799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&amp; </a:t>
            </a:r>
            <a:r>
              <a:rPr lang="en-US" b="true" sz="2799">
                <a:solidFill>
                  <a:srgbClr val="0E1D35"/>
                </a:solidFill>
                <a:latin typeface="Raleway Bold"/>
                <a:ea typeface="Raleway Bold"/>
                <a:cs typeface="Raleway Bold"/>
                <a:sym typeface="Raleway Bold"/>
              </a:rPr>
              <a:t>pensioner</a:t>
            </a:r>
            <a:r>
              <a:rPr lang="en-US" b="true" sz="2799">
                <a:solidFill>
                  <a:srgbClr val="0E1D35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around average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60406" y="2793090"/>
            <a:ext cx="428415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E1D35"/>
                </a:solidFill>
                <a:latin typeface="Arimo"/>
                <a:ea typeface="Arimo"/>
                <a:cs typeface="Arimo"/>
                <a:sym typeface="Arimo"/>
              </a:rPr>
              <a:t>Average: </a:t>
            </a:r>
            <a:r>
              <a:rPr lang="en-US" b="true" sz="3999">
                <a:solidFill>
                  <a:srgbClr val="FF999A"/>
                </a:solidFill>
                <a:latin typeface="Arimo Bold"/>
                <a:ea typeface="Arimo Bold"/>
                <a:cs typeface="Arimo Bold"/>
                <a:sym typeface="Arimo Bold"/>
              </a:rPr>
              <a:t>51%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DAGe1cERVL0</dc:identifier>
  <dcterms:modified xsi:type="dcterms:W3CDTF">2011-08-01T06:04:30Z</dcterms:modified>
  <cp:revision>1</cp:revision>
  <dc:title>Data Science Project 2</dc:title>
</cp:coreProperties>
</file>