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5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7B8BC-4BAE-44C7-ADBE-2D0066FA5E2C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06824B18-D5C4-4D90-BDCB-0DCD57088D0A}">
      <dgm:prSet phldrT="[Text]"/>
      <dgm:spPr/>
      <dgm:t>
        <a:bodyPr/>
        <a:lstStyle/>
        <a:p>
          <a:r>
            <a:rPr lang="en-US" dirty="0"/>
            <a:t>Data Acquisition</a:t>
          </a:r>
          <a:endParaRPr lang="en-AU" dirty="0"/>
        </a:p>
      </dgm:t>
    </dgm:pt>
    <dgm:pt modelId="{366433F8-2569-46DA-B7B1-357F0B4F6381}" type="parTrans" cxnId="{59E0F71E-6332-492D-A3E2-68A29185AD1A}">
      <dgm:prSet/>
      <dgm:spPr/>
      <dgm:t>
        <a:bodyPr/>
        <a:lstStyle/>
        <a:p>
          <a:endParaRPr lang="en-AU"/>
        </a:p>
      </dgm:t>
    </dgm:pt>
    <dgm:pt modelId="{ED3400BF-83F2-4972-8867-193ADD85C2CE}" type="sibTrans" cxnId="{59E0F71E-6332-492D-A3E2-68A29185AD1A}">
      <dgm:prSet/>
      <dgm:spPr/>
      <dgm:t>
        <a:bodyPr/>
        <a:lstStyle/>
        <a:p>
          <a:endParaRPr lang="en-AU"/>
        </a:p>
      </dgm:t>
    </dgm:pt>
    <dgm:pt modelId="{EA4183EA-469C-46ED-8799-23A8F667A1BC}">
      <dgm:prSet phldrT="[Text]"/>
      <dgm:spPr/>
      <dgm:t>
        <a:bodyPr/>
        <a:lstStyle/>
        <a:p>
          <a:r>
            <a:rPr lang="en-US" dirty="0"/>
            <a:t>Data Exploration</a:t>
          </a:r>
          <a:endParaRPr lang="en-AU" dirty="0"/>
        </a:p>
      </dgm:t>
    </dgm:pt>
    <dgm:pt modelId="{BD9F35D2-0D6C-4ABB-A3FA-77727563E8A3}" type="parTrans" cxnId="{3C2044A8-1D28-4E1A-9EA9-5FBC258423DD}">
      <dgm:prSet/>
      <dgm:spPr/>
      <dgm:t>
        <a:bodyPr/>
        <a:lstStyle/>
        <a:p>
          <a:endParaRPr lang="en-AU"/>
        </a:p>
      </dgm:t>
    </dgm:pt>
    <dgm:pt modelId="{0A2A8B19-ED27-4727-B417-3C874F280558}" type="sibTrans" cxnId="{3C2044A8-1D28-4E1A-9EA9-5FBC258423DD}">
      <dgm:prSet/>
      <dgm:spPr/>
      <dgm:t>
        <a:bodyPr/>
        <a:lstStyle/>
        <a:p>
          <a:endParaRPr lang="en-AU"/>
        </a:p>
      </dgm:t>
    </dgm:pt>
    <dgm:pt modelId="{9F8E2EE2-06ED-4BF9-8C04-5567EBCE5CEA}">
      <dgm:prSet phldrT="[Text]"/>
      <dgm:spPr/>
      <dgm:t>
        <a:bodyPr anchor="ctr"/>
        <a:lstStyle/>
        <a:p>
          <a:pPr algn="ctr"/>
          <a:r>
            <a:rPr lang="en-US" dirty="0"/>
            <a:t>Data </a:t>
          </a:r>
          <a:r>
            <a:rPr lang="en-US" dirty="0" err="1"/>
            <a:t>Visualisation</a:t>
          </a:r>
          <a:endParaRPr lang="en-AU" dirty="0"/>
        </a:p>
      </dgm:t>
    </dgm:pt>
    <dgm:pt modelId="{209CBCEA-8E1B-4A33-844B-1732CFABA582}" type="parTrans" cxnId="{8A6AF38A-56D8-4AEC-9B21-CA99EB4ADE32}">
      <dgm:prSet/>
      <dgm:spPr/>
      <dgm:t>
        <a:bodyPr/>
        <a:lstStyle/>
        <a:p>
          <a:endParaRPr lang="en-AU"/>
        </a:p>
      </dgm:t>
    </dgm:pt>
    <dgm:pt modelId="{1CA85242-5D76-4C2B-B93B-0C4E29317B44}" type="sibTrans" cxnId="{8A6AF38A-56D8-4AEC-9B21-CA99EB4ADE32}">
      <dgm:prSet/>
      <dgm:spPr/>
      <dgm:t>
        <a:bodyPr/>
        <a:lstStyle/>
        <a:p>
          <a:endParaRPr lang="en-AU"/>
        </a:p>
      </dgm:t>
    </dgm:pt>
    <dgm:pt modelId="{622BFD9C-AB64-4559-8621-A78AE0D49187}">
      <dgm:prSet/>
      <dgm:spPr/>
      <dgm:t>
        <a:bodyPr/>
        <a:lstStyle/>
        <a:p>
          <a:r>
            <a:rPr lang="en-US" dirty="0"/>
            <a:t>Hypothesis Testing</a:t>
          </a:r>
          <a:endParaRPr lang="en-AU" dirty="0"/>
        </a:p>
      </dgm:t>
    </dgm:pt>
    <dgm:pt modelId="{C8467DCB-2F49-411C-B0E0-B377DB4F4125}" type="parTrans" cxnId="{92769757-E6F0-4B19-99E4-96CD868DD713}">
      <dgm:prSet/>
      <dgm:spPr/>
      <dgm:t>
        <a:bodyPr/>
        <a:lstStyle/>
        <a:p>
          <a:endParaRPr lang="en-AU"/>
        </a:p>
      </dgm:t>
    </dgm:pt>
    <dgm:pt modelId="{3B070C3A-00C4-40EE-90D5-E325E41B6CCC}" type="sibTrans" cxnId="{92769757-E6F0-4B19-99E4-96CD868DD713}">
      <dgm:prSet/>
      <dgm:spPr/>
      <dgm:t>
        <a:bodyPr/>
        <a:lstStyle/>
        <a:p>
          <a:endParaRPr lang="en-AU"/>
        </a:p>
      </dgm:t>
    </dgm:pt>
    <dgm:pt modelId="{BF2823EC-11D4-4A16-B102-8E17845CB761}">
      <dgm:prSet/>
      <dgm:spPr/>
      <dgm:t>
        <a:bodyPr/>
        <a:lstStyle/>
        <a:p>
          <a:r>
            <a:rPr lang="en-US" dirty="0"/>
            <a:t>Summary</a:t>
          </a:r>
          <a:endParaRPr lang="en-AU" dirty="0"/>
        </a:p>
      </dgm:t>
    </dgm:pt>
    <dgm:pt modelId="{12B91046-05E1-4358-9404-1443ACB2183F}" type="parTrans" cxnId="{E746ADF2-2686-450A-981E-63112D1CE6D7}">
      <dgm:prSet/>
      <dgm:spPr/>
      <dgm:t>
        <a:bodyPr/>
        <a:lstStyle/>
        <a:p>
          <a:endParaRPr lang="en-AU"/>
        </a:p>
      </dgm:t>
    </dgm:pt>
    <dgm:pt modelId="{2565DA53-EB76-4ACE-B309-172A3D3D2207}" type="sibTrans" cxnId="{E746ADF2-2686-450A-981E-63112D1CE6D7}">
      <dgm:prSet/>
      <dgm:spPr/>
      <dgm:t>
        <a:bodyPr/>
        <a:lstStyle/>
        <a:p>
          <a:endParaRPr lang="en-AU"/>
        </a:p>
      </dgm:t>
    </dgm:pt>
    <dgm:pt modelId="{154EAFEC-BF5D-4511-9000-6E01F6655FBA}" type="pres">
      <dgm:prSet presAssocID="{11E7B8BC-4BAE-44C7-ADBE-2D0066FA5E2C}" presName="CompostProcess" presStyleCnt="0">
        <dgm:presLayoutVars>
          <dgm:dir/>
          <dgm:resizeHandles val="exact"/>
        </dgm:presLayoutVars>
      </dgm:prSet>
      <dgm:spPr/>
    </dgm:pt>
    <dgm:pt modelId="{59E6931F-F37D-4E56-9C43-4958E3268C5B}" type="pres">
      <dgm:prSet presAssocID="{11E7B8BC-4BAE-44C7-ADBE-2D0066FA5E2C}" presName="arrow" presStyleLbl="bgShp" presStyleIdx="0" presStyleCnt="1"/>
      <dgm:spPr/>
    </dgm:pt>
    <dgm:pt modelId="{1985B7F3-9FFD-4CBC-ACC4-63AD205A0A19}" type="pres">
      <dgm:prSet presAssocID="{11E7B8BC-4BAE-44C7-ADBE-2D0066FA5E2C}" presName="linearProcess" presStyleCnt="0"/>
      <dgm:spPr/>
    </dgm:pt>
    <dgm:pt modelId="{308507C4-BD03-47E5-9C1D-4D2E35A8FEB5}" type="pres">
      <dgm:prSet presAssocID="{06824B18-D5C4-4D90-BDCB-0DCD57088D0A}" presName="textNode" presStyleLbl="node1" presStyleIdx="0" presStyleCnt="5">
        <dgm:presLayoutVars>
          <dgm:bulletEnabled val="1"/>
        </dgm:presLayoutVars>
      </dgm:prSet>
      <dgm:spPr/>
    </dgm:pt>
    <dgm:pt modelId="{BBF16C98-B615-48FA-8A4C-255B04CFEA6F}" type="pres">
      <dgm:prSet presAssocID="{ED3400BF-83F2-4972-8867-193ADD85C2CE}" presName="sibTrans" presStyleCnt="0"/>
      <dgm:spPr/>
    </dgm:pt>
    <dgm:pt modelId="{9D5B83FB-8169-4054-A8AD-7AD1F27FF614}" type="pres">
      <dgm:prSet presAssocID="{EA4183EA-469C-46ED-8799-23A8F667A1BC}" presName="textNode" presStyleLbl="node1" presStyleIdx="1" presStyleCnt="5">
        <dgm:presLayoutVars>
          <dgm:bulletEnabled val="1"/>
        </dgm:presLayoutVars>
      </dgm:prSet>
      <dgm:spPr/>
    </dgm:pt>
    <dgm:pt modelId="{3ED40D9B-35E3-48B0-A351-571C5E1EE185}" type="pres">
      <dgm:prSet presAssocID="{0A2A8B19-ED27-4727-B417-3C874F280558}" presName="sibTrans" presStyleCnt="0"/>
      <dgm:spPr/>
    </dgm:pt>
    <dgm:pt modelId="{BC275000-B6D0-4FC5-9A49-3DAD3F733B84}" type="pres">
      <dgm:prSet presAssocID="{9F8E2EE2-06ED-4BF9-8C04-5567EBCE5CEA}" presName="textNode" presStyleLbl="node1" presStyleIdx="2" presStyleCnt="5">
        <dgm:presLayoutVars>
          <dgm:bulletEnabled val="1"/>
        </dgm:presLayoutVars>
      </dgm:prSet>
      <dgm:spPr/>
    </dgm:pt>
    <dgm:pt modelId="{51D6DD2B-C172-47DE-A215-E975E444D9A8}" type="pres">
      <dgm:prSet presAssocID="{1CA85242-5D76-4C2B-B93B-0C4E29317B44}" presName="sibTrans" presStyleCnt="0"/>
      <dgm:spPr/>
    </dgm:pt>
    <dgm:pt modelId="{FF337744-38DB-4986-8C3A-5E3C53BB4F8C}" type="pres">
      <dgm:prSet presAssocID="{622BFD9C-AB64-4559-8621-A78AE0D49187}" presName="textNode" presStyleLbl="node1" presStyleIdx="3" presStyleCnt="5">
        <dgm:presLayoutVars>
          <dgm:bulletEnabled val="1"/>
        </dgm:presLayoutVars>
      </dgm:prSet>
      <dgm:spPr/>
    </dgm:pt>
    <dgm:pt modelId="{488DD177-78DC-4037-9379-9E4EAF0361FF}" type="pres">
      <dgm:prSet presAssocID="{3B070C3A-00C4-40EE-90D5-E325E41B6CCC}" presName="sibTrans" presStyleCnt="0"/>
      <dgm:spPr/>
    </dgm:pt>
    <dgm:pt modelId="{16B9175C-516F-4A7C-ADE7-003A86DBCF67}" type="pres">
      <dgm:prSet presAssocID="{BF2823EC-11D4-4A16-B102-8E17845CB76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EC4CE0F-6A94-4C62-A0B8-8D25F1E1EAC6}" type="presOf" srcId="{11E7B8BC-4BAE-44C7-ADBE-2D0066FA5E2C}" destId="{154EAFEC-BF5D-4511-9000-6E01F6655FBA}" srcOrd="0" destOrd="0" presId="urn:microsoft.com/office/officeart/2005/8/layout/hProcess9"/>
    <dgm:cxn modelId="{FF299F13-F404-4805-8C01-A7491D584CE2}" type="presOf" srcId="{06824B18-D5C4-4D90-BDCB-0DCD57088D0A}" destId="{308507C4-BD03-47E5-9C1D-4D2E35A8FEB5}" srcOrd="0" destOrd="0" presId="urn:microsoft.com/office/officeart/2005/8/layout/hProcess9"/>
    <dgm:cxn modelId="{59E0F71E-6332-492D-A3E2-68A29185AD1A}" srcId="{11E7B8BC-4BAE-44C7-ADBE-2D0066FA5E2C}" destId="{06824B18-D5C4-4D90-BDCB-0DCD57088D0A}" srcOrd="0" destOrd="0" parTransId="{366433F8-2569-46DA-B7B1-357F0B4F6381}" sibTransId="{ED3400BF-83F2-4972-8867-193ADD85C2CE}"/>
    <dgm:cxn modelId="{5D90255E-C9EF-4930-9C0E-9DD4B3EA687D}" type="presOf" srcId="{EA4183EA-469C-46ED-8799-23A8F667A1BC}" destId="{9D5B83FB-8169-4054-A8AD-7AD1F27FF614}" srcOrd="0" destOrd="0" presId="urn:microsoft.com/office/officeart/2005/8/layout/hProcess9"/>
    <dgm:cxn modelId="{BB57674D-48DD-47DD-BD27-E5E9147058DA}" type="presOf" srcId="{622BFD9C-AB64-4559-8621-A78AE0D49187}" destId="{FF337744-38DB-4986-8C3A-5E3C53BB4F8C}" srcOrd="0" destOrd="0" presId="urn:microsoft.com/office/officeart/2005/8/layout/hProcess9"/>
    <dgm:cxn modelId="{92769757-E6F0-4B19-99E4-96CD868DD713}" srcId="{11E7B8BC-4BAE-44C7-ADBE-2D0066FA5E2C}" destId="{622BFD9C-AB64-4559-8621-A78AE0D49187}" srcOrd="3" destOrd="0" parTransId="{C8467DCB-2F49-411C-B0E0-B377DB4F4125}" sibTransId="{3B070C3A-00C4-40EE-90D5-E325E41B6CCC}"/>
    <dgm:cxn modelId="{8A6AF38A-56D8-4AEC-9B21-CA99EB4ADE32}" srcId="{11E7B8BC-4BAE-44C7-ADBE-2D0066FA5E2C}" destId="{9F8E2EE2-06ED-4BF9-8C04-5567EBCE5CEA}" srcOrd="2" destOrd="0" parTransId="{209CBCEA-8E1B-4A33-844B-1732CFABA582}" sibTransId="{1CA85242-5D76-4C2B-B93B-0C4E29317B44}"/>
    <dgm:cxn modelId="{3C2044A8-1D28-4E1A-9EA9-5FBC258423DD}" srcId="{11E7B8BC-4BAE-44C7-ADBE-2D0066FA5E2C}" destId="{EA4183EA-469C-46ED-8799-23A8F667A1BC}" srcOrd="1" destOrd="0" parTransId="{BD9F35D2-0D6C-4ABB-A3FA-77727563E8A3}" sibTransId="{0A2A8B19-ED27-4727-B417-3C874F280558}"/>
    <dgm:cxn modelId="{46DFF0CD-23A7-4195-919E-2EE9CE5E8E7E}" type="presOf" srcId="{BF2823EC-11D4-4A16-B102-8E17845CB761}" destId="{16B9175C-516F-4A7C-ADE7-003A86DBCF67}" srcOrd="0" destOrd="0" presId="urn:microsoft.com/office/officeart/2005/8/layout/hProcess9"/>
    <dgm:cxn modelId="{CD6808D9-3A08-438A-9F1A-4F43F4D9E71A}" type="presOf" srcId="{9F8E2EE2-06ED-4BF9-8C04-5567EBCE5CEA}" destId="{BC275000-B6D0-4FC5-9A49-3DAD3F733B84}" srcOrd="0" destOrd="0" presId="urn:microsoft.com/office/officeart/2005/8/layout/hProcess9"/>
    <dgm:cxn modelId="{E746ADF2-2686-450A-981E-63112D1CE6D7}" srcId="{11E7B8BC-4BAE-44C7-ADBE-2D0066FA5E2C}" destId="{BF2823EC-11D4-4A16-B102-8E17845CB761}" srcOrd="4" destOrd="0" parTransId="{12B91046-05E1-4358-9404-1443ACB2183F}" sibTransId="{2565DA53-EB76-4ACE-B309-172A3D3D2207}"/>
    <dgm:cxn modelId="{FC714E9D-9F85-4613-B40B-1AF36BA7989A}" type="presParOf" srcId="{154EAFEC-BF5D-4511-9000-6E01F6655FBA}" destId="{59E6931F-F37D-4E56-9C43-4958E3268C5B}" srcOrd="0" destOrd="0" presId="urn:microsoft.com/office/officeart/2005/8/layout/hProcess9"/>
    <dgm:cxn modelId="{1835DFAD-D141-4C8C-A824-94CDAB4CDBE9}" type="presParOf" srcId="{154EAFEC-BF5D-4511-9000-6E01F6655FBA}" destId="{1985B7F3-9FFD-4CBC-ACC4-63AD205A0A19}" srcOrd="1" destOrd="0" presId="urn:microsoft.com/office/officeart/2005/8/layout/hProcess9"/>
    <dgm:cxn modelId="{7DABA6BF-11E5-4377-B6D9-BC7B89000043}" type="presParOf" srcId="{1985B7F3-9FFD-4CBC-ACC4-63AD205A0A19}" destId="{308507C4-BD03-47E5-9C1D-4D2E35A8FEB5}" srcOrd="0" destOrd="0" presId="urn:microsoft.com/office/officeart/2005/8/layout/hProcess9"/>
    <dgm:cxn modelId="{E246D0EB-18B2-4796-971B-30A1BA67EED6}" type="presParOf" srcId="{1985B7F3-9FFD-4CBC-ACC4-63AD205A0A19}" destId="{BBF16C98-B615-48FA-8A4C-255B04CFEA6F}" srcOrd="1" destOrd="0" presId="urn:microsoft.com/office/officeart/2005/8/layout/hProcess9"/>
    <dgm:cxn modelId="{6DC1AD94-00C5-442D-AEE1-172E5FC636B5}" type="presParOf" srcId="{1985B7F3-9FFD-4CBC-ACC4-63AD205A0A19}" destId="{9D5B83FB-8169-4054-A8AD-7AD1F27FF614}" srcOrd="2" destOrd="0" presId="urn:microsoft.com/office/officeart/2005/8/layout/hProcess9"/>
    <dgm:cxn modelId="{D685FA8A-B1E9-4382-915E-B0D5647A350F}" type="presParOf" srcId="{1985B7F3-9FFD-4CBC-ACC4-63AD205A0A19}" destId="{3ED40D9B-35E3-48B0-A351-571C5E1EE185}" srcOrd="3" destOrd="0" presId="urn:microsoft.com/office/officeart/2005/8/layout/hProcess9"/>
    <dgm:cxn modelId="{A912CB02-D77C-42D3-A435-40BB72F0EAD5}" type="presParOf" srcId="{1985B7F3-9FFD-4CBC-ACC4-63AD205A0A19}" destId="{BC275000-B6D0-4FC5-9A49-3DAD3F733B84}" srcOrd="4" destOrd="0" presId="urn:microsoft.com/office/officeart/2005/8/layout/hProcess9"/>
    <dgm:cxn modelId="{6518E253-06DF-43E9-A030-40FDC7EB897D}" type="presParOf" srcId="{1985B7F3-9FFD-4CBC-ACC4-63AD205A0A19}" destId="{51D6DD2B-C172-47DE-A215-E975E444D9A8}" srcOrd="5" destOrd="0" presId="urn:microsoft.com/office/officeart/2005/8/layout/hProcess9"/>
    <dgm:cxn modelId="{023E4234-61EB-416E-9DB1-28E535BC2FEF}" type="presParOf" srcId="{1985B7F3-9FFD-4CBC-ACC4-63AD205A0A19}" destId="{FF337744-38DB-4986-8C3A-5E3C53BB4F8C}" srcOrd="6" destOrd="0" presId="urn:microsoft.com/office/officeart/2005/8/layout/hProcess9"/>
    <dgm:cxn modelId="{11FAD0B9-11FF-4291-8C28-95A4CE91A11B}" type="presParOf" srcId="{1985B7F3-9FFD-4CBC-ACC4-63AD205A0A19}" destId="{488DD177-78DC-4037-9379-9E4EAF0361FF}" srcOrd="7" destOrd="0" presId="urn:microsoft.com/office/officeart/2005/8/layout/hProcess9"/>
    <dgm:cxn modelId="{941E7D61-6D9D-4E8A-BA86-7A5834CCBD31}" type="presParOf" srcId="{1985B7F3-9FFD-4CBC-ACC4-63AD205A0A19}" destId="{16B9175C-516F-4A7C-ADE7-003A86DBCF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931F-F37D-4E56-9C43-4958E3268C5B}">
      <dsp:nvSpPr>
        <dsp:cNvPr id="0" name=""/>
        <dsp:cNvSpPr/>
      </dsp:nvSpPr>
      <dsp:spPr>
        <a:xfrm>
          <a:off x="865822" y="0"/>
          <a:ext cx="9812655" cy="40830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8507C4-BD03-47E5-9C1D-4D2E35A8FEB5}">
      <dsp:nvSpPr>
        <dsp:cNvPr id="0" name=""/>
        <dsp:cNvSpPr/>
      </dsp:nvSpPr>
      <dsp:spPr>
        <a:xfrm>
          <a:off x="6173" y="1224915"/>
          <a:ext cx="2172007" cy="1633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Acquisition</a:t>
          </a:r>
          <a:endParaRPr lang="en-AU" sz="2500" kern="1200" dirty="0"/>
        </a:p>
      </dsp:txBody>
      <dsp:txXfrm>
        <a:off x="85900" y="1304642"/>
        <a:ext cx="2012553" cy="1473766"/>
      </dsp:txXfrm>
    </dsp:sp>
    <dsp:sp modelId="{9D5B83FB-8169-4054-A8AD-7AD1F27FF614}">
      <dsp:nvSpPr>
        <dsp:cNvPr id="0" name=""/>
        <dsp:cNvSpPr/>
      </dsp:nvSpPr>
      <dsp:spPr>
        <a:xfrm>
          <a:off x="2346159" y="1224915"/>
          <a:ext cx="2172007" cy="1633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Exploration</a:t>
          </a:r>
          <a:endParaRPr lang="en-AU" sz="2500" kern="1200" dirty="0"/>
        </a:p>
      </dsp:txBody>
      <dsp:txXfrm>
        <a:off x="2425886" y="1304642"/>
        <a:ext cx="2012553" cy="1473766"/>
      </dsp:txXfrm>
    </dsp:sp>
    <dsp:sp modelId="{BC275000-B6D0-4FC5-9A49-3DAD3F733B84}">
      <dsp:nvSpPr>
        <dsp:cNvPr id="0" name=""/>
        <dsp:cNvSpPr/>
      </dsp:nvSpPr>
      <dsp:spPr>
        <a:xfrm>
          <a:off x="4686146" y="1224915"/>
          <a:ext cx="2172007" cy="1633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</a:t>
          </a:r>
          <a:r>
            <a:rPr lang="en-US" sz="2500" kern="1200" dirty="0" err="1"/>
            <a:t>Visualisation</a:t>
          </a:r>
          <a:endParaRPr lang="en-AU" sz="2500" kern="1200" dirty="0"/>
        </a:p>
      </dsp:txBody>
      <dsp:txXfrm>
        <a:off x="4765873" y="1304642"/>
        <a:ext cx="2012553" cy="1473766"/>
      </dsp:txXfrm>
    </dsp:sp>
    <dsp:sp modelId="{FF337744-38DB-4986-8C3A-5E3C53BB4F8C}">
      <dsp:nvSpPr>
        <dsp:cNvPr id="0" name=""/>
        <dsp:cNvSpPr/>
      </dsp:nvSpPr>
      <dsp:spPr>
        <a:xfrm>
          <a:off x="7026132" y="1224915"/>
          <a:ext cx="2172007" cy="1633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Hypothesis Testing</a:t>
          </a:r>
          <a:endParaRPr lang="en-AU" sz="2500" kern="1200" dirty="0"/>
        </a:p>
      </dsp:txBody>
      <dsp:txXfrm>
        <a:off x="7105859" y="1304642"/>
        <a:ext cx="2012553" cy="1473766"/>
      </dsp:txXfrm>
    </dsp:sp>
    <dsp:sp modelId="{16B9175C-516F-4A7C-ADE7-003A86DBCF67}">
      <dsp:nvSpPr>
        <dsp:cNvPr id="0" name=""/>
        <dsp:cNvSpPr/>
      </dsp:nvSpPr>
      <dsp:spPr>
        <a:xfrm>
          <a:off x="9366118" y="1224915"/>
          <a:ext cx="2172007" cy="1633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</a:t>
          </a:r>
          <a:endParaRPr lang="en-AU" sz="2500" kern="1200" dirty="0"/>
        </a:p>
      </dsp:txBody>
      <dsp:txXfrm>
        <a:off x="9445845" y="1304642"/>
        <a:ext cx="2012553" cy="147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030" y="2605849"/>
            <a:ext cx="7766936" cy="1646302"/>
          </a:xfrm>
        </p:spPr>
        <p:txBody>
          <a:bodyPr/>
          <a:lstStyle/>
          <a:p>
            <a:pPr algn="ctr"/>
            <a:r>
              <a:rPr lang="en-US" sz="4000" dirty="0"/>
              <a:t>Mini Project 1</a:t>
            </a:r>
            <a:br>
              <a:rPr lang="en-US" sz="4000" dirty="0"/>
            </a:br>
            <a:br>
              <a:rPr lang="en-US" sz="4000" dirty="0"/>
            </a:br>
            <a:r>
              <a:rPr lang="en-US" dirty="0"/>
              <a:t>Dean Stokeld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582F-5246-41D3-9E33-8C48499E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Parental Level of Education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767799-703F-4EBF-BC60-EEB8F77F9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399"/>
            <a:ext cx="4285191" cy="21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FFAF7CC-9951-48B2-AD80-BB4F6DEF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1930399"/>
            <a:ext cx="5629276" cy="21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50128ED-ADA1-45EB-8D89-15CD93A0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9" y="4227711"/>
            <a:ext cx="51816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FC6BF27-CD4D-44AB-A5C0-468A8B10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29" y="4201120"/>
            <a:ext cx="5629276" cy="21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90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1B2-F422-4CCE-BB40-CFCDA09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Parental Income (observed through lunch expense)</a:t>
            </a:r>
            <a:endParaRPr lang="en-A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EEEBFC4-1C7B-426E-9BD9-0EDEBD1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06638"/>
            <a:ext cx="4247091" cy="21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333DC06-CAF3-4612-944C-1850FC86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290763"/>
            <a:ext cx="4247091" cy="21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8CA47DC-C106-4963-9F0A-93E7E6D1C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472797"/>
            <a:ext cx="4247091" cy="21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44E782AD-4C84-43AB-AB7E-362215A4A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9" y="4472796"/>
            <a:ext cx="4240140" cy="21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6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0DE-F74A-4CCA-A03E-7CE4C5B4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preparation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83DB04-CB30-488F-8C90-086E69A8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4275666" cy="21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71221E7-452E-479B-8086-1BBCF97B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9" y="1930399"/>
            <a:ext cx="4236342" cy="21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77312B0-F5CB-423F-BA9C-D4D9D05C2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6" y="4111133"/>
            <a:ext cx="4382285" cy="22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61EFA11-D197-448D-A146-C603C135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111132"/>
            <a:ext cx="4275666" cy="22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5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BE2-351C-4788-87B1-A6297DC9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32B2-643B-4E4B-8A08-E71BCE40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H0: The observed features have no impact on a student’s performance in exams.</a:t>
            </a:r>
          </a:p>
          <a:p>
            <a:pPr marL="0" indent="0">
              <a:buNone/>
            </a:pPr>
            <a:r>
              <a:rPr lang="en-US" dirty="0"/>
              <a:t>H1: The observed features have a statistically significant impact on a student’s performance in exams.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Conclusion: Reject the null hypothesis. The features has a statistically significant impact on student’s performance in exams.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D76B3B-0646-40FE-B734-06DCB2EE3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09105"/>
              </p:ext>
            </p:extLst>
          </p:nvPr>
        </p:nvGraphicFramePr>
        <p:xfrm>
          <a:off x="3457575" y="3194050"/>
          <a:ext cx="25527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Bitmap Image" r:id="rId3" imgW="2552760" imgH="1343160" progId="Paint.Picture">
                  <p:embed/>
                </p:oleObj>
              </mc:Choice>
              <mc:Fallback>
                <p:oleObj name="Bitmap Image" r:id="rId3" imgW="2552760" imgH="1343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7575" y="3194050"/>
                        <a:ext cx="255270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13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F229-58CB-4B87-9E07-541DAC07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F952-5CE4-42F0-A8F4-0BB79549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summary, all observed features are positively correlated to the outcome of student’s performance in exams.</a:t>
            </a:r>
          </a:p>
          <a:p>
            <a:pPr lvl="1"/>
            <a:r>
              <a:rPr lang="en-US" dirty="0"/>
              <a:t>Gender: Males are better at math while females are better at reading and writing.</a:t>
            </a:r>
          </a:p>
          <a:p>
            <a:pPr lvl="1"/>
            <a:r>
              <a:rPr lang="en-US" dirty="0"/>
              <a:t>Parental income: There is positive correlation with higher scores in all three subjects.</a:t>
            </a:r>
          </a:p>
          <a:p>
            <a:pPr lvl="1"/>
            <a:r>
              <a:rPr lang="en-AU" dirty="0"/>
              <a:t>Parental education: Lower levels of education are negatively correlated with scores while parents with higher levels of education have a higher chance of achieving higher scores.</a:t>
            </a:r>
          </a:p>
          <a:p>
            <a:pPr lvl="1"/>
            <a:r>
              <a:rPr lang="en-AU" dirty="0"/>
              <a:t>Student preparation: Preparing for exams prior to the exam has a positive correlation with receiving higher exam scores.</a:t>
            </a:r>
          </a:p>
          <a:p>
            <a:endParaRPr lang="en-AU" dirty="0"/>
          </a:p>
          <a:p>
            <a:r>
              <a:rPr lang="en-AU" dirty="0"/>
              <a:t>Therefore, a student’s performance in exams can be predicted using the set of observed features.</a:t>
            </a:r>
          </a:p>
          <a:p>
            <a:endParaRPr lang="en-AU" dirty="0"/>
          </a:p>
          <a:p>
            <a:r>
              <a:rPr lang="en-AU" dirty="0"/>
              <a:t>Next steps: Further analysis is required to create a model to predict student’s performance in exams using a set of existing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6069-2DBD-46E8-9CF1-0779F4BE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8399-5691-4BE6-87DE-69844F5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private school is looking to increase their student average testing scores and were looking to enroll more students into their school for the new year.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Student’s performance is thought to only be influenced by the amount of preparation a student undertakes before an exam as well as general intelligence, however there are other variables that can also have an impact on student’s performance in exams.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731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6213-41AB-4C66-8B59-121AA129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51D6-F67E-4321-9510-5097662B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Can features such as gender, parent’s level of education, parental income (lunch) and prior student preparation (study) be used to predict a student’s performance in exams?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2252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1955-E953-41C8-A9EF-C2A03829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60812-819C-4FC7-A589-624578359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694331"/>
              </p:ext>
            </p:extLst>
          </p:nvPr>
        </p:nvGraphicFramePr>
        <p:xfrm>
          <a:off x="204107" y="1720851"/>
          <a:ext cx="11544300" cy="408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19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A821-004E-4854-A360-64FFFE87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6B90-E0F5-4A87-9DAA-0E33ADAF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8999"/>
            <a:ext cx="8596668" cy="3222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Source: Royce Kimmons – Generated exam scores for students at a public school</a:t>
            </a:r>
          </a:p>
          <a:p>
            <a:pPr>
              <a:buFontTx/>
              <a:buChar char="-"/>
            </a:pPr>
            <a:r>
              <a:rPr lang="en-AU" dirty="0"/>
              <a:t>Gender, parental level of education, parental income (lunch) preparation, math/reading/writing score.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CDF9FD-8E00-475B-A897-0CBDE2D2A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17530"/>
              </p:ext>
            </p:extLst>
          </p:nvPr>
        </p:nvGraphicFramePr>
        <p:xfrm>
          <a:off x="677334" y="1517651"/>
          <a:ext cx="7876171" cy="382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Bitmap Image" r:id="rId3" imgW="7020000" imgH="3409920" progId="Paint.Picture">
                  <p:embed/>
                </p:oleObj>
              </mc:Choice>
              <mc:Fallback>
                <p:oleObj name="Bitmap Image" r:id="rId3" imgW="7020000" imgH="3409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1517651"/>
                        <a:ext cx="7876171" cy="3825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8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A8B02-5418-48BB-BCFD-79A40CA3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42" y="17447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6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D70B-8546-4F96-9850-2BFB236F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exam scores</a:t>
            </a:r>
            <a:endParaRPr lang="en-A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CE62F7-951A-4E86-932F-FDE4CAEB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082922"/>
            <a:ext cx="8943975" cy="405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8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A5E7-6759-4A67-8D73-E7C74BC8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A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81E96E5-50B6-4125-A20B-E93B77F2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2273"/>
            <a:ext cx="8596668" cy="47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8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C758-5EE4-4704-9E89-689B5F83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 based on gender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8444C-FFD9-440E-9C33-361B291D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1" y="4362450"/>
            <a:ext cx="4847913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6A68052-3C8C-4D88-B141-98586347C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54" y="1666875"/>
            <a:ext cx="4847912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D7A78C6-058E-4021-BFDB-16DBF299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54" y="4362450"/>
            <a:ext cx="4847912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E0F1C9-9FA7-4497-8E0F-C54C37DA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83313"/>
            <a:ext cx="4664620" cy="237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46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</TotalTime>
  <Words>382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Bitmap Image</vt:lpstr>
      <vt:lpstr>Mini Project 1  Dean Stokeld</vt:lpstr>
      <vt:lpstr>Context</vt:lpstr>
      <vt:lpstr>Question</vt:lpstr>
      <vt:lpstr>Data Pipeline</vt:lpstr>
      <vt:lpstr>Dataset</vt:lpstr>
      <vt:lpstr>Exploratory Data Analysis</vt:lpstr>
      <vt:lpstr>Distributions of exam scores</vt:lpstr>
      <vt:lpstr>Correlation</vt:lpstr>
      <vt:lpstr>Scores based on gender</vt:lpstr>
      <vt:lpstr>Parental Level of Education</vt:lpstr>
      <vt:lpstr>Parental Income (observed through lunch expense)</vt:lpstr>
      <vt:lpstr>Student preparation</vt:lpstr>
      <vt:lpstr>Hypothesis Testing</vt:lpstr>
      <vt:lpstr>Summary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  Dean Stokeld</dc:title>
  <dc:creator>Dean Stokeld</dc:creator>
  <cp:lastModifiedBy>Dean Stokeld</cp:lastModifiedBy>
  <cp:revision>3</cp:revision>
  <dcterms:created xsi:type="dcterms:W3CDTF">2022-01-11T04:22:22Z</dcterms:created>
  <dcterms:modified xsi:type="dcterms:W3CDTF">2022-02-07T04:23:53Z</dcterms:modified>
</cp:coreProperties>
</file>