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9144000" cy="6858000"/>
  <p:embeddedFontLst>
    <p:embeddedFont>
      <p:font typeface="Arial Narr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rwtH2Rcv6LMiqB9GoTj5sMxGS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italic.fntdata"/><Relationship Id="rId25" Type="http://schemas.openxmlformats.org/officeDocument/2006/relationships/font" Target="fonts/ArialNarrow-bold.fntdata"/><Relationship Id="rId28" Type="http://customschemas.google.com/relationships/presentationmetadata" Target="metadata"/><Relationship Id="rId27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98df1b371_0_1:notes"/>
          <p:cNvSpPr txBox="1"/>
          <p:nvPr>
            <p:ph idx="1" type="body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998df1b371_0_1:notes"/>
          <p:cNvSpPr/>
          <p:nvPr>
            <p:ph idx="2" type="sldImg"/>
          </p:nvPr>
        </p:nvSpPr>
        <p:spPr>
          <a:xfrm>
            <a:off x="1828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d25f68645_0_11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9d25f68645_0_11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9d25f68645_0_11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$dumpvars(0, module_instance) -&gt; “0” means a dump of all variables in the specified module and in all module instances below the specified module.</a:t>
            </a:r>
            <a:endParaRPr/>
          </a:p>
        </p:txBody>
      </p:sp>
      <p:sp>
        <p:nvSpPr>
          <p:cNvPr id="205" name="Google Shape;205;p8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98df1b371_0_81"/>
          <p:cNvSpPr txBox="1"/>
          <p:nvPr>
            <p:ph idx="10" type="dt"/>
          </p:nvPr>
        </p:nvSpPr>
        <p:spPr>
          <a:xfrm>
            <a:off x="457200" y="64008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998df1b371_0_81"/>
          <p:cNvSpPr txBox="1"/>
          <p:nvPr>
            <p:ph idx="11" type="ftr"/>
          </p:nvPr>
        </p:nvSpPr>
        <p:spPr>
          <a:xfrm>
            <a:off x="3124200" y="640080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998df1b371_0_81"/>
          <p:cNvSpPr txBox="1"/>
          <p:nvPr>
            <p:ph idx="12" type="sldNum"/>
          </p:nvPr>
        </p:nvSpPr>
        <p:spPr>
          <a:xfrm>
            <a:off x="6553200" y="64008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98df1b371_0_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g998df1b371_0_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36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2 - Post-synthesis static timing/power verification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231140" y="723646"/>
            <a:ext cx="8430260" cy="5881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pt (Primetime) folder to your local space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/courses/ee6321/share/4823-fall2020/pt/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556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files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0035" lvl="1" marL="75628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lfsr1.tcl (CAD tool script)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0035" lvl="1" marL="7562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timing.tcl (define timing)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0035" lvl="1" marL="7562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run_sta.sh (script to run pt)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0035" lvl="1" marL="7562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lfsr1_pt.rpt (report file)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0035" lvl="1" marL="7562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lfsr1.log (log file for pt, contains instructions and results)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0035" lvl="1" marL="7562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Nuke.sh (delete all files generated by pt, run it before you run pt)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556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 to compile phase if any violations occurs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556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power, timing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9"/>
          <p:cNvCxnSpPr/>
          <p:nvPr/>
        </p:nvCxnSpPr>
        <p:spPr>
          <a:xfrm>
            <a:off x="237450" y="6416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 b="0" l="0" r="0" t="39028"/>
          <a:stretch/>
        </p:blipFill>
        <p:spPr>
          <a:xfrm>
            <a:off x="462925" y="1225075"/>
            <a:ext cx="8218150" cy="418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 txBox="1"/>
          <p:nvPr>
            <p:ph type="title"/>
          </p:nvPr>
        </p:nvSpPr>
        <p:spPr>
          <a:xfrm>
            <a:off x="307340" y="103123"/>
            <a:ext cx="852931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lfsr1.tcl (1)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4568200" y="1590600"/>
            <a:ext cx="2438400" cy="20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002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Environment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6319742" y="2580375"/>
            <a:ext cx="2057400" cy="20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002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Library and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3429000" y="5105324"/>
            <a:ext cx="4267200" cy="20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002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 Constraint Format is same as that in DC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0"/>
          <p:cNvCxnSpPr/>
          <p:nvPr/>
        </p:nvCxnSpPr>
        <p:spPr>
          <a:xfrm>
            <a:off x="237450" y="7178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36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.db File in Post-synthesis Verification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381000" y="1066800"/>
            <a:ext cx="8430260" cy="56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.db file is compiled version of .lib file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.lib file to get a sense of the kind of information present in .db file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/courses/ee6321/share/ibm13rflpvt/synopsys/scx3_cmos8rf_lpvt_tt_1p2v_25c.lib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Units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will be used by the tool for time, voltage, etc.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operating conditions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for timing and power of the standard cells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unit for area is um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technology libraries we are using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11"/>
          <p:cNvCxnSpPr/>
          <p:nvPr/>
        </p:nvCxnSpPr>
        <p:spPr>
          <a:xfrm>
            <a:off x="237450" y="7178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75" y="1201552"/>
            <a:ext cx="7479423" cy="41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2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36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lfsr1.tcl (2)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312765" y="5563959"/>
            <a:ext cx="84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man command in pt_shell to understand usage of commands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type “primetime” in command line to open up the tool’s gui, then look at help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6685675" y="3427363"/>
            <a:ext cx="2057400" cy="20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002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the vcd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3516513" y="4001936"/>
            <a:ext cx="2743200" cy="20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002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power estimates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4413595" y="4343118"/>
            <a:ext cx="2057400" cy="20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002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power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6743700" y="2812126"/>
            <a:ext cx="2057400" cy="20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002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 delay 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2"/>
          <p:cNvCxnSpPr/>
          <p:nvPr/>
        </p:nvCxnSpPr>
        <p:spPr>
          <a:xfrm>
            <a:off x="237450" y="7178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d25f68645_0_11"/>
          <p:cNvSpPr txBox="1"/>
          <p:nvPr>
            <p:ph type="title"/>
          </p:nvPr>
        </p:nvSpPr>
        <p:spPr>
          <a:xfrm>
            <a:off x="307340" y="103123"/>
            <a:ext cx="8529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36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timing.tcl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g9d25f68645_0_11"/>
          <p:cNvCxnSpPr/>
          <p:nvPr/>
        </p:nvCxnSpPr>
        <p:spPr>
          <a:xfrm>
            <a:off x="237450" y="7178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1" name="Google Shape;261;g9d25f68645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900" y="794000"/>
            <a:ext cx="6275949" cy="51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9d25f68645_0_11"/>
          <p:cNvSpPr/>
          <p:nvPr/>
        </p:nvSpPr>
        <p:spPr>
          <a:xfrm>
            <a:off x="1792750" y="1972975"/>
            <a:ext cx="1555500" cy="142200"/>
          </a:xfrm>
          <a:prstGeom prst="rect">
            <a:avLst/>
          </a:prstGeom>
          <a:solidFill>
            <a:srgbClr val="D6E515">
              <a:alpha val="34117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9d25f68645_0_11"/>
          <p:cNvSpPr/>
          <p:nvPr/>
        </p:nvSpPr>
        <p:spPr>
          <a:xfrm>
            <a:off x="3528275" y="1887300"/>
            <a:ext cx="967500" cy="322500"/>
          </a:xfrm>
          <a:prstGeom prst="rightArrow">
            <a:avLst>
              <a:gd fmla="val 50000" name="adj1"/>
              <a:gd fmla="val 54501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9d25f68645_0_11"/>
          <p:cNvSpPr txBox="1"/>
          <p:nvPr/>
        </p:nvSpPr>
        <p:spPr>
          <a:xfrm>
            <a:off x="4169069" y="1734900"/>
            <a:ext cx="36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You should make sure that the clock cycle here is the same as the verilog testbench where you generate the .vcd file!!</a:t>
            </a:r>
            <a:endParaRPr b="0" i="0" sz="19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Report File: lfsr1_pt.rpt (1)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443273" y="1143000"/>
            <a:ext cx="153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path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3"/>
          <p:cNvCxnSpPr/>
          <p:nvPr/>
        </p:nvCxnSpPr>
        <p:spPr>
          <a:xfrm>
            <a:off x="237450" y="7940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13"/>
          <p:cNvSpPr txBox="1"/>
          <p:nvPr/>
        </p:nvSpPr>
        <p:spPr>
          <a:xfrm>
            <a:off x="2181325" y="785075"/>
            <a:ext cx="543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Report : timing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-path_type full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-delay_type min_max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-max_paths 1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-sort_by slack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Design : lfsr1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Version: P-2019.03-SP2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  : Thu Oct 15 21:40:06 2020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Startpoint: lfsr_out_reg_0_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(rising edge-triggered flip-flop clocked by clk)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Endpoint: lfsr_out[0]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(output port clocked by clk)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Path Group: clk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Path Type: min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Point                                                   Incr       Path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------------------------------------------------------------------------------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clock clk (rise edge)                                 0.0000     0.0000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clock network delay (ideal)                           0.0000     0.0000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lfsr_out_reg_0_/CK (DFFHQX4TS)                        0.0000     0.0000 r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lfsr_out_reg_0_/Q (DFFHQX4TS)                         0.2738     0.2738 r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lfsr_out[0] (out)                                     0.0000     0.2738 r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data arrival time                                                0.2738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clock clk (rise edge)                                 0.0000     0.0000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clock network delay (ideal)                           0.0000     0.0000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clock reconvergence pessimism                         0.0000     0.0000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output external delay                                -0.0500    -0.0500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data required time                                              -0.0500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------------------------------------------------------------------------------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data required time                                              -0.0500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data arrival time                                               -0.2738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------------------------------------------------------------------------------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slack (MET)                                                      0.3238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Report File: lfsr1_pt.rpt (2)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443271" y="1143000"/>
            <a:ext cx="18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path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14"/>
          <p:cNvCxnSpPr/>
          <p:nvPr/>
        </p:nvCxnSpPr>
        <p:spPr>
          <a:xfrm>
            <a:off x="237450" y="7940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14"/>
          <p:cNvSpPr txBox="1"/>
          <p:nvPr/>
        </p:nvSpPr>
        <p:spPr>
          <a:xfrm>
            <a:off x="1786500" y="1773775"/>
            <a:ext cx="709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Startpoint: lfsr_out_reg_5_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(rising edge-triggered flip-flop clocked by clk)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Endpoint: lfsr_out_reg_0_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(rising edge-triggered flip-flop clocked by clk)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Path Group: clk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Path Type: max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Point                                                   Incr       Path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clock clk (rise edge)                                 0.0000     0.0000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clock network delay (ideal)                           0.0000     0.0000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lfsr_out_reg_5_/CK (DFFQX1TS)                         0.0000     0.0000 r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lfsr_out_reg_5_/Q (DFFQX1TS)                          0.7417     0.7417 f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U50/Y (XOR2X1TS)                                      0.2572     0.9988 r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U51/Y (XOR2X1TS)                                      0.2823     1.2811 f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U52/Y (AO22X1TS)                                      0.4487     1.7298 f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lfsr_out_reg_0_/D (DFFHQX4TS)                         0.0000     1.7298 f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data arrival time                                                1.7298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clock clk (rise edge)                                10.0000    10.0000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clock network delay (ideal)                           0.0000    10.0000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clock reconvergence pessimism                         0.0000    10.0000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lfsr_out_reg_0_/CK (DFFHQX4TS)                                  10.0000 r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library setup time                                   -0.2619     9.7381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data required time                                               9.7381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data required time                                               9.7381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data arrival time                                               -1.7298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slack (MET)                                                      8.0083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Report File: lfsr1_pt.rpt (3)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533650" y="959425"/>
            <a:ext cx="125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307340" y="5795539"/>
            <a:ext cx="86764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power : Power consumed to switch parasitic caps (major portion) + short-circuit power (typically very small)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Switching power : Power used for switching gate cap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15"/>
          <p:cNvCxnSpPr/>
          <p:nvPr/>
        </p:nvCxnSpPr>
        <p:spPr>
          <a:xfrm>
            <a:off x="237450" y="7940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15"/>
          <p:cNvSpPr txBox="1"/>
          <p:nvPr/>
        </p:nvSpPr>
        <p:spPr>
          <a:xfrm>
            <a:off x="1926825" y="959425"/>
            <a:ext cx="768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Report : Time Based Power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Design : lfsr1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Version: P-2019.03-SP2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  : Thu Oct 15 21:40:06 2020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Attributes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----------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  -  Including register clock pin internal power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u  -  User defined power group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Internal  Switching  Leakage    Total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Power Group             Power     Power      Power      Power   (     %)  Attrs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--------------------------------------------------------------------------------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clock_network           3.973e-05    0.0000    0.0000 3.973e-05 (63.16%)  i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                1.323e-05 3.830e-06 5.856e-10 1.706e-05 (27.12%)  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combinational           5.048e-06 1.068e-06 2.489e-10 6.117e-06 ( 9.72%)  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sequential                 0.0000    0.0000    0.0000    0.0000 ( 0.00%)  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memory                     0.0000    0.0000    0.0000    0.0000 ( 0.00%)  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io_pad                     0.0000    0.0000    0.0000    0.0000 ( 0.00%)  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black_box                  0.0000    0.0000    0.0000    0.0000 ( 0.00%)  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Net Switching Power  = 4.898e-06   ( 7.79%)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Cell Internal Power  = 5.801e-05   (92.21%)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Cell Leakage Power   = 8.345e-10   ( 0.00%)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---------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 Power            = 6.290e-05  (100.00%)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Transition Power     =    0.0000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Glitching Power        =    0.0000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Peak Power             = 4.143e-03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Peak Time              =   865.000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Summary of 4 lab sessions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990600" y="2203450"/>
            <a:ext cx="1981200" cy="609600"/>
          </a:xfrm>
          <a:prstGeom prst="rect">
            <a:avLst/>
          </a:prstGeom>
          <a:noFill/>
          <a:ln cap="flat" cmpd="sng" w="12700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400">
            <a:sp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Behavioral Verilog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*.v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3200400" y="1593850"/>
            <a:ext cx="1066800" cy="533400"/>
          </a:xfrm>
          <a:custGeom>
            <a:rect b="b" l="l" r="r" t="t"/>
            <a:pathLst>
              <a:path extrusionOk="0" h="533400" w="1066800">
                <a:moveTo>
                  <a:pt x="0" y="533400"/>
                </a:moveTo>
                <a:lnTo>
                  <a:pt x="1066800" y="533400"/>
                </a:lnTo>
                <a:lnTo>
                  <a:pt x="1066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cap="flat" cmpd="sng" w="12700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3280409" y="1612138"/>
            <a:ext cx="906144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8125" lvl="0" marL="25019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testbench  tb*.v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5181600" y="2203450"/>
            <a:ext cx="2895600" cy="609600"/>
          </a:xfrm>
          <a:prstGeom prst="rect">
            <a:avLst/>
          </a:prstGeom>
          <a:noFill/>
          <a:ln cap="flat" cmpd="sng" w="12700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400">
            <a:spAutoFit/>
          </a:bodyPr>
          <a:lstStyle/>
          <a:p>
            <a:pPr indent="0" lvl="0" marL="9537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7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181600" y="4272534"/>
            <a:ext cx="2895600" cy="6096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610870" lvl="0" marL="102870" marR="933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post-synthesis  dynamic timing verification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990600" y="4272534"/>
            <a:ext cx="1981200" cy="609600"/>
          </a:xfrm>
          <a:custGeom>
            <a:rect b="b" l="l" r="r" t="t"/>
            <a:pathLst>
              <a:path extrusionOk="0" h="609600" w="1981200">
                <a:moveTo>
                  <a:pt x="0" y="609600"/>
                </a:moveTo>
                <a:lnTo>
                  <a:pt x="1981200" y="609600"/>
                </a:lnTo>
                <a:lnTo>
                  <a:pt x="1981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1099210" y="4297933"/>
            <a:ext cx="1763395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Structural Verilog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*.nl.v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990600" y="2889250"/>
            <a:ext cx="1066800" cy="457200"/>
          </a:xfrm>
          <a:custGeom>
            <a:rect b="b" l="l" r="r" t="t"/>
            <a:pathLst>
              <a:path extrusionOk="0" h="457200" w="10668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1079398" y="2899790"/>
            <a:ext cx="889635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92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std. cell lib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*.db *.sldb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990600" y="3434334"/>
            <a:ext cx="1066800" cy="457200"/>
          </a:xfrm>
          <a:custGeom>
            <a:rect b="b" l="l" r="r" t="t"/>
            <a:pathLst>
              <a:path extrusionOk="0" h="457200" w="10668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1080922" y="3444747"/>
            <a:ext cx="8864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*.sdc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2763392" y="3489832"/>
            <a:ext cx="798195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8953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 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2057400" y="3117850"/>
            <a:ext cx="609600" cy="0"/>
          </a:xfrm>
          <a:custGeom>
            <a:rect b="b" l="l" r="r" t="t"/>
            <a:pathLst>
              <a:path extrusionOk="0" h="120000"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2628900" y="3120770"/>
            <a:ext cx="76200" cy="1151890"/>
          </a:xfrm>
          <a:custGeom>
            <a:rect b="b" l="l" r="r" t="t"/>
            <a:pathLst>
              <a:path extrusionOk="0" h="1151889" w="76200">
                <a:moveTo>
                  <a:pt x="31750" y="1075562"/>
                </a:moveTo>
                <a:lnTo>
                  <a:pt x="0" y="1075562"/>
                </a:lnTo>
                <a:lnTo>
                  <a:pt x="38100" y="1151762"/>
                </a:lnTo>
                <a:lnTo>
                  <a:pt x="69850" y="1088262"/>
                </a:lnTo>
                <a:lnTo>
                  <a:pt x="31750" y="1088262"/>
                </a:lnTo>
                <a:lnTo>
                  <a:pt x="31750" y="1075562"/>
                </a:lnTo>
                <a:close/>
              </a:path>
              <a:path extrusionOk="0" h="1151889" w="76200">
                <a:moveTo>
                  <a:pt x="44450" y="0"/>
                </a:moveTo>
                <a:lnTo>
                  <a:pt x="31750" y="0"/>
                </a:lnTo>
                <a:lnTo>
                  <a:pt x="31750" y="1088262"/>
                </a:lnTo>
                <a:lnTo>
                  <a:pt x="44450" y="1088262"/>
                </a:lnTo>
                <a:lnTo>
                  <a:pt x="44450" y="0"/>
                </a:lnTo>
                <a:close/>
              </a:path>
              <a:path extrusionOk="0" h="1151889" w="76200">
                <a:moveTo>
                  <a:pt x="76200" y="1075562"/>
                </a:moveTo>
                <a:lnTo>
                  <a:pt x="44450" y="1075562"/>
                </a:lnTo>
                <a:lnTo>
                  <a:pt x="44450" y="1088262"/>
                </a:lnTo>
                <a:lnTo>
                  <a:pt x="69850" y="1088262"/>
                </a:lnTo>
                <a:lnTo>
                  <a:pt x="76200" y="10755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2057400" y="3689350"/>
            <a:ext cx="609600" cy="0"/>
          </a:xfrm>
          <a:custGeom>
            <a:rect b="b" l="l" r="r" t="t"/>
            <a:pathLst>
              <a:path extrusionOk="0" h="120000"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2705100" y="2813050"/>
            <a:ext cx="76200" cy="1459865"/>
          </a:xfrm>
          <a:custGeom>
            <a:rect b="b" l="l" r="r" t="t"/>
            <a:pathLst>
              <a:path extrusionOk="0" h="1459864" w="76200">
                <a:moveTo>
                  <a:pt x="31750" y="1383283"/>
                </a:moveTo>
                <a:lnTo>
                  <a:pt x="0" y="1383283"/>
                </a:lnTo>
                <a:lnTo>
                  <a:pt x="38100" y="1459483"/>
                </a:lnTo>
                <a:lnTo>
                  <a:pt x="69850" y="1395983"/>
                </a:lnTo>
                <a:lnTo>
                  <a:pt x="31750" y="1395983"/>
                </a:lnTo>
                <a:lnTo>
                  <a:pt x="31750" y="1383283"/>
                </a:lnTo>
                <a:close/>
              </a:path>
              <a:path extrusionOk="0" h="1459864" w="76200">
                <a:moveTo>
                  <a:pt x="44450" y="0"/>
                </a:moveTo>
                <a:lnTo>
                  <a:pt x="31750" y="0"/>
                </a:lnTo>
                <a:lnTo>
                  <a:pt x="31750" y="1395983"/>
                </a:lnTo>
                <a:lnTo>
                  <a:pt x="44450" y="1395983"/>
                </a:lnTo>
                <a:lnTo>
                  <a:pt x="44450" y="0"/>
                </a:lnTo>
                <a:close/>
              </a:path>
              <a:path extrusionOk="0" h="1459864" w="76200">
                <a:moveTo>
                  <a:pt x="76200" y="1383283"/>
                </a:moveTo>
                <a:lnTo>
                  <a:pt x="44450" y="1383283"/>
                </a:lnTo>
                <a:lnTo>
                  <a:pt x="44450" y="1395983"/>
                </a:lnTo>
                <a:lnTo>
                  <a:pt x="69850" y="1395983"/>
                </a:lnTo>
                <a:lnTo>
                  <a:pt x="76200" y="13832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2971800" y="2470150"/>
            <a:ext cx="2209800" cy="76200"/>
          </a:xfrm>
          <a:custGeom>
            <a:rect b="b" l="l" r="r" t="t"/>
            <a:pathLst>
              <a:path extrusionOk="0" h="76200" w="2209800">
                <a:moveTo>
                  <a:pt x="2133600" y="0"/>
                </a:moveTo>
                <a:lnTo>
                  <a:pt x="2133600" y="76200"/>
                </a:lnTo>
                <a:lnTo>
                  <a:pt x="2197100" y="44450"/>
                </a:lnTo>
                <a:lnTo>
                  <a:pt x="2146300" y="44450"/>
                </a:lnTo>
                <a:lnTo>
                  <a:pt x="2146300" y="31750"/>
                </a:lnTo>
                <a:lnTo>
                  <a:pt x="2197100" y="31750"/>
                </a:lnTo>
                <a:lnTo>
                  <a:pt x="2133600" y="0"/>
                </a:lnTo>
                <a:close/>
              </a:path>
              <a:path extrusionOk="0" h="76200" w="2209800">
                <a:moveTo>
                  <a:pt x="2133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extrusionOk="0" h="76200" w="2209800">
                <a:moveTo>
                  <a:pt x="21971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97100" y="44450"/>
                </a:lnTo>
                <a:lnTo>
                  <a:pt x="2209800" y="38100"/>
                </a:lnTo>
                <a:lnTo>
                  <a:pt x="21971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3994530" y="2244090"/>
            <a:ext cx="86677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ModelSim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3752088" y="2622550"/>
            <a:ext cx="1430020" cy="76200"/>
          </a:xfrm>
          <a:custGeom>
            <a:rect b="b" l="l" r="r" t="t"/>
            <a:pathLst>
              <a:path extrusionOk="0" h="76200" w="1430020">
                <a:moveTo>
                  <a:pt x="1353312" y="0"/>
                </a:moveTo>
                <a:lnTo>
                  <a:pt x="1353312" y="76200"/>
                </a:lnTo>
                <a:lnTo>
                  <a:pt x="1416812" y="44450"/>
                </a:lnTo>
                <a:lnTo>
                  <a:pt x="1366012" y="44450"/>
                </a:lnTo>
                <a:lnTo>
                  <a:pt x="1366012" y="31750"/>
                </a:lnTo>
                <a:lnTo>
                  <a:pt x="1416812" y="31750"/>
                </a:lnTo>
                <a:lnTo>
                  <a:pt x="1353312" y="0"/>
                </a:lnTo>
                <a:close/>
              </a:path>
              <a:path extrusionOk="0" h="76200" w="1430020">
                <a:moveTo>
                  <a:pt x="135331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53312" y="44450"/>
                </a:lnTo>
                <a:lnTo>
                  <a:pt x="1353312" y="31750"/>
                </a:lnTo>
                <a:close/>
              </a:path>
              <a:path extrusionOk="0" h="76200" w="1430020">
                <a:moveTo>
                  <a:pt x="1416812" y="31750"/>
                </a:moveTo>
                <a:lnTo>
                  <a:pt x="1366012" y="31750"/>
                </a:lnTo>
                <a:lnTo>
                  <a:pt x="1366012" y="44450"/>
                </a:lnTo>
                <a:lnTo>
                  <a:pt x="1416812" y="44450"/>
                </a:lnTo>
                <a:lnTo>
                  <a:pt x="1429512" y="38100"/>
                </a:lnTo>
                <a:lnTo>
                  <a:pt x="1416812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3752088" y="2127250"/>
            <a:ext cx="10795" cy="2286000"/>
          </a:xfrm>
          <a:custGeom>
            <a:rect b="b" l="l" r="r" t="t"/>
            <a:pathLst>
              <a:path extrusionOk="0" h="2286000" w="10795">
                <a:moveTo>
                  <a:pt x="10413" y="228600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3762502" y="4375150"/>
            <a:ext cx="1419225" cy="76200"/>
          </a:xfrm>
          <a:custGeom>
            <a:rect b="b" l="l" r="r" t="t"/>
            <a:pathLst>
              <a:path extrusionOk="0" h="76200" w="1419225">
                <a:moveTo>
                  <a:pt x="1342898" y="0"/>
                </a:moveTo>
                <a:lnTo>
                  <a:pt x="1342898" y="76200"/>
                </a:lnTo>
                <a:lnTo>
                  <a:pt x="1406398" y="44450"/>
                </a:lnTo>
                <a:lnTo>
                  <a:pt x="1355598" y="44450"/>
                </a:lnTo>
                <a:lnTo>
                  <a:pt x="1355598" y="31750"/>
                </a:lnTo>
                <a:lnTo>
                  <a:pt x="1406398" y="31750"/>
                </a:lnTo>
                <a:lnTo>
                  <a:pt x="1342898" y="0"/>
                </a:lnTo>
                <a:close/>
              </a:path>
              <a:path extrusionOk="0" h="76200" w="1419225">
                <a:moveTo>
                  <a:pt x="13428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42898" y="44450"/>
                </a:lnTo>
                <a:lnTo>
                  <a:pt x="1342898" y="31750"/>
                </a:lnTo>
                <a:close/>
              </a:path>
              <a:path extrusionOk="0" h="76200" w="1419225">
                <a:moveTo>
                  <a:pt x="1406398" y="31750"/>
                </a:moveTo>
                <a:lnTo>
                  <a:pt x="1355598" y="31750"/>
                </a:lnTo>
                <a:lnTo>
                  <a:pt x="1355598" y="44450"/>
                </a:lnTo>
                <a:lnTo>
                  <a:pt x="1406398" y="44450"/>
                </a:lnTo>
                <a:lnTo>
                  <a:pt x="1419098" y="38100"/>
                </a:lnTo>
                <a:lnTo>
                  <a:pt x="1406398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990600" y="4870450"/>
            <a:ext cx="1981200" cy="609600"/>
          </a:xfrm>
          <a:custGeom>
            <a:rect b="b" l="l" r="r" t="t"/>
            <a:pathLst>
              <a:path extrusionOk="0" h="609600" w="1981200">
                <a:moveTo>
                  <a:pt x="0" y="609600"/>
                </a:moveTo>
                <a:lnTo>
                  <a:pt x="1981200" y="609600"/>
                </a:lnTo>
                <a:lnTo>
                  <a:pt x="1981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6"/>
          <p:cNvSpPr txBox="1"/>
          <p:nvPr/>
        </p:nvSpPr>
        <p:spPr>
          <a:xfrm>
            <a:off x="1382649" y="4896357"/>
            <a:ext cx="1197610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 info.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*.sdf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3752088" y="4679950"/>
            <a:ext cx="1430020" cy="76200"/>
          </a:xfrm>
          <a:custGeom>
            <a:rect b="b" l="l" r="r" t="t"/>
            <a:pathLst>
              <a:path extrusionOk="0" h="76200" w="1430020">
                <a:moveTo>
                  <a:pt x="1353312" y="0"/>
                </a:moveTo>
                <a:lnTo>
                  <a:pt x="1353312" y="76200"/>
                </a:lnTo>
                <a:lnTo>
                  <a:pt x="1416812" y="44450"/>
                </a:lnTo>
                <a:lnTo>
                  <a:pt x="1366012" y="44450"/>
                </a:lnTo>
                <a:lnTo>
                  <a:pt x="1366012" y="31750"/>
                </a:lnTo>
                <a:lnTo>
                  <a:pt x="1416812" y="31750"/>
                </a:lnTo>
                <a:lnTo>
                  <a:pt x="1353312" y="0"/>
                </a:lnTo>
                <a:close/>
              </a:path>
              <a:path extrusionOk="0" h="76200" w="1430020">
                <a:moveTo>
                  <a:pt x="135331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53312" y="44450"/>
                </a:lnTo>
                <a:lnTo>
                  <a:pt x="1353312" y="31750"/>
                </a:lnTo>
                <a:close/>
              </a:path>
              <a:path extrusionOk="0" h="76200" w="1430020">
                <a:moveTo>
                  <a:pt x="1416812" y="31750"/>
                </a:moveTo>
                <a:lnTo>
                  <a:pt x="1366012" y="31750"/>
                </a:lnTo>
                <a:lnTo>
                  <a:pt x="1366012" y="44450"/>
                </a:lnTo>
                <a:lnTo>
                  <a:pt x="1416812" y="44450"/>
                </a:lnTo>
                <a:lnTo>
                  <a:pt x="1429512" y="38100"/>
                </a:lnTo>
                <a:lnTo>
                  <a:pt x="1416812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6"/>
          <p:cNvSpPr txBox="1"/>
          <p:nvPr/>
        </p:nvSpPr>
        <p:spPr>
          <a:xfrm>
            <a:off x="3994530" y="4161282"/>
            <a:ext cx="86677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ModelSim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5181600" y="5175300"/>
            <a:ext cx="2895600" cy="609600"/>
          </a:xfrm>
          <a:custGeom>
            <a:rect b="b" l="l" r="r" t="t"/>
            <a:pathLst>
              <a:path extrusionOk="0" h="609600" w="2895600">
                <a:moveTo>
                  <a:pt x="0" y="609599"/>
                </a:moveTo>
                <a:lnTo>
                  <a:pt x="2895600" y="609599"/>
                </a:lnTo>
                <a:lnTo>
                  <a:pt x="2895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5437123" y="5201158"/>
            <a:ext cx="2385695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2119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post-synthesis  static timing verification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4021963" y="5364353"/>
            <a:ext cx="93535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PrimeTime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5181600" y="5784900"/>
            <a:ext cx="2895600" cy="609600"/>
          </a:xfrm>
          <a:custGeom>
            <a:rect b="b" l="l" r="r" t="t"/>
            <a:pathLst>
              <a:path extrusionOk="0" h="609600" w="2895600">
                <a:moveTo>
                  <a:pt x="0" y="609599"/>
                </a:moveTo>
                <a:lnTo>
                  <a:pt x="2895600" y="609599"/>
                </a:lnTo>
                <a:lnTo>
                  <a:pt x="2895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5863844" y="5810707"/>
            <a:ext cx="1531620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254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post-synthesis  power analysis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2971800" y="4539234"/>
            <a:ext cx="2209800" cy="76200"/>
          </a:xfrm>
          <a:custGeom>
            <a:rect b="b" l="l" r="r" t="t"/>
            <a:pathLst>
              <a:path extrusionOk="0" h="76200" w="2209800">
                <a:moveTo>
                  <a:pt x="2133600" y="0"/>
                </a:moveTo>
                <a:lnTo>
                  <a:pt x="2133600" y="76200"/>
                </a:lnTo>
                <a:lnTo>
                  <a:pt x="2197100" y="44450"/>
                </a:lnTo>
                <a:lnTo>
                  <a:pt x="2146300" y="44450"/>
                </a:lnTo>
                <a:lnTo>
                  <a:pt x="2146300" y="31750"/>
                </a:lnTo>
                <a:lnTo>
                  <a:pt x="2197100" y="31750"/>
                </a:lnTo>
                <a:lnTo>
                  <a:pt x="2133600" y="0"/>
                </a:lnTo>
                <a:close/>
              </a:path>
              <a:path extrusionOk="0" h="76200" w="2209800">
                <a:moveTo>
                  <a:pt x="2133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extrusionOk="0" h="76200" w="2209800">
                <a:moveTo>
                  <a:pt x="21971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97100" y="44450"/>
                </a:lnTo>
                <a:lnTo>
                  <a:pt x="2209800" y="38100"/>
                </a:lnTo>
                <a:lnTo>
                  <a:pt x="21971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2971800" y="5176773"/>
            <a:ext cx="780415" cy="0"/>
          </a:xfrm>
          <a:custGeom>
            <a:rect b="b" l="l" r="r" t="t"/>
            <a:pathLst>
              <a:path extrusionOk="0" h="120000" w="780414">
                <a:moveTo>
                  <a:pt x="0" y="0"/>
                </a:moveTo>
                <a:lnTo>
                  <a:pt x="780288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757295" y="4718050"/>
            <a:ext cx="2540" cy="459105"/>
          </a:xfrm>
          <a:custGeom>
            <a:rect b="b" l="l" r="r" t="t"/>
            <a:pathLst>
              <a:path extrusionOk="0" h="459104" w="2539">
                <a:moveTo>
                  <a:pt x="2539" y="458724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3581400" y="5823000"/>
            <a:ext cx="1592580" cy="76200"/>
          </a:xfrm>
          <a:custGeom>
            <a:rect b="b" l="l" r="r" t="t"/>
            <a:pathLst>
              <a:path extrusionOk="0" h="76200" w="1592579">
                <a:moveTo>
                  <a:pt x="1516252" y="0"/>
                </a:moveTo>
                <a:lnTo>
                  <a:pt x="1516252" y="76199"/>
                </a:lnTo>
                <a:lnTo>
                  <a:pt x="1579752" y="44449"/>
                </a:lnTo>
                <a:lnTo>
                  <a:pt x="1528952" y="44449"/>
                </a:lnTo>
                <a:lnTo>
                  <a:pt x="1528952" y="31749"/>
                </a:lnTo>
                <a:lnTo>
                  <a:pt x="1579752" y="31749"/>
                </a:lnTo>
                <a:lnTo>
                  <a:pt x="1516252" y="0"/>
                </a:lnTo>
                <a:close/>
              </a:path>
              <a:path extrusionOk="0" h="76200" w="1592579">
                <a:moveTo>
                  <a:pt x="151625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516252" y="44449"/>
                </a:lnTo>
                <a:lnTo>
                  <a:pt x="1516252" y="31749"/>
                </a:lnTo>
                <a:close/>
              </a:path>
              <a:path extrusionOk="0" h="76200" w="1592579">
                <a:moveTo>
                  <a:pt x="1579752" y="31749"/>
                </a:moveTo>
                <a:lnTo>
                  <a:pt x="1528952" y="31749"/>
                </a:lnTo>
                <a:lnTo>
                  <a:pt x="1528952" y="44449"/>
                </a:lnTo>
                <a:lnTo>
                  <a:pt x="1579752" y="44449"/>
                </a:lnTo>
                <a:lnTo>
                  <a:pt x="1592452" y="38099"/>
                </a:lnTo>
                <a:lnTo>
                  <a:pt x="1579752" y="317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3581400" y="4577334"/>
            <a:ext cx="0" cy="1283970"/>
          </a:xfrm>
          <a:custGeom>
            <a:rect b="b" l="l" r="r" t="t"/>
            <a:pathLst>
              <a:path extrusionOk="0" h="1283970" w="120000">
                <a:moveTo>
                  <a:pt x="0" y="1283766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990600" y="4272597"/>
            <a:ext cx="1981200" cy="1212850"/>
          </a:xfrm>
          <a:custGeom>
            <a:rect b="b" l="l" r="r" t="t"/>
            <a:pathLst>
              <a:path extrusionOk="0" h="1212850" w="1981200">
                <a:moveTo>
                  <a:pt x="0" y="1212278"/>
                </a:moveTo>
                <a:lnTo>
                  <a:pt x="1981200" y="1212278"/>
                </a:lnTo>
                <a:lnTo>
                  <a:pt x="1981200" y="0"/>
                </a:lnTo>
                <a:lnTo>
                  <a:pt x="0" y="0"/>
                </a:lnTo>
                <a:lnTo>
                  <a:pt x="0" y="1212278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2705100" y="5484876"/>
            <a:ext cx="76200" cy="681355"/>
          </a:xfrm>
          <a:custGeom>
            <a:rect b="b" l="l" r="r" t="t"/>
            <a:pathLst>
              <a:path extrusionOk="0" h="681354" w="76200">
                <a:moveTo>
                  <a:pt x="31750" y="604824"/>
                </a:moveTo>
                <a:lnTo>
                  <a:pt x="0" y="604824"/>
                </a:lnTo>
                <a:lnTo>
                  <a:pt x="38100" y="681024"/>
                </a:lnTo>
                <a:lnTo>
                  <a:pt x="69850" y="617524"/>
                </a:lnTo>
                <a:lnTo>
                  <a:pt x="31750" y="617524"/>
                </a:lnTo>
                <a:lnTo>
                  <a:pt x="31750" y="604824"/>
                </a:lnTo>
                <a:close/>
              </a:path>
              <a:path extrusionOk="0" h="681354" w="76200">
                <a:moveTo>
                  <a:pt x="44450" y="0"/>
                </a:moveTo>
                <a:lnTo>
                  <a:pt x="31750" y="0"/>
                </a:lnTo>
                <a:lnTo>
                  <a:pt x="31750" y="617524"/>
                </a:lnTo>
                <a:lnTo>
                  <a:pt x="44450" y="617524"/>
                </a:lnTo>
                <a:lnTo>
                  <a:pt x="44450" y="0"/>
                </a:lnTo>
                <a:close/>
              </a:path>
              <a:path extrusionOk="0" h="681354" w="76200">
                <a:moveTo>
                  <a:pt x="76200" y="604824"/>
                </a:moveTo>
                <a:lnTo>
                  <a:pt x="44450" y="604824"/>
                </a:lnTo>
                <a:lnTo>
                  <a:pt x="44450" y="617524"/>
                </a:lnTo>
                <a:lnTo>
                  <a:pt x="69850" y="617524"/>
                </a:lnTo>
                <a:lnTo>
                  <a:pt x="76200" y="604824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28600" y="838200"/>
            <a:ext cx="8458200" cy="0"/>
          </a:xfrm>
          <a:custGeom>
            <a:rect b="b" l="l" r="r" t="t"/>
            <a:pathLst>
              <a:path extrusionOk="0" h="120000"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990600" y="1182369"/>
            <a:ext cx="1066800" cy="335280"/>
          </a:xfrm>
          <a:prstGeom prst="rect">
            <a:avLst/>
          </a:prstGeom>
          <a:noFill/>
          <a:ln cap="flat" cmpd="sng" w="12700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113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*.m *.mdl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2057400" y="1311910"/>
            <a:ext cx="3124200" cy="76200"/>
          </a:xfrm>
          <a:custGeom>
            <a:rect b="b" l="l" r="r" t="t"/>
            <a:pathLst>
              <a:path extrusionOk="0" h="76200" w="3124200">
                <a:moveTo>
                  <a:pt x="3048000" y="0"/>
                </a:moveTo>
                <a:lnTo>
                  <a:pt x="3048000" y="76200"/>
                </a:lnTo>
                <a:lnTo>
                  <a:pt x="3111500" y="44450"/>
                </a:lnTo>
                <a:lnTo>
                  <a:pt x="3060700" y="44450"/>
                </a:lnTo>
                <a:lnTo>
                  <a:pt x="3060700" y="31750"/>
                </a:lnTo>
                <a:lnTo>
                  <a:pt x="3111500" y="31750"/>
                </a:lnTo>
                <a:lnTo>
                  <a:pt x="3048000" y="0"/>
                </a:lnTo>
                <a:close/>
              </a:path>
              <a:path extrusionOk="0" h="76200" w="3124200">
                <a:moveTo>
                  <a:pt x="3048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0" y="44450"/>
                </a:lnTo>
                <a:lnTo>
                  <a:pt x="3048000" y="31750"/>
                </a:lnTo>
                <a:close/>
              </a:path>
              <a:path extrusionOk="0" h="76200" w="3124200">
                <a:moveTo>
                  <a:pt x="3111500" y="31750"/>
                </a:moveTo>
                <a:lnTo>
                  <a:pt x="3060700" y="31750"/>
                </a:lnTo>
                <a:lnTo>
                  <a:pt x="3060700" y="44450"/>
                </a:lnTo>
                <a:lnTo>
                  <a:pt x="3111500" y="44450"/>
                </a:lnTo>
                <a:lnTo>
                  <a:pt x="3124200" y="38100"/>
                </a:lnTo>
                <a:lnTo>
                  <a:pt x="31115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3705225" y="1085596"/>
            <a:ext cx="138239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Matlab/Simulink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5181600" y="1197610"/>
            <a:ext cx="2895600" cy="320040"/>
          </a:xfrm>
          <a:prstGeom prst="rect">
            <a:avLst/>
          </a:prstGeom>
          <a:noFill/>
          <a:ln cap="flat" cmpd="sng" w="12700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and specification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 txBox="1"/>
          <p:nvPr/>
        </p:nvSpPr>
        <p:spPr>
          <a:xfrm>
            <a:off x="3055620" y="1049286"/>
            <a:ext cx="540385" cy="1968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334" marR="0" rtl="0" algn="l">
              <a:lnSpc>
                <a:spcPct val="1103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Lab#1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4116196" y="5076329"/>
            <a:ext cx="622300" cy="198120"/>
          </a:xfrm>
          <a:custGeom>
            <a:rect b="b" l="l" r="r" t="t"/>
            <a:pathLst>
              <a:path extrusionOk="0" h="198120" w="622300">
                <a:moveTo>
                  <a:pt x="0" y="197853"/>
                </a:moveTo>
                <a:lnTo>
                  <a:pt x="622020" y="197853"/>
                </a:lnTo>
                <a:lnTo>
                  <a:pt x="622020" y="0"/>
                </a:lnTo>
                <a:lnTo>
                  <a:pt x="0" y="0"/>
                </a:lnTo>
                <a:lnTo>
                  <a:pt x="0" y="197853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6"/>
          <p:cNvSpPr txBox="1"/>
          <p:nvPr/>
        </p:nvSpPr>
        <p:spPr>
          <a:xfrm>
            <a:off x="4122801" y="5049773"/>
            <a:ext cx="610870" cy="254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Lab#4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4405884" y="2029091"/>
            <a:ext cx="629285" cy="1968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8419" marR="0" rtl="0" algn="l">
              <a:lnSpc>
                <a:spcPct val="1103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Lab#2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78739" y="5868212"/>
            <a:ext cx="4526915" cy="556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20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Encounter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6172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Automatic Placement and Routing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3762502" y="5594400"/>
            <a:ext cx="1411605" cy="76200"/>
          </a:xfrm>
          <a:custGeom>
            <a:rect b="b" l="l" r="r" t="t"/>
            <a:pathLst>
              <a:path extrusionOk="0" h="76200" w="1411604">
                <a:moveTo>
                  <a:pt x="1335151" y="0"/>
                </a:moveTo>
                <a:lnTo>
                  <a:pt x="1335151" y="76199"/>
                </a:lnTo>
                <a:lnTo>
                  <a:pt x="1398651" y="44449"/>
                </a:lnTo>
                <a:lnTo>
                  <a:pt x="1347851" y="44449"/>
                </a:lnTo>
                <a:lnTo>
                  <a:pt x="1347851" y="31749"/>
                </a:lnTo>
                <a:lnTo>
                  <a:pt x="1398651" y="31749"/>
                </a:lnTo>
                <a:lnTo>
                  <a:pt x="1335151" y="0"/>
                </a:lnTo>
                <a:close/>
              </a:path>
              <a:path extrusionOk="0" h="76200" w="1411604">
                <a:moveTo>
                  <a:pt x="1335151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335151" y="44449"/>
                </a:lnTo>
                <a:lnTo>
                  <a:pt x="1335151" y="31749"/>
                </a:lnTo>
                <a:close/>
              </a:path>
              <a:path extrusionOk="0" h="76200" w="1411604">
                <a:moveTo>
                  <a:pt x="1398651" y="31749"/>
                </a:moveTo>
                <a:lnTo>
                  <a:pt x="1347851" y="31749"/>
                </a:lnTo>
                <a:lnTo>
                  <a:pt x="1347851" y="44449"/>
                </a:lnTo>
                <a:lnTo>
                  <a:pt x="1398651" y="44449"/>
                </a:lnTo>
                <a:lnTo>
                  <a:pt x="1411351" y="38099"/>
                </a:lnTo>
                <a:lnTo>
                  <a:pt x="1398651" y="317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6591300" y="1517650"/>
            <a:ext cx="76200" cy="685800"/>
          </a:xfrm>
          <a:custGeom>
            <a:rect b="b" l="l" r="r" t="t"/>
            <a:pathLst>
              <a:path extrusionOk="0" h="685800" w="76200">
                <a:moveTo>
                  <a:pt x="31750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1750" y="622300"/>
                </a:lnTo>
                <a:lnTo>
                  <a:pt x="31750" y="609600"/>
                </a:lnTo>
                <a:close/>
              </a:path>
              <a:path extrusionOk="0" h="685800" w="76200">
                <a:moveTo>
                  <a:pt x="4445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44450" y="622300"/>
                </a:lnTo>
                <a:lnTo>
                  <a:pt x="44450" y="0"/>
                </a:lnTo>
                <a:close/>
              </a:path>
              <a:path extrusionOk="0" h="685800" w="76200">
                <a:moveTo>
                  <a:pt x="76200" y="609600"/>
                </a:moveTo>
                <a:lnTo>
                  <a:pt x="44450" y="609600"/>
                </a:lnTo>
                <a:lnTo>
                  <a:pt x="44450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3759834" y="5180838"/>
            <a:ext cx="3175" cy="459105"/>
          </a:xfrm>
          <a:custGeom>
            <a:rect b="b" l="l" r="r" t="t"/>
            <a:pathLst>
              <a:path extrusionOk="0" h="459104" w="3175">
                <a:moveTo>
                  <a:pt x="2666" y="458774"/>
                </a:moveTo>
                <a:lnTo>
                  <a:pt x="0" y="0"/>
                </a:lnTo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6"/>
          <p:cNvSpPr txBox="1"/>
          <p:nvPr/>
        </p:nvSpPr>
        <p:spPr>
          <a:xfrm>
            <a:off x="2879217" y="3270262"/>
            <a:ext cx="629285" cy="1968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7785" marR="0" rtl="0" algn="l">
              <a:lnSpc>
                <a:spcPct val="1103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Lab#3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title"/>
          </p:nvPr>
        </p:nvSpPr>
        <p:spPr>
          <a:xfrm>
            <a:off x="2718054" y="2550414"/>
            <a:ext cx="3706495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CSEE 4823 Lab#4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306192" y="3924554"/>
            <a:ext cx="45321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Ashish Shukla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baseline="3000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October, 202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889375" y="6554216"/>
            <a:ext cx="4787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Acknowledgement: Mingoo Seok &amp; Jaebin Choi, Columbia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Topics covered in lab sessions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07340" y="1027938"/>
            <a:ext cx="7670165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BEBEBE"/>
                </a:solidFill>
                <a:latin typeface="Calibri"/>
                <a:ea typeface="Calibri"/>
                <a:cs typeface="Calibri"/>
                <a:sym typeface="Calibri"/>
              </a:rPr>
              <a:t>Lab#1: Design flow &amp; Matlab</a:t>
            </a:r>
            <a:r>
              <a:rPr b="0" baseline="30000" i="0" lang="en-US" sz="3150" u="none" cap="none" strike="noStrike">
                <a:solidFill>
                  <a:srgbClr val="BEBEBE"/>
                </a:solidFill>
                <a:latin typeface="Calibri"/>
                <a:ea typeface="Calibri"/>
                <a:cs typeface="Calibri"/>
                <a:sym typeface="Calibri"/>
              </a:rPr>
              <a:t>®</a:t>
            </a:r>
            <a:endParaRPr b="0" baseline="30000" i="0" sz="3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BEBEBE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BEBEBE"/>
                </a:solidFill>
                <a:latin typeface="Calibri"/>
                <a:ea typeface="Calibri"/>
                <a:cs typeface="Calibri"/>
                <a:sym typeface="Calibri"/>
              </a:rPr>
              <a:t>Lab#2: Verilog HDL / ModelSim</a:t>
            </a:r>
            <a:r>
              <a:rPr b="0" baseline="30000" i="0" lang="en-US" sz="3150" u="none" cap="none" strike="noStrike">
                <a:solidFill>
                  <a:srgbClr val="BEBEBE"/>
                </a:solidFill>
                <a:latin typeface="Calibri"/>
                <a:ea typeface="Calibri"/>
                <a:cs typeface="Calibri"/>
                <a:sym typeface="Calibri"/>
              </a:rPr>
              <a:t>®</a:t>
            </a:r>
            <a:endParaRPr b="0" baseline="30000" i="0" sz="3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BEBEBE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BEBEBE"/>
                </a:solidFill>
                <a:latin typeface="Calibri"/>
                <a:ea typeface="Calibri"/>
                <a:cs typeface="Calibri"/>
                <a:sym typeface="Calibri"/>
              </a:rPr>
              <a:t>Lab#3: Synthesis / Design Compiler</a:t>
            </a:r>
            <a:r>
              <a:rPr b="0" baseline="30000" i="0" lang="en-US" sz="3150" u="none" cap="none" strike="noStrike">
                <a:solidFill>
                  <a:srgbClr val="BEBEBE"/>
                </a:solidFill>
                <a:latin typeface="Calibri"/>
                <a:ea typeface="Calibri"/>
                <a:cs typeface="Calibri"/>
                <a:sym typeface="Calibri"/>
              </a:rPr>
              <a:t>®</a:t>
            </a:r>
            <a:endParaRPr b="0" baseline="30000" i="0" sz="3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Lab#4: Timing and power analysis / PrimeTime</a:t>
            </a:r>
            <a:r>
              <a:rPr b="0" baseline="30000" i="0" lang="en-US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</a:t>
            </a:r>
            <a:endParaRPr b="0" baseline="30000" i="0" sz="3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BEBEBE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rgbClr val="BEBEBE"/>
                </a:solidFill>
                <a:latin typeface="Calibri"/>
                <a:ea typeface="Calibri"/>
                <a:cs typeface="Calibri"/>
                <a:sym typeface="Calibri"/>
              </a:rPr>
              <a:t>Lab#5: Memory Compiler®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875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</a:pPr>
            <a:r>
              <a:t/>
            </a:r>
            <a:endParaRPr b="0" baseline="30000" i="0" sz="3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875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</a:pPr>
            <a:r>
              <a:t/>
            </a:r>
            <a:endParaRPr b="0" baseline="30000" i="0" sz="3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228600" y="838200"/>
            <a:ext cx="8458200" cy="0"/>
          </a:xfrm>
          <a:custGeom>
            <a:rect b="b" l="l" r="r" t="t"/>
            <a:pathLst>
              <a:path extrusionOk="0" h="120000"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Semi-Custom Flow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990600" y="2203450"/>
            <a:ext cx="1981200" cy="609600"/>
          </a:xfrm>
          <a:prstGeom prst="rect">
            <a:avLst/>
          </a:prstGeom>
          <a:noFill/>
          <a:ln cap="flat" cmpd="sng" w="12700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400">
            <a:sp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Behavioral Verilog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*.v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3200400" y="1593850"/>
            <a:ext cx="1066800" cy="533400"/>
          </a:xfrm>
          <a:custGeom>
            <a:rect b="b" l="l" r="r" t="t"/>
            <a:pathLst>
              <a:path extrusionOk="0" h="533400" w="1066800">
                <a:moveTo>
                  <a:pt x="0" y="533400"/>
                </a:moveTo>
                <a:lnTo>
                  <a:pt x="1066800" y="533400"/>
                </a:lnTo>
                <a:lnTo>
                  <a:pt x="1066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cap="flat" cmpd="sng" w="12700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280409" y="1612138"/>
            <a:ext cx="906144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8125" lvl="0" marL="25019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testbench  tb*.v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5181600" y="2203450"/>
            <a:ext cx="2895600" cy="609600"/>
          </a:xfrm>
          <a:prstGeom prst="rect">
            <a:avLst/>
          </a:prstGeom>
          <a:noFill/>
          <a:ln cap="flat" cmpd="sng" w="12700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400">
            <a:spAutoFit/>
          </a:bodyPr>
          <a:lstStyle/>
          <a:p>
            <a:pPr indent="0" lvl="0" marL="9537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7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5181600" y="4272534"/>
            <a:ext cx="2895600" cy="6096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610870" lvl="0" marL="102870" marR="933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post-synthesis  dynamic timing verification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990600" y="4272534"/>
            <a:ext cx="1981200" cy="609600"/>
          </a:xfrm>
          <a:custGeom>
            <a:rect b="b" l="l" r="r" t="t"/>
            <a:pathLst>
              <a:path extrusionOk="0" h="609600" w="1981200">
                <a:moveTo>
                  <a:pt x="0" y="609600"/>
                </a:moveTo>
                <a:lnTo>
                  <a:pt x="1981200" y="609600"/>
                </a:lnTo>
                <a:lnTo>
                  <a:pt x="1981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099210" y="4297933"/>
            <a:ext cx="1763395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Structural Verilog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*.nl.v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990600" y="2889250"/>
            <a:ext cx="1066800" cy="457200"/>
          </a:xfrm>
          <a:custGeom>
            <a:rect b="b" l="l" r="r" t="t"/>
            <a:pathLst>
              <a:path extrusionOk="0" h="457200" w="10668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79398" y="2899790"/>
            <a:ext cx="889635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92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std. cell lib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*.db *.sldb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990600" y="3434334"/>
            <a:ext cx="1066800" cy="457200"/>
          </a:xfrm>
          <a:custGeom>
            <a:rect b="b" l="l" r="r" t="t"/>
            <a:pathLst>
              <a:path extrusionOk="0" h="457200" w="10668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1080922" y="3444747"/>
            <a:ext cx="8864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*.sdc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057400" y="3117850"/>
            <a:ext cx="609600" cy="0"/>
          </a:xfrm>
          <a:custGeom>
            <a:rect b="b" l="l" r="r" t="t"/>
            <a:pathLst>
              <a:path extrusionOk="0" h="120000"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628900" y="3120770"/>
            <a:ext cx="76200" cy="1151890"/>
          </a:xfrm>
          <a:custGeom>
            <a:rect b="b" l="l" r="r" t="t"/>
            <a:pathLst>
              <a:path extrusionOk="0" h="1151889" w="76200">
                <a:moveTo>
                  <a:pt x="31750" y="1075562"/>
                </a:moveTo>
                <a:lnTo>
                  <a:pt x="0" y="1075562"/>
                </a:lnTo>
                <a:lnTo>
                  <a:pt x="38100" y="1151762"/>
                </a:lnTo>
                <a:lnTo>
                  <a:pt x="69850" y="1088262"/>
                </a:lnTo>
                <a:lnTo>
                  <a:pt x="31750" y="1088262"/>
                </a:lnTo>
                <a:lnTo>
                  <a:pt x="31750" y="1075562"/>
                </a:lnTo>
                <a:close/>
              </a:path>
              <a:path extrusionOk="0" h="1151889" w="76200">
                <a:moveTo>
                  <a:pt x="44450" y="0"/>
                </a:moveTo>
                <a:lnTo>
                  <a:pt x="31750" y="0"/>
                </a:lnTo>
                <a:lnTo>
                  <a:pt x="31750" y="1088262"/>
                </a:lnTo>
                <a:lnTo>
                  <a:pt x="44450" y="1088262"/>
                </a:lnTo>
                <a:lnTo>
                  <a:pt x="44450" y="0"/>
                </a:lnTo>
                <a:close/>
              </a:path>
              <a:path extrusionOk="0" h="1151889" w="76200">
                <a:moveTo>
                  <a:pt x="76200" y="1075562"/>
                </a:moveTo>
                <a:lnTo>
                  <a:pt x="44450" y="1075562"/>
                </a:lnTo>
                <a:lnTo>
                  <a:pt x="44450" y="1088262"/>
                </a:lnTo>
                <a:lnTo>
                  <a:pt x="69850" y="1088262"/>
                </a:lnTo>
                <a:lnTo>
                  <a:pt x="76200" y="10755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2057400" y="3689350"/>
            <a:ext cx="609600" cy="0"/>
          </a:xfrm>
          <a:custGeom>
            <a:rect b="b" l="l" r="r" t="t"/>
            <a:pathLst>
              <a:path extrusionOk="0" h="120000"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2705100" y="2813050"/>
            <a:ext cx="76200" cy="1459865"/>
          </a:xfrm>
          <a:custGeom>
            <a:rect b="b" l="l" r="r" t="t"/>
            <a:pathLst>
              <a:path extrusionOk="0" h="1459864" w="76200">
                <a:moveTo>
                  <a:pt x="31750" y="1383283"/>
                </a:moveTo>
                <a:lnTo>
                  <a:pt x="0" y="1383283"/>
                </a:lnTo>
                <a:lnTo>
                  <a:pt x="38100" y="1459483"/>
                </a:lnTo>
                <a:lnTo>
                  <a:pt x="69850" y="1395983"/>
                </a:lnTo>
                <a:lnTo>
                  <a:pt x="31750" y="1395983"/>
                </a:lnTo>
                <a:lnTo>
                  <a:pt x="31750" y="1383283"/>
                </a:lnTo>
                <a:close/>
              </a:path>
              <a:path extrusionOk="0" h="1459864" w="76200">
                <a:moveTo>
                  <a:pt x="44450" y="0"/>
                </a:moveTo>
                <a:lnTo>
                  <a:pt x="31750" y="0"/>
                </a:lnTo>
                <a:lnTo>
                  <a:pt x="31750" y="1395983"/>
                </a:lnTo>
                <a:lnTo>
                  <a:pt x="44450" y="1395983"/>
                </a:lnTo>
                <a:lnTo>
                  <a:pt x="44450" y="0"/>
                </a:lnTo>
                <a:close/>
              </a:path>
              <a:path extrusionOk="0" h="1459864" w="76200">
                <a:moveTo>
                  <a:pt x="76200" y="1383283"/>
                </a:moveTo>
                <a:lnTo>
                  <a:pt x="44450" y="1383283"/>
                </a:lnTo>
                <a:lnTo>
                  <a:pt x="44450" y="1395983"/>
                </a:lnTo>
                <a:lnTo>
                  <a:pt x="69850" y="1395983"/>
                </a:lnTo>
                <a:lnTo>
                  <a:pt x="76200" y="13832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2971800" y="2470150"/>
            <a:ext cx="2209800" cy="76200"/>
          </a:xfrm>
          <a:custGeom>
            <a:rect b="b" l="l" r="r" t="t"/>
            <a:pathLst>
              <a:path extrusionOk="0" h="76200" w="2209800">
                <a:moveTo>
                  <a:pt x="2133600" y="0"/>
                </a:moveTo>
                <a:lnTo>
                  <a:pt x="2133600" y="76200"/>
                </a:lnTo>
                <a:lnTo>
                  <a:pt x="2197100" y="44450"/>
                </a:lnTo>
                <a:lnTo>
                  <a:pt x="2146300" y="44450"/>
                </a:lnTo>
                <a:lnTo>
                  <a:pt x="2146300" y="31750"/>
                </a:lnTo>
                <a:lnTo>
                  <a:pt x="2197100" y="31750"/>
                </a:lnTo>
                <a:lnTo>
                  <a:pt x="2133600" y="0"/>
                </a:lnTo>
                <a:close/>
              </a:path>
              <a:path extrusionOk="0" h="76200" w="2209800">
                <a:moveTo>
                  <a:pt x="2133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extrusionOk="0" h="76200" w="2209800">
                <a:moveTo>
                  <a:pt x="21971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97100" y="44450"/>
                </a:lnTo>
                <a:lnTo>
                  <a:pt x="2209800" y="38100"/>
                </a:lnTo>
                <a:lnTo>
                  <a:pt x="21971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3994530" y="2244090"/>
            <a:ext cx="86677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ModelSim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3752088" y="2622550"/>
            <a:ext cx="1430020" cy="76200"/>
          </a:xfrm>
          <a:custGeom>
            <a:rect b="b" l="l" r="r" t="t"/>
            <a:pathLst>
              <a:path extrusionOk="0" h="76200" w="1430020">
                <a:moveTo>
                  <a:pt x="1353312" y="0"/>
                </a:moveTo>
                <a:lnTo>
                  <a:pt x="1353312" y="76200"/>
                </a:lnTo>
                <a:lnTo>
                  <a:pt x="1416812" y="44450"/>
                </a:lnTo>
                <a:lnTo>
                  <a:pt x="1366012" y="44450"/>
                </a:lnTo>
                <a:lnTo>
                  <a:pt x="1366012" y="31750"/>
                </a:lnTo>
                <a:lnTo>
                  <a:pt x="1416812" y="31750"/>
                </a:lnTo>
                <a:lnTo>
                  <a:pt x="1353312" y="0"/>
                </a:lnTo>
                <a:close/>
              </a:path>
              <a:path extrusionOk="0" h="76200" w="1430020">
                <a:moveTo>
                  <a:pt x="135331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53312" y="44450"/>
                </a:lnTo>
                <a:lnTo>
                  <a:pt x="1353312" y="31750"/>
                </a:lnTo>
                <a:close/>
              </a:path>
              <a:path extrusionOk="0" h="76200" w="1430020">
                <a:moveTo>
                  <a:pt x="1416812" y="31750"/>
                </a:moveTo>
                <a:lnTo>
                  <a:pt x="1366012" y="31750"/>
                </a:lnTo>
                <a:lnTo>
                  <a:pt x="1366012" y="44450"/>
                </a:lnTo>
                <a:lnTo>
                  <a:pt x="1416812" y="44450"/>
                </a:lnTo>
                <a:lnTo>
                  <a:pt x="1429512" y="38100"/>
                </a:lnTo>
                <a:lnTo>
                  <a:pt x="1416812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3752088" y="2127250"/>
            <a:ext cx="10795" cy="2286000"/>
          </a:xfrm>
          <a:custGeom>
            <a:rect b="b" l="l" r="r" t="t"/>
            <a:pathLst>
              <a:path extrusionOk="0" h="2286000" w="10795">
                <a:moveTo>
                  <a:pt x="10413" y="228600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3762502" y="4375150"/>
            <a:ext cx="1419225" cy="76200"/>
          </a:xfrm>
          <a:custGeom>
            <a:rect b="b" l="l" r="r" t="t"/>
            <a:pathLst>
              <a:path extrusionOk="0" h="76200" w="1419225">
                <a:moveTo>
                  <a:pt x="1342898" y="0"/>
                </a:moveTo>
                <a:lnTo>
                  <a:pt x="1342898" y="76200"/>
                </a:lnTo>
                <a:lnTo>
                  <a:pt x="1406398" y="44450"/>
                </a:lnTo>
                <a:lnTo>
                  <a:pt x="1355598" y="44450"/>
                </a:lnTo>
                <a:lnTo>
                  <a:pt x="1355598" y="31750"/>
                </a:lnTo>
                <a:lnTo>
                  <a:pt x="1406398" y="31750"/>
                </a:lnTo>
                <a:lnTo>
                  <a:pt x="1342898" y="0"/>
                </a:lnTo>
                <a:close/>
              </a:path>
              <a:path extrusionOk="0" h="76200" w="1419225">
                <a:moveTo>
                  <a:pt x="13428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42898" y="44450"/>
                </a:lnTo>
                <a:lnTo>
                  <a:pt x="1342898" y="31750"/>
                </a:lnTo>
                <a:close/>
              </a:path>
              <a:path extrusionOk="0" h="76200" w="1419225">
                <a:moveTo>
                  <a:pt x="1406398" y="31750"/>
                </a:moveTo>
                <a:lnTo>
                  <a:pt x="1355598" y="31750"/>
                </a:lnTo>
                <a:lnTo>
                  <a:pt x="1355598" y="44450"/>
                </a:lnTo>
                <a:lnTo>
                  <a:pt x="1406398" y="44450"/>
                </a:lnTo>
                <a:lnTo>
                  <a:pt x="1419098" y="38100"/>
                </a:lnTo>
                <a:lnTo>
                  <a:pt x="1406398" y="3175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990600" y="4870450"/>
            <a:ext cx="1981200" cy="609600"/>
          </a:xfrm>
          <a:custGeom>
            <a:rect b="b" l="l" r="r" t="t"/>
            <a:pathLst>
              <a:path extrusionOk="0" h="609600" w="1981200">
                <a:moveTo>
                  <a:pt x="0" y="609600"/>
                </a:moveTo>
                <a:lnTo>
                  <a:pt x="1981200" y="609600"/>
                </a:lnTo>
                <a:lnTo>
                  <a:pt x="1981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1382649" y="4896357"/>
            <a:ext cx="1197610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 info.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*.sdf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3752088" y="4679950"/>
            <a:ext cx="1430020" cy="76200"/>
          </a:xfrm>
          <a:custGeom>
            <a:rect b="b" l="l" r="r" t="t"/>
            <a:pathLst>
              <a:path extrusionOk="0" h="76200" w="1430020">
                <a:moveTo>
                  <a:pt x="1353312" y="0"/>
                </a:moveTo>
                <a:lnTo>
                  <a:pt x="1353312" y="76200"/>
                </a:lnTo>
                <a:lnTo>
                  <a:pt x="1416812" y="44450"/>
                </a:lnTo>
                <a:lnTo>
                  <a:pt x="1366012" y="44450"/>
                </a:lnTo>
                <a:lnTo>
                  <a:pt x="1366012" y="31750"/>
                </a:lnTo>
                <a:lnTo>
                  <a:pt x="1416812" y="31750"/>
                </a:lnTo>
                <a:lnTo>
                  <a:pt x="1353312" y="0"/>
                </a:lnTo>
                <a:close/>
              </a:path>
              <a:path extrusionOk="0" h="76200" w="1430020">
                <a:moveTo>
                  <a:pt x="135331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53312" y="44450"/>
                </a:lnTo>
                <a:lnTo>
                  <a:pt x="1353312" y="31750"/>
                </a:lnTo>
                <a:close/>
              </a:path>
              <a:path extrusionOk="0" h="76200" w="1430020">
                <a:moveTo>
                  <a:pt x="1416812" y="31750"/>
                </a:moveTo>
                <a:lnTo>
                  <a:pt x="1366012" y="31750"/>
                </a:lnTo>
                <a:lnTo>
                  <a:pt x="1366012" y="44450"/>
                </a:lnTo>
                <a:lnTo>
                  <a:pt x="1416812" y="44450"/>
                </a:lnTo>
                <a:lnTo>
                  <a:pt x="1429512" y="38100"/>
                </a:lnTo>
                <a:lnTo>
                  <a:pt x="1416812" y="3175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3994530" y="4161282"/>
            <a:ext cx="86677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ModelSim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5181600" y="5175300"/>
            <a:ext cx="2895600" cy="609600"/>
          </a:xfrm>
          <a:custGeom>
            <a:rect b="b" l="l" r="r" t="t"/>
            <a:pathLst>
              <a:path extrusionOk="0" h="609600" w="2895600">
                <a:moveTo>
                  <a:pt x="0" y="609599"/>
                </a:moveTo>
                <a:lnTo>
                  <a:pt x="2895600" y="609599"/>
                </a:lnTo>
                <a:lnTo>
                  <a:pt x="2895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5437123" y="5201158"/>
            <a:ext cx="2385695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2119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post-synthesis  static timing verification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4021963" y="5364353"/>
            <a:ext cx="93535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PrimeTime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181600" y="5784900"/>
            <a:ext cx="2895600" cy="609600"/>
          </a:xfrm>
          <a:custGeom>
            <a:rect b="b" l="l" r="r" t="t"/>
            <a:pathLst>
              <a:path extrusionOk="0" h="609600" w="2895600">
                <a:moveTo>
                  <a:pt x="0" y="609599"/>
                </a:moveTo>
                <a:lnTo>
                  <a:pt x="2895600" y="609599"/>
                </a:lnTo>
                <a:lnTo>
                  <a:pt x="2895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5863844" y="5810707"/>
            <a:ext cx="1531620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254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post-synthesis  power analysis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2971800" y="4539234"/>
            <a:ext cx="2209800" cy="76200"/>
          </a:xfrm>
          <a:custGeom>
            <a:rect b="b" l="l" r="r" t="t"/>
            <a:pathLst>
              <a:path extrusionOk="0" h="76200" w="2209800">
                <a:moveTo>
                  <a:pt x="2133600" y="0"/>
                </a:moveTo>
                <a:lnTo>
                  <a:pt x="2133600" y="76200"/>
                </a:lnTo>
                <a:lnTo>
                  <a:pt x="2197100" y="44450"/>
                </a:lnTo>
                <a:lnTo>
                  <a:pt x="2146300" y="44450"/>
                </a:lnTo>
                <a:lnTo>
                  <a:pt x="2146300" y="31750"/>
                </a:lnTo>
                <a:lnTo>
                  <a:pt x="2197100" y="31750"/>
                </a:lnTo>
                <a:lnTo>
                  <a:pt x="2133600" y="0"/>
                </a:lnTo>
                <a:close/>
              </a:path>
              <a:path extrusionOk="0" h="76200" w="2209800">
                <a:moveTo>
                  <a:pt x="2133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extrusionOk="0" h="76200" w="2209800">
                <a:moveTo>
                  <a:pt x="21971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97100" y="44450"/>
                </a:lnTo>
                <a:lnTo>
                  <a:pt x="2209800" y="38100"/>
                </a:lnTo>
                <a:lnTo>
                  <a:pt x="2197100" y="3175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2971800" y="5176773"/>
            <a:ext cx="780415" cy="0"/>
          </a:xfrm>
          <a:custGeom>
            <a:rect b="b" l="l" r="r" t="t"/>
            <a:pathLst>
              <a:path extrusionOk="0" h="120000" w="780414">
                <a:moveTo>
                  <a:pt x="0" y="0"/>
                </a:moveTo>
                <a:lnTo>
                  <a:pt x="780288" y="0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757295" y="4718050"/>
            <a:ext cx="2540" cy="459105"/>
          </a:xfrm>
          <a:custGeom>
            <a:rect b="b" l="l" r="r" t="t"/>
            <a:pathLst>
              <a:path extrusionOk="0" h="459104" w="2539">
                <a:moveTo>
                  <a:pt x="2539" y="458724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581400" y="5823000"/>
            <a:ext cx="1592580" cy="76200"/>
          </a:xfrm>
          <a:custGeom>
            <a:rect b="b" l="l" r="r" t="t"/>
            <a:pathLst>
              <a:path extrusionOk="0" h="76200" w="1592579">
                <a:moveTo>
                  <a:pt x="1516252" y="0"/>
                </a:moveTo>
                <a:lnTo>
                  <a:pt x="1516252" y="76199"/>
                </a:lnTo>
                <a:lnTo>
                  <a:pt x="1579752" y="44449"/>
                </a:lnTo>
                <a:lnTo>
                  <a:pt x="1528952" y="44449"/>
                </a:lnTo>
                <a:lnTo>
                  <a:pt x="1528952" y="31749"/>
                </a:lnTo>
                <a:lnTo>
                  <a:pt x="1579752" y="31749"/>
                </a:lnTo>
                <a:lnTo>
                  <a:pt x="1516252" y="0"/>
                </a:lnTo>
                <a:close/>
              </a:path>
              <a:path extrusionOk="0" h="76200" w="1592579">
                <a:moveTo>
                  <a:pt x="151625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516252" y="44449"/>
                </a:lnTo>
                <a:lnTo>
                  <a:pt x="1516252" y="31749"/>
                </a:lnTo>
                <a:close/>
              </a:path>
              <a:path extrusionOk="0" h="76200" w="1592579">
                <a:moveTo>
                  <a:pt x="1579752" y="31749"/>
                </a:moveTo>
                <a:lnTo>
                  <a:pt x="1528952" y="31749"/>
                </a:lnTo>
                <a:lnTo>
                  <a:pt x="1528952" y="44449"/>
                </a:lnTo>
                <a:lnTo>
                  <a:pt x="1579752" y="44449"/>
                </a:lnTo>
                <a:lnTo>
                  <a:pt x="1592452" y="38099"/>
                </a:lnTo>
                <a:lnTo>
                  <a:pt x="1579752" y="317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581400" y="4577334"/>
            <a:ext cx="0" cy="1283970"/>
          </a:xfrm>
          <a:custGeom>
            <a:rect b="b" l="l" r="r" t="t"/>
            <a:pathLst>
              <a:path extrusionOk="0" h="1283970" w="120000">
                <a:moveTo>
                  <a:pt x="0" y="1283766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990600" y="4272597"/>
            <a:ext cx="1981200" cy="1212850"/>
          </a:xfrm>
          <a:custGeom>
            <a:rect b="b" l="l" r="r" t="t"/>
            <a:pathLst>
              <a:path extrusionOk="0" h="1212850" w="1981200">
                <a:moveTo>
                  <a:pt x="0" y="1212278"/>
                </a:moveTo>
                <a:lnTo>
                  <a:pt x="1981200" y="1212278"/>
                </a:lnTo>
                <a:lnTo>
                  <a:pt x="1981200" y="0"/>
                </a:lnTo>
                <a:lnTo>
                  <a:pt x="0" y="0"/>
                </a:lnTo>
                <a:lnTo>
                  <a:pt x="0" y="1212278"/>
                </a:lnTo>
                <a:close/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2705100" y="5484876"/>
            <a:ext cx="76200" cy="681355"/>
          </a:xfrm>
          <a:custGeom>
            <a:rect b="b" l="l" r="r" t="t"/>
            <a:pathLst>
              <a:path extrusionOk="0" h="681354" w="76200">
                <a:moveTo>
                  <a:pt x="31750" y="604824"/>
                </a:moveTo>
                <a:lnTo>
                  <a:pt x="0" y="604824"/>
                </a:lnTo>
                <a:lnTo>
                  <a:pt x="38100" y="681024"/>
                </a:lnTo>
                <a:lnTo>
                  <a:pt x="69850" y="617524"/>
                </a:lnTo>
                <a:lnTo>
                  <a:pt x="31750" y="617524"/>
                </a:lnTo>
                <a:lnTo>
                  <a:pt x="31750" y="604824"/>
                </a:lnTo>
                <a:close/>
              </a:path>
              <a:path extrusionOk="0" h="681354" w="76200">
                <a:moveTo>
                  <a:pt x="44450" y="0"/>
                </a:moveTo>
                <a:lnTo>
                  <a:pt x="31750" y="0"/>
                </a:lnTo>
                <a:lnTo>
                  <a:pt x="31750" y="617524"/>
                </a:lnTo>
                <a:lnTo>
                  <a:pt x="44450" y="617524"/>
                </a:lnTo>
                <a:lnTo>
                  <a:pt x="44450" y="0"/>
                </a:lnTo>
                <a:close/>
              </a:path>
              <a:path extrusionOk="0" h="681354" w="76200">
                <a:moveTo>
                  <a:pt x="76200" y="604824"/>
                </a:moveTo>
                <a:lnTo>
                  <a:pt x="44450" y="604824"/>
                </a:lnTo>
                <a:lnTo>
                  <a:pt x="44450" y="617524"/>
                </a:lnTo>
                <a:lnTo>
                  <a:pt x="69850" y="617524"/>
                </a:lnTo>
                <a:lnTo>
                  <a:pt x="76200" y="604824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228600" y="838200"/>
            <a:ext cx="8458200" cy="0"/>
          </a:xfrm>
          <a:custGeom>
            <a:rect b="b" l="l" r="r" t="t"/>
            <a:pathLst>
              <a:path extrusionOk="0" h="120000"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990600" y="1182369"/>
            <a:ext cx="1066800" cy="335280"/>
          </a:xfrm>
          <a:prstGeom prst="rect">
            <a:avLst/>
          </a:prstGeom>
          <a:noFill/>
          <a:ln cap="flat" cmpd="sng" w="12700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113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*.m *.mdl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2057400" y="1311910"/>
            <a:ext cx="3124200" cy="76200"/>
          </a:xfrm>
          <a:custGeom>
            <a:rect b="b" l="l" r="r" t="t"/>
            <a:pathLst>
              <a:path extrusionOk="0" h="76200" w="3124200">
                <a:moveTo>
                  <a:pt x="3048000" y="0"/>
                </a:moveTo>
                <a:lnTo>
                  <a:pt x="3048000" y="76200"/>
                </a:lnTo>
                <a:lnTo>
                  <a:pt x="3111500" y="44450"/>
                </a:lnTo>
                <a:lnTo>
                  <a:pt x="3060700" y="44450"/>
                </a:lnTo>
                <a:lnTo>
                  <a:pt x="3060700" y="31750"/>
                </a:lnTo>
                <a:lnTo>
                  <a:pt x="3111500" y="31750"/>
                </a:lnTo>
                <a:lnTo>
                  <a:pt x="3048000" y="0"/>
                </a:lnTo>
                <a:close/>
              </a:path>
              <a:path extrusionOk="0" h="76200" w="3124200">
                <a:moveTo>
                  <a:pt x="3048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0" y="44450"/>
                </a:lnTo>
                <a:lnTo>
                  <a:pt x="3048000" y="31750"/>
                </a:lnTo>
                <a:close/>
              </a:path>
              <a:path extrusionOk="0" h="76200" w="3124200">
                <a:moveTo>
                  <a:pt x="3111500" y="31750"/>
                </a:moveTo>
                <a:lnTo>
                  <a:pt x="3060700" y="31750"/>
                </a:lnTo>
                <a:lnTo>
                  <a:pt x="3060700" y="44450"/>
                </a:lnTo>
                <a:lnTo>
                  <a:pt x="3111500" y="44450"/>
                </a:lnTo>
                <a:lnTo>
                  <a:pt x="3124200" y="38100"/>
                </a:lnTo>
                <a:lnTo>
                  <a:pt x="31115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181600" y="1197610"/>
            <a:ext cx="2895600" cy="320040"/>
          </a:xfrm>
          <a:prstGeom prst="rect">
            <a:avLst/>
          </a:prstGeom>
          <a:noFill/>
          <a:ln cap="flat" cmpd="sng" w="12700">
            <a:solidFill>
              <a:srgbClr val="001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and specification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194685" y="1085596"/>
            <a:ext cx="189293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baseline="3000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Lab#1</a:t>
            </a: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Matlab/Simulink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4116196" y="5076329"/>
            <a:ext cx="622300" cy="198120"/>
          </a:xfrm>
          <a:custGeom>
            <a:rect b="b" l="l" r="r" t="t"/>
            <a:pathLst>
              <a:path extrusionOk="0" h="198120" w="622300">
                <a:moveTo>
                  <a:pt x="0" y="197853"/>
                </a:moveTo>
                <a:lnTo>
                  <a:pt x="622020" y="197853"/>
                </a:lnTo>
                <a:lnTo>
                  <a:pt x="622020" y="0"/>
                </a:lnTo>
                <a:lnTo>
                  <a:pt x="0" y="0"/>
                </a:lnTo>
                <a:lnTo>
                  <a:pt x="0" y="197853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4116196" y="5076329"/>
            <a:ext cx="622300" cy="198120"/>
          </a:xfrm>
          <a:custGeom>
            <a:rect b="b" l="l" r="r" t="t"/>
            <a:pathLst>
              <a:path extrusionOk="0" h="198120" w="622300">
                <a:moveTo>
                  <a:pt x="0" y="197853"/>
                </a:moveTo>
                <a:lnTo>
                  <a:pt x="622020" y="197853"/>
                </a:lnTo>
                <a:lnTo>
                  <a:pt x="622020" y="0"/>
                </a:lnTo>
                <a:lnTo>
                  <a:pt x="0" y="0"/>
                </a:lnTo>
                <a:lnTo>
                  <a:pt x="0" y="197853"/>
                </a:lnTo>
                <a:close/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4122801" y="5049773"/>
            <a:ext cx="610870" cy="254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Lab#4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451730" y="2015490"/>
            <a:ext cx="53911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Lab#2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45084" y="5882652"/>
            <a:ext cx="4526915" cy="556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20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Encounter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6172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Automatic Placement and Routing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3762502" y="5594400"/>
            <a:ext cx="1411605" cy="76200"/>
          </a:xfrm>
          <a:custGeom>
            <a:rect b="b" l="l" r="r" t="t"/>
            <a:pathLst>
              <a:path extrusionOk="0" h="76200" w="1411604">
                <a:moveTo>
                  <a:pt x="1335151" y="0"/>
                </a:moveTo>
                <a:lnTo>
                  <a:pt x="1335151" y="76199"/>
                </a:lnTo>
                <a:lnTo>
                  <a:pt x="1398651" y="44449"/>
                </a:lnTo>
                <a:lnTo>
                  <a:pt x="1347851" y="44449"/>
                </a:lnTo>
                <a:lnTo>
                  <a:pt x="1347851" y="31749"/>
                </a:lnTo>
                <a:lnTo>
                  <a:pt x="1398651" y="31749"/>
                </a:lnTo>
                <a:lnTo>
                  <a:pt x="1335151" y="0"/>
                </a:lnTo>
                <a:close/>
              </a:path>
              <a:path extrusionOk="0" h="76200" w="1411604">
                <a:moveTo>
                  <a:pt x="1335151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335151" y="44449"/>
                </a:lnTo>
                <a:lnTo>
                  <a:pt x="1335151" y="31749"/>
                </a:lnTo>
                <a:close/>
              </a:path>
              <a:path extrusionOk="0" h="76200" w="1411604">
                <a:moveTo>
                  <a:pt x="1398651" y="31749"/>
                </a:moveTo>
                <a:lnTo>
                  <a:pt x="1347851" y="31749"/>
                </a:lnTo>
                <a:lnTo>
                  <a:pt x="1347851" y="44449"/>
                </a:lnTo>
                <a:lnTo>
                  <a:pt x="1398651" y="44449"/>
                </a:lnTo>
                <a:lnTo>
                  <a:pt x="1411351" y="38099"/>
                </a:lnTo>
                <a:lnTo>
                  <a:pt x="1398651" y="317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591300" y="1517650"/>
            <a:ext cx="76200" cy="685800"/>
          </a:xfrm>
          <a:custGeom>
            <a:rect b="b" l="l" r="r" t="t"/>
            <a:pathLst>
              <a:path extrusionOk="0" h="685800" w="76200">
                <a:moveTo>
                  <a:pt x="31750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1750" y="622300"/>
                </a:lnTo>
                <a:lnTo>
                  <a:pt x="31750" y="609600"/>
                </a:lnTo>
                <a:close/>
              </a:path>
              <a:path extrusionOk="0" h="685800" w="76200">
                <a:moveTo>
                  <a:pt x="4445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44450" y="622300"/>
                </a:lnTo>
                <a:lnTo>
                  <a:pt x="44450" y="0"/>
                </a:lnTo>
                <a:close/>
              </a:path>
              <a:path extrusionOk="0" h="685800" w="76200">
                <a:moveTo>
                  <a:pt x="76200" y="609600"/>
                </a:moveTo>
                <a:lnTo>
                  <a:pt x="44450" y="609600"/>
                </a:lnTo>
                <a:lnTo>
                  <a:pt x="44450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3759834" y="5180838"/>
            <a:ext cx="3175" cy="459105"/>
          </a:xfrm>
          <a:custGeom>
            <a:rect b="b" l="l" r="r" t="t"/>
            <a:pathLst>
              <a:path extrusionOk="0" h="459104" w="3175">
                <a:moveTo>
                  <a:pt x="2666" y="458774"/>
                </a:moveTo>
                <a:lnTo>
                  <a:pt x="0" y="0"/>
                </a:lnTo>
              </a:path>
            </a:pathLst>
          </a:custGeom>
          <a:noFill/>
          <a:ln cap="flat" cmpd="sng" w="126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763392" y="3247227"/>
            <a:ext cx="798195" cy="6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61290" lvl="0" marL="12700" marR="5080" rtl="0" algn="just">
              <a:lnSpc>
                <a:spcPct val="104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Lab#3  </a:t>
            </a: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 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52400" y="152400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147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After synthesis, what to do next?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457200" y="914400"/>
            <a:ext cx="84402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Post-synthesis dynamic timing verification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56285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 tool: QuestaSim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56285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Back-annotation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56285" marR="899160" rtl="0" algn="l">
              <a:lnSpc>
                <a:spcPct val="107857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with RTL-level verification, what’s the difference?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8583" lvl="1" marL="756285" marR="899160" rtl="0" algn="l">
              <a:lnSpc>
                <a:spcPct val="107857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Post-synthesis static timing and power verification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56285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	tool: Primetime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56285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get: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2" marL="1155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worst-case delay path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2" marL="1155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consumption with detailed switching activities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2" marL="11557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setup/hold time violations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536829" y="2255348"/>
            <a:ext cx="3467100" cy="4267200"/>
          </a:xfrm>
          <a:custGeom>
            <a:rect b="b" l="l" r="r" t="t"/>
            <a:pathLst>
              <a:path extrusionOk="0" h="4267200" w="3467100">
                <a:moveTo>
                  <a:pt x="0" y="4267200"/>
                </a:moveTo>
                <a:lnTo>
                  <a:pt x="3467100" y="4267200"/>
                </a:lnTo>
                <a:lnTo>
                  <a:pt x="3467100" y="0"/>
                </a:lnTo>
                <a:lnTo>
                  <a:pt x="0" y="0"/>
                </a:lnTo>
                <a:lnTo>
                  <a:pt x="0" y="42672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08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1 - ModelSim Simulation with Back Annotation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231151" y="723650"/>
            <a:ext cx="80790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qsim_dc folder to your local space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/courses/ee6321/share/4823-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Fall2021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/qsim_dc/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file structure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650240" y="2272029"/>
            <a:ext cx="3298190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[any, default is your home folder ~]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1564894" y="2590927"/>
            <a:ext cx="661670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matlab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2479294" y="2909442"/>
            <a:ext cx="441959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lfsr1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564894" y="3227959"/>
            <a:ext cx="222250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rtl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2534157" y="3546475"/>
            <a:ext cx="441959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lfsr1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1564894" y="3865245"/>
            <a:ext cx="255904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dc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2534157" y="4183760"/>
            <a:ext cx="441959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lfsr1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564894" y="4502277"/>
            <a:ext cx="792480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qsim_rtl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564894" y="4820792"/>
            <a:ext cx="1410970" cy="935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817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lfsr1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qsim_dc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lfsr1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564894" y="5776671"/>
            <a:ext cx="211454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pt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2479294" y="6095187"/>
            <a:ext cx="441959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lfsr1</a:t>
            </a:r>
            <a:endParaRPr b="0" i="0" sz="1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181100" y="2564638"/>
            <a:ext cx="15875" cy="3429635"/>
          </a:xfrm>
          <a:custGeom>
            <a:rect b="b" l="l" r="r" t="t"/>
            <a:pathLst>
              <a:path extrusionOk="0" h="3429635" w="15875">
                <a:moveTo>
                  <a:pt x="15582" y="3429025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188897" y="2793238"/>
            <a:ext cx="373380" cy="0"/>
          </a:xfrm>
          <a:custGeom>
            <a:rect b="b" l="l" r="r" t="t"/>
            <a:pathLst>
              <a:path extrusionOk="0" h="120000" w="373380">
                <a:moveTo>
                  <a:pt x="373202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181100" y="3402838"/>
            <a:ext cx="373380" cy="0"/>
          </a:xfrm>
          <a:custGeom>
            <a:rect b="b" l="l" r="r" t="t"/>
            <a:pathLst>
              <a:path extrusionOk="0" h="120000" w="373380">
                <a:moveTo>
                  <a:pt x="373253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1181100" y="4012438"/>
            <a:ext cx="373380" cy="0"/>
          </a:xfrm>
          <a:custGeom>
            <a:rect b="b" l="l" r="r" t="t"/>
            <a:pathLst>
              <a:path extrusionOk="0" h="120000" w="373380">
                <a:moveTo>
                  <a:pt x="373253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181100" y="4698238"/>
            <a:ext cx="373380" cy="0"/>
          </a:xfrm>
          <a:custGeom>
            <a:rect b="b" l="l" r="r" t="t"/>
            <a:pathLst>
              <a:path extrusionOk="0" h="120000" w="373380">
                <a:moveTo>
                  <a:pt x="373253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196682" y="5307838"/>
            <a:ext cx="373380" cy="0"/>
          </a:xfrm>
          <a:custGeom>
            <a:rect b="b" l="l" r="r" t="t"/>
            <a:pathLst>
              <a:path extrusionOk="0" h="120000" w="373380">
                <a:moveTo>
                  <a:pt x="373164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181100" y="5993663"/>
            <a:ext cx="373380" cy="0"/>
          </a:xfrm>
          <a:custGeom>
            <a:rect b="b" l="l" r="r" t="t"/>
            <a:pathLst>
              <a:path extrusionOk="0" h="120000" w="373380">
                <a:moveTo>
                  <a:pt x="373253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714500" y="3086100"/>
            <a:ext cx="685800" cy="0"/>
          </a:xfrm>
          <a:custGeom>
            <a:rect b="b" l="l" r="r" t="t"/>
            <a:pathLst>
              <a:path extrusionOk="0" h="120000"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1714500" y="2933700"/>
            <a:ext cx="0" cy="152400"/>
          </a:xfrm>
          <a:custGeom>
            <a:rect b="b" l="l" r="r" t="t"/>
            <a:pathLst>
              <a:path extrusionOk="0" h="152400" w="120000">
                <a:moveTo>
                  <a:pt x="0" y="15240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1676400" y="3707638"/>
            <a:ext cx="723900" cy="0"/>
          </a:xfrm>
          <a:custGeom>
            <a:rect b="b" l="l" r="r" t="t"/>
            <a:pathLst>
              <a:path extrusionOk="0" h="120000" w="723900">
                <a:moveTo>
                  <a:pt x="723900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1676400" y="3555238"/>
            <a:ext cx="0" cy="152400"/>
          </a:xfrm>
          <a:custGeom>
            <a:rect b="b" l="l" r="r" t="t"/>
            <a:pathLst>
              <a:path extrusionOk="0" h="152400" w="120000">
                <a:moveTo>
                  <a:pt x="0" y="15240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1676400" y="4279138"/>
            <a:ext cx="723900" cy="0"/>
          </a:xfrm>
          <a:custGeom>
            <a:rect b="b" l="l" r="r" t="t"/>
            <a:pathLst>
              <a:path extrusionOk="0" h="120000" w="723900">
                <a:moveTo>
                  <a:pt x="723900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1676400" y="4126738"/>
            <a:ext cx="0" cy="152400"/>
          </a:xfrm>
          <a:custGeom>
            <a:rect b="b" l="l" r="r" t="t"/>
            <a:pathLst>
              <a:path extrusionOk="0" h="152400" w="120000">
                <a:moveTo>
                  <a:pt x="0" y="15240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1676400" y="5003038"/>
            <a:ext cx="723900" cy="0"/>
          </a:xfrm>
          <a:custGeom>
            <a:rect b="b" l="l" r="r" t="t"/>
            <a:pathLst>
              <a:path extrusionOk="0" h="120000" w="723900">
                <a:moveTo>
                  <a:pt x="723900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1676400" y="4850638"/>
            <a:ext cx="0" cy="152400"/>
          </a:xfrm>
          <a:custGeom>
            <a:rect b="b" l="l" r="r" t="t"/>
            <a:pathLst>
              <a:path extrusionOk="0" h="152400" w="120000">
                <a:moveTo>
                  <a:pt x="0" y="15240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714500" y="5688863"/>
            <a:ext cx="685800" cy="0"/>
          </a:xfrm>
          <a:custGeom>
            <a:rect b="b" l="l" r="r" t="t"/>
            <a:pathLst>
              <a:path extrusionOk="0" h="120000"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1714500" y="5536438"/>
            <a:ext cx="0" cy="153035"/>
          </a:xfrm>
          <a:custGeom>
            <a:rect b="b" l="l" r="r" t="t"/>
            <a:pathLst>
              <a:path extrusionOk="0" h="153035" w="120000">
                <a:moveTo>
                  <a:pt x="0" y="152425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714500" y="6222263"/>
            <a:ext cx="685800" cy="0"/>
          </a:xfrm>
          <a:custGeom>
            <a:rect b="b" l="l" r="r" t="t"/>
            <a:pathLst>
              <a:path extrusionOk="0" h="120000"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1714500" y="6069863"/>
            <a:ext cx="0" cy="152400"/>
          </a:xfrm>
          <a:custGeom>
            <a:rect b="b" l="l" r="r" t="t"/>
            <a:pathLst>
              <a:path extrusionOk="0" h="152400" w="120000">
                <a:moveTo>
                  <a:pt x="0" y="152399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1866900" y="5955563"/>
            <a:ext cx="1828800" cy="76200"/>
          </a:xfrm>
          <a:custGeom>
            <a:rect b="b" l="l" r="r" t="t"/>
            <a:pathLst>
              <a:path extrusionOk="0" h="76200" w="1828800">
                <a:moveTo>
                  <a:pt x="1752600" y="0"/>
                </a:moveTo>
                <a:lnTo>
                  <a:pt x="1752600" y="76199"/>
                </a:lnTo>
                <a:lnTo>
                  <a:pt x="1816100" y="44449"/>
                </a:lnTo>
                <a:lnTo>
                  <a:pt x="1765300" y="44449"/>
                </a:lnTo>
                <a:lnTo>
                  <a:pt x="1765300" y="31749"/>
                </a:lnTo>
                <a:lnTo>
                  <a:pt x="1816100" y="31749"/>
                </a:lnTo>
                <a:lnTo>
                  <a:pt x="1752600" y="0"/>
                </a:lnTo>
                <a:close/>
              </a:path>
              <a:path extrusionOk="0" h="76200" w="1828800">
                <a:moveTo>
                  <a:pt x="17526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752600" y="44449"/>
                </a:lnTo>
                <a:lnTo>
                  <a:pt x="1752600" y="31749"/>
                </a:lnTo>
                <a:close/>
              </a:path>
              <a:path extrusionOk="0" h="76200" w="1828800">
                <a:moveTo>
                  <a:pt x="1816100" y="31749"/>
                </a:moveTo>
                <a:lnTo>
                  <a:pt x="1765300" y="31749"/>
                </a:lnTo>
                <a:lnTo>
                  <a:pt x="1765300" y="44449"/>
                </a:lnTo>
                <a:lnTo>
                  <a:pt x="1816100" y="44449"/>
                </a:lnTo>
                <a:lnTo>
                  <a:pt x="1828800" y="38099"/>
                </a:lnTo>
                <a:lnTo>
                  <a:pt x="1816100" y="317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3853954" y="5882850"/>
            <a:ext cx="22818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created later today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4113541" y="2527877"/>
            <a:ext cx="411162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in *.tcl file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../../rtl/$top_level/$top_level.v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4113541" y="3621020"/>
            <a:ext cx="4718684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have your own file structure style, but you need 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384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Both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what/where changes should be made in CAD tool scripts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384175" marR="736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Both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it is compatible with other colleagues’ codes when  you are doing a group project!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5"/>
          <p:cNvCxnSpPr/>
          <p:nvPr/>
        </p:nvCxnSpPr>
        <p:spPr>
          <a:xfrm>
            <a:off x="237450" y="6416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8413" y="1511374"/>
            <a:ext cx="5676821" cy="17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966" y="1633513"/>
            <a:ext cx="2915615" cy="140357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08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1 - ModelSim Simulation with Back Annotation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177584" y="876249"/>
            <a:ext cx="1905000" cy="39497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/qsim/lfsr1/runsim.do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3505200" y="862914"/>
            <a:ext cx="2286000" cy="39497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/qsim_dc/lfsr1/runsim.do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3112642" y="762000"/>
            <a:ext cx="13970" cy="3009900"/>
          </a:xfrm>
          <a:custGeom>
            <a:rect b="b" l="l" r="r" t="t"/>
            <a:pathLst>
              <a:path extrusionOk="0" h="3009900" w="13969">
                <a:moveTo>
                  <a:pt x="13588" y="300990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6250286" y="2280107"/>
            <a:ext cx="1447800" cy="2286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556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gate-level netlist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6246823" y="1860627"/>
            <a:ext cx="2057400" cy="2286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002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std. cell Verilog library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6868701" y="3041792"/>
            <a:ext cx="1447800" cy="2286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7495" marR="0" rtl="0" algn="l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 *.sdf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2082545" y="2362200"/>
            <a:ext cx="914400" cy="2286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A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048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RTL code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244346" y="4476861"/>
            <a:ext cx="8655305" cy="1472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simple verification, you can share same testbench file.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run ModelSim and check the waveform.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transcript for any timing violations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6"/>
          <p:cNvCxnSpPr/>
          <p:nvPr/>
        </p:nvCxnSpPr>
        <p:spPr>
          <a:xfrm>
            <a:off x="237450" y="6416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307340" y="103123"/>
            <a:ext cx="8529319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What’s New in Waveform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49" y="1676400"/>
            <a:ext cx="8877300" cy="220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7"/>
          <p:cNvCxnSpPr/>
          <p:nvPr/>
        </p:nvCxnSpPr>
        <p:spPr>
          <a:xfrm>
            <a:off x="2667000" y="2286000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7"/>
          <p:cNvCxnSpPr/>
          <p:nvPr/>
        </p:nvCxnSpPr>
        <p:spPr>
          <a:xfrm>
            <a:off x="2743200" y="22860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7"/>
          <p:cNvCxnSpPr/>
          <p:nvPr/>
        </p:nvCxnSpPr>
        <p:spPr>
          <a:xfrm>
            <a:off x="2743200" y="2667000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7" name="Google Shape;197;p7"/>
          <p:cNvSpPr/>
          <p:nvPr/>
        </p:nvSpPr>
        <p:spPr>
          <a:xfrm>
            <a:off x="2781300" y="2297675"/>
            <a:ext cx="114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Delays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5074927" y="2590801"/>
            <a:ext cx="201924" cy="26669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5175908" y="2286000"/>
            <a:ext cx="15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Glitches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307340" y="4507468"/>
            <a:ext cx="81716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cannot observe delay, try to change time unit to ps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7"/>
          <p:cNvCxnSpPr/>
          <p:nvPr/>
        </p:nvCxnSpPr>
        <p:spPr>
          <a:xfrm>
            <a:off x="237450" y="7178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801862"/>
            <a:ext cx="4552950" cy="322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>
            <p:ph type="title"/>
          </p:nvPr>
        </p:nvSpPr>
        <p:spPr>
          <a:xfrm>
            <a:off x="307340" y="103123"/>
            <a:ext cx="852931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089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Switching Activity from Modelsim Simulation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5960485" y="3463841"/>
            <a:ext cx="2057400" cy="42236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002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the testbench Create the vcd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228600" y="4114800"/>
            <a:ext cx="8579105" cy="251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up the usage of $dumpvars  command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.vcd file contains the switching activity for the inputs provided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.vcd file will be used to obtain an estimate of power using pt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obtain realistic estimate of power given proper inputs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find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lfsr1.vcd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generated after you run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run.sh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8"/>
          <p:cNvCxnSpPr/>
          <p:nvPr/>
        </p:nvCxnSpPr>
        <p:spPr>
          <a:xfrm rot="10800000">
            <a:off x="3803073" y="3685412"/>
            <a:ext cx="2057400" cy="0"/>
          </a:xfrm>
          <a:prstGeom prst="straightConnector1">
            <a:avLst/>
          </a:prstGeom>
          <a:noFill/>
          <a:ln cap="flat" cmpd="sng" w="28575">
            <a:solidFill>
              <a:srgbClr val="C4BD97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2" name="Google Shape;2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3273" y="801862"/>
            <a:ext cx="3171825" cy="189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8"/>
          <p:cNvCxnSpPr/>
          <p:nvPr/>
        </p:nvCxnSpPr>
        <p:spPr>
          <a:xfrm rot="10800000">
            <a:off x="6698673" y="2133600"/>
            <a:ext cx="290512" cy="1295400"/>
          </a:xfrm>
          <a:prstGeom prst="straightConnector1">
            <a:avLst/>
          </a:prstGeom>
          <a:noFill/>
          <a:ln cap="flat" cmpd="sng" w="28575">
            <a:solidFill>
              <a:srgbClr val="C4BD9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8"/>
          <p:cNvCxnSpPr/>
          <p:nvPr/>
        </p:nvCxnSpPr>
        <p:spPr>
          <a:xfrm>
            <a:off x="237450" y="641600"/>
            <a:ext cx="872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2016-10-17T15:24:15Z</dcterms:created>
  <dc:creator>Teng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2016-10-17T00:00:00Z</vt:filetime>
  </property>
</Properties>
</file>