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9144000" cy="6858000"/>
  <p:embeddedFontLst>
    <p:embeddedFont>
      <p:font typeface="Arial Narrow" panose="020B0606020202030204" pitchFamily="34" charset="0"/>
      <p:regular r:id="rId18"/>
      <p:bold r:id="rId19"/>
      <p:italic r:id="rId20"/>
      <p:boldItalic r:id="rId21"/>
    </p:embeddedFont>
    <p:embeddedFont>
      <p:font typeface="Calibri" panose="020F0502020204030204" pitchFamily="3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6" roundtripDataSignature="AMtx7mjkz3wYHfshB8+tbzZyFaBnBGdEO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2" d="100"/>
          <a:sy n="152" d="100"/>
        </p:scale>
        <p:origin x="1986" y="162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962400" cy="344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5180013" y="0"/>
            <a:ext cx="3962400" cy="344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028950" y="857250"/>
            <a:ext cx="30861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6513513"/>
            <a:ext cx="3962400" cy="34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3364934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5365707e0a_0_0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g5365707e0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237115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5" name="Google Shape;135;p9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9:notes"/>
          <p:cNvSpPr txBox="1">
            <a:spLocks noGrp="1"/>
          </p:cNvSpPr>
          <p:nvPr>
            <p:ph type="sldNum" idx="12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435160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4" name="Google Shape;144;p12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2:notes"/>
          <p:cNvSpPr txBox="1">
            <a:spLocks noGrp="1"/>
          </p:cNvSpPr>
          <p:nvPr>
            <p:ph type="sldNum" idx="12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947222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9e77dddf6e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4" name="Google Shape;154;g9e77dddf6e_0_18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g9e77dddf6e_0_18:notes"/>
          <p:cNvSpPr txBox="1">
            <a:spLocks noGrp="1"/>
          </p:cNvSpPr>
          <p:nvPr>
            <p:ph type="sldNum" idx="12"/>
          </p:nvPr>
        </p:nvSpPr>
        <p:spPr>
          <a:xfrm>
            <a:off x="5180013" y="6513513"/>
            <a:ext cx="3962400" cy="3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322090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9e77dddf6e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4" name="Google Shape;164;g9e77dddf6e_0_29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g9e77dddf6e_0_29:notes"/>
          <p:cNvSpPr txBox="1">
            <a:spLocks noGrp="1"/>
          </p:cNvSpPr>
          <p:nvPr>
            <p:ph type="sldNum" idx="12"/>
          </p:nvPr>
        </p:nvSpPr>
        <p:spPr>
          <a:xfrm>
            <a:off x="5180013" y="6513513"/>
            <a:ext cx="3962400" cy="3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933276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0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179471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1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162306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427105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2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2:notes"/>
          <p:cNvSpPr txBox="1">
            <a:spLocks noGrp="1"/>
          </p:cNvSpPr>
          <p:nvPr>
            <p:ph type="sldNum" idx="12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504724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0" name="Google Shape;70;p3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3:notes"/>
          <p:cNvSpPr txBox="1">
            <a:spLocks noGrp="1"/>
          </p:cNvSpPr>
          <p:nvPr>
            <p:ph type="sldNum" idx="12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415909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8" name="Google Shape;78;p5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5:notes"/>
          <p:cNvSpPr txBox="1">
            <a:spLocks noGrp="1"/>
          </p:cNvSpPr>
          <p:nvPr>
            <p:ph type="sldNum" idx="12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573016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4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4:notes"/>
          <p:cNvSpPr txBox="1">
            <a:spLocks noGrp="1"/>
          </p:cNvSpPr>
          <p:nvPr>
            <p:ph type="sldNum" idx="12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328634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4" name="Google Shape;94;p6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Explain the parameters in detail</a:t>
            </a:r>
            <a:endParaRPr/>
          </a:p>
        </p:txBody>
      </p:sp>
      <p:sp>
        <p:nvSpPr>
          <p:cNvPr id="95" name="Google Shape;95;p6:notes"/>
          <p:cNvSpPr txBox="1">
            <a:spLocks noGrp="1"/>
          </p:cNvSpPr>
          <p:nvPr>
            <p:ph type="sldNum" idx="12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63512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p7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7:notes"/>
          <p:cNvSpPr txBox="1">
            <a:spLocks noGrp="1"/>
          </p:cNvSpPr>
          <p:nvPr>
            <p:ph type="sldNum" idx="12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562702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8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rf1shd/bin/rf1shd</a:t>
            </a:r>
            <a:endParaRPr/>
          </a:p>
        </p:txBody>
      </p:sp>
      <p:sp>
        <p:nvSpPr>
          <p:cNvPr id="121" name="Google Shape;12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245442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4"/>
          <p:cNvSpPr txBox="1">
            <a:spLocks noGrp="1"/>
          </p:cNvSpPr>
          <p:nvPr>
            <p:ph type="title"/>
          </p:nvPr>
        </p:nvSpPr>
        <p:spPr>
          <a:xfrm>
            <a:off x="307340" y="103123"/>
            <a:ext cx="8529319" cy="61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4"/>
          <p:cNvSpPr txBox="1">
            <a:spLocks noGrp="1"/>
          </p:cNvSpPr>
          <p:nvPr>
            <p:ph type="body" idx="1"/>
          </p:nvPr>
        </p:nvSpPr>
        <p:spPr>
          <a:xfrm>
            <a:off x="457200" y="1577340"/>
            <a:ext cx="822960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4"/>
          <p:cNvSpPr txBox="1">
            <a:spLocks noGrp="1"/>
          </p:cNvSpPr>
          <p:nvPr>
            <p:ph type="ftr" idx="11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4"/>
          <p:cNvSpPr txBox="1">
            <a:spLocks noGrp="1"/>
          </p:cNvSpPr>
          <p:nvPr>
            <p:ph type="dt" idx="10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4"/>
          <p:cNvSpPr txBox="1">
            <a:spLocks noGrp="1"/>
          </p:cNvSpPr>
          <p:nvPr>
            <p:ph type="sldNum" idx="12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 b="0" i="0" u="none" strike="noStrike" cap="none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5"/>
          <p:cNvSpPr txBox="1">
            <a:spLocks noGrp="1"/>
          </p:cNvSpPr>
          <p:nvPr>
            <p:ph type="title"/>
          </p:nvPr>
        </p:nvSpPr>
        <p:spPr>
          <a:xfrm>
            <a:off x="307340" y="103123"/>
            <a:ext cx="8529319" cy="61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5"/>
          <p:cNvSpPr txBox="1">
            <a:spLocks noGrp="1"/>
          </p:cNvSpPr>
          <p:nvPr>
            <p:ph type="ftr" idx="11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5"/>
          <p:cNvSpPr txBox="1">
            <a:spLocks noGrp="1"/>
          </p:cNvSpPr>
          <p:nvPr>
            <p:ph type="dt" idx="10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5"/>
          <p:cNvSpPr txBox="1">
            <a:spLocks noGrp="1"/>
          </p:cNvSpPr>
          <p:nvPr>
            <p:ph type="sldNum" idx="12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6"/>
          <p:cNvSpPr txBox="1">
            <a:spLocks noGrp="1"/>
          </p:cNvSpPr>
          <p:nvPr>
            <p:ph type="title"/>
          </p:nvPr>
        </p:nvSpPr>
        <p:spPr>
          <a:xfrm>
            <a:off x="307340" y="103123"/>
            <a:ext cx="8529319" cy="61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6"/>
          <p:cNvSpPr txBox="1">
            <a:spLocks noGrp="1"/>
          </p:cNvSpPr>
          <p:nvPr>
            <p:ph type="body" idx="1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6"/>
          <p:cNvSpPr txBox="1">
            <a:spLocks noGrp="1"/>
          </p:cNvSpPr>
          <p:nvPr>
            <p:ph type="body" idx="2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6"/>
          <p:cNvSpPr txBox="1">
            <a:spLocks noGrp="1"/>
          </p:cNvSpPr>
          <p:nvPr>
            <p:ph type="ftr" idx="11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6"/>
          <p:cNvSpPr txBox="1">
            <a:spLocks noGrp="1"/>
          </p:cNvSpPr>
          <p:nvPr>
            <p:ph type="dt" idx="10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6"/>
          <p:cNvSpPr txBox="1">
            <a:spLocks noGrp="1"/>
          </p:cNvSpPr>
          <p:nvPr>
            <p:ph type="sldNum" idx="12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7"/>
          <p:cNvSpPr txBox="1"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7"/>
          <p:cNvSpPr txBox="1">
            <a:spLocks noGrp="1"/>
          </p:cNvSpPr>
          <p:nvPr>
            <p:ph type="subTitle" idx="1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7"/>
          <p:cNvSpPr txBox="1">
            <a:spLocks noGrp="1"/>
          </p:cNvSpPr>
          <p:nvPr>
            <p:ph type="ftr" idx="11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7"/>
          <p:cNvSpPr txBox="1">
            <a:spLocks noGrp="1"/>
          </p:cNvSpPr>
          <p:nvPr>
            <p:ph type="dt" idx="10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7"/>
          <p:cNvSpPr txBox="1">
            <a:spLocks noGrp="1"/>
          </p:cNvSpPr>
          <p:nvPr>
            <p:ph type="sldNum" idx="12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8"/>
          <p:cNvSpPr txBox="1">
            <a:spLocks noGrp="1"/>
          </p:cNvSpPr>
          <p:nvPr>
            <p:ph type="ftr" idx="11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8"/>
          <p:cNvSpPr txBox="1">
            <a:spLocks noGrp="1"/>
          </p:cNvSpPr>
          <p:nvPr>
            <p:ph type="dt" idx="10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8"/>
          <p:cNvSpPr txBox="1">
            <a:spLocks noGrp="1"/>
          </p:cNvSpPr>
          <p:nvPr>
            <p:ph type="sldNum" idx="12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" type="blank">
  <p:cSld name="BLANK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5365707e0a_0_80"/>
          <p:cNvSpPr txBox="1">
            <a:spLocks noGrp="1"/>
          </p:cNvSpPr>
          <p:nvPr>
            <p:ph type="dt" idx="10"/>
          </p:nvPr>
        </p:nvSpPr>
        <p:spPr>
          <a:xfrm>
            <a:off x="457200" y="640080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g5365707e0a_0_80"/>
          <p:cNvSpPr txBox="1">
            <a:spLocks noGrp="1"/>
          </p:cNvSpPr>
          <p:nvPr>
            <p:ph type="ftr" idx="11"/>
          </p:nvPr>
        </p:nvSpPr>
        <p:spPr>
          <a:xfrm>
            <a:off x="3124200" y="640080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g5365707e0a_0_80"/>
          <p:cNvSpPr txBox="1">
            <a:spLocks noGrp="1"/>
          </p:cNvSpPr>
          <p:nvPr>
            <p:ph type="sldNum" idx="12"/>
          </p:nvPr>
        </p:nvSpPr>
        <p:spPr>
          <a:xfrm>
            <a:off x="6553200" y="640080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 txBox="1">
            <a:spLocks noGrp="1"/>
          </p:cNvSpPr>
          <p:nvPr>
            <p:ph type="title"/>
          </p:nvPr>
        </p:nvSpPr>
        <p:spPr>
          <a:xfrm>
            <a:off x="307340" y="103123"/>
            <a:ext cx="8529319" cy="61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3"/>
          <p:cNvSpPr txBox="1">
            <a:spLocks noGrp="1"/>
          </p:cNvSpPr>
          <p:nvPr>
            <p:ph type="body" idx="1"/>
          </p:nvPr>
        </p:nvSpPr>
        <p:spPr>
          <a:xfrm>
            <a:off x="457200" y="1577340"/>
            <a:ext cx="822960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3"/>
          <p:cNvSpPr txBox="1">
            <a:spLocks noGrp="1"/>
          </p:cNvSpPr>
          <p:nvPr>
            <p:ph type="ftr" idx="11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3"/>
          <p:cNvSpPr txBox="1">
            <a:spLocks noGrp="1"/>
          </p:cNvSpPr>
          <p:nvPr>
            <p:ph type="dt" idx="10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3"/>
          <p:cNvSpPr txBox="1">
            <a:spLocks noGrp="1"/>
          </p:cNvSpPr>
          <p:nvPr>
            <p:ph type="sldNum" idx="12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5365707e0a_0_0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fld>
            <a:endParaRPr/>
          </a:p>
        </p:txBody>
      </p:sp>
      <p:pic>
        <p:nvPicPr>
          <p:cNvPr id="52" name="Google Shape;52;g5365707e0a_0_0"/>
          <p:cNvPicPr preferRelativeResize="0">
            <a:picLocks noGrp="1"/>
          </p:cNvPicPr>
          <p:nvPr>
            <p:ph type="body" idx="4294967295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687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9"/>
          <p:cNvSpPr txBox="1">
            <a:spLocks noGrp="1"/>
          </p:cNvSpPr>
          <p:nvPr>
            <p:ph type="title"/>
          </p:nvPr>
        </p:nvSpPr>
        <p:spPr>
          <a:xfrm>
            <a:off x="307340" y="103123"/>
            <a:ext cx="8529319" cy="61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Calibri"/>
                <a:ea typeface="Calibri"/>
                <a:cs typeface="Calibri"/>
                <a:sym typeface="Calibri"/>
              </a:rPr>
              <a:t>Sram Ports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9" name="Google Shape;139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47750" y="922447"/>
            <a:ext cx="7048500" cy="5013105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9"/>
          <p:cNvSpPr/>
          <p:nvPr/>
        </p:nvSpPr>
        <p:spPr>
          <a:xfrm>
            <a:off x="4114801" y="4648200"/>
            <a:ext cx="647698" cy="381000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1" name="Google Shape;141;p9"/>
          <p:cNvCxnSpPr/>
          <p:nvPr/>
        </p:nvCxnSpPr>
        <p:spPr>
          <a:xfrm>
            <a:off x="180225" y="787300"/>
            <a:ext cx="87078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2"/>
          <p:cNvSpPr txBox="1">
            <a:spLocks noGrp="1"/>
          </p:cNvSpPr>
          <p:nvPr>
            <p:ph type="title"/>
          </p:nvPr>
        </p:nvSpPr>
        <p:spPr>
          <a:xfrm>
            <a:off x="307340" y="103123"/>
            <a:ext cx="8529319" cy="61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Calibri"/>
                <a:ea typeface="Calibri"/>
                <a:cs typeface="Calibri"/>
                <a:sym typeface="Calibri"/>
              </a:rPr>
              <a:t>Detailed function description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8" name="Google Shape;148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194570"/>
            <a:ext cx="9144000" cy="398703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12"/>
          <p:cNvSpPr/>
          <p:nvPr/>
        </p:nvSpPr>
        <p:spPr>
          <a:xfrm>
            <a:off x="76200" y="5294098"/>
            <a:ext cx="8610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 the details of the sram will be in </a:t>
            </a:r>
            <a:r>
              <a:rPr lang="en-U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ra2shd_v20.pdf (Artisan User Manual) </a:t>
            </a: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12"/>
          <p:cNvSpPr/>
          <p:nvPr/>
        </p:nvSpPr>
        <p:spPr>
          <a:xfrm>
            <a:off x="76200" y="6019800"/>
            <a:ext cx="8610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Design &amp; memory-compiler.pdf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slides for memory compiler from ARES Lab  </a:t>
            </a: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1" name="Google Shape;151;p12"/>
          <p:cNvCxnSpPr/>
          <p:nvPr/>
        </p:nvCxnSpPr>
        <p:spPr>
          <a:xfrm>
            <a:off x="180225" y="787300"/>
            <a:ext cx="87078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9e77dddf6e_0_18"/>
          <p:cNvSpPr txBox="1">
            <a:spLocks noGrp="1"/>
          </p:cNvSpPr>
          <p:nvPr>
            <p:ph type="title"/>
          </p:nvPr>
        </p:nvSpPr>
        <p:spPr>
          <a:xfrm>
            <a:off x="307340" y="103123"/>
            <a:ext cx="8529300" cy="6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Calibri"/>
                <a:ea typeface="Calibri"/>
                <a:cs typeface="Calibri"/>
                <a:sym typeface="Calibri"/>
              </a:rPr>
              <a:t>Sram Read Timing Diagram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8" name="Google Shape;158;g9e77dddf6e_0_18"/>
          <p:cNvCxnSpPr/>
          <p:nvPr/>
        </p:nvCxnSpPr>
        <p:spPr>
          <a:xfrm>
            <a:off x="180225" y="787300"/>
            <a:ext cx="87078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59" name="Google Shape;159;g9e77dddf6e_0_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225" y="969787"/>
            <a:ext cx="8903974" cy="4461225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g9e77dddf6e_0_18"/>
          <p:cNvSpPr txBox="1"/>
          <p:nvPr/>
        </p:nvSpPr>
        <p:spPr>
          <a:xfrm>
            <a:off x="457200" y="5955530"/>
            <a:ext cx="8001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(Q) will be available after the rising edge of the clock (1 clock cycle delay)</a:t>
            </a:r>
            <a:endParaRPr/>
          </a:p>
        </p:txBody>
      </p:sp>
      <p:sp>
        <p:nvSpPr>
          <p:cNvPr id="161" name="Google Shape;161;g9e77dddf6e_0_18"/>
          <p:cNvSpPr/>
          <p:nvPr/>
        </p:nvSpPr>
        <p:spPr>
          <a:xfrm>
            <a:off x="2971800" y="4664800"/>
            <a:ext cx="1327800" cy="9105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9e77dddf6e_0_29"/>
          <p:cNvSpPr txBox="1">
            <a:spLocks noGrp="1"/>
          </p:cNvSpPr>
          <p:nvPr>
            <p:ph type="title"/>
          </p:nvPr>
        </p:nvSpPr>
        <p:spPr>
          <a:xfrm>
            <a:off x="307340" y="103123"/>
            <a:ext cx="8529300" cy="6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Calibri"/>
                <a:ea typeface="Calibri"/>
                <a:cs typeface="Calibri"/>
                <a:sym typeface="Calibri"/>
              </a:rPr>
              <a:t>Sram Write Timing Diagram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8" name="Google Shape;168;g9e77dddf6e_0_29"/>
          <p:cNvCxnSpPr/>
          <p:nvPr/>
        </p:nvCxnSpPr>
        <p:spPr>
          <a:xfrm>
            <a:off x="180225" y="787300"/>
            <a:ext cx="87078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69" name="Google Shape;169;g9e77dddf6e_0_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" y="870223"/>
            <a:ext cx="8839199" cy="52450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0"/>
          <p:cNvSpPr txBox="1">
            <a:spLocks noGrp="1"/>
          </p:cNvSpPr>
          <p:nvPr>
            <p:ph type="title"/>
          </p:nvPr>
        </p:nvSpPr>
        <p:spPr>
          <a:xfrm>
            <a:off x="307340" y="103123"/>
            <a:ext cx="8529319" cy="61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Calibri"/>
                <a:ea typeface="Calibri"/>
                <a:cs typeface="Calibri"/>
                <a:sym typeface="Calibri"/>
              </a:rPr>
              <a:t>	Summary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10"/>
          <p:cNvSpPr txBox="1"/>
          <p:nvPr/>
        </p:nvSpPr>
        <p:spPr>
          <a:xfrm>
            <a:off x="1073786" y="1676400"/>
            <a:ext cx="1981200" cy="609600"/>
          </a:xfrm>
          <a:prstGeom prst="rect">
            <a:avLst/>
          </a:prstGeom>
          <a:noFill/>
          <a:ln w="12700" cap="flat" cmpd="sng">
            <a:solidFill>
              <a:srgbClr val="001F5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18400" rIns="0" bIns="0" anchor="t" anchorCtr="0">
            <a:spAutoFit/>
          </a:bodyPr>
          <a:lstStyle/>
          <a:p>
            <a:pPr marL="635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Behavioral Verilog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35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*.v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10"/>
          <p:cNvSpPr/>
          <p:nvPr/>
        </p:nvSpPr>
        <p:spPr>
          <a:xfrm>
            <a:off x="3283586" y="1066800"/>
            <a:ext cx="1066800" cy="533400"/>
          </a:xfrm>
          <a:custGeom>
            <a:avLst/>
            <a:gdLst/>
            <a:ahLst/>
            <a:cxnLst/>
            <a:rect l="l" t="t" r="r" b="b"/>
            <a:pathLst>
              <a:path w="1066800" h="533400" extrusionOk="0">
                <a:moveTo>
                  <a:pt x="0" y="533400"/>
                </a:moveTo>
                <a:lnTo>
                  <a:pt x="1066800" y="533400"/>
                </a:lnTo>
                <a:lnTo>
                  <a:pt x="10668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noFill/>
          <a:ln w="12700" cap="flat" cmpd="sng">
            <a:solidFill>
              <a:srgbClr val="001F5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10"/>
          <p:cNvSpPr txBox="1"/>
          <p:nvPr/>
        </p:nvSpPr>
        <p:spPr>
          <a:xfrm>
            <a:off x="3363595" y="1085088"/>
            <a:ext cx="906144" cy="498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250190" marR="5080" lvl="0" indent="-2381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testbench  tb*.v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10"/>
          <p:cNvSpPr txBox="1"/>
          <p:nvPr/>
        </p:nvSpPr>
        <p:spPr>
          <a:xfrm>
            <a:off x="5264786" y="1676400"/>
            <a:ext cx="2895600" cy="609600"/>
          </a:xfrm>
          <a:prstGeom prst="rect">
            <a:avLst/>
          </a:prstGeom>
          <a:noFill/>
          <a:ln w="12700" cap="flat" cmpd="sng">
            <a:solidFill>
              <a:srgbClr val="001F5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18400" rIns="0" bIns="0" anchor="t" anchorCtr="0">
            <a:spAutoFit/>
          </a:bodyPr>
          <a:lstStyle/>
          <a:p>
            <a:pPr marL="953769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functional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9725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verification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10"/>
          <p:cNvSpPr txBox="1"/>
          <p:nvPr/>
        </p:nvSpPr>
        <p:spPr>
          <a:xfrm>
            <a:off x="5264786" y="3745484"/>
            <a:ext cx="2895600" cy="6096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19050" rIns="0" bIns="0" anchor="t" anchorCtr="0">
            <a:spAutoFit/>
          </a:bodyPr>
          <a:lstStyle/>
          <a:p>
            <a:pPr marL="102870" marR="93345" lvl="0" indent="61087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post-synthesis  dynamic timing verification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10"/>
          <p:cNvSpPr/>
          <p:nvPr/>
        </p:nvSpPr>
        <p:spPr>
          <a:xfrm>
            <a:off x="1073786" y="3745484"/>
            <a:ext cx="1981200" cy="609600"/>
          </a:xfrm>
          <a:custGeom>
            <a:avLst/>
            <a:gdLst/>
            <a:ahLst/>
            <a:cxnLst/>
            <a:rect l="l" t="t" r="r" b="b"/>
            <a:pathLst>
              <a:path w="1981200" h="609600" extrusionOk="0">
                <a:moveTo>
                  <a:pt x="0" y="609600"/>
                </a:moveTo>
                <a:lnTo>
                  <a:pt x="1981200" y="609600"/>
                </a:lnTo>
                <a:lnTo>
                  <a:pt x="1981200" y="0"/>
                </a:lnTo>
                <a:lnTo>
                  <a:pt x="0" y="0"/>
                </a:lnTo>
                <a:lnTo>
                  <a:pt x="0" y="609600"/>
                </a:lnTo>
                <a:close/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10"/>
          <p:cNvSpPr txBox="1"/>
          <p:nvPr/>
        </p:nvSpPr>
        <p:spPr>
          <a:xfrm>
            <a:off x="1182396" y="3770883"/>
            <a:ext cx="1763395" cy="559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Structural Verilog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*.nl.v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10"/>
          <p:cNvSpPr/>
          <p:nvPr/>
        </p:nvSpPr>
        <p:spPr>
          <a:xfrm>
            <a:off x="1073786" y="2362200"/>
            <a:ext cx="1066800" cy="457200"/>
          </a:xfrm>
          <a:custGeom>
            <a:avLst/>
            <a:gdLst/>
            <a:ahLst/>
            <a:cxnLst/>
            <a:rect l="l" t="t" r="r" b="b"/>
            <a:pathLst>
              <a:path w="1066800" h="457200" extrusionOk="0">
                <a:moveTo>
                  <a:pt x="0" y="457200"/>
                </a:moveTo>
                <a:lnTo>
                  <a:pt x="1066800" y="457200"/>
                </a:lnTo>
                <a:lnTo>
                  <a:pt x="10668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10"/>
          <p:cNvSpPr txBox="1"/>
          <p:nvPr/>
        </p:nvSpPr>
        <p:spPr>
          <a:xfrm>
            <a:off x="1162584" y="2372740"/>
            <a:ext cx="889635" cy="438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29209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std. cell lib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*.db *.sldb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10"/>
          <p:cNvSpPr/>
          <p:nvPr/>
        </p:nvSpPr>
        <p:spPr>
          <a:xfrm>
            <a:off x="1073786" y="2907284"/>
            <a:ext cx="1066800" cy="457200"/>
          </a:xfrm>
          <a:custGeom>
            <a:avLst/>
            <a:gdLst/>
            <a:ahLst/>
            <a:cxnLst/>
            <a:rect l="l" t="t" r="r" b="b"/>
            <a:pathLst>
              <a:path w="1066800" h="457200" extrusionOk="0">
                <a:moveTo>
                  <a:pt x="0" y="457200"/>
                </a:moveTo>
                <a:lnTo>
                  <a:pt x="1066800" y="457200"/>
                </a:lnTo>
                <a:lnTo>
                  <a:pt x="10668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0"/>
          <p:cNvSpPr txBox="1"/>
          <p:nvPr/>
        </p:nvSpPr>
        <p:spPr>
          <a:xfrm>
            <a:off x="1164108" y="2917697"/>
            <a:ext cx="886460" cy="438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constraints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*.sdc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10"/>
          <p:cNvSpPr txBox="1"/>
          <p:nvPr/>
        </p:nvSpPr>
        <p:spPr>
          <a:xfrm>
            <a:off x="2846578" y="2962782"/>
            <a:ext cx="798195" cy="438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5080" lvl="0" indent="8953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Design  Compiler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10"/>
          <p:cNvSpPr/>
          <p:nvPr/>
        </p:nvSpPr>
        <p:spPr>
          <a:xfrm>
            <a:off x="2140586" y="2590800"/>
            <a:ext cx="609600" cy="0"/>
          </a:xfrm>
          <a:custGeom>
            <a:avLst/>
            <a:gdLst/>
            <a:ahLst/>
            <a:cxnLst/>
            <a:rect l="l" t="t" r="r" b="b"/>
            <a:pathLst>
              <a:path w="609600" h="120000" extrusionOk="0">
                <a:moveTo>
                  <a:pt x="0" y="0"/>
                </a:moveTo>
                <a:lnTo>
                  <a:pt x="609600" y="0"/>
                </a:lnTo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10"/>
          <p:cNvSpPr/>
          <p:nvPr/>
        </p:nvSpPr>
        <p:spPr>
          <a:xfrm>
            <a:off x="2712086" y="2593720"/>
            <a:ext cx="76200" cy="1151890"/>
          </a:xfrm>
          <a:custGeom>
            <a:avLst/>
            <a:gdLst/>
            <a:ahLst/>
            <a:cxnLst/>
            <a:rect l="l" t="t" r="r" b="b"/>
            <a:pathLst>
              <a:path w="76200" h="1151889" extrusionOk="0">
                <a:moveTo>
                  <a:pt x="31750" y="1075562"/>
                </a:moveTo>
                <a:lnTo>
                  <a:pt x="0" y="1075562"/>
                </a:lnTo>
                <a:lnTo>
                  <a:pt x="38100" y="1151762"/>
                </a:lnTo>
                <a:lnTo>
                  <a:pt x="69850" y="1088262"/>
                </a:lnTo>
                <a:lnTo>
                  <a:pt x="31750" y="1088262"/>
                </a:lnTo>
                <a:lnTo>
                  <a:pt x="31750" y="1075562"/>
                </a:lnTo>
                <a:close/>
              </a:path>
              <a:path w="76200" h="1151889" extrusionOk="0">
                <a:moveTo>
                  <a:pt x="44450" y="0"/>
                </a:moveTo>
                <a:lnTo>
                  <a:pt x="31750" y="0"/>
                </a:lnTo>
                <a:lnTo>
                  <a:pt x="31750" y="1088262"/>
                </a:lnTo>
                <a:lnTo>
                  <a:pt x="44450" y="1088262"/>
                </a:lnTo>
                <a:lnTo>
                  <a:pt x="44450" y="0"/>
                </a:lnTo>
                <a:close/>
              </a:path>
              <a:path w="76200" h="1151889" extrusionOk="0">
                <a:moveTo>
                  <a:pt x="76200" y="1075562"/>
                </a:moveTo>
                <a:lnTo>
                  <a:pt x="44450" y="1075562"/>
                </a:lnTo>
                <a:lnTo>
                  <a:pt x="44450" y="1088262"/>
                </a:lnTo>
                <a:lnTo>
                  <a:pt x="69850" y="1088262"/>
                </a:lnTo>
                <a:lnTo>
                  <a:pt x="76200" y="107556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0"/>
          <p:cNvSpPr/>
          <p:nvPr/>
        </p:nvSpPr>
        <p:spPr>
          <a:xfrm>
            <a:off x="2140586" y="3162300"/>
            <a:ext cx="609600" cy="0"/>
          </a:xfrm>
          <a:custGeom>
            <a:avLst/>
            <a:gdLst/>
            <a:ahLst/>
            <a:cxnLst/>
            <a:rect l="l" t="t" r="r" b="b"/>
            <a:pathLst>
              <a:path w="609600" h="120000" extrusionOk="0">
                <a:moveTo>
                  <a:pt x="0" y="0"/>
                </a:moveTo>
                <a:lnTo>
                  <a:pt x="609600" y="0"/>
                </a:lnTo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10"/>
          <p:cNvSpPr/>
          <p:nvPr/>
        </p:nvSpPr>
        <p:spPr>
          <a:xfrm>
            <a:off x="2788286" y="2286000"/>
            <a:ext cx="76200" cy="1459865"/>
          </a:xfrm>
          <a:custGeom>
            <a:avLst/>
            <a:gdLst/>
            <a:ahLst/>
            <a:cxnLst/>
            <a:rect l="l" t="t" r="r" b="b"/>
            <a:pathLst>
              <a:path w="76200" h="1459864" extrusionOk="0">
                <a:moveTo>
                  <a:pt x="31750" y="1383283"/>
                </a:moveTo>
                <a:lnTo>
                  <a:pt x="0" y="1383283"/>
                </a:lnTo>
                <a:lnTo>
                  <a:pt x="38100" y="1459483"/>
                </a:lnTo>
                <a:lnTo>
                  <a:pt x="69850" y="1395983"/>
                </a:lnTo>
                <a:lnTo>
                  <a:pt x="31750" y="1395983"/>
                </a:lnTo>
                <a:lnTo>
                  <a:pt x="31750" y="1383283"/>
                </a:lnTo>
                <a:close/>
              </a:path>
              <a:path w="76200" h="1459864" extrusionOk="0">
                <a:moveTo>
                  <a:pt x="44450" y="0"/>
                </a:moveTo>
                <a:lnTo>
                  <a:pt x="31750" y="0"/>
                </a:lnTo>
                <a:lnTo>
                  <a:pt x="31750" y="1395983"/>
                </a:lnTo>
                <a:lnTo>
                  <a:pt x="44450" y="1395983"/>
                </a:lnTo>
                <a:lnTo>
                  <a:pt x="44450" y="0"/>
                </a:lnTo>
                <a:close/>
              </a:path>
              <a:path w="76200" h="1459864" extrusionOk="0">
                <a:moveTo>
                  <a:pt x="76200" y="1383283"/>
                </a:moveTo>
                <a:lnTo>
                  <a:pt x="44450" y="1383283"/>
                </a:lnTo>
                <a:lnTo>
                  <a:pt x="44450" y="1395983"/>
                </a:lnTo>
                <a:lnTo>
                  <a:pt x="69850" y="1395983"/>
                </a:lnTo>
                <a:lnTo>
                  <a:pt x="76200" y="138328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10"/>
          <p:cNvSpPr/>
          <p:nvPr/>
        </p:nvSpPr>
        <p:spPr>
          <a:xfrm>
            <a:off x="3054986" y="1943100"/>
            <a:ext cx="2209800" cy="76200"/>
          </a:xfrm>
          <a:custGeom>
            <a:avLst/>
            <a:gdLst/>
            <a:ahLst/>
            <a:cxnLst/>
            <a:rect l="l" t="t" r="r" b="b"/>
            <a:pathLst>
              <a:path w="2209800" h="76200" extrusionOk="0">
                <a:moveTo>
                  <a:pt x="2133600" y="0"/>
                </a:moveTo>
                <a:lnTo>
                  <a:pt x="2133600" y="76200"/>
                </a:lnTo>
                <a:lnTo>
                  <a:pt x="2197100" y="44450"/>
                </a:lnTo>
                <a:lnTo>
                  <a:pt x="2146300" y="44450"/>
                </a:lnTo>
                <a:lnTo>
                  <a:pt x="2146300" y="31750"/>
                </a:lnTo>
                <a:lnTo>
                  <a:pt x="2197100" y="31750"/>
                </a:lnTo>
                <a:lnTo>
                  <a:pt x="2133600" y="0"/>
                </a:lnTo>
                <a:close/>
              </a:path>
              <a:path w="2209800" h="76200" extrusionOk="0">
                <a:moveTo>
                  <a:pt x="2133600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2133600" y="44450"/>
                </a:lnTo>
                <a:lnTo>
                  <a:pt x="2133600" y="31750"/>
                </a:lnTo>
                <a:close/>
              </a:path>
              <a:path w="2209800" h="76200" extrusionOk="0">
                <a:moveTo>
                  <a:pt x="2197100" y="31750"/>
                </a:moveTo>
                <a:lnTo>
                  <a:pt x="2146300" y="31750"/>
                </a:lnTo>
                <a:lnTo>
                  <a:pt x="2146300" y="44450"/>
                </a:lnTo>
                <a:lnTo>
                  <a:pt x="2197100" y="44450"/>
                </a:lnTo>
                <a:lnTo>
                  <a:pt x="2209800" y="38100"/>
                </a:lnTo>
                <a:lnTo>
                  <a:pt x="2197100" y="3175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10"/>
          <p:cNvSpPr txBox="1"/>
          <p:nvPr/>
        </p:nvSpPr>
        <p:spPr>
          <a:xfrm>
            <a:off x="4077716" y="1717040"/>
            <a:ext cx="866775" cy="224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ModelSim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10"/>
          <p:cNvSpPr/>
          <p:nvPr/>
        </p:nvSpPr>
        <p:spPr>
          <a:xfrm>
            <a:off x="3835274" y="2095500"/>
            <a:ext cx="1430020" cy="76200"/>
          </a:xfrm>
          <a:custGeom>
            <a:avLst/>
            <a:gdLst/>
            <a:ahLst/>
            <a:cxnLst/>
            <a:rect l="l" t="t" r="r" b="b"/>
            <a:pathLst>
              <a:path w="1430020" h="76200" extrusionOk="0">
                <a:moveTo>
                  <a:pt x="1353312" y="0"/>
                </a:moveTo>
                <a:lnTo>
                  <a:pt x="1353312" y="76200"/>
                </a:lnTo>
                <a:lnTo>
                  <a:pt x="1416812" y="44450"/>
                </a:lnTo>
                <a:lnTo>
                  <a:pt x="1366012" y="44450"/>
                </a:lnTo>
                <a:lnTo>
                  <a:pt x="1366012" y="31750"/>
                </a:lnTo>
                <a:lnTo>
                  <a:pt x="1416812" y="31750"/>
                </a:lnTo>
                <a:lnTo>
                  <a:pt x="1353312" y="0"/>
                </a:lnTo>
                <a:close/>
              </a:path>
              <a:path w="1430020" h="76200" extrusionOk="0">
                <a:moveTo>
                  <a:pt x="1353312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1353312" y="44450"/>
                </a:lnTo>
                <a:lnTo>
                  <a:pt x="1353312" y="31750"/>
                </a:lnTo>
                <a:close/>
              </a:path>
              <a:path w="1430020" h="76200" extrusionOk="0">
                <a:moveTo>
                  <a:pt x="1416812" y="31750"/>
                </a:moveTo>
                <a:lnTo>
                  <a:pt x="1366012" y="31750"/>
                </a:lnTo>
                <a:lnTo>
                  <a:pt x="1366012" y="44450"/>
                </a:lnTo>
                <a:lnTo>
                  <a:pt x="1416812" y="44450"/>
                </a:lnTo>
                <a:lnTo>
                  <a:pt x="1429512" y="38100"/>
                </a:lnTo>
                <a:lnTo>
                  <a:pt x="1416812" y="3175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10"/>
          <p:cNvSpPr/>
          <p:nvPr/>
        </p:nvSpPr>
        <p:spPr>
          <a:xfrm>
            <a:off x="3835274" y="1600200"/>
            <a:ext cx="10795" cy="2286000"/>
          </a:xfrm>
          <a:custGeom>
            <a:avLst/>
            <a:gdLst/>
            <a:ahLst/>
            <a:cxnLst/>
            <a:rect l="l" t="t" r="r" b="b"/>
            <a:pathLst>
              <a:path w="10795" h="2286000" extrusionOk="0">
                <a:moveTo>
                  <a:pt x="10413" y="2286000"/>
                </a:moveTo>
                <a:lnTo>
                  <a:pt x="0" y="0"/>
                </a:lnTo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10"/>
          <p:cNvSpPr/>
          <p:nvPr/>
        </p:nvSpPr>
        <p:spPr>
          <a:xfrm>
            <a:off x="3845688" y="3848100"/>
            <a:ext cx="1419225" cy="76200"/>
          </a:xfrm>
          <a:custGeom>
            <a:avLst/>
            <a:gdLst/>
            <a:ahLst/>
            <a:cxnLst/>
            <a:rect l="l" t="t" r="r" b="b"/>
            <a:pathLst>
              <a:path w="1419225" h="76200" extrusionOk="0">
                <a:moveTo>
                  <a:pt x="1342898" y="0"/>
                </a:moveTo>
                <a:lnTo>
                  <a:pt x="1342898" y="76200"/>
                </a:lnTo>
                <a:lnTo>
                  <a:pt x="1406398" y="44450"/>
                </a:lnTo>
                <a:lnTo>
                  <a:pt x="1355598" y="44450"/>
                </a:lnTo>
                <a:lnTo>
                  <a:pt x="1355598" y="31750"/>
                </a:lnTo>
                <a:lnTo>
                  <a:pt x="1406398" y="31750"/>
                </a:lnTo>
                <a:lnTo>
                  <a:pt x="1342898" y="0"/>
                </a:lnTo>
                <a:close/>
              </a:path>
              <a:path w="1419225" h="76200" extrusionOk="0">
                <a:moveTo>
                  <a:pt x="1342898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1342898" y="44450"/>
                </a:lnTo>
                <a:lnTo>
                  <a:pt x="1342898" y="31750"/>
                </a:lnTo>
                <a:close/>
              </a:path>
              <a:path w="1419225" h="76200" extrusionOk="0">
                <a:moveTo>
                  <a:pt x="1406398" y="31750"/>
                </a:moveTo>
                <a:lnTo>
                  <a:pt x="1355598" y="31750"/>
                </a:lnTo>
                <a:lnTo>
                  <a:pt x="1355598" y="44450"/>
                </a:lnTo>
                <a:lnTo>
                  <a:pt x="1406398" y="44450"/>
                </a:lnTo>
                <a:lnTo>
                  <a:pt x="1419098" y="38100"/>
                </a:lnTo>
                <a:lnTo>
                  <a:pt x="1406398" y="3175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10"/>
          <p:cNvSpPr/>
          <p:nvPr/>
        </p:nvSpPr>
        <p:spPr>
          <a:xfrm>
            <a:off x="1073786" y="4343400"/>
            <a:ext cx="1981200" cy="609600"/>
          </a:xfrm>
          <a:custGeom>
            <a:avLst/>
            <a:gdLst/>
            <a:ahLst/>
            <a:cxnLst/>
            <a:rect l="l" t="t" r="r" b="b"/>
            <a:pathLst>
              <a:path w="1981200" h="609600" extrusionOk="0">
                <a:moveTo>
                  <a:pt x="0" y="609600"/>
                </a:moveTo>
                <a:lnTo>
                  <a:pt x="1981200" y="609600"/>
                </a:lnTo>
                <a:lnTo>
                  <a:pt x="1981200" y="0"/>
                </a:lnTo>
                <a:lnTo>
                  <a:pt x="0" y="0"/>
                </a:lnTo>
                <a:lnTo>
                  <a:pt x="0" y="609600"/>
                </a:lnTo>
                <a:close/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10"/>
          <p:cNvSpPr txBox="1"/>
          <p:nvPr/>
        </p:nvSpPr>
        <p:spPr>
          <a:xfrm>
            <a:off x="1465835" y="4369307"/>
            <a:ext cx="1197610" cy="559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Timing info.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*.sdf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10"/>
          <p:cNvSpPr/>
          <p:nvPr/>
        </p:nvSpPr>
        <p:spPr>
          <a:xfrm>
            <a:off x="3835274" y="4152900"/>
            <a:ext cx="1430020" cy="76200"/>
          </a:xfrm>
          <a:custGeom>
            <a:avLst/>
            <a:gdLst/>
            <a:ahLst/>
            <a:cxnLst/>
            <a:rect l="l" t="t" r="r" b="b"/>
            <a:pathLst>
              <a:path w="1430020" h="76200" extrusionOk="0">
                <a:moveTo>
                  <a:pt x="1353312" y="0"/>
                </a:moveTo>
                <a:lnTo>
                  <a:pt x="1353312" y="76200"/>
                </a:lnTo>
                <a:lnTo>
                  <a:pt x="1416812" y="44450"/>
                </a:lnTo>
                <a:lnTo>
                  <a:pt x="1366012" y="44450"/>
                </a:lnTo>
                <a:lnTo>
                  <a:pt x="1366012" y="31750"/>
                </a:lnTo>
                <a:lnTo>
                  <a:pt x="1416812" y="31750"/>
                </a:lnTo>
                <a:lnTo>
                  <a:pt x="1353312" y="0"/>
                </a:lnTo>
                <a:close/>
              </a:path>
              <a:path w="1430020" h="76200" extrusionOk="0">
                <a:moveTo>
                  <a:pt x="1353312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1353312" y="44450"/>
                </a:lnTo>
                <a:lnTo>
                  <a:pt x="1353312" y="31750"/>
                </a:lnTo>
                <a:close/>
              </a:path>
              <a:path w="1430020" h="76200" extrusionOk="0">
                <a:moveTo>
                  <a:pt x="1416812" y="31750"/>
                </a:moveTo>
                <a:lnTo>
                  <a:pt x="1366012" y="31750"/>
                </a:lnTo>
                <a:lnTo>
                  <a:pt x="1366012" y="44450"/>
                </a:lnTo>
                <a:lnTo>
                  <a:pt x="1416812" y="44450"/>
                </a:lnTo>
                <a:lnTo>
                  <a:pt x="1429512" y="38100"/>
                </a:lnTo>
                <a:lnTo>
                  <a:pt x="1416812" y="3175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10"/>
          <p:cNvSpPr txBox="1"/>
          <p:nvPr/>
        </p:nvSpPr>
        <p:spPr>
          <a:xfrm>
            <a:off x="4077716" y="3634232"/>
            <a:ext cx="866775" cy="224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ModelSim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10"/>
          <p:cNvSpPr/>
          <p:nvPr/>
        </p:nvSpPr>
        <p:spPr>
          <a:xfrm>
            <a:off x="5264786" y="4648250"/>
            <a:ext cx="2895600" cy="609600"/>
          </a:xfrm>
          <a:custGeom>
            <a:avLst/>
            <a:gdLst/>
            <a:ahLst/>
            <a:cxnLst/>
            <a:rect l="l" t="t" r="r" b="b"/>
            <a:pathLst>
              <a:path w="2895600" h="609600" extrusionOk="0">
                <a:moveTo>
                  <a:pt x="0" y="609599"/>
                </a:moveTo>
                <a:lnTo>
                  <a:pt x="2895600" y="609599"/>
                </a:lnTo>
                <a:lnTo>
                  <a:pt x="2895600" y="0"/>
                </a:lnTo>
                <a:lnTo>
                  <a:pt x="0" y="0"/>
                </a:lnTo>
                <a:lnTo>
                  <a:pt x="0" y="609599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10"/>
          <p:cNvSpPr txBox="1"/>
          <p:nvPr/>
        </p:nvSpPr>
        <p:spPr>
          <a:xfrm>
            <a:off x="5139309" y="4811198"/>
            <a:ext cx="2861691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5080" lvl="0" indent="45211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static timing verification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10"/>
          <p:cNvSpPr txBox="1"/>
          <p:nvPr/>
        </p:nvSpPr>
        <p:spPr>
          <a:xfrm>
            <a:off x="4105149" y="4837303"/>
            <a:ext cx="935355" cy="224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PrimeTime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10"/>
          <p:cNvSpPr/>
          <p:nvPr/>
        </p:nvSpPr>
        <p:spPr>
          <a:xfrm>
            <a:off x="5264786" y="5257850"/>
            <a:ext cx="2895600" cy="609600"/>
          </a:xfrm>
          <a:custGeom>
            <a:avLst/>
            <a:gdLst/>
            <a:ahLst/>
            <a:cxnLst/>
            <a:rect l="l" t="t" r="r" b="b"/>
            <a:pathLst>
              <a:path w="2895600" h="609600" extrusionOk="0">
                <a:moveTo>
                  <a:pt x="0" y="609599"/>
                </a:moveTo>
                <a:lnTo>
                  <a:pt x="2895600" y="609599"/>
                </a:lnTo>
                <a:lnTo>
                  <a:pt x="2895600" y="0"/>
                </a:lnTo>
                <a:lnTo>
                  <a:pt x="0" y="0"/>
                </a:lnTo>
                <a:lnTo>
                  <a:pt x="0" y="609599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10"/>
          <p:cNvSpPr txBox="1"/>
          <p:nvPr/>
        </p:nvSpPr>
        <p:spPr>
          <a:xfrm>
            <a:off x="5947030" y="5410200"/>
            <a:ext cx="190157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5080" lvl="0" indent="25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power analysis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10"/>
          <p:cNvSpPr/>
          <p:nvPr/>
        </p:nvSpPr>
        <p:spPr>
          <a:xfrm>
            <a:off x="3054986" y="4012184"/>
            <a:ext cx="2209800" cy="76200"/>
          </a:xfrm>
          <a:custGeom>
            <a:avLst/>
            <a:gdLst/>
            <a:ahLst/>
            <a:cxnLst/>
            <a:rect l="l" t="t" r="r" b="b"/>
            <a:pathLst>
              <a:path w="2209800" h="76200" extrusionOk="0">
                <a:moveTo>
                  <a:pt x="2133600" y="0"/>
                </a:moveTo>
                <a:lnTo>
                  <a:pt x="2133600" y="76200"/>
                </a:lnTo>
                <a:lnTo>
                  <a:pt x="2197100" y="44450"/>
                </a:lnTo>
                <a:lnTo>
                  <a:pt x="2146300" y="44450"/>
                </a:lnTo>
                <a:lnTo>
                  <a:pt x="2146300" y="31750"/>
                </a:lnTo>
                <a:lnTo>
                  <a:pt x="2197100" y="31750"/>
                </a:lnTo>
                <a:lnTo>
                  <a:pt x="2133600" y="0"/>
                </a:lnTo>
                <a:close/>
              </a:path>
              <a:path w="2209800" h="76200" extrusionOk="0">
                <a:moveTo>
                  <a:pt x="2133600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2133600" y="44450"/>
                </a:lnTo>
                <a:lnTo>
                  <a:pt x="2133600" y="31750"/>
                </a:lnTo>
                <a:close/>
              </a:path>
              <a:path w="2209800" h="76200" extrusionOk="0">
                <a:moveTo>
                  <a:pt x="2197100" y="31750"/>
                </a:moveTo>
                <a:lnTo>
                  <a:pt x="2146300" y="31750"/>
                </a:lnTo>
                <a:lnTo>
                  <a:pt x="2146300" y="44450"/>
                </a:lnTo>
                <a:lnTo>
                  <a:pt x="2197100" y="44450"/>
                </a:lnTo>
                <a:lnTo>
                  <a:pt x="2209800" y="38100"/>
                </a:lnTo>
                <a:lnTo>
                  <a:pt x="2197100" y="3175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10"/>
          <p:cNvSpPr/>
          <p:nvPr/>
        </p:nvSpPr>
        <p:spPr>
          <a:xfrm>
            <a:off x="3054986" y="4649723"/>
            <a:ext cx="780415" cy="0"/>
          </a:xfrm>
          <a:custGeom>
            <a:avLst/>
            <a:gdLst/>
            <a:ahLst/>
            <a:cxnLst/>
            <a:rect l="l" t="t" r="r" b="b"/>
            <a:pathLst>
              <a:path w="780414" h="120000" extrusionOk="0">
                <a:moveTo>
                  <a:pt x="0" y="0"/>
                </a:moveTo>
                <a:lnTo>
                  <a:pt x="780288" y="0"/>
                </a:lnTo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10"/>
          <p:cNvSpPr/>
          <p:nvPr/>
        </p:nvSpPr>
        <p:spPr>
          <a:xfrm>
            <a:off x="3840481" y="4191000"/>
            <a:ext cx="2540" cy="459105"/>
          </a:xfrm>
          <a:custGeom>
            <a:avLst/>
            <a:gdLst/>
            <a:ahLst/>
            <a:cxnLst/>
            <a:rect l="l" t="t" r="r" b="b"/>
            <a:pathLst>
              <a:path w="2539" h="459104" extrusionOk="0">
                <a:moveTo>
                  <a:pt x="2539" y="458724"/>
                </a:moveTo>
                <a:lnTo>
                  <a:pt x="0" y="0"/>
                </a:lnTo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10"/>
          <p:cNvSpPr/>
          <p:nvPr/>
        </p:nvSpPr>
        <p:spPr>
          <a:xfrm>
            <a:off x="3664586" y="5295950"/>
            <a:ext cx="1592580" cy="76200"/>
          </a:xfrm>
          <a:custGeom>
            <a:avLst/>
            <a:gdLst/>
            <a:ahLst/>
            <a:cxnLst/>
            <a:rect l="l" t="t" r="r" b="b"/>
            <a:pathLst>
              <a:path w="1592579" h="76200" extrusionOk="0">
                <a:moveTo>
                  <a:pt x="1516252" y="0"/>
                </a:moveTo>
                <a:lnTo>
                  <a:pt x="1516252" y="76199"/>
                </a:lnTo>
                <a:lnTo>
                  <a:pt x="1579752" y="44449"/>
                </a:lnTo>
                <a:lnTo>
                  <a:pt x="1528952" y="44449"/>
                </a:lnTo>
                <a:lnTo>
                  <a:pt x="1528952" y="31749"/>
                </a:lnTo>
                <a:lnTo>
                  <a:pt x="1579752" y="31749"/>
                </a:lnTo>
                <a:lnTo>
                  <a:pt x="1516252" y="0"/>
                </a:lnTo>
                <a:close/>
              </a:path>
              <a:path w="1592579" h="76200" extrusionOk="0">
                <a:moveTo>
                  <a:pt x="1516252" y="31749"/>
                </a:moveTo>
                <a:lnTo>
                  <a:pt x="0" y="31749"/>
                </a:lnTo>
                <a:lnTo>
                  <a:pt x="0" y="44449"/>
                </a:lnTo>
                <a:lnTo>
                  <a:pt x="1516252" y="44449"/>
                </a:lnTo>
                <a:lnTo>
                  <a:pt x="1516252" y="31749"/>
                </a:lnTo>
                <a:close/>
              </a:path>
              <a:path w="1592579" h="76200" extrusionOk="0">
                <a:moveTo>
                  <a:pt x="1579752" y="31749"/>
                </a:moveTo>
                <a:lnTo>
                  <a:pt x="1528952" y="31749"/>
                </a:lnTo>
                <a:lnTo>
                  <a:pt x="1528952" y="44449"/>
                </a:lnTo>
                <a:lnTo>
                  <a:pt x="1579752" y="44449"/>
                </a:lnTo>
                <a:lnTo>
                  <a:pt x="1592452" y="38099"/>
                </a:lnTo>
                <a:lnTo>
                  <a:pt x="1579752" y="3174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10"/>
          <p:cNvSpPr/>
          <p:nvPr/>
        </p:nvSpPr>
        <p:spPr>
          <a:xfrm>
            <a:off x="3664586" y="4050284"/>
            <a:ext cx="0" cy="1283970"/>
          </a:xfrm>
          <a:custGeom>
            <a:avLst/>
            <a:gdLst/>
            <a:ahLst/>
            <a:cxnLst/>
            <a:rect l="l" t="t" r="r" b="b"/>
            <a:pathLst>
              <a:path w="120000" h="1283970" extrusionOk="0">
                <a:moveTo>
                  <a:pt x="0" y="1283766"/>
                </a:moveTo>
                <a:lnTo>
                  <a:pt x="0" y="0"/>
                </a:lnTo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10"/>
          <p:cNvSpPr/>
          <p:nvPr/>
        </p:nvSpPr>
        <p:spPr>
          <a:xfrm>
            <a:off x="1073786" y="3745547"/>
            <a:ext cx="1981200" cy="1212850"/>
          </a:xfrm>
          <a:custGeom>
            <a:avLst/>
            <a:gdLst/>
            <a:ahLst/>
            <a:cxnLst/>
            <a:rect l="l" t="t" r="r" b="b"/>
            <a:pathLst>
              <a:path w="1981200" h="1212850" extrusionOk="0">
                <a:moveTo>
                  <a:pt x="0" y="1212278"/>
                </a:moveTo>
                <a:lnTo>
                  <a:pt x="1981200" y="1212278"/>
                </a:lnTo>
                <a:lnTo>
                  <a:pt x="1981200" y="0"/>
                </a:lnTo>
                <a:lnTo>
                  <a:pt x="0" y="0"/>
                </a:lnTo>
                <a:lnTo>
                  <a:pt x="0" y="1212278"/>
                </a:lnTo>
                <a:close/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10"/>
          <p:cNvSpPr/>
          <p:nvPr/>
        </p:nvSpPr>
        <p:spPr>
          <a:xfrm>
            <a:off x="2788286" y="4957826"/>
            <a:ext cx="76200" cy="681355"/>
          </a:xfrm>
          <a:custGeom>
            <a:avLst/>
            <a:gdLst/>
            <a:ahLst/>
            <a:cxnLst/>
            <a:rect l="l" t="t" r="r" b="b"/>
            <a:pathLst>
              <a:path w="76200" h="681354" extrusionOk="0">
                <a:moveTo>
                  <a:pt x="31750" y="604824"/>
                </a:moveTo>
                <a:lnTo>
                  <a:pt x="0" y="604824"/>
                </a:lnTo>
                <a:lnTo>
                  <a:pt x="38100" y="681024"/>
                </a:lnTo>
                <a:lnTo>
                  <a:pt x="69850" y="617524"/>
                </a:lnTo>
                <a:lnTo>
                  <a:pt x="31750" y="617524"/>
                </a:lnTo>
                <a:lnTo>
                  <a:pt x="31750" y="604824"/>
                </a:lnTo>
                <a:close/>
              </a:path>
              <a:path w="76200" h="681354" extrusionOk="0">
                <a:moveTo>
                  <a:pt x="44450" y="0"/>
                </a:moveTo>
                <a:lnTo>
                  <a:pt x="31750" y="0"/>
                </a:lnTo>
                <a:lnTo>
                  <a:pt x="31750" y="617524"/>
                </a:lnTo>
                <a:lnTo>
                  <a:pt x="44450" y="617524"/>
                </a:lnTo>
                <a:lnTo>
                  <a:pt x="44450" y="0"/>
                </a:lnTo>
                <a:close/>
              </a:path>
              <a:path w="76200" h="681354" extrusionOk="0">
                <a:moveTo>
                  <a:pt x="76200" y="604824"/>
                </a:moveTo>
                <a:lnTo>
                  <a:pt x="44450" y="604824"/>
                </a:lnTo>
                <a:lnTo>
                  <a:pt x="44450" y="617524"/>
                </a:lnTo>
                <a:lnTo>
                  <a:pt x="69850" y="617524"/>
                </a:lnTo>
                <a:lnTo>
                  <a:pt x="76200" y="604824"/>
                </a:lnTo>
                <a:close/>
              </a:path>
            </a:pathLst>
          </a:custGeom>
          <a:solidFill>
            <a:srgbClr val="A6A6A6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10"/>
          <p:cNvSpPr txBox="1"/>
          <p:nvPr/>
        </p:nvSpPr>
        <p:spPr>
          <a:xfrm>
            <a:off x="-152400" y="5638800"/>
            <a:ext cx="4526915" cy="556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272034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Encounter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061720" marR="0" lvl="0" indent="0" algn="l" rtl="0">
              <a:lnSpc>
                <a:spcPct val="100000"/>
              </a:lnSpc>
              <a:spcBef>
                <a:spcPts val="495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Automatic Placement and Routing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10"/>
          <p:cNvSpPr/>
          <p:nvPr/>
        </p:nvSpPr>
        <p:spPr>
          <a:xfrm>
            <a:off x="3845688" y="5067350"/>
            <a:ext cx="1411605" cy="76200"/>
          </a:xfrm>
          <a:custGeom>
            <a:avLst/>
            <a:gdLst/>
            <a:ahLst/>
            <a:cxnLst/>
            <a:rect l="l" t="t" r="r" b="b"/>
            <a:pathLst>
              <a:path w="1411604" h="76200" extrusionOk="0">
                <a:moveTo>
                  <a:pt x="1335151" y="0"/>
                </a:moveTo>
                <a:lnTo>
                  <a:pt x="1335151" y="76199"/>
                </a:lnTo>
                <a:lnTo>
                  <a:pt x="1398651" y="44449"/>
                </a:lnTo>
                <a:lnTo>
                  <a:pt x="1347851" y="44449"/>
                </a:lnTo>
                <a:lnTo>
                  <a:pt x="1347851" y="31749"/>
                </a:lnTo>
                <a:lnTo>
                  <a:pt x="1398651" y="31749"/>
                </a:lnTo>
                <a:lnTo>
                  <a:pt x="1335151" y="0"/>
                </a:lnTo>
                <a:close/>
              </a:path>
              <a:path w="1411604" h="76200" extrusionOk="0">
                <a:moveTo>
                  <a:pt x="1335151" y="31749"/>
                </a:moveTo>
                <a:lnTo>
                  <a:pt x="0" y="31749"/>
                </a:lnTo>
                <a:lnTo>
                  <a:pt x="0" y="44449"/>
                </a:lnTo>
                <a:lnTo>
                  <a:pt x="1335151" y="44449"/>
                </a:lnTo>
                <a:lnTo>
                  <a:pt x="1335151" y="31749"/>
                </a:lnTo>
                <a:close/>
              </a:path>
              <a:path w="1411604" h="76200" extrusionOk="0">
                <a:moveTo>
                  <a:pt x="1398651" y="31749"/>
                </a:moveTo>
                <a:lnTo>
                  <a:pt x="1347851" y="31749"/>
                </a:lnTo>
                <a:lnTo>
                  <a:pt x="1347851" y="44449"/>
                </a:lnTo>
                <a:lnTo>
                  <a:pt x="1398651" y="44449"/>
                </a:lnTo>
                <a:lnTo>
                  <a:pt x="1411351" y="38099"/>
                </a:lnTo>
                <a:lnTo>
                  <a:pt x="1398651" y="3174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10"/>
          <p:cNvSpPr/>
          <p:nvPr/>
        </p:nvSpPr>
        <p:spPr>
          <a:xfrm>
            <a:off x="3843020" y="4653788"/>
            <a:ext cx="3175" cy="459105"/>
          </a:xfrm>
          <a:custGeom>
            <a:avLst/>
            <a:gdLst/>
            <a:ahLst/>
            <a:cxnLst/>
            <a:rect l="l" t="t" r="r" b="b"/>
            <a:pathLst>
              <a:path w="3175" h="459104" extrusionOk="0">
                <a:moveTo>
                  <a:pt x="2666" y="458774"/>
                </a:moveTo>
                <a:lnTo>
                  <a:pt x="0" y="0"/>
                </a:lnTo>
              </a:path>
            </a:pathLst>
          </a:custGeom>
          <a:noFill/>
          <a:ln w="126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10"/>
          <p:cNvSpPr txBox="1"/>
          <p:nvPr/>
        </p:nvSpPr>
        <p:spPr>
          <a:xfrm>
            <a:off x="5264786" y="2652578"/>
            <a:ext cx="2887980" cy="572593"/>
          </a:xfrm>
          <a:prstGeom prst="rect">
            <a:avLst/>
          </a:prstGeom>
          <a:solidFill>
            <a:srgbClr val="FFFF00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18400" rIns="0" bIns="0" anchor="t" anchorCtr="0">
            <a:spAutoFit/>
          </a:bodyPr>
          <a:lstStyle/>
          <a:p>
            <a:pPr marL="89725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Memory Compiler (*.v, *.lib, &amp; *.vclef)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6" name="Google Shape;216;p10"/>
          <p:cNvCxnSpPr/>
          <p:nvPr/>
        </p:nvCxnSpPr>
        <p:spPr>
          <a:xfrm rot="10800000">
            <a:off x="4496912" y="2804618"/>
            <a:ext cx="760254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17" name="Google Shape;217;p10"/>
          <p:cNvCxnSpPr/>
          <p:nvPr/>
        </p:nvCxnSpPr>
        <p:spPr>
          <a:xfrm rot="10800000">
            <a:off x="4496912" y="1963010"/>
            <a:ext cx="13620" cy="841608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18" name="Google Shape;218;p10"/>
          <p:cNvCxnSpPr/>
          <p:nvPr/>
        </p:nvCxnSpPr>
        <p:spPr>
          <a:xfrm>
            <a:off x="5086940" y="2945334"/>
            <a:ext cx="18460" cy="2160116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19" name="Google Shape;219;p10"/>
          <p:cNvCxnSpPr/>
          <p:nvPr/>
        </p:nvCxnSpPr>
        <p:spPr>
          <a:xfrm flipH="1">
            <a:off x="5074031" y="2938875"/>
            <a:ext cx="190755" cy="6459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0" name="Google Shape;220;p10"/>
          <p:cNvSpPr txBox="1"/>
          <p:nvPr/>
        </p:nvSpPr>
        <p:spPr>
          <a:xfrm>
            <a:off x="4081781" y="2805868"/>
            <a:ext cx="1023619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Memory Compiler</a:t>
            </a:r>
            <a:endParaRPr sz="1400" b="1" i="1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1" name="Google Shape;221;p10"/>
          <p:cNvCxnSpPr/>
          <p:nvPr/>
        </p:nvCxnSpPr>
        <p:spPr>
          <a:xfrm>
            <a:off x="180225" y="787300"/>
            <a:ext cx="87078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1"/>
          <p:cNvSpPr txBox="1">
            <a:spLocks noGrp="1"/>
          </p:cNvSpPr>
          <p:nvPr>
            <p:ph type="title"/>
          </p:nvPr>
        </p:nvSpPr>
        <p:spPr>
          <a:xfrm>
            <a:off x="307340" y="103123"/>
            <a:ext cx="8529319" cy="61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Calibri"/>
                <a:ea typeface="Calibri"/>
                <a:cs typeface="Calibri"/>
                <a:sym typeface="Calibri"/>
              </a:rPr>
              <a:t>Suggestions on Lab Assignment 4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11"/>
          <p:cNvSpPr txBox="1">
            <a:spLocks noGrp="1"/>
          </p:cNvSpPr>
          <p:nvPr>
            <p:ph type="body" idx="1"/>
          </p:nvPr>
        </p:nvSpPr>
        <p:spPr>
          <a:xfrm>
            <a:off x="457200" y="1043940"/>
            <a:ext cx="8229600" cy="51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AutoNum type="arabicPeriod"/>
            </a:pPr>
            <a:r>
              <a:rPr lang="en-US" sz="2000"/>
              <a:t>Make sure you are familiar with previous labs</a:t>
            </a:r>
            <a:endParaRPr/>
          </a:p>
          <a:p>
            <a:pPr marL="342900" lvl="0" indent="-215900" algn="just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</a:pPr>
            <a:endParaRPr sz="2000"/>
          </a:p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AutoNum type="arabicPeriod"/>
            </a:pPr>
            <a:r>
              <a:rPr lang="en-US" sz="2000"/>
              <a:t>Take a look at the Memory Generator </a:t>
            </a:r>
            <a:r>
              <a:rPr lang="en-US" sz="2000" b="1"/>
              <a:t>User Manual</a:t>
            </a:r>
            <a:r>
              <a:rPr lang="en-US" sz="2000"/>
              <a:t> to learn the architecture &amp; timing specification of SRAM.</a:t>
            </a:r>
            <a:endParaRPr sz="200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AutoNum type="arabicPeriod"/>
            </a:pPr>
            <a:r>
              <a:rPr lang="en-US" sz="2000"/>
              <a:t>First simulate the sram block you generated from memory compiler and then try to build the larger block. (</a:t>
            </a:r>
            <a:r>
              <a:rPr lang="en-US" sz="2000" b="1" i="1"/>
              <a:t>RTL on-chip memory model guide.pdf </a:t>
            </a:r>
            <a:r>
              <a:rPr lang="en-US" sz="2000"/>
              <a:t>as reference).</a:t>
            </a:r>
            <a:endParaRPr/>
          </a:p>
          <a:p>
            <a:pPr marL="342900" lvl="0" indent="-215900" algn="just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</a:pPr>
            <a:endParaRPr sz="2000"/>
          </a:p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AutoNum type="arabicPeriod"/>
            </a:pPr>
            <a:r>
              <a:rPr lang="en-US" sz="2000"/>
              <a:t>When running DC, you do </a:t>
            </a:r>
            <a:r>
              <a:rPr lang="en-US" sz="2000" b="1"/>
              <a:t>not</a:t>
            </a:r>
            <a:r>
              <a:rPr lang="en-US" sz="2000"/>
              <a:t> need to use read_verilog to include the [mem_cell_name].v generated by memory compiler and you do not need to use command to </a:t>
            </a:r>
            <a:r>
              <a:rPr lang="en-US" sz="2000" b="1"/>
              <a:t>black-box your sram</a:t>
            </a:r>
            <a:r>
              <a:rPr lang="en-US" sz="2000"/>
              <a:t>. You only need to include the correct db file. (.db file is generated by compiling .lib file through DC, codes are in </a:t>
            </a:r>
            <a:r>
              <a:rPr lang="en-US" sz="2000" b="1"/>
              <a:t>/courses/ee6321/share/4823-fall2020/lib2db/</a:t>
            </a:r>
            <a:r>
              <a:rPr lang="en-US" sz="2000"/>
              <a:t>).</a:t>
            </a:r>
            <a:endParaRPr/>
          </a:p>
          <a:p>
            <a:pPr marL="342900" lvl="0" indent="-215900" algn="just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</a:pPr>
            <a:endParaRPr sz="2000"/>
          </a:p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AutoNum type="arabicPeriod"/>
            </a:pPr>
            <a:r>
              <a:rPr lang="en-US" sz="2000"/>
              <a:t>You can use the same db file as above in your PT</a:t>
            </a:r>
            <a:endParaRPr/>
          </a:p>
          <a:p>
            <a:pPr marL="342900" lvl="0" indent="-215900" algn="just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</a:pPr>
            <a:endParaRPr sz="2000"/>
          </a:p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AutoNum type="arabicPeriod"/>
            </a:pPr>
            <a:r>
              <a:rPr lang="en-US" sz="2000"/>
              <a:t>Start early. This one will take some time.</a:t>
            </a:r>
            <a:endParaRPr/>
          </a:p>
          <a:p>
            <a:pPr marL="342900" lvl="0" indent="-228600" algn="just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</a:pPr>
            <a:endParaRPr/>
          </a:p>
          <a:p>
            <a:pPr marL="342900" lvl="0" indent="-228600" algn="just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</a:pPr>
            <a:endParaRPr/>
          </a:p>
        </p:txBody>
      </p:sp>
      <p:cxnSp>
        <p:nvCxnSpPr>
          <p:cNvPr id="228" name="Google Shape;228;p11"/>
          <p:cNvCxnSpPr/>
          <p:nvPr/>
        </p:nvCxnSpPr>
        <p:spPr>
          <a:xfrm>
            <a:off x="180225" y="787300"/>
            <a:ext cx="87078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"/>
          <p:cNvSpPr txBox="1">
            <a:spLocks noGrp="1"/>
          </p:cNvSpPr>
          <p:nvPr>
            <p:ph type="title"/>
          </p:nvPr>
        </p:nvSpPr>
        <p:spPr>
          <a:xfrm>
            <a:off x="2184649" y="2550425"/>
            <a:ext cx="4709100" cy="6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Calibri"/>
                <a:ea typeface="Calibri"/>
                <a:cs typeface="Calibri"/>
                <a:sym typeface="Calibri"/>
              </a:rPr>
              <a:t>Memory Compiler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1"/>
          <p:cNvSpPr txBox="1"/>
          <p:nvPr/>
        </p:nvSpPr>
        <p:spPr>
          <a:xfrm>
            <a:off x="2306192" y="3962400"/>
            <a:ext cx="4531995" cy="10874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Ashish Shukla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765"/>
              </a:spcBef>
              <a:spcAft>
                <a:spcPts val="0"/>
              </a:spcAft>
              <a:buNone/>
            </a:pPr>
            <a:r>
              <a:rPr lang="en-US" sz="3200" dirty="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21</a:t>
            </a:r>
            <a:r>
              <a:rPr lang="en-US" sz="3200" baseline="30000" dirty="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st</a:t>
            </a:r>
            <a:r>
              <a:rPr lang="en-US" sz="3200" dirty="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i="0" u="none" strike="noStrike" cap="none" dirty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Oct</a:t>
            </a:r>
            <a:r>
              <a:rPr lang="en-US" sz="3200" dirty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  <a:r>
              <a:rPr lang="en-US" sz="3200" i="0" u="none" strike="noStrike" cap="none" dirty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i="0" u="none" strike="noStrike" cap="none" dirty="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2021</a:t>
            </a:r>
            <a:endParaRPr sz="320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p1"/>
          <p:cNvSpPr txBox="1"/>
          <p:nvPr/>
        </p:nvSpPr>
        <p:spPr>
          <a:xfrm>
            <a:off x="4356100" y="6611773"/>
            <a:ext cx="47880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A6A6A6"/>
                </a:solidFill>
                <a:latin typeface="Calibri"/>
                <a:ea typeface="Calibri"/>
                <a:cs typeface="Calibri"/>
                <a:sym typeface="Calibri"/>
              </a:rPr>
              <a:t>Acknowledgement: Mingoo Seok, </a:t>
            </a:r>
            <a:r>
              <a:rPr lang="en-US" sz="1600">
                <a:solidFill>
                  <a:srgbClr val="A6A6A6"/>
                </a:solidFill>
                <a:latin typeface="Calibri"/>
                <a:ea typeface="Calibri"/>
                <a:cs typeface="Calibri"/>
                <a:sym typeface="Calibri"/>
              </a:rPr>
              <a:t>previous TAs</a:t>
            </a:r>
            <a:r>
              <a:rPr lang="en-US" sz="1600" b="0" i="0" u="none" strike="noStrike" cap="none">
                <a:solidFill>
                  <a:srgbClr val="A6A6A6"/>
                </a:solidFill>
                <a:latin typeface="Calibri"/>
                <a:ea typeface="Calibri"/>
                <a:cs typeface="Calibri"/>
                <a:sym typeface="Calibri"/>
              </a:rPr>
              <a:t>, Columbia</a:t>
            </a: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"/>
          <p:cNvSpPr txBox="1">
            <a:spLocks noGrp="1"/>
          </p:cNvSpPr>
          <p:nvPr>
            <p:ph type="title"/>
          </p:nvPr>
        </p:nvSpPr>
        <p:spPr>
          <a:xfrm>
            <a:off x="307340" y="103123"/>
            <a:ext cx="8529319" cy="61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Calibri"/>
                <a:ea typeface="Calibri"/>
                <a:cs typeface="Calibri"/>
                <a:sym typeface="Calibri"/>
              </a:rPr>
              <a:t>Memory Compiler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2"/>
          <p:cNvSpPr txBox="1"/>
          <p:nvPr/>
        </p:nvSpPr>
        <p:spPr>
          <a:xfrm>
            <a:off x="307340" y="1600200"/>
            <a:ext cx="8227060" cy="38779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556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•"/>
            </a:pPr>
            <a:r>
              <a:rPr lang="en-US" sz="280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of Standard Library 130nm to 250nm SRAM generators to create instances with a variety of parameters and views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355600" marR="0" lvl="0" indent="-1651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556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•"/>
            </a:pPr>
            <a:r>
              <a:rPr lang="en-US" sz="280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One can generate single and dual-port, high speed and high density SRAM.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355600" marR="0" lvl="0" indent="-1651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556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•"/>
            </a:pPr>
            <a:r>
              <a:rPr lang="en-US" sz="280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Located at: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127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/courses/ee6321/share/mem_comp</a:t>
            </a:r>
            <a:endParaRPr sz="2800" b="1" i="1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55600" marR="0" lvl="0" indent="-1651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7" name="Google Shape;67;p2"/>
          <p:cNvCxnSpPr/>
          <p:nvPr/>
        </p:nvCxnSpPr>
        <p:spPr>
          <a:xfrm>
            <a:off x="180225" y="787300"/>
            <a:ext cx="87078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"/>
          <p:cNvSpPr txBox="1">
            <a:spLocks noGrp="1"/>
          </p:cNvSpPr>
          <p:nvPr>
            <p:ph type="title"/>
          </p:nvPr>
        </p:nvSpPr>
        <p:spPr>
          <a:xfrm>
            <a:off x="307340" y="103123"/>
            <a:ext cx="8529319" cy="61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Calibri"/>
                <a:ea typeface="Calibri"/>
                <a:cs typeface="Calibri"/>
                <a:sym typeface="Calibri"/>
              </a:rPr>
              <a:t>SRAM Generator Features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3"/>
          <p:cNvSpPr txBox="1"/>
          <p:nvPr/>
        </p:nvSpPr>
        <p:spPr>
          <a:xfrm>
            <a:off x="152400" y="1059120"/>
            <a:ext cx="9144000" cy="47397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556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•"/>
            </a:pPr>
            <a:r>
              <a:rPr lang="en-US" sz="280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Optimized for High Speed/Density or Low-Power or High Density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355600" marR="0" lvl="0" indent="-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•"/>
            </a:pPr>
            <a:r>
              <a:rPr lang="en-US" sz="280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Aspect Ratio Control for Efficient Floor Planning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355600" marR="0" lvl="0" indent="-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•"/>
            </a:pPr>
            <a:r>
              <a:rPr lang="en-US" sz="280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Memory Operation and Retention at Low Frequency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355600" marR="0" lvl="0" indent="-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•"/>
            </a:pPr>
            <a:r>
              <a:rPr lang="en-US" sz="280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Low Active Power and Leakage-Only Standby Power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355600" marR="0" lvl="0" indent="-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•"/>
            </a:pPr>
            <a:r>
              <a:rPr lang="en-US" sz="280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Timing and Power Models for Industry-Leading Design Tools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355600" marR="0" lvl="0" indent="-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•"/>
            </a:pPr>
            <a:r>
              <a:rPr lang="en-US" sz="280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Configurable Word-Write Mask Option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5" name="Google Shape;75;p3"/>
          <p:cNvCxnSpPr/>
          <p:nvPr/>
        </p:nvCxnSpPr>
        <p:spPr>
          <a:xfrm>
            <a:off x="180225" y="787300"/>
            <a:ext cx="87078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5"/>
          <p:cNvSpPr txBox="1">
            <a:spLocks noGrp="1"/>
          </p:cNvSpPr>
          <p:nvPr>
            <p:ph type="title"/>
          </p:nvPr>
        </p:nvSpPr>
        <p:spPr>
          <a:xfrm>
            <a:off x="307340" y="103123"/>
            <a:ext cx="8529319" cy="61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Calibri"/>
                <a:ea typeface="Calibri"/>
                <a:cs typeface="Calibri"/>
                <a:sym typeface="Calibri"/>
              </a:rPr>
              <a:t>Generating SRAM example (1)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5"/>
          <p:cNvSpPr txBox="1"/>
          <p:nvPr/>
        </p:nvSpPr>
        <p:spPr>
          <a:xfrm>
            <a:off x="153669" y="1059120"/>
            <a:ext cx="8836660" cy="47397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556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•"/>
            </a:pPr>
            <a:r>
              <a:rPr lang="en-US" sz="280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“mem_comp” folder in your directory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355600" marR="0" lvl="0" indent="-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556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•"/>
            </a:pPr>
            <a:r>
              <a:rPr lang="en-US" sz="280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Copy the contents from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127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/courses/ee6321/share/mem_comp</a:t>
            </a:r>
            <a:br>
              <a:rPr lang="en-US" sz="280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80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to your local folder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355600" marR="0" lvl="0" indent="-165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556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</a:t>
            </a:r>
            <a:br>
              <a:rPr lang="en-US" sz="280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one-port memory</a:t>
            </a:r>
            <a:r>
              <a:rPr lang="en-US" sz="280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280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80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“/courses/ee6321/share/mem_comp/rf1shd/bin/rf1shd”</a:t>
            </a:r>
            <a:br>
              <a:rPr lang="en-US" sz="280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two-port memory</a:t>
            </a:r>
            <a:r>
              <a:rPr lang="en-US" sz="280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280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80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“/courses/ee6321/share/mem_comp/ra2shd_v20/bin/ra2shd_v20”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3" name="Google Shape;83;p5"/>
          <p:cNvCxnSpPr/>
          <p:nvPr/>
        </p:nvCxnSpPr>
        <p:spPr>
          <a:xfrm>
            <a:off x="180225" y="787300"/>
            <a:ext cx="87078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4"/>
          <p:cNvSpPr txBox="1">
            <a:spLocks noGrp="1"/>
          </p:cNvSpPr>
          <p:nvPr>
            <p:ph type="title"/>
          </p:nvPr>
        </p:nvSpPr>
        <p:spPr>
          <a:xfrm>
            <a:off x="307340" y="103123"/>
            <a:ext cx="8529319" cy="61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Calibri"/>
                <a:ea typeface="Calibri"/>
                <a:cs typeface="Calibri"/>
                <a:sym typeface="Calibri"/>
              </a:rPr>
              <a:t>SRAM Standard Support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4"/>
          <p:cNvSpPr txBox="1"/>
          <p:nvPr/>
        </p:nvSpPr>
        <p:spPr>
          <a:xfrm>
            <a:off x="307340" y="979170"/>
            <a:ext cx="7729855" cy="4924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556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lang="en-US" sz="320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PostScript Datasheet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lang="en-US" sz="320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ASCII Datatable</a:t>
            </a:r>
            <a:endParaRPr sz="320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Calibri"/>
              <a:buChar char="•"/>
            </a:pPr>
            <a:r>
              <a:rPr lang="en-US" sz="320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Verilog Model ( .v)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lang="en-US" sz="320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VHDL Model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Calibri"/>
              <a:buChar char="•"/>
            </a:pPr>
            <a:r>
              <a:rPr lang="en-US" sz="320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Synopsys Model ( .lib)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Calibri"/>
              <a:buChar char="•"/>
            </a:pPr>
            <a:r>
              <a:rPr lang="en-US" sz="320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PrimeTime Model ( .data .mod)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lang="en-US" sz="320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TLF Model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lang="en-US" sz="320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VCLEF Footprint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lang="en-US" sz="320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GDSII Layout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lang="en-US" sz="320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LVS Netlist</a:t>
            </a:r>
            <a:endParaRPr sz="320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1" name="Google Shape;91;p4"/>
          <p:cNvCxnSpPr/>
          <p:nvPr/>
        </p:nvCxnSpPr>
        <p:spPr>
          <a:xfrm>
            <a:off x="180225" y="787300"/>
            <a:ext cx="87078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6"/>
          <p:cNvSpPr txBox="1">
            <a:spLocks noGrp="1"/>
          </p:cNvSpPr>
          <p:nvPr>
            <p:ph type="title"/>
          </p:nvPr>
        </p:nvSpPr>
        <p:spPr>
          <a:xfrm>
            <a:off x="307340" y="103123"/>
            <a:ext cx="8529319" cy="61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Calibri"/>
                <a:ea typeface="Calibri"/>
                <a:cs typeface="Calibri"/>
                <a:sym typeface="Calibri"/>
              </a:rPr>
              <a:t>Generating SRAM example (2)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8" name="Google Shape;98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76400" y="762000"/>
            <a:ext cx="6019800" cy="601980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6"/>
          <p:cNvSpPr/>
          <p:nvPr/>
        </p:nvSpPr>
        <p:spPr>
          <a:xfrm>
            <a:off x="1676400" y="1485900"/>
            <a:ext cx="3276600" cy="2095500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6"/>
          <p:cNvSpPr txBox="1"/>
          <p:nvPr/>
        </p:nvSpPr>
        <p:spPr>
          <a:xfrm>
            <a:off x="2247900" y="1153857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Memory Parameters</a:t>
            </a:r>
            <a:endParaRPr/>
          </a:p>
        </p:txBody>
      </p:sp>
      <p:cxnSp>
        <p:nvCxnSpPr>
          <p:cNvPr id="101" name="Google Shape;101;p6"/>
          <p:cNvCxnSpPr/>
          <p:nvPr/>
        </p:nvCxnSpPr>
        <p:spPr>
          <a:xfrm>
            <a:off x="3962400" y="4419600"/>
            <a:ext cx="1066800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02" name="Google Shape;102;p6"/>
          <p:cNvSpPr/>
          <p:nvPr/>
        </p:nvSpPr>
        <p:spPr>
          <a:xfrm>
            <a:off x="3314700" y="4267199"/>
            <a:ext cx="647700" cy="304801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6"/>
          <p:cNvSpPr txBox="1"/>
          <p:nvPr/>
        </p:nvSpPr>
        <p:spPr>
          <a:xfrm>
            <a:off x="114300" y="4535268"/>
            <a:ext cx="213360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Choose output file listed in slide 4</a:t>
            </a:r>
            <a:endParaRPr/>
          </a:p>
        </p:txBody>
      </p:sp>
      <p:sp>
        <p:nvSpPr>
          <p:cNvPr id="104" name="Google Shape;104;p6"/>
          <p:cNvSpPr/>
          <p:nvPr/>
        </p:nvSpPr>
        <p:spPr>
          <a:xfrm>
            <a:off x="1710446" y="4895166"/>
            <a:ext cx="3242553" cy="210234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5" name="Google Shape;105;p6"/>
          <p:cNvCxnSpPr/>
          <p:nvPr/>
        </p:nvCxnSpPr>
        <p:spPr>
          <a:xfrm>
            <a:off x="180225" y="787300"/>
            <a:ext cx="87078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6" name="Google Shape;106;p6"/>
          <p:cNvSpPr txBox="1"/>
          <p:nvPr/>
        </p:nvSpPr>
        <p:spPr>
          <a:xfrm>
            <a:off x="246650" y="1459838"/>
            <a:ext cx="1356300" cy="23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! There is a limited range for each parameters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Calibri"/>
                <a:ea typeface="Calibri"/>
                <a:cs typeface="Calibri"/>
                <a:sym typeface="Calibri"/>
              </a:rPr>
              <a:t>Number of Words 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- [16, 256]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Calibri"/>
                <a:ea typeface="Calibri"/>
                <a:cs typeface="Calibri"/>
                <a:sym typeface="Calibri"/>
              </a:rPr>
              <a:t>Number of Bits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 - [4, 128]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7"/>
          <p:cNvSpPr txBox="1">
            <a:spLocks noGrp="1"/>
          </p:cNvSpPr>
          <p:nvPr>
            <p:ph type="title"/>
          </p:nvPr>
        </p:nvSpPr>
        <p:spPr>
          <a:xfrm>
            <a:off x="307340" y="103123"/>
            <a:ext cx="8529319" cy="61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Calibri"/>
                <a:ea typeface="Calibri"/>
                <a:cs typeface="Calibri"/>
                <a:sym typeface="Calibri"/>
              </a:rPr>
              <a:t>Generating SRAM example (3)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3" name="Google Shape;113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56348" y="762000"/>
            <a:ext cx="5939852" cy="5953125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7"/>
          <p:cNvSpPr/>
          <p:nvPr/>
        </p:nvSpPr>
        <p:spPr>
          <a:xfrm>
            <a:off x="3733800" y="2362200"/>
            <a:ext cx="1981200" cy="2209800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5" name="Google Shape;115;p7"/>
          <p:cNvCxnSpPr/>
          <p:nvPr/>
        </p:nvCxnSpPr>
        <p:spPr>
          <a:xfrm>
            <a:off x="2362200" y="1143001"/>
            <a:ext cx="1295400" cy="1371599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16" name="Google Shape;116;p7"/>
          <p:cNvSpPr/>
          <p:nvPr/>
        </p:nvSpPr>
        <p:spPr>
          <a:xfrm>
            <a:off x="1981200" y="914401"/>
            <a:ext cx="381000" cy="228600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7"/>
          <p:cNvSpPr txBox="1"/>
          <p:nvPr/>
        </p:nvSpPr>
        <p:spPr>
          <a:xfrm>
            <a:off x="2570575" y="745725"/>
            <a:ext cx="6317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OR Under “Generate Menu” to generate files needed in one shot</a:t>
            </a:r>
            <a:endParaRPr/>
          </a:p>
        </p:txBody>
      </p:sp>
      <p:cxnSp>
        <p:nvCxnSpPr>
          <p:cNvPr id="118" name="Google Shape;118;p7"/>
          <p:cNvCxnSpPr/>
          <p:nvPr/>
        </p:nvCxnSpPr>
        <p:spPr>
          <a:xfrm>
            <a:off x="180225" y="787300"/>
            <a:ext cx="87078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8"/>
          <p:cNvSpPr txBox="1">
            <a:spLocks noGrp="1"/>
          </p:cNvSpPr>
          <p:nvPr>
            <p:ph type="title"/>
          </p:nvPr>
        </p:nvSpPr>
        <p:spPr>
          <a:xfrm>
            <a:off x="307340" y="103123"/>
            <a:ext cx="8529319" cy="61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Calibri"/>
                <a:ea typeface="Calibri"/>
                <a:cs typeface="Calibri"/>
                <a:sym typeface="Calibri"/>
              </a:rPr>
              <a:t>Outputs You Need 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8"/>
          <p:cNvSpPr txBox="1"/>
          <p:nvPr/>
        </p:nvSpPr>
        <p:spPr>
          <a:xfrm>
            <a:off x="3708950" y="2793200"/>
            <a:ext cx="3547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Please use 1.2V 25℃ as your library file for assignment 4, you can try different libraries later if you want 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8"/>
          <p:cNvSpPr/>
          <p:nvPr/>
        </p:nvSpPr>
        <p:spPr>
          <a:xfrm>
            <a:off x="250925" y="2315552"/>
            <a:ext cx="2005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Instantiation name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6" name="Google Shape;126;p8"/>
          <p:cNvCxnSpPr/>
          <p:nvPr/>
        </p:nvCxnSpPr>
        <p:spPr>
          <a:xfrm>
            <a:off x="180225" y="787300"/>
            <a:ext cx="87078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27" name="Google Shape;127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9225" y="2739716"/>
            <a:ext cx="2438400" cy="1819275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8"/>
          <p:cNvSpPr/>
          <p:nvPr/>
        </p:nvSpPr>
        <p:spPr>
          <a:xfrm>
            <a:off x="987125" y="2945601"/>
            <a:ext cx="533400" cy="1613400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9" name="Google Shape;129;p8"/>
          <p:cNvCxnSpPr/>
          <p:nvPr/>
        </p:nvCxnSpPr>
        <p:spPr>
          <a:xfrm>
            <a:off x="1707375" y="4486625"/>
            <a:ext cx="2399700" cy="14229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30" name="Google Shape;130;p8"/>
          <p:cNvSpPr txBox="1"/>
          <p:nvPr/>
        </p:nvSpPr>
        <p:spPr>
          <a:xfrm>
            <a:off x="4145125" y="5643875"/>
            <a:ext cx="4202100" cy="4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.v can be used in Modelsim simulation</a:t>
            </a:r>
            <a:endParaRPr/>
          </a:p>
        </p:txBody>
      </p:sp>
      <p:sp>
        <p:nvSpPr>
          <p:cNvPr id="131" name="Google Shape;131;p8"/>
          <p:cNvSpPr/>
          <p:nvPr/>
        </p:nvSpPr>
        <p:spPr>
          <a:xfrm>
            <a:off x="1735850" y="2921525"/>
            <a:ext cx="796800" cy="1565100"/>
          </a:xfrm>
          <a:prstGeom prst="rect">
            <a:avLst/>
          </a:prstGeom>
          <a:solidFill>
            <a:srgbClr val="FFE700">
              <a:alpha val="564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32" name="Google Shape;132;p8"/>
          <p:cNvCxnSpPr/>
          <p:nvPr/>
        </p:nvCxnSpPr>
        <p:spPr>
          <a:xfrm>
            <a:off x="2532650" y="3652525"/>
            <a:ext cx="1176300" cy="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542</Words>
  <Application>Microsoft Office PowerPoint</Application>
  <PresentationFormat>On-screen Show (4:3)</PresentationFormat>
  <Paragraphs>115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Arial Narrow</vt:lpstr>
      <vt:lpstr>Calibri</vt:lpstr>
      <vt:lpstr>Times New Roman</vt:lpstr>
      <vt:lpstr>Office Theme</vt:lpstr>
      <vt:lpstr>PowerPoint Presentation</vt:lpstr>
      <vt:lpstr>Memory Compiler</vt:lpstr>
      <vt:lpstr>Memory Compiler</vt:lpstr>
      <vt:lpstr>SRAM Generator Features</vt:lpstr>
      <vt:lpstr>Generating SRAM example (1)</vt:lpstr>
      <vt:lpstr>SRAM Standard Support</vt:lpstr>
      <vt:lpstr>Generating SRAM example (2)</vt:lpstr>
      <vt:lpstr>Generating SRAM example (3)</vt:lpstr>
      <vt:lpstr>Outputs You Need </vt:lpstr>
      <vt:lpstr>Sram Ports</vt:lpstr>
      <vt:lpstr>Detailed function description</vt:lpstr>
      <vt:lpstr>Sram Read Timing Diagram</vt:lpstr>
      <vt:lpstr>Sram Write Timing Diagram</vt:lpstr>
      <vt:lpstr> Summary</vt:lpstr>
      <vt:lpstr>Suggestions on Lab Assignment 4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Teng</dc:creator>
  <cp:lastModifiedBy>Ashish Shukla</cp:lastModifiedBy>
  <cp:revision>1</cp:revision>
  <dcterms:created xsi:type="dcterms:W3CDTF">2016-10-17T15:24:15Z</dcterms:created>
  <dcterms:modified xsi:type="dcterms:W3CDTF">2021-10-21T22:40:17Z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2015-10-22T00:00:00Z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2016-10-17T00:00:00Z</vt:filetime>
  </property>
</Properties>
</file>