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8"/>
  </p:notesMasterIdLst>
  <p:sldIdLst>
    <p:sldId id="256" r:id="rId2"/>
    <p:sldId id="257" r:id="rId3"/>
    <p:sldId id="258" r:id="rId4"/>
    <p:sldId id="259" r:id="rId5"/>
    <p:sldId id="260" r:id="rId6"/>
    <p:sldId id="284" r:id="rId7"/>
    <p:sldId id="262" r:id="rId8"/>
    <p:sldId id="263" r:id="rId9"/>
    <p:sldId id="282" r:id="rId10"/>
    <p:sldId id="264" r:id="rId11"/>
    <p:sldId id="265" r:id="rId12"/>
    <p:sldId id="266" r:id="rId13"/>
    <p:sldId id="267" r:id="rId14"/>
    <p:sldId id="268" r:id="rId15"/>
    <p:sldId id="269" r:id="rId16"/>
    <p:sldId id="270" r:id="rId17"/>
    <p:sldId id="271" r:id="rId18"/>
    <p:sldId id="283" r:id="rId19"/>
    <p:sldId id="272" r:id="rId20"/>
    <p:sldId id="273" r:id="rId21"/>
    <p:sldId id="274" r:id="rId22"/>
    <p:sldId id="275" r:id="rId23"/>
    <p:sldId id="276" r:id="rId24"/>
    <p:sldId id="277" r:id="rId25"/>
    <p:sldId id="281"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0905" autoAdjust="0"/>
  </p:normalViewPr>
  <p:slideViewPr>
    <p:cSldViewPr snapToGrid="0">
      <p:cViewPr varScale="1">
        <p:scale>
          <a:sx n="133" d="100"/>
          <a:sy n="133" d="100"/>
        </p:scale>
        <p:origin x="1324" y="80"/>
      </p:cViewPr>
      <p:guideLst/>
    </p:cSldViewPr>
  </p:slideViewPr>
  <p:outlineViewPr>
    <p:cViewPr>
      <p:scale>
        <a:sx n="33" d="100"/>
        <a:sy n="33" d="100"/>
      </p:scale>
      <p:origin x="0" y="-1070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E9654-7787-4BD2-962C-7C19272DD92D}" type="datetimeFigureOut">
              <a:rPr lang="it-IT" smtClean="0"/>
              <a:t>25/07/2021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F8131-FA43-4EB5-932A-FD63C86B2779}" type="slidenum">
              <a:rPr lang="it-IT" smtClean="0"/>
              <a:t>‹N›</a:t>
            </a:fld>
            <a:endParaRPr lang="it-IT"/>
          </a:p>
        </p:txBody>
      </p:sp>
    </p:spTree>
    <p:extLst>
      <p:ext uri="{BB962C8B-B14F-4D97-AF65-F5344CB8AC3E}">
        <p14:creationId xmlns:p14="http://schemas.microsoft.com/office/powerpoint/2010/main" val="377612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Negli ultimi anni, la gestione della salute delle fonti energetiche ha avuto un ruolo significativo nello sviluppo dei sistemi di gestione ambientale poiché il degrado delle fonti energetiche non può essere trascurato.</a:t>
            </a:r>
            <a:endParaRPr lang="en-US" dirty="0"/>
          </a:p>
          <a:p>
            <a:r>
              <a:rPr lang="it-IT" dirty="0"/>
              <a:t>La loro attuale durata non può soddisfare l'esigenza commerciale.</a:t>
            </a:r>
            <a:endParaRPr lang="en-US" dirty="0"/>
          </a:p>
          <a:p>
            <a:r>
              <a:rPr lang="it-IT" dirty="0"/>
              <a:t>la maggior parte dei ricercatori ha semplicemente fissato dei limiti allo stato di carica della batteria sulla base di schede tecniche o elimina grossolanamente le dinamiche di funzionamento della cella a combustibile</a:t>
            </a:r>
            <a:endParaRPr lang="en-US" dirty="0"/>
          </a:p>
          <a:p>
            <a:r>
              <a:rPr lang="it-IT" dirty="0"/>
              <a:t>Questo tipo di strategia non è accurata e non può raggiungere l'obiettivo di migliorare la durabilità a causa della mancanza di conoscenza della situazione di degrado in tempo reale.</a:t>
            </a:r>
          </a:p>
          <a:p>
            <a:r>
              <a:rPr lang="it-IT" dirty="0"/>
              <a:t>Per affrontare questa sfida, la prognosi e la gestione della salute (</a:t>
            </a:r>
            <a:r>
              <a:rPr lang="it-IT" dirty="0" err="1"/>
              <a:t>Prognostic</a:t>
            </a:r>
            <a:r>
              <a:rPr lang="it-IT" dirty="0"/>
              <a:t> and </a:t>
            </a:r>
            <a:r>
              <a:rPr lang="it-IT" dirty="0" err="1"/>
              <a:t>Healt</a:t>
            </a:r>
            <a:r>
              <a:rPr lang="it-IT" dirty="0"/>
              <a:t> Management, PHM) sono esistite come argomenti promettenti nella valutazione del degrado della fonte di energia e nella stima della vita utile residua (RUL, </a:t>
            </a:r>
            <a:r>
              <a:rPr lang="it-IT" dirty="0" err="1"/>
              <a:t>Remaining</a:t>
            </a:r>
            <a:r>
              <a:rPr lang="it-IT" dirty="0"/>
              <a:t> </a:t>
            </a:r>
            <a:r>
              <a:rPr lang="it-IT" dirty="0" err="1"/>
              <a:t>Useful</a:t>
            </a:r>
            <a:r>
              <a:rPr lang="it-IT" dirty="0"/>
              <a:t> Life).</a:t>
            </a:r>
            <a:endParaRPr lang="en-US" dirty="0"/>
          </a:p>
          <a:p>
            <a:r>
              <a:rPr lang="it-IT" dirty="0"/>
              <a:t>In secondo luogo, la gestione dell'energia </a:t>
            </a:r>
            <a:r>
              <a:rPr lang="it-IT" dirty="0" err="1"/>
              <a:t>health-conscious</a:t>
            </a:r>
            <a:r>
              <a:rPr lang="it-IT" dirty="0"/>
              <a:t> è un problema non banale con molteplici input e vari vincoli di stato e di controllo.</a:t>
            </a:r>
            <a:endParaRPr lang="en-US" dirty="0"/>
          </a:p>
          <a:p>
            <a:endParaRPr lang="it-IT" dirty="0"/>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4</a:t>
            </a:fld>
            <a:endParaRPr lang="it-IT"/>
          </a:p>
        </p:txBody>
      </p:sp>
    </p:spTree>
    <p:extLst>
      <p:ext uri="{BB962C8B-B14F-4D97-AF65-F5344CB8AC3E}">
        <p14:creationId xmlns:p14="http://schemas.microsoft.com/office/powerpoint/2010/main" val="262487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Energy Management Strategy</a:t>
            </a:r>
          </a:p>
          <a:p>
            <a:r>
              <a:rPr lang="it-IT" dirty="0"/>
              <a:t>L'EMS </a:t>
            </a:r>
            <a:r>
              <a:rPr lang="en-US" sz="1200" b="0" dirty="0"/>
              <a:t>Health-Conscious </a:t>
            </a:r>
            <a:r>
              <a:rPr lang="en-US" sz="1200" b="1" dirty="0"/>
              <a:t> </a:t>
            </a:r>
            <a:r>
              <a:rPr lang="it-IT" dirty="0"/>
              <a:t>basato su regole è di solito un insieme di regole progettate sulla base dell'esperienza umana e l'obiettivo è trovare punti operativi efficienti che riducano il degrado della fonte di energia.</a:t>
            </a:r>
            <a:endParaRPr lang="en-US" dirty="0"/>
          </a:p>
          <a:p>
            <a:endParaRPr lang="en-US" dirty="0"/>
          </a:p>
          <a:p>
            <a:r>
              <a:rPr lang="it-IT" dirty="0"/>
              <a:t>Questo tipo di EMS è meno sensibile alle condizioni di guida in tempo reale e facile da implementare.</a:t>
            </a:r>
            <a:endParaRPr lang="en-US" dirty="0"/>
          </a:p>
          <a:p>
            <a:endParaRPr lang="en-US" dirty="0"/>
          </a:p>
          <a:p>
            <a:r>
              <a:rPr lang="it-IT" dirty="0"/>
              <a:t>Tuttavia, le regole e le soglie utilizzate per formulare la strategia sono difficili da definire e non si può dichiarare se siano ottimali o meno.</a:t>
            </a:r>
            <a:endParaRPr lang="en-US" dirty="0"/>
          </a:p>
          <a:p>
            <a:endParaRPr lang="en-US" dirty="0"/>
          </a:p>
          <a:p>
            <a:r>
              <a:rPr lang="it-IT" dirty="0"/>
              <a:t>Sulla base delle tecniche per formulare le regole, gli SGA basati su regole vengono quindi classificati in due categorie: le strategie deterministiche basate su regole e quelle fuzzy</a:t>
            </a:r>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15</a:t>
            </a:fld>
            <a:endParaRPr lang="it-IT"/>
          </a:p>
        </p:txBody>
      </p:sp>
    </p:spTree>
    <p:extLst>
      <p:ext uri="{BB962C8B-B14F-4D97-AF65-F5344CB8AC3E}">
        <p14:creationId xmlns:p14="http://schemas.microsoft.com/office/powerpoint/2010/main" val="1204323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 strategie deterministiche basate su regole sono sviluppate principalmente attraverso tabelle di ricerca e tra le quali vengono principalmente utilizzate la strategia termostato, la strategia di suddivisione della frequenza e la strategia della macchina a stati.</a:t>
            </a:r>
          </a:p>
          <a:p>
            <a:endParaRPr lang="it-IT" dirty="0"/>
          </a:p>
          <a:p>
            <a:r>
              <a:rPr lang="it-IT" b="0" i="0" dirty="0">
                <a:solidFill>
                  <a:srgbClr val="2E2E2E"/>
                </a:solidFill>
                <a:effectLst/>
                <a:latin typeface="NexusSans"/>
              </a:rPr>
              <a:t>La strategia di controllo del termostato (on/off) è robusta, semplice e facile da realizzare. Nella strategia del termostato, ICE funziona al suo punto di massima efficienza una volta acceso, mentre lo stato di carica della batteria (SOC) viene sempre mantenuto tra i limiti superiore e inferiore preimpostati accendendo o spegnendo ICE</a:t>
            </a:r>
            <a:endParaRPr lang="en-US" dirty="0"/>
          </a:p>
          <a:p>
            <a:endParaRPr lang="en-US" dirty="0"/>
          </a:p>
          <a:p>
            <a:r>
              <a:rPr lang="it-IT" dirty="0"/>
              <a:t>Ad esempio, al fine di ridurre contemporaneamente il degrado del sistema e il consumo di carburante, Marx et al. [86] ha progettato la strategia di dimensionamento basata sulla conoscenza dell'esperienza: ridurre il degrado avviando il minor numero possibile di celle a combustibile, facendo funzionare la cella a combustibile sotto la sua tensione a circuito aperto, limitando il DOD della batteria e riducendo il consumo operando alla massima efficienza come quanto più possibile</a:t>
            </a:r>
            <a:endParaRPr lang="en-US" dirty="0"/>
          </a:p>
          <a:p>
            <a:endParaRPr lang="en-US" dirty="0"/>
          </a:p>
          <a:p>
            <a:r>
              <a:rPr lang="it-IT" dirty="0"/>
              <a:t>Viene quindi utilizzato il metodo della macchina a stati per decidere quante celle a combustibile devono essere accese e vengono stabilite una serie di regole per decidere il livello di potenza delle celle a combustibile.</a:t>
            </a:r>
            <a:endParaRPr lang="en-US" dirty="0"/>
          </a:p>
          <a:p>
            <a:r>
              <a:rPr lang="it-IT" dirty="0"/>
              <a:t>Tuttavia, le regole sono definite in base all'esperienza umana</a:t>
            </a:r>
            <a:endParaRPr lang="en-US" dirty="0"/>
          </a:p>
          <a:p>
            <a:endParaRPr lang="en-US" dirty="0"/>
          </a:p>
          <a:p>
            <a:r>
              <a:rPr lang="it-IT" dirty="0"/>
              <a:t>Per ottimizzare le regole in modo intelligente, i ricercatori hanno iniziato a combinare alcune tecniche di ottimizzazione con regole deterministiche. I limiti di SOC e la coppia desiderata del controller basato su regole vengono calcolati dinamicamente riducendo al minimo il consumo in tempo reale</a:t>
            </a:r>
            <a:endParaRPr lang="en-US" dirty="0"/>
          </a:p>
          <a:p>
            <a:r>
              <a:rPr lang="it-IT" dirty="0"/>
              <a:t>un EMS a divisione di frequenza è stato proposto in[89] che ha scomposto la domanda di energia in diverse bande di frequenza mediante trasformata </a:t>
            </a:r>
            <a:r>
              <a:rPr lang="it-IT" dirty="0" err="1"/>
              <a:t>wavelet</a:t>
            </a:r>
            <a:r>
              <a:rPr lang="it-IT" dirty="0"/>
              <a:t>, e per essere attenti alla salute</a:t>
            </a:r>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16</a:t>
            </a:fld>
            <a:endParaRPr lang="it-IT"/>
          </a:p>
        </p:txBody>
      </p:sp>
    </p:spTree>
    <p:extLst>
      <p:ext uri="{BB962C8B-B14F-4D97-AF65-F5344CB8AC3E}">
        <p14:creationId xmlns:p14="http://schemas.microsoft.com/office/powerpoint/2010/main" val="4153274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Utilizzano sistemi di inferenza fuzzy, ovvero una logica in cui si può attribuire a ciascuna proposizione un grado di verità diverso da 0 e 1 (estensione di quella booleana). Le uscite fuzzy vengono convertite in segnali di controllo precisi per il sistema. Il sistema di inferenza fuzzy risolve il problema multi-obiettivo aggiungendo più input e progettando regole appropriate.</a:t>
            </a:r>
            <a:endParaRPr lang="en-US" dirty="0"/>
          </a:p>
          <a:p>
            <a:r>
              <a:rPr lang="it-IT" dirty="0"/>
              <a:t>Ad esempio, in [60] è stato proposto un controllore a logica fuzzy multi-ingresso, in cui un insieme di regole è progettato per determinare la ripartizione della potenza per il sistema di accumulo a batteria/ultracondensatore.</a:t>
            </a:r>
            <a:endParaRPr lang="en-US" dirty="0"/>
          </a:p>
          <a:p>
            <a:r>
              <a:rPr lang="it-IT" dirty="0"/>
              <a:t>Per gestire la degradazione delle celle a combustibile, </a:t>
            </a:r>
            <a:r>
              <a:rPr lang="it-IT" dirty="0" err="1"/>
              <a:t>Ravey</a:t>
            </a:r>
            <a:r>
              <a:rPr lang="it-IT" dirty="0"/>
              <a:t> et al. hanno utilizzato l'indice di degradazione della cella a combustibile come ingresso del controllore a logica fuzzy e la corrente di riferimento della cella a combustibile come uscita [14].</a:t>
            </a:r>
            <a:endParaRPr lang="en-US" dirty="0"/>
          </a:p>
          <a:p>
            <a:r>
              <a:rPr lang="it-IT" dirty="0"/>
              <a:t>Quando si verifica un degrado o un guasto, la cella a combustibile può essere utilizzata oltre il suo punto di efficienza per mantenere il SOC della batteria.</a:t>
            </a:r>
            <a:endParaRPr lang="en-US" dirty="0"/>
          </a:p>
          <a:p>
            <a:r>
              <a:rPr lang="it-IT" dirty="0"/>
              <a:t>Un modo generale per migliorare l'</a:t>
            </a:r>
            <a:r>
              <a:rPr lang="it-IT" dirty="0" err="1"/>
              <a:t>ottimalità</a:t>
            </a:r>
            <a:r>
              <a:rPr lang="it-IT" dirty="0"/>
              <a:t> delle strategie basate su regole fuzzy consiste nel mettere a punto le funzioni di appartenenza del controller a logica fuzzy utilizzando metodi intelligenti.</a:t>
            </a:r>
            <a:endParaRPr lang="en-US" dirty="0"/>
          </a:p>
          <a:p>
            <a:r>
              <a:rPr lang="it-IT" dirty="0"/>
              <a:t>questi algoritmi sono sviluppati in modo altamente dipendente dal profilo di guida e i parametri derivati ​​per determinate condizioni di guida potrebbero non essere applicabili ad altre condizioni.</a:t>
            </a:r>
            <a:endParaRPr lang="en-US" dirty="0"/>
          </a:p>
          <a:p>
            <a:endParaRPr lang="it-IT" dirty="0"/>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17</a:t>
            </a:fld>
            <a:endParaRPr lang="it-IT"/>
          </a:p>
        </p:txBody>
      </p:sp>
    </p:spTree>
    <p:extLst>
      <p:ext uri="{BB962C8B-B14F-4D97-AF65-F5344CB8AC3E}">
        <p14:creationId xmlns:p14="http://schemas.microsoft.com/office/powerpoint/2010/main" val="229766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Vstack</a:t>
            </a:r>
            <a:r>
              <a:rPr lang="it-IT" dirty="0"/>
              <a:t>: stima della tensione del modello di cella a combustibile </a:t>
            </a:r>
          </a:p>
          <a:p>
            <a:r>
              <a:rPr lang="it-IT" dirty="0" err="1"/>
              <a:t>Vstackexp</a:t>
            </a:r>
            <a:r>
              <a:rPr lang="it-IT" dirty="0"/>
              <a:t>: il valore misurato dello stack di tensione</a:t>
            </a:r>
          </a:p>
          <a:p>
            <a:endParaRPr lang="it-IT" dirty="0"/>
          </a:p>
          <a:p>
            <a:r>
              <a:rPr lang="it-IT" b="1" dirty="0"/>
              <a:t>D%</a:t>
            </a:r>
            <a:r>
              <a:rPr lang="it-IT" dirty="0"/>
              <a:t> è la percentuale di degradazione dello stack e </a:t>
            </a:r>
            <a:r>
              <a:rPr lang="it-IT" b="1" dirty="0"/>
              <a:t>c</a:t>
            </a:r>
            <a:r>
              <a:rPr lang="it-IT" dirty="0"/>
              <a:t> sta esprimendo la differenza massima tra </a:t>
            </a:r>
            <a:r>
              <a:rPr lang="it-IT" dirty="0" err="1"/>
              <a:t>Vstack</a:t>
            </a:r>
            <a:r>
              <a:rPr lang="it-IT" dirty="0"/>
              <a:t> e </a:t>
            </a:r>
            <a:r>
              <a:rPr lang="it-IT" dirty="0" err="1"/>
              <a:t>Vstackexp</a:t>
            </a:r>
            <a:r>
              <a:rPr lang="it-IT" dirty="0"/>
              <a:t> che è impostato dal produttore di celle a combustibile a 0,1 poiché</a:t>
            </a:r>
          </a:p>
          <a:p>
            <a:r>
              <a:rPr lang="it-IT" dirty="0"/>
              <a:t>la massima caduta di tensione tra il modello e il reale il valore consentito è 10 V . Per questo valore, la cella a combustibile dovrebbe essere sostituita.</a:t>
            </a:r>
          </a:p>
        </p:txBody>
      </p:sp>
      <p:sp>
        <p:nvSpPr>
          <p:cNvPr id="4" name="Segnaposto numero diapositiva 3"/>
          <p:cNvSpPr>
            <a:spLocks noGrp="1"/>
          </p:cNvSpPr>
          <p:nvPr>
            <p:ph type="sldNum" sz="quarter" idx="5"/>
          </p:nvPr>
        </p:nvSpPr>
        <p:spPr/>
        <p:txBody>
          <a:bodyPr/>
          <a:lstStyle/>
          <a:p>
            <a:fld id="{B6CF8131-FA43-4EB5-932A-FD63C86B2779}" type="slidenum">
              <a:rPr lang="it-IT" smtClean="0"/>
              <a:t>18</a:t>
            </a:fld>
            <a:endParaRPr lang="it-IT"/>
          </a:p>
        </p:txBody>
      </p:sp>
    </p:spTree>
    <p:extLst>
      <p:ext uri="{BB962C8B-B14F-4D97-AF65-F5344CB8AC3E}">
        <p14:creationId xmlns:p14="http://schemas.microsoft.com/office/powerpoint/2010/main" val="593010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600" b="1" dirty="0"/>
              <a:t>Programmazione dinamica:</a:t>
            </a:r>
            <a:r>
              <a:rPr lang="it-IT" dirty="0"/>
              <a:t> può discretizzare il problema di ottimizzazione in una serie di </a:t>
            </a:r>
            <a:r>
              <a:rPr lang="it-IT" dirty="0" err="1"/>
              <a:t>sottoproblemi</a:t>
            </a:r>
            <a:r>
              <a:rPr lang="it-IT" dirty="0"/>
              <a:t> e la funzione di costo viene calcolata per ogni passo temporale discreto.</a:t>
            </a:r>
            <a:endParaRPr lang="en-US" dirty="0"/>
          </a:p>
          <a:p>
            <a:r>
              <a:rPr lang="it-IT" dirty="0"/>
              <a:t>Di conseguenza, si ottiene un cammino con il costo minimo ad ogni passo.</a:t>
            </a:r>
            <a:endParaRPr lang="en-US" dirty="0"/>
          </a:p>
          <a:p>
            <a:r>
              <a:rPr lang="it-IT" dirty="0"/>
              <a:t>Tuttavia, l'algoritmo di programmazione dinamica è sensibile ai cicli di guida e il carico di calcolo è pesante. Per superare questi vincoli, è </a:t>
            </a:r>
            <a:r>
              <a:rPr lang="it-IT" u="sng" dirty="0"/>
              <a:t>stato</a:t>
            </a:r>
            <a:r>
              <a:rPr lang="it-IT" dirty="0"/>
              <a:t> proposto il metodo di programmazione dinamica stocastica (SDP) che applica un processo di Markov per rappresentare la domanda di potenza e consente l'applicazione in tempo reale.</a:t>
            </a:r>
            <a:endParaRPr lang="en-US" dirty="0"/>
          </a:p>
          <a:p>
            <a:r>
              <a:rPr lang="it-IT" dirty="0"/>
              <a:t>Inoltre, la programmazione dinamica può essere utilizzata come strumento di valutazione, confronto e analisi. Ad esempio, può derivare la condizione di prestazione ottimale per un determinato profilo di guida e aiutare a formulare regole per la gestione in tempo reale</a:t>
            </a:r>
            <a:endParaRPr lang="en-US" dirty="0"/>
          </a:p>
          <a:p>
            <a:r>
              <a:rPr lang="it-IT" dirty="0"/>
              <a:t>Carla et al. hanno utilizzato la programmazione dinamica per produrre un set di dati abbastanza grande da addestrare una rete neurale artificiale [98]. La funzione di costo della programmazione dinamica consisteva sia nel consumo di carburante che nel degrado della batteria</a:t>
            </a:r>
            <a:endParaRPr lang="en-US" dirty="0"/>
          </a:p>
          <a:p>
            <a:r>
              <a:rPr lang="it-IT" dirty="0"/>
              <a:t>Con i risultati della programmazione dinamica, la rete neurale artificiale è stata implementata con il SOC della batteria e la richiesta di potenza prevista come due input e la potenza della cella a combustibile come output e ha ottenuto risultati quasi ottimali in tempo reale.</a:t>
            </a:r>
            <a:endParaRPr lang="en-US" dirty="0"/>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20</a:t>
            </a:fld>
            <a:endParaRPr lang="it-IT"/>
          </a:p>
        </p:txBody>
      </p:sp>
    </p:spTree>
    <p:extLst>
      <p:ext uri="{BB962C8B-B14F-4D97-AF65-F5344CB8AC3E}">
        <p14:creationId xmlns:p14="http://schemas.microsoft.com/office/powerpoint/2010/main" val="2747539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D'altra parte, anche quando i dati sono esatti, è qualche volta utile aggiungere deliberatamente la casualità in essi per cercare processi come strumenti di accelerazione della convergenza e rendere l'algoritmo meno dipendente dagli errori di modellazione.</a:t>
            </a:r>
          </a:p>
        </p:txBody>
      </p:sp>
      <p:sp>
        <p:nvSpPr>
          <p:cNvPr id="4" name="Segnaposto numero diapositiva 3"/>
          <p:cNvSpPr>
            <a:spLocks noGrp="1"/>
          </p:cNvSpPr>
          <p:nvPr>
            <p:ph type="sldNum" sz="quarter" idx="5"/>
          </p:nvPr>
        </p:nvSpPr>
        <p:spPr/>
        <p:txBody>
          <a:bodyPr/>
          <a:lstStyle/>
          <a:p>
            <a:fld id="{B6CF8131-FA43-4EB5-932A-FD63C86B2779}" type="slidenum">
              <a:rPr lang="it-IT" smtClean="0"/>
              <a:t>21</a:t>
            </a:fld>
            <a:endParaRPr lang="it-IT"/>
          </a:p>
        </p:txBody>
      </p:sp>
    </p:spTree>
    <p:extLst>
      <p:ext uri="{BB962C8B-B14F-4D97-AF65-F5344CB8AC3E}">
        <p14:creationId xmlns:p14="http://schemas.microsoft.com/office/powerpoint/2010/main" val="3600788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sz="1200" b="1" i="0" u="none" strike="noStrike" baseline="0" dirty="0"/>
              <a:t>Modello di controllo predittivo (MPC)</a:t>
            </a:r>
            <a:r>
              <a:rPr lang="it-IT" sz="1200" b="0" i="0" u="none" strike="noStrike" baseline="0" dirty="0"/>
              <a:t>. MPC è un altro approccio basato sull'ottimizzazione in tempo reale che presuppone che lo stato corrente sia la condizione iniziale e risolve il problema di ottimizzazione ad ogni istante di campionamento. Viene implementato in tre fasi:</a:t>
            </a:r>
            <a:endParaRPr lang="en-US" sz="1200" b="0" i="0" u="none" strike="noStrike" baseline="0" dirty="0"/>
          </a:p>
          <a:p>
            <a:pPr algn="l"/>
            <a:r>
              <a:rPr lang="it-IT" sz="1200" b="0" i="0" u="none" strike="noStrike" baseline="0" dirty="0"/>
              <a:t>(1) calcolare la sequenza di controllo ottimale in un orizzonte di previsione che minimizzi la funzione di costo soggetta a vincoli;</a:t>
            </a:r>
            <a:endParaRPr lang="en-US" sz="1200" b="0" i="0" u="none" strike="noStrike" baseline="0" dirty="0"/>
          </a:p>
          <a:p>
            <a:pPr algn="l"/>
            <a:r>
              <a:rPr lang="it-IT" sz="1200" b="0" i="0" u="none" strike="noStrike" baseline="0" dirty="0"/>
              <a:t>(2) implementare la prima parte della sequenza di controllo ottimale derivata sull'impianto fisico;</a:t>
            </a:r>
            <a:endParaRPr lang="en-US" sz="1200" b="0" i="0" u="none" strike="noStrike" baseline="0" dirty="0"/>
          </a:p>
          <a:p>
            <a:pPr algn="l"/>
            <a:r>
              <a:rPr lang="it-IT" sz="1200" b="0" i="0" u="none" strike="noStrike" baseline="0" dirty="0"/>
              <a:t>(3) sposta l'intero orizzonte di previsione di un passo avanti e ripeti il ​​passaggio (1)</a:t>
            </a:r>
            <a:endParaRPr lang="en-US" sz="1200" b="0" i="0" u="none" strike="noStrike" baseline="0" dirty="0"/>
          </a:p>
          <a:p>
            <a:pPr algn="l"/>
            <a:r>
              <a:rPr lang="it-IT" dirty="0"/>
              <a:t>Pertanto, è interessante utilizzare MPC in un EMS </a:t>
            </a:r>
            <a:r>
              <a:rPr lang="it-IT" dirty="0" err="1"/>
              <a:t>healt-conscious</a:t>
            </a:r>
            <a:r>
              <a:rPr lang="it-IT" dirty="0"/>
              <a:t> multi-obiettivo poiché può comportare diversi vincoli nelle azioni di controllo.</a:t>
            </a:r>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23</a:t>
            </a:fld>
            <a:endParaRPr lang="it-IT"/>
          </a:p>
        </p:txBody>
      </p:sp>
    </p:spTree>
    <p:extLst>
      <p:ext uri="{BB962C8B-B14F-4D97-AF65-F5344CB8AC3E}">
        <p14:creationId xmlns:p14="http://schemas.microsoft.com/office/powerpoint/2010/main" val="1983862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sz="1200" b="1" i="0" u="none" strike="noStrike" baseline="0" dirty="0"/>
              <a:t>Metodi di apprendimento automatico.</a:t>
            </a:r>
            <a:r>
              <a:rPr lang="it-IT" sz="1200" b="0" i="0" u="none" strike="noStrike" baseline="0" dirty="0"/>
              <a:t> Noti come strategie di controllo intelligenti, adatte a risolvere problemi complessi non lineari.</a:t>
            </a:r>
          </a:p>
          <a:p>
            <a:pPr algn="l"/>
            <a:r>
              <a:rPr lang="it-IT" dirty="0"/>
              <a:t>Esistono varie strategie di apprendimento automatico in letteratura tra cui la rete neurale, la regressione del vettore di supporto (SVR), ecc.</a:t>
            </a:r>
            <a:endParaRPr lang="en-US" dirty="0"/>
          </a:p>
          <a:p>
            <a:pPr algn="l"/>
            <a:endParaRPr lang="it-IT" dirty="0"/>
          </a:p>
          <a:p>
            <a:pPr algn="l"/>
            <a:r>
              <a:rPr lang="it-IT" dirty="0"/>
              <a:t>Tuttavia, i metodi di apprendimento automatico non sono così pratici poiché il carico di calcolo dei set di dati di addestramento è considerevolmente pesante</a:t>
            </a:r>
          </a:p>
        </p:txBody>
      </p:sp>
      <p:sp>
        <p:nvSpPr>
          <p:cNvPr id="4" name="Segnaposto numero diapositiva 3"/>
          <p:cNvSpPr>
            <a:spLocks noGrp="1"/>
          </p:cNvSpPr>
          <p:nvPr>
            <p:ph type="sldNum" sz="quarter" idx="5"/>
          </p:nvPr>
        </p:nvSpPr>
        <p:spPr/>
        <p:txBody>
          <a:bodyPr/>
          <a:lstStyle/>
          <a:p>
            <a:fld id="{B6CF8131-FA43-4EB5-932A-FD63C86B2779}" type="slidenum">
              <a:rPr lang="it-IT" smtClean="0"/>
              <a:t>24</a:t>
            </a:fld>
            <a:endParaRPr lang="it-IT"/>
          </a:p>
        </p:txBody>
      </p:sp>
    </p:spTree>
    <p:extLst>
      <p:ext uri="{BB962C8B-B14F-4D97-AF65-F5344CB8AC3E}">
        <p14:creationId xmlns:p14="http://schemas.microsoft.com/office/powerpoint/2010/main" val="1840110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notevoli sforzi sono stati fatti per modellare il degrado delle batterie agli ioni di litio.</a:t>
            </a:r>
            <a:endParaRPr lang="en-US" dirty="0"/>
          </a:p>
          <a:p>
            <a:r>
              <a:rPr lang="it-IT" dirty="0"/>
              <a:t>Tuttavia, la maggior parte degli EMS attenti alla salute esistenti limitano semplicemente i limiti al SOC della batteria o limitano la tensione superiore o inferiore per proteggere la cella a combustibile, che difficilmente può quantificare il degrado o la durata delle fonti di energia.</a:t>
            </a:r>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26</a:t>
            </a:fld>
            <a:endParaRPr lang="it-IT"/>
          </a:p>
        </p:txBody>
      </p:sp>
    </p:spTree>
    <p:extLst>
      <p:ext uri="{BB962C8B-B14F-4D97-AF65-F5344CB8AC3E}">
        <p14:creationId xmlns:p14="http://schemas.microsoft.com/office/powerpoint/2010/main" val="397710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Tuttavia, come un obiettivo possa compromettere gli altri è difficile da determinare e l'</a:t>
            </a:r>
            <a:r>
              <a:rPr lang="it-IT" dirty="0" err="1"/>
              <a:t>ottimalità</a:t>
            </a:r>
            <a:r>
              <a:rPr lang="it-IT" dirty="0"/>
              <a:t> dei EMS on-line difficilmente può raggiungere il livello del calcolo off-line.</a:t>
            </a:r>
          </a:p>
          <a:p>
            <a:r>
              <a:rPr lang="it-IT" dirty="0"/>
              <a:t>Sono stati effettuati numerosi studi di letteratura sulla modellizzazione del degrado di batterie, ma raramente pensano alla fattibilità di integrarli nella gestione dell'energia HEV</a:t>
            </a:r>
            <a:endParaRPr lang="en-US" dirty="0"/>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5</a:t>
            </a:fld>
            <a:endParaRPr lang="it-IT"/>
          </a:p>
        </p:txBody>
      </p:sp>
    </p:spTree>
    <p:extLst>
      <p:ext uri="{BB962C8B-B14F-4D97-AF65-F5344CB8AC3E}">
        <p14:creationId xmlns:p14="http://schemas.microsoft.com/office/powerpoint/2010/main" val="380522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 batterie agli ioni di litio sono competitive nelle applicazioni per veicoli grazie alla loro elevata densità di energia e alta densità di potenza</a:t>
            </a:r>
            <a:endParaRPr lang="en-US" dirty="0"/>
          </a:p>
          <a:p>
            <a:r>
              <a:rPr lang="it-IT" dirty="0"/>
              <a:t>Garantiscono una buona durata della vita senza alcun effetto memoria. Tuttavia, la salute delle batterie agli ioni di litio può essere influenzata da vari effetti. La diminuzione della capacità e l'aumento dell'impedenza di una batteria agli ioni di litio obsoleta porterà alla riduzione della sua potenza in uscita</a:t>
            </a:r>
            <a:endParaRPr lang="en-US" dirty="0"/>
          </a:p>
          <a:p>
            <a:r>
              <a:rPr lang="it-IT" dirty="0"/>
              <a:t>Il cambiamento che si verifica all'interfaccia elettrodo/elettrolita è il fenomeno di invecchiamento più dominante della batteria, causato dalla formazione di Solid </a:t>
            </a:r>
            <a:r>
              <a:rPr lang="it-IT" dirty="0" err="1"/>
              <a:t>Electrolyte</a:t>
            </a:r>
            <a:r>
              <a:rPr lang="it-IT" dirty="0"/>
              <a:t> Interface (SEI) con conseguente perdita di capacità.</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chemeClr val="tx1">
                    <a:lumMod val="75000"/>
                    <a:lumOff val="25000"/>
                  </a:schemeClr>
                </a:solidFill>
              </a:rPr>
              <a:t>Pertanto, i ricercatori iniziano a prestare maggiore attenzione alla ricerca di un modello semi-empirico, che combini gli aspetti teorici con l'adattamento dei dati. Questo tipo di modello è più implementabile rispetto a quelli elettrochimici e, allo stesso tempo, più accurato di quelli empirici</a:t>
            </a:r>
            <a:endParaRPr lang="en-US" dirty="0">
              <a:solidFill>
                <a:schemeClr val="tx1">
                  <a:lumMod val="75000"/>
                  <a:lumOff val="25000"/>
                </a:schemeClr>
              </a:solidFill>
            </a:endParaRPr>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7</a:t>
            </a:fld>
            <a:endParaRPr lang="it-IT"/>
          </a:p>
        </p:txBody>
      </p:sp>
    </p:spTree>
    <p:extLst>
      <p:ext uri="{BB962C8B-B14F-4D97-AF65-F5344CB8AC3E}">
        <p14:creationId xmlns:p14="http://schemas.microsoft.com/office/powerpoint/2010/main" val="45821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Modello di formazione del film SEI per determinare il grado di degradazione della batteria. La variazione dello spessore del film:</a:t>
            </a:r>
            <a:endParaRPr lang="en-US" dirty="0"/>
          </a:p>
          <a:p>
            <a:endParaRPr lang="it-IT" dirty="0"/>
          </a:p>
          <a:p>
            <a:r>
              <a:rPr lang="it-IT" dirty="0"/>
              <a:t>dove </a:t>
            </a:r>
            <a:r>
              <a:rPr lang="it-IT" b="1" dirty="0"/>
              <a:t>𝛿</a:t>
            </a:r>
            <a:r>
              <a:rPr lang="it-IT" sz="1100" b="1" dirty="0"/>
              <a:t>film</a:t>
            </a:r>
            <a:r>
              <a:rPr lang="it-IT" sz="1100" dirty="0"/>
              <a:t> </a:t>
            </a:r>
            <a:r>
              <a:rPr lang="it-IT" dirty="0"/>
              <a:t>è lo spessore del film, </a:t>
            </a:r>
            <a:r>
              <a:rPr lang="it-IT" b="1" dirty="0"/>
              <a:t>Mp</a:t>
            </a:r>
            <a:r>
              <a:rPr lang="it-IT" dirty="0"/>
              <a:t> è il peso molecolare medio dei composti dello strato SEI, </a:t>
            </a:r>
            <a:r>
              <a:rPr lang="it-IT" b="1" dirty="0"/>
              <a:t>an</a:t>
            </a:r>
            <a:r>
              <a:rPr lang="it-IT" dirty="0"/>
              <a:t> è l'area superficiale specifica, </a:t>
            </a:r>
            <a:r>
              <a:rPr lang="it-IT" b="1" dirty="0"/>
              <a:t>p</a:t>
            </a:r>
            <a:r>
              <a:rPr lang="it-IT" dirty="0"/>
              <a:t> è la densità media dei composti, </a:t>
            </a:r>
            <a:r>
              <a:rPr lang="it-IT" b="1" dirty="0"/>
              <a:t>F</a:t>
            </a:r>
            <a:r>
              <a:rPr lang="it-IT" dirty="0"/>
              <a:t> è la costante di Faraday e </a:t>
            </a:r>
            <a:r>
              <a:rPr lang="it-IT" b="1" dirty="0"/>
              <a:t>J</a:t>
            </a:r>
            <a:r>
              <a:rPr lang="it-IT" sz="1100" b="1" dirty="0"/>
              <a:t>S</a:t>
            </a:r>
            <a:r>
              <a:rPr lang="it-IT" dirty="0"/>
              <a:t> è la densità di corrente della reazione laterale calcolata da Equazione di </a:t>
            </a:r>
            <a:r>
              <a:rPr lang="it-IT" dirty="0" err="1"/>
              <a:t>Tafel</a:t>
            </a:r>
            <a:r>
              <a:rPr lang="it-IT" dirty="0"/>
              <a:t>.</a:t>
            </a:r>
          </a:p>
          <a:p>
            <a:endParaRPr lang="it-IT" dirty="0"/>
          </a:p>
          <a:p>
            <a:r>
              <a:rPr lang="it-IT" dirty="0"/>
              <a:t>La legge di </a:t>
            </a:r>
            <a:r>
              <a:rPr lang="it-IT" dirty="0" err="1"/>
              <a:t>Tafel</a:t>
            </a:r>
            <a:r>
              <a:rPr lang="it-IT" dirty="0"/>
              <a:t> mette in relazione l'intensità di corrente elettrica che circola in una cella elettrochimica con la sovratensione.</a:t>
            </a:r>
            <a:endParaRPr lang="en-US" dirty="0"/>
          </a:p>
          <a:p>
            <a:endParaRPr lang="en-US" dirty="0"/>
          </a:p>
          <a:p>
            <a:r>
              <a:rPr lang="it-IT" dirty="0"/>
              <a:t>Tuttavia, questo modello è costituito da un gran numero di variabili di stato e da un ampio insieme di vincoli algebrici non lineari, che comportano un pesante onere per il calcolo</a:t>
            </a:r>
            <a:endParaRPr lang="en-US" dirty="0"/>
          </a:p>
          <a:p>
            <a:endParaRPr lang="it-IT" dirty="0"/>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8</a:t>
            </a:fld>
            <a:endParaRPr lang="it-IT"/>
          </a:p>
        </p:txBody>
      </p:sp>
    </p:spTree>
    <p:extLst>
      <p:ext uri="{BB962C8B-B14F-4D97-AF65-F5344CB8AC3E}">
        <p14:creationId xmlns:p14="http://schemas.microsoft.com/office/powerpoint/2010/main" val="183579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Anziché utilizzare un modello elettrochimico, la resistenza interna della batteria può essere stimata mediante modelli di circuiti equivalenti.</a:t>
            </a:r>
            <a:endParaRPr lang="en-US" dirty="0"/>
          </a:p>
          <a:p>
            <a:r>
              <a:rPr lang="it-IT" dirty="0"/>
              <a:t>Modello con una resistenza ohmica e due reti RC</a:t>
            </a:r>
            <a:endParaRPr lang="en-US" dirty="0"/>
          </a:p>
          <a:p>
            <a:r>
              <a:rPr lang="it-IT" dirty="0"/>
              <a:t>Si è notata la dipendenza della resistenza interna della batteria dal tempo di conservazione, dal livello SOC e dalla temperatura</a:t>
            </a:r>
            <a:endParaRPr lang="en-US"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10</a:t>
            </a:fld>
            <a:endParaRPr lang="it-IT"/>
          </a:p>
        </p:txBody>
      </p:sp>
    </p:spTree>
    <p:extLst>
      <p:ext uri="{BB962C8B-B14F-4D97-AF65-F5344CB8AC3E}">
        <p14:creationId xmlns:p14="http://schemas.microsoft.com/office/powerpoint/2010/main" val="3264610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capacità di una batteria si riferisce alla quantità di carica elettrica che la batteria può contenere quando è completamente carica. Quando la capacità scende alla soglia, di solito il 20%-30% del suo valore originale, si ritiene che le batterie non siano in grado di funzionare nella loro modalità normale e dovrebbero essere sostituite.</a:t>
            </a:r>
            <a:endParaRPr lang="en-US" dirty="0"/>
          </a:p>
          <a:p>
            <a:r>
              <a:rPr lang="it-IT" dirty="0"/>
              <a:t>Poiché la capacità della batteria è l'indicatore più utilizzato dello stato di salute della batteria (SOH), in letteratura sono stati proposti numerosi approcci di stima e previsione della capacità</a:t>
            </a:r>
            <a:endParaRPr lang="en-US" dirty="0"/>
          </a:p>
          <a:p>
            <a:r>
              <a:rPr lang="it-IT" dirty="0"/>
              <a:t>Si è trovato sperimentalmente che la somma di due funzioni esponenziali può descrivere bene le tendenze di degrado della capacità di diverse batterie, che è frequentemente utilizzata negli studi sulla prognosi delle batterie.</a:t>
            </a:r>
          </a:p>
        </p:txBody>
      </p:sp>
      <p:sp>
        <p:nvSpPr>
          <p:cNvPr id="4" name="Segnaposto numero diapositiva 3"/>
          <p:cNvSpPr>
            <a:spLocks noGrp="1"/>
          </p:cNvSpPr>
          <p:nvPr>
            <p:ph type="sldNum" sz="quarter" idx="5"/>
          </p:nvPr>
        </p:nvSpPr>
        <p:spPr/>
        <p:txBody>
          <a:bodyPr/>
          <a:lstStyle/>
          <a:p>
            <a:fld id="{B6CF8131-FA43-4EB5-932A-FD63C86B2779}" type="slidenum">
              <a:rPr lang="it-IT" smtClean="0"/>
              <a:t>11</a:t>
            </a:fld>
            <a:endParaRPr lang="it-IT"/>
          </a:p>
        </p:txBody>
      </p:sp>
    </p:spTree>
    <p:extLst>
      <p:ext uri="{BB962C8B-B14F-4D97-AF65-F5344CB8AC3E}">
        <p14:creationId xmlns:p14="http://schemas.microsoft.com/office/powerpoint/2010/main" val="3743869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altro modello di degrado della capacità è sotto forma di regressione polinomiale.</a:t>
            </a:r>
            <a:endParaRPr lang="en-US" dirty="0"/>
          </a:p>
          <a:p>
            <a:r>
              <a:rPr lang="it-IT" dirty="0"/>
              <a:t>I risultati della stima del filtro antiparticolato hanno mostrato che il modello esponenziale aveva prestazioni predittive migliori</a:t>
            </a:r>
            <a:endParaRPr lang="en-US" dirty="0"/>
          </a:p>
          <a:p>
            <a:r>
              <a:rPr lang="it-IT" dirty="0"/>
              <a:t>Tuttavia, i modelli nei lavori di prognosi vengono solitamente verificati attraverso i dati di degrado con cicli di carica/scarica regolari. Quando si tratta di applicazioni per veicoli, è necessario considerare un processo di carica e scarica randomizzato a causa delle condizioni di guida incerte.</a:t>
            </a:r>
            <a:endParaRPr lang="en-US" dirty="0"/>
          </a:p>
          <a:p>
            <a:r>
              <a:rPr lang="it-IT" dirty="0"/>
              <a:t>Per quantificare questo tipo di dissolvenza di capacità, vengono quindi proposti in letteratura modelli semi-empirici per prendere in considerazione più parametri fisici, come SOC, DOD, Ah, ecc.</a:t>
            </a:r>
          </a:p>
        </p:txBody>
      </p:sp>
      <p:sp>
        <p:nvSpPr>
          <p:cNvPr id="4" name="Segnaposto numero diapositiva 3"/>
          <p:cNvSpPr>
            <a:spLocks noGrp="1"/>
          </p:cNvSpPr>
          <p:nvPr>
            <p:ph type="sldNum" sz="quarter" idx="5"/>
          </p:nvPr>
        </p:nvSpPr>
        <p:spPr/>
        <p:txBody>
          <a:bodyPr/>
          <a:lstStyle/>
          <a:p>
            <a:fld id="{B6CF8131-FA43-4EB5-932A-FD63C86B2779}" type="slidenum">
              <a:rPr lang="it-IT" smtClean="0"/>
              <a:t>12</a:t>
            </a:fld>
            <a:endParaRPr lang="it-IT"/>
          </a:p>
        </p:txBody>
      </p:sp>
    </p:spTree>
    <p:extLst>
      <p:ext uri="{BB962C8B-B14F-4D97-AF65-F5344CB8AC3E}">
        <p14:creationId xmlns:p14="http://schemas.microsoft.com/office/powerpoint/2010/main" val="866573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stima della durata residua della batteria è un altro approccio per indicare il grado di degradazione se le stesse condizioni sono state mantenute durante la sua vita</a:t>
            </a:r>
            <a:endParaRPr lang="en-US" dirty="0"/>
          </a:p>
          <a:p>
            <a:r>
              <a:rPr lang="it-IT" dirty="0"/>
              <a:t>Alcuni ricercatori hanno proposto di utilizzare il </a:t>
            </a:r>
            <a:r>
              <a:rPr lang="it-IT" i="1" dirty="0" err="1"/>
              <a:t>Rainflow-counting</a:t>
            </a:r>
            <a:r>
              <a:rPr lang="it-IT" i="1" dirty="0"/>
              <a:t> </a:t>
            </a:r>
            <a:r>
              <a:rPr lang="it-IT" i="1" dirty="0" err="1"/>
              <a:t>algorithm</a:t>
            </a:r>
            <a:r>
              <a:rPr lang="it-IT" i="1" dirty="0"/>
              <a:t> </a:t>
            </a:r>
            <a:r>
              <a:rPr lang="it-IT" dirty="0"/>
              <a:t>per stimare la durata della batteria. Il modello è stabilito in base ai numeri di ciclo e al DOD.</a:t>
            </a:r>
          </a:p>
          <a:p>
            <a:pPr algn="l"/>
            <a:r>
              <a:rPr lang="it-IT" sz="1200" b="1" i="0" u="none" strike="noStrike" baseline="0" dirty="0" err="1">
                <a:latin typeface="NimbusRomNo9L-Regu"/>
              </a:rPr>
              <a:t>Lnom</a:t>
            </a:r>
            <a:r>
              <a:rPr lang="it-IT" sz="1200" b="0" i="0" u="none" strike="noStrike" baseline="0" dirty="0">
                <a:latin typeface="NimbusRomNo9L-Regu"/>
              </a:rPr>
              <a:t> è il valore nominale della durata del ciclo della batteria senza degradazione, </a:t>
            </a:r>
            <a:r>
              <a:rPr lang="it-IT" sz="1200" b="1" i="0" u="none" strike="noStrike" baseline="0" dirty="0">
                <a:latin typeface="NimbusRomNo9L-Regu"/>
              </a:rPr>
              <a:t>k</a:t>
            </a:r>
            <a:r>
              <a:rPr lang="it-IT" sz="1200" b="0" i="0" u="none" strike="noStrike" baseline="0" dirty="0">
                <a:latin typeface="NimbusRomNo9L-Regu"/>
              </a:rPr>
              <a:t> è il numero del ciclo di carica/scarica conteggiato secondo l'algoritmo Rainbow e </a:t>
            </a:r>
            <a:r>
              <a:rPr lang="it-IT" sz="1200" b="1" i="0" u="none" strike="noStrike" baseline="0" dirty="0" err="1">
                <a:latin typeface="NimbusRomNo9L-Regu"/>
              </a:rPr>
              <a:t>Lj</a:t>
            </a:r>
            <a:r>
              <a:rPr lang="it-IT" sz="1200" b="0" i="0" u="none" strike="noStrike" baseline="0" dirty="0">
                <a:latin typeface="NimbusRomNo9L-Regu"/>
              </a:rPr>
              <a:t> è il numero predefinito di cicli di vita per nove diversi valori di DOD.</a:t>
            </a:r>
            <a:endParaRPr lang="it-IT" dirty="0"/>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13</a:t>
            </a:fld>
            <a:endParaRPr lang="it-IT"/>
          </a:p>
        </p:txBody>
      </p:sp>
    </p:spTree>
    <p:extLst>
      <p:ext uri="{BB962C8B-B14F-4D97-AF65-F5344CB8AC3E}">
        <p14:creationId xmlns:p14="http://schemas.microsoft.com/office/powerpoint/2010/main" val="401198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Energy Management Strategy</a:t>
            </a:r>
          </a:p>
          <a:p>
            <a:r>
              <a:rPr lang="it-IT" dirty="0"/>
              <a:t>Lo sviluppo di un EMS attento alla salute è generalmente considerato un problema multi-obiettivo poiché gli obiettivi di tale EMS consistono non solo nel ridurre al minimo il costo economico del sistema, ma anche nel prolungarne la durata.</a:t>
            </a:r>
            <a:endParaRPr lang="en-US" dirty="0"/>
          </a:p>
          <a:p>
            <a:r>
              <a:rPr lang="it-IT" dirty="0"/>
              <a:t>Poiché gli obiettivi sono spesso in conflitto tra loro, le decisioni ottimali devono essere prese con un compromesso tra gli obiettivi in ​​conflitto</a:t>
            </a:r>
            <a:endParaRPr lang="en-US" dirty="0"/>
          </a:p>
          <a:p>
            <a:endParaRPr lang="en-US" dirty="0"/>
          </a:p>
          <a:p>
            <a:r>
              <a:rPr lang="it-IT" dirty="0"/>
              <a:t>Pertanto, come trovare una soluzione che migliori almeno un obiettivo senza peggiorare gli altri resta da discutere nel campo della gestione dell'energia</a:t>
            </a:r>
          </a:p>
          <a:p>
            <a:endParaRPr lang="it-IT" dirty="0"/>
          </a:p>
          <a:p>
            <a:endParaRPr lang="it-IT" dirty="0"/>
          </a:p>
        </p:txBody>
      </p:sp>
      <p:sp>
        <p:nvSpPr>
          <p:cNvPr id="4" name="Segnaposto numero diapositiva 3"/>
          <p:cNvSpPr>
            <a:spLocks noGrp="1"/>
          </p:cNvSpPr>
          <p:nvPr>
            <p:ph type="sldNum" sz="quarter" idx="5"/>
          </p:nvPr>
        </p:nvSpPr>
        <p:spPr/>
        <p:txBody>
          <a:bodyPr/>
          <a:lstStyle/>
          <a:p>
            <a:fld id="{B6CF8131-FA43-4EB5-932A-FD63C86B2779}" type="slidenum">
              <a:rPr lang="it-IT" smtClean="0"/>
              <a:t>14</a:t>
            </a:fld>
            <a:endParaRPr lang="it-IT"/>
          </a:p>
        </p:txBody>
      </p:sp>
    </p:spTree>
    <p:extLst>
      <p:ext uri="{BB962C8B-B14F-4D97-AF65-F5344CB8AC3E}">
        <p14:creationId xmlns:p14="http://schemas.microsoft.com/office/powerpoint/2010/main" val="140259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14698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20245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743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2362243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0498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817263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2839516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82880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179328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10CB2A7-DF2C-45C8-A6D6-2F2036BCC387}" type="datetimeFigureOut">
              <a:rPr lang="it-IT" smtClean="0"/>
              <a:t>25/07/2021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320333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10CB2A7-DF2C-45C8-A6D6-2F2036BCC387}" type="datetimeFigureOut">
              <a:rPr lang="it-IT" smtClean="0"/>
              <a:t>25/07/2021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288548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10CB2A7-DF2C-45C8-A6D6-2F2036BCC387}" type="datetimeFigureOut">
              <a:rPr lang="it-IT" smtClean="0"/>
              <a:t>25/07/2021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36307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10CB2A7-DF2C-45C8-A6D6-2F2036BCC387}" type="datetimeFigureOut">
              <a:rPr lang="it-IT" smtClean="0"/>
              <a:t>25/07/2021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207769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CB2A7-DF2C-45C8-A6D6-2F2036BCC387}" type="datetimeFigureOut">
              <a:rPr lang="it-IT" smtClean="0"/>
              <a:t>25/07/2021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343732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10CB2A7-DF2C-45C8-A6D6-2F2036BCC387}" type="datetimeFigureOut">
              <a:rPr lang="it-IT" smtClean="0"/>
              <a:t>25/07/2021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144700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10CB2A7-DF2C-45C8-A6D6-2F2036BCC387}" type="datetimeFigureOut">
              <a:rPr lang="it-IT" smtClean="0"/>
              <a:t>25/07/2021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E4ED621-14EA-4D2E-A9DF-468C50167F0F}" type="slidenum">
              <a:rPr lang="it-IT" smtClean="0"/>
              <a:t>‹N›</a:t>
            </a:fld>
            <a:endParaRPr lang="it-IT"/>
          </a:p>
        </p:txBody>
      </p:sp>
    </p:spTree>
    <p:extLst>
      <p:ext uri="{BB962C8B-B14F-4D97-AF65-F5344CB8AC3E}">
        <p14:creationId xmlns:p14="http://schemas.microsoft.com/office/powerpoint/2010/main" val="417599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0CB2A7-DF2C-45C8-A6D6-2F2036BCC387}" type="datetimeFigureOut">
              <a:rPr lang="it-IT" smtClean="0"/>
              <a:t>25/07/2021</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4ED621-14EA-4D2E-A9DF-468C50167F0F}" type="slidenum">
              <a:rPr lang="it-IT" smtClean="0"/>
              <a:t>‹N›</a:t>
            </a:fld>
            <a:endParaRPr lang="it-IT"/>
          </a:p>
        </p:txBody>
      </p:sp>
    </p:spTree>
    <p:extLst>
      <p:ext uri="{BB962C8B-B14F-4D97-AF65-F5344CB8AC3E}">
        <p14:creationId xmlns:p14="http://schemas.microsoft.com/office/powerpoint/2010/main" val="18753914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7ECAC9-9DB7-4444-B592-ECA784426721}"/>
              </a:ext>
            </a:extLst>
          </p:cNvPr>
          <p:cNvSpPr>
            <a:spLocks noGrp="1"/>
          </p:cNvSpPr>
          <p:nvPr>
            <p:ph type="ctrTitle"/>
          </p:nvPr>
        </p:nvSpPr>
        <p:spPr>
          <a:xfrm>
            <a:off x="1507067" y="1960084"/>
            <a:ext cx="7766936" cy="2514267"/>
          </a:xfrm>
        </p:spPr>
        <p:txBody>
          <a:bodyPr>
            <a:noAutofit/>
          </a:bodyPr>
          <a:lstStyle/>
          <a:p>
            <a:pPr algn="ctr"/>
            <a:r>
              <a:rPr lang="en-US" sz="3200" b="1" dirty="0"/>
              <a:t>Review on Health-Conscious Energy Management Strategies for Fuel cell Hybrid Electric</a:t>
            </a:r>
            <a:br>
              <a:rPr lang="en-US" sz="3200" b="1" dirty="0"/>
            </a:br>
            <a:r>
              <a:rPr lang="en-US" sz="3200" b="1" dirty="0"/>
              <a:t>Vehicles: Degradation Models and Strategies</a:t>
            </a:r>
            <a:endParaRPr lang="it-IT" sz="3200" b="1" dirty="0"/>
          </a:p>
        </p:txBody>
      </p:sp>
      <p:sp>
        <p:nvSpPr>
          <p:cNvPr id="3" name="Sottotitolo 2">
            <a:extLst>
              <a:ext uri="{FF2B5EF4-FFF2-40B4-BE49-F238E27FC236}">
                <a16:creationId xmlns:a16="http://schemas.microsoft.com/office/drawing/2014/main" id="{534F4441-0278-4E3D-978E-98168A79566D}"/>
              </a:ext>
            </a:extLst>
          </p:cNvPr>
          <p:cNvSpPr>
            <a:spLocks noGrp="1"/>
          </p:cNvSpPr>
          <p:nvPr>
            <p:ph type="subTitle" idx="1"/>
          </p:nvPr>
        </p:nvSpPr>
        <p:spPr>
          <a:xfrm>
            <a:off x="1507067" y="4714712"/>
            <a:ext cx="7766936" cy="2045078"/>
          </a:xfrm>
        </p:spPr>
        <p:txBody>
          <a:bodyPr>
            <a:normAutofit/>
          </a:bodyPr>
          <a:lstStyle/>
          <a:p>
            <a:pPr algn="ctr"/>
            <a:r>
              <a:rPr lang="it-IT" dirty="0"/>
              <a:t>Presentazione per il corso di </a:t>
            </a:r>
          </a:p>
          <a:p>
            <a:pPr algn="ctr"/>
            <a:r>
              <a:rPr lang="it-IT" i="1" dirty="0"/>
              <a:t>Gestione Energetica dei Veicoli a Trazione Elettrica e Ibrida</a:t>
            </a:r>
          </a:p>
          <a:p>
            <a:pPr algn="ctr"/>
            <a:endParaRPr lang="it-IT" dirty="0"/>
          </a:p>
          <a:p>
            <a:pPr algn="l"/>
            <a:r>
              <a:rPr lang="it-IT" dirty="0"/>
              <a:t>Andrea Alecce 214611</a:t>
            </a:r>
          </a:p>
          <a:p>
            <a:pPr algn="l"/>
            <a:r>
              <a:rPr lang="it-IT" dirty="0"/>
              <a:t>Prof. M. Ricci</a:t>
            </a:r>
          </a:p>
          <a:p>
            <a:pPr algn="ctr"/>
            <a:endParaRPr lang="it-IT" dirty="0"/>
          </a:p>
        </p:txBody>
      </p:sp>
      <p:pic>
        <p:nvPicPr>
          <p:cNvPr id="1028" name="Picture 4" descr="DIMES, Università della Calabria">
            <a:extLst>
              <a:ext uri="{FF2B5EF4-FFF2-40B4-BE49-F238E27FC236}">
                <a16:creationId xmlns:a16="http://schemas.microsoft.com/office/drawing/2014/main" id="{008B5E2C-4B79-4963-90AD-11EA887E6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885" y="98210"/>
            <a:ext cx="3703299" cy="162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70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EBB2E5-BAC6-4A75-95A4-46019064A0D3}"/>
              </a:ext>
            </a:extLst>
          </p:cNvPr>
          <p:cNvSpPr>
            <a:spLocks noGrp="1"/>
          </p:cNvSpPr>
          <p:nvPr>
            <p:ph type="title"/>
          </p:nvPr>
        </p:nvSpPr>
        <p:spPr/>
        <p:txBody>
          <a:bodyPr/>
          <a:lstStyle/>
          <a:p>
            <a:r>
              <a:rPr lang="it-IT" dirty="0"/>
              <a:t>Resistenza interna</a:t>
            </a:r>
          </a:p>
        </p:txBody>
      </p:sp>
      <p:sp>
        <p:nvSpPr>
          <p:cNvPr id="3" name="Segnaposto contenuto 2">
            <a:extLst>
              <a:ext uri="{FF2B5EF4-FFF2-40B4-BE49-F238E27FC236}">
                <a16:creationId xmlns:a16="http://schemas.microsoft.com/office/drawing/2014/main" id="{F1F0F371-FBCC-4511-B27D-6C1D75C4D05D}"/>
              </a:ext>
            </a:extLst>
          </p:cNvPr>
          <p:cNvSpPr>
            <a:spLocks noGrp="1"/>
          </p:cNvSpPr>
          <p:nvPr>
            <p:ph idx="1"/>
          </p:nvPr>
        </p:nvSpPr>
        <p:spPr>
          <a:xfrm>
            <a:off x="677334" y="1575881"/>
            <a:ext cx="9429704" cy="5162851"/>
          </a:xfrm>
        </p:spPr>
        <p:txBody>
          <a:bodyPr>
            <a:normAutofit/>
          </a:bodyPr>
          <a:lstStyle/>
          <a:p>
            <a:r>
              <a:rPr lang="it-IT" dirty="0"/>
              <a:t>La resistenza interna della batteria può essere stimata mediante modelli di circuiti equivalenti.</a:t>
            </a:r>
            <a:endParaRPr lang="en-US" dirty="0"/>
          </a:p>
          <a:p>
            <a:endParaRPr lang="en-US" dirty="0"/>
          </a:p>
          <a:p>
            <a:endParaRPr lang="en-US" dirty="0"/>
          </a:p>
          <a:p>
            <a:endParaRPr lang="en-US" dirty="0"/>
          </a:p>
          <a:p>
            <a:endParaRPr lang="en-US" dirty="0"/>
          </a:p>
          <a:p>
            <a:endParaRPr lang="en-US" dirty="0"/>
          </a:p>
          <a:p>
            <a:endParaRPr lang="it-IT" dirty="0"/>
          </a:p>
          <a:p>
            <a:endParaRPr lang="it-IT" dirty="0"/>
          </a:p>
          <a:p>
            <a:r>
              <a:rPr lang="it-IT" dirty="0"/>
              <a:t>Si è notata la dipendenza della resistenza interna della batteria dal tempo di conservazione, dal livello SOC e dalla temperatura</a:t>
            </a:r>
            <a:endParaRPr lang="en-US" dirty="0"/>
          </a:p>
        </p:txBody>
      </p:sp>
      <p:pic>
        <p:nvPicPr>
          <p:cNvPr id="5" name="Immagine 4">
            <a:extLst>
              <a:ext uri="{FF2B5EF4-FFF2-40B4-BE49-F238E27FC236}">
                <a16:creationId xmlns:a16="http://schemas.microsoft.com/office/drawing/2014/main" id="{44DC7F36-3092-44E7-BDA7-C7188E366B1A}"/>
              </a:ext>
            </a:extLst>
          </p:cNvPr>
          <p:cNvPicPr>
            <a:picLocks noChangeAspect="1"/>
          </p:cNvPicPr>
          <p:nvPr/>
        </p:nvPicPr>
        <p:blipFill rotWithShape="1">
          <a:blip r:embed="rId3"/>
          <a:srcRect t="14241" b="8929"/>
          <a:stretch/>
        </p:blipFill>
        <p:spPr>
          <a:xfrm>
            <a:off x="677334" y="2405655"/>
            <a:ext cx="8685642" cy="2421745"/>
          </a:xfrm>
          <a:prstGeom prst="rect">
            <a:avLst/>
          </a:prstGeom>
        </p:spPr>
      </p:pic>
    </p:spTree>
    <p:extLst>
      <p:ext uri="{BB962C8B-B14F-4D97-AF65-F5344CB8AC3E}">
        <p14:creationId xmlns:p14="http://schemas.microsoft.com/office/powerpoint/2010/main" val="314219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57AB98-6C1C-4B0E-B110-BFD3F844FF4D}"/>
              </a:ext>
            </a:extLst>
          </p:cNvPr>
          <p:cNvSpPr>
            <a:spLocks noGrp="1"/>
          </p:cNvSpPr>
          <p:nvPr>
            <p:ph type="title"/>
          </p:nvPr>
        </p:nvSpPr>
        <p:spPr/>
        <p:txBody>
          <a:bodyPr/>
          <a:lstStyle/>
          <a:p>
            <a:r>
              <a:rPr lang="it-IT" dirty="0"/>
              <a:t>Degradazione della capacità</a:t>
            </a:r>
            <a:br>
              <a:rPr lang="it-IT" dirty="0"/>
            </a:br>
            <a:endParaRPr lang="it-IT" dirty="0"/>
          </a:p>
        </p:txBody>
      </p:sp>
      <p:sp>
        <p:nvSpPr>
          <p:cNvPr id="3" name="Segnaposto contenuto 2">
            <a:extLst>
              <a:ext uri="{FF2B5EF4-FFF2-40B4-BE49-F238E27FC236}">
                <a16:creationId xmlns:a16="http://schemas.microsoft.com/office/drawing/2014/main" id="{EB2D7E07-9A91-4D07-B866-3D039E9FEA71}"/>
              </a:ext>
            </a:extLst>
          </p:cNvPr>
          <p:cNvSpPr>
            <a:spLocks noGrp="1"/>
          </p:cNvSpPr>
          <p:nvPr>
            <p:ph idx="1"/>
          </p:nvPr>
        </p:nvSpPr>
        <p:spPr>
          <a:xfrm>
            <a:off x="677333" y="2160589"/>
            <a:ext cx="9268771" cy="2162029"/>
          </a:xfrm>
        </p:spPr>
        <p:txBody>
          <a:bodyPr>
            <a:normAutofit/>
          </a:bodyPr>
          <a:lstStyle/>
          <a:p>
            <a:pPr algn="just"/>
            <a:r>
              <a:rPr lang="it-IT" dirty="0"/>
              <a:t>Poiché la capacità della batteria è l'indicatore più utilizzato dello stato di salute della batteria (SOH), in letteratura sono stati proposti numerosi approcci di stima e previsione della capacità.</a:t>
            </a:r>
          </a:p>
          <a:p>
            <a:pPr algn="just"/>
            <a:endParaRPr lang="en-US" dirty="0"/>
          </a:p>
          <a:p>
            <a:pPr algn="just"/>
            <a:r>
              <a:rPr lang="it-IT" dirty="0"/>
              <a:t>Si è trovato sperimentalmente che la somma di due funzioni esponenziali può descrivere bene le tendenze di degrado della capacità di diverse batterie</a:t>
            </a:r>
          </a:p>
        </p:txBody>
      </p:sp>
      <p:pic>
        <p:nvPicPr>
          <p:cNvPr id="5" name="Immagine 4">
            <a:extLst>
              <a:ext uri="{FF2B5EF4-FFF2-40B4-BE49-F238E27FC236}">
                <a16:creationId xmlns:a16="http://schemas.microsoft.com/office/drawing/2014/main" id="{DC85A452-448B-4EA7-9868-B97BB008A196}"/>
              </a:ext>
            </a:extLst>
          </p:cNvPr>
          <p:cNvPicPr>
            <a:picLocks noChangeAspect="1"/>
          </p:cNvPicPr>
          <p:nvPr/>
        </p:nvPicPr>
        <p:blipFill>
          <a:blip r:embed="rId3"/>
          <a:stretch>
            <a:fillRect/>
          </a:stretch>
        </p:blipFill>
        <p:spPr>
          <a:xfrm>
            <a:off x="1939564" y="4322618"/>
            <a:ext cx="6744308" cy="860569"/>
          </a:xfrm>
          <a:prstGeom prst="rect">
            <a:avLst/>
          </a:prstGeom>
        </p:spPr>
      </p:pic>
      <p:sp>
        <p:nvSpPr>
          <p:cNvPr id="8" name="CasellaDiTesto 7">
            <a:extLst>
              <a:ext uri="{FF2B5EF4-FFF2-40B4-BE49-F238E27FC236}">
                <a16:creationId xmlns:a16="http://schemas.microsoft.com/office/drawing/2014/main" id="{BB52754D-722B-48E0-8D2B-EC79F512E0AC}"/>
              </a:ext>
            </a:extLst>
          </p:cNvPr>
          <p:cNvSpPr txBox="1"/>
          <p:nvPr/>
        </p:nvSpPr>
        <p:spPr>
          <a:xfrm>
            <a:off x="677333" y="5369675"/>
            <a:ext cx="9268771" cy="646331"/>
          </a:xfrm>
          <a:prstGeom prst="rect">
            <a:avLst/>
          </a:prstGeom>
          <a:noFill/>
        </p:spPr>
        <p:txBody>
          <a:bodyPr wrap="square">
            <a:spAutoFit/>
          </a:bodyPr>
          <a:lstStyle/>
          <a:p>
            <a:pPr algn="just"/>
            <a:r>
              <a:rPr lang="it-IT" dirty="0"/>
              <a:t>dove k è il numero di cicli; i parametri a e b possono essere correlati all'impedenza interna, mentre </a:t>
            </a:r>
            <a:r>
              <a:rPr lang="it-IT" b="1" dirty="0"/>
              <a:t>c</a:t>
            </a:r>
            <a:r>
              <a:rPr lang="it-IT" dirty="0"/>
              <a:t> e </a:t>
            </a:r>
            <a:r>
              <a:rPr lang="it-IT" b="1" dirty="0"/>
              <a:t>d</a:t>
            </a:r>
            <a:r>
              <a:rPr lang="it-IT" dirty="0"/>
              <a:t> stanno per il tasso di invecchiamento.</a:t>
            </a:r>
          </a:p>
        </p:txBody>
      </p:sp>
    </p:spTree>
    <p:extLst>
      <p:ext uri="{BB962C8B-B14F-4D97-AF65-F5344CB8AC3E}">
        <p14:creationId xmlns:p14="http://schemas.microsoft.com/office/powerpoint/2010/main" val="225619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15C20-A0FC-41F9-8B24-C3070D53B063}"/>
              </a:ext>
            </a:extLst>
          </p:cNvPr>
          <p:cNvSpPr>
            <a:spLocks noGrp="1"/>
          </p:cNvSpPr>
          <p:nvPr>
            <p:ph type="title"/>
          </p:nvPr>
        </p:nvSpPr>
        <p:spPr/>
        <p:txBody>
          <a:bodyPr/>
          <a:lstStyle/>
          <a:p>
            <a:r>
              <a:rPr lang="it-IT" dirty="0"/>
              <a:t>Degradazione della capacità</a:t>
            </a:r>
          </a:p>
        </p:txBody>
      </p:sp>
      <p:sp>
        <p:nvSpPr>
          <p:cNvPr id="3" name="Segnaposto contenuto 2">
            <a:extLst>
              <a:ext uri="{FF2B5EF4-FFF2-40B4-BE49-F238E27FC236}">
                <a16:creationId xmlns:a16="http://schemas.microsoft.com/office/drawing/2014/main" id="{1498C3E0-26B4-4451-8461-B790506C8E2E}"/>
              </a:ext>
            </a:extLst>
          </p:cNvPr>
          <p:cNvSpPr>
            <a:spLocks noGrp="1"/>
          </p:cNvSpPr>
          <p:nvPr>
            <p:ph idx="1"/>
          </p:nvPr>
        </p:nvSpPr>
        <p:spPr>
          <a:xfrm>
            <a:off x="677334" y="2160589"/>
            <a:ext cx="8596668" cy="4374026"/>
          </a:xfrm>
        </p:spPr>
        <p:txBody>
          <a:bodyPr>
            <a:normAutofit/>
          </a:bodyPr>
          <a:lstStyle/>
          <a:p>
            <a:pPr algn="just"/>
            <a:r>
              <a:rPr lang="it-IT" dirty="0"/>
              <a:t>Un altro modello di degrado della capacità è sotto forma di regressione polinomiale.</a:t>
            </a:r>
            <a:endParaRPr lang="en-US" dirty="0"/>
          </a:p>
          <a:p>
            <a:pPr algn="just"/>
            <a:r>
              <a:rPr lang="it-IT" dirty="0"/>
              <a:t>Questo modello esponenziale aveva prestazioni predittive migliori</a:t>
            </a:r>
            <a:endParaRPr lang="en-US" dirty="0"/>
          </a:p>
          <a:p>
            <a:pPr algn="just"/>
            <a:endParaRPr lang="en-US" dirty="0"/>
          </a:p>
          <a:p>
            <a:pPr algn="just"/>
            <a:endParaRPr lang="en-US" dirty="0"/>
          </a:p>
          <a:p>
            <a:pPr algn="just"/>
            <a:endParaRPr lang="en-US" dirty="0"/>
          </a:p>
          <a:p>
            <a:pPr algn="just"/>
            <a:r>
              <a:rPr lang="it-IT" dirty="0"/>
              <a:t>Tuttavia, i modelli nei lavori di prognosi vengono solitamente verificati attraverso i dati di degrado con cicli di carica/scarica regolari. Quando si tratta di applicazioni per veicoli, è necessario considerare un processo di carica e scarica randomizzato a causa delle condizioni di guida incerte.</a:t>
            </a:r>
            <a:endParaRPr lang="en-US" dirty="0"/>
          </a:p>
          <a:p>
            <a:pPr algn="just"/>
            <a:r>
              <a:rPr lang="it-IT" dirty="0"/>
              <a:t>Vengono quindi proposti in letteratura modelli semi-empirici per prendere in considerazione più parametri fisici, come SOC, DOD, Ah, ecc.</a:t>
            </a:r>
          </a:p>
        </p:txBody>
      </p:sp>
      <p:pic>
        <p:nvPicPr>
          <p:cNvPr id="5" name="Immagine 4">
            <a:extLst>
              <a:ext uri="{FF2B5EF4-FFF2-40B4-BE49-F238E27FC236}">
                <a16:creationId xmlns:a16="http://schemas.microsoft.com/office/drawing/2014/main" id="{41AE658C-BF70-4D71-B4F8-7909C4CDC98A}"/>
              </a:ext>
            </a:extLst>
          </p:cNvPr>
          <p:cNvPicPr>
            <a:picLocks noChangeAspect="1"/>
          </p:cNvPicPr>
          <p:nvPr/>
        </p:nvPicPr>
        <p:blipFill>
          <a:blip r:embed="rId3"/>
          <a:stretch>
            <a:fillRect/>
          </a:stretch>
        </p:blipFill>
        <p:spPr>
          <a:xfrm>
            <a:off x="2826094" y="3429000"/>
            <a:ext cx="4980562" cy="526636"/>
          </a:xfrm>
          <a:prstGeom prst="rect">
            <a:avLst/>
          </a:prstGeom>
        </p:spPr>
      </p:pic>
    </p:spTree>
    <p:extLst>
      <p:ext uri="{BB962C8B-B14F-4D97-AF65-F5344CB8AC3E}">
        <p14:creationId xmlns:p14="http://schemas.microsoft.com/office/powerpoint/2010/main" val="3798345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D82D8-2494-4255-A8A2-E3CA4CE19529}"/>
              </a:ext>
            </a:extLst>
          </p:cNvPr>
          <p:cNvSpPr>
            <a:spLocks noGrp="1"/>
          </p:cNvSpPr>
          <p:nvPr>
            <p:ph type="title"/>
          </p:nvPr>
        </p:nvSpPr>
        <p:spPr/>
        <p:txBody>
          <a:bodyPr/>
          <a:lstStyle/>
          <a:p>
            <a:r>
              <a:rPr lang="it-IT" dirty="0"/>
              <a:t>Durata residua</a:t>
            </a:r>
          </a:p>
        </p:txBody>
      </p:sp>
      <p:sp>
        <p:nvSpPr>
          <p:cNvPr id="3" name="Segnaposto contenuto 2">
            <a:extLst>
              <a:ext uri="{FF2B5EF4-FFF2-40B4-BE49-F238E27FC236}">
                <a16:creationId xmlns:a16="http://schemas.microsoft.com/office/drawing/2014/main" id="{C657F516-4A23-435B-B7B5-E6F72B7C0639}"/>
              </a:ext>
            </a:extLst>
          </p:cNvPr>
          <p:cNvSpPr>
            <a:spLocks noGrp="1"/>
          </p:cNvSpPr>
          <p:nvPr>
            <p:ph idx="1"/>
          </p:nvPr>
        </p:nvSpPr>
        <p:spPr>
          <a:xfrm>
            <a:off x="677334" y="2160589"/>
            <a:ext cx="8596668" cy="4087811"/>
          </a:xfrm>
        </p:spPr>
        <p:txBody>
          <a:bodyPr>
            <a:normAutofit lnSpcReduction="10000"/>
          </a:bodyPr>
          <a:lstStyle/>
          <a:p>
            <a:r>
              <a:rPr lang="it-IT" dirty="0"/>
              <a:t>La stima della durata residua della batteria è un altro approccio per indicare il grado di degradazione, a parità di condizioni d’uso.</a:t>
            </a:r>
            <a:endParaRPr lang="en-US" dirty="0"/>
          </a:p>
          <a:p>
            <a:r>
              <a:rPr lang="it-IT" dirty="0"/>
              <a:t>Alcuni ricercatori hanno proposto di utilizzare un modello stabilito in base ai numeri di cicli e al DOD.</a:t>
            </a:r>
          </a:p>
          <a:p>
            <a:endParaRPr lang="it-IT" dirty="0"/>
          </a:p>
          <a:p>
            <a:endParaRPr lang="it-IT" dirty="0"/>
          </a:p>
          <a:p>
            <a:endParaRPr lang="it-IT" dirty="0"/>
          </a:p>
          <a:p>
            <a:pPr algn="l"/>
            <a:endParaRPr lang="it-IT" sz="1800" b="0" i="0" u="none" strike="noStrike" baseline="0" dirty="0"/>
          </a:p>
          <a:p>
            <a:pPr algn="l"/>
            <a:r>
              <a:rPr lang="it-IT" sz="1800" b="0" i="0" u="none" strike="noStrike" baseline="0" dirty="0"/>
              <a:t>dove </a:t>
            </a:r>
            <a:r>
              <a:rPr lang="it-IT" sz="1800" b="1" i="0" u="none" strike="noStrike" baseline="0" dirty="0" err="1"/>
              <a:t>Lnom</a:t>
            </a:r>
            <a:r>
              <a:rPr lang="it-IT" sz="1800" b="0" i="0" u="none" strike="noStrike" baseline="0" dirty="0"/>
              <a:t> è il valore nominale della durata del ciclo della batteria senza degradazione, </a:t>
            </a:r>
            <a:r>
              <a:rPr lang="it-IT" sz="1800" b="1" i="0" u="none" strike="noStrike" baseline="0" dirty="0"/>
              <a:t>k</a:t>
            </a:r>
            <a:r>
              <a:rPr lang="it-IT" sz="1800" b="0" i="0" u="none" strike="noStrike" baseline="0" dirty="0"/>
              <a:t> è il numero di cicli di carica/scarica conteggiato usando il  </a:t>
            </a:r>
            <a:r>
              <a:rPr lang="it-IT" dirty="0"/>
              <a:t> </a:t>
            </a:r>
            <a:r>
              <a:rPr lang="it-IT" i="1" dirty="0" err="1"/>
              <a:t>Rainflow-counting</a:t>
            </a:r>
            <a:r>
              <a:rPr lang="it-IT" i="1" dirty="0"/>
              <a:t> </a:t>
            </a:r>
            <a:r>
              <a:rPr lang="it-IT" i="1" dirty="0" err="1"/>
              <a:t>algorithm</a:t>
            </a:r>
            <a:r>
              <a:rPr lang="it-IT" i="1" dirty="0"/>
              <a:t> </a:t>
            </a:r>
            <a:r>
              <a:rPr lang="it-IT" sz="1800" b="0" i="0" u="none" strike="noStrike" baseline="0" dirty="0"/>
              <a:t>e </a:t>
            </a:r>
            <a:r>
              <a:rPr lang="it-IT" sz="1800" b="1" i="0" u="none" strike="noStrike" baseline="0" dirty="0" err="1"/>
              <a:t>Lj</a:t>
            </a:r>
            <a:r>
              <a:rPr lang="it-IT" sz="1800" b="0" i="0" u="none" strike="noStrike" baseline="0" dirty="0"/>
              <a:t> è il numero predefinito di cicli di vita per nove diversi valori di DOD.</a:t>
            </a:r>
            <a:endParaRPr lang="it-IT" dirty="0"/>
          </a:p>
        </p:txBody>
      </p:sp>
      <p:pic>
        <p:nvPicPr>
          <p:cNvPr id="5" name="Immagine 4">
            <a:extLst>
              <a:ext uri="{FF2B5EF4-FFF2-40B4-BE49-F238E27FC236}">
                <a16:creationId xmlns:a16="http://schemas.microsoft.com/office/drawing/2014/main" id="{A72087A7-36B1-4419-90FC-8F5AF96358E9}"/>
              </a:ext>
            </a:extLst>
          </p:cNvPr>
          <p:cNvPicPr>
            <a:picLocks noChangeAspect="1"/>
          </p:cNvPicPr>
          <p:nvPr/>
        </p:nvPicPr>
        <p:blipFill>
          <a:blip r:embed="rId3"/>
          <a:stretch>
            <a:fillRect/>
          </a:stretch>
        </p:blipFill>
        <p:spPr>
          <a:xfrm>
            <a:off x="2637719" y="3744136"/>
            <a:ext cx="4913278" cy="969522"/>
          </a:xfrm>
          <a:prstGeom prst="rect">
            <a:avLst/>
          </a:prstGeom>
        </p:spPr>
      </p:pic>
    </p:spTree>
    <p:extLst>
      <p:ext uri="{BB962C8B-B14F-4D97-AF65-F5344CB8AC3E}">
        <p14:creationId xmlns:p14="http://schemas.microsoft.com/office/powerpoint/2010/main" val="252310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232F84-59B0-4D25-86EA-B959DD4604C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Health-conscious EMSs:</a:t>
            </a:r>
            <a:br>
              <a:rPr lang="en-US"/>
            </a:br>
            <a:r>
              <a:rPr lang="en-US"/>
              <a:t>Multi-objective problem</a:t>
            </a:r>
          </a:p>
        </p:txBody>
      </p:sp>
      <p:sp>
        <p:nvSpPr>
          <p:cNvPr id="5" name="CasellaDiTesto 4">
            <a:extLst>
              <a:ext uri="{FF2B5EF4-FFF2-40B4-BE49-F238E27FC236}">
                <a16:creationId xmlns:a16="http://schemas.microsoft.com/office/drawing/2014/main" id="{2DDA02E1-AC57-4117-8875-B23E1E74CC0C}"/>
              </a:ext>
            </a:extLst>
          </p:cNvPr>
          <p:cNvSpPr txBox="1"/>
          <p:nvPr/>
        </p:nvSpPr>
        <p:spPr>
          <a:xfrm>
            <a:off x="6838091" y="1930400"/>
            <a:ext cx="2934714" cy="4671122"/>
          </a:xfrm>
          <a:prstGeom prst="rect">
            <a:avLst/>
          </a:prstGeom>
        </p:spPr>
        <p:txBody>
          <a:bodyPr vert="horz" lIns="91440" tIns="45720" rIns="91440" bIns="45720" rtlCol="0">
            <a:normAutofit/>
          </a:bodyPr>
          <a:lstStyle/>
          <a:p>
            <a:pPr algn="just">
              <a:lnSpc>
                <a:spcPct val="90000"/>
              </a:lnSpc>
              <a:spcBef>
                <a:spcPts val="1000"/>
              </a:spcBef>
              <a:buClr>
                <a:schemeClr val="accent1"/>
              </a:buClr>
              <a:buSzPct val="80000"/>
              <a:buFont typeface="Wingdings 3" charset="2"/>
              <a:buChar char=""/>
            </a:pPr>
            <a:r>
              <a:rPr lang="en-US" sz="1700" dirty="0" err="1">
                <a:solidFill>
                  <a:schemeClr val="tx1">
                    <a:lumMod val="75000"/>
                    <a:lumOff val="25000"/>
                  </a:schemeClr>
                </a:solidFill>
              </a:rPr>
              <a:t>Problema</a:t>
            </a:r>
            <a:r>
              <a:rPr lang="en-US" sz="1700" dirty="0">
                <a:solidFill>
                  <a:schemeClr val="tx1">
                    <a:lumMod val="75000"/>
                    <a:lumOff val="25000"/>
                  </a:schemeClr>
                </a:solidFill>
              </a:rPr>
              <a:t> multi-</a:t>
            </a:r>
            <a:r>
              <a:rPr lang="en-US" sz="1700" dirty="0" err="1">
                <a:solidFill>
                  <a:schemeClr val="tx1">
                    <a:lumMod val="75000"/>
                    <a:lumOff val="25000"/>
                  </a:schemeClr>
                </a:solidFill>
              </a:rPr>
              <a:t>obiettivo</a:t>
            </a:r>
            <a:r>
              <a:rPr lang="en-US" sz="1700" dirty="0">
                <a:solidFill>
                  <a:schemeClr val="tx1">
                    <a:lumMod val="75000"/>
                    <a:lumOff val="25000"/>
                  </a:schemeClr>
                </a:solidFill>
              </a:rPr>
              <a:t>: non solo </a:t>
            </a:r>
            <a:r>
              <a:rPr lang="en-US" sz="1700" dirty="0" err="1">
                <a:solidFill>
                  <a:schemeClr val="tx1">
                    <a:lumMod val="75000"/>
                    <a:lumOff val="25000"/>
                  </a:schemeClr>
                </a:solidFill>
              </a:rPr>
              <a:t>ridurre</a:t>
            </a:r>
            <a:r>
              <a:rPr lang="en-US" sz="1700" dirty="0">
                <a:solidFill>
                  <a:schemeClr val="tx1">
                    <a:lumMod val="75000"/>
                    <a:lumOff val="25000"/>
                  </a:schemeClr>
                </a:solidFill>
              </a:rPr>
              <a:t> al </a:t>
            </a:r>
            <a:r>
              <a:rPr lang="en-US" sz="1700" dirty="0" err="1">
                <a:solidFill>
                  <a:schemeClr val="tx1">
                    <a:lumMod val="75000"/>
                    <a:lumOff val="25000"/>
                  </a:schemeClr>
                </a:solidFill>
              </a:rPr>
              <a:t>minimo</a:t>
            </a:r>
            <a:r>
              <a:rPr lang="en-US" sz="1700" dirty="0">
                <a:solidFill>
                  <a:schemeClr val="tx1">
                    <a:lumMod val="75000"/>
                    <a:lumOff val="25000"/>
                  </a:schemeClr>
                </a:solidFill>
              </a:rPr>
              <a:t> il </a:t>
            </a:r>
            <a:r>
              <a:rPr lang="en-US" sz="1700" dirty="0" err="1">
                <a:solidFill>
                  <a:schemeClr val="tx1">
                    <a:lumMod val="75000"/>
                    <a:lumOff val="25000"/>
                  </a:schemeClr>
                </a:solidFill>
              </a:rPr>
              <a:t>costo</a:t>
            </a:r>
            <a:r>
              <a:rPr lang="en-US" sz="1700" dirty="0">
                <a:solidFill>
                  <a:schemeClr val="tx1">
                    <a:lumMod val="75000"/>
                    <a:lumOff val="25000"/>
                  </a:schemeClr>
                </a:solidFill>
              </a:rPr>
              <a:t> </a:t>
            </a:r>
            <a:r>
              <a:rPr lang="en-US" sz="1700" dirty="0" err="1">
                <a:solidFill>
                  <a:schemeClr val="tx1">
                    <a:lumMod val="75000"/>
                    <a:lumOff val="25000"/>
                  </a:schemeClr>
                </a:solidFill>
              </a:rPr>
              <a:t>economico</a:t>
            </a:r>
            <a:r>
              <a:rPr lang="en-US" sz="1700" dirty="0">
                <a:solidFill>
                  <a:schemeClr val="tx1">
                    <a:lumMod val="75000"/>
                    <a:lumOff val="25000"/>
                  </a:schemeClr>
                </a:solidFill>
              </a:rPr>
              <a:t> del </a:t>
            </a:r>
            <a:r>
              <a:rPr lang="en-US" sz="1700" dirty="0" err="1">
                <a:solidFill>
                  <a:schemeClr val="tx1">
                    <a:lumMod val="75000"/>
                    <a:lumOff val="25000"/>
                  </a:schemeClr>
                </a:solidFill>
              </a:rPr>
              <a:t>sistema</a:t>
            </a:r>
            <a:r>
              <a:rPr lang="en-US" sz="1700" dirty="0">
                <a:solidFill>
                  <a:schemeClr val="tx1">
                    <a:lumMod val="75000"/>
                    <a:lumOff val="25000"/>
                  </a:schemeClr>
                </a:solidFill>
              </a:rPr>
              <a:t>, ma </a:t>
            </a:r>
            <a:r>
              <a:rPr lang="en-US" sz="1700" dirty="0" err="1">
                <a:solidFill>
                  <a:schemeClr val="tx1">
                    <a:lumMod val="75000"/>
                    <a:lumOff val="25000"/>
                  </a:schemeClr>
                </a:solidFill>
              </a:rPr>
              <a:t>anche</a:t>
            </a:r>
            <a:r>
              <a:rPr lang="en-US" sz="1700" dirty="0">
                <a:solidFill>
                  <a:schemeClr val="tx1">
                    <a:lumMod val="75000"/>
                    <a:lumOff val="25000"/>
                  </a:schemeClr>
                </a:solidFill>
              </a:rPr>
              <a:t> </a:t>
            </a:r>
            <a:r>
              <a:rPr lang="en-US" sz="1700" dirty="0" err="1">
                <a:solidFill>
                  <a:schemeClr val="tx1">
                    <a:lumMod val="75000"/>
                    <a:lumOff val="25000"/>
                  </a:schemeClr>
                </a:solidFill>
              </a:rPr>
              <a:t>nel</a:t>
            </a:r>
            <a:r>
              <a:rPr lang="en-US" sz="1700" dirty="0">
                <a:solidFill>
                  <a:schemeClr val="tx1">
                    <a:lumMod val="75000"/>
                    <a:lumOff val="25000"/>
                  </a:schemeClr>
                </a:solidFill>
              </a:rPr>
              <a:t> </a:t>
            </a:r>
            <a:r>
              <a:rPr lang="en-US" sz="1700" dirty="0" err="1">
                <a:solidFill>
                  <a:schemeClr val="tx1">
                    <a:lumMod val="75000"/>
                    <a:lumOff val="25000"/>
                  </a:schemeClr>
                </a:solidFill>
              </a:rPr>
              <a:t>prolungarne</a:t>
            </a:r>
            <a:r>
              <a:rPr lang="en-US" sz="1700" dirty="0">
                <a:solidFill>
                  <a:schemeClr val="tx1">
                    <a:lumMod val="75000"/>
                    <a:lumOff val="25000"/>
                  </a:schemeClr>
                </a:solidFill>
              </a:rPr>
              <a:t> la </a:t>
            </a:r>
            <a:r>
              <a:rPr lang="en-US" sz="1700" dirty="0" err="1">
                <a:solidFill>
                  <a:schemeClr val="tx1">
                    <a:lumMod val="75000"/>
                    <a:lumOff val="25000"/>
                  </a:schemeClr>
                </a:solidFill>
              </a:rPr>
              <a:t>durata</a:t>
            </a:r>
            <a:r>
              <a:rPr lang="en-US" sz="1700" dirty="0">
                <a:solidFill>
                  <a:schemeClr val="tx1">
                    <a:lumMod val="75000"/>
                    <a:lumOff val="25000"/>
                  </a:schemeClr>
                </a:solidFill>
              </a:rPr>
              <a:t>.</a:t>
            </a:r>
          </a:p>
          <a:p>
            <a:pPr algn="just">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gn="just">
              <a:lnSpc>
                <a:spcPct val="90000"/>
              </a:lnSpc>
              <a:spcBef>
                <a:spcPts val="1000"/>
              </a:spcBef>
              <a:buClr>
                <a:schemeClr val="accent1"/>
              </a:buClr>
              <a:buSzPct val="80000"/>
              <a:buFont typeface="Wingdings 3" charset="2"/>
              <a:buChar char=""/>
            </a:pPr>
            <a:r>
              <a:rPr lang="en-US" sz="1700" dirty="0" err="1">
                <a:solidFill>
                  <a:schemeClr val="tx1">
                    <a:lumMod val="75000"/>
                    <a:lumOff val="25000"/>
                  </a:schemeClr>
                </a:solidFill>
              </a:rPr>
              <a:t>Gli</a:t>
            </a:r>
            <a:r>
              <a:rPr lang="en-US" sz="1700" dirty="0">
                <a:solidFill>
                  <a:schemeClr val="tx1">
                    <a:lumMod val="75000"/>
                    <a:lumOff val="25000"/>
                  </a:schemeClr>
                </a:solidFill>
              </a:rPr>
              <a:t> </a:t>
            </a:r>
            <a:r>
              <a:rPr lang="en-US" sz="1700" dirty="0" err="1">
                <a:solidFill>
                  <a:schemeClr val="tx1">
                    <a:lumMod val="75000"/>
                    <a:lumOff val="25000"/>
                  </a:schemeClr>
                </a:solidFill>
              </a:rPr>
              <a:t>obiettivi</a:t>
            </a:r>
            <a:r>
              <a:rPr lang="en-US" sz="1700" dirty="0">
                <a:solidFill>
                  <a:schemeClr val="tx1">
                    <a:lumMod val="75000"/>
                    <a:lumOff val="25000"/>
                  </a:schemeClr>
                </a:solidFill>
              </a:rPr>
              <a:t> </a:t>
            </a:r>
            <a:r>
              <a:rPr lang="en-US" sz="1700" dirty="0" err="1">
                <a:solidFill>
                  <a:schemeClr val="tx1">
                    <a:lumMod val="75000"/>
                    <a:lumOff val="25000"/>
                  </a:schemeClr>
                </a:solidFill>
              </a:rPr>
              <a:t>sono</a:t>
            </a:r>
            <a:r>
              <a:rPr lang="en-US" sz="1700" dirty="0">
                <a:solidFill>
                  <a:schemeClr val="tx1">
                    <a:lumMod val="75000"/>
                    <a:lumOff val="25000"/>
                  </a:schemeClr>
                </a:solidFill>
              </a:rPr>
              <a:t> </a:t>
            </a:r>
            <a:r>
              <a:rPr lang="en-US" sz="1700" dirty="0" err="1">
                <a:solidFill>
                  <a:schemeClr val="tx1">
                    <a:lumMod val="75000"/>
                    <a:lumOff val="25000"/>
                  </a:schemeClr>
                </a:solidFill>
              </a:rPr>
              <a:t>spesso</a:t>
            </a:r>
            <a:r>
              <a:rPr lang="en-US" sz="1700" dirty="0">
                <a:solidFill>
                  <a:schemeClr val="tx1">
                    <a:lumMod val="75000"/>
                    <a:lumOff val="25000"/>
                  </a:schemeClr>
                </a:solidFill>
              </a:rPr>
              <a:t> in </a:t>
            </a:r>
            <a:r>
              <a:rPr lang="en-US" sz="1700" dirty="0" err="1">
                <a:solidFill>
                  <a:schemeClr val="tx1">
                    <a:lumMod val="75000"/>
                    <a:lumOff val="25000"/>
                  </a:schemeClr>
                </a:solidFill>
              </a:rPr>
              <a:t>conflitto</a:t>
            </a:r>
            <a:r>
              <a:rPr lang="en-US" sz="1700" dirty="0">
                <a:solidFill>
                  <a:schemeClr val="tx1">
                    <a:lumMod val="75000"/>
                    <a:lumOff val="25000"/>
                  </a:schemeClr>
                </a:solidFill>
              </a:rPr>
              <a:t>, le </a:t>
            </a:r>
            <a:r>
              <a:rPr lang="en-US" sz="1700" dirty="0" err="1">
                <a:solidFill>
                  <a:schemeClr val="tx1">
                    <a:lumMod val="75000"/>
                    <a:lumOff val="25000"/>
                  </a:schemeClr>
                </a:solidFill>
              </a:rPr>
              <a:t>decisioni</a:t>
            </a:r>
            <a:r>
              <a:rPr lang="en-US" sz="1700" dirty="0">
                <a:solidFill>
                  <a:schemeClr val="tx1">
                    <a:lumMod val="75000"/>
                    <a:lumOff val="25000"/>
                  </a:schemeClr>
                </a:solidFill>
              </a:rPr>
              <a:t> </a:t>
            </a:r>
            <a:r>
              <a:rPr lang="en-US" sz="1700" dirty="0" err="1">
                <a:solidFill>
                  <a:schemeClr val="tx1">
                    <a:lumMod val="75000"/>
                    <a:lumOff val="25000"/>
                  </a:schemeClr>
                </a:solidFill>
              </a:rPr>
              <a:t>ottimali</a:t>
            </a:r>
            <a:r>
              <a:rPr lang="en-US" sz="1700" dirty="0">
                <a:solidFill>
                  <a:schemeClr val="tx1">
                    <a:lumMod val="75000"/>
                    <a:lumOff val="25000"/>
                  </a:schemeClr>
                </a:solidFill>
              </a:rPr>
              <a:t> </a:t>
            </a:r>
            <a:r>
              <a:rPr lang="en-US" sz="1700" dirty="0" err="1">
                <a:solidFill>
                  <a:schemeClr val="tx1">
                    <a:lumMod val="75000"/>
                    <a:lumOff val="25000"/>
                  </a:schemeClr>
                </a:solidFill>
              </a:rPr>
              <a:t>devono</a:t>
            </a:r>
            <a:r>
              <a:rPr lang="en-US" sz="1700" dirty="0">
                <a:solidFill>
                  <a:schemeClr val="tx1">
                    <a:lumMod val="75000"/>
                    <a:lumOff val="25000"/>
                  </a:schemeClr>
                </a:solidFill>
              </a:rPr>
              <a:t> </a:t>
            </a:r>
            <a:r>
              <a:rPr lang="en-US" sz="1700" dirty="0" err="1">
                <a:solidFill>
                  <a:schemeClr val="tx1">
                    <a:lumMod val="75000"/>
                    <a:lumOff val="25000"/>
                  </a:schemeClr>
                </a:solidFill>
              </a:rPr>
              <a:t>essere</a:t>
            </a:r>
            <a:r>
              <a:rPr lang="en-US" sz="1700" dirty="0">
                <a:solidFill>
                  <a:schemeClr val="tx1">
                    <a:lumMod val="75000"/>
                    <a:lumOff val="25000"/>
                  </a:schemeClr>
                </a:solidFill>
              </a:rPr>
              <a:t> prese con un </a:t>
            </a:r>
            <a:r>
              <a:rPr lang="en-US" sz="1700" dirty="0" err="1">
                <a:solidFill>
                  <a:schemeClr val="tx1">
                    <a:lumMod val="75000"/>
                    <a:lumOff val="25000"/>
                  </a:schemeClr>
                </a:solidFill>
              </a:rPr>
              <a:t>compromesso</a:t>
            </a:r>
            <a:endParaRPr lang="en-US" sz="1700" dirty="0">
              <a:solidFill>
                <a:schemeClr val="tx1">
                  <a:lumMod val="75000"/>
                  <a:lumOff val="25000"/>
                </a:schemeClr>
              </a:solidFill>
            </a:endParaRPr>
          </a:p>
          <a:p>
            <a:pPr algn="just">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gn="just">
              <a:lnSpc>
                <a:spcPct val="90000"/>
              </a:lnSpc>
              <a:spcBef>
                <a:spcPts val="1000"/>
              </a:spcBef>
              <a:buClr>
                <a:schemeClr val="accent1"/>
              </a:buClr>
              <a:buSzPct val="80000"/>
              <a:buFont typeface="Wingdings 3" charset="2"/>
              <a:buChar char=""/>
            </a:pPr>
            <a:r>
              <a:rPr lang="en-US" sz="1700" dirty="0" err="1">
                <a:solidFill>
                  <a:schemeClr val="tx1">
                    <a:lumMod val="75000"/>
                    <a:lumOff val="25000"/>
                  </a:schemeClr>
                </a:solidFill>
              </a:rPr>
              <a:t>Pertanto</a:t>
            </a:r>
            <a:r>
              <a:rPr lang="en-US" sz="1700" dirty="0">
                <a:solidFill>
                  <a:schemeClr val="tx1">
                    <a:lumMod val="75000"/>
                    <a:lumOff val="25000"/>
                  </a:schemeClr>
                </a:solidFill>
              </a:rPr>
              <a:t>, </a:t>
            </a:r>
            <a:r>
              <a:rPr lang="en-US" sz="1700" dirty="0" err="1">
                <a:solidFill>
                  <a:schemeClr val="tx1">
                    <a:lumMod val="75000"/>
                    <a:lumOff val="25000"/>
                  </a:schemeClr>
                </a:solidFill>
              </a:rPr>
              <a:t>trovare</a:t>
            </a:r>
            <a:r>
              <a:rPr lang="en-US" sz="1700" dirty="0">
                <a:solidFill>
                  <a:schemeClr val="tx1">
                    <a:lumMod val="75000"/>
                    <a:lumOff val="25000"/>
                  </a:schemeClr>
                </a:solidFill>
              </a:rPr>
              <a:t> una </a:t>
            </a:r>
            <a:r>
              <a:rPr lang="en-US" sz="1700" dirty="0" err="1">
                <a:solidFill>
                  <a:schemeClr val="tx1">
                    <a:lumMod val="75000"/>
                    <a:lumOff val="25000"/>
                  </a:schemeClr>
                </a:solidFill>
              </a:rPr>
              <a:t>soluzione</a:t>
            </a:r>
            <a:r>
              <a:rPr lang="en-US" sz="1700" dirty="0">
                <a:solidFill>
                  <a:schemeClr val="tx1">
                    <a:lumMod val="75000"/>
                    <a:lumOff val="25000"/>
                  </a:schemeClr>
                </a:solidFill>
              </a:rPr>
              <a:t> </a:t>
            </a:r>
            <a:r>
              <a:rPr lang="en-US" sz="1700" dirty="0" err="1">
                <a:solidFill>
                  <a:schemeClr val="tx1">
                    <a:lumMod val="75000"/>
                    <a:lumOff val="25000"/>
                  </a:schemeClr>
                </a:solidFill>
              </a:rPr>
              <a:t>che</a:t>
            </a:r>
            <a:r>
              <a:rPr lang="en-US" sz="1700" dirty="0">
                <a:solidFill>
                  <a:schemeClr val="tx1">
                    <a:lumMod val="75000"/>
                    <a:lumOff val="25000"/>
                  </a:schemeClr>
                </a:solidFill>
              </a:rPr>
              <a:t> </a:t>
            </a:r>
            <a:r>
              <a:rPr lang="en-US" sz="1700" dirty="0" err="1">
                <a:solidFill>
                  <a:schemeClr val="tx1">
                    <a:lumMod val="75000"/>
                    <a:lumOff val="25000"/>
                  </a:schemeClr>
                </a:solidFill>
              </a:rPr>
              <a:t>migliori</a:t>
            </a:r>
            <a:r>
              <a:rPr lang="en-US" sz="1700" dirty="0">
                <a:solidFill>
                  <a:schemeClr val="tx1">
                    <a:lumMod val="75000"/>
                    <a:lumOff val="25000"/>
                  </a:schemeClr>
                </a:solidFill>
              </a:rPr>
              <a:t> </a:t>
            </a:r>
            <a:r>
              <a:rPr lang="en-US" sz="1700" dirty="0" err="1">
                <a:solidFill>
                  <a:schemeClr val="tx1">
                    <a:lumMod val="75000"/>
                    <a:lumOff val="25000"/>
                  </a:schemeClr>
                </a:solidFill>
              </a:rPr>
              <a:t>almeno</a:t>
            </a:r>
            <a:r>
              <a:rPr lang="en-US" sz="1700" dirty="0">
                <a:solidFill>
                  <a:schemeClr val="tx1">
                    <a:lumMod val="75000"/>
                    <a:lumOff val="25000"/>
                  </a:schemeClr>
                </a:solidFill>
              </a:rPr>
              <a:t> un </a:t>
            </a:r>
            <a:r>
              <a:rPr lang="en-US" sz="1700" dirty="0" err="1">
                <a:solidFill>
                  <a:schemeClr val="tx1">
                    <a:lumMod val="75000"/>
                    <a:lumOff val="25000"/>
                  </a:schemeClr>
                </a:solidFill>
              </a:rPr>
              <a:t>obiettivo</a:t>
            </a:r>
            <a:r>
              <a:rPr lang="en-US" sz="1700" dirty="0">
                <a:solidFill>
                  <a:schemeClr val="tx1">
                    <a:lumMod val="75000"/>
                    <a:lumOff val="25000"/>
                  </a:schemeClr>
                </a:solidFill>
              </a:rPr>
              <a:t> senza </a:t>
            </a:r>
            <a:r>
              <a:rPr lang="en-US" sz="1700" dirty="0" err="1">
                <a:solidFill>
                  <a:schemeClr val="tx1">
                    <a:lumMod val="75000"/>
                    <a:lumOff val="25000"/>
                  </a:schemeClr>
                </a:solidFill>
              </a:rPr>
              <a:t>peggiorare</a:t>
            </a:r>
            <a:r>
              <a:rPr lang="en-US" sz="1700" dirty="0">
                <a:solidFill>
                  <a:schemeClr val="tx1">
                    <a:lumMod val="75000"/>
                    <a:lumOff val="25000"/>
                  </a:schemeClr>
                </a:solidFill>
              </a:rPr>
              <a:t> </a:t>
            </a:r>
            <a:r>
              <a:rPr lang="en-US" sz="1700" dirty="0" err="1">
                <a:solidFill>
                  <a:schemeClr val="tx1">
                    <a:lumMod val="75000"/>
                    <a:lumOff val="25000"/>
                  </a:schemeClr>
                </a:solidFill>
              </a:rPr>
              <a:t>gli</a:t>
            </a:r>
            <a:r>
              <a:rPr lang="en-US" sz="1700" dirty="0">
                <a:solidFill>
                  <a:schemeClr val="tx1">
                    <a:lumMod val="75000"/>
                    <a:lumOff val="25000"/>
                  </a:schemeClr>
                </a:solidFill>
              </a:rPr>
              <a:t> </a:t>
            </a:r>
            <a:r>
              <a:rPr lang="en-US" sz="1700" dirty="0" err="1">
                <a:solidFill>
                  <a:schemeClr val="tx1">
                    <a:lumMod val="75000"/>
                    <a:lumOff val="25000"/>
                  </a:schemeClr>
                </a:solidFill>
              </a:rPr>
              <a:t>altri</a:t>
            </a:r>
            <a:r>
              <a:rPr lang="en-US" sz="1700" dirty="0">
                <a:solidFill>
                  <a:schemeClr val="tx1">
                    <a:lumMod val="75000"/>
                    <a:lumOff val="25000"/>
                  </a:schemeClr>
                </a:solidFill>
              </a:rPr>
              <a:t> </a:t>
            </a:r>
            <a:r>
              <a:rPr lang="en-US" sz="1700" dirty="0" err="1">
                <a:solidFill>
                  <a:schemeClr val="tx1">
                    <a:lumMod val="75000"/>
                    <a:lumOff val="25000"/>
                  </a:schemeClr>
                </a:solidFill>
              </a:rPr>
              <a:t>resta</a:t>
            </a:r>
            <a:r>
              <a:rPr lang="en-US" sz="1700" dirty="0">
                <a:solidFill>
                  <a:schemeClr val="tx1">
                    <a:lumMod val="75000"/>
                    <a:lumOff val="25000"/>
                  </a:schemeClr>
                </a:solidFill>
              </a:rPr>
              <a:t> un </a:t>
            </a:r>
            <a:r>
              <a:rPr lang="en-US" sz="1700" dirty="0" err="1">
                <a:solidFill>
                  <a:schemeClr val="tx1">
                    <a:lumMod val="75000"/>
                    <a:lumOff val="25000"/>
                  </a:schemeClr>
                </a:solidFill>
              </a:rPr>
              <a:t>problema</a:t>
            </a:r>
            <a:r>
              <a:rPr lang="en-US" sz="1700" dirty="0">
                <a:solidFill>
                  <a:schemeClr val="tx1">
                    <a:lumMod val="75000"/>
                    <a:lumOff val="25000"/>
                  </a:schemeClr>
                </a:solidFill>
              </a:rPr>
              <a:t> </a:t>
            </a:r>
            <a:r>
              <a:rPr lang="en-US" sz="1700" dirty="0" err="1">
                <a:solidFill>
                  <a:schemeClr val="tx1">
                    <a:lumMod val="75000"/>
                    <a:lumOff val="25000"/>
                  </a:schemeClr>
                </a:solidFill>
              </a:rPr>
              <a:t>aperto</a:t>
            </a:r>
            <a:r>
              <a:rPr lang="en-US" sz="1700" dirty="0">
                <a:solidFill>
                  <a:schemeClr val="tx1">
                    <a:lumMod val="75000"/>
                    <a:lumOff val="25000"/>
                  </a:schemeClr>
                </a:solidFill>
              </a:rPr>
              <a:t> </a:t>
            </a:r>
            <a:r>
              <a:rPr lang="en-US" sz="1700" dirty="0" err="1">
                <a:solidFill>
                  <a:schemeClr val="tx1">
                    <a:lumMod val="75000"/>
                    <a:lumOff val="25000"/>
                  </a:schemeClr>
                </a:solidFill>
              </a:rPr>
              <a:t>nel</a:t>
            </a:r>
            <a:r>
              <a:rPr lang="en-US" sz="1700" dirty="0">
                <a:solidFill>
                  <a:schemeClr val="tx1">
                    <a:lumMod val="75000"/>
                    <a:lumOff val="25000"/>
                  </a:schemeClr>
                </a:solidFill>
              </a:rPr>
              <a:t> campo </a:t>
            </a:r>
            <a:r>
              <a:rPr lang="en-US" sz="1700" dirty="0" err="1">
                <a:solidFill>
                  <a:schemeClr val="tx1">
                    <a:lumMod val="75000"/>
                    <a:lumOff val="25000"/>
                  </a:schemeClr>
                </a:solidFill>
              </a:rPr>
              <a:t>della</a:t>
            </a:r>
            <a:r>
              <a:rPr lang="en-US" sz="1700" dirty="0">
                <a:solidFill>
                  <a:schemeClr val="tx1">
                    <a:lumMod val="75000"/>
                    <a:lumOff val="25000"/>
                  </a:schemeClr>
                </a:solidFill>
              </a:rPr>
              <a:t> </a:t>
            </a:r>
            <a:r>
              <a:rPr lang="en-US" sz="1700" dirty="0" err="1">
                <a:solidFill>
                  <a:schemeClr val="tx1">
                    <a:lumMod val="75000"/>
                    <a:lumOff val="25000"/>
                  </a:schemeClr>
                </a:solidFill>
              </a:rPr>
              <a:t>gestione</a:t>
            </a:r>
            <a:r>
              <a:rPr lang="en-US" sz="1700" dirty="0">
                <a:solidFill>
                  <a:schemeClr val="tx1">
                    <a:lumMod val="75000"/>
                    <a:lumOff val="25000"/>
                  </a:schemeClr>
                </a:solidFill>
              </a:rPr>
              <a:t> </a:t>
            </a:r>
            <a:r>
              <a:rPr lang="en-US" sz="1700" dirty="0" err="1">
                <a:solidFill>
                  <a:schemeClr val="tx1">
                    <a:lumMod val="75000"/>
                    <a:lumOff val="25000"/>
                  </a:schemeClr>
                </a:solidFill>
              </a:rPr>
              <a:t>dell'energia</a:t>
            </a:r>
            <a:endParaRPr lang="en-US" sz="1700" dirty="0">
              <a:solidFill>
                <a:schemeClr val="tx1">
                  <a:lumMod val="75000"/>
                  <a:lumOff val="25000"/>
                </a:schemeClr>
              </a:solidFill>
            </a:endParaRPr>
          </a:p>
        </p:txBody>
      </p:sp>
      <p:pic>
        <p:nvPicPr>
          <p:cNvPr id="9" name="Segnaposto contenuto 8">
            <a:extLst>
              <a:ext uri="{FF2B5EF4-FFF2-40B4-BE49-F238E27FC236}">
                <a16:creationId xmlns:a16="http://schemas.microsoft.com/office/drawing/2014/main" id="{0018D5CA-657C-4CF0-B0F8-8E7A91CA31EE}"/>
              </a:ext>
            </a:extLst>
          </p:cNvPr>
          <p:cNvPicPr>
            <a:picLocks noGrp="1" noChangeAspect="1"/>
          </p:cNvPicPr>
          <p:nvPr>
            <p:ph idx="1"/>
          </p:nvPr>
        </p:nvPicPr>
        <p:blipFill rotWithShape="1">
          <a:blip r:embed="rId3"/>
          <a:srcRect l="5322" t="1" r="9230" b="1"/>
          <a:stretch/>
        </p:blipFill>
        <p:spPr>
          <a:xfrm>
            <a:off x="0" y="1791010"/>
            <a:ext cx="6701882" cy="3882362"/>
          </a:xfrm>
          <a:prstGeom prst="rect">
            <a:avLst/>
          </a:prstGeom>
        </p:spPr>
      </p:pic>
    </p:spTree>
    <p:extLst>
      <p:ext uri="{BB962C8B-B14F-4D97-AF65-F5344CB8AC3E}">
        <p14:creationId xmlns:p14="http://schemas.microsoft.com/office/powerpoint/2010/main" val="525414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0A4644-54B4-4B71-BF83-4289D55A832A}"/>
              </a:ext>
            </a:extLst>
          </p:cNvPr>
          <p:cNvSpPr>
            <a:spLocks noGrp="1"/>
          </p:cNvSpPr>
          <p:nvPr>
            <p:ph type="title"/>
          </p:nvPr>
        </p:nvSpPr>
        <p:spPr/>
        <p:txBody>
          <a:bodyPr/>
          <a:lstStyle/>
          <a:p>
            <a:r>
              <a:rPr lang="it-IT" dirty="0"/>
              <a:t>EMS Rule-based</a:t>
            </a:r>
          </a:p>
        </p:txBody>
      </p:sp>
      <p:sp>
        <p:nvSpPr>
          <p:cNvPr id="3" name="Segnaposto contenuto 2">
            <a:extLst>
              <a:ext uri="{FF2B5EF4-FFF2-40B4-BE49-F238E27FC236}">
                <a16:creationId xmlns:a16="http://schemas.microsoft.com/office/drawing/2014/main" id="{2F5317E4-3515-461B-A68D-FCB7DF554CB3}"/>
              </a:ext>
            </a:extLst>
          </p:cNvPr>
          <p:cNvSpPr>
            <a:spLocks noGrp="1"/>
          </p:cNvSpPr>
          <p:nvPr>
            <p:ph idx="1"/>
          </p:nvPr>
        </p:nvSpPr>
        <p:spPr/>
        <p:txBody>
          <a:bodyPr>
            <a:normAutofit lnSpcReduction="10000"/>
          </a:bodyPr>
          <a:lstStyle/>
          <a:p>
            <a:pPr algn="just"/>
            <a:r>
              <a:rPr lang="it-IT" dirty="0"/>
              <a:t>Insieme di regole progettate sulla base dell'esperienza umana. L'obiettivo è trovare punti operativi efficienti che riducano il degrado della fonte di energia.</a:t>
            </a:r>
            <a:endParaRPr lang="en-US" dirty="0"/>
          </a:p>
          <a:p>
            <a:pPr algn="just"/>
            <a:endParaRPr lang="en-US" dirty="0"/>
          </a:p>
          <a:p>
            <a:pPr algn="just"/>
            <a:r>
              <a:rPr lang="it-IT" dirty="0"/>
              <a:t>Questo tipo di EMS è meno sensibile alle condizioni di guida in tempo reale e facile da implementare.</a:t>
            </a:r>
            <a:endParaRPr lang="en-US" dirty="0"/>
          </a:p>
          <a:p>
            <a:pPr algn="just"/>
            <a:endParaRPr lang="en-US" dirty="0"/>
          </a:p>
          <a:p>
            <a:pPr algn="just"/>
            <a:r>
              <a:rPr lang="it-IT" dirty="0"/>
              <a:t>Tuttavia, le regole e le soglie utilizzate per formulare la strategia sono difficili da definire e non si può dichiarare se siano ottimali o meno.</a:t>
            </a:r>
            <a:endParaRPr lang="en-US" dirty="0"/>
          </a:p>
          <a:p>
            <a:pPr algn="just"/>
            <a:endParaRPr lang="en-US" dirty="0"/>
          </a:p>
          <a:p>
            <a:pPr algn="just"/>
            <a:r>
              <a:rPr lang="it-IT" dirty="0"/>
              <a:t>Gli EMS basati su regole vengono quindi classificati in due categorie: le strategie </a:t>
            </a:r>
            <a:r>
              <a:rPr lang="it-IT" b="1" dirty="0"/>
              <a:t>deterministiche</a:t>
            </a:r>
            <a:r>
              <a:rPr lang="it-IT" dirty="0"/>
              <a:t> e quelle </a:t>
            </a:r>
            <a:r>
              <a:rPr lang="it-IT" b="1" dirty="0"/>
              <a:t>fuzzy.</a:t>
            </a:r>
          </a:p>
        </p:txBody>
      </p:sp>
    </p:spTree>
    <p:extLst>
      <p:ext uri="{BB962C8B-B14F-4D97-AF65-F5344CB8AC3E}">
        <p14:creationId xmlns:p14="http://schemas.microsoft.com/office/powerpoint/2010/main" val="375078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E154F9-DD93-4711-A92C-68B8169327B0}"/>
              </a:ext>
            </a:extLst>
          </p:cNvPr>
          <p:cNvSpPr>
            <a:spLocks noGrp="1"/>
          </p:cNvSpPr>
          <p:nvPr>
            <p:ph type="title"/>
          </p:nvPr>
        </p:nvSpPr>
        <p:spPr/>
        <p:txBody>
          <a:bodyPr/>
          <a:lstStyle/>
          <a:p>
            <a:r>
              <a:rPr lang="it-IT" dirty="0"/>
              <a:t>Strategie basate su regole deterministiche</a:t>
            </a:r>
          </a:p>
        </p:txBody>
      </p:sp>
      <p:sp>
        <p:nvSpPr>
          <p:cNvPr id="3" name="Segnaposto contenuto 2">
            <a:extLst>
              <a:ext uri="{FF2B5EF4-FFF2-40B4-BE49-F238E27FC236}">
                <a16:creationId xmlns:a16="http://schemas.microsoft.com/office/drawing/2014/main" id="{F1686885-95FC-4DF4-9BD1-07189EA0F9C5}"/>
              </a:ext>
            </a:extLst>
          </p:cNvPr>
          <p:cNvSpPr>
            <a:spLocks noGrp="1"/>
          </p:cNvSpPr>
          <p:nvPr>
            <p:ph idx="1"/>
          </p:nvPr>
        </p:nvSpPr>
        <p:spPr>
          <a:xfrm>
            <a:off x="677334" y="2160590"/>
            <a:ext cx="9381066" cy="3403870"/>
          </a:xfrm>
        </p:spPr>
        <p:txBody>
          <a:bodyPr>
            <a:normAutofit/>
          </a:bodyPr>
          <a:lstStyle/>
          <a:p>
            <a:pPr algn="just"/>
            <a:r>
              <a:rPr lang="it-IT" dirty="0"/>
              <a:t>Sviluppate principalmente attraverso </a:t>
            </a:r>
            <a:r>
              <a:rPr lang="it-IT" i="1" dirty="0"/>
              <a:t>look-up </a:t>
            </a:r>
            <a:r>
              <a:rPr lang="it-IT" i="1" dirty="0" err="1"/>
              <a:t>table</a:t>
            </a:r>
            <a:r>
              <a:rPr lang="it-IT" dirty="0"/>
              <a:t>: strategia </a:t>
            </a:r>
            <a:r>
              <a:rPr lang="it-IT" b="1" dirty="0"/>
              <a:t>termostato</a:t>
            </a:r>
            <a:r>
              <a:rPr lang="it-IT" dirty="0"/>
              <a:t>, strategia di </a:t>
            </a:r>
            <a:r>
              <a:rPr lang="it-IT" b="1" dirty="0"/>
              <a:t>suddivisione della frequenza</a:t>
            </a:r>
            <a:r>
              <a:rPr lang="it-IT" dirty="0"/>
              <a:t> e </a:t>
            </a:r>
            <a:r>
              <a:rPr lang="it-IT" b="1" dirty="0"/>
              <a:t>macchine a stati</a:t>
            </a:r>
            <a:r>
              <a:rPr lang="it-IT" dirty="0"/>
              <a:t>.</a:t>
            </a:r>
            <a:endParaRPr lang="en-US" dirty="0"/>
          </a:p>
          <a:p>
            <a:pPr algn="just"/>
            <a:endParaRPr lang="en-US" dirty="0"/>
          </a:p>
          <a:p>
            <a:pPr algn="just"/>
            <a:endParaRPr lang="en-US" dirty="0"/>
          </a:p>
          <a:p>
            <a:pPr algn="just"/>
            <a:r>
              <a:rPr lang="it-IT" dirty="0"/>
              <a:t>Ad esempio, al fine di ridurre contemporaneamente il degrado del sistema e il consumo di carburante, Marx et al. hanno progettato una strategia di dimensionamento basata sull’esperienza: ridurre il degrado avviando il minor numero possibile di celle, facendo funzionare la cella sotto la sua tensione a circuito aperto, limitando il DOD della batteria e riducendo il consumo operando alla massima efficienza quanto più possibile.</a:t>
            </a:r>
            <a:endParaRPr lang="en-US" dirty="0"/>
          </a:p>
        </p:txBody>
      </p:sp>
      <p:sp>
        <p:nvSpPr>
          <p:cNvPr id="4" name="CasellaDiTesto 3">
            <a:extLst>
              <a:ext uri="{FF2B5EF4-FFF2-40B4-BE49-F238E27FC236}">
                <a16:creationId xmlns:a16="http://schemas.microsoft.com/office/drawing/2014/main" id="{DC354FA0-4319-4D47-AC5F-90EC318FA382}"/>
              </a:ext>
            </a:extLst>
          </p:cNvPr>
          <p:cNvSpPr txBox="1"/>
          <p:nvPr/>
        </p:nvSpPr>
        <p:spPr>
          <a:xfrm>
            <a:off x="460918" y="6248400"/>
            <a:ext cx="8813084" cy="646331"/>
          </a:xfrm>
          <a:prstGeom prst="rect">
            <a:avLst/>
          </a:prstGeom>
          <a:noFill/>
        </p:spPr>
        <p:txBody>
          <a:bodyPr wrap="square" rtlCol="0">
            <a:spAutoFit/>
          </a:bodyPr>
          <a:lstStyle/>
          <a:p>
            <a:r>
              <a:rPr lang="it-IT" sz="1200" dirty="0"/>
              <a:t>N. Marx, D. </a:t>
            </a:r>
            <a:r>
              <a:rPr lang="it-IT" sz="1200" dirty="0" err="1"/>
              <a:t>Hissel</a:t>
            </a:r>
            <a:r>
              <a:rPr lang="it-IT" sz="1200" dirty="0"/>
              <a:t>, F. </a:t>
            </a:r>
            <a:r>
              <a:rPr lang="it-IT" sz="1200" dirty="0" err="1"/>
              <a:t>Gustin</a:t>
            </a:r>
            <a:r>
              <a:rPr lang="it-IT" sz="1200" dirty="0"/>
              <a:t>, L. </a:t>
            </a:r>
            <a:r>
              <a:rPr lang="it-IT" sz="1200" dirty="0" err="1"/>
              <a:t>Boulon</a:t>
            </a:r>
            <a:r>
              <a:rPr lang="it-IT" sz="1200" dirty="0"/>
              <a:t>, K. </a:t>
            </a:r>
            <a:r>
              <a:rPr lang="it-IT" sz="1200" dirty="0" err="1"/>
              <a:t>Agbossou</a:t>
            </a:r>
            <a:r>
              <a:rPr lang="it-IT" sz="1200" dirty="0"/>
              <a:t>, On the </a:t>
            </a:r>
            <a:r>
              <a:rPr lang="it-IT" sz="1200" dirty="0" err="1"/>
              <a:t>sizing</a:t>
            </a:r>
            <a:r>
              <a:rPr lang="it-IT" sz="1200" dirty="0"/>
              <a:t> and energy management of an </a:t>
            </a:r>
            <a:r>
              <a:rPr lang="it-IT" sz="1200" dirty="0" err="1"/>
              <a:t>hybrid</a:t>
            </a:r>
            <a:r>
              <a:rPr lang="it-IT" sz="1200" dirty="0"/>
              <a:t> </a:t>
            </a:r>
            <a:r>
              <a:rPr lang="it-IT" sz="1200" dirty="0" err="1"/>
              <a:t>multistack</a:t>
            </a:r>
            <a:r>
              <a:rPr lang="it-IT" sz="1200" dirty="0"/>
              <a:t> </a:t>
            </a:r>
            <a:r>
              <a:rPr lang="it-IT" sz="1200" dirty="0" err="1"/>
              <a:t>fuel</a:t>
            </a:r>
            <a:r>
              <a:rPr lang="it-IT" sz="1200" dirty="0"/>
              <a:t> </a:t>
            </a:r>
            <a:r>
              <a:rPr lang="it-IT" sz="1200" dirty="0" err="1"/>
              <a:t>cell</a:t>
            </a:r>
            <a:r>
              <a:rPr lang="it-IT" sz="1200" dirty="0"/>
              <a:t> – </a:t>
            </a:r>
            <a:r>
              <a:rPr lang="it-IT" sz="1200" dirty="0" err="1"/>
              <a:t>battery</a:t>
            </a:r>
            <a:r>
              <a:rPr lang="it-IT" sz="1200" dirty="0"/>
              <a:t> system for automotive </a:t>
            </a:r>
            <a:r>
              <a:rPr lang="it-IT" sz="1200" dirty="0" err="1"/>
              <a:t>applications</a:t>
            </a:r>
            <a:r>
              <a:rPr lang="it-IT" sz="1200" dirty="0"/>
              <a:t>, International Journal of </a:t>
            </a:r>
            <a:r>
              <a:rPr lang="it-IT" sz="1200" dirty="0" err="1"/>
              <a:t>Hydrogen</a:t>
            </a:r>
            <a:r>
              <a:rPr lang="it-IT" sz="1200" dirty="0"/>
              <a:t> Energy 42 (2016) 1518–1526. doi:10.1016/j.ijhydene.2016.06.111.</a:t>
            </a:r>
          </a:p>
        </p:txBody>
      </p:sp>
    </p:spTree>
    <p:extLst>
      <p:ext uri="{BB962C8B-B14F-4D97-AF65-F5344CB8AC3E}">
        <p14:creationId xmlns:p14="http://schemas.microsoft.com/office/powerpoint/2010/main" val="292532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BF5A31-C75D-474A-9309-D4CE38FF58A0}"/>
              </a:ext>
            </a:extLst>
          </p:cNvPr>
          <p:cNvSpPr>
            <a:spLocks noGrp="1"/>
          </p:cNvSpPr>
          <p:nvPr>
            <p:ph type="title"/>
          </p:nvPr>
        </p:nvSpPr>
        <p:spPr/>
        <p:txBody>
          <a:bodyPr/>
          <a:lstStyle/>
          <a:p>
            <a:r>
              <a:rPr lang="it-IT" dirty="0"/>
              <a:t>Strategie basate su regole fuzzy</a:t>
            </a:r>
          </a:p>
        </p:txBody>
      </p:sp>
      <p:sp>
        <p:nvSpPr>
          <p:cNvPr id="3" name="Segnaposto contenuto 2">
            <a:extLst>
              <a:ext uri="{FF2B5EF4-FFF2-40B4-BE49-F238E27FC236}">
                <a16:creationId xmlns:a16="http://schemas.microsoft.com/office/drawing/2014/main" id="{C49D7058-22CF-40EE-923B-9D0181258BC3}"/>
              </a:ext>
            </a:extLst>
          </p:cNvPr>
          <p:cNvSpPr>
            <a:spLocks noGrp="1"/>
          </p:cNvSpPr>
          <p:nvPr>
            <p:ph idx="1"/>
          </p:nvPr>
        </p:nvSpPr>
        <p:spPr/>
        <p:txBody>
          <a:bodyPr>
            <a:normAutofit/>
          </a:bodyPr>
          <a:lstStyle/>
          <a:p>
            <a:pPr algn="just"/>
            <a:r>
              <a:rPr lang="it-IT" dirty="0"/>
              <a:t>Il sistema di inferenza </a:t>
            </a:r>
            <a:r>
              <a:rPr lang="it-IT" b="1" dirty="0"/>
              <a:t>fuzzy </a:t>
            </a:r>
            <a:r>
              <a:rPr lang="it-IT" dirty="0"/>
              <a:t>risolve il problema multi-obiettivo aggiungendo più input e progettando regole appropriate.</a:t>
            </a:r>
          </a:p>
          <a:p>
            <a:pPr algn="just"/>
            <a:endParaRPr lang="en-US" dirty="0"/>
          </a:p>
          <a:p>
            <a:pPr algn="just"/>
            <a:r>
              <a:rPr lang="it-IT" dirty="0"/>
              <a:t>Ad esempio, in alcune ricerche è stato proposto un controllore a logica fuzzy multi-ingresso, in cui un insieme di regole è progettato per determinare la ripartizione della potenza per il sistema di accumulo.</a:t>
            </a:r>
            <a:endParaRPr lang="en-US" dirty="0"/>
          </a:p>
          <a:p>
            <a:pPr algn="just"/>
            <a:endParaRPr lang="en-US" dirty="0"/>
          </a:p>
        </p:txBody>
      </p:sp>
    </p:spTree>
    <p:extLst>
      <p:ext uri="{BB962C8B-B14F-4D97-AF65-F5344CB8AC3E}">
        <p14:creationId xmlns:p14="http://schemas.microsoft.com/office/powerpoint/2010/main" val="352378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8F5F3-597B-4EB6-B68A-990C7E0CA75D}"/>
              </a:ext>
            </a:extLst>
          </p:cNvPr>
          <p:cNvSpPr>
            <a:spLocks noGrp="1"/>
          </p:cNvSpPr>
          <p:nvPr>
            <p:ph type="title"/>
          </p:nvPr>
        </p:nvSpPr>
        <p:spPr>
          <a:xfrm>
            <a:off x="337222" y="276727"/>
            <a:ext cx="8596668" cy="762000"/>
          </a:xfrm>
        </p:spPr>
        <p:txBody>
          <a:bodyPr/>
          <a:lstStyle/>
          <a:p>
            <a:r>
              <a:rPr lang="it-IT" dirty="0"/>
              <a:t>Esempio logica fuzzy</a:t>
            </a:r>
          </a:p>
        </p:txBody>
      </p:sp>
      <p:sp>
        <p:nvSpPr>
          <p:cNvPr id="3" name="Segnaposto contenuto 2">
            <a:extLst>
              <a:ext uri="{FF2B5EF4-FFF2-40B4-BE49-F238E27FC236}">
                <a16:creationId xmlns:a16="http://schemas.microsoft.com/office/drawing/2014/main" id="{D1567230-2765-4FA6-9F4B-C97A7B3DAA5B}"/>
              </a:ext>
            </a:extLst>
          </p:cNvPr>
          <p:cNvSpPr>
            <a:spLocks noGrp="1"/>
          </p:cNvSpPr>
          <p:nvPr>
            <p:ph idx="1"/>
          </p:nvPr>
        </p:nvSpPr>
        <p:spPr>
          <a:xfrm>
            <a:off x="337221" y="1098500"/>
            <a:ext cx="9274001" cy="1084416"/>
          </a:xfrm>
        </p:spPr>
        <p:txBody>
          <a:bodyPr>
            <a:normAutofit/>
          </a:bodyPr>
          <a:lstStyle/>
          <a:p>
            <a:pPr algn="just"/>
            <a:r>
              <a:rPr lang="it-IT" dirty="0"/>
              <a:t>Per gestire la degradazione delle celle a combustibile, </a:t>
            </a:r>
            <a:r>
              <a:rPr lang="it-IT" dirty="0" err="1"/>
              <a:t>Ravey</a:t>
            </a:r>
            <a:r>
              <a:rPr lang="it-IT" dirty="0"/>
              <a:t> et al. hanno utilizzato l'indice di degradazione della cella come ingresso del controllore a logica fuzzy e la corrente di riferimento della cella a combustibile come uscita.</a:t>
            </a:r>
          </a:p>
          <a:p>
            <a:pPr algn="just"/>
            <a:endParaRPr lang="it-IT" dirty="0"/>
          </a:p>
          <a:p>
            <a:pPr algn="just"/>
            <a:endParaRPr lang="it-IT" dirty="0"/>
          </a:p>
          <a:p>
            <a:pPr algn="just"/>
            <a:endParaRPr lang="it-IT" dirty="0"/>
          </a:p>
          <a:p>
            <a:pPr algn="just"/>
            <a:endParaRPr lang="it-IT" dirty="0"/>
          </a:p>
          <a:p>
            <a:pPr algn="just"/>
            <a:endParaRPr lang="en-US" dirty="0"/>
          </a:p>
        </p:txBody>
      </p:sp>
      <p:sp>
        <p:nvSpPr>
          <p:cNvPr id="4" name="CasellaDiTesto 3">
            <a:extLst>
              <a:ext uri="{FF2B5EF4-FFF2-40B4-BE49-F238E27FC236}">
                <a16:creationId xmlns:a16="http://schemas.microsoft.com/office/drawing/2014/main" id="{EE9158FE-0256-43AF-8168-83538DB4CC9F}"/>
              </a:ext>
            </a:extLst>
          </p:cNvPr>
          <p:cNvSpPr txBox="1"/>
          <p:nvPr/>
        </p:nvSpPr>
        <p:spPr>
          <a:xfrm>
            <a:off x="337221" y="6396335"/>
            <a:ext cx="9274002" cy="461665"/>
          </a:xfrm>
          <a:prstGeom prst="rect">
            <a:avLst/>
          </a:prstGeom>
          <a:noFill/>
        </p:spPr>
        <p:txBody>
          <a:bodyPr wrap="square" rtlCol="0">
            <a:spAutoFit/>
          </a:bodyPr>
          <a:lstStyle/>
          <a:p>
            <a:r>
              <a:rPr lang="it-IT" sz="1200" dirty="0"/>
              <a:t>A. </a:t>
            </a:r>
            <a:r>
              <a:rPr lang="it-IT" sz="1200" dirty="0" err="1"/>
              <a:t>Ravey</a:t>
            </a:r>
            <a:r>
              <a:rPr lang="it-IT" sz="1200" dirty="0"/>
              <a:t>, A. Mohammadi, D. </a:t>
            </a:r>
            <a:r>
              <a:rPr lang="it-IT" sz="1200" dirty="0" err="1"/>
              <a:t>Bouquain</a:t>
            </a:r>
            <a:r>
              <a:rPr lang="it-IT" sz="1200" dirty="0"/>
              <a:t>, Control strategy of </a:t>
            </a:r>
            <a:r>
              <a:rPr lang="it-IT" sz="1200" dirty="0" err="1"/>
              <a:t>fuel</a:t>
            </a:r>
            <a:r>
              <a:rPr lang="it-IT" sz="1200" dirty="0"/>
              <a:t> </a:t>
            </a:r>
            <a:r>
              <a:rPr lang="it-IT" sz="1200" dirty="0" err="1"/>
              <a:t>cell</a:t>
            </a:r>
            <a:r>
              <a:rPr lang="it-IT" sz="1200" dirty="0"/>
              <a:t> </a:t>
            </a:r>
            <a:r>
              <a:rPr lang="it-IT" sz="1200" dirty="0" err="1"/>
              <a:t>electric</a:t>
            </a:r>
            <a:r>
              <a:rPr lang="it-IT" sz="1200" dirty="0"/>
              <a:t> </a:t>
            </a:r>
            <a:r>
              <a:rPr lang="it-IT" sz="1200" dirty="0" err="1"/>
              <a:t>vehicle</a:t>
            </a:r>
            <a:r>
              <a:rPr lang="it-IT" sz="1200" dirty="0"/>
              <a:t> </a:t>
            </a:r>
            <a:r>
              <a:rPr lang="it-IT" sz="1200" dirty="0" err="1"/>
              <a:t>including</a:t>
            </a:r>
            <a:r>
              <a:rPr lang="it-IT" sz="1200" dirty="0"/>
              <a:t> </a:t>
            </a:r>
            <a:r>
              <a:rPr lang="it-IT" sz="1200" dirty="0" err="1"/>
              <a:t>degradation</a:t>
            </a:r>
            <a:r>
              <a:rPr lang="it-IT" sz="1200" dirty="0"/>
              <a:t> </a:t>
            </a:r>
            <a:r>
              <a:rPr lang="it-IT" sz="1200" dirty="0" err="1"/>
              <a:t>process</a:t>
            </a:r>
            <a:r>
              <a:rPr lang="it-IT" sz="1200" dirty="0"/>
              <a:t>, in: IECON 2015 - 41° </a:t>
            </a:r>
            <a:r>
              <a:rPr lang="it-IT" sz="1200" dirty="0" err="1"/>
              <a:t>Annual</a:t>
            </a:r>
            <a:r>
              <a:rPr lang="it-IT" sz="1200" dirty="0"/>
              <a:t> Conference of the IEEE Industrial Electronics Society, 2015, pp. 003508–003513. doi:10.1109/IECON.2015.7392644.</a:t>
            </a:r>
          </a:p>
        </p:txBody>
      </p:sp>
      <p:pic>
        <p:nvPicPr>
          <p:cNvPr id="6" name="Immagine 5">
            <a:extLst>
              <a:ext uri="{FF2B5EF4-FFF2-40B4-BE49-F238E27FC236}">
                <a16:creationId xmlns:a16="http://schemas.microsoft.com/office/drawing/2014/main" id="{C7C080CE-1AFE-4D6A-B7C9-78AD74E3C995}"/>
              </a:ext>
            </a:extLst>
          </p:cNvPr>
          <p:cNvPicPr>
            <a:picLocks noChangeAspect="1"/>
          </p:cNvPicPr>
          <p:nvPr/>
        </p:nvPicPr>
        <p:blipFill>
          <a:blip r:embed="rId3"/>
          <a:stretch>
            <a:fillRect/>
          </a:stretch>
        </p:blipFill>
        <p:spPr>
          <a:xfrm>
            <a:off x="0" y="2068293"/>
            <a:ext cx="5968601" cy="1912913"/>
          </a:xfrm>
          <a:prstGeom prst="rect">
            <a:avLst/>
          </a:prstGeom>
        </p:spPr>
      </p:pic>
      <p:pic>
        <p:nvPicPr>
          <p:cNvPr id="8" name="Immagine 7">
            <a:extLst>
              <a:ext uri="{FF2B5EF4-FFF2-40B4-BE49-F238E27FC236}">
                <a16:creationId xmlns:a16="http://schemas.microsoft.com/office/drawing/2014/main" id="{C8049AFB-159D-4726-B85F-F732363CDF91}"/>
              </a:ext>
            </a:extLst>
          </p:cNvPr>
          <p:cNvPicPr>
            <a:picLocks noChangeAspect="1"/>
          </p:cNvPicPr>
          <p:nvPr/>
        </p:nvPicPr>
        <p:blipFill>
          <a:blip r:embed="rId4"/>
          <a:stretch>
            <a:fillRect/>
          </a:stretch>
        </p:blipFill>
        <p:spPr>
          <a:xfrm>
            <a:off x="6096000" y="2078273"/>
            <a:ext cx="5527917" cy="1888705"/>
          </a:xfrm>
          <a:prstGeom prst="rect">
            <a:avLst/>
          </a:prstGeom>
        </p:spPr>
      </p:pic>
      <p:pic>
        <p:nvPicPr>
          <p:cNvPr id="10" name="Immagine 9">
            <a:extLst>
              <a:ext uri="{FF2B5EF4-FFF2-40B4-BE49-F238E27FC236}">
                <a16:creationId xmlns:a16="http://schemas.microsoft.com/office/drawing/2014/main" id="{843CF243-3ACA-40B4-B453-8F02D8A79DAF}"/>
              </a:ext>
            </a:extLst>
          </p:cNvPr>
          <p:cNvPicPr>
            <a:picLocks noChangeAspect="1"/>
          </p:cNvPicPr>
          <p:nvPr/>
        </p:nvPicPr>
        <p:blipFill>
          <a:blip r:embed="rId5"/>
          <a:stretch>
            <a:fillRect/>
          </a:stretch>
        </p:blipFill>
        <p:spPr>
          <a:xfrm>
            <a:off x="457032" y="4084524"/>
            <a:ext cx="5054535" cy="2074521"/>
          </a:xfrm>
          <a:prstGeom prst="rect">
            <a:avLst/>
          </a:prstGeom>
        </p:spPr>
      </p:pic>
      <p:pic>
        <p:nvPicPr>
          <p:cNvPr id="12" name="Immagine 11">
            <a:extLst>
              <a:ext uri="{FF2B5EF4-FFF2-40B4-BE49-F238E27FC236}">
                <a16:creationId xmlns:a16="http://schemas.microsoft.com/office/drawing/2014/main" id="{D65998D8-C5CE-4BA2-9D9C-7B0BBB3DCD17}"/>
              </a:ext>
            </a:extLst>
          </p:cNvPr>
          <p:cNvPicPr>
            <a:picLocks noChangeAspect="1"/>
          </p:cNvPicPr>
          <p:nvPr/>
        </p:nvPicPr>
        <p:blipFill>
          <a:blip r:embed="rId6"/>
          <a:stretch>
            <a:fillRect/>
          </a:stretch>
        </p:blipFill>
        <p:spPr>
          <a:xfrm>
            <a:off x="5997641" y="4872876"/>
            <a:ext cx="5626276" cy="1289885"/>
          </a:xfrm>
          <a:prstGeom prst="rect">
            <a:avLst/>
          </a:prstGeom>
        </p:spPr>
      </p:pic>
      <p:pic>
        <p:nvPicPr>
          <p:cNvPr id="14" name="Immagine 13">
            <a:extLst>
              <a:ext uri="{FF2B5EF4-FFF2-40B4-BE49-F238E27FC236}">
                <a16:creationId xmlns:a16="http://schemas.microsoft.com/office/drawing/2014/main" id="{D06CB995-4EDF-4896-AC52-76050643A0BE}"/>
              </a:ext>
            </a:extLst>
          </p:cNvPr>
          <p:cNvPicPr>
            <a:picLocks noChangeAspect="1"/>
          </p:cNvPicPr>
          <p:nvPr/>
        </p:nvPicPr>
        <p:blipFill>
          <a:blip r:embed="rId7"/>
          <a:stretch>
            <a:fillRect/>
          </a:stretch>
        </p:blipFill>
        <p:spPr>
          <a:xfrm>
            <a:off x="6680435" y="4084524"/>
            <a:ext cx="4161226" cy="626244"/>
          </a:xfrm>
          <a:prstGeom prst="rect">
            <a:avLst/>
          </a:prstGeom>
        </p:spPr>
      </p:pic>
    </p:spTree>
    <p:extLst>
      <p:ext uri="{BB962C8B-B14F-4D97-AF65-F5344CB8AC3E}">
        <p14:creationId xmlns:p14="http://schemas.microsoft.com/office/powerpoint/2010/main" val="200018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96D4FA-79AF-4A39-81BE-1A714D7B11FC}"/>
              </a:ext>
            </a:extLst>
          </p:cNvPr>
          <p:cNvSpPr>
            <a:spLocks noGrp="1"/>
          </p:cNvSpPr>
          <p:nvPr>
            <p:ph type="title"/>
          </p:nvPr>
        </p:nvSpPr>
        <p:spPr/>
        <p:txBody>
          <a:bodyPr/>
          <a:lstStyle/>
          <a:p>
            <a:r>
              <a:rPr lang="it-IT" dirty="0"/>
              <a:t>Strategie di ottimizzazione </a:t>
            </a:r>
            <a:r>
              <a:rPr lang="it-IT" dirty="0" err="1"/>
              <a:t>EMSs</a:t>
            </a:r>
            <a:br>
              <a:rPr lang="it-IT" dirty="0"/>
            </a:br>
            <a:endParaRPr lang="it-IT" dirty="0"/>
          </a:p>
        </p:txBody>
      </p:sp>
      <p:sp>
        <p:nvSpPr>
          <p:cNvPr id="3" name="Segnaposto contenuto 2">
            <a:extLst>
              <a:ext uri="{FF2B5EF4-FFF2-40B4-BE49-F238E27FC236}">
                <a16:creationId xmlns:a16="http://schemas.microsoft.com/office/drawing/2014/main" id="{33298EFD-88EA-40DA-A876-3A5B914A2C96}"/>
              </a:ext>
            </a:extLst>
          </p:cNvPr>
          <p:cNvSpPr>
            <a:spLocks noGrp="1"/>
          </p:cNvSpPr>
          <p:nvPr>
            <p:ph idx="1"/>
          </p:nvPr>
        </p:nvSpPr>
        <p:spPr/>
        <p:txBody>
          <a:bodyPr>
            <a:normAutofit/>
          </a:bodyPr>
          <a:lstStyle/>
          <a:p>
            <a:pPr algn="just"/>
            <a:r>
              <a:rPr lang="it-IT" dirty="0"/>
              <a:t>Classificate in due categorie: strategie di ottimizzazione </a:t>
            </a:r>
            <a:r>
              <a:rPr lang="it-IT" b="1" dirty="0"/>
              <a:t>globale</a:t>
            </a:r>
            <a:r>
              <a:rPr lang="it-IT" dirty="0"/>
              <a:t> e </a:t>
            </a:r>
            <a:r>
              <a:rPr lang="it-IT" b="1" dirty="0"/>
              <a:t>real-time</a:t>
            </a:r>
            <a:endParaRPr lang="en-US" b="1" dirty="0"/>
          </a:p>
          <a:p>
            <a:pPr algn="just"/>
            <a:r>
              <a:rPr lang="it-IT" dirty="0"/>
              <a:t>L'idea di sviluppare una </a:t>
            </a:r>
            <a:r>
              <a:rPr lang="it-IT" i="1" dirty="0"/>
              <a:t>strategia di ottimizzazione globale </a:t>
            </a:r>
            <a:r>
              <a:rPr lang="it-IT" dirty="0"/>
              <a:t>è ottenere la soluzione ottimale globale risolvendo una funzione di costo.</a:t>
            </a:r>
            <a:endParaRPr lang="en-US" dirty="0"/>
          </a:p>
          <a:p>
            <a:pPr algn="just"/>
            <a:r>
              <a:rPr lang="it-IT" dirty="0"/>
              <a:t>Vengono eseguite sulla base delle informazioni generali sul ciclo di guida, non applicabili in tempo reale a meno che non sia possibile prevedere il ciclo di guida.</a:t>
            </a:r>
            <a:endParaRPr lang="en-US" dirty="0"/>
          </a:p>
          <a:p>
            <a:pPr algn="just"/>
            <a:r>
              <a:rPr lang="it-IT" dirty="0"/>
              <a:t>Al contrario, le </a:t>
            </a:r>
            <a:r>
              <a:rPr lang="it-IT" i="1" dirty="0"/>
              <a:t>strategie di ottimizzazione real-time</a:t>
            </a:r>
            <a:r>
              <a:rPr lang="it-IT" dirty="0"/>
              <a:t> risolvono il problema dell'ottimizzazione definendo una funzione di costo istantaneo, che viene aggiornata nel tempo.</a:t>
            </a:r>
            <a:endParaRPr lang="en-US" dirty="0"/>
          </a:p>
          <a:p>
            <a:pPr algn="just"/>
            <a:r>
              <a:rPr lang="it-IT" dirty="0"/>
              <a:t>Pertanto, si preferisce che le strategie in tempo reale siano il più semplici possibile a causa del pesante costo di calcolo</a:t>
            </a:r>
          </a:p>
        </p:txBody>
      </p:sp>
    </p:spTree>
    <p:extLst>
      <p:ext uri="{BB962C8B-B14F-4D97-AF65-F5344CB8AC3E}">
        <p14:creationId xmlns:p14="http://schemas.microsoft.com/office/powerpoint/2010/main" val="7898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74BDFD-F54D-4302-B840-EDFEECA65A48}"/>
              </a:ext>
            </a:extLst>
          </p:cNvPr>
          <p:cNvSpPr>
            <a:spLocks noGrp="1"/>
          </p:cNvSpPr>
          <p:nvPr>
            <p:ph type="title"/>
          </p:nvPr>
        </p:nvSpPr>
        <p:spPr/>
        <p:txBody>
          <a:bodyPr/>
          <a:lstStyle/>
          <a:p>
            <a:r>
              <a:rPr lang="it-IT" dirty="0"/>
              <a:t>Sommario</a:t>
            </a:r>
          </a:p>
        </p:txBody>
      </p:sp>
      <p:sp>
        <p:nvSpPr>
          <p:cNvPr id="3" name="Segnaposto contenuto 2">
            <a:extLst>
              <a:ext uri="{FF2B5EF4-FFF2-40B4-BE49-F238E27FC236}">
                <a16:creationId xmlns:a16="http://schemas.microsoft.com/office/drawing/2014/main" id="{2906B08A-9267-4220-A400-D60002E2CEEA}"/>
              </a:ext>
            </a:extLst>
          </p:cNvPr>
          <p:cNvSpPr>
            <a:spLocks noGrp="1"/>
          </p:cNvSpPr>
          <p:nvPr>
            <p:ph idx="1"/>
          </p:nvPr>
        </p:nvSpPr>
        <p:spPr/>
        <p:txBody>
          <a:bodyPr>
            <a:normAutofit/>
          </a:bodyPr>
          <a:lstStyle/>
          <a:p>
            <a:pPr>
              <a:buFont typeface="+mj-lt"/>
              <a:buAutoNum type="arabicPeriod"/>
            </a:pPr>
            <a:r>
              <a:rPr lang="it-IT" dirty="0"/>
              <a:t>Introduzione</a:t>
            </a:r>
          </a:p>
          <a:p>
            <a:pPr>
              <a:buFont typeface="+mj-lt"/>
              <a:buAutoNum type="arabicPeriod"/>
            </a:pPr>
            <a:r>
              <a:rPr lang="en-US" dirty="0" err="1"/>
              <a:t>Modelli</a:t>
            </a:r>
            <a:r>
              <a:rPr lang="en-US" dirty="0"/>
              <a:t> di </a:t>
            </a:r>
            <a:r>
              <a:rPr lang="en-US" dirty="0" err="1"/>
              <a:t>degrado</a:t>
            </a:r>
            <a:r>
              <a:rPr lang="en-US" dirty="0"/>
              <a:t> </a:t>
            </a:r>
            <a:r>
              <a:rPr lang="en-US" dirty="0" err="1"/>
              <a:t>delle</a:t>
            </a:r>
            <a:r>
              <a:rPr lang="en-US" dirty="0"/>
              <a:t> batterie Li-Ion</a:t>
            </a:r>
          </a:p>
          <a:p>
            <a:pPr lvl="1">
              <a:buFont typeface="+mj-lt"/>
              <a:buAutoNum type="arabicPeriod"/>
            </a:pPr>
            <a:r>
              <a:rPr lang="it-IT" dirty="0"/>
              <a:t>Spessore dello strato SEI</a:t>
            </a:r>
          </a:p>
          <a:p>
            <a:pPr lvl="1">
              <a:buFont typeface="+mj-lt"/>
              <a:buAutoNum type="arabicPeriod"/>
            </a:pPr>
            <a:r>
              <a:rPr lang="it-IT" dirty="0"/>
              <a:t>Resistenza interna</a:t>
            </a:r>
          </a:p>
          <a:p>
            <a:pPr lvl="1">
              <a:buFont typeface="+mj-lt"/>
              <a:buAutoNum type="arabicPeriod"/>
            </a:pPr>
            <a:r>
              <a:rPr lang="it-IT" dirty="0"/>
              <a:t>Degradazione della capacità</a:t>
            </a:r>
          </a:p>
          <a:p>
            <a:pPr lvl="1">
              <a:buFont typeface="+mj-lt"/>
              <a:buAutoNum type="arabicPeriod"/>
            </a:pPr>
            <a:r>
              <a:rPr lang="it-IT" dirty="0"/>
              <a:t>Durata residua</a:t>
            </a:r>
          </a:p>
        </p:txBody>
      </p:sp>
    </p:spTree>
    <p:extLst>
      <p:ext uri="{BB962C8B-B14F-4D97-AF65-F5344CB8AC3E}">
        <p14:creationId xmlns:p14="http://schemas.microsoft.com/office/powerpoint/2010/main" val="229824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D776C6-D40D-468F-A426-75ECA3A0A8AD}"/>
              </a:ext>
            </a:extLst>
          </p:cNvPr>
          <p:cNvSpPr>
            <a:spLocks noGrp="1"/>
          </p:cNvSpPr>
          <p:nvPr>
            <p:ph type="title"/>
          </p:nvPr>
        </p:nvSpPr>
        <p:spPr/>
        <p:txBody>
          <a:bodyPr/>
          <a:lstStyle/>
          <a:p>
            <a:r>
              <a:rPr lang="it-IT" dirty="0"/>
              <a:t>Strategie di ottimizzazione globale</a:t>
            </a:r>
          </a:p>
        </p:txBody>
      </p:sp>
      <p:sp>
        <p:nvSpPr>
          <p:cNvPr id="3" name="Segnaposto contenuto 2">
            <a:extLst>
              <a:ext uri="{FF2B5EF4-FFF2-40B4-BE49-F238E27FC236}">
                <a16:creationId xmlns:a16="http://schemas.microsoft.com/office/drawing/2014/main" id="{B4BF83D6-2C70-4947-919C-F456760CEACF}"/>
              </a:ext>
            </a:extLst>
          </p:cNvPr>
          <p:cNvSpPr>
            <a:spLocks noGrp="1"/>
          </p:cNvSpPr>
          <p:nvPr>
            <p:ph idx="1"/>
          </p:nvPr>
        </p:nvSpPr>
        <p:spPr/>
        <p:txBody>
          <a:bodyPr>
            <a:normAutofit lnSpcReduction="10000"/>
          </a:bodyPr>
          <a:lstStyle/>
          <a:p>
            <a:pPr algn="just"/>
            <a:r>
              <a:rPr lang="it-IT" sz="2100" b="1" dirty="0"/>
              <a:t>Programmazione dinamica:</a:t>
            </a:r>
            <a:r>
              <a:rPr lang="it-IT" dirty="0"/>
              <a:t> può discretizzare il problema di ottimizzazione in una serie di </a:t>
            </a:r>
            <a:r>
              <a:rPr lang="it-IT" dirty="0" err="1"/>
              <a:t>sottoproblemi</a:t>
            </a:r>
            <a:r>
              <a:rPr lang="it-IT" dirty="0"/>
              <a:t> e la funzione costo viene calcolata per ogni passo temporale discreto.</a:t>
            </a:r>
            <a:endParaRPr lang="en-US" dirty="0"/>
          </a:p>
          <a:p>
            <a:pPr algn="just"/>
            <a:r>
              <a:rPr lang="it-IT" dirty="0"/>
              <a:t>Di conseguenza, si ottiene un cammino con il costo minimo ad ogni passo.</a:t>
            </a:r>
            <a:endParaRPr lang="en-US" dirty="0"/>
          </a:p>
          <a:p>
            <a:pPr algn="just"/>
            <a:r>
              <a:rPr lang="it-IT" dirty="0"/>
              <a:t>Tuttavia, l'algoritmo di programmazione dinamica è sensibile ai cicli di guida e il carico di calcolo è pesante. Per superare questi vincoli, è </a:t>
            </a:r>
            <a:r>
              <a:rPr lang="it-IT" u="sng" dirty="0"/>
              <a:t>stato</a:t>
            </a:r>
            <a:r>
              <a:rPr lang="it-IT" dirty="0"/>
              <a:t> proposto il metodo di programmazione dinamica stocastica (SDP) che applica un processo di Markov per rappresentare la domanda di potenza e consente l'applicazione in tempo reale.</a:t>
            </a:r>
            <a:endParaRPr lang="en-US" dirty="0"/>
          </a:p>
          <a:p>
            <a:pPr algn="just"/>
            <a:r>
              <a:rPr lang="it-IT" dirty="0"/>
              <a:t>Inoltre, la programmazione dinamica può essere utilizzata come strumento di valutazione, confronto e analisi. Ad esempio, può derivare la condizione di prestazione ottimale per un determinato profilo di guida e aiutare a formulare regole per la gestione in tempo reale</a:t>
            </a:r>
          </a:p>
          <a:p>
            <a:pPr algn="just"/>
            <a:endParaRPr lang="en-US" dirty="0"/>
          </a:p>
        </p:txBody>
      </p:sp>
    </p:spTree>
    <p:extLst>
      <p:ext uri="{BB962C8B-B14F-4D97-AF65-F5344CB8AC3E}">
        <p14:creationId xmlns:p14="http://schemas.microsoft.com/office/powerpoint/2010/main" val="121973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9FE77-FB5A-46A3-A835-1BECB63B70CD}"/>
              </a:ext>
            </a:extLst>
          </p:cNvPr>
          <p:cNvSpPr>
            <a:spLocks noGrp="1"/>
          </p:cNvSpPr>
          <p:nvPr>
            <p:ph type="title"/>
          </p:nvPr>
        </p:nvSpPr>
        <p:spPr/>
        <p:txBody>
          <a:bodyPr/>
          <a:lstStyle/>
          <a:p>
            <a:r>
              <a:rPr lang="it-IT" dirty="0"/>
              <a:t>Strategie di ottimizzazione globale</a:t>
            </a:r>
          </a:p>
        </p:txBody>
      </p:sp>
      <p:sp>
        <p:nvSpPr>
          <p:cNvPr id="3" name="Segnaposto contenuto 2">
            <a:extLst>
              <a:ext uri="{FF2B5EF4-FFF2-40B4-BE49-F238E27FC236}">
                <a16:creationId xmlns:a16="http://schemas.microsoft.com/office/drawing/2014/main" id="{548FD424-1E4F-4357-9A19-D6B9AE5076C1}"/>
              </a:ext>
            </a:extLst>
          </p:cNvPr>
          <p:cNvSpPr>
            <a:spLocks noGrp="1"/>
          </p:cNvSpPr>
          <p:nvPr>
            <p:ph idx="1"/>
          </p:nvPr>
        </p:nvSpPr>
        <p:spPr/>
        <p:txBody>
          <a:bodyPr>
            <a:normAutofit/>
          </a:bodyPr>
          <a:lstStyle/>
          <a:p>
            <a:pPr algn="just"/>
            <a:r>
              <a:rPr lang="it-IT" sz="1800" b="1" i="0" u="none" strike="noStrike" baseline="0" dirty="0"/>
              <a:t>Metodo di ricerca stocastico</a:t>
            </a:r>
            <a:r>
              <a:rPr lang="it-IT" sz="1800" b="0" i="0" u="none" strike="noStrike" baseline="0" dirty="0"/>
              <a:t>. Comunemente usati nelle applicazioni HEV, tra i metodi più efficaci per risolvere i problemi multi-obiettivo.</a:t>
            </a:r>
          </a:p>
          <a:p>
            <a:pPr algn="just"/>
            <a:endParaRPr lang="en-US" dirty="0"/>
          </a:p>
          <a:p>
            <a:pPr algn="just"/>
            <a:r>
              <a:rPr lang="it-IT" dirty="0"/>
              <a:t>Usano un approccio iterativo</a:t>
            </a:r>
          </a:p>
          <a:p>
            <a:pPr algn="just"/>
            <a:endParaRPr lang="en-US" dirty="0"/>
          </a:p>
          <a:p>
            <a:pPr algn="just"/>
            <a:r>
              <a:rPr lang="it-IT" dirty="0"/>
              <a:t>Tuttavia, analogamente all'algoritmo di programmazione dinamica, sono sensibili ai cicli di guida e sono generalmente implementati in base a specifiche condizioni di guida predefinite. </a:t>
            </a:r>
          </a:p>
        </p:txBody>
      </p:sp>
    </p:spTree>
    <p:extLst>
      <p:ext uri="{BB962C8B-B14F-4D97-AF65-F5344CB8AC3E}">
        <p14:creationId xmlns:p14="http://schemas.microsoft.com/office/powerpoint/2010/main" val="2328546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D17F1E-BF59-4073-8186-FF3FBF0AF180}"/>
              </a:ext>
            </a:extLst>
          </p:cNvPr>
          <p:cNvSpPr>
            <a:spLocks noGrp="1"/>
          </p:cNvSpPr>
          <p:nvPr>
            <p:ph type="title"/>
          </p:nvPr>
        </p:nvSpPr>
        <p:spPr/>
        <p:txBody>
          <a:bodyPr/>
          <a:lstStyle/>
          <a:p>
            <a:r>
              <a:rPr lang="it-IT" dirty="0"/>
              <a:t>Strategie di ottimizzazione in tempo reale</a:t>
            </a:r>
          </a:p>
        </p:txBody>
      </p:sp>
      <p:sp>
        <p:nvSpPr>
          <p:cNvPr id="3" name="Segnaposto contenuto 2">
            <a:extLst>
              <a:ext uri="{FF2B5EF4-FFF2-40B4-BE49-F238E27FC236}">
                <a16:creationId xmlns:a16="http://schemas.microsoft.com/office/drawing/2014/main" id="{5FAE9268-802C-4175-93AD-F4F9CF786B9D}"/>
              </a:ext>
            </a:extLst>
          </p:cNvPr>
          <p:cNvSpPr>
            <a:spLocks noGrp="1"/>
          </p:cNvSpPr>
          <p:nvPr>
            <p:ph idx="1"/>
          </p:nvPr>
        </p:nvSpPr>
        <p:spPr/>
        <p:txBody>
          <a:bodyPr>
            <a:normAutofit/>
          </a:bodyPr>
          <a:lstStyle/>
          <a:p>
            <a:pPr algn="just"/>
            <a:r>
              <a:rPr lang="it-IT" sz="1800" b="1" i="0" u="none" strike="noStrike" baseline="0" dirty="0"/>
              <a:t>ECMS e EDMS (</a:t>
            </a:r>
            <a:r>
              <a:rPr lang="it-IT" sz="1800" b="1" i="0" u="none" strike="noStrike" baseline="0" dirty="0" err="1"/>
              <a:t>Equivalent</a:t>
            </a:r>
            <a:r>
              <a:rPr lang="it-IT" sz="1800" b="1" i="0" u="none" strike="noStrike" baseline="0" dirty="0"/>
              <a:t> </a:t>
            </a:r>
            <a:r>
              <a:rPr lang="it-IT" sz="1800" b="1" i="0" u="none" strike="noStrike" baseline="0" dirty="0" err="1"/>
              <a:t>consumption</a:t>
            </a:r>
            <a:r>
              <a:rPr lang="it-IT" sz="1800" b="1" i="0" u="none" strike="noStrike" baseline="0" dirty="0"/>
              <a:t> e </a:t>
            </a:r>
            <a:r>
              <a:rPr lang="it-IT" sz="1800" b="1" i="0" u="none" strike="noStrike" baseline="0" dirty="0" err="1"/>
              <a:t>degradation</a:t>
            </a:r>
            <a:r>
              <a:rPr lang="it-IT" sz="1800" b="1" i="0" u="none" strike="noStrike" baseline="0" dirty="0"/>
              <a:t> </a:t>
            </a:r>
            <a:r>
              <a:rPr lang="it-IT" sz="1800" b="1" i="0" u="none" strike="noStrike" baseline="0" dirty="0" err="1"/>
              <a:t>minimization</a:t>
            </a:r>
            <a:r>
              <a:rPr lang="it-IT" sz="1800" b="1" i="0" u="none" strike="noStrike" baseline="0" dirty="0"/>
              <a:t> strategy)</a:t>
            </a:r>
            <a:r>
              <a:rPr lang="it-IT" sz="1800" b="0" i="0" u="none" strike="noStrike" baseline="0" dirty="0"/>
              <a:t>. </a:t>
            </a:r>
          </a:p>
          <a:p>
            <a:pPr algn="just"/>
            <a:endParaRPr lang="it-IT" sz="1800" b="0" i="0" u="none" strike="noStrike" baseline="0" dirty="0"/>
          </a:p>
          <a:p>
            <a:pPr algn="just"/>
            <a:r>
              <a:rPr lang="it-IT" dirty="0"/>
              <a:t>S</a:t>
            </a:r>
            <a:r>
              <a:rPr lang="it-IT" sz="1800" b="0" i="0" u="none" strike="noStrike" baseline="0" dirty="0"/>
              <a:t>ono ampiamente utilizzate per l'ottimizzazione in tempo reale nelle applicazioni HEV.</a:t>
            </a:r>
          </a:p>
          <a:p>
            <a:pPr algn="just"/>
            <a:endParaRPr lang="en-US" sz="1800" b="0" i="0" u="none" strike="noStrike" baseline="0" dirty="0"/>
          </a:p>
          <a:p>
            <a:pPr algn="just"/>
            <a:r>
              <a:rPr lang="it-IT" dirty="0"/>
              <a:t>Il </a:t>
            </a:r>
            <a:r>
              <a:rPr lang="it-IT" b="1" dirty="0"/>
              <a:t>principio del minimo di </a:t>
            </a:r>
            <a:r>
              <a:rPr lang="it-IT" b="1" dirty="0" err="1"/>
              <a:t>Pontryagin</a:t>
            </a:r>
            <a:r>
              <a:rPr lang="it-IT" b="1" dirty="0"/>
              <a:t> </a:t>
            </a:r>
            <a:r>
              <a:rPr lang="it-IT" dirty="0"/>
              <a:t>(PMP) è uno degli approcci ottimali più comunemente usati in ECMS ed EDMS, funzionando con problemi di ottimizzazione vincolata.</a:t>
            </a:r>
            <a:endParaRPr lang="en-US" dirty="0"/>
          </a:p>
          <a:p>
            <a:pPr marL="0" indent="0" algn="just">
              <a:buNone/>
            </a:pPr>
            <a:br>
              <a:rPr lang="en-US" dirty="0"/>
            </a:br>
            <a:endParaRPr lang="it-IT" dirty="0"/>
          </a:p>
        </p:txBody>
      </p:sp>
    </p:spTree>
    <p:extLst>
      <p:ext uri="{BB962C8B-B14F-4D97-AF65-F5344CB8AC3E}">
        <p14:creationId xmlns:p14="http://schemas.microsoft.com/office/powerpoint/2010/main" val="3700674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00FCBB-4DB2-43E6-A7A5-F5699D749BB0}"/>
              </a:ext>
            </a:extLst>
          </p:cNvPr>
          <p:cNvSpPr>
            <a:spLocks noGrp="1"/>
          </p:cNvSpPr>
          <p:nvPr>
            <p:ph type="title"/>
          </p:nvPr>
        </p:nvSpPr>
        <p:spPr/>
        <p:txBody>
          <a:bodyPr/>
          <a:lstStyle/>
          <a:p>
            <a:r>
              <a:rPr lang="it-IT" dirty="0"/>
              <a:t>Strategie di ottimizzazione in tempo reale</a:t>
            </a:r>
          </a:p>
        </p:txBody>
      </p:sp>
      <p:sp>
        <p:nvSpPr>
          <p:cNvPr id="3" name="Segnaposto contenuto 2">
            <a:extLst>
              <a:ext uri="{FF2B5EF4-FFF2-40B4-BE49-F238E27FC236}">
                <a16:creationId xmlns:a16="http://schemas.microsoft.com/office/drawing/2014/main" id="{0A86411A-CE3C-4319-9734-CD7A215488FA}"/>
              </a:ext>
            </a:extLst>
          </p:cNvPr>
          <p:cNvSpPr>
            <a:spLocks noGrp="1"/>
          </p:cNvSpPr>
          <p:nvPr>
            <p:ph idx="1"/>
          </p:nvPr>
        </p:nvSpPr>
        <p:spPr/>
        <p:txBody>
          <a:bodyPr>
            <a:normAutofit/>
          </a:bodyPr>
          <a:lstStyle/>
          <a:p>
            <a:pPr algn="l"/>
            <a:r>
              <a:rPr lang="it-IT" sz="1800" b="1" i="0" u="none" strike="noStrike" baseline="0" dirty="0"/>
              <a:t>Modello di controllo predittivo (MPC)</a:t>
            </a:r>
            <a:r>
              <a:rPr lang="it-IT" sz="1800" b="0" i="0" u="none" strike="noStrike" baseline="0" dirty="0"/>
              <a:t>. Presuppone che lo stato corrente sia la condizione iniziale e risolve il problema di ottimizzazione ad ogni istante di campionamento. Viene implementato in tre fasi:</a:t>
            </a:r>
            <a:endParaRPr lang="en-US" sz="1800" b="0" i="0" u="none" strike="noStrike" baseline="0" dirty="0"/>
          </a:p>
          <a:p>
            <a:pPr lvl="1"/>
            <a:r>
              <a:rPr lang="it-IT" b="0" i="0" u="none" strike="noStrike" baseline="0" dirty="0"/>
              <a:t>1) calcolare la sequenza di controllo ottimale in un orizzonte di previsione che minimizzi la funzione di costo soggetta a vincoli;</a:t>
            </a:r>
            <a:endParaRPr lang="en-US" b="0" i="0" u="none" strike="noStrike" baseline="0" dirty="0"/>
          </a:p>
          <a:p>
            <a:pPr lvl="1"/>
            <a:r>
              <a:rPr lang="it-IT" b="0" i="0" u="none" strike="noStrike" baseline="0" dirty="0"/>
              <a:t>2) implementare la prima parte della sequenza di controllo ottimale derivata sull'impianto fisico;</a:t>
            </a:r>
            <a:endParaRPr lang="en-US" b="0" i="0" u="none" strike="noStrike" baseline="0" dirty="0"/>
          </a:p>
          <a:p>
            <a:pPr lvl="1"/>
            <a:r>
              <a:rPr lang="it-IT" b="0" i="0" u="none" strike="noStrike" baseline="0" dirty="0"/>
              <a:t>3) sposta l'intero orizzonte di previsione di un passo avanti e ripete il ​​passaggio (1)</a:t>
            </a:r>
          </a:p>
          <a:p>
            <a:pPr lvl="1"/>
            <a:endParaRPr lang="it-IT" dirty="0"/>
          </a:p>
          <a:p>
            <a:r>
              <a:rPr lang="it-IT" b="0" i="0" u="none" strike="noStrike" baseline="0" dirty="0"/>
              <a:t>… un po' come giocare a scacchi!</a:t>
            </a:r>
            <a:endParaRPr lang="en-US" b="0" i="0" u="none" strike="noStrike" baseline="0" dirty="0"/>
          </a:p>
        </p:txBody>
      </p:sp>
    </p:spTree>
    <p:extLst>
      <p:ext uri="{BB962C8B-B14F-4D97-AF65-F5344CB8AC3E}">
        <p14:creationId xmlns:p14="http://schemas.microsoft.com/office/powerpoint/2010/main" val="1177052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5FAD62-60E8-41BD-9AED-D33417D53858}"/>
              </a:ext>
            </a:extLst>
          </p:cNvPr>
          <p:cNvSpPr>
            <a:spLocks noGrp="1"/>
          </p:cNvSpPr>
          <p:nvPr>
            <p:ph type="title"/>
          </p:nvPr>
        </p:nvSpPr>
        <p:spPr/>
        <p:txBody>
          <a:bodyPr/>
          <a:lstStyle/>
          <a:p>
            <a:r>
              <a:rPr lang="it-IT" dirty="0"/>
              <a:t>Strategie di ottimizzazione in tempo reale</a:t>
            </a:r>
          </a:p>
        </p:txBody>
      </p:sp>
      <p:sp>
        <p:nvSpPr>
          <p:cNvPr id="3" name="Segnaposto contenuto 2">
            <a:extLst>
              <a:ext uri="{FF2B5EF4-FFF2-40B4-BE49-F238E27FC236}">
                <a16:creationId xmlns:a16="http://schemas.microsoft.com/office/drawing/2014/main" id="{AEA28E0C-9BF4-4DCA-AA6F-C61AC88C9DC3}"/>
              </a:ext>
            </a:extLst>
          </p:cNvPr>
          <p:cNvSpPr>
            <a:spLocks noGrp="1"/>
          </p:cNvSpPr>
          <p:nvPr>
            <p:ph idx="1"/>
          </p:nvPr>
        </p:nvSpPr>
        <p:spPr/>
        <p:txBody>
          <a:bodyPr>
            <a:normAutofit/>
          </a:bodyPr>
          <a:lstStyle/>
          <a:p>
            <a:pPr algn="just"/>
            <a:r>
              <a:rPr lang="it-IT" sz="1800" b="1" i="0" u="none" strike="noStrike" baseline="0" dirty="0"/>
              <a:t>Metodi di apprendimento automatico.</a:t>
            </a:r>
            <a:r>
              <a:rPr lang="it-IT" sz="1800" b="0" i="0" u="none" strike="noStrike" baseline="0" dirty="0"/>
              <a:t> Noti come </a:t>
            </a:r>
            <a:r>
              <a:rPr lang="it-IT" sz="1800" b="0" i="1" u="none" strike="noStrike" baseline="0" dirty="0"/>
              <a:t>strategie di controllo intelligenti</a:t>
            </a:r>
            <a:r>
              <a:rPr lang="it-IT" sz="1800" b="0" i="0" u="none" strike="noStrike" baseline="0" dirty="0"/>
              <a:t>, adatte a risolvere problemi complessi non lineari.</a:t>
            </a:r>
          </a:p>
          <a:p>
            <a:pPr algn="just"/>
            <a:endParaRPr lang="it-IT" sz="1800" b="0" i="0" u="none" strike="noStrike" baseline="0" dirty="0"/>
          </a:p>
          <a:p>
            <a:pPr algn="just"/>
            <a:r>
              <a:rPr lang="it-IT" dirty="0"/>
              <a:t>Esistono varie strategie di apprendimento automatico in letteratura tra cui la rete neurale, la regressione del vettore di supporto (SVR), ecc.</a:t>
            </a:r>
            <a:endParaRPr lang="en-US" dirty="0"/>
          </a:p>
          <a:p>
            <a:pPr algn="just"/>
            <a:endParaRPr lang="it-IT" dirty="0"/>
          </a:p>
          <a:p>
            <a:pPr algn="just"/>
            <a:r>
              <a:rPr lang="it-IT" dirty="0"/>
              <a:t>Tuttavia, i metodi di apprendimento automatico non sono così pratici poiché il carico di calcolo dei set di dati di addestramento è considerevolmente pesante</a:t>
            </a:r>
          </a:p>
        </p:txBody>
      </p:sp>
    </p:spTree>
    <p:extLst>
      <p:ext uri="{BB962C8B-B14F-4D97-AF65-F5344CB8AC3E}">
        <p14:creationId xmlns:p14="http://schemas.microsoft.com/office/powerpoint/2010/main" val="1511282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628AAB-2FEB-4BF6-B0C6-2EACDCC4E365}"/>
              </a:ext>
            </a:extLst>
          </p:cNvPr>
          <p:cNvSpPr>
            <a:spLocks noGrp="1"/>
          </p:cNvSpPr>
          <p:nvPr>
            <p:ph type="title"/>
          </p:nvPr>
        </p:nvSpPr>
        <p:spPr>
          <a:xfrm>
            <a:off x="677333" y="609600"/>
            <a:ext cx="11043612" cy="665738"/>
          </a:xfrm>
        </p:spPr>
        <p:txBody>
          <a:bodyPr vert="horz" lIns="91440" tIns="45720" rIns="91440" bIns="45720" rtlCol="0" anchor="t">
            <a:normAutofit/>
          </a:bodyPr>
          <a:lstStyle/>
          <a:p>
            <a:r>
              <a:rPr lang="en-US" sz="3300" dirty="0"/>
              <a:t>Energy management strategies for HEV</a:t>
            </a:r>
          </a:p>
        </p:txBody>
      </p:sp>
      <p:sp>
        <p:nvSpPr>
          <p:cNvPr id="9" name="CasellaDiTesto 8">
            <a:extLst>
              <a:ext uri="{FF2B5EF4-FFF2-40B4-BE49-F238E27FC236}">
                <a16:creationId xmlns:a16="http://schemas.microsoft.com/office/drawing/2014/main" id="{E3E5D1E7-10C0-46DD-B838-ED3AEEFB988E}"/>
              </a:ext>
            </a:extLst>
          </p:cNvPr>
          <p:cNvSpPr txBox="1"/>
          <p:nvPr/>
        </p:nvSpPr>
        <p:spPr>
          <a:xfrm>
            <a:off x="384463" y="6348126"/>
            <a:ext cx="8873836" cy="395574"/>
          </a:xfrm>
          <a:prstGeom prst="rect">
            <a:avLst/>
          </a:prstGeom>
        </p:spPr>
        <p:txBody>
          <a:bodyPr vert="horz" lIns="91440" tIns="45720" rIns="91440" bIns="45720" rtlCol="0">
            <a:normAutofit fontScale="62500" lnSpcReduction="20000"/>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P. Zhang, F. Yan, C. Du, A comprehensive analysis of energy management strategies for hybrid electric vehicles based on bibliometrics, Renewable and Sustainable Energy Reviews 48 (2015) 88 – 104. </a:t>
            </a:r>
            <a:r>
              <a:rPr lang="en-US" dirty="0" err="1">
                <a:solidFill>
                  <a:schemeClr val="tx1">
                    <a:lumMod val="75000"/>
                    <a:lumOff val="25000"/>
                  </a:schemeClr>
                </a:solidFill>
              </a:rPr>
              <a:t>doi:https</a:t>
            </a:r>
            <a:r>
              <a:rPr lang="en-US" dirty="0">
                <a:solidFill>
                  <a:schemeClr val="tx1">
                    <a:lumMod val="75000"/>
                    <a:lumOff val="25000"/>
                  </a:schemeClr>
                </a:solidFill>
              </a:rPr>
              <a:t>://doi.org/10.1016/j.rser.2015.03.093.</a:t>
            </a:r>
          </a:p>
        </p:txBody>
      </p:sp>
      <p:pic>
        <p:nvPicPr>
          <p:cNvPr id="5" name="Segnaposto contenuto 4">
            <a:extLst>
              <a:ext uri="{FF2B5EF4-FFF2-40B4-BE49-F238E27FC236}">
                <a16:creationId xmlns:a16="http://schemas.microsoft.com/office/drawing/2014/main" id="{368DB2D5-15D2-4A85-B8B2-F4786D1667B7}"/>
              </a:ext>
            </a:extLst>
          </p:cNvPr>
          <p:cNvPicPr>
            <a:picLocks noGrp="1" noChangeAspect="1"/>
          </p:cNvPicPr>
          <p:nvPr>
            <p:ph idx="1"/>
          </p:nvPr>
        </p:nvPicPr>
        <p:blipFill rotWithShape="1">
          <a:blip r:embed="rId2"/>
          <a:srcRect t="17002" r="3" b="3"/>
          <a:stretch/>
        </p:blipFill>
        <p:spPr>
          <a:xfrm>
            <a:off x="1003610" y="1275337"/>
            <a:ext cx="7134424" cy="5107177"/>
          </a:xfrm>
          <a:prstGeom prst="rect">
            <a:avLst/>
          </a:prstGeom>
        </p:spPr>
      </p:pic>
    </p:spTree>
    <p:extLst>
      <p:ext uri="{BB962C8B-B14F-4D97-AF65-F5344CB8AC3E}">
        <p14:creationId xmlns:p14="http://schemas.microsoft.com/office/powerpoint/2010/main" val="1133975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89E2AD-6F75-464A-9F2E-966636C1B068}"/>
              </a:ext>
            </a:extLst>
          </p:cNvPr>
          <p:cNvSpPr>
            <a:spLocks noGrp="1"/>
          </p:cNvSpPr>
          <p:nvPr>
            <p:ph type="title"/>
          </p:nvPr>
        </p:nvSpPr>
        <p:spPr/>
        <p:txBody>
          <a:bodyPr/>
          <a:lstStyle/>
          <a:p>
            <a:r>
              <a:rPr lang="it-IT" dirty="0"/>
              <a:t>Open Issues</a:t>
            </a:r>
          </a:p>
        </p:txBody>
      </p:sp>
      <p:sp>
        <p:nvSpPr>
          <p:cNvPr id="3" name="Segnaposto contenuto 2">
            <a:extLst>
              <a:ext uri="{FF2B5EF4-FFF2-40B4-BE49-F238E27FC236}">
                <a16:creationId xmlns:a16="http://schemas.microsoft.com/office/drawing/2014/main" id="{B606E922-76BF-45DF-A6DB-85C760E9B013}"/>
              </a:ext>
            </a:extLst>
          </p:cNvPr>
          <p:cNvSpPr>
            <a:spLocks noGrp="1"/>
          </p:cNvSpPr>
          <p:nvPr>
            <p:ph idx="1"/>
          </p:nvPr>
        </p:nvSpPr>
        <p:spPr/>
        <p:txBody>
          <a:bodyPr>
            <a:normAutofit/>
          </a:bodyPr>
          <a:lstStyle/>
          <a:p>
            <a:pPr algn="just"/>
            <a:r>
              <a:rPr lang="it-IT" sz="2400" b="1" dirty="0"/>
              <a:t>Modellazione del degrado</a:t>
            </a:r>
            <a:r>
              <a:rPr lang="it-IT" dirty="0"/>
              <a:t>: la maggior parte degli EMS </a:t>
            </a:r>
            <a:r>
              <a:rPr lang="it-IT" dirty="0" err="1"/>
              <a:t>healt-conscious</a:t>
            </a:r>
            <a:r>
              <a:rPr lang="it-IT" dirty="0"/>
              <a:t> esistenti limitano semplicemente il SOC o la tensione della batteria per proteggerla, no quantificando il degrado o la durata.</a:t>
            </a:r>
          </a:p>
          <a:p>
            <a:endParaRPr lang="it-IT" b="1" dirty="0"/>
          </a:p>
          <a:p>
            <a:r>
              <a:rPr lang="it-IT" sz="2400" b="1" dirty="0" err="1"/>
              <a:t>Ottimalità</a:t>
            </a:r>
            <a:r>
              <a:rPr lang="it-IT" b="1" dirty="0"/>
              <a:t>: </a:t>
            </a:r>
            <a:r>
              <a:rPr lang="it-IT" dirty="0"/>
              <a:t>difficilmente può essere garantita se le regole sono progettate sulla base dell'esperienza umana.</a:t>
            </a:r>
            <a:endParaRPr lang="en-US" dirty="0"/>
          </a:p>
          <a:p>
            <a:r>
              <a:rPr lang="it-IT" dirty="0"/>
              <a:t>Sebbene le strategie di ottimizzazione in tempo reale possano regolare le strategie di controllo in base allo stato attuale del veicolo, il carico di calcolo è troppo elevato e la velocità di calcolo è limitata.</a:t>
            </a:r>
            <a:endParaRPr lang="en-US" dirty="0"/>
          </a:p>
          <a:p>
            <a:r>
              <a:rPr lang="it-IT" dirty="0"/>
              <a:t>Inoltre, senza una comprensione globale delle condizioni di guida, anche la loro </a:t>
            </a:r>
            <a:r>
              <a:rPr lang="it-IT" dirty="0" err="1"/>
              <a:t>ottimalità</a:t>
            </a:r>
            <a:r>
              <a:rPr lang="it-IT" dirty="0"/>
              <a:t> può debole</a:t>
            </a:r>
          </a:p>
          <a:p>
            <a:pPr algn="just"/>
            <a:endParaRPr lang="it-IT" b="1" dirty="0"/>
          </a:p>
        </p:txBody>
      </p:sp>
    </p:spTree>
    <p:extLst>
      <p:ext uri="{BB962C8B-B14F-4D97-AF65-F5344CB8AC3E}">
        <p14:creationId xmlns:p14="http://schemas.microsoft.com/office/powerpoint/2010/main" val="358977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E9AD9F-74CA-4531-88D1-35F27A3C3E4E}"/>
              </a:ext>
            </a:extLst>
          </p:cNvPr>
          <p:cNvSpPr>
            <a:spLocks noGrp="1"/>
          </p:cNvSpPr>
          <p:nvPr>
            <p:ph type="title"/>
          </p:nvPr>
        </p:nvSpPr>
        <p:spPr/>
        <p:txBody>
          <a:bodyPr/>
          <a:lstStyle/>
          <a:p>
            <a:r>
              <a:rPr lang="it-IT" dirty="0"/>
              <a:t>Sommario</a:t>
            </a:r>
          </a:p>
        </p:txBody>
      </p:sp>
      <p:sp>
        <p:nvSpPr>
          <p:cNvPr id="3" name="Segnaposto contenuto 2">
            <a:extLst>
              <a:ext uri="{FF2B5EF4-FFF2-40B4-BE49-F238E27FC236}">
                <a16:creationId xmlns:a16="http://schemas.microsoft.com/office/drawing/2014/main" id="{995F84B6-5478-4E8D-8EDE-6CCC66F1C8B2}"/>
              </a:ext>
            </a:extLst>
          </p:cNvPr>
          <p:cNvSpPr>
            <a:spLocks noGrp="1"/>
          </p:cNvSpPr>
          <p:nvPr>
            <p:ph idx="1"/>
          </p:nvPr>
        </p:nvSpPr>
        <p:spPr>
          <a:xfrm>
            <a:off x="677334" y="2160589"/>
            <a:ext cx="8596668" cy="4697411"/>
          </a:xfrm>
        </p:spPr>
        <p:txBody>
          <a:bodyPr>
            <a:normAutofit/>
          </a:bodyPr>
          <a:lstStyle/>
          <a:p>
            <a:pPr>
              <a:buFont typeface="+mj-lt"/>
              <a:buAutoNum type="arabicPeriod" startAt="3"/>
            </a:pPr>
            <a:r>
              <a:rPr lang="it-IT" dirty="0" err="1"/>
              <a:t>Health-conscious</a:t>
            </a:r>
            <a:r>
              <a:rPr lang="it-IT" dirty="0"/>
              <a:t> </a:t>
            </a:r>
            <a:r>
              <a:rPr lang="it-IT" dirty="0" err="1"/>
              <a:t>EMSs</a:t>
            </a:r>
            <a:r>
              <a:rPr lang="it-IT" dirty="0"/>
              <a:t> (Energy Management Strategy)</a:t>
            </a:r>
          </a:p>
          <a:p>
            <a:pPr lvl="1">
              <a:buFont typeface="+mj-lt"/>
              <a:buAutoNum type="arabicPeriod"/>
            </a:pPr>
            <a:r>
              <a:rPr lang="it-IT" dirty="0"/>
              <a:t>Problema multi-obiettivo</a:t>
            </a:r>
          </a:p>
          <a:p>
            <a:pPr lvl="1">
              <a:buFont typeface="+mj-lt"/>
              <a:buAutoNum type="arabicPeriod"/>
            </a:pPr>
            <a:r>
              <a:rPr lang="it-IT" dirty="0"/>
              <a:t>Regole base</a:t>
            </a:r>
          </a:p>
          <a:p>
            <a:pPr lvl="2">
              <a:buFont typeface="+mj-lt"/>
              <a:buAutoNum type="arabicPeriod"/>
            </a:pPr>
            <a:r>
              <a:rPr lang="it-IT" dirty="0"/>
              <a:t>Strategie basate su regole deterministiche</a:t>
            </a:r>
          </a:p>
          <a:p>
            <a:pPr lvl="2">
              <a:buFont typeface="+mj-lt"/>
              <a:buAutoNum type="arabicPeriod"/>
            </a:pPr>
            <a:r>
              <a:rPr lang="it-IT" dirty="0"/>
              <a:t>Strategie basate su regole fuzzy</a:t>
            </a:r>
          </a:p>
          <a:p>
            <a:pPr lvl="1">
              <a:buFont typeface="+mj-lt"/>
              <a:buAutoNum type="arabicPeriod"/>
            </a:pPr>
            <a:r>
              <a:rPr lang="it-IT" dirty="0"/>
              <a:t>Strategie di ottimizzazione </a:t>
            </a:r>
            <a:r>
              <a:rPr lang="it-IT" dirty="0" err="1"/>
              <a:t>EMSs</a:t>
            </a:r>
            <a:endParaRPr lang="it-IT" dirty="0"/>
          </a:p>
          <a:p>
            <a:pPr lvl="2">
              <a:buFont typeface="+mj-lt"/>
              <a:buAutoNum type="arabicPeriod"/>
            </a:pPr>
            <a:r>
              <a:rPr lang="it-IT" dirty="0"/>
              <a:t>Strategie di ottimizzazione globale</a:t>
            </a:r>
          </a:p>
          <a:p>
            <a:pPr lvl="2">
              <a:buFont typeface="+mj-lt"/>
              <a:buAutoNum type="arabicPeriod"/>
            </a:pPr>
            <a:r>
              <a:rPr lang="it-IT" dirty="0"/>
              <a:t>Strategie di ottimizzazione in tempo reale</a:t>
            </a:r>
          </a:p>
          <a:p>
            <a:pPr lvl="1">
              <a:buFont typeface="+mj-lt"/>
              <a:buAutoNum type="arabicPeriod"/>
            </a:pPr>
            <a:r>
              <a:rPr lang="it-IT" dirty="0"/>
              <a:t>Problemi aperti e sfide rimaste</a:t>
            </a:r>
            <a:endParaRPr lang="en-US" dirty="0"/>
          </a:p>
          <a:p>
            <a:pPr lvl="2">
              <a:buFont typeface="+mj-lt"/>
              <a:buAutoNum type="arabicPeriod"/>
            </a:pPr>
            <a:r>
              <a:rPr lang="it-IT" dirty="0"/>
              <a:t>Modellazione del degrado</a:t>
            </a:r>
            <a:endParaRPr lang="en-US" dirty="0"/>
          </a:p>
          <a:p>
            <a:pPr lvl="2">
              <a:buFont typeface="+mj-lt"/>
              <a:buAutoNum type="arabicPeriod"/>
            </a:pPr>
            <a:r>
              <a:rPr lang="it-IT" dirty="0" err="1"/>
              <a:t>Ottimalità</a:t>
            </a:r>
            <a:endParaRPr lang="it-IT" dirty="0"/>
          </a:p>
          <a:p>
            <a:pPr lvl="2">
              <a:buFont typeface="+mj-lt"/>
              <a:buAutoNum type="arabicPeriod"/>
            </a:pPr>
            <a:r>
              <a:rPr lang="it-IT" dirty="0"/>
              <a:t>Sfide rimaste</a:t>
            </a:r>
          </a:p>
        </p:txBody>
      </p:sp>
    </p:spTree>
    <p:extLst>
      <p:ext uri="{BB962C8B-B14F-4D97-AF65-F5344CB8AC3E}">
        <p14:creationId xmlns:p14="http://schemas.microsoft.com/office/powerpoint/2010/main" val="379044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427E77-9E92-42C6-B991-B907F6F65B7D}"/>
              </a:ext>
            </a:extLst>
          </p:cNvPr>
          <p:cNvSpPr>
            <a:spLocks noGrp="1"/>
          </p:cNvSpPr>
          <p:nvPr>
            <p:ph type="title"/>
          </p:nvPr>
        </p:nvSpPr>
        <p:spPr/>
        <p:txBody>
          <a:bodyPr/>
          <a:lstStyle/>
          <a:p>
            <a:r>
              <a:rPr lang="it-IT" dirty="0"/>
              <a:t>Intro</a:t>
            </a:r>
          </a:p>
        </p:txBody>
      </p:sp>
      <p:sp>
        <p:nvSpPr>
          <p:cNvPr id="3" name="Segnaposto contenuto 2">
            <a:extLst>
              <a:ext uri="{FF2B5EF4-FFF2-40B4-BE49-F238E27FC236}">
                <a16:creationId xmlns:a16="http://schemas.microsoft.com/office/drawing/2014/main" id="{D9A9E49E-080C-4CC6-B147-7F834BEE3A72}"/>
              </a:ext>
            </a:extLst>
          </p:cNvPr>
          <p:cNvSpPr>
            <a:spLocks noGrp="1"/>
          </p:cNvSpPr>
          <p:nvPr>
            <p:ph idx="1"/>
          </p:nvPr>
        </p:nvSpPr>
        <p:spPr>
          <a:xfrm>
            <a:off x="677334" y="1807467"/>
            <a:ext cx="8596668" cy="4440933"/>
          </a:xfrm>
        </p:spPr>
        <p:txBody>
          <a:bodyPr>
            <a:normAutofit/>
          </a:bodyPr>
          <a:lstStyle/>
          <a:p>
            <a:pPr algn="just"/>
            <a:r>
              <a:rPr lang="it-IT" dirty="0"/>
              <a:t>Il degrado delle fonti energetiche non può essere trascurato. La loro attuale durata non può soddisfare l'esigenza commerciale.</a:t>
            </a:r>
          </a:p>
          <a:p>
            <a:pPr algn="just"/>
            <a:endParaRPr lang="en-US" dirty="0"/>
          </a:p>
          <a:p>
            <a:pPr algn="just"/>
            <a:r>
              <a:rPr lang="it-IT" dirty="0"/>
              <a:t>La maggior parte delle ricerche ha semplicemente fissato dei limiti allo stato di carica della batteria o trascura grossolanamente le dinamiche di funzionamento della cella.</a:t>
            </a:r>
            <a:endParaRPr lang="en-US" dirty="0"/>
          </a:p>
          <a:p>
            <a:pPr algn="just"/>
            <a:endParaRPr lang="it-IT" dirty="0"/>
          </a:p>
          <a:p>
            <a:pPr algn="just"/>
            <a:r>
              <a:rPr lang="it-IT" dirty="0"/>
              <a:t>Tipo di strategia </a:t>
            </a:r>
            <a:r>
              <a:rPr lang="it-IT" b="1" dirty="0"/>
              <a:t>non accurata, </a:t>
            </a:r>
            <a:r>
              <a:rPr lang="it-IT" dirty="0"/>
              <a:t>che </a:t>
            </a:r>
            <a:r>
              <a:rPr lang="it-IT" b="1" dirty="0"/>
              <a:t>non può raggiungere l'obiettivo </a:t>
            </a:r>
            <a:r>
              <a:rPr lang="it-IT" dirty="0"/>
              <a:t>di migliorare la durabilità a causa della mancanza di conoscenza dello stato di degrado in tempo reale.</a:t>
            </a:r>
          </a:p>
          <a:p>
            <a:pPr algn="just"/>
            <a:endParaRPr lang="it-IT" dirty="0"/>
          </a:p>
          <a:p>
            <a:pPr algn="just"/>
            <a:r>
              <a:rPr lang="it-IT" dirty="0"/>
              <a:t>In secondo luogo, la gestione dell'energia </a:t>
            </a:r>
            <a:r>
              <a:rPr lang="it-IT" dirty="0" err="1"/>
              <a:t>health-conscious</a:t>
            </a:r>
            <a:r>
              <a:rPr lang="it-IT" dirty="0"/>
              <a:t> è un problema non banale con molteplici input e vari vincoli di stato e di controllo.</a:t>
            </a:r>
            <a:endParaRPr lang="en-US" dirty="0"/>
          </a:p>
          <a:p>
            <a:pPr algn="just"/>
            <a:endParaRPr lang="it-IT" dirty="0"/>
          </a:p>
        </p:txBody>
      </p:sp>
    </p:spTree>
    <p:extLst>
      <p:ext uri="{BB962C8B-B14F-4D97-AF65-F5344CB8AC3E}">
        <p14:creationId xmlns:p14="http://schemas.microsoft.com/office/powerpoint/2010/main" val="391468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F33DB3-63C6-4DD9-82EF-C316EB758F2F}"/>
              </a:ext>
            </a:extLst>
          </p:cNvPr>
          <p:cNvSpPr>
            <a:spLocks noGrp="1"/>
          </p:cNvSpPr>
          <p:nvPr>
            <p:ph type="title"/>
          </p:nvPr>
        </p:nvSpPr>
        <p:spPr/>
        <p:txBody>
          <a:bodyPr/>
          <a:lstStyle/>
          <a:p>
            <a:r>
              <a:rPr lang="it-IT" dirty="0"/>
              <a:t>Intro</a:t>
            </a:r>
          </a:p>
        </p:txBody>
      </p:sp>
      <p:sp>
        <p:nvSpPr>
          <p:cNvPr id="3" name="Segnaposto contenuto 2">
            <a:extLst>
              <a:ext uri="{FF2B5EF4-FFF2-40B4-BE49-F238E27FC236}">
                <a16:creationId xmlns:a16="http://schemas.microsoft.com/office/drawing/2014/main" id="{3A8EF8ED-76FB-46A1-8FE7-BF5CA6EB6876}"/>
              </a:ext>
            </a:extLst>
          </p:cNvPr>
          <p:cNvSpPr>
            <a:spLocks noGrp="1"/>
          </p:cNvSpPr>
          <p:nvPr>
            <p:ph idx="1"/>
          </p:nvPr>
        </p:nvSpPr>
        <p:spPr/>
        <p:txBody>
          <a:bodyPr/>
          <a:lstStyle/>
          <a:p>
            <a:pPr algn="just"/>
            <a:r>
              <a:rPr lang="it-IT" dirty="0"/>
              <a:t>Tuttavia, come un obiettivo possa compromettere gli altri è difficile da determinare e l'</a:t>
            </a:r>
            <a:r>
              <a:rPr lang="it-IT" dirty="0" err="1"/>
              <a:t>ottimalità</a:t>
            </a:r>
            <a:r>
              <a:rPr lang="it-IT" dirty="0"/>
              <a:t> dei EMS on-line difficilmente può raggiungere il livello del calcolo off-line.</a:t>
            </a:r>
          </a:p>
          <a:p>
            <a:pPr algn="just"/>
            <a:endParaRPr lang="it-IT" dirty="0"/>
          </a:p>
          <a:p>
            <a:pPr algn="just"/>
            <a:r>
              <a:rPr lang="it-IT" dirty="0"/>
              <a:t>Sono stati effettuati numerosi studi di letteratura sulla modellizzazione del degrado di batterie, ma raramente pensati per essere integrati nella gestione dell'energia HEV</a:t>
            </a:r>
            <a:endParaRPr lang="en-US" dirty="0"/>
          </a:p>
        </p:txBody>
      </p:sp>
    </p:spTree>
    <p:extLst>
      <p:ext uri="{BB962C8B-B14F-4D97-AF65-F5344CB8AC3E}">
        <p14:creationId xmlns:p14="http://schemas.microsoft.com/office/powerpoint/2010/main" val="200148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7F23EF37-19EC-4973-A7AF-4BBF68646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Immagine 6">
            <a:extLst>
              <a:ext uri="{FF2B5EF4-FFF2-40B4-BE49-F238E27FC236}">
                <a16:creationId xmlns:a16="http://schemas.microsoft.com/office/drawing/2014/main" id="{F1E1BB9C-0610-46B0-9A2F-27998B0868E0}"/>
              </a:ext>
            </a:extLst>
          </p:cNvPr>
          <p:cNvPicPr>
            <a:picLocks noChangeAspect="1"/>
          </p:cNvPicPr>
          <p:nvPr/>
        </p:nvPicPr>
        <p:blipFill rotWithShape="1">
          <a:blip r:embed="rId2"/>
          <a:srcRect t="660" r="4" b="1210"/>
          <a:stretch/>
        </p:blipFill>
        <p:spPr>
          <a:xfrm>
            <a:off x="-16726" y="-1"/>
            <a:ext cx="4013020" cy="3111190"/>
          </a:xfrm>
          <a:prstGeom prst="rect">
            <a:avLst/>
          </a:prstGeom>
        </p:spPr>
      </p:pic>
      <p:pic>
        <p:nvPicPr>
          <p:cNvPr id="5" name="Immagine 4">
            <a:extLst>
              <a:ext uri="{FF2B5EF4-FFF2-40B4-BE49-F238E27FC236}">
                <a16:creationId xmlns:a16="http://schemas.microsoft.com/office/drawing/2014/main" id="{0EF17693-6D49-4305-94E0-1CDA9ADEDFEF}"/>
              </a:ext>
            </a:extLst>
          </p:cNvPr>
          <p:cNvPicPr>
            <a:picLocks noChangeAspect="1"/>
          </p:cNvPicPr>
          <p:nvPr/>
        </p:nvPicPr>
        <p:blipFill rotWithShape="1">
          <a:blip r:embed="rId3"/>
          <a:srcRect l="3419" t="2217" r="6779" b="249"/>
          <a:stretch/>
        </p:blipFill>
        <p:spPr>
          <a:xfrm>
            <a:off x="234176" y="3200401"/>
            <a:ext cx="3601844" cy="3657600"/>
          </a:xfrm>
          <a:prstGeom prst="rect">
            <a:avLst/>
          </a:prstGeom>
        </p:spPr>
      </p:pic>
      <p:grpSp>
        <p:nvGrpSpPr>
          <p:cNvPr id="11" name="Gruppo 10">
            <a:extLst>
              <a:ext uri="{FF2B5EF4-FFF2-40B4-BE49-F238E27FC236}">
                <a16:creationId xmlns:a16="http://schemas.microsoft.com/office/drawing/2014/main" id="{DC431177-D442-4D37-894C-B1154DA6E285}"/>
              </a:ext>
            </a:extLst>
          </p:cNvPr>
          <p:cNvGrpSpPr/>
          <p:nvPr/>
        </p:nvGrpSpPr>
        <p:grpSpPr>
          <a:xfrm>
            <a:off x="3880169" y="22301"/>
            <a:ext cx="8308116" cy="5965903"/>
            <a:chOff x="4166724" y="-1"/>
            <a:chExt cx="8014125" cy="5743610"/>
          </a:xfrm>
        </p:grpSpPr>
        <p:pic>
          <p:nvPicPr>
            <p:cNvPr id="9" name="Immagine 8">
              <a:extLst>
                <a:ext uri="{FF2B5EF4-FFF2-40B4-BE49-F238E27FC236}">
                  <a16:creationId xmlns:a16="http://schemas.microsoft.com/office/drawing/2014/main" id="{35788977-3168-489A-8C0E-035AF823A730}"/>
                </a:ext>
              </a:extLst>
            </p:cNvPr>
            <p:cNvPicPr>
              <a:picLocks noChangeAspect="1"/>
            </p:cNvPicPr>
            <p:nvPr/>
          </p:nvPicPr>
          <p:blipFill rotWithShape="1">
            <a:blip r:embed="rId4"/>
            <a:srcRect l="3301" r="1128"/>
            <a:stretch/>
          </p:blipFill>
          <p:spPr>
            <a:xfrm>
              <a:off x="4166724" y="0"/>
              <a:ext cx="8013596" cy="5743609"/>
            </a:xfrm>
            <a:prstGeom prst="rect">
              <a:avLst/>
            </a:prstGeom>
          </p:spPr>
        </p:pic>
        <p:sp>
          <p:nvSpPr>
            <p:cNvPr id="10" name="Rettangolo 9">
              <a:extLst>
                <a:ext uri="{FF2B5EF4-FFF2-40B4-BE49-F238E27FC236}">
                  <a16:creationId xmlns:a16="http://schemas.microsoft.com/office/drawing/2014/main" id="{235C6F24-C4C4-4B2D-92CA-FBCCECEAE74F}"/>
                </a:ext>
              </a:extLst>
            </p:cNvPr>
            <p:cNvSpPr/>
            <p:nvPr/>
          </p:nvSpPr>
          <p:spPr>
            <a:xfrm>
              <a:off x="8073483" y="-1"/>
              <a:ext cx="4107366" cy="12935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3" name="CasellaDiTesto 22">
            <a:extLst>
              <a:ext uri="{FF2B5EF4-FFF2-40B4-BE49-F238E27FC236}">
                <a16:creationId xmlns:a16="http://schemas.microsoft.com/office/drawing/2014/main" id="{17D077B3-9495-40EE-A82E-2937D3939B2C}"/>
              </a:ext>
            </a:extLst>
          </p:cNvPr>
          <p:cNvSpPr txBox="1"/>
          <p:nvPr/>
        </p:nvSpPr>
        <p:spPr>
          <a:xfrm>
            <a:off x="3880168" y="6212400"/>
            <a:ext cx="8308115" cy="646331"/>
          </a:xfrm>
          <a:prstGeom prst="rect">
            <a:avLst/>
          </a:prstGeom>
          <a:noFill/>
        </p:spPr>
        <p:txBody>
          <a:bodyPr wrap="square" rtlCol="0">
            <a:spAutoFit/>
          </a:bodyPr>
          <a:lstStyle/>
          <a:p>
            <a:r>
              <a:rPr lang="it-IT" sz="1200" dirty="0"/>
              <a:t>Woody, M., </a:t>
            </a:r>
            <a:r>
              <a:rPr lang="it-IT" sz="1200" dirty="0" err="1"/>
              <a:t>Arbabzadeh</a:t>
            </a:r>
            <a:r>
              <a:rPr lang="it-IT" sz="1200" dirty="0"/>
              <a:t>, M., Lewis, G.M., </a:t>
            </a:r>
            <a:r>
              <a:rPr lang="it-IT" sz="1200" dirty="0" err="1"/>
              <a:t>Keoleian</a:t>
            </a:r>
            <a:r>
              <a:rPr lang="it-IT" sz="1200" dirty="0"/>
              <a:t>, G.A., </a:t>
            </a:r>
            <a:r>
              <a:rPr lang="it-IT" sz="1200" dirty="0" err="1"/>
              <a:t>Stefanopoulou</a:t>
            </a:r>
            <a:r>
              <a:rPr lang="it-IT" sz="1200" dirty="0"/>
              <a:t>, A., 2020. Strategies to </a:t>
            </a:r>
            <a:r>
              <a:rPr lang="it-IT" sz="1200" dirty="0" err="1"/>
              <a:t>limit</a:t>
            </a:r>
            <a:r>
              <a:rPr lang="it-IT" sz="1200" dirty="0"/>
              <a:t> </a:t>
            </a:r>
            <a:r>
              <a:rPr lang="it-IT" sz="1200" dirty="0" err="1"/>
              <a:t>degradation</a:t>
            </a:r>
            <a:r>
              <a:rPr lang="it-IT" sz="1200" dirty="0"/>
              <a:t> and </a:t>
            </a:r>
            <a:r>
              <a:rPr lang="it-IT" sz="1200" dirty="0" err="1"/>
              <a:t>maximize</a:t>
            </a:r>
            <a:r>
              <a:rPr lang="it-IT" sz="1200" dirty="0"/>
              <a:t> </a:t>
            </a:r>
            <a:r>
              <a:rPr lang="it-IT" sz="1200" dirty="0" err="1"/>
              <a:t>Li-ion</a:t>
            </a:r>
            <a:r>
              <a:rPr lang="it-IT" sz="1200" dirty="0"/>
              <a:t> </a:t>
            </a:r>
            <a:r>
              <a:rPr lang="it-IT" sz="1200" dirty="0" err="1"/>
              <a:t>battery</a:t>
            </a:r>
            <a:r>
              <a:rPr lang="it-IT" sz="1200" dirty="0"/>
              <a:t> service </a:t>
            </a:r>
            <a:r>
              <a:rPr lang="it-IT" sz="1200" dirty="0" err="1"/>
              <a:t>lifetime</a:t>
            </a:r>
            <a:r>
              <a:rPr lang="it-IT" sz="1200" dirty="0"/>
              <a:t> - </a:t>
            </a:r>
            <a:r>
              <a:rPr lang="it-IT" sz="1200" dirty="0" err="1"/>
              <a:t>critical</a:t>
            </a:r>
            <a:r>
              <a:rPr lang="it-IT" sz="1200" dirty="0"/>
              <a:t> review and </a:t>
            </a:r>
            <a:r>
              <a:rPr lang="it-IT" sz="1200" dirty="0" err="1"/>
              <a:t>guidance</a:t>
            </a:r>
            <a:r>
              <a:rPr lang="it-IT" sz="1200" dirty="0"/>
              <a:t> for stakeholders. J. Energy Storage 28, 101231. https://doi. </a:t>
            </a:r>
            <a:r>
              <a:rPr lang="it-IT" sz="1200" dirty="0" err="1"/>
              <a:t>org</a:t>
            </a:r>
            <a:r>
              <a:rPr lang="it-IT" sz="1200" dirty="0"/>
              <a:t>/10.1016/j.est.2020.101231.</a:t>
            </a:r>
          </a:p>
        </p:txBody>
      </p:sp>
    </p:spTree>
    <p:extLst>
      <p:ext uri="{BB962C8B-B14F-4D97-AF65-F5344CB8AC3E}">
        <p14:creationId xmlns:p14="http://schemas.microsoft.com/office/powerpoint/2010/main" val="123507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151A97-BCEC-4719-80E1-C9706D403B4E}"/>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just"/>
            <a:r>
              <a:rPr lang="it-IT" dirty="0"/>
              <a:t>Modello di degrado delle batterie Li-Ion</a:t>
            </a:r>
            <a:endParaRPr lang="en-US" dirty="0"/>
          </a:p>
        </p:txBody>
      </p:sp>
      <p:sp>
        <p:nvSpPr>
          <p:cNvPr id="7" name="CasellaDiTesto 6">
            <a:extLst>
              <a:ext uri="{FF2B5EF4-FFF2-40B4-BE49-F238E27FC236}">
                <a16:creationId xmlns:a16="http://schemas.microsoft.com/office/drawing/2014/main" id="{CD003CF2-F771-4448-9D1B-EC1510189759}"/>
              </a:ext>
            </a:extLst>
          </p:cNvPr>
          <p:cNvSpPr txBox="1"/>
          <p:nvPr/>
        </p:nvSpPr>
        <p:spPr>
          <a:xfrm>
            <a:off x="6434253" y="2167180"/>
            <a:ext cx="3395542" cy="3405503"/>
          </a:xfrm>
          <a:prstGeom prst="rect">
            <a:avLst/>
          </a:prstGeom>
        </p:spPr>
        <p:txBody>
          <a:bodyPr vert="horz" lIns="91440" tIns="45720" rIns="91440" bIns="45720" rtlCol="0">
            <a:normAutofit/>
          </a:bodyPr>
          <a:lstStyle/>
          <a:p>
            <a:pPr algn="just">
              <a:spcBef>
                <a:spcPts val="1000"/>
              </a:spcBef>
              <a:buClr>
                <a:schemeClr val="accent1"/>
              </a:buClr>
              <a:buSzPct val="80000"/>
              <a:buFont typeface="Wingdings 3" charset="2"/>
              <a:buChar char=""/>
            </a:pPr>
            <a:r>
              <a:rPr lang="it-IT" dirty="0">
                <a:solidFill>
                  <a:schemeClr val="tx1">
                    <a:lumMod val="75000"/>
                    <a:lumOff val="25000"/>
                  </a:schemeClr>
                </a:solidFill>
              </a:rPr>
              <a:t>Fenomeno di invecchiamento più dominante: </a:t>
            </a:r>
            <a:r>
              <a:rPr lang="it-IT" b="1" dirty="0">
                <a:solidFill>
                  <a:schemeClr val="tx1">
                    <a:lumMod val="75000"/>
                    <a:lumOff val="25000"/>
                  </a:schemeClr>
                </a:solidFill>
              </a:rPr>
              <a:t>formazione di Solid </a:t>
            </a:r>
            <a:r>
              <a:rPr lang="it-IT" b="1" dirty="0" err="1">
                <a:solidFill>
                  <a:schemeClr val="tx1">
                    <a:lumMod val="75000"/>
                    <a:lumOff val="25000"/>
                  </a:schemeClr>
                </a:solidFill>
              </a:rPr>
              <a:t>Electrolyte</a:t>
            </a:r>
            <a:r>
              <a:rPr lang="it-IT" b="1" dirty="0">
                <a:solidFill>
                  <a:schemeClr val="tx1">
                    <a:lumMod val="75000"/>
                    <a:lumOff val="25000"/>
                  </a:schemeClr>
                </a:solidFill>
              </a:rPr>
              <a:t> Interface (SEI)</a:t>
            </a:r>
            <a:r>
              <a:rPr lang="it-IT" dirty="0">
                <a:solidFill>
                  <a:schemeClr val="tx1">
                    <a:lumMod val="75000"/>
                    <a:lumOff val="25000"/>
                  </a:schemeClr>
                </a:solidFill>
              </a:rPr>
              <a:t> con conseguente perdita di capacità.</a:t>
            </a:r>
          </a:p>
          <a:p>
            <a:pPr algn="just">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gn="just">
              <a:spcBef>
                <a:spcPts val="1000"/>
              </a:spcBef>
              <a:buClr>
                <a:schemeClr val="accent1"/>
              </a:buClr>
              <a:buSzPct val="80000"/>
              <a:buFont typeface="Wingdings 3" charset="2"/>
              <a:buChar char=""/>
            </a:pPr>
            <a:r>
              <a:rPr lang="it-IT" dirty="0">
                <a:solidFill>
                  <a:schemeClr val="tx1">
                    <a:lumMod val="75000"/>
                    <a:lumOff val="25000"/>
                  </a:schemeClr>
                </a:solidFill>
              </a:rPr>
              <a:t>Si inizia a prestare maggiore attenzione alla ricerca di un modello semi-empirico, che combini gli aspetti teorici con l'adattamento dei dati.</a:t>
            </a:r>
            <a:endParaRPr lang="en-US" dirty="0">
              <a:solidFill>
                <a:schemeClr val="tx1">
                  <a:lumMod val="75000"/>
                  <a:lumOff val="25000"/>
                </a:schemeClr>
              </a:solidFill>
            </a:endParaRPr>
          </a:p>
        </p:txBody>
      </p:sp>
      <p:pic>
        <p:nvPicPr>
          <p:cNvPr id="5" name="Segnaposto contenuto 4">
            <a:extLst>
              <a:ext uri="{FF2B5EF4-FFF2-40B4-BE49-F238E27FC236}">
                <a16:creationId xmlns:a16="http://schemas.microsoft.com/office/drawing/2014/main" id="{06415366-C95C-42EA-ADC6-2FA78E5D20E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024" r="13024"/>
          <a:stretch/>
        </p:blipFill>
        <p:spPr>
          <a:xfrm>
            <a:off x="540979" y="1930400"/>
            <a:ext cx="5411437" cy="3468073"/>
          </a:xfrm>
          <a:prstGeom prst="rect">
            <a:avLst/>
          </a:prstGeom>
        </p:spPr>
      </p:pic>
    </p:spTree>
    <p:extLst>
      <p:ext uri="{BB962C8B-B14F-4D97-AF65-F5344CB8AC3E}">
        <p14:creationId xmlns:p14="http://schemas.microsoft.com/office/powerpoint/2010/main" val="236258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D748C-32EF-41F0-B8CF-F409108DC308}"/>
              </a:ext>
            </a:extLst>
          </p:cNvPr>
          <p:cNvSpPr>
            <a:spLocks noGrp="1"/>
          </p:cNvSpPr>
          <p:nvPr>
            <p:ph type="title"/>
          </p:nvPr>
        </p:nvSpPr>
        <p:spPr/>
        <p:txBody>
          <a:bodyPr/>
          <a:lstStyle/>
          <a:p>
            <a:r>
              <a:rPr lang="it-IT" dirty="0"/>
              <a:t>Spessore dello strato SEI</a:t>
            </a:r>
          </a:p>
        </p:txBody>
      </p:sp>
      <p:sp>
        <p:nvSpPr>
          <p:cNvPr id="3" name="Segnaposto contenuto 2">
            <a:extLst>
              <a:ext uri="{FF2B5EF4-FFF2-40B4-BE49-F238E27FC236}">
                <a16:creationId xmlns:a16="http://schemas.microsoft.com/office/drawing/2014/main" id="{1A493CC4-37BA-4E2E-AA27-CE5C039496C8}"/>
              </a:ext>
            </a:extLst>
          </p:cNvPr>
          <p:cNvSpPr>
            <a:spLocks noGrp="1"/>
          </p:cNvSpPr>
          <p:nvPr>
            <p:ph idx="1"/>
          </p:nvPr>
        </p:nvSpPr>
        <p:spPr>
          <a:xfrm>
            <a:off x="693976" y="1437746"/>
            <a:ext cx="8596668" cy="5283565"/>
          </a:xfrm>
        </p:spPr>
        <p:txBody>
          <a:bodyPr>
            <a:normAutofit/>
          </a:bodyPr>
          <a:lstStyle/>
          <a:p>
            <a:r>
              <a:rPr lang="it-IT" dirty="0"/>
              <a:t>Modello di formazione del film </a:t>
            </a:r>
            <a:r>
              <a:rPr lang="it-IT" b="1" dirty="0"/>
              <a:t>SEI </a:t>
            </a:r>
            <a:r>
              <a:rPr lang="it-IT" dirty="0"/>
              <a:t>(</a:t>
            </a:r>
            <a:r>
              <a:rPr lang="it-IT" i="1" dirty="0"/>
              <a:t>Solid </a:t>
            </a:r>
            <a:r>
              <a:rPr lang="it-IT" i="1" dirty="0" err="1"/>
              <a:t>Electrolyte</a:t>
            </a:r>
            <a:r>
              <a:rPr lang="it-IT" i="1" dirty="0"/>
              <a:t> Interface</a:t>
            </a:r>
            <a:r>
              <a:rPr lang="it-IT" dirty="0"/>
              <a:t>).</a:t>
            </a:r>
          </a:p>
          <a:p>
            <a:endParaRPr lang="it-IT" dirty="0"/>
          </a:p>
          <a:p>
            <a:endParaRPr lang="it-IT" dirty="0"/>
          </a:p>
          <a:p>
            <a:endParaRPr lang="it-IT" dirty="0"/>
          </a:p>
          <a:p>
            <a:endParaRPr lang="it-IT" dirty="0"/>
          </a:p>
          <a:p>
            <a:r>
              <a:rPr lang="it-IT" dirty="0"/>
              <a:t>dove </a:t>
            </a:r>
            <a:r>
              <a:rPr lang="it-IT" b="1" dirty="0"/>
              <a:t>𝛿</a:t>
            </a:r>
            <a:r>
              <a:rPr lang="it-IT" sz="1600" b="1" dirty="0"/>
              <a:t>film</a:t>
            </a:r>
            <a:r>
              <a:rPr lang="it-IT" sz="1600" dirty="0"/>
              <a:t> </a:t>
            </a:r>
            <a:r>
              <a:rPr lang="it-IT" dirty="0"/>
              <a:t>è lo spessore del film, </a:t>
            </a:r>
            <a:r>
              <a:rPr lang="it-IT" b="1" dirty="0"/>
              <a:t>Mp</a:t>
            </a:r>
            <a:r>
              <a:rPr lang="it-IT" dirty="0"/>
              <a:t> è il peso molecolare medio dei composti dello strato SEI, </a:t>
            </a:r>
            <a:r>
              <a:rPr lang="it-IT" b="1" dirty="0"/>
              <a:t>an</a:t>
            </a:r>
            <a:r>
              <a:rPr lang="it-IT" dirty="0"/>
              <a:t> è l'area superficiale specifica, </a:t>
            </a:r>
            <a:r>
              <a:rPr lang="it-IT" b="1" dirty="0"/>
              <a:t>p</a:t>
            </a:r>
            <a:r>
              <a:rPr lang="it-IT" dirty="0"/>
              <a:t> è la densità media dei composti, </a:t>
            </a:r>
            <a:r>
              <a:rPr lang="it-IT" b="1" dirty="0"/>
              <a:t>F</a:t>
            </a:r>
            <a:r>
              <a:rPr lang="it-IT" dirty="0"/>
              <a:t> è la costante di Faraday e </a:t>
            </a:r>
            <a:r>
              <a:rPr lang="it-IT" b="1" dirty="0"/>
              <a:t>J</a:t>
            </a:r>
            <a:r>
              <a:rPr lang="it-IT" sz="1600" b="1" dirty="0"/>
              <a:t>S</a:t>
            </a:r>
            <a:r>
              <a:rPr lang="it-IT" dirty="0"/>
              <a:t> è la densità di corrente della reazione laterale calcolata dall’</a:t>
            </a:r>
            <a:r>
              <a:rPr lang="it-IT" b="1" dirty="0"/>
              <a:t>Equazione di </a:t>
            </a:r>
            <a:r>
              <a:rPr lang="it-IT" b="1" dirty="0" err="1"/>
              <a:t>Tafel</a:t>
            </a:r>
            <a:endParaRPr lang="en-US" b="1" dirty="0"/>
          </a:p>
          <a:p>
            <a:endParaRPr lang="en-US" dirty="0"/>
          </a:p>
          <a:p>
            <a:endParaRPr lang="en-US" dirty="0"/>
          </a:p>
          <a:p>
            <a:r>
              <a:rPr lang="it-IT" dirty="0"/>
              <a:t>Tuttavia, questo modello è costituito da un gran numero di variabili di stato e da un ampio insieme di vincoli algebrici non lineari, che comportano un pesante onere per il calcolo</a:t>
            </a:r>
            <a:endParaRPr lang="en-US" dirty="0"/>
          </a:p>
          <a:p>
            <a:endParaRPr lang="it-IT" dirty="0"/>
          </a:p>
        </p:txBody>
      </p:sp>
      <p:pic>
        <p:nvPicPr>
          <p:cNvPr id="5" name="Immagine 4">
            <a:extLst>
              <a:ext uri="{FF2B5EF4-FFF2-40B4-BE49-F238E27FC236}">
                <a16:creationId xmlns:a16="http://schemas.microsoft.com/office/drawing/2014/main" id="{249262DF-4B00-449B-92EE-BA14000035ED}"/>
              </a:ext>
            </a:extLst>
          </p:cNvPr>
          <p:cNvPicPr>
            <a:picLocks noChangeAspect="1"/>
          </p:cNvPicPr>
          <p:nvPr/>
        </p:nvPicPr>
        <p:blipFill>
          <a:blip r:embed="rId3"/>
          <a:stretch>
            <a:fillRect/>
          </a:stretch>
        </p:blipFill>
        <p:spPr>
          <a:xfrm>
            <a:off x="2901356" y="1953354"/>
            <a:ext cx="4581514" cy="1255149"/>
          </a:xfrm>
          <a:prstGeom prst="rect">
            <a:avLst/>
          </a:prstGeom>
        </p:spPr>
      </p:pic>
      <p:pic>
        <p:nvPicPr>
          <p:cNvPr id="7" name="Immagine 6">
            <a:extLst>
              <a:ext uri="{FF2B5EF4-FFF2-40B4-BE49-F238E27FC236}">
                <a16:creationId xmlns:a16="http://schemas.microsoft.com/office/drawing/2014/main" id="{14A4EAC0-341D-41D2-B3C9-A73604A7484A}"/>
              </a:ext>
            </a:extLst>
          </p:cNvPr>
          <p:cNvPicPr>
            <a:picLocks noChangeAspect="1"/>
          </p:cNvPicPr>
          <p:nvPr/>
        </p:nvPicPr>
        <p:blipFill>
          <a:blip r:embed="rId4"/>
          <a:stretch>
            <a:fillRect/>
          </a:stretch>
        </p:blipFill>
        <p:spPr>
          <a:xfrm>
            <a:off x="3668751" y="4636486"/>
            <a:ext cx="2955444" cy="702562"/>
          </a:xfrm>
          <a:prstGeom prst="rect">
            <a:avLst/>
          </a:prstGeom>
        </p:spPr>
      </p:pic>
    </p:spTree>
    <p:extLst>
      <p:ext uri="{BB962C8B-B14F-4D97-AF65-F5344CB8AC3E}">
        <p14:creationId xmlns:p14="http://schemas.microsoft.com/office/powerpoint/2010/main" val="3549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FC283B-572F-4B30-8D1D-C54298B56C91}"/>
              </a:ext>
            </a:extLst>
          </p:cNvPr>
          <p:cNvSpPr>
            <a:spLocks noGrp="1"/>
          </p:cNvSpPr>
          <p:nvPr>
            <p:ph type="title"/>
          </p:nvPr>
        </p:nvSpPr>
        <p:spPr>
          <a:xfrm>
            <a:off x="677334" y="609600"/>
            <a:ext cx="8596668" cy="1320800"/>
          </a:xfrm>
        </p:spPr>
        <p:txBody>
          <a:bodyPr anchor="t">
            <a:normAutofit/>
          </a:bodyPr>
          <a:lstStyle/>
          <a:p>
            <a:pPr algn="just"/>
            <a:r>
              <a:rPr lang="it-IT" dirty="0"/>
              <a:t>Spessore dello strato SEI</a:t>
            </a:r>
          </a:p>
        </p:txBody>
      </p:sp>
      <p:sp>
        <p:nvSpPr>
          <p:cNvPr id="3" name="Segnaposto contenuto 2">
            <a:extLst>
              <a:ext uri="{FF2B5EF4-FFF2-40B4-BE49-F238E27FC236}">
                <a16:creationId xmlns:a16="http://schemas.microsoft.com/office/drawing/2014/main" id="{F95B0703-8035-43DC-A504-D2DA8852CD62}"/>
              </a:ext>
            </a:extLst>
          </p:cNvPr>
          <p:cNvSpPr>
            <a:spLocks noGrp="1"/>
          </p:cNvSpPr>
          <p:nvPr>
            <p:ph idx="1"/>
          </p:nvPr>
        </p:nvSpPr>
        <p:spPr>
          <a:xfrm>
            <a:off x="6336286" y="2160589"/>
            <a:ext cx="3690941" cy="3880773"/>
          </a:xfrm>
        </p:spPr>
        <p:txBody>
          <a:bodyPr>
            <a:normAutofit/>
          </a:bodyPr>
          <a:lstStyle/>
          <a:p>
            <a:pPr algn="just">
              <a:lnSpc>
                <a:spcPct val="90000"/>
              </a:lnSpc>
            </a:pPr>
            <a:r>
              <a:rPr lang="it-IT" sz="1500" dirty="0"/>
              <a:t>La crescita dello strato aumenta con il </a:t>
            </a:r>
            <a:r>
              <a:rPr lang="it-IT" sz="1500" dirty="0" err="1"/>
              <a:t>SoC</a:t>
            </a:r>
            <a:r>
              <a:rPr lang="it-IT" sz="1500" dirty="0"/>
              <a:t>.</a:t>
            </a:r>
          </a:p>
          <a:p>
            <a:pPr algn="just">
              <a:lnSpc>
                <a:spcPct val="90000"/>
              </a:lnSpc>
            </a:pPr>
            <a:endParaRPr lang="it-IT" sz="1500" dirty="0"/>
          </a:p>
          <a:p>
            <a:pPr algn="just">
              <a:lnSpc>
                <a:spcPct val="90000"/>
              </a:lnSpc>
            </a:pPr>
            <a:r>
              <a:rPr lang="it-IT" sz="1500" dirty="0"/>
              <a:t>La velocità di crescita aumenta anche quando la corrente  diventa sempre più negativa (ricarica).</a:t>
            </a:r>
          </a:p>
          <a:p>
            <a:pPr algn="just">
              <a:lnSpc>
                <a:spcPct val="90000"/>
              </a:lnSpc>
            </a:pPr>
            <a:endParaRPr lang="it-IT" sz="1500" dirty="0"/>
          </a:p>
          <a:p>
            <a:pPr algn="just">
              <a:lnSpc>
                <a:spcPct val="90000"/>
              </a:lnSpc>
            </a:pPr>
            <a:r>
              <a:rPr lang="it-IT" sz="1500" dirty="0"/>
              <a:t>Infine, lo strato cresce quando viene applicata corrente zero, indicando che l'invecchiamento si verifica anche quando le celle non sono in uso.</a:t>
            </a:r>
          </a:p>
        </p:txBody>
      </p:sp>
      <p:pic>
        <p:nvPicPr>
          <p:cNvPr id="5" name="Immagine 4">
            <a:extLst>
              <a:ext uri="{FF2B5EF4-FFF2-40B4-BE49-F238E27FC236}">
                <a16:creationId xmlns:a16="http://schemas.microsoft.com/office/drawing/2014/main" id="{4396C56C-BD09-4A4F-A622-2E0E565F5513}"/>
              </a:ext>
            </a:extLst>
          </p:cNvPr>
          <p:cNvPicPr>
            <a:picLocks noChangeAspect="1"/>
          </p:cNvPicPr>
          <p:nvPr/>
        </p:nvPicPr>
        <p:blipFill rotWithShape="1">
          <a:blip r:embed="rId2"/>
          <a:srcRect t="230" r="3" b="3"/>
          <a:stretch/>
        </p:blipFill>
        <p:spPr>
          <a:xfrm>
            <a:off x="276939" y="1433945"/>
            <a:ext cx="6059347" cy="4337584"/>
          </a:xfrm>
          <a:prstGeom prst="rect">
            <a:avLst/>
          </a:prstGeom>
        </p:spPr>
      </p:pic>
      <p:sp>
        <p:nvSpPr>
          <p:cNvPr id="7" name="CasellaDiTesto 6">
            <a:extLst>
              <a:ext uri="{FF2B5EF4-FFF2-40B4-BE49-F238E27FC236}">
                <a16:creationId xmlns:a16="http://schemas.microsoft.com/office/drawing/2014/main" id="{8CE91688-8BB3-45CA-8F64-3DCD17879884}"/>
              </a:ext>
            </a:extLst>
          </p:cNvPr>
          <p:cNvSpPr txBox="1"/>
          <p:nvPr/>
        </p:nvSpPr>
        <p:spPr>
          <a:xfrm>
            <a:off x="370609" y="6401212"/>
            <a:ext cx="11450781" cy="430887"/>
          </a:xfrm>
          <a:prstGeom prst="rect">
            <a:avLst/>
          </a:prstGeom>
          <a:noFill/>
        </p:spPr>
        <p:txBody>
          <a:bodyPr wrap="square" rtlCol="0">
            <a:spAutoFit/>
          </a:bodyPr>
          <a:lstStyle/>
          <a:p>
            <a:pPr algn="just"/>
            <a:r>
              <a:rPr lang="it-IT" sz="1100" dirty="0">
                <a:solidFill>
                  <a:schemeClr val="tx1">
                    <a:lumMod val="75000"/>
                    <a:lumOff val="25000"/>
                  </a:schemeClr>
                </a:solidFill>
              </a:rPr>
              <a:t>S. Moura, J. Stein, H. K. </a:t>
            </a:r>
            <a:r>
              <a:rPr lang="it-IT" sz="1100" dirty="0" err="1">
                <a:solidFill>
                  <a:schemeClr val="tx1">
                    <a:lumMod val="75000"/>
                    <a:lumOff val="25000"/>
                  </a:schemeClr>
                </a:solidFill>
              </a:rPr>
              <a:t>Fathy</a:t>
            </a:r>
            <a:r>
              <a:rPr lang="it-IT" sz="1100" dirty="0">
                <a:solidFill>
                  <a:schemeClr val="tx1">
                    <a:lumMod val="75000"/>
                    <a:lumOff val="25000"/>
                  </a:schemeClr>
                </a:solidFill>
              </a:rPr>
              <a:t>, </a:t>
            </a:r>
            <a:r>
              <a:rPr lang="it-IT" sz="1100" dirty="0" err="1">
                <a:solidFill>
                  <a:schemeClr val="tx1">
                    <a:lumMod val="75000"/>
                    <a:lumOff val="25000"/>
                  </a:schemeClr>
                </a:solidFill>
              </a:rPr>
              <a:t>Battery-health</a:t>
            </a:r>
            <a:r>
              <a:rPr lang="it-IT" sz="1100" dirty="0">
                <a:solidFill>
                  <a:schemeClr val="tx1">
                    <a:lumMod val="75000"/>
                    <a:lumOff val="25000"/>
                  </a:schemeClr>
                </a:solidFill>
              </a:rPr>
              <a:t> </a:t>
            </a:r>
            <a:r>
              <a:rPr lang="it-IT" sz="1100" dirty="0" err="1">
                <a:solidFill>
                  <a:schemeClr val="tx1">
                    <a:lumMod val="75000"/>
                    <a:lumOff val="25000"/>
                  </a:schemeClr>
                </a:solidFill>
              </a:rPr>
              <a:t>conscious</a:t>
            </a:r>
            <a:r>
              <a:rPr lang="it-IT" sz="1100" dirty="0">
                <a:solidFill>
                  <a:schemeClr val="tx1">
                    <a:lumMod val="75000"/>
                    <a:lumOff val="25000"/>
                  </a:schemeClr>
                </a:solidFill>
              </a:rPr>
              <a:t> power management in plug-in </a:t>
            </a:r>
            <a:r>
              <a:rPr lang="it-IT" sz="1100" dirty="0" err="1">
                <a:solidFill>
                  <a:schemeClr val="tx1">
                    <a:lumMod val="75000"/>
                    <a:lumOff val="25000"/>
                  </a:schemeClr>
                </a:solidFill>
              </a:rPr>
              <a:t>hybrid</a:t>
            </a:r>
            <a:r>
              <a:rPr lang="it-IT" sz="1100" dirty="0">
                <a:solidFill>
                  <a:schemeClr val="tx1">
                    <a:lumMod val="75000"/>
                    <a:lumOff val="25000"/>
                  </a:schemeClr>
                </a:solidFill>
              </a:rPr>
              <a:t> </a:t>
            </a:r>
            <a:r>
              <a:rPr lang="it-IT" sz="1100" dirty="0" err="1">
                <a:solidFill>
                  <a:schemeClr val="tx1">
                    <a:lumMod val="75000"/>
                    <a:lumOff val="25000"/>
                  </a:schemeClr>
                </a:solidFill>
              </a:rPr>
              <a:t>electric</a:t>
            </a:r>
            <a:r>
              <a:rPr lang="it-IT" sz="1100" dirty="0">
                <a:solidFill>
                  <a:schemeClr val="tx1">
                    <a:lumMod val="75000"/>
                    <a:lumOff val="25000"/>
                  </a:schemeClr>
                </a:solidFill>
              </a:rPr>
              <a:t> </a:t>
            </a:r>
            <a:r>
              <a:rPr lang="it-IT" sz="1100" dirty="0" err="1">
                <a:solidFill>
                  <a:schemeClr val="tx1">
                    <a:lumMod val="75000"/>
                    <a:lumOff val="25000"/>
                  </a:schemeClr>
                </a:solidFill>
              </a:rPr>
              <a:t>vehicles</a:t>
            </a:r>
            <a:r>
              <a:rPr lang="it-IT" sz="1100" dirty="0">
                <a:solidFill>
                  <a:schemeClr val="tx1">
                    <a:lumMod val="75000"/>
                    <a:lumOff val="25000"/>
                  </a:schemeClr>
                </a:solidFill>
              </a:rPr>
              <a:t> via </a:t>
            </a:r>
            <a:r>
              <a:rPr lang="it-IT" sz="1100" dirty="0" err="1">
                <a:solidFill>
                  <a:schemeClr val="tx1">
                    <a:lumMod val="75000"/>
                    <a:lumOff val="25000"/>
                  </a:schemeClr>
                </a:solidFill>
              </a:rPr>
              <a:t>electrochemical</a:t>
            </a:r>
            <a:r>
              <a:rPr lang="it-IT" sz="1100" dirty="0">
                <a:solidFill>
                  <a:schemeClr val="tx1">
                    <a:lumMod val="75000"/>
                    <a:lumOff val="25000"/>
                  </a:schemeClr>
                </a:solidFill>
              </a:rPr>
              <a:t> </a:t>
            </a:r>
            <a:r>
              <a:rPr lang="it-IT" sz="1100" dirty="0" err="1">
                <a:solidFill>
                  <a:schemeClr val="tx1">
                    <a:lumMod val="75000"/>
                    <a:lumOff val="25000"/>
                  </a:schemeClr>
                </a:solidFill>
              </a:rPr>
              <a:t>modeling</a:t>
            </a:r>
            <a:r>
              <a:rPr lang="it-IT" sz="1100" dirty="0">
                <a:solidFill>
                  <a:schemeClr val="tx1">
                    <a:lumMod val="75000"/>
                    <a:lumOff val="25000"/>
                  </a:schemeClr>
                </a:solidFill>
              </a:rPr>
              <a:t> and </a:t>
            </a:r>
            <a:r>
              <a:rPr lang="it-IT" sz="1100" dirty="0" err="1">
                <a:solidFill>
                  <a:schemeClr val="tx1">
                    <a:lumMod val="75000"/>
                    <a:lumOff val="25000"/>
                  </a:schemeClr>
                </a:solidFill>
              </a:rPr>
              <a:t>stochastic</a:t>
            </a:r>
            <a:r>
              <a:rPr lang="it-IT" sz="1100" dirty="0">
                <a:solidFill>
                  <a:schemeClr val="tx1">
                    <a:lumMod val="75000"/>
                    <a:lumOff val="25000"/>
                  </a:schemeClr>
                </a:solidFill>
              </a:rPr>
              <a:t> control, Control Systems Technology, IEEE </a:t>
            </a:r>
            <a:r>
              <a:rPr lang="it-IT" sz="1100" dirty="0" err="1">
                <a:solidFill>
                  <a:schemeClr val="tx1">
                    <a:lumMod val="75000"/>
                    <a:lumOff val="25000"/>
                  </a:schemeClr>
                </a:solidFill>
              </a:rPr>
              <a:t>Transactions</a:t>
            </a:r>
            <a:r>
              <a:rPr lang="it-IT" sz="1100" dirty="0">
                <a:solidFill>
                  <a:schemeClr val="tx1">
                    <a:lumMod val="75000"/>
                    <a:lumOff val="25000"/>
                  </a:schemeClr>
                </a:solidFill>
              </a:rPr>
              <a:t> on 21 (2013) 679–694. doi:10.1109/TCST.2012.2189773.</a:t>
            </a:r>
          </a:p>
        </p:txBody>
      </p:sp>
    </p:spTree>
    <p:extLst>
      <p:ext uri="{BB962C8B-B14F-4D97-AF65-F5344CB8AC3E}">
        <p14:creationId xmlns:p14="http://schemas.microsoft.com/office/powerpoint/2010/main" val="3343036291"/>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2133</TotalTime>
  <Words>4373</Words>
  <Application>Microsoft Office PowerPoint</Application>
  <PresentationFormat>Widescreen</PresentationFormat>
  <Paragraphs>269</Paragraphs>
  <Slides>26</Slides>
  <Notes>18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26</vt:i4>
      </vt:variant>
    </vt:vector>
  </HeadingPairs>
  <TitlesOfParts>
    <vt:vector size="33" baseType="lpstr">
      <vt:lpstr>Arial</vt:lpstr>
      <vt:lpstr>Calibri</vt:lpstr>
      <vt:lpstr>NexusSans</vt:lpstr>
      <vt:lpstr>NimbusRomNo9L-Regu</vt:lpstr>
      <vt:lpstr>Trebuchet MS</vt:lpstr>
      <vt:lpstr>Wingdings 3</vt:lpstr>
      <vt:lpstr>Sfaccettatura</vt:lpstr>
      <vt:lpstr>Review on Health-Conscious Energy Management Strategies for Fuel cell Hybrid Electric Vehicles: Degradation Models and Strategies</vt:lpstr>
      <vt:lpstr>Sommario</vt:lpstr>
      <vt:lpstr>Sommario</vt:lpstr>
      <vt:lpstr>Intro</vt:lpstr>
      <vt:lpstr>Intro</vt:lpstr>
      <vt:lpstr>Presentazione standard di PowerPoint</vt:lpstr>
      <vt:lpstr>Modello di degrado delle batterie Li-Ion</vt:lpstr>
      <vt:lpstr>Spessore dello strato SEI</vt:lpstr>
      <vt:lpstr>Spessore dello strato SEI</vt:lpstr>
      <vt:lpstr>Resistenza interna</vt:lpstr>
      <vt:lpstr>Degradazione della capacità </vt:lpstr>
      <vt:lpstr>Degradazione della capacità</vt:lpstr>
      <vt:lpstr>Durata residua</vt:lpstr>
      <vt:lpstr>Health-conscious EMSs: Multi-objective problem</vt:lpstr>
      <vt:lpstr>EMS Rule-based</vt:lpstr>
      <vt:lpstr>Strategie basate su regole deterministiche</vt:lpstr>
      <vt:lpstr>Strategie basate su regole fuzzy</vt:lpstr>
      <vt:lpstr>Esempio logica fuzzy</vt:lpstr>
      <vt:lpstr>Strategie di ottimizzazione EMSs </vt:lpstr>
      <vt:lpstr>Strategie di ottimizzazione globale</vt:lpstr>
      <vt:lpstr>Strategie di ottimizzazione globale</vt:lpstr>
      <vt:lpstr>Strategie di ottimizzazione in tempo reale</vt:lpstr>
      <vt:lpstr>Strategie di ottimizzazione in tempo reale</vt:lpstr>
      <vt:lpstr>Strategie di ottimizzazione in tempo reale</vt:lpstr>
      <vt:lpstr>Energy management strategies for HEV</vt:lpstr>
      <vt:lpstr>Open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on Health-Conscious Energy Management Strategies for Fuel cell Hybrid Electric Vehicles: Degradation Models and Strategies</dc:title>
  <dc:creator>andrea alecce</dc:creator>
  <cp:lastModifiedBy>andrea alecce</cp:lastModifiedBy>
  <cp:revision>13</cp:revision>
  <dcterms:created xsi:type="dcterms:W3CDTF">2021-07-22T19:34:43Z</dcterms:created>
  <dcterms:modified xsi:type="dcterms:W3CDTF">2021-07-25T20:23:07Z</dcterms:modified>
</cp:coreProperties>
</file>