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475" r:id="rId2"/>
    <p:sldId id="432" r:id="rId3"/>
    <p:sldId id="465" r:id="rId4"/>
    <p:sldId id="434" r:id="rId5"/>
    <p:sldId id="466" r:id="rId6"/>
    <p:sldId id="467" r:id="rId7"/>
    <p:sldId id="476" r:id="rId8"/>
    <p:sldId id="468" r:id="rId9"/>
    <p:sldId id="473" r:id="rId10"/>
    <p:sldId id="477" r:id="rId11"/>
    <p:sldId id="478" r:id="rId12"/>
    <p:sldId id="479" r:id="rId13"/>
    <p:sldId id="481" r:id="rId14"/>
    <p:sldId id="482" r:id="rId15"/>
    <p:sldId id="469" r:id="rId16"/>
    <p:sldId id="460" r:id="rId17"/>
    <p:sldId id="474" r:id="rId18"/>
  </p:sldIdLst>
  <p:sldSz cx="9144000" cy="6858000" type="screen4x3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  <a:sym typeface="Symbol" pitchFamily="18" charset="2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  <a:sym typeface="Symbol" pitchFamily="18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  <a:sym typeface="Symbol" pitchFamily="18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  <a:sym typeface="Symbol" pitchFamily="18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  <a:sym typeface="Symbol" pitchFamily="18" charset="2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  <a:sym typeface="Symbol" pitchFamily="18" charset="2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  <a:sym typeface="Symbol" pitchFamily="18" charset="2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  <a:sym typeface="Symbol" pitchFamily="18" charset="2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99"/>
    <a:srgbClr val="99FFCC"/>
    <a:srgbClr val="00CCFF"/>
    <a:srgbClr val="FF9933"/>
    <a:srgbClr val="FF9900"/>
    <a:srgbClr val="0000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75607" autoAdjust="0"/>
  </p:normalViewPr>
  <p:slideViewPr>
    <p:cSldViewPr snapToObjects="1">
      <p:cViewPr varScale="1">
        <p:scale>
          <a:sx n="67" d="100"/>
          <a:sy n="67" d="100"/>
        </p:scale>
        <p:origin x="2059" y="5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6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-960" y="-72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4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91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4" y="6457791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 Black" pitchFamily="34" charset="0"/>
              </a:defRPr>
            </a:lvl1pPr>
          </a:lstStyle>
          <a:p>
            <a:pPr>
              <a:defRPr/>
            </a:pPr>
            <a:fld id="{B16208C6-60EE-4662-AAAD-AD101967F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239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7" y="0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5"/>
            <a:ext cx="794258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7" y="6456612"/>
            <a:ext cx="430223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6DDC92D-886F-4E8D-81CE-23C8B12B0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88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825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190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43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83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310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614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67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749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BCD17-6187-48F5-8376-335B53941D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6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38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51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01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54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13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86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42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DC92D-886F-4E8D-81CE-23C8B12B0CD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92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48" descr="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6138863"/>
            <a:ext cx="36988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50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b="12930"/>
          <a:stretch>
            <a:fillRect/>
          </a:stretch>
        </p:blipFill>
        <p:spPr bwMode="auto">
          <a:xfrm>
            <a:off x="6444208" y="6138861"/>
            <a:ext cx="709612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1377982" y="1484784"/>
            <a:ext cx="6417468" cy="1584176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019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1811435" y="3861048"/>
            <a:ext cx="6019800" cy="1053364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1355394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48" descr="n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6165850"/>
            <a:ext cx="36988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50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b="12930"/>
          <a:stretch>
            <a:fillRect/>
          </a:stretch>
        </p:blipFill>
        <p:spPr bwMode="auto">
          <a:xfrm>
            <a:off x="4367213" y="6165850"/>
            <a:ext cx="709612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286458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3"/>
          <p:cNvSpPr>
            <a:spLocks noGrp="1"/>
          </p:cNvSpPr>
          <p:nvPr>
            <p:ph sz="half" idx="10"/>
          </p:nvPr>
        </p:nvSpPr>
        <p:spPr>
          <a:xfrm>
            <a:off x="827088" y="1412776"/>
            <a:ext cx="7859711" cy="4968552"/>
          </a:xfrm>
        </p:spPr>
        <p:txBody>
          <a:bodyPr/>
          <a:lstStyle>
            <a:lvl1pPr marL="540000" indent="-457200"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>
              <a:defRPr sz="26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7859712" cy="739552"/>
          </a:xfrm>
        </p:spPr>
        <p:txBody>
          <a:bodyPr/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386659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7859712" cy="739552"/>
          </a:xfrm>
        </p:spPr>
        <p:txBody>
          <a:bodyPr/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453761"/>
            <a:ext cx="7859712" cy="5024586"/>
          </a:xfrm>
        </p:spPr>
        <p:txBody>
          <a:bodyPr/>
          <a:lstStyle>
            <a:lvl1pPr marL="342900" indent="114300">
              <a:buFont typeface="Wingdings" panose="05000000000000000000" pitchFamily="2" charset="2"/>
              <a:buChar char="l"/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900000" indent="-34290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260000" indent="-3429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3pPr>
            <a:lvl4pPr marL="1620000" indent="-342900">
              <a:buFont typeface="Wingdings" panose="05000000000000000000" pitchFamily="2" charset="2"/>
              <a:buChar char="Ø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2171700" indent="-34290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77688277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088" y="3427112"/>
            <a:ext cx="3816920" cy="2871168"/>
          </a:xfrm>
        </p:spPr>
        <p:txBody>
          <a:bodyPr/>
          <a:lstStyle>
            <a:lvl1pPr marL="540000" indent="-457200"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898525" indent="-457200">
              <a:defRPr lang="zh-CN" altLang="en-US" sz="26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marL="898525" lvl="1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楷体" panose="02010609060101010101" pitchFamily="49" charset="-122"/>
              <a:buChar char="-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0032" y="3431268"/>
            <a:ext cx="3826768" cy="2868900"/>
          </a:xfrm>
        </p:spPr>
        <p:txBody>
          <a:bodyPr/>
          <a:lstStyle>
            <a:lvl1pPr marL="540000" indent="-457200"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898525" indent="-457200">
              <a:defRPr lang="zh-CN" altLang="en-US" sz="26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marL="898525" lvl="1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楷体" panose="02010609060101010101" pitchFamily="49" charset="-122"/>
              <a:buChar char="-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0"/>
          </p:nvPr>
        </p:nvSpPr>
        <p:spPr>
          <a:xfrm>
            <a:off x="827088" y="1412776"/>
            <a:ext cx="7859711" cy="1800200"/>
          </a:xfrm>
        </p:spPr>
        <p:txBody>
          <a:bodyPr/>
          <a:lstStyle>
            <a:lvl1pPr marL="540000" indent="-457200"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>
              <a:defRPr sz="26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7859712" cy="739552"/>
          </a:xfrm>
        </p:spPr>
        <p:txBody>
          <a:bodyPr/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073321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412776"/>
            <a:ext cx="3852862" cy="4896544"/>
          </a:xfrm>
        </p:spPr>
        <p:txBody>
          <a:bodyPr/>
          <a:lstStyle>
            <a:lvl1pPr marL="540000" indent="-457200"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32350" y="1412776"/>
            <a:ext cx="3854450" cy="2520280"/>
          </a:xfrm>
        </p:spPr>
        <p:txBody>
          <a:bodyPr/>
          <a:lstStyle>
            <a:lvl1pPr marL="540000" indent="-457200"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32350" y="4077072"/>
            <a:ext cx="3854450" cy="2232248"/>
          </a:xfrm>
        </p:spPr>
        <p:txBody>
          <a:bodyPr/>
          <a:lstStyle>
            <a:lvl1pPr marL="540000" indent="-457200"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7859712" cy="739552"/>
          </a:xfrm>
        </p:spPr>
        <p:txBody>
          <a:bodyPr/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90249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1484783"/>
            <a:ext cx="3852862" cy="2304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17783" y="1484360"/>
            <a:ext cx="3854450" cy="230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005064"/>
            <a:ext cx="3852862" cy="23709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32350" y="4005064"/>
            <a:ext cx="3854450" cy="23709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7859712" cy="739552"/>
          </a:xfrm>
        </p:spPr>
        <p:txBody>
          <a:bodyPr/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045701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7088" y="2924944"/>
            <a:ext cx="7859712" cy="3600400"/>
          </a:xfrm>
        </p:spPr>
        <p:txBody>
          <a:bodyPr/>
          <a:lstStyle>
            <a:lvl1pPr marL="540000" indent="-457200">
              <a:defRPr lang="zh-CN" altLang="en-US" sz="2800" b="1" noProof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endParaRPr lang="zh-CN" altLang="en-US" noProof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7859712" cy="739552"/>
          </a:xfrm>
        </p:spPr>
        <p:txBody>
          <a:bodyPr/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0"/>
          </p:nvPr>
        </p:nvSpPr>
        <p:spPr>
          <a:xfrm>
            <a:off x="827088" y="1412776"/>
            <a:ext cx="7859711" cy="1296144"/>
          </a:xfrm>
        </p:spPr>
        <p:txBody>
          <a:bodyPr/>
          <a:lstStyle>
            <a:lvl1pPr marL="540000" indent="-457200"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>
              <a:defRPr sz="2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2130601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27088" y="2924944"/>
            <a:ext cx="7859712" cy="352839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7" name="内容占位符 3"/>
          <p:cNvSpPr>
            <a:spLocks noGrp="1"/>
          </p:cNvSpPr>
          <p:nvPr>
            <p:ph sz="half" idx="10"/>
          </p:nvPr>
        </p:nvSpPr>
        <p:spPr>
          <a:xfrm>
            <a:off x="827088" y="1412776"/>
            <a:ext cx="7859711" cy="1296144"/>
          </a:xfrm>
        </p:spPr>
        <p:txBody>
          <a:bodyPr/>
          <a:lstStyle>
            <a:lvl1pPr marL="540000" indent="-457200"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27088" y="457200"/>
            <a:ext cx="7859712" cy="739552"/>
          </a:xfrm>
        </p:spPr>
        <p:txBody>
          <a:bodyPr/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800583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457200"/>
            <a:ext cx="7859712" cy="6318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428750"/>
            <a:ext cx="785971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pic>
        <p:nvPicPr>
          <p:cNvPr id="1028" name="Picture 25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b="12930"/>
          <a:stretch>
            <a:fillRect/>
          </a:stretch>
        </p:blipFill>
        <p:spPr bwMode="auto">
          <a:xfrm>
            <a:off x="38100" y="519113"/>
            <a:ext cx="70961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6" descr="logo－zi-sh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196975"/>
            <a:ext cx="2476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27"/>
          <p:cNvSpPr txBox="1">
            <a:spLocks noChangeArrowheads="1"/>
          </p:cNvSpPr>
          <p:nvPr/>
        </p:nvSpPr>
        <p:spPr bwMode="auto">
          <a:xfrm>
            <a:off x="230188" y="3052763"/>
            <a:ext cx="306387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Symbol" pitchFamily="18" charset="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Symbol" pitchFamily="18" charset="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Symbol" pitchFamily="18" charset="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Symbol" pitchFamily="18" charset="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altLang="zh-CN" sz="800">
                <a:solidFill>
                  <a:srgbClr val="F62A4C"/>
                </a:solidFill>
              </a:rPr>
              <a:t>Institute of Computing Technology, Chinese Academy of Sciences</a:t>
            </a:r>
            <a:endParaRPr lang="zh-CN" altLang="en-US" sz="800">
              <a:solidFill>
                <a:srgbClr val="F62A4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29" r:id="rId3"/>
    <p:sldLayoutId id="2147484630" r:id="rId4"/>
    <p:sldLayoutId id="2147484631" r:id="rId5"/>
    <p:sldLayoutId id="2147484632" r:id="rId6"/>
    <p:sldLayoutId id="2147484633" r:id="rId7"/>
    <p:sldLayoutId id="2147484634" r:id="rId8"/>
    <p:sldLayoutId id="2147484635" r:id="rId9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dobe 仿宋 Std R" pitchFamily="18" charset="-122"/>
          <a:ea typeface="Adobe 仿宋 Std R" pitchFamily="18" charset="-122"/>
          <a:cs typeface="Adobe 仿宋 Std R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dobe 仿宋 Std R"/>
          <a:ea typeface="Adobe 仿宋 Std R"/>
          <a:cs typeface="Adobe 仿宋 Std R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dobe 仿宋 Std R"/>
          <a:ea typeface="Adobe 仿宋 Std R"/>
          <a:cs typeface="Adobe 仿宋 Std R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dobe 仿宋 Std R"/>
          <a:ea typeface="Adobe 仿宋 Std R"/>
          <a:cs typeface="Adobe 仿宋 Std R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dobe 仿宋 Std R"/>
          <a:ea typeface="Adobe 仿宋 Std R"/>
          <a:cs typeface="Adobe 仿宋 Std R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539750" indent="-457200" algn="l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rgbClr val="0070C0"/>
        </a:buClr>
        <a:buSzPct val="75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898525" indent="-457200" algn="l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rgbClr val="0070C0"/>
        </a:buClr>
        <a:buSzPct val="120000"/>
        <a:buFont typeface="楷体" panose="02010609060101010101" pitchFamily="49" charset="-122"/>
        <a:buChar char="-"/>
        <a:defRPr sz="26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258888" indent="-342900" algn="l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rgbClr val="0070C0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marL="1619250" indent="-342900" algn="l" rtl="0" eaLnBrk="0" fontAlgn="base" hangingPunct="0">
        <a:lnSpc>
          <a:spcPct val="125000"/>
        </a:lnSpc>
        <a:spcBef>
          <a:spcPts val="600"/>
        </a:spcBef>
        <a:spcAft>
          <a:spcPct val="0"/>
        </a:spcAft>
        <a:buClr>
          <a:srgbClr val="0070C0"/>
        </a:buClr>
        <a:buSzPct val="120000"/>
        <a:buFont typeface="楷体" panose="02010609060101010101" pitchFamily="49" charset="-122"/>
        <a:buChar char="-"/>
        <a:defRPr sz="22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itchFamily="2" charset="2"/>
        <a:buChar char="Ø"/>
        <a:defRPr sz="20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80936" y="1556792"/>
            <a:ext cx="7002463" cy="22098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/>
                </a:solidFill>
                <a:effectLst/>
              </a:rPr>
              <a:t>我把经验留下来</a:t>
            </a:r>
            <a:r>
              <a:rPr lang="en-US" altLang="zh-CN" sz="40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  <a:effectLst/>
              </a:rPr>
            </a:br>
            <a:r>
              <a:rPr lang="en-US" altLang="zh-CN" sz="4000" dirty="0" smtClean="0">
                <a:solidFill>
                  <a:schemeClr val="tx1"/>
                </a:solidFill>
                <a:effectLst/>
              </a:rPr>
              <a:t>—</a:t>
            </a:r>
            <a:r>
              <a:rPr lang="zh-CN" altLang="en-US" sz="4000" dirty="0" smtClean="0">
                <a:solidFill>
                  <a:schemeClr val="tx1"/>
                </a:solidFill>
                <a:effectLst/>
              </a:rPr>
              <a:t>国企专场</a:t>
            </a:r>
            <a:endParaRPr lang="zh-CN" altLang="en-US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712" y="3994658"/>
            <a:ext cx="6019800" cy="958850"/>
          </a:xfrm>
        </p:spPr>
        <p:txBody>
          <a:bodyPr/>
          <a:lstStyle/>
          <a:p>
            <a:pPr algn="r"/>
            <a:r>
              <a:rPr lang="en-US" altLang="zh-CN" sz="3600" dirty="0" smtClean="0"/>
              <a:t>——</a:t>
            </a:r>
            <a:r>
              <a:rPr lang="zh-CN" altLang="en-US" sz="3600" dirty="0"/>
              <a:t>苏佳林</a:t>
            </a:r>
          </a:p>
        </p:txBody>
      </p:sp>
    </p:spTree>
    <p:extLst>
      <p:ext uri="{BB962C8B-B14F-4D97-AF65-F5344CB8AC3E}">
        <p14:creationId xmlns:p14="http://schemas.microsoft.com/office/powerpoint/2010/main" val="296046777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196752"/>
            <a:ext cx="8065392" cy="5256584"/>
          </a:xfrm>
        </p:spPr>
        <p:txBody>
          <a:bodyPr/>
          <a:lstStyle/>
          <a:p>
            <a:r>
              <a:rPr lang="zh-CN" altLang="en-US" dirty="0" smtClean="0"/>
              <a:t>形式：读材料，轮流发言，讨论，推选人总结</a:t>
            </a:r>
            <a:endParaRPr lang="en-US" altLang="zh-CN" dirty="0" smtClean="0"/>
          </a:p>
          <a:p>
            <a:r>
              <a:rPr lang="zh-CN" altLang="en-US" dirty="0" smtClean="0"/>
              <a:t>面试前：调整</a:t>
            </a:r>
            <a:r>
              <a:rPr lang="zh-CN" altLang="en-US" dirty="0"/>
              <a:t>心态</a:t>
            </a:r>
            <a:r>
              <a:rPr lang="zh-CN" altLang="en-US" dirty="0" smtClean="0"/>
              <a:t>，多说</a:t>
            </a:r>
            <a:r>
              <a:rPr lang="zh-CN" altLang="en-US" dirty="0"/>
              <a:t>多</a:t>
            </a:r>
            <a:r>
              <a:rPr lang="zh-CN" altLang="en-US" dirty="0" smtClean="0"/>
              <a:t>练</a:t>
            </a:r>
            <a:endParaRPr lang="en-US" altLang="zh-CN" dirty="0" smtClean="0"/>
          </a:p>
          <a:p>
            <a:r>
              <a:rPr lang="zh-CN" altLang="en-US" dirty="0" smtClean="0"/>
              <a:t>面试中：注重逻辑，不同题型有不同话术</a:t>
            </a:r>
            <a:endParaRPr lang="en-US" altLang="zh-CN" dirty="0" smtClean="0"/>
          </a:p>
          <a:p>
            <a:r>
              <a:rPr lang="zh-CN" altLang="en-US" dirty="0"/>
              <a:t>群</a:t>
            </a:r>
            <a:r>
              <a:rPr lang="zh-CN" altLang="en-US" dirty="0" smtClean="0"/>
              <a:t>面重点：控场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领导者（引导大家讨论的方向）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总结者（最好别抢，准备不足宁可不做）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计时员（关注时间，前提是自己带了表）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关注其他未发言的同学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阻止过于激动的同学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——</a:t>
            </a:r>
            <a:r>
              <a:rPr lang="zh-CN" altLang="en-US" dirty="0"/>
              <a:t>群面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17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124744"/>
            <a:ext cx="8065392" cy="5328592"/>
          </a:xfrm>
        </p:spPr>
        <p:txBody>
          <a:bodyPr/>
          <a:lstStyle/>
          <a:p>
            <a:r>
              <a:rPr lang="zh-CN" altLang="en-US" dirty="0" smtClean="0"/>
              <a:t>面试题型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</a:t>
            </a:r>
            <a:r>
              <a:rPr lang="zh-CN" altLang="en-US" dirty="0"/>
              <a:t>解决方案类问题</a:t>
            </a:r>
          </a:p>
          <a:p>
            <a:pPr lvl="2"/>
            <a:r>
              <a:rPr lang="zh-CN" altLang="en-US" dirty="0"/>
              <a:t>是</a:t>
            </a:r>
            <a:r>
              <a:rPr lang="zh-CN" altLang="en-US" dirty="0" smtClean="0"/>
              <a:t>什么、为什么、怎么办</a:t>
            </a:r>
            <a:endParaRPr lang="zh-CN" altLang="en-US" dirty="0"/>
          </a:p>
          <a:p>
            <a:pPr lvl="1"/>
            <a:r>
              <a:rPr lang="zh-CN" altLang="en-US" dirty="0" smtClean="0"/>
              <a:t>排序</a:t>
            </a:r>
            <a:r>
              <a:rPr lang="zh-CN" altLang="en-US" dirty="0"/>
              <a:t>类问题</a:t>
            </a:r>
          </a:p>
          <a:p>
            <a:pPr lvl="2"/>
            <a:r>
              <a:rPr lang="zh-CN" altLang="en-US" dirty="0"/>
              <a:t>先说排序</a:t>
            </a:r>
            <a:r>
              <a:rPr lang="zh-CN" altLang="en-US" dirty="0" smtClean="0"/>
              <a:t>结果、按照什么标准</a:t>
            </a:r>
            <a:r>
              <a:rPr lang="zh-CN" altLang="en-US" dirty="0"/>
              <a:t>进行</a:t>
            </a:r>
            <a:r>
              <a:rPr lang="zh-CN" altLang="en-US" dirty="0" smtClean="0"/>
              <a:t>排序、总结</a:t>
            </a:r>
            <a:endParaRPr lang="zh-CN" altLang="en-US" dirty="0"/>
          </a:p>
          <a:p>
            <a:pPr lvl="1"/>
            <a:r>
              <a:rPr lang="zh-CN" altLang="en-US" dirty="0" smtClean="0"/>
              <a:t>观点</a:t>
            </a:r>
            <a:r>
              <a:rPr lang="zh-CN" altLang="en-US" dirty="0"/>
              <a:t>类问题</a:t>
            </a:r>
          </a:p>
          <a:p>
            <a:pPr lvl="2"/>
            <a:r>
              <a:rPr lang="zh-CN" altLang="en-US" dirty="0"/>
              <a:t>先表达自己</a:t>
            </a:r>
            <a:r>
              <a:rPr lang="zh-CN" altLang="en-US" dirty="0" smtClean="0"/>
              <a:t>观点、观点</a:t>
            </a:r>
            <a:r>
              <a:rPr lang="en-US" altLang="zh-CN" dirty="0"/>
              <a:t>1</a:t>
            </a:r>
            <a:r>
              <a:rPr lang="zh-CN" altLang="en-US" dirty="0"/>
              <a:t>的长处和</a:t>
            </a:r>
            <a:r>
              <a:rPr lang="zh-CN" altLang="en-US" dirty="0" smtClean="0"/>
              <a:t>不足、观点</a:t>
            </a:r>
            <a:r>
              <a:rPr lang="en-US" altLang="zh-CN" dirty="0"/>
              <a:t>2</a:t>
            </a:r>
            <a:r>
              <a:rPr lang="zh-CN" altLang="en-US" dirty="0"/>
              <a:t>的长处和</a:t>
            </a:r>
            <a:r>
              <a:rPr lang="zh-CN" altLang="en-US" dirty="0" smtClean="0"/>
              <a:t>不足、总结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——</a:t>
            </a:r>
            <a:r>
              <a:rPr lang="zh-CN" altLang="en-US" dirty="0"/>
              <a:t>群面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6388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134319"/>
            <a:ext cx="8065392" cy="5723681"/>
          </a:xfrm>
        </p:spPr>
        <p:txBody>
          <a:bodyPr/>
          <a:lstStyle/>
          <a:p>
            <a:r>
              <a:rPr lang="zh-CN" altLang="en-US" dirty="0"/>
              <a:t>群</a:t>
            </a:r>
            <a:r>
              <a:rPr lang="zh-CN" altLang="en-US" dirty="0" smtClean="0"/>
              <a:t>面中可能出现的问题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面试</a:t>
            </a:r>
            <a:r>
              <a:rPr lang="zh-CN" altLang="en-US" dirty="0"/>
              <a:t>过程中找不到论据，不知道说什么支持自己的观点</a:t>
            </a:r>
          </a:p>
          <a:p>
            <a:pPr lvl="2"/>
            <a:r>
              <a:rPr lang="zh-CN" altLang="en-US" dirty="0"/>
              <a:t>可以以大面概括，比如身边有很多这样的现象</a:t>
            </a:r>
          </a:p>
          <a:p>
            <a:pPr lvl="1"/>
            <a:r>
              <a:rPr lang="zh-CN" altLang="en-US" dirty="0" smtClean="0"/>
              <a:t>讨论</a:t>
            </a:r>
            <a:r>
              <a:rPr lang="zh-CN" altLang="en-US" dirty="0"/>
              <a:t>过程中被反驳</a:t>
            </a:r>
          </a:p>
          <a:p>
            <a:pPr lvl="2"/>
            <a:r>
              <a:rPr lang="zh-CN" altLang="en-US" dirty="0" smtClean="0"/>
              <a:t>如果你是多数派：先</a:t>
            </a:r>
            <a:r>
              <a:rPr lang="zh-CN" altLang="en-US" dirty="0"/>
              <a:t>看是否对方理解错误，如果对方理解错误或者方式不同可以从其他角度去</a:t>
            </a:r>
            <a:r>
              <a:rPr lang="zh-CN" altLang="en-US" dirty="0" smtClean="0"/>
              <a:t>说</a:t>
            </a:r>
            <a:endParaRPr lang="en-US" altLang="zh-CN" dirty="0"/>
          </a:p>
          <a:p>
            <a:pPr lvl="2"/>
            <a:r>
              <a:rPr lang="zh-CN" altLang="en-US" dirty="0" smtClean="0"/>
              <a:t>如果你是少数派：我保留我的</a:t>
            </a:r>
            <a:r>
              <a:rPr lang="zh-CN" altLang="en-US" dirty="0"/>
              <a:t>观点，但我们是一个求同存异的过程，考虑到时间问题和大家意见，我同意你的想法。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——</a:t>
            </a:r>
            <a:r>
              <a:rPr lang="zh-CN" altLang="en-US" dirty="0"/>
              <a:t>群面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819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</a:t>
            </a:r>
            <a:r>
              <a:rPr lang="en-US" altLang="zh-CN" dirty="0" smtClean="0"/>
              <a:t>offer</a:t>
            </a:r>
            <a:endParaRPr lang="zh-CN" altLang="en-US" dirty="0"/>
          </a:p>
        </p:txBody>
      </p:sp>
      <p:sp>
        <p:nvSpPr>
          <p:cNvPr id="11" name="内容占位符 1"/>
          <p:cNvSpPr>
            <a:spLocks noGrp="1"/>
          </p:cNvSpPr>
          <p:nvPr>
            <p:ph sz="half" idx="10"/>
          </p:nvPr>
        </p:nvSpPr>
        <p:spPr>
          <a:xfrm>
            <a:off x="683568" y="1268760"/>
            <a:ext cx="8352928" cy="5616624"/>
          </a:xfrm>
        </p:spPr>
        <p:txBody>
          <a:bodyPr/>
          <a:lstStyle/>
          <a:p>
            <a:r>
              <a:rPr lang="zh-CN" altLang="en-US" dirty="0" smtClean="0"/>
              <a:t>首先：没有更好的工作，只有更适合自己的工作</a:t>
            </a:r>
            <a:endParaRPr lang="en-US" altLang="zh-CN" dirty="0" smtClean="0"/>
          </a:p>
          <a:p>
            <a:r>
              <a:rPr lang="zh-CN" altLang="en-US" dirty="0" smtClean="0"/>
              <a:t>面临抉择时：</a:t>
            </a:r>
            <a:endParaRPr lang="en-US" altLang="zh-CN" dirty="0" smtClean="0"/>
          </a:p>
          <a:p>
            <a:pPr lvl="1"/>
            <a:r>
              <a:rPr lang="zh-CN" altLang="en-US" dirty="0"/>
              <a:t>列一</a:t>
            </a:r>
            <a:r>
              <a:rPr lang="zh-CN" altLang="en-US" dirty="0" smtClean="0"/>
              <a:t>个优缺点列表帮助自己选择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自己最看重的是什么：户口？工资？未来发展？工作内容？地理位置？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多看论坛，多交流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找师兄师姐老师求助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3446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关于毁约</a:t>
            </a:r>
            <a:endParaRPr lang="zh-CN" altLang="en-US" dirty="0"/>
          </a:p>
        </p:txBody>
      </p:sp>
      <p:sp>
        <p:nvSpPr>
          <p:cNvPr id="11" name="内容占位符 1"/>
          <p:cNvSpPr>
            <a:spLocks noGrp="1"/>
          </p:cNvSpPr>
          <p:nvPr>
            <p:ph sz="half" idx="10"/>
          </p:nvPr>
        </p:nvSpPr>
        <p:spPr>
          <a:xfrm>
            <a:off x="683568" y="1196752"/>
            <a:ext cx="8352928" cy="5688632"/>
          </a:xfrm>
        </p:spPr>
        <p:txBody>
          <a:bodyPr/>
          <a:lstStyle/>
          <a:p>
            <a:r>
              <a:rPr lang="zh-CN" altLang="en-US" dirty="0" smtClean="0"/>
              <a:t>两方可以随便毁约，但注意违约金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方只能毁一次</a:t>
            </a:r>
            <a:endParaRPr lang="en-US" altLang="zh-CN" dirty="0" smtClean="0"/>
          </a:p>
          <a:p>
            <a:r>
              <a:rPr lang="zh-CN" altLang="en-US" dirty="0" smtClean="0"/>
              <a:t>如果要毁三方：</a:t>
            </a:r>
            <a:endParaRPr lang="en-US" altLang="zh-CN" dirty="0" smtClean="0"/>
          </a:p>
          <a:p>
            <a:pPr lvl="1"/>
            <a:r>
              <a:rPr lang="zh-CN" altLang="en-US" dirty="0"/>
              <a:t>向</a:t>
            </a:r>
            <a:r>
              <a:rPr lang="zh-CN" altLang="en-US" dirty="0" smtClean="0"/>
              <a:t>已签三方的单位资讯毁约事宜：怎么交违约金？是否需要写解约申请？解约流程需要多久？等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和新单位交流：能不能等你</a:t>
            </a:r>
            <a:endParaRPr lang="en-US" altLang="zh-CN" dirty="0" smtClean="0"/>
          </a:p>
          <a:p>
            <a:pPr lvl="1"/>
            <a:r>
              <a:rPr lang="zh-CN" altLang="en-US" dirty="0"/>
              <a:t>及时</a:t>
            </a:r>
            <a:r>
              <a:rPr lang="zh-CN" altLang="en-US" dirty="0" smtClean="0"/>
              <a:t>和学校沟通！</a:t>
            </a:r>
            <a:endParaRPr lang="en-US" altLang="zh-CN" dirty="0" smtClean="0"/>
          </a:p>
          <a:p>
            <a:r>
              <a:rPr lang="zh-CN" altLang="en-US" dirty="0" smtClean="0"/>
              <a:t>我个人的经历：毁约中行数据，签清算中心</a:t>
            </a:r>
            <a:endParaRPr lang="en-US" altLang="zh-CN" dirty="0" smtClean="0"/>
          </a:p>
          <a:p>
            <a:r>
              <a:rPr lang="zh-CN" altLang="en-US" dirty="0"/>
              <a:t>毁三</a:t>
            </a:r>
            <a:r>
              <a:rPr lang="zh-CN" altLang="en-US" dirty="0" smtClean="0"/>
              <a:t>方并没有想象中那么麻烦，但是一定要提前做好充分的沟通。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2160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7088" y="457200"/>
            <a:ext cx="7489328" cy="2971800"/>
          </a:xfrm>
        </p:spPr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040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412776"/>
            <a:ext cx="8425432" cy="4968552"/>
          </a:xfrm>
        </p:spPr>
        <p:txBody>
          <a:bodyPr/>
          <a:lstStyle/>
          <a:p>
            <a:r>
              <a:rPr lang="zh-CN" altLang="en-US" dirty="0" smtClean="0"/>
              <a:t>多关注论坛了解最新信息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跑跑宣讲会，有些能拿到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卡</a:t>
            </a:r>
            <a:endParaRPr lang="en-US" altLang="zh-CN" dirty="0" smtClean="0"/>
          </a:p>
          <a:p>
            <a:r>
              <a:rPr lang="zh-CN" altLang="en-US" dirty="0" smtClean="0"/>
              <a:t>要多分享多交流，校内校外</a:t>
            </a:r>
            <a:endParaRPr lang="en-US" altLang="zh-CN" dirty="0" smtClean="0"/>
          </a:p>
          <a:p>
            <a:r>
              <a:rPr lang="zh-CN" altLang="en-US" dirty="0" smtClean="0"/>
              <a:t>在能接受违约金的前提下，可以先签一个两方保底</a:t>
            </a:r>
            <a:endParaRPr lang="en-US" altLang="zh-CN" dirty="0" smtClean="0"/>
          </a:p>
          <a:p>
            <a:r>
              <a:rPr lang="zh-CN" altLang="en-US" sz="2800" dirty="0" smtClean="0"/>
              <a:t>心态要稳！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秋招心得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48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619673" y="2756026"/>
            <a:ext cx="7067128" cy="15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54000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  <a:def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898525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楷体" panose="02010609060101010101" pitchFamily="49" charset="-122"/>
              <a:buChar char="-"/>
              <a:defRPr sz="2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258888" indent="-3429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19250" indent="-3429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楷体" panose="02010609060101010101" pitchFamily="49" charset="-122"/>
              <a:buChar char="-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Ø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100" indent="0">
              <a:buNone/>
            </a:pPr>
            <a:r>
              <a:rPr lang="zh-CN" altLang="en-US" sz="3200" kern="0" dirty="0" smtClean="0"/>
              <a:t>希望大家相信自己！</a:t>
            </a:r>
            <a:endParaRPr lang="en-US" altLang="zh-CN" sz="3200" kern="0" dirty="0" smtClean="0"/>
          </a:p>
          <a:p>
            <a:pPr marL="62100" indent="0">
              <a:buNone/>
            </a:pPr>
            <a:r>
              <a:rPr lang="zh-CN" altLang="en-US" sz="3200" kern="0" dirty="0" smtClean="0"/>
              <a:t>找到钱多事少离家近的</a:t>
            </a:r>
            <a:r>
              <a:rPr lang="en-US" altLang="zh-CN" sz="3200" kern="0" dirty="0" smtClean="0"/>
              <a:t>offer</a:t>
            </a:r>
            <a:r>
              <a:rPr lang="zh-CN" altLang="en-US" sz="3200" kern="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1405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0"/>
          </p:nvPr>
        </p:nvSpPr>
        <p:spPr>
          <a:xfrm>
            <a:off x="539552" y="1196752"/>
            <a:ext cx="8604448" cy="4968552"/>
          </a:xfrm>
        </p:spPr>
        <p:txBody>
          <a:bodyPr/>
          <a:lstStyle/>
          <a:p>
            <a:r>
              <a:rPr lang="zh-CN" altLang="en-US" dirty="0"/>
              <a:t>个人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/>
              <a:t>网络数据科学与技术重点</a:t>
            </a:r>
            <a:r>
              <a:rPr lang="zh-CN" altLang="en-US" dirty="0" smtClean="0"/>
              <a:t>实验室</a:t>
            </a:r>
            <a:endParaRPr lang="en-US" altLang="zh-CN" dirty="0" smtClean="0"/>
          </a:p>
          <a:p>
            <a:pPr lvl="1"/>
            <a:r>
              <a:rPr lang="zh-CN" altLang="en-US" dirty="0"/>
              <a:t>联系</a:t>
            </a:r>
            <a:r>
              <a:rPr lang="zh-CN" altLang="en-US" dirty="0" smtClean="0"/>
              <a:t>方式：</a:t>
            </a:r>
            <a:r>
              <a:rPr lang="en-US" altLang="zh-CN" dirty="0" smtClean="0"/>
              <a:t>sujialin17g@ict.ac.cn</a:t>
            </a:r>
            <a:endParaRPr lang="en-US" altLang="zh-CN" dirty="0"/>
          </a:p>
          <a:p>
            <a:pPr lvl="1"/>
            <a:r>
              <a:rPr lang="zh-CN" altLang="en-US" dirty="0" smtClean="0"/>
              <a:t>个人经历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论文（</a:t>
            </a:r>
            <a:r>
              <a:rPr lang="en-US" altLang="zh-CN" dirty="0" smtClean="0"/>
              <a:t>CCF A</a:t>
            </a:r>
            <a:r>
              <a:rPr lang="zh-CN" altLang="en-US" dirty="0" smtClean="0"/>
              <a:t>、中文核心）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竞赛（</a:t>
            </a:r>
            <a:r>
              <a:rPr lang="en-US" altLang="zh-CN" dirty="0" smtClean="0"/>
              <a:t>TAC2017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的</a:t>
            </a:r>
            <a:r>
              <a:rPr lang="en-US" altLang="zh-CN" dirty="0"/>
              <a:t>offer</a:t>
            </a:r>
            <a:r>
              <a:rPr lang="zh-CN" altLang="en-US" dirty="0"/>
              <a:t>情况</a:t>
            </a:r>
          </a:p>
          <a:p>
            <a:pPr lvl="1"/>
            <a:r>
              <a:rPr lang="zh-CN" altLang="en-US" dirty="0"/>
              <a:t>通过的：农行软开、中行软开、中行数据、中信银行、航天四院、国家电网、央行清算中心</a:t>
            </a:r>
            <a:endParaRPr lang="en-US" altLang="zh-CN" dirty="0"/>
          </a:p>
          <a:p>
            <a:pPr lvl="1"/>
            <a:r>
              <a:rPr lang="zh-CN" altLang="en-US" dirty="0"/>
              <a:t>挂掉的：农行总行、中行总行、建行总行</a:t>
            </a:r>
            <a:endParaRPr lang="en-US" altLang="zh-CN" dirty="0"/>
          </a:p>
          <a:p>
            <a:pPr lvl="1"/>
            <a:r>
              <a:rPr lang="zh-CN" altLang="en-US" dirty="0" smtClean="0"/>
              <a:t>最终去向：中国人民银行 清算总中心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关于我</a:t>
            </a:r>
          </a:p>
        </p:txBody>
      </p:sp>
    </p:spTree>
    <p:extLst>
      <p:ext uri="{BB962C8B-B14F-4D97-AF65-F5344CB8AC3E}">
        <p14:creationId xmlns:p14="http://schemas.microsoft.com/office/powerpoint/2010/main" val="3142125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539552" y="1412776"/>
            <a:ext cx="8604448" cy="4968552"/>
          </a:xfrm>
        </p:spPr>
        <p:txBody>
          <a:bodyPr/>
          <a:lstStyle/>
          <a:p>
            <a:r>
              <a:rPr lang="zh-CN" altLang="en-US" dirty="0" smtClean="0"/>
              <a:t>明确</a:t>
            </a:r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公务员</a:t>
            </a:r>
            <a:r>
              <a:rPr lang="zh-CN" altLang="en-US" dirty="0"/>
              <a:t>？国企？国内互联网？外企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思考利弊</a:t>
            </a:r>
            <a:endParaRPr lang="en-US" altLang="zh-CN" dirty="0"/>
          </a:p>
          <a:p>
            <a:pPr lvl="2"/>
            <a:r>
              <a:rPr lang="zh-CN" altLang="en-US" dirty="0"/>
              <a:t>稳定性</a:t>
            </a:r>
            <a:r>
              <a:rPr lang="en-US" altLang="zh-CN" dirty="0"/>
              <a:t>+</a:t>
            </a:r>
            <a:r>
              <a:rPr lang="zh-CN" altLang="en-US" dirty="0"/>
              <a:t>户口</a:t>
            </a:r>
            <a:r>
              <a:rPr lang="en-US" altLang="zh-CN" dirty="0"/>
              <a:t>—</a:t>
            </a:r>
            <a:r>
              <a:rPr lang="zh-CN" altLang="en-US" dirty="0"/>
              <a:t>国企</a:t>
            </a:r>
            <a:endParaRPr lang="en-US" altLang="zh-CN" dirty="0"/>
          </a:p>
          <a:p>
            <a:pPr lvl="2"/>
            <a:r>
              <a:rPr lang="zh-CN" altLang="en-US" dirty="0"/>
              <a:t>技术提升</a:t>
            </a:r>
            <a:r>
              <a:rPr lang="en-US" altLang="zh-CN" dirty="0"/>
              <a:t>+</a:t>
            </a:r>
            <a:r>
              <a:rPr lang="zh-CN" altLang="en-US" dirty="0"/>
              <a:t>工资</a:t>
            </a:r>
            <a:r>
              <a:rPr lang="en-US" altLang="zh-CN" dirty="0"/>
              <a:t>—</a:t>
            </a:r>
            <a:r>
              <a:rPr lang="zh-CN" altLang="en-US" dirty="0"/>
              <a:t>国内互联网</a:t>
            </a:r>
            <a:endParaRPr lang="en-US" altLang="zh-CN" dirty="0"/>
          </a:p>
          <a:p>
            <a:pPr lvl="1"/>
            <a:r>
              <a:rPr lang="zh-CN" altLang="en-US" dirty="0" smtClean="0"/>
              <a:t>明确自身优缺点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</a:t>
            </a:r>
            <a:r>
              <a:rPr lang="zh-CN" altLang="en-US" dirty="0"/>
              <a:t>个人：经历偏技术，对银行业务和金融知识不熟练，选择银行国企中偏技术的部门和</a:t>
            </a:r>
            <a:r>
              <a:rPr lang="zh-CN" altLang="en-US" dirty="0" smtClean="0"/>
              <a:t>岗位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个人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4304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124744"/>
            <a:ext cx="7859711" cy="5184576"/>
          </a:xfrm>
        </p:spPr>
        <p:txBody>
          <a:bodyPr/>
          <a:lstStyle/>
          <a:p>
            <a:r>
              <a:rPr lang="zh-CN" altLang="en-US" dirty="0" smtClean="0"/>
              <a:t>对应职位准备不同版本：技术类？</a:t>
            </a:r>
            <a:r>
              <a:rPr lang="zh-CN" altLang="en-US" dirty="0"/>
              <a:t>产品类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简历模板：简洁，条理清晰</a:t>
            </a:r>
            <a:endParaRPr lang="en-US" altLang="zh-CN" dirty="0" smtClean="0"/>
          </a:p>
          <a:p>
            <a:r>
              <a:rPr lang="zh-CN" altLang="en-US" dirty="0" smtClean="0"/>
              <a:t>包含模块：</a:t>
            </a:r>
            <a:endParaRPr lang="en-US" altLang="zh-CN" dirty="0" smtClean="0"/>
          </a:p>
          <a:p>
            <a:pPr lvl="1"/>
            <a:r>
              <a:rPr lang="zh-CN" altLang="en-US" dirty="0"/>
              <a:t>个人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/>
              <a:t>教育</a:t>
            </a:r>
            <a:r>
              <a:rPr lang="zh-CN" altLang="en-US" dirty="0" smtClean="0"/>
              <a:t>背景：简要说明研究领域和专业技能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项目经历：抓住重点</a:t>
            </a:r>
            <a:endParaRPr lang="en-US" altLang="zh-CN" dirty="0" smtClean="0"/>
          </a:p>
          <a:p>
            <a:pPr lvl="1"/>
            <a:r>
              <a:rPr lang="zh-CN" altLang="en-US" dirty="0"/>
              <a:t>所</a:t>
            </a:r>
            <a:r>
              <a:rPr lang="zh-CN" altLang="en-US" dirty="0" smtClean="0"/>
              <a:t>获荣誉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学生工作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8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232420"/>
            <a:ext cx="7859711" cy="4968552"/>
          </a:xfrm>
        </p:spPr>
        <p:txBody>
          <a:bodyPr/>
          <a:lstStyle/>
          <a:p>
            <a:r>
              <a:rPr lang="zh-CN" altLang="en-US" dirty="0"/>
              <a:t>列一个</a:t>
            </a:r>
            <a:r>
              <a:rPr lang="zh-CN" altLang="en-US" dirty="0" smtClean="0"/>
              <a:t>秋招进度表，</a:t>
            </a:r>
            <a:r>
              <a:rPr lang="zh-CN" altLang="en-US" dirty="0"/>
              <a:t>及时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r>
              <a:rPr lang="zh-CN" altLang="en-US" dirty="0" smtClean="0"/>
              <a:t>身高体重可以相对美化，最好</a:t>
            </a:r>
            <a:r>
              <a:rPr lang="en-US" altLang="zh-CN" dirty="0" smtClean="0"/>
              <a:t>160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r>
              <a:rPr lang="zh-CN" altLang="en-US" dirty="0"/>
              <a:t>求职</a:t>
            </a:r>
            <a:r>
              <a:rPr lang="zh-CN" altLang="en-US" dirty="0" smtClean="0"/>
              <a:t>信要认真对待</a:t>
            </a:r>
            <a:endParaRPr lang="en-US" altLang="zh-CN" dirty="0" smtClean="0"/>
          </a:p>
          <a:p>
            <a:r>
              <a:rPr lang="zh-CN" altLang="en-US" dirty="0" smtClean="0"/>
              <a:t>报名前仔细确认注意事项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岗位是否适合自己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一共可以报几个岗位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报名后是够可以更改岗位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370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124744"/>
            <a:ext cx="8316912" cy="5076228"/>
          </a:xfrm>
        </p:spPr>
        <p:txBody>
          <a:bodyPr/>
          <a:lstStyle/>
          <a:p>
            <a:r>
              <a:rPr lang="zh-CN" altLang="en-US" dirty="0"/>
              <a:t>团战机</a:t>
            </a:r>
            <a:r>
              <a:rPr lang="zh-CN" altLang="en-US" dirty="0" smtClean="0"/>
              <a:t>会很少（中信可以）</a:t>
            </a:r>
            <a:endParaRPr lang="en-US" altLang="zh-CN" dirty="0" smtClean="0"/>
          </a:p>
          <a:p>
            <a:r>
              <a:rPr lang="zh-CN" altLang="en-US" dirty="0" smtClean="0"/>
              <a:t>计算机基础（国家电网计算机类专业知识题库）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数据结构，数据库，计算机网络，操作系统，计算机组成原理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基础（牛客）</a:t>
            </a:r>
            <a:endParaRPr lang="en-US" altLang="zh-CN" dirty="0"/>
          </a:p>
          <a:p>
            <a:pPr lvl="1"/>
            <a:r>
              <a:rPr lang="zh-CN" altLang="en-US" dirty="0" smtClean="0"/>
              <a:t>考的少，给一段程序选输出值的题偏多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很少有现场编程的（渤海银行）</a:t>
            </a:r>
            <a:endParaRPr lang="en-US" altLang="zh-CN" dirty="0" smtClean="0"/>
          </a:p>
          <a:p>
            <a:pPr marL="4413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笔试（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988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124744"/>
            <a:ext cx="8316912" cy="5076228"/>
          </a:xfrm>
        </p:spPr>
        <p:txBody>
          <a:bodyPr/>
          <a:lstStyle/>
          <a:p>
            <a:r>
              <a:rPr lang="zh-CN" altLang="en-US" dirty="0"/>
              <a:t>行测（中公教育国家公务员资料）</a:t>
            </a:r>
            <a:endParaRPr lang="en-US" altLang="zh-CN" dirty="0"/>
          </a:p>
          <a:p>
            <a:pPr lvl="1"/>
            <a:r>
              <a:rPr lang="zh-CN" altLang="en-US" dirty="0"/>
              <a:t>答题顺序：先做自己擅长的、分值大的题</a:t>
            </a:r>
            <a:endParaRPr lang="en-US" altLang="zh-CN" dirty="0"/>
          </a:p>
          <a:p>
            <a:pPr lvl="1"/>
            <a:r>
              <a:rPr lang="zh-CN" altLang="en-US" dirty="0"/>
              <a:t>答题技巧：快、</a:t>
            </a:r>
            <a:r>
              <a:rPr lang="zh-CN" altLang="en-US" dirty="0" smtClean="0"/>
              <a:t>蒙</a:t>
            </a:r>
            <a:endParaRPr lang="en-US" altLang="zh-CN" dirty="0"/>
          </a:p>
          <a:p>
            <a:r>
              <a:rPr lang="zh-CN" altLang="en-US" dirty="0"/>
              <a:t>申</a:t>
            </a:r>
            <a:r>
              <a:rPr lang="zh-CN" altLang="en-US" dirty="0" smtClean="0"/>
              <a:t>论（</a:t>
            </a:r>
            <a:r>
              <a:rPr lang="zh-CN" altLang="en-US" dirty="0"/>
              <a:t>中公教育国家公务员资料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公务员、央行清算中心会考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本质：看材料，写公文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网上搜攻略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笔试（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20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196752"/>
            <a:ext cx="8065392" cy="4968552"/>
          </a:xfrm>
        </p:spPr>
        <p:txBody>
          <a:bodyPr/>
          <a:lstStyle/>
          <a:p>
            <a:r>
              <a:rPr lang="zh-CN" altLang="en-US" dirty="0" smtClean="0"/>
              <a:t>着装</a:t>
            </a:r>
            <a:endParaRPr lang="en-US" altLang="zh-CN" dirty="0" smtClean="0"/>
          </a:p>
          <a:p>
            <a:pPr lvl="1"/>
            <a:r>
              <a:rPr lang="zh-CN" altLang="en-US" dirty="0"/>
              <a:t>女生不用化妆，简单大方，西装白</a:t>
            </a:r>
            <a:r>
              <a:rPr lang="zh-CN" altLang="en-US" dirty="0" smtClean="0"/>
              <a:t>衬衣</a:t>
            </a:r>
            <a:endParaRPr lang="en-US" altLang="zh-CN" dirty="0" smtClean="0"/>
          </a:p>
          <a:p>
            <a:r>
              <a:rPr lang="zh-CN" altLang="en-US" dirty="0" smtClean="0"/>
              <a:t>面试材料：提前准备，仔细确认</a:t>
            </a:r>
            <a:endParaRPr lang="en-US" altLang="zh-CN" dirty="0"/>
          </a:p>
          <a:p>
            <a:r>
              <a:rPr lang="zh-CN" altLang="en-US" dirty="0" smtClean="0"/>
              <a:t>简历（最好携带</a:t>
            </a:r>
            <a:r>
              <a:rPr lang="zh-CN" altLang="en-US" dirty="0"/>
              <a:t>，见机行事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中英文版本（中行总行）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三段论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基本情况（教育经历）</a:t>
            </a:r>
            <a:endParaRPr lang="en-US" altLang="zh-CN" dirty="0"/>
          </a:p>
          <a:p>
            <a:pPr lvl="2"/>
            <a:r>
              <a:rPr lang="zh-CN" altLang="en-US" dirty="0" smtClean="0"/>
              <a:t>综合经历（根据技能点区分）</a:t>
            </a:r>
            <a:endParaRPr lang="en-US" altLang="zh-CN" dirty="0"/>
          </a:p>
          <a:p>
            <a:pPr lvl="2"/>
            <a:r>
              <a:rPr lang="zh-CN" altLang="en-US" dirty="0" smtClean="0"/>
              <a:t>求职动机（夸之）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面试（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 bwMode="auto">
          <a:xfrm>
            <a:off x="5081286" y="3284984"/>
            <a:ext cx="4072623" cy="2556864"/>
          </a:xfrm>
          <a:prstGeom prst="wedgeEllipseCallout">
            <a:avLst>
              <a:gd name="adj1" fmla="val -46626"/>
              <a:gd name="adj2" fmla="val 419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简单用三个词来概括我</a:t>
            </a:r>
            <a:r>
              <a:rPr lang="zh-CN" altLang="en-US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自己</a:t>
            </a:r>
            <a:endParaRPr lang="en-US" altLang="zh-CN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第一是快速学习，保研？奖学金？</a:t>
            </a:r>
            <a:endParaRPr lang="en-US" altLang="zh-CN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</a:t>
            </a: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是钻研技术，项目？竞赛？</a:t>
            </a:r>
            <a:endParaRPr lang="en-US" altLang="zh-CN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论文</a:t>
            </a:r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？实习？</a:t>
            </a:r>
            <a:endParaRPr lang="en-US" altLang="zh-CN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第三是热爱活动，社团活动</a:t>
            </a:r>
            <a:r>
              <a:rPr lang="zh-CN" altLang="en-US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5356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827088" y="1052736"/>
            <a:ext cx="8065392" cy="5805264"/>
          </a:xfrm>
        </p:spPr>
        <p:txBody>
          <a:bodyPr/>
          <a:lstStyle/>
          <a:p>
            <a:r>
              <a:rPr lang="zh-CN" altLang="en-US" dirty="0" smtClean="0"/>
              <a:t>素质问题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你最成功</a:t>
            </a:r>
            <a:r>
              <a:rPr lang="en-US" altLang="zh-CN" dirty="0" smtClean="0"/>
              <a:t>/</a:t>
            </a:r>
            <a:r>
              <a:rPr lang="zh-CN" altLang="en-US" dirty="0" smtClean="0"/>
              <a:t>失败的</a:t>
            </a:r>
            <a:r>
              <a:rPr lang="zh-CN" altLang="en-US" dirty="0"/>
              <a:t>经历</a:t>
            </a:r>
            <a:r>
              <a:rPr lang="zh-CN" altLang="en-US" dirty="0" smtClean="0"/>
              <a:t>，为什么选择银行，等</a:t>
            </a:r>
            <a:endParaRPr lang="en-US" altLang="zh-CN" dirty="0" smtClean="0"/>
          </a:p>
          <a:p>
            <a:r>
              <a:rPr lang="zh-CN" altLang="en-US" dirty="0" smtClean="0"/>
              <a:t>材料问题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给一段视频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文字材料，和几个问题</a:t>
            </a:r>
            <a:endParaRPr lang="en-US" altLang="zh-CN" dirty="0" smtClean="0"/>
          </a:p>
          <a:p>
            <a:r>
              <a:rPr lang="zh-CN" altLang="en-US" dirty="0" smtClean="0"/>
              <a:t>技术问题（牛客）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信：常量池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农行软开：数据库设计，线程和进程的区别</a:t>
            </a:r>
            <a:endParaRPr lang="en-US" altLang="zh-CN" dirty="0"/>
          </a:p>
          <a:p>
            <a:r>
              <a:rPr lang="zh-CN" altLang="en-US" dirty="0" smtClean="0"/>
              <a:t>项目问题</a:t>
            </a:r>
            <a:endParaRPr lang="en-US" altLang="zh-CN" dirty="0"/>
          </a:p>
          <a:p>
            <a:pPr lvl="1"/>
            <a:r>
              <a:rPr lang="zh-CN" altLang="en-US" dirty="0" smtClean="0"/>
              <a:t>做什么，怎么做，效果如何，解决问题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会包装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CCF A</a:t>
            </a:r>
            <a:r>
              <a:rPr lang="zh-CN" altLang="en-US" dirty="0" smtClean="0"/>
              <a:t>类会议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国际顶级会议）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面试（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2565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n"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sym typeface="Symbol" pitchFamily="18" charset="2"/>
          </a:defRPr>
        </a:defPPr>
      </a:lstStyle>
    </a:lnDef>
    <a:txDef>
      <a:spPr>
        <a:solidFill>
          <a:schemeClr val="bg1"/>
        </a:solidFill>
        <a:ln w="28575">
          <a:noFill/>
        </a:ln>
      </a:spPr>
      <a:bodyPr wrap="square" lIns="0" rIns="0" rtlCol="0">
        <a:spAutoFit/>
      </a:bodyPr>
      <a:lstStyle>
        <a:defPPr algn="l">
          <a:lnSpc>
            <a:spcPct val="100000"/>
          </a:lnSpc>
          <a:buNone/>
          <a:defRPr sz="2000" dirty="0" smtClean="0">
            <a:solidFill>
              <a:srgbClr val="0000CC"/>
            </a:solidFill>
            <a:latin typeface="+mj-ea"/>
            <a:ea typeface="+mj-ea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87843</TotalTime>
  <Words>1054</Words>
  <Application>Microsoft Office PowerPoint</Application>
  <PresentationFormat>全屏显示(4:3)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Adobe 仿宋 Std R</vt:lpstr>
      <vt:lpstr>楷体</vt:lpstr>
      <vt:lpstr>宋体</vt:lpstr>
      <vt:lpstr>Arial</vt:lpstr>
      <vt:lpstr>Arial Black</vt:lpstr>
      <vt:lpstr>Symbol</vt:lpstr>
      <vt:lpstr>Wingdings</vt:lpstr>
      <vt:lpstr>Pixel</vt:lpstr>
      <vt:lpstr>我把经验留下来 —国企专场</vt:lpstr>
      <vt:lpstr>关于我</vt:lpstr>
      <vt:lpstr>前期准备-个人</vt:lpstr>
      <vt:lpstr>前期准备-简历</vt:lpstr>
      <vt:lpstr>前期准备——网申</vt:lpstr>
      <vt:lpstr>前期准备——笔试（1）</vt:lpstr>
      <vt:lpstr>前期准备——笔试（2）</vt:lpstr>
      <vt:lpstr>前期准备——面试（1）</vt:lpstr>
      <vt:lpstr>前期准备——面试（2）</vt:lpstr>
      <vt:lpstr>前期准备——群面（1）</vt:lpstr>
      <vt:lpstr>前期准备——群面（2）</vt:lpstr>
      <vt:lpstr>前期准备——群面（3）</vt:lpstr>
      <vt:lpstr>如何选择offer</vt:lpstr>
      <vt:lpstr>关于毁约</vt:lpstr>
      <vt:lpstr>其他问题</vt:lpstr>
      <vt:lpstr>秋招心得</vt:lpstr>
      <vt:lpstr>最后……</vt:lpstr>
    </vt:vector>
  </TitlesOfParts>
  <Company>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OVER DVB</dc:title>
  <dc:creator>bxy</dc:creator>
  <cp:lastModifiedBy>sujialin</cp:lastModifiedBy>
  <cp:revision>8373</cp:revision>
  <cp:lastPrinted>2017-05-26T11:09:32Z</cp:lastPrinted>
  <dcterms:created xsi:type="dcterms:W3CDTF">2002-12-10T13:41:53Z</dcterms:created>
  <dcterms:modified xsi:type="dcterms:W3CDTF">2020-05-11T07:22:39Z</dcterms:modified>
</cp:coreProperties>
</file>