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bd92ca9e221424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等线"/>
        <a:ea typeface="等线"/>
      </a:defRPr>
    </a:lvl1pPr>
    <a:lvl2pPr marL="457200" lvl="1" algn="l" defTabSz="914400">
      <a:defRPr sz="1800" kern="1200">
        <a:solidFill>
          <a:schemeClr val="tx1"/>
        </a:solidFill>
        <a:latin typeface="等线"/>
        <a:ea typeface="等线"/>
      </a:defRPr>
    </a:lvl2pPr>
    <a:lvl3pPr marL="914400" lvl="2" algn="l" defTabSz="914400">
      <a:defRPr sz="1800" kern="1200">
        <a:solidFill>
          <a:schemeClr val="tx1"/>
        </a:solidFill>
        <a:latin typeface="等线"/>
        <a:ea typeface="等线"/>
      </a:defRPr>
    </a:lvl3pPr>
    <a:lvl4pPr marL="1371600" lvl="3" algn="l" defTabSz="914400">
      <a:defRPr sz="1800" kern="1200">
        <a:solidFill>
          <a:schemeClr val="tx1"/>
        </a:solidFill>
        <a:latin typeface="等线"/>
        <a:ea typeface="等线"/>
      </a:defRPr>
    </a:lvl4pPr>
    <a:lvl5pPr marL="1828800" lvl="4" algn="l" defTabSz="914400">
      <a:defRPr sz="1800" kern="1200">
        <a:solidFill>
          <a:schemeClr val="tx1"/>
        </a:solidFill>
        <a:latin typeface="等线"/>
        <a:ea typeface="等线"/>
      </a:defRPr>
    </a:lvl5pPr>
    <a:lvl6pPr marL="2286000" lvl="5" algn="l" defTabSz="914400">
      <a:defRPr sz="1800" kern="1200">
        <a:solidFill>
          <a:schemeClr val="tx1"/>
        </a:solidFill>
        <a:latin typeface="等线"/>
        <a:ea typeface="等线"/>
      </a:defRPr>
    </a:lvl6pPr>
    <a:lvl7pPr marL="2743200" lvl="6" algn="l" defTabSz="914400">
      <a:defRPr sz="1800" kern="1200">
        <a:solidFill>
          <a:schemeClr val="tx1"/>
        </a:solidFill>
        <a:latin typeface="等线"/>
        <a:ea typeface="等线"/>
      </a:defRPr>
    </a:lvl7pPr>
    <a:lvl8pPr marL="3200400" lvl="7" algn="l" defTabSz="914400">
      <a:defRPr sz="1800" kern="1200">
        <a:solidFill>
          <a:schemeClr val="tx1"/>
        </a:solidFill>
        <a:latin typeface="等线"/>
        <a:ea typeface="等线"/>
      </a:defRPr>
    </a:lvl8pPr>
    <a:lvl9pPr marL="3657600" lvl="8" algn="l" defTabSz="914400">
      <a:defRPr sz="1800" kern="1200">
        <a:solidFill>
          <a:schemeClr val="tx1"/>
        </a:solidFill>
        <a:latin typeface="等线"/>
        <a:ea typeface="等线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tableStyles" Target="/ppt/tableStyles.xml" Id="rId2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9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18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/>
          <a:ea typeface="等线 Light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等线"/>
          <a:ea typeface="等线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等线"/>
          <a:ea typeface="等线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等线"/>
          <a:ea typeface="等线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4.png" Id="rId3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8.xml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9.xml" Id="rId2" /><Relationship Type="http://schemas.openxmlformats.org/officeDocument/2006/relationships/image" Target="/ppt/media/image5.pn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0.xml" Id="rId2" /><Relationship Type="http://schemas.openxmlformats.org/officeDocument/2006/relationships/image" Target="/ppt/media/image6.png" Id="rId3" /><Relationship Type="http://schemas.openxmlformats.org/officeDocument/2006/relationships/image" Target="/ppt/media/image7.png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Relationship Type="http://schemas.openxmlformats.org/officeDocument/2006/relationships/hyperlink" Target="https://github.com/HouJP/resume" TargetMode="External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/>
        <p:txBody>
          <a:bodyPr/>
          <a:lstStyle/>
          <a:p>
            <a:r>
              <a:rPr lang="zh-CN"/>
              <a:t>我把经验留下来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lstStyle/>
          <a:p>
            <a:r>
              <a:rPr lang="zh-CN"/>
              <a:t>延浩然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面试经验</a:t>
            </a:r>
            <a:r>
              <a:rPr lang="en-US"/>
              <a:t>-</a:t>
            </a:r>
            <a:r>
              <a:rPr lang="zh-CN"/>
              <a:t>做题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199" y="1825625"/>
            <a:ext cx="4909457" cy="4667250"/>
          </a:xfrm>
        </p:spPr>
        <p:txBody>
          <a:bodyPr>
            <a:normAutofit/>
          </a:bodyPr>
          <a:lstStyle/>
          <a:p>
            <a:r>
              <a:rPr lang="zh-CN"/>
              <a:t>需要面试经验积累</a:t>
            </a:r>
            <a:endParaRPr lang="en-US"/>
          </a:p>
          <a:p>
            <a:r>
              <a:rPr lang="zh-CN"/>
              <a:t>多与面试官交流</a:t>
            </a:r>
            <a:endParaRPr lang="en-US"/>
          </a:p>
          <a:p>
            <a:r>
              <a:rPr lang="zh-CN"/>
              <a:t>主要流程</a:t>
            </a:r>
            <a:endParaRPr lang="en-US"/>
          </a:p>
          <a:p>
            <a:pPr marL="914400" lvl="1" indent="-457200">
              <a:buFont typeface="等线 Light"/>
              <a:buAutoNum type="arabicPeriod"/>
            </a:pPr>
            <a:r>
              <a:rPr lang="zh-CN"/>
              <a:t>面试官描述题意</a:t>
            </a:r>
            <a:endParaRPr lang="en-US"/>
          </a:p>
          <a:p>
            <a:pPr marL="914400" lvl="1" indent="-457200">
              <a:buFont typeface="等线 Light"/>
              <a:buAutoNum type="arabicPeriod"/>
            </a:pPr>
            <a:r>
              <a:rPr lang="zh-CN"/>
              <a:t>（多次）与面试官确认题意</a:t>
            </a:r>
            <a:endParaRPr lang="en-US"/>
          </a:p>
          <a:p>
            <a:pPr marL="914400" lvl="1" indent="-457200">
              <a:buFont typeface="等线 Light"/>
              <a:buAutoNum type="arabicPeriod"/>
            </a:pPr>
            <a:r>
              <a:rPr lang="zh-CN"/>
              <a:t>思考合适的算法</a:t>
            </a:r>
            <a:endParaRPr lang="en-US"/>
          </a:p>
          <a:p>
            <a:pPr marL="914400" lvl="1" indent="-457200">
              <a:buFont typeface="等线 Light"/>
              <a:buAutoNum type="arabicPeriod"/>
            </a:pPr>
            <a:r>
              <a:rPr lang="zh-CN"/>
              <a:t>向面试官确认你的思路</a:t>
            </a:r>
            <a:endParaRPr lang="en-US"/>
          </a:p>
          <a:p>
            <a:pPr marL="914400" lvl="1" indent="-457200">
              <a:buFont typeface="等线 Light"/>
              <a:buAutoNum type="arabicPeriod"/>
            </a:pPr>
            <a:r>
              <a:rPr lang="zh-CN"/>
              <a:t>在白纸上写代码</a:t>
            </a:r>
            <a:endParaRPr lang="en-US"/>
          </a:p>
          <a:p>
            <a:pPr marL="914400" lvl="1" indent="-457200">
              <a:buFont typeface="等线 Light"/>
              <a:buAutoNum type="arabicPeriod"/>
            </a:pPr>
            <a:r>
              <a:rPr lang="zh-CN"/>
              <a:t>交给面试官，给他讲一遍</a:t>
            </a:r>
            <a:endParaRPr lang="en-US"/>
          </a:p>
          <a:p>
            <a:pPr marL="914400" lvl="1" indent="-457200">
              <a:buFont typeface="等线 Light"/>
              <a:buAutoNum type="arabicPeriod"/>
            </a:pPr>
            <a:r>
              <a:rPr lang="zh-CN"/>
              <a:t>面试官反馈，修改</a:t>
            </a:r>
            <a:endParaRPr lang="en-US"/>
          </a:p>
          <a:p>
            <a:pPr marL="914400" lvl="1" indent="-457200">
              <a:buFont typeface="等线 Light"/>
              <a:buAutoNum type="arabicPeriod"/>
            </a:pPr>
            <a:endParaRPr lang="en-US"/>
          </a:p>
          <a:p>
            <a:pPr marL="514350" indent="-514350">
              <a:buFont typeface="等线 Light"/>
              <a:buAutoNum type="arabicPeriod"/>
            </a:pPr>
            <a:endParaRPr lang="en-US"/>
          </a:p>
          <a:p>
            <a:pPr lvl="1"/>
            <a:endParaRPr lang="zh-CN"/>
          </a:p>
        </p:txBody>
      </p:sp>
      <p:grpSp>
        <p:nvGrpSpPr>
          <p:cNvPr id="4" name="组合 3"/>
          <p:cNvGrpSpPr/>
          <p:nvPr/>
        </p:nvGrpSpPr>
        <p:grpSpPr>
          <a:xfrm>
            <a:off x="6571391" y="837284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7631679" y="1351483"/>
            <a:ext cx="314189" cy="729245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29161" y="1909998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暑期实习</a:t>
            </a:r>
          </a:p>
        </p:txBody>
      </p:sp>
      <p:sp>
        <p:nvSpPr>
          <p:cNvPr id="25" name="右大括号 24"/>
          <p:cNvSpPr/>
          <p:nvPr/>
        </p:nvSpPr>
        <p:spPr>
          <a:xfrm rot="5400000">
            <a:off x="9599009" y="872304"/>
            <a:ext cx="314189" cy="168707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89961" y="1909998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正式校招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面试经验</a:t>
            </a:r>
            <a:r>
              <a:rPr lang="en-US"/>
              <a:t>-</a:t>
            </a:r>
            <a:r>
              <a:rPr lang="zh-CN"/>
              <a:t>各公司面经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757003" y="1995402"/>
            <a:ext cx="4909457" cy="4667250"/>
          </a:xfrm>
        </p:spPr>
        <p:txBody>
          <a:bodyPr>
            <a:normAutofit/>
          </a:bodyPr>
          <a:lstStyle/>
          <a:p>
            <a:r>
              <a:rPr lang="zh-CN"/>
              <a:t>阿里巴巴</a:t>
            </a:r>
            <a:endParaRPr lang="en-US"/>
          </a:p>
          <a:p>
            <a:pPr lvl="1"/>
            <a:r>
              <a:rPr lang="zh-CN"/>
              <a:t>部门：搜索推荐事业部</a:t>
            </a:r>
            <a:endParaRPr lang="en-US"/>
          </a:p>
          <a:p>
            <a:pPr lvl="1"/>
            <a:r>
              <a:rPr lang="en-US"/>
              <a:t>4</a:t>
            </a:r>
            <a:r>
              <a:rPr lang="zh-CN"/>
              <a:t>轮面试</a:t>
            </a:r>
            <a:endParaRPr lang="en-US"/>
          </a:p>
          <a:p>
            <a:pPr lvl="1"/>
            <a:r>
              <a:rPr lang="zh-CN"/>
              <a:t>实习转正</a:t>
            </a:r>
            <a:r>
              <a:rPr lang="en-US"/>
              <a:t>&gt;&gt;</a:t>
            </a:r>
            <a:r>
              <a:rPr lang="zh-CN"/>
              <a:t>秋招</a:t>
            </a:r>
            <a:endParaRPr lang="en-US"/>
          </a:p>
          <a:p>
            <a:pPr lvl="1"/>
            <a:r>
              <a:rPr lang="zh-CN"/>
              <a:t>不重编程题，重算法推导</a:t>
            </a:r>
            <a:endParaRPr lang="en-US"/>
          </a:p>
          <a:p>
            <a:pPr lvl="1"/>
            <a:r>
              <a:rPr lang="zh-CN"/>
              <a:t>拿到实习</a:t>
            </a:r>
            <a:r>
              <a:rPr lang="en-US"/>
              <a:t>offer</a:t>
            </a:r>
            <a:r>
              <a:rPr lang="zh-CN"/>
              <a:t>可不去，秋招加一轮直通面试</a:t>
            </a:r>
            <a:endParaRPr lang="en-US"/>
          </a:p>
          <a:p>
            <a:pPr lvl="1"/>
            <a:r>
              <a:rPr lang="zh-CN"/>
              <a:t>结果：“没有</a:t>
            </a:r>
            <a:r>
              <a:rPr lang="en-US"/>
              <a:t>HC</a:t>
            </a:r>
            <a:r>
              <a:rPr lang="zh-CN"/>
              <a:t>了”</a:t>
            </a:r>
            <a:r>
              <a:rPr lang="en-US"/>
              <a:t>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93162" y="383579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7653450" y="897778"/>
            <a:ext cx="314189" cy="729245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09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暑期实习</a:t>
            </a:r>
          </a:p>
        </p:txBody>
      </p:sp>
      <p:sp>
        <p:nvSpPr>
          <p:cNvPr id="25" name="右大括号 24"/>
          <p:cNvSpPr/>
          <p:nvPr/>
        </p:nvSpPr>
        <p:spPr>
          <a:xfrm rot="5400000">
            <a:off x="9620780" y="418599"/>
            <a:ext cx="314189" cy="168707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117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正式校招</a:t>
            </a:r>
          </a:p>
        </p:txBody>
      </p:sp>
      <p:sp>
        <p:nvSpPr>
          <p:cNvPr id="28" name="内容占位符 2"/>
          <p:cNvSpPr txBox="1"/>
          <p:nvPr/>
        </p:nvSpPr>
        <p:spPr>
          <a:xfrm>
            <a:off x="838200" y="1456293"/>
            <a:ext cx="4909457" cy="4667250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/>
              <a:t>不同组</a:t>
            </a:r>
            <a:r>
              <a:rPr lang="en-US"/>
              <a:t>/</a:t>
            </a:r>
            <a:r>
              <a:rPr lang="zh-CN"/>
              <a:t>面试官风格不同</a:t>
            </a:r>
            <a:endParaRPr lang="en-US"/>
          </a:p>
          <a:p>
            <a:r>
              <a:rPr lang="zh-CN"/>
              <a:t>及时更新自己的简历</a:t>
            </a:r>
            <a:endParaRPr lang="en-US"/>
          </a:p>
          <a:p>
            <a:r>
              <a:rPr lang="zh-CN"/>
              <a:t>尽量走内推提前批</a:t>
            </a:r>
            <a:endParaRPr lang="en-US"/>
          </a:p>
          <a:p>
            <a:pPr lvl="1"/>
            <a:r>
              <a:rPr lang="zh-CN"/>
              <a:t>可选部门，免笔试，</a:t>
            </a:r>
            <a:r>
              <a:rPr lang="en-US"/>
              <a:t>Offer</a:t>
            </a:r>
            <a:r>
              <a:rPr lang="zh-CN"/>
              <a:t>到手早，等级高（难度</a:t>
            </a:r>
            <a:r>
              <a:rPr lang="en-US"/>
              <a:t>&gt;=</a:t>
            </a:r>
            <a:r>
              <a:rPr lang="zh-CN"/>
              <a:t>统招）</a:t>
            </a:r>
            <a:endParaRPr lang="en-US"/>
          </a:p>
          <a:p>
            <a:r>
              <a:rPr lang="en-US"/>
              <a:t>Offer</a:t>
            </a:r>
            <a:r>
              <a:rPr lang="zh-CN"/>
              <a:t>多多益善，拿到再说</a:t>
            </a:r>
            <a:endParaRPr lang="en-US"/>
          </a:p>
          <a:p>
            <a:pPr lvl="1"/>
            <a:r>
              <a:rPr lang="zh-CN"/>
              <a:t>别家</a:t>
            </a:r>
            <a:r>
              <a:rPr lang="en-US"/>
              <a:t>offer</a:t>
            </a:r>
            <a:r>
              <a:rPr lang="zh-CN"/>
              <a:t>可以拿来</a:t>
            </a:r>
            <a:r>
              <a:rPr lang="en-US"/>
              <a:t>argue</a:t>
            </a:r>
            <a:r>
              <a:rPr lang="zh-CN"/>
              <a:t>待遇</a:t>
            </a:r>
            <a:endParaRPr lang="en-US"/>
          </a:p>
          <a:p>
            <a:pPr lvl="1"/>
            <a:r>
              <a:rPr lang="zh-CN"/>
              <a:t>每家公司待遇每年不同</a:t>
            </a:r>
            <a:endParaRPr lang="en-US"/>
          </a:p>
          <a:p>
            <a:r>
              <a:rPr lang="zh-CN"/>
              <a:t>可尝试增加</a:t>
            </a:r>
            <a:r>
              <a:rPr lang="en-US"/>
              <a:t>offer</a:t>
            </a:r>
            <a:r>
              <a:rPr lang="zh-CN"/>
              <a:t>的覆盖面</a:t>
            </a:r>
            <a:endParaRPr lang="en-US"/>
          </a:p>
          <a:p>
            <a:pPr lvl="1"/>
            <a:r>
              <a:rPr lang="zh-CN"/>
              <a:t>钱多的</a:t>
            </a:r>
            <a:endParaRPr lang="en-US"/>
          </a:p>
          <a:p>
            <a:pPr lvl="1"/>
            <a:r>
              <a:rPr lang="zh-CN"/>
              <a:t>不加班的</a:t>
            </a:r>
            <a:endParaRPr lang="en-US"/>
          </a:p>
          <a:p>
            <a:pPr lvl="1"/>
            <a:r>
              <a:rPr lang="zh-CN"/>
              <a:t>平台大的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面试经验</a:t>
            </a:r>
            <a:r>
              <a:rPr lang="en-US"/>
              <a:t>-</a:t>
            </a:r>
            <a:r>
              <a:rPr lang="zh-CN"/>
              <a:t>各公司面经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837239" y="1980938"/>
            <a:ext cx="4909457" cy="4667250"/>
          </a:xfrm>
        </p:spPr>
        <p:txBody>
          <a:bodyPr>
            <a:normAutofit/>
          </a:bodyPr>
          <a:lstStyle/>
          <a:p>
            <a:r>
              <a:rPr lang="zh-CN"/>
              <a:t>百度</a:t>
            </a:r>
            <a:endParaRPr lang="en-US"/>
          </a:p>
          <a:p>
            <a:pPr lvl="1"/>
            <a:r>
              <a:rPr lang="zh-CN"/>
              <a:t>部门：搜索排序组（</a:t>
            </a:r>
            <a:r>
              <a:rPr lang="en-US"/>
              <a:t>LTR</a:t>
            </a:r>
            <a:r>
              <a:rPr lang="zh-CN"/>
              <a:t>）</a:t>
            </a:r>
            <a:endParaRPr lang="en-US"/>
          </a:p>
          <a:p>
            <a:pPr lvl="1"/>
            <a:r>
              <a:rPr lang="en-US"/>
              <a:t>3</a:t>
            </a:r>
            <a:r>
              <a:rPr lang="zh-CN"/>
              <a:t>轮面试</a:t>
            </a:r>
            <a:endParaRPr lang="en-US"/>
          </a:p>
          <a:p>
            <a:pPr lvl="1"/>
            <a:r>
              <a:rPr lang="zh-CN"/>
              <a:t>业务设计题</a:t>
            </a:r>
            <a:endParaRPr lang="en-US"/>
          </a:p>
          <a:p>
            <a:pPr lvl="1"/>
            <a:r>
              <a:rPr lang="zh-CN"/>
              <a:t>多个部门可同时面（大搜、</a:t>
            </a:r>
            <a:r>
              <a:rPr lang="en-US"/>
              <a:t>AIG</a:t>
            </a:r>
            <a:r>
              <a:rPr lang="zh-CN"/>
              <a:t>、凤巢）</a:t>
            </a:r>
            <a:endParaRPr lang="en-US"/>
          </a:p>
          <a:p>
            <a:pPr lvl="1"/>
            <a:r>
              <a:rPr lang="zh-CN"/>
              <a:t>结果：</a:t>
            </a:r>
            <a:r>
              <a:rPr lang="en-US"/>
              <a:t>SSP+</a:t>
            </a:r>
          </a:p>
          <a:p>
            <a:pPr lvl="1"/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93162" y="383579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7653450" y="897778"/>
            <a:ext cx="314189" cy="729245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09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暑期实习</a:t>
            </a:r>
          </a:p>
        </p:txBody>
      </p:sp>
      <p:sp>
        <p:nvSpPr>
          <p:cNvPr id="25" name="右大括号 24"/>
          <p:cNvSpPr/>
          <p:nvPr/>
        </p:nvSpPr>
        <p:spPr>
          <a:xfrm rot="5400000">
            <a:off x="9620780" y="418599"/>
            <a:ext cx="314189" cy="168707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117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正式校招</a:t>
            </a:r>
          </a:p>
        </p:txBody>
      </p:sp>
      <p:sp>
        <p:nvSpPr>
          <p:cNvPr id="28" name="内容占位符 2"/>
          <p:cNvSpPr txBox="1"/>
          <p:nvPr/>
        </p:nvSpPr>
        <p:spPr>
          <a:xfrm>
            <a:off x="838200" y="1989052"/>
            <a:ext cx="4909457" cy="46672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/>
              <a:t>快手</a:t>
            </a:r>
            <a:endParaRPr lang="en-US"/>
          </a:p>
          <a:p>
            <a:pPr lvl="1"/>
            <a:r>
              <a:rPr lang="zh-CN"/>
              <a:t>部门：</a:t>
            </a:r>
            <a:r>
              <a:rPr lang="en-US"/>
              <a:t>NLP</a:t>
            </a:r>
            <a:r>
              <a:rPr lang="zh-CN"/>
              <a:t>相关</a:t>
            </a:r>
            <a:endParaRPr lang="en-US"/>
          </a:p>
          <a:p>
            <a:pPr lvl="1"/>
            <a:r>
              <a:rPr lang="en-US"/>
              <a:t>“</a:t>
            </a:r>
            <a:r>
              <a:rPr lang="zh-CN"/>
              <a:t>快</a:t>
            </a:r>
            <a:r>
              <a:rPr lang="en-US"/>
              <a:t>Star”</a:t>
            </a:r>
            <a:r>
              <a:rPr lang="zh-CN"/>
              <a:t>计划（蹭饭</a:t>
            </a:r>
            <a:r>
              <a:rPr lang="en-US"/>
              <a:t>+</a:t>
            </a:r>
            <a:r>
              <a:rPr lang="zh-CN"/>
              <a:t>礼品）</a:t>
            </a:r>
            <a:endParaRPr lang="en-US"/>
          </a:p>
          <a:p>
            <a:pPr lvl="1"/>
            <a:r>
              <a:rPr lang="en-US"/>
              <a:t>3</a:t>
            </a:r>
            <a:r>
              <a:rPr lang="zh-CN"/>
              <a:t>轮面试</a:t>
            </a:r>
            <a:endParaRPr lang="en-US"/>
          </a:p>
          <a:p>
            <a:pPr lvl="1"/>
            <a:r>
              <a:rPr lang="zh-CN"/>
              <a:t>第</a:t>
            </a:r>
            <a:r>
              <a:rPr lang="en-US"/>
              <a:t>1</a:t>
            </a:r>
            <a:r>
              <a:rPr lang="zh-CN"/>
              <a:t>轮只做题，难度大</a:t>
            </a:r>
            <a:endParaRPr lang="en-US"/>
          </a:p>
          <a:p>
            <a:pPr lvl="1"/>
            <a:r>
              <a:rPr lang="en-US"/>
              <a:t>2</a:t>
            </a:r>
            <a:r>
              <a:rPr lang="zh-CN"/>
              <a:t>、</a:t>
            </a:r>
            <a:r>
              <a:rPr lang="en-US"/>
              <a:t>3</a:t>
            </a:r>
            <a:r>
              <a:rPr lang="zh-CN"/>
              <a:t>轮算法考察很细</a:t>
            </a:r>
            <a:endParaRPr lang="en-US"/>
          </a:p>
          <a:p>
            <a:pPr lvl="1"/>
            <a:r>
              <a:rPr lang="zh-CN"/>
              <a:t>有概率题</a:t>
            </a:r>
            <a:endParaRPr lang="en-US"/>
          </a:p>
          <a:p>
            <a:pPr lvl="1"/>
            <a:r>
              <a:rPr lang="zh-CN"/>
              <a:t>结果：</a:t>
            </a:r>
            <a:r>
              <a:rPr lang="en-US"/>
              <a:t>SP</a:t>
            </a:r>
            <a:r>
              <a:rPr lang="zh-CN"/>
              <a:t>，没户口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面试经验</a:t>
            </a:r>
            <a:r>
              <a:rPr lang="en-US"/>
              <a:t>-</a:t>
            </a:r>
            <a:r>
              <a:rPr lang="zh-CN"/>
              <a:t>各公司面经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696572" y="1893115"/>
            <a:ext cx="4909457" cy="4667250"/>
          </a:xfrm>
        </p:spPr>
        <p:txBody>
          <a:bodyPr>
            <a:normAutofit/>
          </a:bodyPr>
          <a:lstStyle/>
          <a:p>
            <a:r>
              <a:rPr lang="zh-CN"/>
              <a:t>腾讯</a:t>
            </a:r>
            <a:endParaRPr lang="en-US"/>
          </a:p>
          <a:p>
            <a:pPr lvl="1"/>
            <a:r>
              <a:rPr lang="zh-CN"/>
              <a:t>部门：微信搜一搜</a:t>
            </a:r>
            <a:endParaRPr lang="en-US"/>
          </a:p>
          <a:p>
            <a:pPr lvl="1"/>
            <a:r>
              <a:rPr lang="en-US"/>
              <a:t>2</a:t>
            </a:r>
            <a:r>
              <a:rPr lang="zh-CN"/>
              <a:t>轮面试就挂了</a:t>
            </a:r>
            <a:endParaRPr lang="en-US"/>
          </a:p>
          <a:p>
            <a:pPr lvl="1"/>
            <a:r>
              <a:rPr lang="zh-CN"/>
              <a:t>算法题难（</a:t>
            </a:r>
            <a:r>
              <a:rPr lang="en-US"/>
              <a:t>Hard</a:t>
            </a:r>
            <a:r>
              <a:rPr lang="zh-CN"/>
              <a:t>，</a:t>
            </a:r>
            <a:r>
              <a:rPr lang="en-US"/>
              <a:t>DP</a:t>
            </a:r>
            <a:r>
              <a:rPr lang="zh-CN"/>
              <a:t>）</a:t>
            </a:r>
            <a:endParaRPr lang="en-US"/>
          </a:p>
          <a:p>
            <a:pPr lvl="1"/>
            <a:r>
              <a:rPr lang="zh-CN"/>
              <a:t>机器学习算法推导（</a:t>
            </a:r>
            <a:r>
              <a:rPr lang="en-US"/>
              <a:t>GBDT</a:t>
            </a:r>
            <a:r>
              <a:rPr lang="zh-CN"/>
              <a:t>）</a:t>
            </a:r>
            <a:endParaRPr lang="en-US"/>
          </a:p>
          <a:p>
            <a:pPr lvl="1"/>
            <a:r>
              <a:rPr lang="zh-CN"/>
              <a:t>结果：</a:t>
            </a:r>
            <a:r>
              <a:rPr lang="en-US"/>
              <a:t>×</a:t>
            </a:r>
          </a:p>
          <a:p>
            <a:pPr lvl="1"/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93162" y="383579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7653450" y="897778"/>
            <a:ext cx="314189" cy="729245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09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暑期实习</a:t>
            </a:r>
          </a:p>
        </p:txBody>
      </p:sp>
      <p:sp>
        <p:nvSpPr>
          <p:cNvPr id="25" name="右大括号 24"/>
          <p:cNvSpPr/>
          <p:nvPr/>
        </p:nvSpPr>
        <p:spPr>
          <a:xfrm rot="5400000">
            <a:off x="9620780" y="418599"/>
            <a:ext cx="314189" cy="168707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117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正式校招</a:t>
            </a:r>
          </a:p>
        </p:txBody>
      </p:sp>
      <p:sp>
        <p:nvSpPr>
          <p:cNvPr id="28" name="内容占位符 2"/>
          <p:cNvSpPr txBox="1"/>
          <p:nvPr/>
        </p:nvSpPr>
        <p:spPr>
          <a:xfrm>
            <a:off x="838200" y="1893115"/>
            <a:ext cx="4909457" cy="46672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/>
              <a:t>字节跳动</a:t>
            </a:r>
            <a:endParaRPr lang="en-US"/>
          </a:p>
          <a:p>
            <a:pPr lvl="1"/>
            <a:r>
              <a:rPr lang="zh-CN"/>
              <a:t>部门：</a:t>
            </a:r>
            <a:r>
              <a:rPr lang="en-US"/>
              <a:t>AILab</a:t>
            </a:r>
            <a:r>
              <a:rPr lang="zh-CN"/>
              <a:t>（</a:t>
            </a:r>
            <a:r>
              <a:rPr lang="en-US"/>
              <a:t>NLP</a:t>
            </a:r>
            <a:r>
              <a:rPr lang="zh-CN"/>
              <a:t>组）</a:t>
            </a:r>
            <a:endParaRPr lang="en-US"/>
          </a:p>
          <a:p>
            <a:pPr lvl="1"/>
            <a:r>
              <a:rPr lang="en-US"/>
              <a:t>4</a:t>
            </a:r>
            <a:r>
              <a:rPr lang="zh-CN"/>
              <a:t>轮面试（</a:t>
            </a:r>
            <a:r>
              <a:rPr lang="en-US"/>
              <a:t>1</a:t>
            </a:r>
            <a:r>
              <a:rPr lang="zh-CN"/>
              <a:t>轮交叉面）</a:t>
            </a:r>
            <a:endParaRPr lang="en-US"/>
          </a:p>
          <a:p>
            <a:pPr lvl="1"/>
            <a:r>
              <a:rPr lang="zh-CN"/>
              <a:t>非常看重编程题</a:t>
            </a:r>
            <a:endParaRPr lang="en-US"/>
          </a:p>
          <a:p>
            <a:pPr lvl="1"/>
            <a:r>
              <a:rPr lang="zh-CN"/>
              <a:t>总监面的交流很重要</a:t>
            </a:r>
            <a:endParaRPr lang="en-US"/>
          </a:p>
          <a:p>
            <a:pPr lvl="1"/>
            <a:r>
              <a:rPr lang="zh-CN"/>
              <a:t>结果：</a:t>
            </a:r>
            <a:r>
              <a:rPr lang="en-US"/>
              <a:t>SSP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面试经验</a:t>
            </a:r>
            <a:r>
              <a:rPr lang="en-US"/>
              <a:t>-</a:t>
            </a:r>
            <a:r>
              <a:rPr lang="zh-CN"/>
              <a:t>各公司面经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59492"/>
            <a:ext cx="4909457" cy="4667250"/>
          </a:xfrm>
        </p:spPr>
        <p:txBody>
          <a:bodyPr>
            <a:normAutofit/>
          </a:bodyPr>
          <a:lstStyle/>
          <a:p>
            <a:r>
              <a:rPr lang="en-US"/>
              <a:t>360</a:t>
            </a:r>
          </a:p>
          <a:p>
            <a:pPr lvl="1"/>
            <a:r>
              <a:rPr lang="zh-CN"/>
              <a:t>部门：人工智能平台</a:t>
            </a:r>
            <a:endParaRPr lang="en-US"/>
          </a:p>
          <a:p>
            <a:pPr lvl="1"/>
            <a:r>
              <a:rPr lang="zh-CN"/>
              <a:t>算法精英</a:t>
            </a:r>
            <a:endParaRPr lang="en-US"/>
          </a:p>
          <a:p>
            <a:pPr lvl="1"/>
            <a:r>
              <a:rPr lang="en-US"/>
              <a:t>4</a:t>
            </a:r>
            <a:r>
              <a:rPr lang="zh-CN"/>
              <a:t>轮面试（</a:t>
            </a:r>
            <a:r>
              <a:rPr lang="en-US"/>
              <a:t>2</a:t>
            </a:r>
            <a:r>
              <a:rPr lang="zh-CN"/>
              <a:t>轮算法精英面）</a:t>
            </a:r>
            <a:endParaRPr lang="en-US"/>
          </a:p>
          <a:p>
            <a:pPr lvl="1"/>
            <a:r>
              <a:rPr lang="zh-CN"/>
              <a:t>前</a:t>
            </a:r>
            <a:r>
              <a:rPr lang="en-US"/>
              <a:t>3</a:t>
            </a:r>
            <a:r>
              <a:rPr lang="zh-CN"/>
              <a:t>轮都做题了</a:t>
            </a:r>
            <a:endParaRPr lang="en-US"/>
          </a:p>
          <a:p>
            <a:pPr lvl="1"/>
            <a:r>
              <a:rPr lang="zh-CN"/>
              <a:t>结果：算法精英</a:t>
            </a:r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93162" y="383579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7653450" y="897778"/>
            <a:ext cx="314189" cy="729245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09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暑期实习</a:t>
            </a:r>
          </a:p>
        </p:txBody>
      </p:sp>
      <p:sp>
        <p:nvSpPr>
          <p:cNvPr id="25" name="右大括号 24"/>
          <p:cNvSpPr/>
          <p:nvPr/>
        </p:nvSpPr>
        <p:spPr>
          <a:xfrm rot="5400000">
            <a:off x="9620780" y="418599"/>
            <a:ext cx="314189" cy="168707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117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正式校招</a:t>
            </a:r>
          </a:p>
        </p:txBody>
      </p:sp>
      <p:sp>
        <p:nvSpPr>
          <p:cNvPr id="27" name="内容占位符 2"/>
          <p:cNvSpPr txBox="1"/>
          <p:nvPr/>
        </p:nvSpPr>
        <p:spPr>
          <a:xfrm>
            <a:off x="6593162" y="1825625"/>
            <a:ext cx="4909457" cy="46672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/>
              <a:t>美团</a:t>
            </a:r>
            <a:endParaRPr lang="en-US"/>
          </a:p>
          <a:p>
            <a:pPr lvl="1"/>
            <a:r>
              <a:rPr lang="zh-CN"/>
              <a:t>部门：搜索与</a:t>
            </a:r>
            <a:r>
              <a:rPr lang="en-US"/>
              <a:t>NLP</a:t>
            </a:r>
            <a:r>
              <a:rPr lang="zh-CN"/>
              <a:t>中心</a:t>
            </a:r>
            <a:endParaRPr lang="en-US"/>
          </a:p>
          <a:p>
            <a:pPr lvl="1"/>
            <a:r>
              <a:rPr lang="zh-CN"/>
              <a:t>北斗计划</a:t>
            </a:r>
            <a:endParaRPr lang="en-US"/>
          </a:p>
          <a:p>
            <a:pPr lvl="1"/>
            <a:r>
              <a:rPr lang="en-US"/>
              <a:t>5</a:t>
            </a:r>
            <a:r>
              <a:rPr lang="zh-CN"/>
              <a:t>轮技术面（</a:t>
            </a:r>
            <a:r>
              <a:rPr lang="en-US"/>
              <a:t>1</a:t>
            </a:r>
            <a:r>
              <a:rPr lang="zh-CN"/>
              <a:t>轮转组）</a:t>
            </a:r>
            <a:endParaRPr lang="en-US"/>
          </a:p>
          <a:p>
            <a:pPr lvl="1"/>
            <a:r>
              <a:rPr lang="zh-CN"/>
              <a:t>建议去总部场而非国科大场</a:t>
            </a:r>
            <a:endParaRPr lang="en-US"/>
          </a:p>
          <a:p>
            <a:pPr lvl="1"/>
            <a:r>
              <a:rPr lang="zh-CN"/>
              <a:t>比较看重编程实现能力</a:t>
            </a:r>
            <a:endParaRPr lang="en-US"/>
          </a:p>
          <a:p>
            <a:pPr lvl="1"/>
            <a:r>
              <a:rPr lang="zh-CN"/>
              <a:t>看重解决业务的能力</a:t>
            </a:r>
            <a:endParaRPr lang="en-US"/>
          </a:p>
          <a:p>
            <a:pPr lvl="1"/>
            <a:r>
              <a:rPr lang="zh-CN"/>
              <a:t>结果：北斗计划</a:t>
            </a:r>
            <a:r>
              <a:rPr lang="en-US"/>
              <a:t>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面试经验</a:t>
            </a:r>
            <a:r>
              <a:rPr lang="en-US"/>
              <a:t>-</a:t>
            </a:r>
            <a:r>
              <a:rPr lang="zh-CN"/>
              <a:t>各公司面经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4909457" cy="4667250"/>
          </a:xfrm>
        </p:spPr>
        <p:txBody>
          <a:bodyPr>
            <a:normAutofit/>
          </a:bodyPr>
          <a:lstStyle/>
          <a:p>
            <a:r>
              <a:rPr lang="zh-CN"/>
              <a:t>微软</a:t>
            </a:r>
            <a:endParaRPr lang="en-US"/>
          </a:p>
          <a:p>
            <a:pPr lvl="1"/>
            <a:r>
              <a:rPr lang="zh-CN"/>
              <a:t>部门：必应搜索</a:t>
            </a:r>
            <a:r>
              <a:rPr lang="en-US"/>
              <a:t>NLP</a:t>
            </a:r>
          </a:p>
          <a:p>
            <a:pPr lvl="1"/>
            <a:r>
              <a:rPr lang="en-US"/>
              <a:t>4</a:t>
            </a:r>
            <a:r>
              <a:rPr lang="zh-CN"/>
              <a:t>轮面试</a:t>
            </a:r>
            <a:endParaRPr lang="en-US"/>
          </a:p>
          <a:p>
            <a:pPr lvl="1"/>
            <a:r>
              <a:rPr lang="zh-CN"/>
              <a:t>每轮必做题，题难</a:t>
            </a:r>
            <a:endParaRPr lang="en-US"/>
          </a:p>
          <a:p>
            <a:pPr lvl="1"/>
            <a:r>
              <a:rPr lang="zh-CN"/>
              <a:t>考察解决问题的能力</a:t>
            </a:r>
            <a:endParaRPr lang="en-US"/>
          </a:p>
          <a:p>
            <a:pPr lvl="1"/>
            <a:r>
              <a:rPr lang="zh-CN"/>
              <a:t>算法细节问的很细</a:t>
            </a:r>
            <a:endParaRPr lang="en-US"/>
          </a:p>
          <a:p>
            <a:pPr lvl="1"/>
            <a:r>
              <a:rPr lang="zh-CN"/>
              <a:t>没有英文面</a:t>
            </a:r>
            <a:endParaRPr lang="en-US"/>
          </a:p>
          <a:p>
            <a:pPr lvl="1"/>
            <a:r>
              <a:rPr lang="zh-CN"/>
              <a:t>结果：</a:t>
            </a:r>
            <a:r>
              <a:rPr lang="en-US"/>
              <a:t>SP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93162" y="383579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7653450" y="897778"/>
            <a:ext cx="314189" cy="729245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50932" y="1456293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暑期实习</a:t>
            </a:r>
          </a:p>
        </p:txBody>
      </p:sp>
      <p:sp>
        <p:nvSpPr>
          <p:cNvPr id="25" name="右大括号 24"/>
          <p:cNvSpPr/>
          <p:nvPr/>
        </p:nvSpPr>
        <p:spPr>
          <a:xfrm rot="5400000">
            <a:off x="10239162" y="696259"/>
            <a:ext cx="314189" cy="1132283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830114" y="1447780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正式校招</a:t>
            </a:r>
          </a:p>
        </p:txBody>
      </p:sp>
      <p:sp>
        <p:nvSpPr>
          <p:cNvPr id="27" name="内容占位符 2"/>
          <p:cNvSpPr txBox="1"/>
          <p:nvPr/>
        </p:nvSpPr>
        <p:spPr>
          <a:xfrm>
            <a:off x="6444343" y="1825625"/>
            <a:ext cx="4909457" cy="46672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pPr marL="0" indent="0">
              <a:buNone/>
            </a:pPr>
            <a:r>
              <a:rPr lang="zh-CN"/>
              <a:t>微软面试</a:t>
            </a:r>
            <a:r>
              <a:rPr lang="en-US"/>
              <a:t>Tips</a:t>
            </a:r>
          </a:p>
          <a:p>
            <a:pPr lvl="1"/>
            <a:r>
              <a:rPr lang="zh-CN"/>
              <a:t>算法题要多做</a:t>
            </a:r>
            <a:endParaRPr lang="en-US"/>
          </a:p>
          <a:p>
            <a:pPr lvl="1"/>
            <a:r>
              <a:rPr lang="zh-CN"/>
              <a:t>每题尽量最优时间</a:t>
            </a:r>
            <a:r>
              <a:rPr lang="en-US"/>
              <a:t>+</a:t>
            </a:r>
            <a:r>
              <a:rPr lang="zh-CN"/>
              <a:t>空间</a:t>
            </a:r>
            <a:endParaRPr lang="en-US"/>
          </a:p>
          <a:p>
            <a:pPr lvl="1"/>
            <a:r>
              <a:rPr lang="zh-CN"/>
              <a:t>不会做可以老实说，多跟面试官交流，能在提示下实现最优解也很好</a:t>
            </a:r>
            <a:endParaRPr lang="en-US"/>
          </a:p>
          <a:p>
            <a:pPr lvl="1"/>
            <a:r>
              <a:rPr lang="zh-CN"/>
              <a:t>不会的知识点可以直说（除了写在简历上的）</a:t>
            </a:r>
            <a:endParaRPr lang="en-US"/>
          </a:p>
          <a:p>
            <a:pPr lvl="1"/>
            <a:r>
              <a:rPr lang="zh-CN"/>
              <a:t>注意代码编码风格、边界条件</a:t>
            </a:r>
            <a:endParaRPr lang="en-US"/>
          </a:p>
          <a:p>
            <a:pPr lvl="1"/>
            <a:r>
              <a:rPr lang="zh-CN"/>
              <a:t>苏州</a:t>
            </a:r>
            <a:r>
              <a:rPr lang="en-US"/>
              <a:t>HC</a:t>
            </a:r>
            <a:r>
              <a:rPr lang="zh-CN"/>
              <a:t>更多（开发）</a:t>
            </a:r>
            <a:endParaRPr lang="en-US"/>
          </a:p>
        </p:txBody>
      </p:sp>
      <p:pic>
        <p:nvPicPr>
          <p:cNvPr id="28" name="图片 27"/>
          <p:cNvPicPr/>
          <p:nvPr/>
        </p:nvPicPr>
        <p:blipFill>
          <a:blip r:embed="rId3"/>
          <a:stretch/>
        </p:blipFill>
        <p:spPr>
          <a:xfrm>
            <a:off x="4445000" y="4841875"/>
            <a:ext cx="1651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Offer</a:t>
            </a:r>
            <a:r>
              <a:rPr lang="zh-CN"/>
              <a:t>选择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22848" y="432805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5" name="右大括号 24"/>
          <p:cNvSpPr/>
          <p:nvPr/>
        </p:nvSpPr>
        <p:spPr>
          <a:xfrm rot="5400000">
            <a:off x="9629215" y="70671"/>
            <a:ext cx="314189" cy="252538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8" name="内容占位符 2"/>
          <p:cNvSpPr txBox="1"/>
          <p:nvPr/>
        </p:nvSpPr>
        <p:spPr>
          <a:xfrm>
            <a:off x="838200" y="1690688"/>
            <a:ext cx="4909457" cy="46672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/>
              <a:t>选择依据</a:t>
            </a:r>
            <a:endParaRPr lang="en-US"/>
          </a:p>
          <a:p>
            <a:pPr lvl="1"/>
            <a:r>
              <a:rPr lang="zh-CN"/>
              <a:t>发展前景（公司、部门、组）</a:t>
            </a:r>
            <a:endParaRPr lang="en-US"/>
          </a:p>
          <a:p>
            <a:pPr lvl="1"/>
            <a:r>
              <a:rPr lang="zh-CN"/>
              <a:t>技术水平</a:t>
            </a:r>
            <a:endParaRPr lang="en-US"/>
          </a:p>
          <a:p>
            <a:pPr lvl="1"/>
            <a:r>
              <a:rPr lang="zh-CN"/>
              <a:t>加班程度</a:t>
            </a:r>
            <a:endParaRPr lang="en-US"/>
          </a:p>
          <a:p>
            <a:pPr lvl="1"/>
            <a:r>
              <a:rPr lang="zh-CN"/>
              <a:t>户口概率</a:t>
            </a:r>
            <a:endParaRPr lang="en-US"/>
          </a:p>
          <a:p>
            <a:pPr lvl="1"/>
            <a:r>
              <a:rPr lang="zh-CN"/>
              <a:t>薪水（</a:t>
            </a:r>
            <a:r>
              <a:rPr lang="en-US"/>
              <a:t>base</a:t>
            </a:r>
            <a:r>
              <a:rPr lang="zh-CN"/>
              <a:t>、奖金、涨薪）</a:t>
            </a:r>
            <a:endParaRPr lang="en-US"/>
          </a:p>
          <a:p>
            <a:pPr marL="0" indent="0">
              <a:buFont typeface="Arial" charset="0"/>
              <a:buNone/>
            </a:pPr>
            <a:endParaRPr lang="en-US"/>
          </a:p>
        </p:txBody>
      </p:sp>
      <p:sp>
        <p:nvSpPr>
          <p:cNvPr id="24" name="内容占位符 2"/>
          <p:cNvSpPr txBox="1"/>
          <p:nvPr/>
        </p:nvSpPr>
        <p:spPr>
          <a:xfrm>
            <a:off x="6444345" y="1684380"/>
            <a:ext cx="4909457" cy="46672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/>
              <a:t>算法岗所在部门</a:t>
            </a:r>
            <a:endParaRPr lang="en-US"/>
          </a:p>
          <a:p>
            <a:pPr lvl="1"/>
            <a:r>
              <a:rPr lang="zh-CN"/>
              <a:t>研究所占比例</a:t>
            </a:r>
            <a:endParaRPr lang="en-US"/>
          </a:p>
          <a:p>
            <a:pPr lvl="1"/>
            <a:r>
              <a:rPr lang="zh-CN"/>
              <a:t>是否有自己的独立业务</a:t>
            </a:r>
            <a:endParaRPr lang="en-US"/>
          </a:p>
          <a:p>
            <a:pPr lvl="1"/>
            <a:r>
              <a:rPr lang="zh-CN"/>
              <a:t>论文是否是</a:t>
            </a:r>
            <a:r>
              <a:rPr lang="en-US"/>
              <a:t>KPI</a:t>
            </a:r>
            <a:r>
              <a:rPr lang="zh-CN"/>
              <a:t>的一部分</a:t>
            </a:r>
            <a:endParaRPr lang="en-US"/>
          </a:p>
          <a:p>
            <a:pPr lvl="1"/>
            <a:r>
              <a:rPr lang="zh-CN"/>
              <a:t>该部门算法水平在业内的排名</a:t>
            </a:r>
            <a:endParaRPr lang="en-US"/>
          </a:p>
          <a:p>
            <a:pPr lvl="1"/>
            <a:r>
              <a:rPr lang="zh-CN"/>
              <a:t>该部门业务相关算法与研究领域的紧密程度</a:t>
            </a:r>
            <a:endParaRPr lang="en-US"/>
          </a:p>
          <a:p>
            <a:pPr marL="0" indent="0"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Offer</a:t>
            </a:r>
            <a:r>
              <a:rPr lang="zh-CN"/>
              <a:t>选择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r>
              <a:rPr lang="zh-CN"/>
              <a:t>关于户口</a:t>
            </a:r>
            <a:endParaRPr lang="en-US"/>
          </a:p>
          <a:p>
            <a:pPr lvl="1"/>
            <a:r>
              <a:rPr lang="zh-CN"/>
              <a:t>没有人能</a:t>
            </a:r>
            <a:r>
              <a:rPr lang="en-US"/>
              <a:t>100%</a:t>
            </a:r>
            <a:r>
              <a:rPr lang="zh-CN"/>
              <a:t>保证</a:t>
            </a:r>
            <a:endParaRPr lang="en-US"/>
          </a:p>
          <a:p>
            <a:pPr lvl="1"/>
            <a:r>
              <a:rPr lang="zh-CN"/>
              <a:t>部分公司抽签（阿里，</a:t>
            </a:r>
            <a:r>
              <a:rPr lang="en-US"/>
              <a:t>Google</a:t>
            </a:r>
            <a:r>
              <a:rPr lang="zh-CN"/>
              <a:t>）</a:t>
            </a:r>
            <a:endParaRPr lang="en-US"/>
          </a:p>
          <a:p>
            <a:pPr lvl="1"/>
            <a:r>
              <a:rPr lang="zh-CN"/>
              <a:t>大部分公司按</a:t>
            </a:r>
            <a:r>
              <a:rPr lang="en-US"/>
              <a:t>offer</a:t>
            </a:r>
            <a:r>
              <a:rPr lang="zh-CN"/>
              <a:t>等级排序</a:t>
            </a:r>
            <a:endParaRPr lang="en-US"/>
          </a:p>
          <a:p>
            <a:pPr lvl="2"/>
            <a:r>
              <a:rPr lang="zh-CN"/>
              <a:t>特殊计划（阿里星，腾讯大咖，美团北斗）</a:t>
            </a:r>
            <a:endParaRPr lang="en-US"/>
          </a:p>
          <a:p>
            <a:pPr lvl="2"/>
            <a:r>
              <a:rPr lang="zh-CN"/>
              <a:t>薪资</a:t>
            </a:r>
            <a:r>
              <a:rPr lang="en-US"/>
              <a:t>/</a:t>
            </a:r>
            <a:r>
              <a:rPr lang="zh-CN"/>
              <a:t>入职职级更高</a:t>
            </a:r>
            <a:endParaRPr lang="en-US"/>
          </a:p>
          <a:p>
            <a:pPr lvl="2"/>
            <a:r>
              <a:rPr lang="zh-CN"/>
              <a:t>实习转正</a:t>
            </a:r>
            <a:endParaRPr lang="en-US"/>
          </a:p>
          <a:p>
            <a:pPr lvl="1"/>
            <a:r>
              <a:rPr lang="zh-CN"/>
              <a:t>外企户口指标更多</a:t>
            </a:r>
            <a:endParaRPr lang="en-US"/>
          </a:p>
          <a:p>
            <a:pPr lvl="1"/>
            <a:r>
              <a:rPr lang="zh-CN"/>
              <a:t>做好</a:t>
            </a:r>
            <a:r>
              <a:rPr lang="en-US"/>
              <a:t>4</a:t>
            </a:r>
            <a:r>
              <a:rPr lang="zh-CN"/>
              <a:t>年不能跳槽的准备</a:t>
            </a:r>
            <a:endParaRPr lang="en-US"/>
          </a:p>
          <a:p>
            <a:pPr lvl="1"/>
            <a:r>
              <a:rPr lang="zh-CN"/>
              <a:t>去国企（男</a:t>
            </a:r>
            <a:r>
              <a:rPr lang="en-US"/>
              <a:t>/</a:t>
            </a:r>
            <a:r>
              <a:rPr lang="zh-CN"/>
              <a:t>女朋友去国企）</a:t>
            </a:r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22848" y="432805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5" name="右大括号 24"/>
          <p:cNvSpPr/>
          <p:nvPr/>
        </p:nvSpPr>
        <p:spPr>
          <a:xfrm rot="5400000">
            <a:off x="9629215" y="70671"/>
            <a:ext cx="314189" cy="252538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6684479" y="1687513"/>
            <a:ext cx="5257800" cy="46672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/>
              <a:t>为什么选择微软？</a:t>
            </a:r>
            <a:endParaRPr lang="en-US"/>
          </a:p>
          <a:p>
            <a:pPr lvl="1"/>
            <a:r>
              <a:rPr lang="zh-CN"/>
              <a:t>户口概率较高</a:t>
            </a:r>
            <a:endParaRPr lang="en-US"/>
          </a:p>
          <a:p>
            <a:pPr lvl="1"/>
            <a:r>
              <a:rPr lang="zh-CN"/>
              <a:t>薪水还可以接受</a:t>
            </a:r>
            <a:endParaRPr lang="en-US"/>
          </a:p>
          <a:p>
            <a:pPr lvl="1"/>
            <a:r>
              <a:rPr lang="en-US"/>
              <a:t>WLB</a:t>
            </a:r>
            <a:r>
              <a:rPr lang="zh-CN"/>
              <a:t>（</a:t>
            </a:r>
            <a:r>
              <a:rPr lang="en-US"/>
              <a:t>Work</a:t>
            </a:r>
            <a:r>
              <a:rPr lang="zh-CN"/>
              <a:t> </a:t>
            </a:r>
            <a:r>
              <a:rPr lang="en-US"/>
              <a:t>Life</a:t>
            </a:r>
            <a:r>
              <a:rPr lang="zh-CN"/>
              <a:t> </a:t>
            </a:r>
            <a:r>
              <a:rPr lang="en-US"/>
              <a:t>Balance</a:t>
            </a:r>
            <a:r>
              <a:rPr lang="zh-CN"/>
              <a:t>）</a:t>
            </a:r>
            <a:endParaRPr lang="en-US"/>
          </a:p>
          <a:p>
            <a:pPr lvl="1"/>
            <a:r>
              <a:rPr lang="zh-CN"/>
              <a:t>有独立负责的业务</a:t>
            </a:r>
            <a:endParaRPr lang="en-US"/>
          </a:p>
          <a:p>
            <a:pPr lvl="1"/>
            <a:r>
              <a:rPr lang="zh-CN"/>
              <a:t>技术水平够新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sngStrike"/>
              <a:t>鸡汤</a:t>
            </a:r>
            <a:r>
              <a:rPr lang="zh-CN"/>
              <a:t>过来人的感受</a:t>
            </a:r>
            <a:endParaRPr lang="zh-CN" strike="sngStrike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r>
              <a:rPr lang="zh-CN"/>
              <a:t>“复习好了再投”只能敦促自己尽快复习，不能成为拖延投递的借口</a:t>
            </a:r>
            <a:endParaRPr lang="en-US"/>
          </a:p>
          <a:p>
            <a:r>
              <a:rPr lang="zh-CN"/>
              <a:t>每个人都能拿到好</a:t>
            </a:r>
            <a:r>
              <a:rPr lang="en-US"/>
              <a:t>offer</a:t>
            </a:r>
            <a:r>
              <a:rPr lang="zh-CN"/>
              <a:t>，只是有早有晚</a:t>
            </a:r>
            <a:endParaRPr lang="en-US"/>
          </a:p>
          <a:p>
            <a:pPr lvl="1"/>
            <a:r>
              <a:rPr lang="en-US"/>
              <a:t>Offer</a:t>
            </a:r>
            <a:r>
              <a:rPr lang="zh-CN"/>
              <a:t>虽好，只取一个</a:t>
            </a:r>
            <a:endParaRPr lang="en-US"/>
          </a:p>
          <a:p>
            <a:r>
              <a:rPr lang="zh-CN"/>
              <a:t>有时候只是你跟岗位不匹配</a:t>
            </a:r>
            <a:endParaRPr lang="en-US"/>
          </a:p>
          <a:p>
            <a:r>
              <a:rPr lang="zh-CN"/>
              <a:t>不要相信口头承诺</a:t>
            </a:r>
            <a:endParaRPr lang="en-US"/>
          </a:p>
          <a:p>
            <a:endParaRPr lang="en-US"/>
          </a:p>
        </p:txBody>
      </p:sp>
      <p:pic>
        <p:nvPicPr>
          <p:cNvPr id="22" name="图片 21"/>
          <p:cNvPicPr/>
          <p:nvPr/>
        </p:nvPicPr>
        <p:blipFill>
          <a:blip r:embed="rId3"/>
          <a:stretch/>
        </p:blipFill>
        <p:spPr>
          <a:xfrm>
            <a:off x="7355673" y="1314450"/>
            <a:ext cx="3998127" cy="5178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彩蛋</a:t>
            </a:r>
            <a:r>
              <a:rPr lang="en-US"/>
              <a:t>-</a:t>
            </a:r>
            <a:r>
              <a:rPr lang="zh-CN"/>
              <a:t>小广告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r>
              <a:rPr lang="zh-CN"/>
              <a:t>持续更新，欢迎关注</a:t>
            </a:r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3"/>
          <a:stretch/>
        </p:blipFill>
        <p:spPr>
          <a:xfrm>
            <a:off x="5802542" y="511628"/>
            <a:ext cx="6018446" cy="583474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/>
        </p:blipFill>
        <p:spPr>
          <a:xfrm>
            <a:off x="1816100" y="2930071"/>
            <a:ext cx="1651000" cy="165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目录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r>
              <a:rPr lang="zh-CN"/>
              <a:t>前言</a:t>
            </a:r>
            <a:endParaRPr lang="en-US"/>
          </a:p>
          <a:p>
            <a:r>
              <a:rPr lang="zh-CN"/>
              <a:t>个人介绍</a:t>
            </a:r>
            <a:endParaRPr lang="en-US"/>
          </a:p>
          <a:p>
            <a:r>
              <a:rPr lang="zh-CN"/>
              <a:t>面试前准备</a:t>
            </a:r>
            <a:endParaRPr lang="en-US"/>
          </a:p>
          <a:p>
            <a:r>
              <a:rPr lang="zh-CN"/>
              <a:t>面试经验</a:t>
            </a:r>
            <a:endParaRPr lang="en-US"/>
          </a:p>
          <a:p>
            <a:r>
              <a:rPr lang="en-US"/>
              <a:t>Offer</a:t>
            </a:r>
            <a:r>
              <a:rPr lang="zh-CN"/>
              <a:t>选择</a:t>
            </a:r>
            <a:endParaRPr lang="en-US"/>
          </a:p>
          <a:p>
            <a:r>
              <a:rPr lang="zh-CN"/>
              <a:t>鸡汤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992966" y="2744071"/>
            <a:ext cx="5294202" cy="684929"/>
            <a:chOff x="3649076" y="2744071"/>
            <a:chExt cx="5294202" cy="684929"/>
          </a:xfrm>
        </p:grpSpPr>
        <p:grpSp>
          <p:nvGrpSpPr>
            <p:cNvPr id="4" name="组合 3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5" name="燕尾形箭头 4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6" name="燕尾形 5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7" name="燕尾形 6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8" name="燕尾形 7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12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3" name="下箭头 12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4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15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18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9" name="下箭头 18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20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文本框 14"/>
          <p:cNvSpPr txBox="1"/>
          <p:nvPr/>
        </p:nvSpPr>
        <p:spPr>
          <a:xfrm>
            <a:off x="6822256" y="3416332"/>
            <a:ext cx="97774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>
                <a:solidFill>
                  <a:schemeClr val="tx1"/>
                </a:solidFill>
                <a:latin typeface="Arial"/>
                <a:ea typeface="微软雅黑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zh-CN" sz="1600" b="1">
                <a:solidFill>
                  <a:srgbClr val="071F65"/>
                </a:solidFill>
                <a:latin typeface="微软雅黑"/>
              </a:rPr>
              <a:t>秋招</a:t>
            </a:r>
            <a:endParaRPr lang="en-US" sz="1600" b="1">
              <a:solidFill>
                <a:srgbClr val="071F65"/>
              </a:solidFill>
              <a:latin typeface="微软雅黑"/>
            </a:endParaRPr>
          </a:p>
          <a:p>
            <a:pPr algn="ctr"/>
            <a:r>
              <a:rPr lang="zh-CN" sz="1600" b="1">
                <a:solidFill>
                  <a:srgbClr val="071F65"/>
                </a:solidFill>
                <a:latin typeface="微软雅黑"/>
              </a:rPr>
              <a:t>提前批</a:t>
            </a:r>
          </a:p>
        </p:txBody>
      </p:sp>
      <p:sp>
        <p:nvSpPr>
          <p:cNvPr id="23" name="文本框 14"/>
          <p:cNvSpPr txBox="1"/>
          <p:nvPr/>
        </p:nvSpPr>
        <p:spPr>
          <a:xfrm>
            <a:off x="5312256" y="3545776"/>
            <a:ext cx="107897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>
                <a:solidFill>
                  <a:schemeClr val="tx1"/>
                </a:solidFill>
                <a:latin typeface="Arial"/>
                <a:ea typeface="微软雅黑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zh-CN" sz="1600" b="1">
                <a:solidFill>
                  <a:srgbClr val="071F65"/>
                </a:solidFill>
                <a:latin typeface="微软雅黑"/>
              </a:rPr>
              <a:t>暑期实习</a:t>
            </a:r>
          </a:p>
        </p:txBody>
      </p:sp>
      <p:sp>
        <p:nvSpPr>
          <p:cNvPr id="24" name="文本框 14"/>
          <p:cNvSpPr txBox="1"/>
          <p:nvPr/>
        </p:nvSpPr>
        <p:spPr>
          <a:xfrm>
            <a:off x="7764063" y="3429000"/>
            <a:ext cx="97774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>
                <a:solidFill>
                  <a:schemeClr val="tx1"/>
                </a:solidFill>
                <a:latin typeface="Arial"/>
                <a:ea typeface="微软雅黑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zh-CN" sz="1600" b="1">
                <a:solidFill>
                  <a:srgbClr val="071F65"/>
                </a:solidFill>
                <a:latin typeface="微软雅黑"/>
              </a:rPr>
              <a:t>秋招</a:t>
            </a:r>
            <a:endParaRPr lang="en-US" sz="1600" b="1">
              <a:solidFill>
                <a:srgbClr val="071F65"/>
              </a:solidFill>
              <a:latin typeface="微软雅黑"/>
            </a:endParaRPr>
          </a:p>
          <a:p>
            <a:pPr algn="ctr"/>
            <a:r>
              <a:rPr lang="zh-CN" sz="1600" b="1">
                <a:solidFill>
                  <a:srgbClr val="071F65"/>
                </a:solidFill>
                <a:latin typeface="微软雅黑"/>
              </a:rPr>
              <a:t>正式批</a:t>
            </a:r>
          </a:p>
        </p:txBody>
      </p:sp>
      <p:sp>
        <p:nvSpPr>
          <p:cNvPr id="25" name="文本框 14"/>
          <p:cNvSpPr txBox="1"/>
          <p:nvPr/>
        </p:nvSpPr>
        <p:spPr>
          <a:xfrm>
            <a:off x="9049218" y="3416332"/>
            <a:ext cx="97774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>
                <a:solidFill>
                  <a:schemeClr val="tx1"/>
                </a:solidFill>
                <a:latin typeface="Arial"/>
                <a:ea typeface="微软雅黑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en-US" sz="1600" b="1">
                <a:solidFill>
                  <a:srgbClr val="071F65"/>
                </a:solidFill>
                <a:latin typeface="微软雅黑"/>
              </a:rPr>
              <a:t>Offer</a:t>
            </a:r>
          </a:p>
          <a:p>
            <a:pPr algn="ctr"/>
            <a:r>
              <a:rPr lang="zh-CN" sz="1600" b="1">
                <a:solidFill>
                  <a:srgbClr val="071F65"/>
                </a:solidFill>
                <a:latin typeface="微软雅黑"/>
              </a:rPr>
              <a:t>选择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/>
        <p:txBody>
          <a:bodyPr/>
          <a:lstStyle/>
          <a:p>
            <a:r>
              <a:rPr lang="zh-CN"/>
              <a:t>祝大家秋招顺利！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前言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zh-CN"/>
              <a:t>去年的我</a:t>
            </a:r>
            <a:endParaRPr lang="en-US"/>
          </a:p>
          <a:p>
            <a:r>
              <a:rPr lang="zh-CN"/>
              <a:t>上一场报告的听后感</a:t>
            </a:r>
            <a:endParaRPr lang="en-US"/>
          </a:p>
          <a:p>
            <a:pPr lvl="1"/>
            <a:r>
              <a:rPr lang="zh-CN"/>
              <a:t>面试技巧</a:t>
            </a:r>
            <a:r>
              <a:rPr lang="en-US"/>
              <a:t>	×</a:t>
            </a:r>
          </a:p>
          <a:p>
            <a:pPr lvl="1"/>
            <a:r>
              <a:rPr lang="zh-CN"/>
              <a:t>不加班、户口</a:t>
            </a:r>
            <a:r>
              <a:rPr lang="en-US"/>
              <a:t>	√</a:t>
            </a:r>
          </a:p>
          <a:p>
            <a:r>
              <a:rPr lang="zh-CN"/>
              <a:t>国内互联网公司算法岗</a:t>
            </a:r>
            <a:endParaRPr lang="en-US"/>
          </a:p>
          <a:p>
            <a:r>
              <a:rPr lang="zh-CN"/>
              <a:t>外企（微软）面试经验</a:t>
            </a:r>
            <a:endParaRPr lang="en-US"/>
          </a:p>
          <a:p>
            <a:r>
              <a:rPr lang="zh-CN"/>
              <a:t>最大化展示个人价值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图片 7"/>
          <p:cNvPicPr/>
          <p:nvPr/>
        </p:nvPicPr>
        <p:blipFill>
          <a:blip r:embed="rId3"/>
          <a:stretch/>
        </p:blipFill>
        <p:spPr>
          <a:xfrm>
            <a:off x="7337925" y="1197427"/>
            <a:ext cx="3511679" cy="3702621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>
            <a:off x="2754086" y="2100943"/>
            <a:ext cx="3733800" cy="0"/>
          </a:xfrm>
          <a:prstGeom prst="straightConnector1">
            <a:avLst/>
          </a:prstGeom>
          <a:ln w="6350">
            <a:solidFill>
              <a:schemeClr val="accent1"/>
            </a:solidFill>
            <a:prstDash val="solid"/>
            <a:miter/>
            <a:tailEnd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个人介绍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690688"/>
            <a:ext cx="10515599" cy="4667250"/>
          </a:xfrm>
        </p:spPr>
        <p:txBody>
          <a:bodyPr>
            <a:normAutofit/>
          </a:bodyPr>
          <a:lstStyle/>
          <a:p>
            <a:r>
              <a:rPr lang="zh-CN"/>
              <a:t>网络数据实验室</a:t>
            </a:r>
            <a:endParaRPr lang="en-US"/>
          </a:p>
          <a:p>
            <a:r>
              <a:rPr lang="en-US"/>
              <a:t>NLP</a:t>
            </a:r>
            <a:r>
              <a:rPr lang="zh-CN"/>
              <a:t>、知识图谱、信息抽取</a:t>
            </a:r>
            <a:endParaRPr lang="en-US"/>
          </a:p>
          <a:p>
            <a:r>
              <a:rPr lang="zh-CN"/>
              <a:t>各公司面试情况</a:t>
            </a:r>
            <a:endParaRPr lang="en-US" sz="2400"/>
          </a:p>
          <a:p>
            <a:pPr lvl="1"/>
            <a:endParaRPr 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031999" y="327095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/>
                        <a:t>公司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是否内推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岗位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开始面试时间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Offer</a:t>
                      </a:r>
                      <a:r>
                        <a:rPr lang="zh-CN"/>
                        <a:t>等级</a:t>
                      </a:r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/>
                        <a:t>阿里巴巴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推荐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2019.03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×</a:t>
                      </a:r>
                      <a:endParaRPr lang="zh-CN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/>
                        <a:t>百度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NLP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2019.07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SSP+</a:t>
                      </a:r>
                      <a:endParaRPr lang="zh-CN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/>
                        <a:t>快手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NLP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2019.07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SP</a:t>
                      </a:r>
                      <a:endParaRPr lang="zh-CN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/>
                        <a:t>字节跳动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NLP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2019.08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SSP</a:t>
                      </a:r>
                      <a:endParaRPr lang="zh-CN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/>
                        <a:t>美团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NLP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2019.08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北斗计划</a:t>
                      </a:r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/>
                        <a:t>腾讯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NLP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2019.08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×</a:t>
                      </a:r>
                      <a:endParaRPr lang="zh-CN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/>
                        <a:t>微软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NLP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2019.09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SP</a:t>
                      </a:r>
                      <a:endParaRPr lang="zh-CN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360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是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NLP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en-US"/>
                        <a:t>2019.09</a:t>
                      </a:r>
                      <a:endParaRPr lang="zh-CN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lang="zh-CN"/>
                        <a:t>算法精英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面试前准备</a:t>
            </a:r>
            <a:r>
              <a:rPr lang="en-US"/>
              <a:t>-</a:t>
            </a:r>
            <a:r>
              <a:rPr lang="zh-CN"/>
              <a:t>刷题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4517318" cy="4667250"/>
          </a:xfrm>
        </p:spPr>
        <p:txBody>
          <a:bodyPr>
            <a:normAutofit/>
          </a:bodyPr>
          <a:lstStyle/>
          <a:p>
            <a:r>
              <a:rPr lang="zh-CN"/>
              <a:t>资料选择</a:t>
            </a:r>
            <a:endParaRPr lang="en-US"/>
          </a:p>
          <a:p>
            <a:pPr lvl="1"/>
            <a:r>
              <a:rPr lang="en-US"/>
              <a:t>Leetcode</a:t>
            </a:r>
            <a:endParaRPr lang="en-US"/>
          </a:p>
          <a:p>
            <a:pPr lvl="1"/>
            <a:r>
              <a:rPr lang="en-US"/>
              <a:t>《</a:t>
            </a:r>
            <a:r>
              <a:rPr lang="zh-CN"/>
              <a:t>剑指</a:t>
            </a:r>
            <a:r>
              <a:rPr lang="en-US"/>
              <a:t>Offer》</a:t>
            </a:r>
          </a:p>
          <a:p>
            <a:r>
              <a:rPr lang="zh-CN"/>
              <a:t>刷题</a:t>
            </a:r>
            <a:r>
              <a:rPr lang="en-US"/>
              <a:t>Tips</a:t>
            </a:r>
          </a:p>
          <a:p>
            <a:pPr lvl="1"/>
            <a:r>
              <a:rPr lang="zh-CN"/>
              <a:t>保持良好的编码风格</a:t>
            </a:r>
            <a:endParaRPr lang="en-US"/>
          </a:p>
          <a:p>
            <a:pPr lvl="1"/>
            <a:r>
              <a:rPr lang="en-US"/>
              <a:t>Top</a:t>
            </a:r>
            <a:r>
              <a:rPr lang="zh-CN"/>
              <a:t> </a:t>
            </a:r>
            <a:r>
              <a:rPr lang="en-US"/>
              <a:t>Interview</a:t>
            </a:r>
            <a:r>
              <a:rPr lang="zh-CN"/>
              <a:t> </a:t>
            </a:r>
            <a:r>
              <a:rPr lang="en-US"/>
              <a:t>&amp;</a:t>
            </a:r>
            <a:r>
              <a:rPr lang="zh-CN"/>
              <a:t> </a:t>
            </a:r>
            <a:r>
              <a:rPr lang="en-US"/>
              <a:t>Top</a:t>
            </a:r>
            <a:r>
              <a:rPr lang="zh-CN"/>
              <a:t> </a:t>
            </a:r>
            <a:r>
              <a:rPr lang="en-US"/>
              <a:t>Liked</a:t>
            </a:r>
          </a:p>
          <a:p>
            <a:pPr lvl="1"/>
            <a:r>
              <a:rPr lang="en-US"/>
              <a:t>Medium</a:t>
            </a:r>
            <a:r>
              <a:rPr lang="zh-CN"/>
              <a:t> </a:t>
            </a:r>
            <a:r>
              <a:rPr lang="en-US"/>
              <a:t>&amp;</a:t>
            </a:r>
            <a:r>
              <a:rPr lang="zh-CN"/>
              <a:t> 经典</a:t>
            </a:r>
            <a:r>
              <a:rPr lang="en-US"/>
              <a:t>Hard</a:t>
            </a:r>
          </a:p>
          <a:p>
            <a:pPr lvl="1"/>
            <a:r>
              <a:rPr lang="zh-CN"/>
              <a:t>按专题做时避免思维定式</a:t>
            </a:r>
            <a:endParaRPr lang="en-US"/>
          </a:p>
          <a:p>
            <a:pPr lvl="1"/>
            <a:r>
              <a:rPr lang="zh-CN"/>
              <a:t>尽量不要看题解（好题做一道少一道）</a:t>
            </a:r>
            <a:endParaRPr lang="en-US"/>
          </a:p>
          <a:p>
            <a:pPr lvl="1"/>
            <a:endParaRPr lang="en-US"/>
          </a:p>
          <a:p>
            <a:endParaRPr lang="zh-CN"/>
          </a:p>
        </p:txBody>
      </p:sp>
      <p:grpSp>
        <p:nvGrpSpPr>
          <p:cNvPr id="4" name="组合 3"/>
          <p:cNvGrpSpPr/>
          <p:nvPr/>
        </p:nvGrpSpPr>
        <p:grpSpPr>
          <a:xfrm>
            <a:off x="6712908" y="3086535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7855045" y="1189204"/>
            <a:ext cx="250040" cy="555339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23738" y="4100091"/>
            <a:ext cx="5233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前期尽量多刷，后期通过面试和交流积累经验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面试前准备</a:t>
            </a:r>
            <a:r>
              <a:rPr lang="en-US"/>
              <a:t>-</a:t>
            </a:r>
            <a:r>
              <a:rPr lang="zh-CN"/>
              <a:t>刷题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4517318" cy="4667250"/>
          </a:xfrm>
        </p:spPr>
        <p:txBody>
          <a:bodyPr>
            <a:normAutofit/>
          </a:bodyPr>
          <a:lstStyle/>
          <a:p>
            <a:r>
              <a:rPr lang="zh-CN"/>
              <a:t>一盆冷水</a:t>
            </a:r>
            <a:endParaRPr lang="en-US"/>
          </a:p>
          <a:p>
            <a:pPr lvl="1"/>
            <a:r>
              <a:rPr lang="zh-CN"/>
              <a:t>大多数人刷题数总是不够</a:t>
            </a:r>
            <a:endParaRPr lang="en-US"/>
          </a:p>
          <a:p>
            <a:pPr lvl="2"/>
            <a:r>
              <a:rPr lang="zh-CN"/>
              <a:t>但不影响拿</a:t>
            </a:r>
            <a:r>
              <a:rPr lang="en-US"/>
              <a:t>offer</a:t>
            </a:r>
          </a:p>
          <a:p>
            <a:pPr lvl="1"/>
            <a:r>
              <a:rPr lang="zh-CN"/>
              <a:t>只刷题不能拿到</a:t>
            </a:r>
            <a:r>
              <a:rPr lang="en-US"/>
              <a:t>top</a:t>
            </a:r>
            <a:r>
              <a:rPr lang="zh-CN"/>
              <a:t> </a:t>
            </a:r>
            <a:r>
              <a:rPr lang="en-US"/>
              <a:t>offer</a:t>
            </a:r>
          </a:p>
          <a:p>
            <a:pPr lvl="2"/>
            <a:r>
              <a:rPr lang="zh-CN"/>
              <a:t>不包括外企</a:t>
            </a:r>
            <a:endParaRPr lang="en-US"/>
          </a:p>
          <a:p>
            <a:pPr lvl="1"/>
            <a:r>
              <a:rPr lang="zh-CN"/>
              <a:t>刷题和面试有一定区别</a:t>
            </a:r>
            <a:endParaRPr lang="en-US"/>
          </a:p>
          <a:p>
            <a:pPr lvl="2"/>
            <a:r>
              <a:rPr lang="zh-CN"/>
              <a:t>需要经验积累</a:t>
            </a:r>
          </a:p>
          <a:p>
            <a:pPr marL="457200" lvl="1" indent="0">
              <a:buNone/>
            </a:pPr>
            <a:endParaRPr lang="en-US"/>
          </a:p>
          <a:p>
            <a:endParaRPr lang="zh-CN"/>
          </a:p>
        </p:txBody>
      </p:sp>
      <p:pic>
        <p:nvPicPr>
          <p:cNvPr id="25" name="图片 24"/>
          <p:cNvPicPr/>
          <p:nvPr/>
        </p:nvPicPr>
        <p:blipFill>
          <a:blip r:embed="rId2"/>
          <a:stretch/>
        </p:blipFill>
        <p:spPr>
          <a:xfrm>
            <a:off x="7159171" y="736600"/>
            <a:ext cx="325120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/>
        </p:nvPicPr>
        <p:blipFill>
          <a:blip r:embed="rId2"/>
          <a:stretch/>
        </p:blipFill>
        <p:spPr>
          <a:xfrm>
            <a:off x="6819840" y="2923259"/>
            <a:ext cx="4913652" cy="3644900"/>
          </a:xfrm>
          <a:prstGeom prst="rect">
            <a:avLst/>
          </a:prstGeom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面试前准备</a:t>
            </a:r>
            <a:r>
              <a:rPr lang="en-US"/>
              <a:t>-</a:t>
            </a:r>
            <a:r>
              <a:rPr lang="zh-CN"/>
              <a:t>简历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4517318" cy="4667250"/>
          </a:xfrm>
        </p:spPr>
        <p:txBody>
          <a:bodyPr>
            <a:normAutofit/>
          </a:bodyPr>
          <a:lstStyle/>
          <a:p>
            <a:r>
              <a:rPr lang="zh-CN"/>
              <a:t>简历内容</a:t>
            </a:r>
            <a:endParaRPr lang="en-US"/>
          </a:p>
          <a:p>
            <a:pPr lvl="1"/>
            <a:r>
              <a:rPr lang="zh-CN"/>
              <a:t>个人信息</a:t>
            </a:r>
            <a:endParaRPr lang="en-US"/>
          </a:p>
          <a:p>
            <a:pPr lvl="1"/>
            <a:r>
              <a:rPr lang="zh-CN"/>
              <a:t>实习、论文、比赛、项目</a:t>
            </a:r>
            <a:endParaRPr lang="en-US"/>
          </a:p>
          <a:p>
            <a:pPr lvl="1"/>
            <a:r>
              <a:rPr lang="zh-CN" b="1"/>
              <a:t>相关</a:t>
            </a:r>
            <a:r>
              <a:rPr lang="zh-CN"/>
              <a:t>获奖或特长（</a:t>
            </a:r>
            <a:r>
              <a:rPr lang="en-US"/>
              <a:t>ACM</a:t>
            </a:r>
            <a:r>
              <a:rPr lang="zh-CN"/>
              <a:t>）</a:t>
            </a:r>
            <a:endParaRPr lang="en-US"/>
          </a:p>
          <a:p>
            <a:r>
              <a:rPr lang="zh-CN"/>
              <a:t>排序标准</a:t>
            </a:r>
            <a:endParaRPr lang="en-US"/>
          </a:p>
          <a:p>
            <a:pPr lvl="1"/>
            <a:r>
              <a:rPr lang="zh-CN"/>
              <a:t>个人贡献度</a:t>
            </a:r>
            <a:endParaRPr lang="en-US"/>
          </a:p>
          <a:p>
            <a:pPr lvl="1"/>
            <a:r>
              <a:rPr lang="zh-CN"/>
              <a:t>影响力</a:t>
            </a:r>
            <a:endParaRPr lang="en-US"/>
          </a:p>
          <a:p>
            <a:pPr lvl="1"/>
            <a:r>
              <a:rPr lang="zh-CN"/>
              <a:t>岗位匹配度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zh-CN"/>
          </a:p>
        </p:txBody>
      </p:sp>
      <p:grpSp>
        <p:nvGrpSpPr>
          <p:cNvPr id="4" name="组合 3"/>
          <p:cNvGrpSpPr/>
          <p:nvPr/>
        </p:nvGrpSpPr>
        <p:grpSpPr>
          <a:xfrm>
            <a:off x="6712908" y="1338028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8615186" y="705173"/>
            <a:ext cx="314189" cy="2960289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3402" y="2410743"/>
            <a:ext cx="393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多轮迭代，不同岗位可准备不同版本</a:t>
            </a:r>
          </a:p>
        </p:txBody>
      </p:sp>
      <p:sp>
        <p:nvSpPr>
          <p:cNvPr id="25" name="矩形 24"/>
          <p:cNvSpPr/>
          <p:nvPr/>
        </p:nvSpPr>
        <p:spPr>
          <a:xfrm>
            <a:off x="7594706" y="4561043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>
                <a:hlinkClick r:id="rId3"/>
              </a:rPr>
              <a:t>https://github.com/HouJP/resume</a:t>
            </a:r>
            <a:endParaRPr lang="zh-CN"/>
          </a:p>
        </p:txBody>
      </p:sp>
      <p:sp>
        <p:nvSpPr>
          <p:cNvPr id="28" name="文本框 27"/>
          <p:cNvSpPr txBox="1"/>
          <p:nvPr/>
        </p:nvSpPr>
        <p:spPr>
          <a:xfrm>
            <a:off x="8218878" y="3914712"/>
            <a:ext cx="2318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Google</a:t>
            </a:r>
            <a:r>
              <a:rPr lang="zh-CN" b="1"/>
              <a:t>侯建鹏师兄</a:t>
            </a:r>
            <a:endParaRPr lang="en-US" b="1"/>
          </a:p>
          <a:p>
            <a:pPr algn="ctr"/>
            <a:r>
              <a:rPr lang="zh-CN" b="1"/>
              <a:t>简历模板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面试前准备</a:t>
            </a:r>
            <a:r>
              <a:rPr lang="en-US"/>
              <a:t>-</a:t>
            </a:r>
            <a:r>
              <a:rPr lang="zh-CN"/>
              <a:t>简历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4517318" cy="4667250"/>
          </a:xfrm>
        </p:spPr>
        <p:txBody>
          <a:bodyPr>
            <a:normAutofit/>
          </a:bodyPr>
          <a:lstStyle/>
          <a:p>
            <a:r>
              <a:rPr lang="zh-CN"/>
              <a:t>如何写好一段经历</a:t>
            </a:r>
            <a:endParaRPr lang="en-US"/>
          </a:p>
          <a:p>
            <a:pPr lvl="1"/>
            <a:r>
              <a:rPr lang="zh-CN"/>
              <a:t>项目背景、任务</a:t>
            </a:r>
            <a:endParaRPr lang="en-US"/>
          </a:p>
          <a:p>
            <a:pPr lvl="1"/>
            <a:r>
              <a:rPr lang="zh-CN"/>
              <a:t>已有方法、原有系统</a:t>
            </a:r>
            <a:endParaRPr lang="en-US"/>
          </a:p>
          <a:p>
            <a:pPr lvl="1"/>
            <a:r>
              <a:rPr lang="zh-CN"/>
              <a:t>你的解决方案、创新点</a:t>
            </a:r>
            <a:endParaRPr lang="en-US"/>
          </a:p>
          <a:p>
            <a:pPr lvl="2"/>
            <a:r>
              <a:rPr lang="zh-CN"/>
              <a:t>相关技术</a:t>
            </a:r>
            <a:r>
              <a:rPr lang="en-US"/>
              <a:t>/</a:t>
            </a:r>
            <a:r>
              <a:rPr lang="zh-CN"/>
              <a:t>算法加粗</a:t>
            </a:r>
            <a:endParaRPr lang="en-US"/>
          </a:p>
          <a:p>
            <a:pPr lvl="1"/>
            <a:r>
              <a:rPr lang="zh-CN"/>
              <a:t>最终成果</a:t>
            </a:r>
            <a:endParaRPr lang="en-US"/>
          </a:p>
          <a:p>
            <a:pPr lvl="2"/>
            <a:r>
              <a:rPr lang="zh-CN"/>
              <a:t>指标提升</a:t>
            </a:r>
            <a:endParaRPr lang="en-US"/>
          </a:p>
          <a:p>
            <a:pPr lvl="2"/>
            <a:r>
              <a:rPr lang="zh-CN"/>
              <a:t>业务上线</a:t>
            </a:r>
            <a:endParaRPr lang="en-US"/>
          </a:p>
          <a:p>
            <a:pPr lvl="2"/>
            <a:r>
              <a:rPr lang="zh-CN"/>
              <a:t>比赛成绩</a:t>
            </a:r>
            <a:endParaRPr lang="en-US"/>
          </a:p>
          <a:p>
            <a:pPr lvl="2"/>
            <a:r>
              <a:rPr lang="zh-CN"/>
              <a:t>论文发表</a:t>
            </a:r>
            <a:endParaRPr lang="en-US"/>
          </a:p>
          <a:p>
            <a:pPr lvl="1"/>
            <a:endParaRPr lang="en-US"/>
          </a:p>
          <a:p>
            <a:endParaRPr lang="zh-CN"/>
          </a:p>
        </p:txBody>
      </p:sp>
      <p:grpSp>
        <p:nvGrpSpPr>
          <p:cNvPr id="4" name="组合 3"/>
          <p:cNvGrpSpPr/>
          <p:nvPr/>
        </p:nvGrpSpPr>
        <p:grpSpPr>
          <a:xfrm>
            <a:off x="6712908" y="1338028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8615186" y="705173"/>
            <a:ext cx="314189" cy="2960289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3402" y="2410743"/>
            <a:ext cx="393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多轮迭代，不同岗位可准备不同版本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面试经验</a:t>
            </a:r>
            <a:r>
              <a:rPr lang="en-US"/>
              <a:t>-</a:t>
            </a:r>
            <a:r>
              <a:rPr lang="zh-CN"/>
              <a:t>概述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199" y="1825625"/>
            <a:ext cx="4909457" cy="4667250"/>
          </a:xfrm>
        </p:spPr>
        <p:txBody>
          <a:bodyPr>
            <a:normAutofit/>
          </a:bodyPr>
          <a:lstStyle/>
          <a:p>
            <a:r>
              <a:rPr lang="en-US"/>
              <a:t>3+</a:t>
            </a:r>
            <a:r>
              <a:rPr lang="zh-CN"/>
              <a:t>轮，每轮</a:t>
            </a:r>
            <a:r>
              <a:rPr lang="en-US"/>
              <a:t>45-60min</a:t>
            </a:r>
          </a:p>
          <a:p>
            <a:pPr marL="0" indent="0">
              <a:buNone/>
            </a:pPr>
            <a:endParaRPr lang="en-US"/>
          </a:p>
          <a:p>
            <a:r>
              <a:rPr lang="zh-CN"/>
              <a:t>第</a:t>
            </a:r>
            <a:r>
              <a:rPr lang="en-US"/>
              <a:t>1</a:t>
            </a:r>
            <a:r>
              <a:rPr lang="zh-CN"/>
              <a:t>轮 </a:t>
            </a:r>
            <a:r>
              <a:rPr lang="en-US"/>
              <a:t>→</a:t>
            </a:r>
            <a:r>
              <a:rPr lang="zh-CN"/>
              <a:t> 最后</a:t>
            </a:r>
            <a:r>
              <a:rPr lang="en-US"/>
              <a:t>1</a:t>
            </a:r>
            <a:r>
              <a:rPr lang="zh-CN"/>
              <a:t>轮</a:t>
            </a:r>
            <a:endParaRPr lang="en-US"/>
          </a:p>
          <a:p>
            <a:pPr lvl="1"/>
            <a:r>
              <a:rPr lang="zh-CN"/>
              <a:t>做题概率</a:t>
            </a:r>
            <a:r>
              <a:rPr lang="en-US"/>
              <a:t>	↓</a:t>
            </a:r>
          </a:p>
          <a:p>
            <a:pPr lvl="1"/>
            <a:r>
              <a:rPr lang="zh-CN"/>
              <a:t>基础知识考查</a:t>
            </a:r>
            <a:r>
              <a:rPr lang="en-US"/>
              <a:t>	↓</a:t>
            </a:r>
          </a:p>
          <a:p>
            <a:pPr lvl="1"/>
            <a:r>
              <a:rPr lang="zh-CN"/>
              <a:t>面试官职级</a:t>
            </a:r>
            <a:r>
              <a:rPr lang="en-US"/>
              <a:t>	↑</a:t>
            </a:r>
          </a:p>
          <a:p>
            <a:pPr lvl="1"/>
            <a:r>
              <a:rPr lang="zh-CN"/>
              <a:t>岗位业务探讨</a:t>
            </a:r>
            <a:r>
              <a:rPr lang="en-US"/>
              <a:t>	↑</a:t>
            </a:r>
          </a:p>
          <a:p>
            <a:pPr lvl="1"/>
            <a:r>
              <a:rPr lang="zh-CN"/>
              <a:t>聊人生聊理想</a:t>
            </a:r>
            <a:r>
              <a:rPr lang="en-US"/>
              <a:t>	↑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zh-CN"/>
          </a:p>
        </p:txBody>
      </p:sp>
      <p:grpSp>
        <p:nvGrpSpPr>
          <p:cNvPr id="4" name="组合 3"/>
          <p:cNvGrpSpPr/>
          <p:nvPr/>
        </p:nvGrpSpPr>
        <p:grpSpPr>
          <a:xfrm>
            <a:off x="6571391" y="837284"/>
            <a:ext cx="5294202" cy="684929"/>
            <a:chOff x="3649076" y="2744071"/>
            <a:chExt cx="5294202" cy="684929"/>
          </a:xfrm>
        </p:grpSpPr>
        <p:grpSp>
          <p:nvGrpSpPr>
            <p:cNvPr id="5" name="组合 4"/>
            <p:cNvGrpSpPr/>
            <p:nvPr/>
          </p:nvGrpSpPr>
          <p:grpSpPr>
            <a:xfrm>
              <a:off x="3649076" y="3152076"/>
              <a:ext cx="5294202" cy="276924"/>
              <a:chOff x="1018541" y="2465408"/>
              <a:chExt cx="10272965" cy="369232"/>
            </a:xfrm>
            <a:solidFill>
              <a:srgbClr val="071F65"/>
            </a:solidFill>
          </p:grpSpPr>
          <p:sp>
            <p:nvSpPr>
              <p:cNvPr id="18" name="燕尾形箭头 17"/>
              <p:cNvSpPr/>
              <p:nvPr/>
            </p:nvSpPr>
            <p:spPr>
              <a:xfrm>
                <a:off x="1219200" y="2465408"/>
                <a:ext cx="10072306" cy="369232"/>
              </a:xfrm>
              <a:prstGeom prst="notchedRightArrow">
                <a:avLst/>
              </a:prstGeom>
              <a:grpFill/>
              <a:ln w="12700" cap="flat" cmpd="sng">
                <a:solidFill>
                  <a:schemeClr val="accent1">
                    <a:shade val="50000"/>
                  </a:schemeClr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7406820" y="2564130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2142490" y="2559149"/>
                <a:ext cx="152400" cy="175260"/>
              </a:xfrm>
              <a:prstGeom prst="chevron">
                <a:avLst/>
              </a:prstGeom>
              <a:grpFill/>
              <a:ln>
                <a:noFill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1018541" y="2563104"/>
                <a:ext cx="215264" cy="175260"/>
              </a:xfrm>
              <a:prstGeom prst="chevron">
                <a:avLst/>
              </a:prstGeom>
              <a:grpFill/>
              <a:ln w="12700">
                <a:solidFill>
                  <a:srgbClr val="41719C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tx1"/>
                  </a:solidFill>
                  <a:latin typeface="微软雅黑"/>
                </a:endParaRPr>
              </a:p>
            </p:txBody>
          </p:sp>
        </p:grpSp>
        <p:grpSp>
          <p:nvGrpSpPr>
            <p:cNvPr id="6" name="组合 12"/>
            <p:cNvGrpSpPr/>
            <p:nvPr/>
          </p:nvGrpSpPr>
          <p:grpSpPr>
            <a:xfrm>
              <a:off x="4228306" y="2744909"/>
              <a:ext cx="559097" cy="461150"/>
              <a:chOff x="2099295" y="1891006"/>
              <a:chExt cx="745208" cy="614803"/>
            </a:xfrm>
          </p:grpSpPr>
          <p:sp>
            <p:nvSpPr>
              <p:cNvPr id="16" name="下箭头 15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7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4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7" name="组合 12"/>
            <p:cNvGrpSpPr/>
            <p:nvPr/>
          </p:nvGrpSpPr>
          <p:grpSpPr>
            <a:xfrm>
              <a:off x="5710707" y="2744071"/>
              <a:ext cx="559097" cy="461150"/>
              <a:chOff x="2099295" y="1891006"/>
              <a:chExt cx="745208" cy="614803"/>
            </a:xfrm>
          </p:grpSpPr>
          <p:sp>
            <p:nvSpPr>
              <p:cNvPr id="14" name="下箭头 13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7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8" name="组合 12"/>
            <p:cNvGrpSpPr/>
            <p:nvPr/>
          </p:nvGrpSpPr>
          <p:grpSpPr>
            <a:xfrm>
              <a:off x="6629497" y="2746773"/>
              <a:ext cx="559097" cy="461150"/>
              <a:chOff x="2099295" y="1891006"/>
              <a:chExt cx="745208" cy="614803"/>
            </a:xfrm>
          </p:grpSpPr>
          <p:sp>
            <p:nvSpPr>
              <p:cNvPr id="12" name="下箭头 11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3" name="文本框 14"/>
              <p:cNvSpPr txBox="1"/>
              <p:nvPr/>
            </p:nvSpPr>
            <p:spPr>
              <a:xfrm>
                <a:off x="2099295" y="1891006"/>
                <a:ext cx="745208" cy="4514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9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  <p:grpSp>
          <p:nvGrpSpPr>
            <p:cNvPr id="9" name="组合 12"/>
            <p:cNvGrpSpPr/>
            <p:nvPr/>
          </p:nvGrpSpPr>
          <p:grpSpPr>
            <a:xfrm>
              <a:off x="7842508" y="2754990"/>
              <a:ext cx="703384" cy="452351"/>
              <a:chOff x="1993910" y="1902737"/>
              <a:chExt cx="937525" cy="603072"/>
            </a:xfrm>
          </p:grpSpPr>
          <p:sp>
            <p:nvSpPr>
              <p:cNvPr id="10" name="下箭头 9"/>
              <p:cNvSpPr/>
              <p:nvPr/>
            </p:nvSpPr>
            <p:spPr>
              <a:xfrm>
                <a:off x="2441219" y="2308980"/>
                <a:ext cx="61362" cy="196829"/>
              </a:xfrm>
              <a:prstGeom prst="downArrow">
                <a:avLst/>
              </a:prstGeom>
              <a:solidFill>
                <a:schemeClr val="accent1"/>
              </a:solidFill>
              <a:ln w="12700">
                <a:solidFill>
                  <a:srgbClr val="071F65"/>
                </a:solidFill>
                <a:prstDash val="solid"/>
                <a:miter/>
              </a:ln>
            </p:spPr>
            <p:txBody>
              <a:bodyPr lIns="68580" tIns="34290" rIns="68580" bIns="34290"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微软雅黑"/>
                </a:endParaRPr>
              </a:p>
            </p:txBody>
          </p:sp>
          <p:sp>
            <p:nvSpPr>
              <p:cNvPr id="11" name="文本框 14"/>
              <p:cNvSpPr txBox="1"/>
              <p:nvPr/>
            </p:nvSpPr>
            <p:spPr>
              <a:xfrm>
                <a:off x="1993910" y="1902737"/>
                <a:ext cx="937525" cy="451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lvl="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1pPr>
                <a:lvl2pPr marL="742950" lvl="1" indent="-28575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2pPr>
                <a:lvl3pPr marL="1143000" lvl="2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3pPr>
                <a:lvl4pPr marL="1600200" lvl="3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4pPr>
                <a:lvl5pPr marL="2057400" lvl="4" indent="-228600"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/>
                    <a:ea typeface="微软雅黑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71F65"/>
                    </a:solidFill>
                    <a:latin typeface="微软雅黑"/>
                  </a:rPr>
                  <a:t>11</a:t>
                </a:r>
                <a:r>
                  <a:rPr lang="zh-CN" sz="1600" b="1">
                    <a:solidFill>
                      <a:srgbClr val="071F65"/>
                    </a:solidFill>
                    <a:latin typeface="微软雅黑"/>
                  </a:rPr>
                  <a:t>月</a:t>
                </a:r>
              </a:p>
            </p:txBody>
          </p:sp>
        </p:grpSp>
      </p:grpSp>
      <p:sp>
        <p:nvSpPr>
          <p:cNvPr id="22" name="右大括号 21"/>
          <p:cNvSpPr/>
          <p:nvPr/>
        </p:nvSpPr>
        <p:spPr>
          <a:xfrm rot="5400000">
            <a:off x="7631679" y="1351483"/>
            <a:ext cx="314189" cy="729245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29161" y="1909998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暑期实习</a:t>
            </a:r>
          </a:p>
        </p:txBody>
      </p:sp>
      <p:sp>
        <p:nvSpPr>
          <p:cNvPr id="25" name="右大括号 24"/>
          <p:cNvSpPr/>
          <p:nvPr/>
        </p:nvSpPr>
        <p:spPr>
          <a:xfrm rot="5400000">
            <a:off x="9599009" y="872304"/>
            <a:ext cx="314189" cy="1687070"/>
          </a:xfrm>
          <a:prstGeom prst="rightBrac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89961" y="1909998"/>
            <a:ext cx="113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>
                <a:solidFill>
                  <a:srgbClr val="0C2160"/>
                </a:solidFill>
              </a:rPr>
              <a:t>正式校招</a:t>
            </a:r>
          </a:p>
        </p:txBody>
      </p:sp>
      <p:sp>
        <p:nvSpPr>
          <p:cNvPr id="27" name="内容占位符 2"/>
          <p:cNvSpPr txBox="1"/>
          <p:nvPr/>
        </p:nvSpPr>
        <p:spPr>
          <a:xfrm>
            <a:off x="6277415" y="2773329"/>
            <a:ext cx="5190792" cy="371954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等线"/>
                <a:ea typeface="等线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等线"/>
                <a:ea typeface="等线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等线"/>
                <a:ea typeface="等线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等线"/>
                <a:ea typeface="等线"/>
              </a:defRPr>
            </a:lvl9pPr>
          </a:lstStyle>
          <a:p>
            <a:r>
              <a:rPr lang="zh-CN"/>
              <a:t>第</a:t>
            </a:r>
            <a:r>
              <a:rPr lang="en-US"/>
              <a:t>1</a:t>
            </a:r>
            <a:r>
              <a:rPr lang="zh-CN"/>
              <a:t>轮</a:t>
            </a:r>
            <a:endParaRPr lang="en-US"/>
          </a:p>
          <a:p>
            <a:pPr lvl="1"/>
            <a:r>
              <a:rPr lang="zh-CN"/>
              <a:t>做题，基础知识</a:t>
            </a:r>
            <a:endParaRPr lang="en-US"/>
          </a:p>
          <a:p>
            <a:r>
              <a:rPr lang="zh-CN"/>
              <a:t>第</a:t>
            </a:r>
            <a:r>
              <a:rPr lang="en-US"/>
              <a:t>2</a:t>
            </a:r>
            <a:r>
              <a:rPr lang="zh-CN"/>
              <a:t>轮</a:t>
            </a:r>
            <a:endParaRPr lang="en-US"/>
          </a:p>
          <a:p>
            <a:pPr lvl="1"/>
            <a:r>
              <a:rPr lang="zh-CN"/>
              <a:t>做题，聊简历，相关算法推导</a:t>
            </a:r>
            <a:endParaRPr lang="en-US"/>
          </a:p>
          <a:p>
            <a:r>
              <a:rPr lang="zh-CN"/>
              <a:t>第</a:t>
            </a:r>
            <a:r>
              <a:rPr lang="en-US"/>
              <a:t>3</a:t>
            </a:r>
            <a:r>
              <a:rPr lang="zh-CN"/>
              <a:t>轮</a:t>
            </a:r>
            <a:endParaRPr lang="en-US"/>
          </a:p>
          <a:p>
            <a:pPr lvl="1"/>
            <a:r>
              <a:rPr lang="zh-CN"/>
              <a:t>聊简历，业务设计，算法应用</a:t>
            </a:r>
            <a:endParaRPr lang="en-US"/>
          </a:p>
          <a:p>
            <a:r>
              <a:rPr lang="zh-CN"/>
              <a:t>第</a:t>
            </a:r>
            <a:r>
              <a:rPr lang="en-US"/>
              <a:t>3+</a:t>
            </a:r>
            <a:r>
              <a:rPr lang="zh-CN"/>
              <a:t>轮</a:t>
            </a:r>
            <a:endParaRPr lang="en-US"/>
          </a:p>
          <a:p>
            <a:pPr lvl="1"/>
            <a:r>
              <a:rPr lang="zh-CN"/>
              <a:t>同第</a:t>
            </a:r>
            <a:r>
              <a:rPr lang="en-US"/>
              <a:t>3</a:t>
            </a:r>
            <a:r>
              <a:rPr lang="zh-CN"/>
              <a:t>轮，价值观匹配</a:t>
            </a:r>
            <a:endParaRPr lang="en-US"/>
          </a:p>
        </p:txBody>
      </p:sp>
    </p:spTree>
  </p:cSld>
  <p:clrMapOvr>
    <a:masterClrMapping/>
  </p:clrMapOvr>
</p:sld>
</file>