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7"/>
  </p:notesMasterIdLst>
  <p:handoutMasterIdLst>
    <p:handoutMasterId r:id="rId58"/>
  </p:handoutMasterIdLst>
  <p:sldIdLst>
    <p:sldId id="256" r:id="rId2"/>
    <p:sldId id="289" r:id="rId3"/>
    <p:sldId id="257" r:id="rId4"/>
    <p:sldId id="258" r:id="rId5"/>
    <p:sldId id="259" r:id="rId6"/>
    <p:sldId id="296" r:id="rId7"/>
    <p:sldId id="260" r:id="rId8"/>
    <p:sldId id="295" r:id="rId9"/>
    <p:sldId id="261" r:id="rId10"/>
    <p:sldId id="262" r:id="rId11"/>
    <p:sldId id="264" r:id="rId12"/>
    <p:sldId id="297" r:id="rId13"/>
    <p:sldId id="309" r:id="rId14"/>
    <p:sldId id="320" r:id="rId15"/>
    <p:sldId id="321" r:id="rId16"/>
    <p:sldId id="299" r:id="rId17"/>
    <p:sldId id="310" r:id="rId18"/>
    <p:sldId id="263" r:id="rId19"/>
    <p:sldId id="300" r:id="rId20"/>
    <p:sldId id="290" r:id="rId21"/>
    <p:sldId id="265" r:id="rId22"/>
    <p:sldId id="266" r:id="rId23"/>
    <p:sldId id="301" r:id="rId24"/>
    <p:sldId id="317" r:id="rId25"/>
    <p:sldId id="267" r:id="rId26"/>
    <p:sldId id="275" r:id="rId27"/>
    <p:sldId id="268" r:id="rId28"/>
    <p:sldId id="269" r:id="rId29"/>
    <p:sldId id="270" r:id="rId30"/>
    <p:sldId id="272" r:id="rId31"/>
    <p:sldId id="273" r:id="rId32"/>
    <p:sldId id="274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8" r:id="rId41"/>
    <p:sldId id="283" r:id="rId42"/>
    <p:sldId id="284" r:id="rId43"/>
    <p:sldId id="302" r:id="rId44"/>
    <p:sldId id="286" r:id="rId45"/>
    <p:sldId id="287" r:id="rId46"/>
    <p:sldId id="294" r:id="rId47"/>
    <p:sldId id="285" r:id="rId48"/>
    <p:sldId id="311" r:id="rId49"/>
    <p:sldId id="292" r:id="rId50"/>
    <p:sldId id="305" r:id="rId51"/>
    <p:sldId id="314" r:id="rId52"/>
    <p:sldId id="318" r:id="rId53"/>
    <p:sldId id="303" r:id="rId54"/>
    <p:sldId id="312" r:id="rId55"/>
    <p:sldId id="313" r:id="rId56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4" autoAdjust="0"/>
    <p:restoredTop sz="90032" autoAdjust="0"/>
  </p:normalViewPr>
  <p:slideViewPr>
    <p:cSldViewPr>
      <p:cViewPr varScale="1">
        <p:scale>
          <a:sx n="65" d="100"/>
          <a:sy n="65" d="100"/>
        </p:scale>
        <p:origin x="116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D8622-D461-4F61-8068-5F547D547E6F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A2746-7DD8-4F60-BBAC-A87C2DDF15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62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3627C-EFC7-40DA-851E-7579D886A7AE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28895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F57E1-7724-46A8-9EEA-06D820A1AE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03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22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95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22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67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en.wikipedia.org</a:t>
            </a:r>
            <a:r>
              <a:rPr kumimoji="1" lang="en-US" altLang="zh-CN" dirty="0"/>
              <a:t>/wiki/Monitor_(synchronization)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e:</a:t>
            </a:r>
            <a:r>
              <a:rPr kumimoji="1" lang="en-US" altLang="zh-CN" baseline="0" dirty="0"/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entrance </a:t>
            </a:r>
            <a:r>
              <a:rPr kumimoji="1" lang="en-US" altLang="zh-CN" dirty="0"/>
              <a:t>queue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7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en.wikipedia.org</a:t>
            </a:r>
            <a:r>
              <a:rPr kumimoji="1" lang="en-US" altLang="zh-CN" dirty="0"/>
              <a:t>/wiki/Monitor_(synchronization)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e:</a:t>
            </a:r>
            <a:r>
              <a:rPr kumimoji="1" lang="en-US" altLang="zh-CN" baseline="0" dirty="0"/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entrance </a:t>
            </a:r>
            <a:r>
              <a:rPr kumimoji="1" lang="en-US" altLang="zh-CN" dirty="0"/>
              <a:t>queue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52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10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07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43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73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74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73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81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0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78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708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166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444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40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18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1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292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327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87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560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51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621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236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363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332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21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61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217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622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309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659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499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499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370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026CC39C-98D1-4556-9378-F5E83F710490}" type="slidenum">
              <a:rPr lang="he-IL" sz="1300">
                <a:solidFill>
                  <a:srgbClr val="0000FF"/>
                </a:solidFill>
                <a:latin typeface="Marlett" pitchFamily="2" charset="2"/>
                <a:cs typeface="Arial" pitchFamily="34" charset="0"/>
              </a:rPr>
              <a:pPr/>
              <a:t>54</a:t>
            </a:fld>
            <a:endParaRPr lang="en-US" sz="1300">
              <a:solidFill>
                <a:srgbClr val="0000FF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" y="0"/>
            <a:ext cx="4279136" cy="3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val="0000FF"/>
              </a:buClr>
              <a:buFont typeface="Marlett" pitchFamily="2" charset="2"/>
              <a:buNone/>
            </a:pPr>
            <a:r>
              <a:rPr lang="en-US" sz="1300">
                <a:solidFill>
                  <a:srgbClr val="0000FF"/>
                </a:solidFill>
                <a:latin typeface="Marlett" pitchFamily="2" charset="2"/>
              </a:rPr>
              <a:t></a:t>
            </a:r>
          </a:p>
        </p:txBody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5595115" y="6458160"/>
            <a:ext cx="4279136" cy="3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val="0000FF"/>
              </a:buClr>
              <a:buFont typeface="Marlett" pitchFamily="2" charset="2"/>
              <a:buNone/>
            </a:pPr>
            <a:fld id="{1DD36ED0-5EBA-4A01-9BDF-96AD27FBAF4C}" type="slidenum">
              <a:rPr lang="he-IL" sz="1300">
                <a:solidFill>
                  <a:srgbClr val="0000FF"/>
                </a:solidFill>
                <a:latin typeface="Marlett" pitchFamily="2" charset="2"/>
                <a:cs typeface="Arial" pitchFamily="34" charset="0"/>
              </a:rPr>
              <a:pPr algn="r">
                <a:buClr>
                  <a:srgbClr val="0000FF"/>
                </a:buClr>
                <a:buFont typeface="Marlett" pitchFamily="2" charset="2"/>
                <a:buNone/>
              </a:pPr>
              <a:t>54</a:t>
            </a:fld>
            <a:endParaRPr lang="en-US" sz="1300">
              <a:solidFill>
                <a:srgbClr val="0000FF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54277" name="Text Box 3"/>
          <p:cNvSpPr txBox="1">
            <a:spLocks noChangeArrowheads="1"/>
          </p:cNvSpPr>
          <p:nvPr/>
        </p:nvSpPr>
        <p:spPr bwMode="auto">
          <a:xfrm>
            <a:off x="1377802" y="510327"/>
            <a:ext cx="7120854" cy="255057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>
              <a:cs typeface="Arial" pitchFamily="34" charset="0"/>
            </a:endParaRPr>
          </a:p>
        </p:txBody>
      </p:sp>
      <p:sp>
        <p:nvSpPr>
          <p:cNvPr id="54278" name="Text Box 4"/>
          <p:cNvSpPr txBox="1">
            <a:spLocks noGrp="1" noChangeArrowheads="1"/>
          </p:cNvSpPr>
          <p:nvPr>
            <p:ph type="body"/>
          </p:nvPr>
        </p:nvSpPr>
        <p:spPr>
          <a:xfrm>
            <a:off x="1315978" y="3229608"/>
            <a:ext cx="7242294" cy="3057741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r>
              <a:rPr lang="en-US" dirty="0">
                <a:latin typeface="Comic Sans MS" pitchFamily="66" charset="0"/>
                <a:cs typeface="Times New Roman" pitchFamily="18" charset="0"/>
              </a:rPr>
              <a:t>At least one other thread is completing infinitely often, since there are only a finite number of threads. </a:t>
            </a:r>
          </a:p>
        </p:txBody>
      </p:sp>
    </p:spTree>
    <p:extLst>
      <p:ext uri="{BB962C8B-B14F-4D97-AF65-F5344CB8AC3E}">
        <p14:creationId xmlns:p14="http://schemas.microsoft.com/office/powerpoint/2010/main" val="1262814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fld id="{CB71876E-5EA6-421D-BAEA-81DA31E60220}" type="slidenum">
              <a:rPr lang="he-IL" sz="1300">
                <a:solidFill>
                  <a:srgbClr val="0000FF"/>
                </a:solidFill>
                <a:latin typeface="Marlett" pitchFamily="2" charset="2"/>
                <a:cs typeface="Arial" pitchFamily="34" charset="0"/>
              </a:rPr>
              <a:pPr/>
              <a:t>55</a:t>
            </a:fld>
            <a:endParaRPr lang="en-US" sz="1300">
              <a:solidFill>
                <a:srgbClr val="0000FF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1" y="0"/>
            <a:ext cx="4279136" cy="3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>
              <a:buClr>
                <a:srgbClr val="0000FF"/>
              </a:buClr>
              <a:buFont typeface="Marlett" pitchFamily="2" charset="2"/>
              <a:buNone/>
            </a:pPr>
            <a:r>
              <a:rPr lang="en-US" sz="1300">
                <a:solidFill>
                  <a:srgbClr val="0000FF"/>
                </a:solidFill>
                <a:latin typeface="Marlett" pitchFamily="2" charset="2"/>
              </a:rPr>
              <a:t></a:t>
            </a:r>
          </a:p>
        </p:txBody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5595115" y="6458160"/>
            <a:ext cx="4279136" cy="3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>
              <a:buClr>
                <a:srgbClr val="0000FF"/>
              </a:buClr>
              <a:buFont typeface="Marlett" pitchFamily="2" charset="2"/>
              <a:buNone/>
            </a:pPr>
            <a:fld id="{8B7074BE-2DF5-4095-8F17-1B7091625607}" type="slidenum">
              <a:rPr lang="he-IL" sz="1300">
                <a:solidFill>
                  <a:srgbClr val="0000FF"/>
                </a:solidFill>
                <a:latin typeface="Marlett" pitchFamily="2" charset="2"/>
                <a:cs typeface="Arial" pitchFamily="34" charset="0"/>
              </a:rPr>
              <a:pPr algn="r">
                <a:buClr>
                  <a:srgbClr val="0000FF"/>
                </a:buClr>
                <a:buFont typeface="Marlett" pitchFamily="2" charset="2"/>
                <a:buNone/>
              </a:pPr>
              <a:t>55</a:t>
            </a:fld>
            <a:endParaRPr lang="en-US" sz="1300">
              <a:solidFill>
                <a:srgbClr val="0000FF"/>
              </a:solidFill>
              <a:latin typeface="Marlett" pitchFamily="2" charset="2"/>
              <a:cs typeface="Arial" pitchFamily="34" charset="0"/>
            </a:endParaRPr>
          </a:p>
        </p:txBody>
      </p:sp>
      <p:sp>
        <p:nvSpPr>
          <p:cNvPr id="55301" name="Text Box 3"/>
          <p:cNvSpPr txBox="1">
            <a:spLocks noChangeArrowheads="1"/>
          </p:cNvSpPr>
          <p:nvPr/>
        </p:nvSpPr>
        <p:spPr bwMode="auto">
          <a:xfrm>
            <a:off x="1377802" y="510327"/>
            <a:ext cx="7120854" cy="255057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endParaRPr lang="he-IL">
              <a:cs typeface="Arial" pitchFamily="34" charset="0"/>
            </a:endParaRPr>
          </a:p>
        </p:txBody>
      </p:sp>
      <p:sp>
        <p:nvSpPr>
          <p:cNvPr id="55302" name="Text Box 4"/>
          <p:cNvSpPr txBox="1">
            <a:spLocks noGrp="1" noChangeArrowheads="1"/>
          </p:cNvSpPr>
          <p:nvPr>
            <p:ph type="body"/>
          </p:nvPr>
        </p:nvSpPr>
        <p:spPr>
          <a:xfrm>
            <a:off x="1315978" y="3229608"/>
            <a:ext cx="7242294" cy="3057741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r>
              <a:rPr lang="en-US">
                <a:latin typeface="Comic Sans MS" pitchFamily="66" charset="0"/>
                <a:cs typeface="Times New Roman" pitchFamily="18" charset="0"/>
              </a:rPr>
              <a:t>We want </a:t>
            </a:r>
            <a:r>
              <a:rPr lang="en-US" dirty="0">
                <a:latin typeface="Comic Sans MS" pitchFamily="66" charset="0"/>
                <a:cs typeface="Times New Roman" pitchFamily="18" charset="0"/>
              </a:rPr>
              <a:t>every individual to be happy, not just the system as a whole. </a:t>
            </a:r>
          </a:p>
          <a:p>
            <a:pPr algn="r" rtl="1" eaLnBrk="1" hangingPunct="1">
              <a:spcBef>
                <a:spcPts val="450"/>
              </a:spcBef>
              <a:buFont typeface="Comic Sans MS" pitchFamily="66" charset="0"/>
              <a:buNone/>
            </a:pPr>
            <a:endParaRPr lang="en-US" dirty="0"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952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2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14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13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71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F57E1-7724-46A8-9EEA-06D820A1AE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5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7E33-CC16-4DDF-9717-80051B750218}" type="datetime1">
              <a:rPr lang="en-US" altLang="zh-CN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3885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BC00-2774-4405-9F28-557BAE282561}" type="datetime1">
              <a:rPr lang="en-US" altLang="zh-CN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0326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543A-8C61-4D9E-A2F6-F9D55A766FEB}" type="datetime1">
              <a:rPr lang="en-US" altLang="zh-CN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6102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EB64-8903-4499-B561-6929C4DB4A23}" type="datetime1">
              <a:rPr lang="en-US" altLang="zh-CN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707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A725-B791-44B2-A230-9EFDEF5840D2}" type="datetime1">
              <a:rPr lang="en-US" altLang="zh-CN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6469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55A-29A8-4DD2-992E-0246C6BECE2D}" type="datetime1">
              <a:rPr lang="en-US" altLang="zh-CN" smtClean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8883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AB7B-D0E2-4654-B084-61C7A5F19980}" type="datetime1">
              <a:rPr lang="en-US" altLang="zh-CN" smtClean="0"/>
              <a:t>10/30/2019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674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FC31-9C29-41C8-AD85-F5274CF53848}" type="datetime1">
              <a:rPr lang="en-US" altLang="zh-CN" smtClean="0"/>
              <a:t>10/30/2019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944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05C1-6D38-468A-A02C-F590D4DDFAEF}" type="datetime1">
              <a:rPr lang="en-US" altLang="zh-CN" smtClean="0"/>
              <a:t>10/30/2019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4155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13BA-B348-4ED5-AB3F-BE22AC54CD52}" type="datetime1">
              <a:rPr lang="en-US" altLang="zh-CN" smtClean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4446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DB77-7DEC-40A8-860B-9998EE424CE9}" type="datetime1">
              <a:rPr lang="en-US" altLang="zh-CN" smtClean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6658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DE6343A8-D17D-4BAB-8FC7-93D150D37D36}" type="datetime1">
              <a:rPr lang="en-US" altLang="zh-CN" smtClean="0"/>
              <a:t>10/30/2019</a:t>
            </a:fld>
            <a:endParaRPr lang="en-US" sz="12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sz="1200" dirty="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 dirty="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270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p@ios.ac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aix/library/au-multithreaded_structures2/index.html" TargetMode="External"/><Relationship Id="rId2" Type="http://schemas.openxmlformats.org/officeDocument/2006/relationships/hyperlink" Target="http://www.ibm.com/developerworks/aix/library/au-multithreaded_structures1/index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290224"/>
            <a:ext cx="7406640" cy="3307128"/>
          </a:xfrm>
        </p:spPr>
        <p:txBody>
          <a:bodyPr>
            <a:normAutofit fontScale="92500" lnSpcReduction="20000"/>
          </a:bodyPr>
          <a:lstStyle/>
          <a:p>
            <a:pPr rtl="0"/>
            <a:endParaRPr lang="en-US" dirty="0"/>
          </a:p>
          <a:p>
            <a:pPr algn="ctr" rtl="0"/>
            <a:r>
              <a:rPr lang="en-US" sz="3000" dirty="0" err="1"/>
              <a:t>Peng</a:t>
            </a:r>
            <a:r>
              <a:rPr lang="en-US" sz="3000" dirty="0"/>
              <a:t> WU</a:t>
            </a:r>
          </a:p>
          <a:p>
            <a:pPr algn="ctr" rtl="0"/>
            <a:r>
              <a:rPr lang="en-US" dirty="0">
                <a:hlinkClick r:id="rId3"/>
              </a:rPr>
              <a:t>wp@ios.ac.cn</a:t>
            </a:r>
            <a:endParaRPr lang="en-US" dirty="0"/>
          </a:p>
          <a:p>
            <a:pPr algn="ctr" rtl="0"/>
            <a:endParaRPr lang="en-US" dirty="0"/>
          </a:p>
          <a:p>
            <a:pPr algn="ctr" rtl="0"/>
            <a:r>
              <a:rPr lang="en-US" sz="2200" dirty="0"/>
              <a:t>Based on the slides by </a:t>
            </a:r>
            <a:r>
              <a:rPr lang="en-US" sz="2200" dirty="0" err="1"/>
              <a:t>Avishai</a:t>
            </a:r>
            <a:r>
              <a:rPr lang="en-US" sz="2200" dirty="0"/>
              <a:t> (Shai) </a:t>
            </a:r>
            <a:r>
              <a:rPr lang="en-US" sz="2200" dirty="0" err="1"/>
              <a:t>Gretz</a:t>
            </a:r>
            <a:r>
              <a:rPr lang="en-US" sz="2200" dirty="0"/>
              <a:t> for</a:t>
            </a:r>
          </a:p>
          <a:p>
            <a:pPr algn="ctr" rtl="0"/>
            <a:r>
              <a:rPr lang="en-US" sz="2200" b="1" dirty="0"/>
              <a:t>Advanced Topics in Concurrent Programming, 236803</a:t>
            </a:r>
          </a:p>
          <a:p>
            <a:pPr algn="ctr" rtl="0"/>
            <a:r>
              <a:rPr lang="en-US" sz="2200" dirty="0"/>
              <a:t>Instructor: Prof. </a:t>
            </a:r>
            <a:r>
              <a:rPr lang="en-US" sz="2200" dirty="0" err="1"/>
              <a:t>Erez</a:t>
            </a:r>
            <a:r>
              <a:rPr lang="en-US" sz="2200" dirty="0"/>
              <a:t> </a:t>
            </a:r>
            <a:r>
              <a:rPr lang="en-US" sz="2200" dirty="0" err="1"/>
              <a:t>Petrank</a:t>
            </a:r>
            <a:r>
              <a:rPr lang="en-US" sz="2200" dirty="0"/>
              <a:t> </a:t>
            </a:r>
          </a:p>
          <a:p>
            <a:pPr algn="ctr" rtl="0"/>
            <a:r>
              <a:rPr lang="en-US" sz="2200" dirty="0"/>
              <a:t>Computer Science Department, </a:t>
            </a:r>
            <a:r>
              <a:rPr lang="en-US" sz="2200" dirty="0" err="1"/>
              <a:t>Technion</a:t>
            </a:r>
            <a:r>
              <a:rPr lang="en-US" sz="2200" dirty="0"/>
              <a:t>, Spring 2012</a:t>
            </a:r>
            <a:endParaRPr lang="he-IL" sz="2200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447925" y="906463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800" dirty="0"/>
              <a:t>Monitors and Blocking Synchronization</a:t>
            </a:r>
            <a:endParaRPr lang="en-US" altLang="zh-CN" sz="4800" dirty="0">
              <a:latin typeface="Arial" charset="0"/>
              <a:ea typeface="宋体" charset="-122"/>
              <a:cs typeface="Arial" charset="0"/>
            </a:endParaRPr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1150" y="369888"/>
            <a:ext cx="1676400" cy="205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47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void </a:t>
            </a:r>
            <a:r>
              <a:rPr lang="en-US" i="1" dirty="0">
                <a:solidFill>
                  <a:srgbClr val="0070C0"/>
                </a:solidFill>
              </a:rPr>
              <a:t>await</a:t>
            </a:r>
            <a:r>
              <a:rPr lang="en-US" dirty="0"/>
              <a:t>(): called when a thread wants to wait for a certain property to hold</a:t>
            </a:r>
          </a:p>
          <a:p>
            <a:pPr algn="l" rtl="0"/>
            <a:r>
              <a:rPr lang="en-US" dirty="0"/>
              <a:t>void </a:t>
            </a:r>
            <a:r>
              <a:rPr lang="en-US" i="1" dirty="0">
                <a:solidFill>
                  <a:srgbClr val="0070C0"/>
                </a:solidFill>
              </a:rPr>
              <a:t>signal</a:t>
            </a:r>
            <a:r>
              <a:rPr lang="en-US" dirty="0"/>
              <a:t>(): called when a thread wants to wake up one thread waiting on this condition</a:t>
            </a:r>
          </a:p>
          <a:p>
            <a:pPr algn="l" rtl="0"/>
            <a:r>
              <a:rPr lang="en-US" dirty="0"/>
              <a:t>void </a:t>
            </a:r>
            <a:r>
              <a:rPr lang="en-US" i="1" dirty="0" err="1">
                <a:solidFill>
                  <a:srgbClr val="0070C0"/>
                </a:solidFill>
              </a:rPr>
              <a:t>signalAll</a:t>
            </a:r>
            <a:r>
              <a:rPr lang="en-US" dirty="0"/>
              <a:t>(): same as signal, but all waiting threads are awakened</a:t>
            </a:r>
          </a:p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690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rtl="0"/>
            <a:r>
              <a:rPr lang="en-US" dirty="0"/>
              <a:t>When </a:t>
            </a:r>
            <a:r>
              <a:rPr lang="en-US" i="1" dirty="0">
                <a:solidFill>
                  <a:srgbClr val="0070C0"/>
                </a:solidFill>
              </a:rPr>
              <a:t>signal/</a:t>
            </a:r>
            <a:r>
              <a:rPr lang="en-US" i="1" dirty="0" err="1">
                <a:solidFill>
                  <a:srgbClr val="0070C0"/>
                </a:solidFill>
              </a:rPr>
              <a:t>signalAll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 is called, waiting threads on </a:t>
            </a:r>
            <a:r>
              <a:rPr lang="en-US" i="1" dirty="0">
                <a:solidFill>
                  <a:srgbClr val="0070C0"/>
                </a:solidFill>
              </a:rPr>
              <a:t>await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 may return one at a time (with the lock reacquired)</a:t>
            </a:r>
          </a:p>
          <a:p>
            <a:pPr algn="l" rtl="0"/>
            <a:r>
              <a:rPr lang="en-US" b="1" dirty="0"/>
              <a:t>This does not necessarily mean that the property holds at the time</a:t>
            </a:r>
          </a:p>
          <a:p>
            <a:pPr lvl="1" algn="l" rtl="0"/>
            <a:r>
              <a:rPr lang="en-US" dirty="0"/>
              <a:t>Too many sleeping threads were awakened </a:t>
            </a:r>
          </a:p>
          <a:p>
            <a:pPr lvl="1" algn="l" rtl="0"/>
            <a:r>
              <a:rPr lang="en-US" i="1" dirty="0"/>
              <a:t>The</a:t>
            </a:r>
            <a:r>
              <a:rPr lang="en-US" i="1" dirty="0">
                <a:solidFill>
                  <a:srgbClr val="0070C0"/>
                </a:solidFill>
              </a:rPr>
              <a:t> await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 method may return spuriously</a:t>
            </a:r>
          </a:p>
          <a:p>
            <a:pPr algn="l" rtl="0"/>
            <a:r>
              <a:rPr lang="en-US" dirty="0"/>
              <a:t>The awakened thread should retest the property and call </a:t>
            </a:r>
            <a:r>
              <a:rPr lang="en-US" i="1" dirty="0">
                <a:solidFill>
                  <a:srgbClr val="0070C0"/>
                </a:solidFill>
              </a:rPr>
              <a:t>await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 again if it still does not hold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4464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i="1" dirty="0"/>
              <a:t>Non-blocking condition variables </a:t>
            </a:r>
          </a:p>
          <a:p>
            <a:pPr lvl="1" algn="l" rtl="0"/>
            <a:r>
              <a:rPr lang="en-US" b="1" i="1" dirty="0">
                <a:solidFill>
                  <a:srgbClr val="0070C0"/>
                </a:solidFill>
              </a:rPr>
              <a:t>Signal and Continue</a:t>
            </a:r>
            <a:endParaRPr lang="en-US" b="1" dirty="0">
              <a:solidFill>
                <a:srgbClr val="0070C0"/>
              </a:solidFill>
            </a:endParaRPr>
          </a:p>
          <a:p>
            <a:pPr lvl="1" algn="l" rtl="0"/>
            <a:r>
              <a:rPr lang="en-US" dirty="0"/>
              <a:t>The signaling thread continues </a:t>
            </a:r>
          </a:p>
          <a:p>
            <a:pPr algn="l" rtl="0"/>
            <a:r>
              <a:rPr lang="en-US" i="1" dirty="0"/>
              <a:t>Blocking condition variables </a:t>
            </a:r>
          </a:p>
          <a:p>
            <a:pPr lvl="1" algn="l" rtl="0"/>
            <a:r>
              <a:rPr lang="en-US" b="1" i="1" dirty="0">
                <a:solidFill>
                  <a:srgbClr val="0070C0"/>
                </a:solidFill>
              </a:rPr>
              <a:t>Signal and Wait</a:t>
            </a:r>
          </a:p>
          <a:p>
            <a:pPr lvl="1" algn="l" rtl="0"/>
            <a:r>
              <a:rPr lang="en-US" dirty="0"/>
              <a:t>The signaling thread waits until the signaled thread relinquishes the lock </a:t>
            </a:r>
          </a:p>
          <a:p>
            <a:pPr lvl="1" algn="l" rtl="0"/>
            <a:r>
              <a:rPr lang="en-US" dirty="0"/>
              <a:t>The </a:t>
            </a:r>
            <a:r>
              <a:rPr lang="en-US" b="1" i="1" dirty="0">
                <a:solidFill>
                  <a:srgbClr val="00B0F0"/>
                </a:solidFill>
              </a:rPr>
              <a:t>original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proposals by Hoare and Hansen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319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 Locks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13</a:t>
            </a:fld>
            <a:endParaRPr kumimoji="0" lang="en-US" dirty="0"/>
          </a:p>
        </p:txBody>
      </p:sp>
      <p:pic>
        <p:nvPicPr>
          <p:cNvPr id="2050" name="Picture 2" descr="Java Moni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419" y="1268760"/>
            <a:ext cx="8208912" cy="51387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4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4045" r="-74045"/>
          <a:stretch>
            <a:fillRect/>
          </a:stretch>
        </p:blipFill>
        <p:spPr>
          <a:xfrm>
            <a:off x="-2776266" y="0"/>
            <a:ext cx="12469966" cy="685800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407096" cy="5851525"/>
          </a:xfrm>
        </p:spPr>
        <p:txBody>
          <a:bodyPr vert="horz">
            <a:normAutofit/>
          </a:bodyPr>
          <a:lstStyle/>
          <a:p>
            <a:r>
              <a:rPr kumimoji="1" lang="en-US" altLang="zh-CN" dirty="0"/>
              <a:t>Non-blocking </a:t>
            </a:r>
            <a:r>
              <a:rPr kumimoji="1" lang="en-US" altLang="zh-CN"/>
              <a:t>Condition Variables (Java </a:t>
            </a:r>
            <a:r>
              <a:rPr kumimoji="1" lang="en-US" altLang="zh-CN" dirty="0"/>
              <a:t>Monitor</a:t>
            </a:r>
            <a:r>
              <a:rPr kumimoji="1" lang="en-US" altLang="zh-CN"/>
              <a:t/>
            </a:r>
            <a:br>
              <a:rPr kumimoji="1" lang="en-US" altLang="zh-CN"/>
            </a:br>
            <a:r>
              <a:rPr kumimoji="1" lang="en-US" altLang="zh-CN"/>
              <a:t>Locks)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6" name="框架 5"/>
          <p:cNvSpPr/>
          <p:nvPr/>
        </p:nvSpPr>
        <p:spPr>
          <a:xfrm>
            <a:off x="2339752" y="812329"/>
            <a:ext cx="2592288" cy="2088232"/>
          </a:xfrm>
          <a:prstGeom prst="frame">
            <a:avLst>
              <a:gd name="adj1" fmla="val 4898"/>
            </a:avLst>
          </a:prstGeom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2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15</a:t>
            </a:fld>
            <a:endParaRPr kumimoji="0"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621" y="0"/>
            <a:ext cx="6467829" cy="6858000"/>
          </a:xfrm>
          <a:prstGeom prst="rect">
            <a:avLst/>
          </a:prstGeom>
        </p:spPr>
      </p:pic>
      <p:sp>
        <p:nvSpPr>
          <p:cNvPr id="6" name="竖排标题 1"/>
          <p:cNvSpPr txBox="1">
            <a:spLocks/>
          </p:cNvSpPr>
          <p:nvPr/>
        </p:nvSpPr>
        <p:spPr>
          <a:xfrm>
            <a:off x="6629400" y="274638"/>
            <a:ext cx="2407096" cy="5851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Blocking </a:t>
            </a:r>
            <a:r>
              <a:rPr kumimoji="1" lang="en-US" altLang="zh-CN"/>
              <a:t>Condition Variables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295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Java provides built-in support for monitors in the form of </a:t>
            </a:r>
            <a:r>
              <a:rPr lang="en-US" b="1" i="1" dirty="0"/>
              <a:t>synchronized</a:t>
            </a:r>
            <a:r>
              <a:rPr lang="en-US" dirty="0"/>
              <a:t> blocks and methods</a:t>
            </a:r>
          </a:p>
          <a:p>
            <a:pPr algn="l" rtl="0"/>
            <a:r>
              <a:rPr lang="en-US" dirty="0"/>
              <a:t>As well as built-in methods </a:t>
            </a:r>
            <a:r>
              <a:rPr lang="en-US" b="1" dirty="0"/>
              <a:t>wait</a:t>
            </a:r>
            <a:r>
              <a:rPr lang="en-US" dirty="0"/>
              <a:t>(), </a:t>
            </a:r>
            <a:r>
              <a:rPr lang="en-US" b="1" dirty="0"/>
              <a:t>notify</a:t>
            </a:r>
            <a:r>
              <a:rPr lang="en-US" dirty="0"/>
              <a:t>() and </a:t>
            </a:r>
            <a:r>
              <a:rPr lang="en-US" b="1" dirty="0" err="1"/>
              <a:t>notifyAll</a:t>
            </a:r>
            <a:r>
              <a:rPr lang="en-US" dirty="0"/>
              <a:t>()</a:t>
            </a:r>
          </a:p>
          <a:p>
            <a:pPr lvl="1" algn="l" rtl="0"/>
            <a:r>
              <a:rPr lang="en-US" dirty="0"/>
              <a:t>Similar to </a:t>
            </a:r>
            <a:r>
              <a:rPr lang="en-US" i="1" dirty="0">
                <a:solidFill>
                  <a:srgbClr val="0070C0"/>
                </a:solidFill>
              </a:rPr>
              <a:t>await</a:t>
            </a:r>
            <a:r>
              <a:rPr lang="en-US" dirty="0"/>
              <a:t>(), </a:t>
            </a:r>
            <a:r>
              <a:rPr lang="en-US" i="1" dirty="0">
                <a:solidFill>
                  <a:srgbClr val="0070C0"/>
                </a:solidFill>
              </a:rPr>
              <a:t>signal</a:t>
            </a:r>
            <a:r>
              <a:rPr lang="en-US" dirty="0"/>
              <a:t>() and </a:t>
            </a:r>
            <a:r>
              <a:rPr lang="en-US" i="1" dirty="0" err="1">
                <a:solidFill>
                  <a:srgbClr val="0070C0"/>
                </a:solidFill>
              </a:rPr>
              <a:t>signalAll</a:t>
            </a:r>
            <a:r>
              <a:rPr lang="en-US" dirty="0"/>
              <a:t>() </a:t>
            </a:r>
          </a:p>
          <a:p>
            <a:pPr lvl="1" algn="l" rtl="0"/>
            <a:r>
              <a:rPr lang="en-US" dirty="0"/>
              <a:t>Associated with one (implicit) condition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32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java.lang.Thread.State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17</a:t>
            </a:fld>
            <a:endParaRPr kumimoji="0" lang="en-US" dirty="0"/>
          </a:p>
        </p:txBody>
      </p:sp>
      <p:pic>
        <p:nvPicPr>
          <p:cNvPr id="1028" name="Picture 4" descr="http://4.bp.blogspot.com/-vDdgHSKHgX0/Uhs1EIIGQgI/AAAAAAAAD84/9KpVnhGTs84/s1600/thread_st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584" y="1369570"/>
            <a:ext cx="7560840" cy="5155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476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- </a:t>
            </a:r>
            <a:r>
              <a:rPr lang="en-US" dirty="0" err="1"/>
              <a:t>LockedQueue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One Lock object</a:t>
            </a:r>
          </a:p>
          <a:p>
            <a:pPr algn="l" rtl="0"/>
            <a:r>
              <a:rPr lang="en-US" dirty="0"/>
              <a:t>Two Condition objects:</a:t>
            </a:r>
          </a:p>
          <a:p>
            <a:pPr lvl="1" algn="l" rtl="0"/>
            <a:r>
              <a:rPr lang="en-US" i="1" dirty="0" err="1">
                <a:solidFill>
                  <a:srgbClr val="0070C0"/>
                </a:solidFill>
              </a:rPr>
              <a:t>notFull</a:t>
            </a:r>
            <a:r>
              <a:rPr lang="en-US" dirty="0"/>
              <a:t> for </a:t>
            </a:r>
            <a:r>
              <a:rPr lang="en-US" dirty="0" err="1"/>
              <a:t>enqueuing</a:t>
            </a:r>
            <a:endParaRPr lang="en-US" dirty="0"/>
          </a:p>
          <a:p>
            <a:pPr lvl="1" algn="l" rtl="0"/>
            <a:r>
              <a:rPr lang="en-US" i="1" dirty="0" err="1">
                <a:solidFill>
                  <a:srgbClr val="0070C0"/>
                </a:solidFill>
              </a:rPr>
              <a:t>notEmpty</a:t>
            </a:r>
            <a:r>
              <a:rPr lang="en-US" dirty="0"/>
              <a:t> for </a:t>
            </a:r>
            <a:r>
              <a:rPr lang="en-US" dirty="0" err="1"/>
              <a:t>dequeuing</a:t>
            </a:r>
            <a:endParaRPr lang="en-US" dirty="0"/>
          </a:p>
          <a:p>
            <a:pPr lvl="1" algn="l" rtl="0"/>
            <a:r>
              <a:rPr lang="en-US" dirty="0"/>
              <a:t>Pros and Cons:</a:t>
            </a:r>
          </a:p>
          <a:p>
            <a:pPr lvl="2" algn="l" rtl="0"/>
            <a:r>
              <a:rPr lang="en-US" dirty="0"/>
              <a:t>More efficient since less irrelevant threads are awakened</a:t>
            </a:r>
          </a:p>
          <a:p>
            <a:pPr lvl="2" algn="l" rtl="0"/>
            <a:r>
              <a:rPr lang="en-US" dirty="0"/>
              <a:t>More complex to design</a:t>
            </a:r>
          </a:p>
          <a:p>
            <a:pPr marL="402336" lvl="1" indent="0" algn="l" rtl="0">
              <a:buNone/>
            </a:pPr>
            <a:endParaRPr lang="en-US" dirty="0"/>
          </a:p>
          <a:p>
            <a:pPr lvl="1" algn="l" rtl="0"/>
            <a:endParaRPr lang="en-US" dirty="0"/>
          </a:p>
          <a:p>
            <a:pPr marL="82296" indent="0" algn="l" rtl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18</a:t>
            </a:fld>
            <a:endParaRPr kumimoji="0"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1489" y="1715641"/>
            <a:ext cx="24669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LockedQueue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8" y="1600200"/>
            <a:ext cx="8229600" cy="4525963"/>
          </a:xfrm>
        </p:spPr>
        <p:txBody>
          <a:bodyPr>
            <a:noAutofit/>
          </a:bodyPr>
          <a:lstStyle/>
          <a:p>
            <a:pPr marL="82296" indent="0" algn="l" rtl="0">
              <a:buNone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Class </a:t>
            </a:r>
            <a:r>
              <a:rPr lang="en-US" sz="2800" dirty="0" err="1"/>
              <a:t>LockedQueue</a:t>
            </a:r>
            <a:r>
              <a:rPr lang="en-US" sz="2800" dirty="0"/>
              <a:t>&lt;T&gt; {</a:t>
            </a:r>
          </a:p>
          <a:p>
            <a:pPr marL="82296" indent="0" algn="l" rtl="0">
              <a:buNone/>
            </a:pPr>
            <a:r>
              <a:rPr lang="en-US" sz="2800" b="1" dirty="0"/>
              <a:t>	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final</a:t>
            </a:r>
            <a:r>
              <a:rPr lang="en-US" sz="2800" b="1" dirty="0"/>
              <a:t> </a:t>
            </a:r>
            <a:r>
              <a:rPr lang="en-US" sz="2800" dirty="0"/>
              <a:t>Lock </a:t>
            </a:r>
            <a:r>
              <a:rPr lang="en-US" sz="2800" dirty="0" err="1"/>
              <a:t>lock</a:t>
            </a:r>
            <a:r>
              <a:rPr lang="en-US" sz="2800" dirty="0"/>
              <a:t> =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new</a:t>
            </a:r>
            <a:r>
              <a:rPr lang="en-US" sz="2800" b="1" dirty="0"/>
              <a:t> </a:t>
            </a:r>
            <a:r>
              <a:rPr lang="en-US" sz="2800" dirty="0" err="1"/>
              <a:t>ReentrantLock</a:t>
            </a:r>
            <a:r>
              <a:rPr lang="en-US" sz="2800" dirty="0"/>
              <a:t>();</a:t>
            </a:r>
          </a:p>
          <a:p>
            <a:pPr marL="82296" indent="0" algn="l" rtl="0">
              <a:buNone/>
            </a:pPr>
            <a:r>
              <a:rPr lang="en-US" sz="2800" b="1" dirty="0"/>
              <a:t>	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final</a:t>
            </a:r>
            <a:r>
              <a:rPr lang="en-US" sz="2800" b="1" dirty="0"/>
              <a:t> </a:t>
            </a:r>
            <a:r>
              <a:rPr lang="en-US" sz="2800" dirty="0"/>
              <a:t>Condition </a:t>
            </a:r>
            <a:r>
              <a:rPr lang="en-US" sz="2800" dirty="0" err="1"/>
              <a:t>notFull</a:t>
            </a:r>
            <a:r>
              <a:rPr lang="en-US" sz="2800" dirty="0"/>
              <a:t> = </a:t>
            </a:r>
            <a:r>
              <a:rPr lang="en-US" sz="2800" dirty="0" err="1">
                <a:solidFill>
                  <a:srgbClr val="7030A0"/>
                </a:solidFill>
              </a:rPr>
              <a:t>lock.newCondition</a:t>
            </a:r>
            <a:r>
              <a:rPr lang="en-US" sz="2800" dirty="0"/>
              <a:t>();</a:t>
            </a:r>
          </a:p>
          <a:p>
            <a:pPr marL="82296" indent="0" algn="l" rtl="0">
              <a:buNone/>
            </a:pPr>
            <a:r>
              <a:rPr lang="en-US" sz="2800" b="1" dirty="0"/>
              <a:t>	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final</a:t>
            </a:r>
            <a:r>
              <a:rPr lang="en-US" sz="2800" b="1" dirty="0"/>
              <a:t> </a:t>
            </a:r>
            <a:r>
              <a:rPr lang="en-US" sz="2800" dirty="0"/>
              <a:t>Condition </a:t>
            </a:r>
            <a:r>
              <a:rPr lang="en-US" sz="2800" dirty="0" err="1"/>
              <a:t>notEmpty</a:t>
            </a:r>
            <a:r>
              <a:rPr lang="en-US" sz="2800" dirty="0"/>
              <a:t> = </a:t>
            </a:r>
            <a:r>
              <a:rPr lang="en-US" sz="2800" dirty="0" err="1">
                <a:solidFill>
                  <a:srgbClr val="7030A0"/>
                </a:solidFill>
              </a:rPr>
              <a:t>lock.newCondition</a:t>
            </a:r>
            <a:r>
              <a:rPr lang="en-US" sz="2800" dirty="0"/>
              <a:t>();</a:t>
            </a:r>
          </a:p>
          <a:p>
            <a:pPr marL="82296" indent="0" algn="l" rtl="0">
              <a:buNone/>
            </a:pPr>
            <a:r>
              <a:rPr lang="en-US" sz="2800" b="1" dirty="0"/>
              <a:t>	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final</a:t>
            </a:r>
            <a:r>
              <a:rPr lang="en-US" sz="2800" b="1" dirty="0"/>
              <a:t> </a:t>
            </a:r>
            <a:r>
              <a:rPr lang="en-US" sz="2800" dirty="0"/>
              <a:t>T[] items;</a:t>
            </a:r>
          </a:p>
          <a:p>
            <a:pPr marL="82296" indent="0" algn="l" rtl="0">
              <a:buNone/>
            </a:pPr>
            <a:r>
              <a:rPr lang="en-US" sz="2800" b="1" dirty="0"/>
              <a:t>	</a:t>
            </a:r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en-US" sz="2800" b="1" dirty="0"/>
              <a:t> </a:t>
            </a:r>
            <a:r>
              <a:rPr lang="en-US" sz="2800" dirty="0"/>
              <a:t>tail, head, count;</a:t>
            </a:r>
            <a:r>
              <a:rPr lang="zh-CN" altLang="en-US" sz="2800" dirty="0"/>
              <a:t> </a:t>
            </a:r>
            <a:r>
              <a:rPr lang="en-US" sz="2800" dirty="0"/>
              <a:t>…</a:t>
            </a:r>
          </a:p>
          <a:p>
            <a:pPr marL="82296" indent="0" algn="l" rtl="0">
              <a:buNone/>
            </a:pPr>
            <a:r>
              <a:rPr lang="en-US" sz="28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3709609"/>
            <a:ext cx="3528392" cy="1296144"/>
          </a:xfrm>
          <a:prstGeom prst="wedgeRoundRectCallout">
            <a:avLst>
              <a:gd name="adj1" fmla="val -25328"/>
              <a:gd name="adj2" fmla="val -60391"/>
              <a:gd name="adj3" fmla="val 16667"/>
            </a:avLst>
          </a:prstGeom>
          <a:solidFill>
            <a:srgbClr val="00B0F0"/>
          </a:solidFill>
        </p:spPr>
        <p:txBody>
          <a:bodyPr wrap="square" rtlCol="0"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Creating conditions </a:t>
            </a:r>
            <a:r>
              <a:rPr lang="en-US" sz="2400" b="1" i="1" dirty="0" err="1">
                <a:solidFill>
                  <a:schemeClr val="bg1"/>
                </a:solidFill>
              </a:rPr>
              <a:t>notFull</a:t>
            </a:r>
            <a:r>
              <a:rPr lang="en-US" sz="2400" b="1" dirty="0">
                <a:solidFill>
                  <a:schemeClr val="bg1"/>
                </a:solidFill>
              </a:rPr>
              <a:t> and </a:t>
            </a:r>
            <a:r>
              <a:rPr lang="en-US" sz="2400" b="1" i="1" dirty="0" err="1">
                <a:solidFill>
                  <a:schemeClr val="bg1"/>
                </a:solidFill>
              </a:rPr>
              <a:t>notEmpty</a:t>
            </a:r>
            <a:r>
              <a:rPr lang="en-US" sz="2400" b="1" dirty="0">
                <a:solidFill>
                  <a:schemeClr val="bg1"/>
                </a:solidFill>
              </a:rPr>
              <a:t> associated with the lock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4614" y="5083810"/>
            <a:ext cx="7349988" cy="17176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900" b="1" dirty="0">
                <a:solidFill>
                  <a:schemeClr val="accent3"/>
                </a:solidFill>
              </a:rPr>
              <a:t> 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public</a:t>
            </a:r>
            <a:r>
              <a:rPr lang="en-US" altLang="zh-CN" b="1" dirty="0">
                <a:solidFill>
                  <a:schemeClr val="accent3"/>
                </a:solidFill>
              </a:rPr>
              <a:t> </a:t>
            </a:r>
            <a:r>
              <a:rPr lang="en-US" altLang="zh-CN" dirty="0" err="1"/>
              <a:t>LockedQueue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en-US" altLang="zh-CN" dirty="0"/>
              <a:t> capacity)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items = (T[]) 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new</a:t>
            </a:r>
            <a:r>
              <a:rPr lang="en-US" altLang="zh-CN" dirty="0"/>
              <a:t> Object[</a:t>
            </a:r>
            <a:r>
              <a:rPr lang="en-US" altLang="zh-CN" dirty="0">
                <a:solidFill>
                  <a:srgbClr val="7030A0"/>
                </a:solidFill>
              </a:rPr>
              <a:t>capacity</a:t>
            </a:r>
            <a:r>
              <a:rPr lang="en-US" altLang="zh-CN" dirty="0"/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14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Monitors</a:t>
            </a:r>
          </a:p>
          <a:p>
            <a:pPr lvl="1"/>
            <a:r>
              <a:rPr lang="en-US" dirty="0"/>
              <a:t>Conditions</a:t>
            </a:r>
          </a:p>
          <a:p>
            <a:r>
              <a:rPr lang="en-US" dirty="0"/>
              <a:t>Readers-Writers Lock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Reentrant Lock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Semaphore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0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LockedQueue</a:t>
            </a:r>
            <a:r>
              <a:rPr lang="en-US" dirty="0"/>
              <a:t> implementation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public void</a:t>
            </a:r>
            <a:r>
              <a:rPr lang="en-US" altLang="zh-CN" b="1" dirty="0"/>
              <a:t> </a:t>
            </a:r>
            <a:r>
              <a:rPr lang="en-US" altLang="zh-CN" dirty="0" err="1"/>
              <a:t>enq</a:t>
            </a:r>
            <a:r>
              <a:rPr lang="en-US" altLang="zh-CN" dirty="0"/>
              <a:t>(T x) 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lock.lock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b="1" dirty="0"/>
              <a:t>  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try</a:t>
            </a:r>
            <a:r>
              <a:rPr lang="en-US" altLang="zh-CN" b="1" dirty="0"/>
              <a:t>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FF0000"/>
                </a:solidFill>
              </a:rPr>
              <a:t>while </a:t>
            </a:r>
            <a:r>
              <a:rPr lang="en-US" altLang="zh-CN" dirty="0"/>
              <a:t>(count == </a:t>
            </a:r>
            <a:r>
              <a:rPr lang="en-US" altLang="zh-CN" dirty="0" err="1"/>
              <a:t>items.length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notFull.await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i="1" dirty="0" err="1"/>
              <a:t>Enqueue</a:t>
            </a:r>
            <a:r>
              <a:rPr lang="en-US" altLang="zh-CN" i="1" dirty="0"/>
              <a:t> x</a:t>
            </a:r>
            <a:r>
              <a:rPr lang="en-US" altLang="zh-CN" dirty="0"/>
              <a:t>;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notEmpty.signal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} 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finally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lock.unlock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20</a:t>
            </a:fld>
            <a:endParaRPr kumimoji="0"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06304" y="5205780"/>
            <a:ext cx="2880320" cy="1440160"/>
          </a:xfrm>
          <a:prstGeom prst="wedgeRoundRectCallout">
            <a:avLst>
              <a:gd name="adj1" fmla="val 745"/>
              <a:gd name="adj2" fmla="val -169517"/>
              <a:gd name="adj3" fmla="val 16667"/>
            </a:avLst>
          </a:prstGeom>
          <a:solidFill>
            <a:srgbClr val="00B0F0"/>
          </a:solidFill>
        </p:spPr>
        <p:txBody>
          <a:bodyPr wrap="square" rtlCol="0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The queue is full – waiting on the </a:t>
            </a:r>
            <a:r>
              <a:rPr lang="en-US" sz="2400" b="1" i="1" dirty="0" err="1">
                <a:solidFill>
                  <a:schemeClr val="bg1"/>
                </a:solidFill>
              </a:rPr>
              <a:t>notFull</a:t>
            </a:r>
            <a:r>
              <a:rPr lang="en-US" sz="2400" b="1" dirty="0">
                <a:solidFill>
                  <a:schemeClr val="bg1"/>
                </a:solidFill>
              </a:rPr>
              <a:t> condition</a:t>
            </a:r>
          </a:p>
        </p:txBody>
      </p:sp>
      <p:sp>
        <p:nvSpPr>
          <p:cNvPr id="8" name="内容占位符 4"/>
          <p:cNvSpPr>
            <a:spLocks noGrp="1"/>
          </p:cNvSpPr>
          <p:nvPr>
            <p:ph sz="half" idx="2"/>
          </p:nvPr>
        </p:nvSpPr>
        <p:spPr>
          <a:xfrm>
            <a:off x="4716016" y="1605969"/>
            <a:ext cx="4320480" cy="4525963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</a:rPr>
              <a:t>public</a:t>
            </a:r>
            <a:r>
              <a:rPr lang="en-US" altLang="zh-CN" sz="2400" b="1" dirty="0"/>
              <a:t> </a:t>
            </a:r>
            <a:r>
              <a:rPr lang="en-US" altLang="zh-CN" sz="2400" dirty="0"/>
              <a:t>T </a:t>
            </a:r>
            <a:r>
              <a:rPr lang="en-US" altLang="zh-CN" sz="2400" dirty="0" err="1"/>
              <a:t>deq</a:t>
            </a:r>
            <a:r>
              <a:rPr lang="en-US" altLang="zh-CN" sz="2400" dirty="0"/>
              <a:t>() {</a:t>
            </a:r>
          </a:p>
          <a:p>
            <a:pPr marL="82296" indent="0"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lock.lock</a:t>
            </a:r>
            <a:r>
              <a:rPr lang="en-US" altLang="zh-CN" sz="2400" dirty="0"/>
              <a:t>();</a:t>
            </a:r>
          </a:p>
          <a:p>
            <a:pPr marL="82296" indent="0">
              <a:buNone/>
            </a:pPr>
            <a:r>
              <a:rPr lang="en-US" altLang="zh-CN" sz="2400" b="1" dirty="0"/>
              <a:t>  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</a:rPr>
              <a:t>try</a:t>
            </a:r>
            <a:r>
              <a:rPr lang="en-US" altLang="zh-CN" sz="2400" b="1" dirty="0"/>
              <a:t> </a:t>
            </a:r>
            <a:r>
              <a:rPr lang="en-US" altLang="zh-CN" sz="2400" dirty="0"/>
              <a:t>{</a:t>
            </a:r>
          </a:p>
          <a:p>
            <a:pPr marL="82296" indent="0"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>
                <a:solidFill>
                  <a:srgbClr val="FF0000"/>
                </a:solidFill>
              </a:rPr>
              <a:t>while </a:t>
            </a:r>
            <a:r>
              <a:rPr lang="en-US" altLang="zh-CN" sz="2400" dirty="0"/>
              <a:t>(count == 0)</a:t>
            </a:r>
          </a:p>
          <a:p>
            <a:pPr marL="82296" indent="0"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notEmpty.await</a:t>
            </a:r>
            <a:r>
              <a:rPr lang="en-US" altLang="zh-CN" sz="2400" dirty="0"/>
              <a:t>();</a:t>
            </a:r>
          </a:p>
          <a:p>
            <a:pPr marL="82296" indent="0">
              <a:buNone/>
            </a:pPr>
            <a:r>
              <a:rPr lang="en-US" altLang="zh-CN" sz="2400" dirty="0"/>
              <a:t>    </a:t>
            </a:r>
            <a:r>
              <a:rPr lang="en-US" altLang="zh-CN" sz="2400" i="1" dirty="0" err="1"/>
              <a:t>Dequeue</a:t>
            </a:r>
            <a:r>
              <a:rPr lang="en-US" altLang="zh-CN" sz="2400" i="1" dirty="0"/>
              <a:t> the first element</a:t>
            </a:r>
            <a:r>
              <a:rPr lang="en-US" altLang="zh-CN" sz="2400" dirty="0"/>
              <a:t>;</a:t>
            </a:r>
            <a:endParaRPr lang="en-US" altLang="zh-CN" sz="2400" i="1" dirty="0"/>
          </a:p>
          <a:p>
            <a:pPr marL="82296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notFull.signal</a:t>
            </a:r>
            <a:r>
              <a:rPr lang="en-US" altLang="zh-CN" sz="2400" dirty="0"/>
              <a:t>();</a:t>
            </a:r>
          </a:p>
          <a:p>
            <a:pPr marL="82296" indent="0">
              <a:buNone/>
            </a:pPr>
            <a:r>
              <a:rPr lang="en-US" altLang="zh-CN" sz="2400" dirty="0"/>
              <a:t>    </a:t>
            </a:r>
            <a:r>
              <a:rPr lang="en-US" altLang="zh-CN" sz="2400" i="1" dirty="0"/>
              <a:t>Return the element </a:t>
            </a:r>
            <a:r>
              <a:rPr lang="en-US" altLang="zh-CN" sz="2400" i="1" dirty="0" err="1"/>
              <a:t>dequeued</a:t>
            </a:r>
            <a:r>
              <a:rPr lang="en-US" altLang="zh-CN" sz="2400" dirty="0"/>
              <a:t>;</a:t>
            </a:r>
            <a:endParaRPr lang="en-US" altLang="zh-CN" sz="2400" i="1" dirty="0"/>
          </a:p>
          <a:p>
            <a:pPr marL="82296" indent="0">
              <a:buNone/>
            </a:pPr>
            <a:r>
              <a:rPr lang="en-US" altLang="zh-CN" sz="2400" dirty="0"/>
              <a:t>  } 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</a:rPr>
              <a:t>finally </a:t>
            </a:r>
            <a:r>
              <a:rPr lang="en-US" altLang="zh-CN" sz="2400" dirty="0"/>
              <a:t>{</a:t>
            </a:r>
          </a:p>
          <a:p>
            <a:pPr marL="82296" indent="0"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lock.unlock</a:t>
            </a:r>
            <a:r>
              <a:rPr lang="en-US" altLang="zh-CN" sz="2400" dirty="0"/>
              <a:t>();</a:t>
            </a:r>
          </a:p>
          <a:p>
            <a:pPr marL="82296" indent="0">
              <a:buNone/>
            </a:pPr>
            <a:r>
              <a:rPr lang="en-US" altLang="zh-CN" sz="2400" dirty="0"/>
              <a:t>  }</a:t>
            </a:r>
          </a:p>
          <a:p>
            <a:pPr marL="82296" indent="0"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79712" y="5205780"/>
            <a:ext cx="2880320" cy="1442367"/>
          </a:xfrm>
          <a:prstGeom prst="wedgeRoundRectCallout">
            <a:avLst>
              <a:gd name="adj1" fmla="val 61744"/>
              <a:gd name="adj2" fmla="val -161575"/>
              <a:gd name="adj3" fmla="val 16667"/>
            </a:avLst>
          </a:prstGeom>
          <a:solidFill>
            <a:srgbClr val="00B0F0"/>
          </a:solidFill>
          <a:effectLst>
            <a:reflection endPos="0" dir="5400000" sy="-100000" algn="bl" rotWithShape="0"/>
          </a:effectLst>
        </p:spPr>
        <p:txBody>
          <a:bodyPr wrap="square" rtlCol="0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The queue is empty – waiting on the </a:t>
            </a:r>
            <a:r>
              <a:rPr lang="en-US" sz="2400" b="1" i="1" dirty="0" err="1">
                <a:solidFill>
                  <a:schemeClr val="bg1"/>
                </a:solidFill>
              </a:rPr>
              <a:t>notEmpty</a:t>
            </a:r>
            <a:r>
              <a:rPr lang="en-US" sz="2400" b="1" dirty="0">
                <a:solidFill>
                  <a:schemeClr val="bg1"/>
                </a:solidFill>
              </a:rPr>
              <a:t> condition</a:t>
            </a:r>
          </a:p>
        </p:txBody>
      </p:sp>
    </p:spTree>
    <p:extLst>
      <p:ext uri="{BB962C8B-B14F-4D97-AF65-F5344CB8AC3E}">
        <p14:creationId xmlns:p14="http://schemas.microsoft.com/office/powerpoint/2010/main" val="138028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Lost</a:t>
            </a:r>
            <a:r>
              <a:rPr lang="zh-CN" altLang="en-US" dirty="0"/>
              <a:t> </a:t>
            </a:r>
            <a:r>
              <a:rPr lang="en-US" altLang="zh-CN" dirty="0"/>
              <a:t>Wakeup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Lost-Wakeup </a:t>
            </a:r>
            <a:r>
              <a:rPr lang="en-US" dirty="0"/>
              <a:t>Problem</a:t>
            </a:r>
          </a:p>
          <a:p>
            <a:pPr lvl="1" algn="l" rtl="0"/>
            <a:r>
              <a:rPr lang="en-US" dirty="0"/>
              <a:t>A thread may wait forever without realizing that the property for which it is waiting has become true</a:t>
            </a:r>
          </a:p>
          <a:p>
            <a:pPr algn="l" rtl="0"/>
            <a:r>
              <a:rPr lang="en-US" dirty="0"/>
              <a:t>Example:</a:t>
            </a:r>
          </a:p>
          <a:p>
            <a:pPr lvl="1" algn="l" rtl="0"/>
            <a:r>
              <a:rPr lang="en-US" dirty="0"/>
              <a:t>Instead of calling the </a:t>
            </a:r>
            <a:r>
              <a:rPr lang="en-US" i="1" dirty="0" err="1">
                <a:solidFill>
                  <a:srgbClr val="0070C0"/>
                </a:solidFill>
              </a:rPr>
              <a:t>notEmpty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signal whenever </a:t>
            </a:r>
            <a:r>
              <a:rPr lang="en-US" b="1" dirty="0" err="1"/>
              <a:t>enqueuing</a:t>
            </a:r>
            <a:r>
              <a:rPr lang="en-US" dirty="0"/>
              <a:t>, </a:t>
            </a:r>
            <a:r>
              <a:rPr lang="en-US" i="1" dirty="0" err="1">
                <a:solidFill>
                  <a:srgbClr val="0070C0"/>
                </a:solidFill>
              </a:rPr>
              <a:t>notEmpty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signaled only when moving from the empty state (i.e., one element in queue)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pPr lvl="1" algn="l" rtl="0"/>
            <a:r>
              <a:rPr lang="en-US" b="1" dirty="0"/>
              <a:t>Multiple</a:t>
            </a:r>
            <a:r>
              <a:rPr lang="en-US" dirty="0"/>
              <a:t> producers and/or consumers</a:t>
            </a:r>
          </a:p>
          <a:p>
            <a:pPr lvl="1" algn="l"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21</a:t>
            </a:fld>
            <a:endParaRPr kumimoji="0" lang="en-US" dirty="0"/>
          </a:p>
        </p:txBody>
      </p:sp>
      <p:sp>
        <p:nvSpPr>
          <p:cNvPr id="4" name="Rectangle 3"/>
          <p:cNvSpPr/>
          <p:nvPr/>
        </p:nvSpPr>
        <p:spPr>
          <a:xfrm>
            <a:off x="3528392" y="458112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(count == 1) {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</a:rPr>
              <a:t>  </a:t>
            </a:r>
            <a:r>
              <a:rPr lang="en-US" sz="2400" b="1" dirty="0" err="1">
                <a:solidFill>
                  <a:srgbClr val="FF0000"/>
                </a:solidFill>
              </a:rPr>
              <a:t>notEmpty.signal</a:t>
            </a:r>
            <a:r>
              <a:rPr lang="en-US" sz="2400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404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Lost</a:t>
            </a:r>
            <a:r>
              <a:rPr lang="zh-CN" altLang="en-US" dirty="0"/>
              <a:t> </a:t>
            </a:r>
            <a:r>
              <a:rPr lang="en-US" altLang="zh-CN" dirty="0"/>
              <a:t>Wakeup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A Lost-Wakeup scenario:</a:t>
            </a:r>
          </a:p>
          <a:p>
            <a:pPr marL="971550" lvl="1" indent="-514350" algn="l" rtl="0">
              <a:buFont typeface="+mj-lt"/>
              <a:buAutoNum type="arabicPeriod"/>
            </a:pPr>
            <a:r>
              <a:rPr lang="en-US" dirty="0"/>
              <a:t>A and B try to </a:t>
            </a:r>
            <a:r>
              <a:rPr lang="en-US" dirty="0" err="1"/>
              <a:t>dequeue</a:t>
            </a:r>
            <a:r>
              <a:rPr lang="en-US" dirty="0"/>
              <a:t> an empty queue and wait on the </a:t>
            </a:r>
            <a:r>
              <a:rPr lang="en-US" i="1" dirty="0" err="1">
                <a:solidFill>
                  <a:srgbClr val="0070C0"/>
                </a:solidFill>
              </a:rPr>
              <a:t>notEmpty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condition</a:t>
            </a:r>
          </a:p>
          <a:p>
            <a:pPr marL="971550" lvl="1" indent="-514350" algn="l" rtl="0">
              <a:buFont typeface="+mj-lt"/>
              <a:buAutoNum type="arabicPeriod"/>
            </a:pPr>
            <a:r>
              <a:rPr lang="en-US" dirty="0"/>
              <a:t>C </a:t>
            </a:r>
            <a:r>
              <a:rPr lang="en-US" dirty="0" err="1"/>
              <a:t>enqueues</a:t>
            </a:r>
            <a:r>
              <a:rPr lang="en-US" dirty="0"/>
              <a:t> and signals </a:t>
            </a:r>
            <a:r>
              <a:rPr lang="en-US" i="1" dirty="0" err="1">
                <a:solidFill>
                  <a:srgbClr val="0070C0"/>
                </a:solidFill>
              </a:rPr>
              <a:t>notEmpty</a:t>
            </a:r>
            <a:r>
              <a:rPr lang="en-US" dirty="0"/>
              <a:t>, waking up A </a:t>
            </a:r>
            <a:r>
              <a:rPr lang="en-US" sz="2400" dirty="0">
                <a:solidFill>
                  <a:srgbClr val="7030A0"/>
                </a:solidFill>
              </a:rPr>
              <a:t>(“Signal and Continue”)</a:t>
            </a:r>
            <a:endParaRPr lang="en-US" dirty="0">
              <a:solidFill>
                <a:srgbClr val="7030A0"/>
              </a:solidFill>
            </a:endParaRPr>
          </a:p>
          <a:p>
            <a:pPr marL="971550" lvl="1" indent="-514350" algn="l" rtl="0">
              <a:buFont typeface="+mj-lt"/>
              <a:buAutoNum type="arabicPeriod"/>
            </a:pPr>
            <a:r>
              <a:rPr lang="en-US" dirty="0"/>
              <a:t>D </a:t>
            </a:r>
            <a:r>
              <a:rPr lang="en-US" dirty="0" err="1"/>
              <a:t>enqueues</a:t>
            </a:r>
            <a:r>
              <a:rPr lang="en-US" dirty="0"/>
              <a:t> before A </a:t>
            </a:r>
            <a:r>
              <a:rPr lang="en-US" dirty="0" err="1"/>
              <a:t>dequeues</a:t>
            </a:r>
            <a:r>
              <a:rPr lang="en-US" dirty="0"/>
              <a:t> –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signaling </a:t>
            </a:r>
            <a:r>
              <a:rPr lang="en-US" i="1" dirty="0" err="1">
                <a:solidFill>
                  <a:srgbClr val="0070C0"/>
                </a:solidFill>
              </a:rPr>
              <a:t>notEmpty</a:t>
            </a:r>
            <a:endParaRPr lang="en-US" i="1" dirty="0">
              <a:solidFill>
                <a:srgbClr val="0070C0"/>
              </a:solidFill>
            </a:endParaRPr>
          </a:p>
          <a:p>
            <a:pPr marL="971550" lvl="1" indent="-514350" algn="l" rtl="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dequeues</a:t>
            </a:r>
            <a:r>
              <a:rPr lang="en-US" dirty="0"/>
              <a:t> but B suffers a lost-wakeup</a:t>
            </a:r>
          </a:p>
          <a:p>
            <a:pPr lvl="1"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692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Lost</a:t>
            </a:r>
            <a:r>
              <a:rPr lang="zh-CN" altLang="en-US" dirty="0"/>
              <a:t> </a:t>
            </a:r>
            <a:r>
              <a:rPr lang="en-US" altLang="zh-CN" dirty="0"/>
              <a:t>Wakeup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Rules of thumb to avoid lost-wakeup:</a:t>
            </a:r>
          </a:p>
          <a:p>
            <a:pPr lvl="1" algn="l" rtl="0"/>
            <a:r>
              <a:rPr lang="en-US" u="sng" dirty="0"/>
              <a:t>Understand the code</a:t>
            </a:r>
          </a:p>
          <a:p>
            <a:pPr lvl="1" algn="l" rtl="0"/>
            <a:r>
              <a:rPr lang="en-US" dirty="0"/>
              <a:t>Signal </a:t>
            </a:r>
            <a:r>
              <a:rPr lang="en-US" b="1" dirty="0">
                <a:solidFill>
                  <a:srgbClr val="7030A0"/>
                </a:solidFill>
              </a:rPr>
              <a:t>ALL</a:t>
            </a:r>
            <a:r>
              <a:rPr lang="en-US" dirty="0"/>
              <a:t> waiting threads</a:t>
            </a:r>
          </a:p>
          <a:p>
            <a:pPr lvl="1" algn="l" rtl="0"/>
            <a:r>
              <a:rPr lang="en-US" dirty="0"/>
              <a:t>Wait with a timeout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Performance Penalty</a:t>
            </a:r>
          </a:p>
          <a:p>
            <a:pPr lvl="2"/>
            <a:r>
              <a:rPr lang="en-US" dirty="0"/>
              <a:t>both could wake up threads unnecessarily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4530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Monitors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Conditions</a:t>
            </a:r>
          </a:p>
          <a:p>
            <a:r>
              <a:rPr lang="en-US" altLang="zh-CN" dirty="0"/>
              <a:t>Readers-Writers Lock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Reentrant Lock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Semaphore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5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1919" y="3356992"/>
            <a:ext cx="1526120" cy="1532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Readers-Writers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i="1" dirty="0"/>
              <a:t>Readers</a:t>
            </a:r>
            <a:r>
              <a:rPr lang="en-US" dirty="0"/>
              <a:t> – return object data without modifying it</a:t>
            </a:r>
          </a:p>
          <a:p>
            <a:pPr algn="l" rtl="0"/>
            <a:endParaRPr lang="en-US" i="1" dirty="0"/>
          </a:p>
          <a:p>
            <a:pPr algn="l" rtl="0"/>
            <a:r>
              <a:rPr lang="en-US" i="1" dirty="0"/>
              <a:t>Writers</a:t>
            </a:r>
            <a:r>
              <a:rPr lang="en-US" dirty="0"/>
              <a:t> – modify object data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Many shared objects exhibit many reader calls and few writer calls</a:t>
            </a:r>
          </a:p>
          <a:p>
            <a:pPr lvl="1" algn="l"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25</a:t>
            </a:fld>
            <a:endParaRPr kumimoji="0"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1920" y="1700808"/>
            <a:ext cx="1526120" cy="14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0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Readers-Writers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dirty="0"/>
              <a:t>Two locks</a:t>
            </a:r>
          </a:p>
          <a:p>
            <a:pPr lvl="1" algn="l" rtl="0"/>
            <a:r>
              <a:rPr lang="en-US" dirty="0"/>
              <a:t>Read lock, shared</a:t>
            </a:r>
          </a:p>
          <a:p>
            <a:pPr lvl="2" algn="l" rtl="0"/>
            <a:r>
              <a:rPr lang="en-US" sz="2000" dirty="0"/>
              <a:t>no need to synchronize readers</a:t>
            </a:r>
          </a:p>
          <a:p>
            <a:pPr lvl="1" algn="l" rtl="0"/>
            <a:r>
              <a:rPr lang="en-US" dirty="0"/>
              <a:t>Write lock, exclusive</a:t>
            </a:r>
          </a:p>
          <a:p>
            <a:pPr algn="l" rtl="0"/>
            <a:r>
              <a:rPr lang="en-US" dirty="0"/>
              <a:t>Two </a:t>
            </a:r>
            <a:r>
              <a:rPr lang="en-US" b="1" dirty="0">
                <a:solidFill>
                  <a:schemeClr val="accent1"/>
                </a:solidFill>
              </a:rPr>
              <a:t>safety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properties</a:t>
            </a:r>
          </a:p>
          <a:p>
            <a:pPr lvl="1" algn="l" rtl="0"/>
            <a:r>
              <a:rPr lang="en-US" sz="2400" dirty="0"/>
              <a:t>A thread can acquire the read lock only if there is no thread holding the write lock</a:t>
            </a:r>
          </a:p>
          <a:p>
            <a:pPr lvl="2" algn="l" rtl="0"/>
            <a:r>
              <a:rPr lang="en-US" sz="2000" dirty="0"/>
              <a:t>In this way, multiple readers can acquire the read lock simultaneously</a:t>
            </a:r>
          </a:p>
          <a:p>
            <a:pPr lvl="1" algn="l" rtl="0"/>
            <a:r>
              <a:rPr lang="en-US" sz="2400" dirty="0"/>
              <a:t>A thread can acquire the write lock only if there are no other threads holding the read or write lock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647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Readers-Writers 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err="1"/>
              <a:t>SimpleReadWriteLock</a:t>
            </a:r>
            <a:r>
              <a:rPr lang="en-US" dirty="0"/>
              <a:t> Class</a:t>
            </a:r>
          </a:p>
          <a:p>
            <a:pPr algn="l" rtl="0"/>
            <a:r>
              <a:rPr lang="en-US" dirty="0"/>
              <a:t>A Boolean variable (</a:t>
            </a:r>
            <a:r>
              <a:rPr lang="en-US" i="1" dirty="0">
                <a:solidFill>
                  <a:srgbClr val="0070C0"/>
                </a:solidFill>
              </a:rPr>
              <a:t>writer</a:t>
            </a:r>
            <a:r>
              <a:rPr lang="en-US" dirty="0"/>
              <a:t>) indicating whether there is a thread holding the write lock</a:t>
            </a:r>
          </a:p>
          <a:p>
            <a:pPr lvl="1" algn="l" rtl="0"/>
            <a:r>
              <a:rPr lang="en-US" dirty="0"/>
              <a:t>Only when </a:t>
            </a:r>
            <a:r>
              <a:rPr lang="en-US" i="1" dirty="0">
                <a:solidFill>
                  <a:srgbClr val="0070C0"/>
                </a:solidFill>
              </a:rPr>
              <a:t>writer == false </a:t>
            </a:r>
            <a:r>
              <a:rPr lang="en-US" dirty="0"/>
              <a:t>can a thread acquire the read lock</a:t>
            </a:r>
          </a:p>
          <a:p>
            <a:pPr algn="l" rtl="0"/>
            <a:r>
              <a:rPr lang="en-US" dirty="0"/>
              <a:t>A counter (</a:t>
            </a:r>
            <a:r>
              <a:rPr lang="en-US" i="1" dirty="0">
                <a:solidFill>
                  <a:srgbClr val="0070C0"/>
                </a:solidFill>
              </a:rPr>
              <a:t>readers</a:t>
            </a:r>
            <a:r>
              <a:rPr lang="en-US" dirty="0"/>
              <a:t>) indicating how many threads are holding the read lock</a:t>
            </a:r>
          </a:p>
          <a:p>
            <a:pPr lvl="1" algn="l" rtl="0"/>
            <a:r>
              <a:rPr lang="en-US" dirty="0"/>
              <a:t>Only when </a:t>
            </a:r>
            <a:r>
              <a:rPr lang="en-US" i="1" dirty="0">
                <a:solidFill>
                  <a:srgbClr val="0070C0"/>
                </a:solidFill>
              </a:rPr>
              <a:t>writer == false </a:t>
            </a:r>
            <a:r>
              <a:rPr lang="en-US" dirty="0"/>
              <a:t>and </a:t>
            </a:r>
            <a:r>
              <a:rPr lang="en-US" i="1" dirty="0">
                <a:solidFill>
                  <a:srgbClr val="0070C0"/>
                </a:solidFill>
              </a:rPr>
              <a:t>readers ==</a:t>
            </a:r>
            <a:r>
              <a:rPr lang="en-US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i="1" dirty="0">
                <a:solidFill>
                  <a:srgbClr val="0070C0"/>
                </a:solidFill>
              </a:rPr>
              <a:t>  </a:t>
            </a:r>
            <a:r>
              <a:rPr lang="en-US" dirty="0"/>
              <a:t>can a thread acquire the write lock</a:t>
            </a:r>
          </a:p>
          <a:p>
            <a:pPr algn="l"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219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Readers-Writers 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</a:t>
            </a:r>
            <a:r>
              <a:rPr lang="en-US" i="1" dirty="0">
                <a:solidFill>
                  <a:srgbClr val="0070C0"/>
                </a:solidFill>
              </a:rPr>
              <a:t>lock</a:t>
            </a:r>
            <a:r>
              <a:rPr lang="en-US" dirty="0"/>
              <a:t>() and </a:t>
            </a:r>
            <a:r>
              <a:rPr lang="en-US" i="1" dirty="0">
                <a:solidFill>
                  <a:srgbClr val="0070C0"/>
                </a:solidFill>
              </a:rPr>
              <a:t>unlock</a:t>
            </a:r>
            <a:r>
              <a:rPr lang="en-US" dirty="0"/>
              <a:t>() methods are accessed through objects of inner classes: </a:t>
            </a:r>
            <a:r>
              <a:rPr lang="en-US" i="1" dirty="0" err="1"/>
              <a:t>ReadLock</a:t>
            </a:r>
            <a:r>
              <a:rPr lang="en-US" dirty="0"/>
              <a:t> and </a:t>
            </a:r>
            <a:r>
              <a:rPr lang="en-US" i="1" dirty="0" err="1"/>
              <a:t>WriteLock</a:t>
            </a:r>
            <a:endParaRPr lang="en-US" i="1" dirty="0"/>
          </a:p>
          <a:p>
            <a:pPr algn="l" rtl="0"/>
            <a:r>
              <a:rPr lang="en-US" dirty="0"/>
              <a:t>One condition for both writes and reads</a:t>
            </a:r>
          </a:p>
          <a:p>
            <a:pPr algn="l"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849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SimpleReadWriteLock</a:t>
            </a:r>
            <a:r>
              <a:rPr lang="en-US" sz="3600" dirty="0"/>
              <a:t> implementation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29</a:t>
            </a:fld>
            <a:endParaRPr kumimoji="0" lang="en-US" dirty="0"/>
          </a:p>
        </p:txBody>
      </p:sp>
      <p:sp>
        <p:nvSpPr>
          <p:cNvPr id="4" name="Rectangle 3"/>
          <p:cNvSpPr/>
          <p:nvPr/>
        </p:nvSpPr>
        <p:spPr>
          <a:xfrm>
            <a:off x="1500269" y="1268760"/>
            <a:ext cx="7488832" cy="5965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>
                <a:solidFill>
                  <a:srgbClr val="B80047"/>
                </a:solidFill>
              </a:rPr>
              <a:t>public class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SimpleReadWriteLock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B80047"/>
                </a:solidFill>
              </a:rPr>
              <a:t>implements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ReadWriteLock</a:t>
            </a:r>
            <a:r>
              <a:rPr lang="en-US" sz="2000" dirty="0">
                <a:solidFill>
                  <a:srgbClr val="000000"/>
                </a:solidFill>
              </a:rPr>
              <a:t> {</a:t>
            </a:r>
          </a:p>
          <a:p>
            <a:pPr>
              <a:spcBef>
                <a:spcPts val="7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000" dirty="0">
                <a:solidFill>
                  <a:srgbClr val="B80047"/>
                </a:solidFill>
              </a:rPr>
              <a:t>	</a:t>
            </a:r>
            <a:r>
              <a:rPr lang="en-US" sz="2000" b="1" dirty="0" err="1">
                <a:solidFill>
                  <a:srgbClr val="B80047"/>
                </a:solidFill>
              </a:rPr>
              <a:t>int</a:t>
            </a:r>
            <a:r>
              <a:rPr lang="en-US" sz="2000" b="1" dirty="0">
                <a:solidFill>
                  <a:srgbClr val="000000"/>
                </a:solidFill>
              </a:rPr>
              <a:t> readers;</a:t>
            </a:r>
          </a:p>
          <a:p>
            <a:pPr>
              <a:spcBef>
                <a:spcPts val="7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000" b="1" dirty="0">
                <a:solidFill>
                  <a:srgbClr val="B80047"/>
                </a:solidFill>
              </a:rPr>
              <a:t>	</a:t>
            </a:r>
            <a:r>
              <a:rPr lang="en-US" sz="2000" b="1" dirty="0" err="1">
                <a:solidFill>
                  <a:srgbClr val="B80047"/>
                </a:solidFill>
              </a:rPr>
              <a:t>boolean</a:t>
            </a:r>
            <a:r>
              <a:rPr lang="en-US" sz="2000" b="1" dirty="0">
                <a:solidFill>
                  <a:srgbClr val="000000"/>
                </a:solidFill>
              </a:rPr>
              <a:t> writer;</a:t>
            </a:r>
          </a:p>
          <a:p>
            <a:pPr>
              <a:spcBef>
                <a:spcPts val="7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000" dirty="0">
                <a:solidFill>
                  <a:srgbClr val="B80047"/>
                </a:solidFill>
              </a:rPr>
              <a:t>	</a:t>
            </a:r>
            <a:r>
              <a:rPr lang="en-US" sz="2000" b="1" dirty="0">
                <a:solidFill>
                  <a:srgbClr val="FF0000"/>
                </a:solidFill>
              </a:rPr>
              <a:t>Lock </a:t>
            </a:r>
            <a:r>
              <a:rPr lang="en-US" sz="2000" b="1" dirty="0" err="1">
                <a:solidFill>
                  <a:srgbClr val="FF0000"/>
                </a:solidFill>
              </a:rPr>
              <a:t>lock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</a:p>
          <a:p>
            <a:pPr>
              <a:spcBef>
                <a:spcPts val="7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000" dirty="0">
                <a:solidFill>
                  <a:srgbClr val="B80047"/>
                </a:solidFill>
              </a:rPr>
              <a:t>	</a:t>
            </a:r>
            <a:r>
              <a:rPr lang="en-US" sz="2000" dirty="0">
                <a:solidFill>
                  <a:srgbClr val="000000"/>
                </a:solidFill>
              </a:rPr>
              <a:t>Lock </a:t>
            </a:r>
            <a:r>
              <a:rPr lang="en-US" sz="2000" dirty="0" err="1">
                <a:solidFill>
                  <a:srgbClr val="000000"/>
                </a:solidFill>
              </a:rPr>
              <a:t>readLock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writeLock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ts val="7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000" dirty="0">
                <a:solidFill>
                  <a:srgbClr val="B80047"/>
                </a:solidFill>
              </a:rPr>
              <a:t>	</a:t>
            </a:r>
            <a:r>
              <a:rPr lang="en-US" sz="2000" b="1" dirty="0">
                <a:solidFill>
                  <a:srgbClr val="C00000"/>
                </a:solidFill>
              </a:rPr>
              <a:t>Condition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/>
              <a:t>condition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</a:p>
          <a:p>
            <a:pPr>
              <a:spcBef>
                <a:spcPts val="7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>
                <a:solidFill>
                  <a:srgbClr val="B80047"/>
                </a:solidFill>
              </a:rPr>
              <a:t>public </a:t>
            </a:r>
            <a:r>
              <a:rPr lang="en-US" sz="2000" dirty="0" err="1">
                <a:solidFill>
                  <a:srgbClr val="000000"/>
                </a:solidFill>
              </a:rPr>
              <a:t>SimpleReadWriteLock</a:t>
            </a:r>
            <a:r>
              <a:rPr lang="en-US" sz="2000" dirty="0">
                <a:solidFill>
                  <a:srgbClr val="000000"/>
                </a:solidFill>
              </a:rPr>
              <a:t>() {</a:t>
            </a:r>
          </a:p>
          <a:p>
            <a:pPr>
              <a:spcBef>
                <a:spcPts val="7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		writer = </a:t>
            </a:r>
            <a:r>
              <a:rPr lang="en-US" sz="2000" dirty="0">
                <a:solidFill>
                  <a:srgbClr val="B80047"/>
                </a:solidFill>
              </a:rPr>
              <a:t>false;</a:t>
            </a:r>
          </a:p>
          <a:p>
            <a:pPr>
              <a:spcBef>
                <a:spcPts val="7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>
                <a:solidFill>
                  <a:srgbClr val="B80047"/>
                </a:solidFill>
              </a:rPr>
              <a:t>		</a:t>
            </a:r>
            <a:r>
              <a:rPr lang="en-US" sz="2000" dirty="0">
                <a:solidFill>
                  <a:srgbClr val="000000"/>
                </a:solidFill>
              </a:rPr>
              <a:t>readers = 0;</a:t>
            </a:r>
          </a:p>
          <a:p>
            <a:pPr>
              <a:spcBef>
                <a:spcPts val="7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		lock = </a:t>
            </a:r>
            <a:r>
              <a:rPr lang="en-US" sz="2000" dirty="0">
                <a:solidFill>
                  <a:srgbClr val="B80047"/>
                </a:solidFill>
              </a:rPr>
              <a:t>new </a:t>
            </a:r>
            <a:r>
              <a:rPr lang="en-US" sz="2000" b="1" dirty="0" err="1">
                <a:solidFill>
                  <a:srgbClr val="7030A0"/>
                </a:solidFill>
              </a:rPr>
              <a:t>ReentrantLock</a:t>
            </a:r>
            <a:r>
              <a:rPr lang="en-US" sz="2000" dirty="0">
                <a:solidFill>
                  <a:srgbClr val="000000"/>
                </a:solidFill>
              </a:rPr>
              <a:t>();</a:t>
            </a:r>
          </a:p>
          <a:p>
            <a:pPr>
              <a:spcBef>
                <a:spcPts val="7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readLock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>
                <a:solidFill>
                  <a:srgbClr val="B80047"/>
                </a:solidFill>
              </a:rPr>
              <a:t>new </a:t>
            </a:r>
            <a:r>
              <a:rPr lang="en-US" sz="2000" dirty="0" err="1">
                <a:solidFill>
                  <a:srgbClr val="000000"/>
                </a:solidFill>
              </a:rPr>
              <a:t>ReadLock</a:t>
            </a:r>
            <a:r>
              <a:rPr lang="en-US" sz="2000" dirty="0">
                <a:solidFill>
                  <a:srgbClr val="000000"/>
                </a:solidFill>
              </a:rPr>
              <a:t>();</a:t>
            </a:r>
          </a:p>
          <a:p>
            <a:pPr>
              <a:spcBef>
                <a:spcPts val="7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writeLock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>
                <a:solidFill>
                  <a:srgbClr val="B80047"/>
                </a:solidFill>
              </a:rPr>
              <a:t>new </a:t>
            </a:r>
            <a:r>
              <a:rPr lang="en-US" sz="2000" dirty="0" err="1">
                <a:solidFill>
                  <a:srgbClr val="000000"/>
                </a:solidFill>
              </a:rPr>
              <a:t>WriteLock</a:t>
            </a:r>
            <a:r>
              <a:rPr lang="en-US" sz="2000" dirty="0">
                <a:solidFill>
                  <a:srgbClr val="000000"/>
                </a:solidFill>
              </a:rPr>
              <a:t>();</a:t>
            </a:r>
          </a:p>
          <a:p>
            <a:pPr>
              <a:spcBef>
                <a:spcPts val="7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b="1" dirty="0"/>
              <a:t>condition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00"/>
                </a:solidFill>
              </a:rPr>
              <a:t>= </a:t>
            </a:r>
            <a:r>
              <a:rPr lang="en-US" sz="2000" b="1" dirty="0" err="1">
                <a:solidFill>
                  <a:srgbClr val="FF0000"/>
                </a:solidFill>
              </a:rPr>
              <a:t>lock</a:t>
            </a:r>
            <a:r>
              <a:rPr lang="en-US" sz="2000" dirty="0" err="1">
                <a:solidFill>
                  <a:srgbClr val="000000"/>
                </a:solidFill>
              </a:rPr>
              <a:t>.newCondition</a:t>
            </a:r>
            <a:r>
              <a:rPr lang="en-US" sz="2000" dirty="0">
                <a:solidFill>
                  <a:srgbClr val="000000"/>
                </a:solidFill>
              </a:rPr>
              <a:t>();</a:t>
            </a:r>
          </a:p>
          <a:p>
            <a:pPr>
              <a:spcBef>
                <a:spcPts val="7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	}</a:t>
            </a:r>
          </a:p>
          <a:p>
            <a:pPr>
              <a:spcBef>
                <a:spcPts val="7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000" dirty="0">
                <a:solidFill>
                  <a:srgbClr val="B80047"/>
                </a:solidFill>
              </a:rPr>
              <a:t>	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4685" y="2132856"/>
            <a:ext cx="3744416" cy="1015663"/>
          </a:xfrm>
          <a:prstGeom prst="borderCallout2">
            <a:avLst>
              <a:gd name="adj1" fmla="val 50235"/>
              <a:gd name="adj2" fmla="val -4933"/>
              <a:gd name="adj3" fmla="val 71225"/>
              <a:gd name="adj4" fmla="val -52216"/>
              <a:gd name="adj5" fmla="val 72269"/>
              <a:gd name="adj6" fmla="val -86234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One </a:t>
            </a:r>
            <a:r>
              <a:rPr lang="en-US" sz="2000" b="1" i="1" dirty="0">
                <a:solidFill>
                  <a:schemeClr val="bg1"/>
                </a:solidFill>
              </a:rPr>
              <a:t>lock</a:t>
            </a:r>
            <a:r>
              <a:rPr lang="en-US" sz="2000" b="1" dirty="0">
                <a:solidFill>
                  <a:schemeClr val="bg1"/>
                </a:solidFill>
              </a:rPr>
              <a:t> variable to synchronize </a:t>
            </a:r>
            <a:r>
              <a:rPr lang="en-US" sz="2000" b="1" i="1" dirty="0">
                <a:solidFill>
                  <a:schemeClr val="bg1"/>
                </a:solidFill>
              </a:rPr>
              <a:t>lock</a:t>
            </a:r>
            <a:r>
              <a:rPr lang="en-US" sz="2000" b="1" dirty="0">
                <a:solidFill>
                  <a:schemeClr val="bg1"/>
                </a:solidFill>
              </a:rPr>
              <a:t>() and </a:t>
            </a:r>
            <a:r>
              <a:rPr lang="en-US" sz="2000" b="1" i="1" dirty="0">
                <a:solidFill>
                  <a:schemeClr val="bg1"/>
                </a:solidFill>
              </a:rPr>
              <a:t>unlock</a:t>
            </a:r>
            <a:r>
              <a:rPr lang="en-US" sz="2000" b="1" dirty="0">
                <a:solidFill>
                  <a:schemeClr val="bg1"/>
                </a:solidFill>
              </a:rPr>
              <a:t>() methods of both </a:t>
            </a:r>
            <a:r>
              <a:rPr lang="en-US" sz="2000" b="1" i="1" dirty="0" err="1">
                <a:solidFill>
                  <a:schemeClr val="bg1"/>
                </a:solidFill>
              </a:rPr>
              <a:t>WriteLock</a:t>
            </a:r>
            <a:r>
              <a:rPr lang="en-US" sz="2000" b="1" dirty="0">
                <a:solidFill>
                  <a:schemeClr val="bg1"/>
                </a:solidFill>
              </a:rPr>
              <a:t> and </a:t>
            </a:r>
            <a:r>
              <a:rPr lang="en-US" sz="2000" b="1" i="1" dirty="0" err="1">
                <a:solidFill>
                  <a:schemeClr val="bg1"/>
                </a:solidFill>
              </a:rPr>
              <a:t>ReadLock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6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2800" dirty="0"/>
              <a:t>Combines data, methods, and synchronization</a:t>
            </a:r>
          </a:p>
          <a:p>
            <a:pPr algn="l" rtl="0"/>
            <a:r>
              <a:rPr lang="en-US" sz="2800" dirty="0"/>
              <a:t>An instance of a class that provides mutual exclusion to its methods</a:t>
            </a:r>
          </a:p>
          <a:p>
            <a:pPr algn="l" rtl="0"/>
            <a:r>
              <a:rPr lang="en-US" sz="2800" dirty="0"/>
              <a:t>Invented by </a:t>
            </a:r>
          </a:p>
          <a:p>
            <a:pPr lvl="1"/>
            <a:r>
              <a:rPr lang="en-US" dirty="0"/>
              <a:t>Per </a:t>
            </a:r>
            <a:r>
              <a:rPr lang="en-US" dirty="0" err="1"/>
              <a:t>Brinch</a:t>
            </a:r>
            <a:r>
              <a:rPr lang="en-US" dirty="0"/>
              <a:t>-Hansen in 197</a:t>
            </a:r>
            <a:r>
              <a:rPr lang="en-US" altLang="zh-CN" dirty="0"/>
              <a:t>2</a:t>
            </a:r>
          </a:p>
          <a:p>
            <a:pPr lvl="2"/>
            <a:r>
              <a:rPr lang="en-US" altLang="zh-CN" sz="2000" dirty="0"/>
              <a:t>Concurrent Programming: </a:t>
            </a:r>
            <a:r>
              <a:rPr lang="en-US" altLang="zh-CN" sz="2000" i="1" dirty="0"/>
              <a:t>The Architecture of Concurrent Programs</a:t>
            </a:r>
            <a:r>
              <a:rPr lang="en-US" altLang="zh-CN" sz="2000" dirty="0"/>
              <a:t>. 1977</a:t>
            </a:r>
          </a:p>
          <a:p>
            <a:pPr lvl="2"/>
            <a:r>
              <a:rPr lang="en-US" altLang="zh-CN" sz="2000" dirty="0" err="1"/>
              <a:t>SuperPascal</a:t>
            </a:r>
            <a:endParaRPr lang="en-US" altLang="zh-CN" sz="2000" dirty="0"/>
          </a:p>
          <a:p>
            <a:pPr lvl="1"/>
            <a:r>
              <a:rPr lang="en-US" dirty="0"/>
              <a:t>C.A.R Hoare in 1974</a:t>
            </a:r>
          </a:p>
          <a:p>
            <a:pPr lvl="2"/>
            <a:r>
              <a:rPr lang="en-US" sz="2000" dirty="0"/>
              <a:t>1980 Turing Award </a:t>
            </a:r>
            <a:r>
              <a:rPr lang="en-US" altLang="zh-CN" sz="2000" dirty="0"/>
              <a:t>for "fundamental contributions to the definition and design of programming languages" </a:t>
            </a:r>
          </a:p>
          <a:p>
            <a:pPr lvl="2"/>
            <a:r>
              <a:rPr lang="en-US" sz="2000" dirty="0"/>
              <a:t>Algol 60 Compiler, Quicksort(1960), Hoare Logic, CSP</a:t>
            </a:r>
          </a:p>
          <a:p>
            <a:pPr marL="402336" lvl="1" indent="0" algn="l" rtl="0">
              <a:buNone/>
            </a:pPr>
            <a:r>
              <a:rPr lang="en-US" sz="2400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</a:t>
            </a:fld>
            <a:endParaRPr kumimoji="0"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404664"/>
            <a:ext cx="8096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6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err="1"/>
              <a:t>ReadLock</a:t>
            </a:r>
            <a:r>
              <a:rPr lang="en-US" dirty="0"/>
              <a:t> inner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30</a:t>
            </a:fld>
            <a:endParaRPr kumimoji="0" lang="en-US" dirty="0"/>
          </a:p>
        </p:txBody>
      </p:sp>
      <p:sp>
        <p:nvSpPr>
          <p:cNvPr id="4" name="Rectangle 3"/>
          <p:cNvSpPr/>
          <p:nvPr/>
        </p:nvSpPr>
        <p:spPr>
          <a:xfrm>
            <a:off x="899592" y="1556792"/>
            <a:ext cx="4572000" cy="4898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>
                <a:solidFill>
                  <a:srgbClr val="B80047"/>
                </a:solidFill>
              </a:rPr>
              <a:t>class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ReadLock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B80047"/>
                </a:solidFill>
              </a:rPr>
              <a:t>implements</a:t>
            </a:r>
            <a:r>
              <a:rPr lang="en-US" sz="2400" dirty="0">
                <a:solidFill>
                  <a:srgbClr val="000000"/>
                </a:solidFill>
              </a:rPr>
              <a:t> Lock {</a:t>
            </a:r>
          </a:p>
          <a:p>
            <a:pPr>
              <a:spcBef>
                <a:spcPts val="7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>
                <a:solidFill>
                  <a:srgbClr val="B80047"/>
                </a:solidFill>
              </a:rPr>
              <a:t>	public void</a:t>
            </a:r>
            <a:r>
              <a:rPr lang="en-US" sz="2400" dirty="0">
                <a:solidFill>
                  <a:srgbClr val="000000"/>
                </a:solidFill>
              </a:rPr>
              <a:t> lock() {</a:t>
            </a:r>
          </a:p>
          <a:p>
            <a:pPr>
              <a:spcBef>
                <a:spcPts val="6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400" dirty="0">
                <a:solidFill>
                  <a:srgbClr val="000000"/>
                </a:solidFill>
              </a:rPr>
              <a:t>		</a:t>
            </a:r>
            <a:r>
              <a:rPr lang="en-US" sz="2400" dirty="0" err="1">
                <a:solidFill>
                  <a:srgbClr val="000000"/>
                </a:solidFill>
              </a:rPr>
              <a:t>lock.lock</a:t>
            </a:r>
            <a:r>
              <a:rPr lang="en-US" sz="2400" dirty="0">
                <a:solidFill>
                  <a:srgbClr val="000000"/>
                </a:solidFill>
              </a:rPr>
              <a:t>();</a:t>
            </a:r>
          </a:p>
          <a:p>
            <a:pPr>
              <a:spcBef>
                <a:spcPts val="6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400" dirty="0">
                <a:solidFill>
                  <a:srgbClr val="B80047"/>
                </a:solidFill>
              </a:rPr>
              <a:t>		</a:t>
            </a:r>
            <a:r>
              <a:rPr lang="en-US" sz="2400" dirty="0">
                <a:solidFill>
                  <a:srgbClr val="B80047"/>
                </a:solidFill>
              </a:rPr>
              <a:t>try</a:t>
            </a:r>
            <a:r>
              <a:rPr lang="en-US" sz="2400" dirty="0">
                <a:solidFill>
                  <a:srgbClr val="000000"/>
                </a:solidFill>
              </a:rPr>
              <a:t> {</a:t>
            </a:r>
          </a:p>
          <a:p>
            <a:pPr>
              <a:spcBef>
                <a:spcPts val="5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400" dirty="0">
                <a:solidFill>
                  <a:srgbClr val="B80047"/>
                </a:solidFill>
              </a:rPr>
              <a:t>			</a:t>
            </a:r>
            <a:r>
              <a:rPr lang="en-US" sz="2400" b="1" dirty="0">
                <a:solidFill>
                  <a:srgbClr val="B80047"/>
                </a:solidFill>
              </a:rPr>
              <a:t>while</a:t>
            </a:r>
            <a:r>
              <a:rPr lang="en-US" sz="2400" dirty="0">
                <a:solidFill>
                  <a:srgbClr val="000000"/>
                </a:solidFill>
              </a:rPr>
              <a:t> (</a:t>
            </a:r>
            <a:r>
              <a:rPr lang="en-US" sz="2400" b="1" dirty="0">
                <a:solidFill>
                  <a:srgbClr val="000000"/>
                </a:solidFill>
              </a:rPr>
              <a:t>writer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pPr>
              <a:spcBef>
                <a:spcPts val="5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400" dirty="0">
                <a:solidFill>
                  <a:srgbClr val="000000"/>
                </a:solidFill>
              </a:rPr>
              <a:t>				</a:t>
            </a:r>
            <a:r>
              <a:rPr lang="en-US" sz="2400" dirty="0" err="1">
                <a:solidFill>
                  <a:srgbClr val="000000"/>
                </a:solidFill>
              </a:rPr>
              <a:t>condition.await</a:t>
            </a:r>
            <a:r>
              <a:rPr lang="en-US" sz="2400" dirty="0">
                <a:solidFill>
                  <a:srgbClr val="000000"/>
                </a:solidFill>
              </a:rPr>
              <a:t>();</a:t>
            </a:r>
          </a:p>
          <a:p>
            <a:pPr>
              <a:spcBef>
                <a:spcPts val="5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400" dirty="0">
                <a:solidFill>
                  <a:srgbClr val="000000"/>
                </a:solidFill>
              </a:rPr>
              <a:t>			</a:t>
            </a:r>
            <a:r>
              <a:rPr lang="en-US" sz="2400" dirty="0">
                <a:solidFill>
                  <a:srgbClr val="000000"/>
                </a:solidFill>
              </a:rPr>
              <a:t>readers++;</a:t>
            </a:r>
          </a:p>
          <a:p>
            <a:pPr>
              <a:spcBef>
                <a:spcPts val="6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400" dirty="0">
                <a:solidFill>
                  <a:srgbClr val="000000"/>
                </a:solidFill>
              </a:rPr>
              <a:t>	</a:t>
            </a:r>
            <a:r>
              <a:rPr lang="en-US" sz="2400" dirty="0">
                <a:solidFill>
                  <a:srgbClr val="000000"/>
                </a:solidFill>
              </a:rPr>
              <a:t>	} </a:t>
            </a:r>
            <a:r>
              <a:rPr lang="en-US" sz="2400" dirty="0">
                <a:solidFill>
                  <a:srgbClr val="B80047"/>
                </a:solidFill>
              </a:rPr>
              <a:t>finally</a:t>
            </a:r>
            <a:r>
              <a:rPr lang="en-US" sz="2400" dirty="0">
                <a:solidFill>
                  <a:srgbClr val="000000"/>
                </a:solidFill>
              </a:rPr>
              <a:t> {</a:t>
            </a:r>
          </a:p>
          <a:p>
            <a:pPr>
              <a:spcBef>
                <a:spcPts val="5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400" dirty="0">
                <a:solidFill>
                  <a:srgbClr val="000000"/>
                </a:solidFill>
              </a:rPr>
              <a:t>			</a:t>
            </a:r>
            <a:r>
              <a:rPr lang="en-US" sz="2400" dirty="0" err="1">
                <a:solidFill>
                  <a:srgbClr val="000000"/>
                </a:solidFill>
              </a:rPr>
              <a:t>lock.unlock</a:t>
            </a:r>
            <a:r>
              <a:rPr lang="en-US" sz="2400" dirty="0">
                <a:solidFill>
                  <a:srgbClr val="000000"/>
                </a:solidFill>
              </a:rPr>
              <a:t>();</a:t>
            </a:r>
          </a:p>
          <a:p>
            <a:pPr>
              <a:spcBef>
                <a:spcPts val="6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400" dirty="0">
                <a:solidFill>
                  <a:srgbClr val="000000"/>
                </a:solidFill>
              </a:rPr>
              <a:t>	</a:t>
            </a:r>
            <a:r>
              <a:rPr lang="en-US" sz="2400" dirty="0">
                <a:solidFill>
                  <a:srgbClr val="000000"/>
                </a:solidFill>
              </a:rPr>
              <a:t>	}</a:t>
            </a:r>
          </a:p>
          <a:p>
            <a:pPr>
              <a:spcBef>
                <a:spcPts val="7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06942" y="1550791"/>
            <a:ext cx="4572000" cy="4898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spcBef>
                <a:spcPts val="7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>
                <a:solidFill>
                  <a:srgbClr val="B80047"/>
                </a:solidFill>
              </a:rPr>
              <a:t>public void</a:t>
            </a:r>
            <a:r>
              <a:rPr lang="en-US" sz="2400" dirty="0">
                <a:solidFill>
                  <a:srgbClr val="000000"/>
                </a:solidFill>
              </a:rPr>
              <a:t> unlock() {</a:t>
            </a:r>
          </a:p>
          <a:p>
            <a:pPr>
              <a:spcBef>
                <a:spcPts val="6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lock.lock</a:t>
            </a:r>
            <a:r>
              <a:rPr lang="en-US" sz="2400" dirty="0">
                <a:solidFill>
                  <a:srgbClr val="000000"/>
                </a:solidFill>
              </a:rPr>
              <a:t>();</a:t>
            </a:r>
          </a:p>
          <a:p>
            <a:pPr>
              <a:spcBef>
                <a:spcPts val="6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400" dirty="0">
                <a:solidFill>
                  <a:srgbClr val="B80047"/>
                </a:solidFill>
              </a:rPr>
              <a:t>	</a:t>
            </a:r>
            <a:r>
              <a:rPr lang="en-US" sz="2400" dirty="0">
                <a:solidFill>
                  <a:srgbClr val="B80047"/>
                </a:solidFill>
              </a:rPr>
              <a:t>try</a:t>
            </a:r>
            <a:r>
              <a:rPr lang="en-US" sz="2400" dirty="0">
                <a:solidFill>
                  <a:srgbClr val="000000"/>
                </a:solidFill>
              </a:rPr>
              <a:t> {</a:t>
            </a:r>
          </a:p>
          <a:p>
            <a:pPr>
              <a:spcBef>
                <a:spcPts val="5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400" dirty="0">
                <a:solidFill>
                  <a:srgbClr val="000000"/>
                </a:solidFill>
              </a:rPr>
              <a:t>		</a:t>
            </a:r>
            <a:r>
              <a:rPr lang="en-US" sz="2400" dirty="0">
                <a:solidFill>
                  <a:srgbClr val="000000"/>
                </a:solidFill>
              </a:rPr>
              <a:t>readers--;</a:t>
            </a:r>
          </a:p>
          <a:p>
            <a:pPr>
              <a:spcBef>
                <a:spcPts val="5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400" dirty="0">
                <a:solidFill>
                  <a:srgbClr val="B80047"/>
                </a:solidFill>
              </a:rPr>
              <a:t>		</a:t>
            </a:r>
            <a:r>
              <a:rPr lang="en-US" sz="2400" dirty="0">
                <a:solidFill>
                  <a:srgbClr val="B80047"/>
                </a:solidFill>
              </a:rPr>
              <a:t>if</a:t>
            </a:r>
            <a:r>
              <a:rPr lang="en-US" sz="2400" dirty="0">
                <a:solidFill>
                  <a:srgbClr val="000000"/>
                </a:solidFill>
              </a:rPr>
              <a:t> (readers ==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>
              <a:spcBef>
                <a:spcPts val="5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400" dirty="0">
                <a:solidFill>
                  <a:srgbClr val="000000"/>
                </a:solidFill>
              </a:rPr>
              <a:t>			</a:t>
            </a:r>
            <a:r>
              <a:rPr lang="en-US" sz="2400" dirty="0" err="1">
                <a:solidFill>
                  <a:srgbClr val="000000"/>
                </a:solidFill>
              </a:rPr>
              <a:t>condition.signalAll</a:t>
            </a:r>
            <a:r>
              <a:rPr lang="en-US" sz="2400" dirty="0">
                <a:solidFill>
                  <a:srgbClr val="000000"/>
                </a:solidFill>
              </a:rPr>
              <a:t>();</a:t>
            </a:r>
          </a:p>
          <a:p>
            <a:pPr>
              <a:spcBef>
                <a:spcPts val="6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400" dirty="0">
                <a:solidFill>
                  <a:srgbClr val="000000"/>
                </a:solidFill>
              </a:rPr>
              <a:t>	</a:t>
            </a:r>
            <a:r>
              <a:rPr lang="en-US" sz="2400" dirty="0">
                <a:solidFill>
                  <a:srgbClr val="000000"/>
                </a:solidFill>
              </a:rPr>
              <a:t>} </a:t>
            </a:r>
            <a:r>
              <a:rPr lang="en-US" sz="2400" dirty="0">
                <a:solidFill>
                  <a:srgbClr val="B80047"/>
                </a:solidFill>
              </a:rPr>
              <a:t>finally</a:t>
            </a:r>
            <a:r>
              <a:rPr lang="en-US" sz="2400" dirty="0">
                <a:solidFill>
                  <a:srgbClr val="000000"/>
                </a:solidFill>
              </a:rPr>
              <a:t> {</a:t>
            </a:r>
          </a:p>
          <a:p>
            <a:pPr>
              <a:spcBef>
                <a:spcPts val="5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400" dirty="0">
                <a:solidFill>
                  <a:srgbClr val="000000"/>
                </a:solidFill>
              </a:rPr>
              <a:t>		</a:t>
            </a:r>
            <a:r>
              <a:rPr lang="en-US" sz="2400" dirty="0" err="1">
                <a:solidFill>
                  <a:srgbClr val="000000"/>
                </a:solidFill>
              </a:rPr>
              <a:t>lock.unlock</a:t>
            </a:r>
            <a:r>
              <a:rPr lang="en-US" sz="2400" dirty="0">
                <a:solidFill>
                  <a:srgbClr val="000000"/>
                </a:solidFill>
              </a:rPr>
              <a:t>();</a:t>
            </a:r>
          </a:p>
          <a:p>
            <a:pPr>
              <a:spcBef>
                <a:spcPts val="6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400" dirty="0">
                <a:solidFill>
                  <a:srgbClr val="000000"/>
                </a:solidFill>
              </a:rPr>
              <a:t>	</a:t>
            </a:r>
            <a:r>
              <a:rPr lang="en-US" sz="2400" dirty="0">
                <a:solidFill>
                  <a:srgbClr val="000000"/>
                </a:solidFill>
              </a:rPr>
              <a:t>}</a:t>
            </a:r>
          </a:p>
          <a:p>
            <a:pPr>
              <a:spcBef>
                <a:spcPts val="7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2008" y="3356992"/>
            <a:ext cx="2195736" cy="1152128"/>
          </a:xfrm>
          <a:prstGeom prst="wedgeRoundRectCallout">
            <a:avLst>
              <a:gd name="adj1" fmla="val 61858"/>
              <a:gd name="adj2" fmla="val 4671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Wait for  </a:t>
            </a:r>
            <a:r>
              <a:rPr lang="en-US" altLang="zh-CN" sz="2400" b="1" dirty="0">
                <a:solidFill>
                  <a:schemeClr val="bg1"/>
                </a:solidFill>
              </a:rPr>
              <a:t>the writer</a:t>
            </a:r>
            <a:r>
              <a:rPr lang="en-US" altLang="zh-CN" sz="2000" b="1" dirty="0">
                <a:solidFill>
                  <a:schemeClr val="bg1"/>
                </a:solidFill>
              </a:rPr>
              <a:t> to release the write lock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876256" y="2305447"/>
            <a:ext cx="2195736" cy="1152128"/>
          </a:xfrm>
          <a:prstGeom prst="wedgeRoundRectCallout">
            <a:avLst>
              <a:gd name="adj1" fmla="val -26790"/>
              <a:gd name="adj2" fmla="val 67272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/>
              <a:t>Wake up all the threads</a:t>
            </a:r>
          </a:p>
        </p:txBody>
      </p:sp>
      <p:sp>
        <p:nvSpPr>
          <p:cNvPr id="3" name="Oval 2"/>
          <p:cNvSpPr/>
          <p:nvPr/>
        </p:nvSpPr>
        <p:spPr>
          <a:xfrm>
            <a:off x="2313484" y="3140968"/>
            <a:ext cx="2834580" cy="11386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/>
          <p:cNvSpPr/>
          <p:nvPr/>
        </p:nvSpPr>
        <p:spPr>
          <a:xfrm>
            <a:off x="5460554" y="3645024"/>
            <a:ext cx="3143894" cy="115212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10" grpId="0" animBg="1"/>
      <p:bldP spid="3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WriteLock</a:t>
            </a:r>
            <a:r>
              <a:rPr lang="en-US" dirty="0"/>
              <a:t> inner class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31</a:t>
            </a:fld>
            <a:endParaRPr kumimoji="0"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1617293"/>
            <a:ext cx="5760640" cy="533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>
                <a:solidFill>
                  <a:srgbClr val="B80047"/>
                </a:solidFill>
              </a:rPr>
              <a:t>private class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WriteLock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B80047"/>
                </a:solidFill>
              </a:rPr>
              <a:t>implements</a:t>
            </a:r>
            <a:r>
              <a:rPr lang="en-US" sz="2400" dirty="0">
                <a:solidFill>
                  <a:srgbClr val="000000"/>
                </a:solidFill>
              </a:rPr>
              <a:t> Lock {</a:t>
            </a:r>
          </a:p>
          <a:p>
            <a:pPr>
              <a:spcBef>
                <a:spcPts val="7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400" dirty="0">
                <a:solidFill>
                  <a:srgbClr val="B80047"/>
                </a:solidFill>
              </a:rPr>
              <a:t>	</a:t>
            </a:r>
            <a:r>
              <a:rPr lang="en-US" sz="2400" dirty="0">
                <a:solidFill>
                  <a:srgbClr val="B80047"/>
                </a:solidFill>
              </a:rPr>
              <a:t>public void</a:t>
            </a:r>
            <a:r>
              <a:rPr lang="en-US" sz="2400" dirty="0">
                <a:solidFill>
                  <a:srgbClr val="000000"/>
                </a:solidFill>
              </a:rPr>
              <a:t> lock() {</a:t>
            </a:r>
          </a:p>
          <a:p>
            <a:pPr>
              <a:spcBef>
                <a:spcPts val="6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400" dirty="0">
                <a:solidFill>
                  <a:srgbClr val="000000"/>
                </a:solidFill>
              </a:rPr>
              <a:t>		</a:t>
            </a:r>
            <a:r>
              <a:rPr lang="en-US" sz="2400" dirty="0" err="1">
                <a:solidFill>
                  <a:srgbClr val="000000"/>
                </a:solidFill>
              </a:rPr>
              <a:t>lock.lock</a:t>
            </a:r>
            <a:r>
              <a:rPr lang="en-US" sz="2400" dirty="0">
                <a:solidFill>
                  <a:srgbClr val="000000"/>
                </a:solidFill>
              </a:rPr>
              <a:t>();</a:t>
            </a:r>
          </a:p>
          <a:p>
            <a:pPr>
              <a:spcBef>
                <a:spcPts val="6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400" dirty="0">
                <a:solidFill>
                  <a:srgbClr val="B80047"/>
                </a:solidFill>
              </a:rPr>
              <a:t>		</a:t>
            </a:r>
            <a:r>
              <a:rPr lang="en-US" sz="2400" dirty="0">
                <a:solidFill>
                  <a:srgbClr val="B80047"/>
                </a:solidFill>
              </a:rPr>
              <a:t>try</a:t>
            </a:r>
            <a:r>
              <a:rPr lang="en-US" sz="2400" dirty="0">
                <a:solidFill>
                  <a:srgbClr val="000000"/>
                </a:solidFill>
              </a:rPr>
              <a:t> {</a:t>
            </a:r>
          </a:p>
          <a:p>
            <a:pPr>
              <a:spcBef>
                <a:spcPts val="5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400" dirty="0">
                <a:solidFill>
                  <a:srgbClr val="B80047"/>
                </a:solidFill>
              </a:rPr>
              <a:t>			</a:t>
            </a:r>
            <a:r>
              <a:rPr lang="en-US" sz="2400" b="1" dirty="0">
                <a:solidFill>
                  <a:srgbClr val="B80047"/>
                </a:solidFill>
              </a:rPr>
              <a:t>while</a:t>
            </a:r>
            <a:r>
              <a:rPr lang="en-US" sz="2400" dirty="0">
                <a:solidFill>
                  <a:srgbClr val="000000"/>
                </a:solidFill>
              </a:rPr>
              <a:t> (readers &gt; 0 </a:t>
            </a:r>
            <a:r>
              <a:rPr lang="en-US" sz="2400" dirty="0">
                <a:solidFill>
                  <a:srgbClr val="7030A0"/>
                </a:solidFill>
              </a:rPr>
              <a:t>|| writer</a:t>
            </a:r>
            <a:r>
              <a:rPr lang="en-US" sz="2400" dirty="0">
                <a:solidFill>
                  <a:srgbClr val="000000"/>
                </a:solidFill>
              </a:rPr>
              <a:t>) {</a:t>
            </a:r>
          </a:p>
          <a:p>
            <a:pPr>
              <a:spcBef>
                <a:spcPts val="5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400" dirty="0">
                <a:solidFill>
                  <a:srgbClr val="000000"/>
                </a:solidFill>
              </a:rPr>
              <a:t>				</a:t>
            </a:r>
            <a:r>
              <a:rPr lang="en-US" sz="2400" dirty="0" err="1">
                <a:solidFill>
                  <a:srgbClr val="000000"/>
                </a:solidFill>
              </a:rPr>
              <a:t>condition.await</a:t>
            </a:r>
            <a:r>
              <a:rPr lang="en-US" sz="2400" dirty="0">
                <a:solidFill>
                  <a:srgbClr val="000000"/>
                </a:solidFill>
              </a:rPr>
              <a:t>();</a:t>
            </a:r>
          </a:p>
          <a:p>
            <a:pPr>
              <a:spcBef>
                <a:spcPts val="5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400" dirty="0">
                <a:solidFill>
                  <a:srgbClr val="000000"/>
                </a:solidFill>
              </a:rPr>
              <a:t>			</a:t>
            </a:r>
            <a:r>
              <a:rPr lang="en-US" sz="2400" dirty="0">
                <a:solidFill>
                  <a:srgbClr val="000000"/>
                </a:solidFill>
              </a:rPr>
              <a:t>}</a:t>
            </a:r>
          </a:p>
          <a:p>
            <a:pPr>
              <a:spcBef>
                <a:spcPts val="5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400" dirty="0">
                <a:solidFill>
                  <a:srgbClr val="000000"/>
                </a:solidFill>
              </a:rPr>
              <a:t>			</a:t>
            </a:r>
            <a:r>
              <a:rPr lang="en-US" sz="2400" dirty="0">
                <a:solidFill>
                  <a:srgbClr val="000000"/>
                </a:solidFill>
              </a:rPr>
              <a:t>writer = true;</a:t>
            </a:r>
          </a:p>
          <a:p>
            <a:pPr>
              <a:spcBef>
                <a:spcPts val="6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400" dirty="0">
                <a:solidFill>
                  <a:srgbClr val="000000"/>
                </a:solidFill>
              </a:rPr>
              <a:t>	</a:t>
            </a:r>
            <a:r>
              <a:rPr lang="en-US" sz="2400" dirty="0">
                <a:solidFill>
                  <a:srgbClr val="000000"/>
                </a:solidFill>
              </a:rPr>
              <a:t>	} </a:t>
            </a:r>
            <a:r>
              <a:rPr lang="en-US" sz="2400" dirty="0">
                <a:solidFill>
                  <a:srgbClr val="B80047"/>
                </a:solidFill>
              </a:rPr>
              <a:t>finally</a:t>
            </a:r>
            <a:r>
              <a:rPr lang="en-US" sz="2400" dirty="0">
                <a:solidFill>
                  <a:srgbClr val="000000"/>
                </a:solidFill>
              </a:rPr>
              <a:t> {</a:t>
            </a:r>
          </a:p>
          <a:p>
            <a:pPr>
              <a:spcBef>
                <a:spcPts val="5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400" dirty="0">
                <a:solidFill>
                  <a:srgbClr val="000000"/>
                </a:solidFill>
              </a:rPr>
              <a:t>			</a:t>
            </a:r>
            <a:r>
              <a:rPr lang="en-US" sz="2400" dirty="0" err="1">
                <a:solidFill>
                  <a:srgbClr val="000000"/>
                </a:solidFill>
              </a:rPr>
              <a:t>lock.unlock</a:t>
            </a:r>
            <a:r>
              <a:rPr lang="en-US" sz="2400" dirty="0">
                <a:solidFill>
                  <a:srgbClr val="000000"/>
                </a:solidFill>
              </a:rPr>
              <a:t>();</a:t>
            </a:r>
          </a:p>
          <a:p>
            <a:pPr>
              <a:spcBef>
                <a:spcPts val="6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400" dirty="0">
                <a:solidFill>
                  <a:srgbClr val="000000"/>
                </a:solidFill>
              </a:rPr>
              <a:t>	</a:t>
            </a:r>
            <a:r>
              <a:rPr lang="en-US" sz="2400" dirty="0">
                <a:solidFill>
                  <a:srgbClr val="000000"/>
                </a:solidFill>
              </a:rPr>
              <a:t>	}</a:t>
            </a:r>
          </a:p>
          <a:p>
            <a:pPr>
              <a:spcBef>
                <a:spcPts val="7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5" name="Rectangle 4"/>
          <p:cNvSpPr/>
          <p:nvPr/>
        </p:nvSpPr>
        <p:spPr>
          <a:xfrm>
            <a:off x="5580112" y="2031820"/>
            <a:ext cx="4572000" cy="40446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7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>
                <a:solidFill>
                  <a:srgbClr val="B80047"/>
                </a:solidFill>
              </a:rPr>
              <a:t>public void</a:t>
            </a:r>
            <a:r>
              <a:rPr lang="en-US" sz="2400" dirty="0">
                <a:solidFill>
                  <a:srgbClr val="000000"/>
                </a:solidFill>
              </a:rPr>
              <a:t> unlock() {</a:t>
            </a:r>
          </a:p>
          <a:p>
            <a:pPr>
              <a:spcBef>
                <a:spcPts val="6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lock.lock</a:t>
            </a:r>
            <a:r>
              <a:rPr lang="en-US" sz="2400" dirty="0">
                <a:solidFill>
                  <a:srgbClr val="000000"/>
                </a:solidFill>
              </a:rPr>
              <a:t>();</a:t>
            </a:r>
          </a:p>
          <a:p>
            <a:pPr>
              <a:spcBef>
                <a:spcPts val="6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	try {</a:t>
            </a:r>
          </a:p>
          <a:p>
            <a:pPr>
              <a:spcBef>
                <a:spcPts val="6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		writer = false;</a:t>
            </a:r>
          </a:p>
          <a:p>
            <a:pPr>
              <a:spcBef>
                <a:spcPts val="6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he-IL" sz="2400" dirty="0">
                <a:solidFill>
                  <a:srgbClr val="000000"/>
                </a:solidFill>
              </a:rPr>
              <a:t>	</a:t>
            </a: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condition.signalAll</a:t>
            </a:r>
            <a:r>
              <a:rPr lang="en-US" sz="2400" dirty="0">
                <a:solidFill>
                  <a:srgbClr val="000000"/>
                </a:solidFill>
              </a:rPr>
              <a:t>();</a:t>
            </a:r>
          </a:p>
          <a:p>
            <a:pPr>
              <a:spcBef>
                <a:spcPts val="6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	} finally {</a:t>
            </a:r>
          </a:p>
          <a:p>
            <a:pPr>
              <a:spcBef>
                <a:spcPts val="6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dirty="0" err="1">
                <a:solidFill>
                  <a:srgbClr val="000000"/>
                </a:solidFill>
              </a:rPr>
              <a:t>lock.unlock</a:t>
            </a:r>
            <a:r>
              <a:rPr lang="en-US" sz="2400" dirty="0">
                <a:solidFill>
                  <a:srgbClr val="000000"/>
                </a:solidFill>
              </a:rPr>
              <a:t>();</a:t>
            </a:r>
          </a:p>
          <a:p>
            <a:pPr>
              <a:spcBef>
                <a:spcPts val="6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altLang="zh-CN" sz="2400" dirty="0">
                <a:solidFill>
                  <a:srgbClr val="000000"/>
                </a:solidFill>
              </a:rPr>
              <a:t>}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spcBef>
                <a:spcPts val="700"/>
              </a:spcBef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0" y="2665487"/>
            <a:ext cx="2267744" cy="2206802"/>
          </a:xfrm>
          <a:prstGeom prst="wedgeRoundRectCallout">
            <a:avLst>
              <a:gd name="adj1" fmla="val 63695"/>
              <a:gd name="adj2" fmla="val -14044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/>
              <a:t>Wait for the readers to release their read locks or wait for the writer to release the write lock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876256" y="4547220"/>
            <a:ext cx="2267744" cy="1581083"/>
          </a:xfrm>
          <a:prstGeom prst="wedgeRoundRectCallout">
            <a:avLst>
              <a:gd name="adj1" fmla="val 13984"/>
              <a:gd name="adj2" fmla="val -6064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Wake up all the threads: possibly more than one reader is waiting</a:t>
            </a:r>
          </a:p>
        </p:txBody>
      </p:sp>
      <p:sp>
        <p:nvSpPr>
          <p:cNvPr id="8" name="Oval 7"/>
          <p:cNvSpPr/>
          <p:nvPr/>
        </p:nvSpPr>
        <p:spPr>
          <a:xfrm>
            <a:off x="2385492" y="3068960"/>
            <a:ext cx="3698676" cy="136815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/>
          <p:cNvSpPr/>
          <p:nvPr/>
        </p:nvSpPr>
        <p:spPr>
          <a:xfrm>
            <a:off x="6444208" y="3140968"/>
            <a:ext cx="2700932" cy="123998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25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 animBg="1"/>
      <p:bldP spid="12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SimpleReadWriteLock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Autofit/>
          </a:bodyPr>
          <a:lstStyle/>
          <a:p>
            <a:pPr algn="l" rtl="0"/>
            <a:r>
              <a:rPr lang="en-US" dirty="0"/>
              <a:t>The methods of the inner </a:t>
            </a:r>
            <a:r>
              <a:rPr lang="en-US" i="1" dirty="0" err="1"/>
              <a:t>ReadLock</a:t>
            </a:r>
            <a:r>
              <a:rPr lang="en-US" dirty="0"/>
              <a:t> and </a:t>
            </a:r>
            <a:r>
              <a:rPr lang="en-US" i="1" dirty="0" err="1"/>
              <a:t>WriteLock</a:t>
            </a:r>
            <a:r>
              <a:rPr lang="en-US" dirty="0"/>
              <a:t> classes synchronize on the same lock and condition of the </a:t>
            </a:r>
            <a:r>
              <a:rPr lang="en-US" dirty="0" err="1"/>
              <a:t>SimpleReadWriteLock</a:t>
            </a:r>
            <a:r>
              <a:rPr lang="en-US" dirty="0"/>
              <a:t> class</a:t>
            </a:r>
          </a:p>
          <a:p>
            <a:pPr algn="l" rtl="0"/>
            <a:r>
              <a:rPr lang="en-US" dirty="0"/>
              <a:t>Pros:</a:t>
            </a:r>
          </a:p>
          <a:p>
            <a:pPr lvl="1" algn="l" rtl="0"/>
            <a:r>
              <a:rPr lang="en-US" dirty="0"/>
              <a:t>Correct, Simple</a:t>
            </a:r>
          </a:p>
          <a:p>
            <a:pPr lvl="2"/>
            <a:r>
              <a:rPr lang="en-US" dirty="0"/>
              <a:t>Allows mutual exclusion</a:t>
            </a:r>
          </a:p>
          <a:p>
            <a:pPr algn="l" rtl="0"/>
            <a:r>
              <a:rPr lang="en-US" dirty="0"/>
              <a:t>Cons:</a:t>
            </a:r>
          </a:p>
          <a:p>
            <a:pPr lvl="1" algn="l" rtl="0"/>
            <a:r>
              <a:rPr lang="en-US" b="1" dirty="0">
                <a:solidFill>
                  <a:srgbClr val="FF0000"/>
                </a:solidFill>
              </a:rPr>
              <a:t>Fairness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does not hold</a:t>
            </a:r>
          </a:p>
          <a:p>
            <a:pPr lvl="2" algn="l" rtl="0"/>
            <a:r>
              <a:rPr lang="en-US" dirty="0"/>
              <a:t>A writer could be waiting for a long time while readers keep acquiring the read lock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1670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Readers-Writers 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Ensuring that once a writer has requested the write lock, no more readers can acquire the read lock</a:t>
            </a:r>
          </a:p>
          <a:p>
            <a:pPr algn="l" rtl="0"/>
            <a:r>
              <a:rPr lang="en-US" dirty="0"/>
              <a:t>Current readers will drain out and the writer will be able to acquire the write 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240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Fair Readers-Writers 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A possible implementation: a </a:t>
            </a:r>
            <a:r>
              <a:rPr lang="en-US" b="1" dirty="0">
                <a:solidFill>
                  <a:schemeClr val="accent1"/>
                </a:solidFill>
              </a:rPr>
              <a:t>FIFO</a:t>
            </a:r>
            <a:r>
              <a:rPr lang="en-US" dirty="0"/>
              <a:t> Readers-Writers Lock</a:t>
            </a:r>
          </a:p>
          <a:p>
            <a:pPr algn="l" rtl="0"/>
            <a:r>
              <a:rPr lang="en-US" dirty="0"/>
              <a:t>The counter field </a:t>
            </a:r>
            <a:r>
              <a:rPr lang="en-US" i="1" dirty="0">
                <a:solidFill>
                  <a:srgbClr val="0070C0"/>
                </a:solidFill>
              </a:rPr>
              <a:t>readers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replaced by two fields</a:t>
            </a:r>
          </a:p>
          <a:p>
            <a:pPr lvl="1" algn="l" rtl="0"/>
            <a:r>
              <a:rPr lang="en-US" i="1" dirty="0" err="1">
                <a:solidFill>
                  <a:srgbClr val="0070C0"/>
                </a:solidFill>
              </a:rPr>
              <a:t>readAcquires</a:t>
            </a:r>
            <a:r>
              <a:rPr lang="en-US" i="1" dirty="0">
                <a:solidFill>
                  <a:srgbClr val="0070C0"/>
                </a:solidFill>
              </a:rPr>
              <a:t> </a:t>
            </a:r>
          </a:p>
          <a:p>
            <a:pPr lvl="2" algn="l" rtl="0"/>
            <a:r>
              <a:rPr lang="en-US" dirty="0"/>
              <a:t>number of readers who acquired the read lock</a:t>
            </a:r>
          </a:p>
          <a:p>
            <a:pPr lvl="1" algn="l" rtl="0"/>
            <a:r>
              <a:rPr lang="en-US" i="1" dirty="0" err="1">
                <a:solidFill>
                  <a:srgbClr val="0070C0"/>
                </a:solidFill>
              </a:rPr>
              <a:t>readReleases</a:t>
            </a:r>
            <a:r>
              <a:rPr lang="en-US" i="1" dirty="0">
                <a:solidFill>
                  <a:srgbClr val="0070C0"/>
                </a:solidFill>
              </a:rPr>
              <a:t> </a:t>
            </a:r>
          </a:p>
          <a:p>
            <a:pPr lvl="2" algn="l" rtl="0"/>
            <a:r>
              <a:rPr lang="en-US" dirty="0"/>
              <a:t>number of readers who released the read 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438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Fair Readers-Writers 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The field </a:t>
            </a:r>
            <a:r>
              <a:rPr lang="en-US" i="1" dirty="0">
                <a:solidFill>
                  <a:srgbClr val="0070C0"/>
                </a:solidFill>
              </a:rPr>
              <a:t>writer</a:t>
            </a:r>
            <a:r>
              <a:rPr lang="en-US" dirty="0"/>
              <a:t> acts as a lock:</a:t>
            </a:r>
          </a:p>
          <a:p>
            <a:pPr lvl="1" algn="l" rtl="0"/>
            <a:r>
              <a:rPr lang="en-US" dirty="0"/>
              <a:t>Writers set it to true when requesting the write lock even when there are active readers</a:t>
            </a:r>
          </a:p>
          <a:p>
            <a:pPr lvl="1" algn="l" rtl="0"/>
            <a:r>
              <a:rPr lang="en-US" dirty="0"/>
              <a:t>When </a:t>
            </a:r>
            <a:r>
              <a:rPr lang="en-US" altLang="zh-CN" i="1" dirty="0">
                <a:solidFill>
                  <a:srgbClr val="0070C0"/>
                </a:solidFill>
              </a:rPr>
              <a:t>writer == true</a:t>
            </a:r>
            <a:r>
              <a:rPr lang="en-US" dirty="0"/>
              <a:t>, readers can not increment the </a:t>
            </a:r>
            <a:r>
              <a:rPr lang="en-US" i="1" dirty="0" err="1">
                <a:solidFill>
                  <a:srgbClr val="0070C0"/>
                </a:solidFill>
              </a:rPr>
              <a:t>ReadAcquires</a:t>
            </a:r>
            <a:r>
              <a:rPr lang="en-US" dirty="0"/>
              <a:t> field</a:t>
            </a:r>
          </a:p>
          <a:p>
            <a:pPr algn="l" rtl="0"/>
            <a:r>
              <a:rPr lang="en-US" altLang="zh-CN" dirty="0"/>
              <a:t>Writers are informed that there are no more readers when a reader releasing the read lock identifies that </a:t>
            </a:r>
            <a:r>
              <a:rPr lang="en-US" altLang="zh-CN" i="1" dirty="0" err="1">
                <a:solidFill>
                  <a:srgbClr val="0070C0"/>
                </a:solidFill>
              </a:rPr>
              <a:t>readAcquires</a:t>
            </a:r>
            <a:r>
              <a:rPr lang="en-US" altLang="zh-CN" i="1" dirty="0">
                <a:solidFill>
                  <a:srgbClr val="0070C0"/>
                </a:solidFill>
              </a:rPr>
              <a:t> == </a:t>
            </a:r>
            <a:r>
              <a:rPr lang="en-US" altLang="zh-CN" i="1" dirty="0" err="1">
                <a:solidFill>
                  <a:srgbClr val="0070C0"/>
                </a:solidFill>
              </a:rPr>
              <a:t>readReleases</a:t>
            </a:r>
            <a:endParaRPr lang="en-US" altLang="zh-CN" i="1" dirty="0">
              <a:solidFill>
                <a:srgbClr val="0070C0"/>
              </a:solidFill>
            </a:endParaRPr>
          </a:p>
          <a:p>
            <a:pPr algn="l" rtl="0"/>
            <a:endParaRPr lang="en-US" altLang="zh-CN" i="1" dirty="0">
              <a:solidFill>
                <a:srgbClr val="0070C0"/>
              </a:solidFill>
            </a:endParaRPr>
          </a:p>
          <a:p>
            <a:pPr algn="l" rtl="0">
              <a:buClr>
                <a:schemeClr val="accent1"/>
              </a:buClr>
              <a:buFont typeface="Heiti SC Light"/>
              <a:buChar char="➡"/>
            </a:pPr>
            <a:r>
              <a:rPr lang="en-US" dirty="0"/>
              <a:t>When a thread calls for </a:t>
            </a:r>
            <a:r>
              <a:rPr lang="en-US" i="1" dirty="0" err="1">
                <a:solidFill>
                  <a:srgbClr val="0070C0"/>
                </a:solidFill>
              </a:rPr>
              <a:t>WriteLock.lock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 it has priority over subsequent </a:t>
            </a:r>
            <a:r>
              <a:rPr lang="en-US" i="1" dirty="0" err="1">
                <a:solidFill>
                  <a:srgbClr val="0070C0"/>
                </a:solidFill>
              </a:rPr>
              <a:t>ReadLock.lock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07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025435"/>
            <a:ext cx="734481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public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class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/>
              <a:t>FifoReadWriteLock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implements</a:t>
            </a:r>
            <a:r>
              <a:rPr lang="en-US" sz="2000" dirty="0"/>
              <a:t> </a:t>
            </a:r>
            <a:r>
              <a:rPr lang="en-US" sz="2000" dirty="0" err="1"/>
              <a:t>ReadWriteLock</a:t>
            </a:r>
            <a:r>
              <a:rPr lang="en-US" sz="2000" dirty="0"/>
              <a:t> {</a:t>
            </a:r>
          </a:p>
          <a:p>
            <a:r>
              <a:rPr lang="en-US" sz="2000" dirty="0"/>
              <a:t>	</a:t>
            </a:r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800" b="1" dirty="0" err="1"/>
              <a:t>readAcquires</a:t>
            </a:r>
            <a:r>
              <a:rPr lang="en-US" sz="2800" b="1" dirty="0"/>
              <a:t>, </a:t>
            </a:r>
            <a:r>
              <a:rPr lang="en-US" sz="2800" b="1" dirty="0" err="1"/>
              <a:t>readReleases</a:t>
            </a:r>
            <a:r>
              <a:rPr lang="en-US" sz="2800" b="1" dirty="0"/>
              <a:t>;</a:t>
            </a:r>
          </a:p>
          <a:p>
            <a:r>
              <a:rPr lang="en-US" sz="2000" dirty="0"/>
              <a:t>	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boolean</a:t>
            </a:r>
            <a:r>
              <a:rPr lang="en-US" sz="2000" dirty="0"/>
              <a:t> writer;</a:t>
            </a:r>
          </a:p>
          <a:p>
            <a:r>
              <a:rPr lang="en-US" sz="2000" dirty="0"/>
              <a:t>	Lock </a:t>
            </a:r>
            <a:r>
              <a:rPr lang="en-US" sz="2000" dirty="0" err="1"/>
              <a:t>lock</a:t>
            </a:r>
            <a:r>
              <a:rPr lang="en-US" sz="2000" dirty="0"/>
              <a:t>;</a:t>
            </a:r>
          </a:p>
          <a:p>
            <a:r>
              <a:rPr lang="en-US" sz="2000" dirty="0"/>
              <a:t>	Condition </a:t>
            </a:r>
            <a:r>
              <a:rPr lang="en-US" sz="2000" dirty="0" err="1"/>
              <a:t>condition</a:t>
            </a:r>
            <a:r>
              <a:rPr lang="en-US" sz="2000" dirty="0"/>
              <a:t>;</a:t>
            </a:r>
          </a:p>
          <a:p>
            <a:r>
              <a:rPr lang="en-US" sz="2000" dirty="0"/>
              <a:t>	Lock </a:t>
            </a:r>
            <a:r>
              <a:rPr lang="en-US" sz="2000" dirty="0" err="1"/>
              <a:t>readLock</a:t>
            </a:r>
            <a:r>
              <a:rPr lang="en-US" sz="2000" dirty="0"/>
              <a:t>, </a:t>
            </a:r>
            <a:r>
              <a:rPr lang="en-US" sz="2000" dirty="0" err="1"/>
              <a:t>writeLock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 err="1"/>
              <a:t>FifoReadWriteLock</a:t>
            </a:r>
            <a:r>
              <a:rPr lang="en-US" sz="2000" dirty="0"/>
              <a:t>() {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readAcquires</a:t>
            </a:r>
            <a:r>
              <a:rPr lang="en-US" sz="2000" dirty="0"/>
              <a:t> = </a:t>
            </a:r>
            <a:r>
              <a:rPr lang="en-US" sz="2000" dirty="0" err="1"/>
              <a:t>readReleases</a:t>
            </a:r>
            <a:r>
              <a:rPr lang="en-US" sz="2000" dirty="0"/>
              <a:t> = </a:t>
            </a:r>
            <a:r>
              <a:rPr lang="en-US" sz="2000" b="1" dirty="0"/>
              <a:t>0</a:t>
            </a:r>
            <a:r>
              <a:rPr lang="en-US" sz="2000" dirty="0"/>
              <a:t>;</a:t>
            </a:r>
          </a:p>
          <a:p>
            <a:r>
              <a:rPr lang="en-US" sz="2000" dirty="0"/>
              <a:t>		writer =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false</a:t>
            </a:r>
            <a:r>
              <a:rPr lang="en-US" sz="2000" dirty="0"/>
              <a:t>;</a:t>
            </a:r>
          </a:p>
          <a:p>
            <a:r>
              <a:rPr lang="en-US" sz="2000" dirty="0"/>
              <a:t>		lock =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/>
              <a:t>ReentrantLock</a:t>
            </a:r>
            <a:r>
              <a:rPr lang="en-US" sz="2000" dirty="0"/>
              <a:t>();</a:t>
            </a:r>
          </a:p>
          <a:p>
            <a:r>
              <a:rPr lang="en-US" sz="2000" dirty="0"/>
              <a:t>		condition = </a:t>
            </a:r>
            <a:r>
              <a:rPr lang="en-US" sz="2000" dirty="0" err="1"/>
              <a:t>lock.newCondition</a:t>
            </a:r>
            <a:r>
              <a:rPr lang="en-US" sz="2000" dirty="0"/>
              <a:t>();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readLock</a:t>
            </a:r>
            <a:r>
              <a:rPr lang="en-US" sz="2000" dirty="0"/>
              <a:t> =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/>
              <a:t>ReadLock</a:t>
            </a:r>
            <a:r>
              <a:rPr lang="en-US" sz="2000" dirty="0"/>
              <a:t>();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writeLock</a:t>
            </a:r>
            <a:r>
              <a:rPr lang="en-US" sz="2000" dirty="0"/>
              <a:t> =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/>
              <a:t>WriteLock</a:t>
            </a:r>
            <a:r>
              <a:rPr lang="en-US" sz="2000" dirty="0"/>
              <a:t>();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	...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orient="vert"/>
          </p:nvPr>
        </p:nvSpPr>
        <p:spPr>
          <a:xfrm rot="16200000">
            <a:off x="5895716" y="2573213"/>
            <a:ext cx="1547664" cy="5851525"/>
          </a:xfrm>
        </p:spPr>
        <p:txBody>
          <a:bodyPr vert="eaVert">
            <a:normAutofit/>
          </a:bodyPr>
          <a:lstStyle/>
          <a:p>
            <a:r>
              <a:rPr lang="en-US" dirty="0" err="1"/>
              <a:t>FifoReadWriteLock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36</a:t>
            </a:fld>
            <a:endParaRPr kumimoji="0"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5364088" y="1890000"/>
            <a:ext cx="2610918" cy="1067346"/>
          </a:xfrm>
          <a:prstGeom prst="borderCallout1">
            <a:avLst>
              <a:gd name="adj1" fmla="val -7084"/>
              <a:gd name="adj2" fmla="val 28629"/>
              <a:gd name="adj3" fmla="val -6787"/>
              <a:gd name="adj4" fmla="val -14162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i="1" dirty="0" err="1"/>
              <a:t>readAcquires</a:t>
            </a:r>
            <a:r>
              <a:rPr lang="en-US" altLang="zh-CN" sz="2000" b="1" dirty="0"/>
              <a:t> and </a:t>
            </a:r>
            <a:r>
              <a:rPr lang="en-US" altLang="zh-CN" sz="2000" b="1" i="1" dirty="0" err="1"/>
              <a:t>readReleases</a:t>
            </a:r>
            <a:r>
              <a:rPr lang="en-US" altLang="zh-CN" sz="2000" b="1" dirty="0"/>
              <a:t> fields</a:t>
            </a:r>
          </a:p>
        </p:txBody>
      </p:sp>
    </p:spTree>
    <p:extLst>
      <p:ext uri="{BB962C8B-B14F-4D97-AF65-F5344CB8AC3E}">
        <p14:creationId xmlns:p14="http://schemas.microsoft.com/office/powerpoint/2010/main" val="85535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882" y="116632"/>
            <a:ext cx="741682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private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3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ReadLock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3"/>
                </a:solidFill>
              </a:rPr>
              <a:t>implements</a:t>
            </a:r>
            <a:r>
              <a:rPr lang="en-US" sz="2000" dirty="0"/>
              <a:t> Lock {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chemeClr val="accent3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3"/>
                </a:solidFill>
              </a:rPr>
              <a:t>void</a:t>
            </a:r>
            <a:r>
              <a:rPr lang="en-US" sz="2000" dirty="0"/>
              <a:t> lock() {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lock.lock</a:t>
            </a:r>
            <a:r>
              <a:rPr lang="en-US" sz="2000" dirty="0"/>
              <a:t>();</a:t>
            </a:r>
          </a:p>
          <a:p>
            <a:r>
              <a:rPr lang="en-US" altLang="zh-CN" sz="2000" dirty="0"/>
              <a:t>		</a:t>
            </a:r>
            <a:r>
              <a:rPr lang="en-US" altLang="zh-CN" sz="2000" b="1" dirty="0">
                <a:solidFill>
                  <a:schemeClr val="accent3"/>
                </a:solidFill>
              </a:rPr>
              <a:t>try</a:t>
            </a:r>
            <a:r>
              <a:rPr lang="en-US" altLang="zh-CN" sz="2000" dirty="0"/>
              <a:t> {</a:t>
            </a:r>
            <a:endParaRPr lang="en-US" sz="2000" dirty="0"/>
          </a:p>
          <a:p>
            <a:r>
              <a:rPr lang="en-US" sz="2000" dirty="0"/>
              <a:t>			</a:t>
            </a:r>
            <a:r>
              <a:rPr lang="en-US" sz="2000" b="1" dirty="0">
                <a:solidFill>
                  <a:schemeClr val="accent3"/>
                </a:solidFill>
              </a:rPr>
              <a:t>while</a:t>
            </a:r>
            <a:r>
              <a:rPr lang="en-US" sz="2000" dirty="0"/>
              <a:t> (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writer</a:t>
            </a:r>
            <a:r>
              <a:rPr lang="en-US" sz="2000" dirty="0"/>
              <a:t>) </a:t>
            </a:r>
          </a:p>
          <a:p>
            <a:r>
              <a:rPr lang="en-US" sz="2000" dirty="0"/>
              <a:t>         </a:t>
            </a:r>
            <a:r>
              <a:rPr lang="he-IL" sz="2000" dirty="0"/>
              <a:t>		</a:t>
            </a:r>
            <a:r>
              <a:rPr lang="en-US" sz="2000" dirty="0"/>
              <a:t>		</a:t>
            </a:r>
            <a:r>
              <a:rPr lang="en-US" sz="2000" dirty="0" err="1"/>
              <a:t>condition.await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			</a:t>
            </a:r>
            <a:r>
              <a:rPr lang="en-US" sz="2000" dirty="0" err="1"/>
              <a:t>readAcquires</a:t>
            </a:r>
            <a:r>
              <a:rPr lang="en-US" sz="2000" dirty="0"/>
              <a:t>++;</a:t>
            </a:r>
          </a:p>
          <a:p>
            <a:r>
              <a:rPr lang="en-US" sz="2000" dirty="0"/>
              <a:t>		} </a:t>
            </a:r>
            <a:r>
              <a:rPr lang="en-US" sz="2000" b="1" dirty="0">
                <a:solidFill>
                  <a:schemeClr val="accent3"/>
                </a:solidFill>
              </a:rPr>
              <a:t>finally</a:t>
            </a:r>
            <a:r>
              <a:rPr lang="en-US" sz="2000" dirty="0"/>
              <a:t> {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lock.unlock</a:t>
            </a:r>
            <a:r>
              <a:rPr lang="en-US" sz="2000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chemeClr val="accent3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3"/>
                </a:solidFill>
              </a:rPr>
              <a:t>void</a:t>
            </a:r>
            <a:r>
              <a:rPr lang="en-US" sz="2000" dirty="0"/>
              <a:t> unlock() {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lock.lock</a:t>
            </a:r>
            <a:r>
              <a:rPr lang="en-US" sz="2000" dirty="0"/>
              <a:t>();</a:t>
            </a:r>
          </a:p>
          <a:p>
            <a:r>
              <a:rPr lang="en-US" sz="2000" dirty="0"/>
              <a:t>		</a:t>
            </a:r>
            <a:r>
              <a:rPr lang="en-US" sz="2000" b="1" dirty="0">
                <a:solidFill>
                  <a:schemeClr val="accent3"/>
                </a:solidFill>
              </a:rPr>
              <a:t>try</a:t>
            </a:r>
            <a:r>
              <a:rPr lang="en-US" sz="2000" dirty="0"/>
              <a:t> {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readReleases</a:t>
            </a:r>
            <a:r>
              <a:rPr lang="en-US" sz="2000" dirty="0"/>
              <a:t>++;</a:t>
            </a:r>
          </a:p>
          <a:p>
            <a:r>
              <a:rPr lang="en-US" sz="2000" dirty="0"/>
              <a:t>			</a:t>
            </a:r>
            <a:r>
              <a:rPr lang="en-US" sz="2000" b="1" dirty="0">
                <a:solidFill>
                  <a:schemeClr val="accent3"/>
                </a:solidFill>
              </a:rPr>
              <a:t>if</a:t>
            </a:r>
            <a:r>
              <a:rPr lang="en-US" sz="2000" dirty="0"/>
              <a:t> (</a:t>
            </a:r>
            <a:r>
              <a:rPr lang="en-US" sz="2000" dirty="0" err="1"/>
              <a:t>readAcquires</a:t>
            </a:r>
            <a:r>
              <a:rPr lang="en-US" sz="2000" dirty="0"/>
              <a:t> == </a:t>
            </a:r>
            <a:r>
              <a:rPr lang="en-US" sz="2000" dirty="0" err="1"/>
              <a:t>readReleases</a:t>
            </a:r>
            <a:r>
              <a:rPr lang="en-US" sz="2000" dirty="0"/>
              <a:t>)</a:t>
            </a:r>
          </a:p>
          <a:p>
            <a:r>
              <a:rPr lang="en-US" sz="2000" dirty="0"/>
              <a:t>				</a:t>
            </a:r>
            <a:r>
              <a:rPr lang="en-US" sz="2000" dirty="0" err="1"/>
              <a:t>condition.signalAll</a:t>
            </a:r>
            <a:r>
              <a:rPr lang="en-US" sz="2000" dirty="0"/>
              <a:t>();</a:t>
            </a:r>
          </a:p>
          <a:p>
            <a:r>
              <a:rPr lang="en-US" sz="2000" dirty="0"/>
              <a:t>		}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3"/>
                </a:solidFill>
              </a:rPr>
              <a:t>finally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/>
              <a:t>{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lock.unlock</a:t>
            </a:r>
            <a:r>
              <a:rPr lang="en-US" sz="2000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 orient="vert"/>
          </p:nvPr>
        </p:nvSpPr>
        <p:spPr>
          <a:xfrm rot="16200000">
            <a:off x="6738217" y="-2068462"/>
            <a:ext cx="2057400" cy="5851525"/>
          </a:xfrm>
        </p:spPr>
        <p:txBody>
          <a:bodyPr/>
          <a:lstStyle/>
          <a:p>
            <a:r>
              <a:rPr lang="en-US" dirty="0" err="1"/>
              <a:t>ReadLock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inner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37</a:t>
            </a:fld>
            <a:endParaRPr kumimoji="0"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572000" y="3068960"/>
            <a:ext cx="2195736" cy="1152128"/>
          </a:xfrm>
          <a:prstGeom prst="wedgeRoundRectCallout">
            <a:avLst>
              <a:gd name="adj1" fmla="val -22740"/>
              <a:gd name="adj2" fmla="val 6782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/>
              <a:t>No more readers holding the read lock</a:t>
            </a:r>
          </a:p>
        </p:txBody>
      </p:sp>
      <p:sp>
        <p:nvSpPr>
          <p:cNvPr id="7" name="Oval 6"/>
          <p:cNvSpPr/>
          <p:nvPr/>
        </p:nvSpPr>
        <p:spPr>
          <a:xfrm>
            <a:off x="2843808" y="4437112"/>
            <a:ext cx="3744416" cy="9361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53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WriteLock</a:t>
            </a:r>
            <a:r>
              <a:rPr lang="en-US" dirty="0"/>
              <a:t> inner class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38</a:t>
            </a:fld>
            <a:endParaRPr kumimoji="0"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3648" y="1268760"/>
            <a:ext cx="756084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private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3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WriteLock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3"/>
                </a:solidFill>
              </a:rPr>
              <a:t>implements</a:t>
            </a:r>
            <a:r>
              <a:rPr lang="en-US" sz="2000" dirty="0"/>
              <a:t> Lock {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chemeClr val="accent3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3"/>
                </a:solidFill>
              </a:rPr>
              <a:t>void</a:t>
            </a:r>
            <a:r>
              <a:rPr lang="en-US" sz="2000" dirty="0"/>
              <a:t> lock() {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lock.lock</a:t>
            </a:r>
            <a:r>
              <a:rPr lang="en-US" sz="2000" dirty="0"/>
              <a:t>();</a:t>
            </a:r>
          </a:p>
          <a:p>
            <a:r>
              <a:rPr lang="en-US" sz="2000" dirty="0"/>
              <a:t>		</a:t>
            </a:r>
            <a:r>
              <a:rPr lang="en-US" sz="2000" b="1" dirty="0">
                <a:solidFill>
                  <a:schemeClr val="accent3"/>
                </a:solidFill>
              </a:rPr>
              <a:t>try</a:t>
            </a:r>
            <a:r>
              <a:rPr lang="en-US" sz="2000" dirty="0"/>
              <a:t> {</a:t>
            </a:r>
          </a:p>
          <a:p>
            <a:r>
              <a:rPr lang="en-US" sz="2000" dirty="0"/>
              <a:t>			</a:t>
            </a:r>
            <a:r>
              <a:rPr lang="en-US" sz="2000" b="1" dirty="0">
                <a:solidFill>
                  <a:schemeClr val="accent3"/>
                </a:solidFill>
              </a:rPr>
              <a:t>while </a:t>
            </a:r>
            <a:r>
              <a:rPr lang="en-US" sz="2000" dirty="0"/>
              <a:t>(writer)</a:t>
            </a:r>
          </a:p>
          <a:p>
            <a:r>
              <a:rPr lang="en-US" sz="2000" dirty="0"/>
              <a:t>				</a:t>
            </a:r>
            <a:r>
              <a:rPr lang="en-US" sz="2000" dirty="0" err="1"/>
              <a:t>condition.await</a:t>
            </a:r>
            <a:r>
              <a:rPr lang="en-US" sz="2000" dirty="0"/>
              <a:t>();</a:t>
            </a:r>
          </a:p>
          <a:p>
            <a:r>
              <a:rPr lang="en-US" sz="2000" dirty="0"/>
              <a:t>			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writer = </a:t>
            </a:r>
            <a:r>
              <a:rPr lang="en-US" sz="2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en-US" sz="2400" dirty="0"/>
              <a:t>;</a:t>
            </a:r>
          </a:p>
          <a:p>
            <a:r>
              <a:rPr lang="en-US" sz="2000" dirty="0"/>
              <a:t>			</a:t>
            </a:r>
            <a:r>
              <a:rPr lang="en-US" sz="2000" b="1" dirty="0">
                <a:solidFill>
                  <a:schemeClr val="accent3"/>
                </a:solidFill>
              </a:rPr>
              <a:t>while</a:t>
            </a:r>
            <a:r>
              <a:rPr lang="en-US" sz="2000" dirty="0"/>
              <a:t> (</a:t>
            </a:r>
            <a:r>
              <a:rPr lang="en-US" sz="2000" dirty="0" err="1"/>
              <a:t>readAcquires</a:t>
            </a:r>
            <a:r>
              <a:rPr lang="en-US" sz="2000" dirty="0"/>
              <a:t> != </a:t>
            </a:r>
            <a:r>
              <a:rPr lang="en-US" sz="2000" dirty="0" err="1"/>
              <a:t>readReleases</a:t>
            </a:r>
            <a:r>
              <a:rPr lang="en-US" sz="2000" dirty="0"/>
              <a:t>)</a:t>
            </a:r>
          </a:p>
          <a:p>
            <a:r>
              <a:rPr lang="en-US" sz="2000" dirty="0"/>
              <a:t>				</a:t>
            </a:r>
            <a:r>
              <a:rPr lang="en-US" sz="2000" dirty="0" err="1"/>
              <a:t>condition.await</a:t>
            </a:r>
            <a:r>
              <a:rPr lang="en-US" sz="2000" dirty="0"/>
              <a:t>();</a:t>
            </a:r>
          </a:p>
          <a:p>
            <a:r>
              <a:rPr lang="en-US" sz="2000" dirty="0"/>
              <a:t>		} </a:t>
            </a:r>
            <a:r>
              <a:rPr lang="en-US" sz="2000" b="1" dirty="0">
                <a:solidFill>
                  <a:schemeClr val="accent3"/>
                </a:solidFill>
              </a:rPr>
              <a:t>finally</a:t>
            </a:r>
            <a:r>
              <a:rPr lang="en-US" sz="2000" dirty="0"/>
              <a:t> {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lock.unlock</a:t>
            </a:r>
            <a:r>
              <a:rPr lang="en-US" sz="2000" dirty="0"/>
              <a:t>();</a:t>
            </a:r>
          </a:p>
          <a:p>
            <a:r>
              <a:rPr lang="en-US" sz="2000" dirty="0"/>
              <a:t>		}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chemeClr val="accent3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3"/>
                </a:solidFill>
              </a:rPr>
              <a:t>void</a:t>
            </a:r>
            <a:r>
              <a:rPr lang="en-US" sz="2000" dirty="0"/>
              <a:t> unlock() {</a:t>
            </a:r>
          </a:p>
          <a:p>
            <a:r>
              <a:rPr lang="en-US" sz="2000" dirty="0"/>
              <a:t>		writer = </a:t>
            </a:r>
            <a:r>
              <a:rPr lang="en-US" sz="2000" b="1" dirty="0">
                <a:solidFill>
                  <a:schemeClr val="accent3"/>
                </a:solidFill>
              </a:rPr>
              <a:t>false</a:t>
            </a:r>
            <a:r>
              <a:rPr lang="en-US" sz="2000" dirty="0"/>
              <a:t>;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condition.signalAll</a:t>
            </a:r>
            <a:r>
              <a:rPr lang="en-US" sz="2000" dirty="0"/>
              <a:t>();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239730" y="1556792"/>
            <a:ext cx="2724757" cy="1080120"/>
          </a:xfrm>
          <a:prstGeom prst="wedgeRoundRectCallout">
            <a:avLst>
              <a:gd name="adj1" fmla="val -22740"/>
              <a:gd name="adj2" fmla="val 6782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/>
              <a:t>Waiting for current writer to release its lock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6239731" y="4293096"/>
            <a:ext cx="2724757" cy="1080120"/>
          </a:xfrm>
          <a:prstGeom prst="wedgeRoundRectCallout">
            <a:avLst>
              <a:gd name="adj1" fmla="val -23590"/>
              <a:gd name="adj2" fmla="val -68807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/>
              <a:t>Waiting for current readers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to release their locks</a:t>
            </a:r>
          </a:p>
        </p:txBody>
      </p:sp>
      <p:sp>
        <p:nvSpPr>
          <p:cNvPr id="14" name="Line Callout 1 13"/>
          <p:cNvSpPr/>
          <p:nvPr/>
        </p:nvSpPr>
        <p:spPr>
          <a:xfrm>
            <a:off x="539552" y="2412504"/>
            <a:ext cx="2724757" cy="2528664"/>
          </a:xfrm>
          <a:prstGeom prst="borderCallout1">
            <a:avLst>
              <a:gd name="adj1" fmla="val 43009"/>
              <a:gd name="adj2" fmla="val 206189"/>
              <a:gd name="adj3" fmla="val 43381"/>
              <a:gd name="adj4" fmla="val 13073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/>
              <a:t>The main change – the writer marks it has acquired the write lock even before current readers have released their locks</a:t>
            </a:r>
          </a:p>
        </p:txBody>
      </p:sp>
    </p:spTree>
    <p:extLst>
      <p:ext uri="{BB962C8B-B14F-4D97-AF65-F5344CB8AC3E}">
        <p14:creationId xmlns:p14="http://schemas.microsoft.com/office/powerpoint/2010/main" val="330114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Reentrant 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A lock is </a:t>
            </a:r>
            <a:r>
              <a:rPr lang="en-US" i="1" dirty="0"/>
              <a:t>reentrant </a:t>
            </a:r>
            <a:r>
              <a:rPr lang="en-US" dirty="0"/>
              <a:t>if the same thread can acquire it multiple times</a:t>
            </a:r>
          </a:p>
          <a:p>
            <a:pPr algn="l" rtl="0"/>
            <a:r>
              <a:rPr lang="en-US" dirty="0"/>
              <a:t>Useful when a thread locks a lock and then calls for a nested method that locks it again</a:t>
            </a:r>
          </a:p>
          <a:p>
            <a:r>
              <a:rPr lang="en-US" altLang="zh-CN" dirty="0"/>
              <a:t>The lock must be released the same number of times; otherwise other threads will be unable to acquire the lock.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/>
              <a:t>java.util.concurrent.locks.ReentrantLock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PTHREAD_MUTEX_RECURSIVE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recursive_mutex</a:t>
            </a:r>
            <a:endParaRPr lang="en-US" altLang="zh-CN" dirty="0"/>
          </a:p>
          <a:p>
            <a:pPr algn="l"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39</a:t>
            </a:fld>
            <a:endParaRPr kumimoji="0"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6256" y="188640"/>
            <a:ext cx="1391450" cy="139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7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Motivation: </a:t>
            </a:r>
          </a:p>
          <a:p>
            <a:pPr lvl="1" algn="l" rtl="0"/>
            <a:r>
              <a:rPr lang="en-US" dirty="0"/>
              <a:t>Suppose  two threads,  a producer and a consumer, share a FIFO queue and a lock to allow access to the queue</a:t>
            </a:r>
          </a:p>
          <a:p>
            <a:pPr algn="l" rtl="0"/>
            <a:r>
              <a:rPr lang="en-US" dirty="0"/>
              <a:t>The code for the producer could look like this: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marL="82296" indent="0" algn="l" rtl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1680" y="4063712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/>
              <a:t>mutex.lock</a:t>
            </a:r>
            <a:r>
              <a:rPr lang="en-US" sz="2400" dirty="0"/>
              <a:t>();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try </a:t>
            </a:r>
            <a:r>
              <a:rPr lang="en-US" sz="2400" dirty="0"/>
              <a:t>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queue.enq</a:t>
            </a:r>
            <a:r>
              <a:rPr lang="en-US" sz="2400" dirty="0"/>
              <a:t>(x);</a:t>
            </a:r>
          </a:p>
          <a:p>
            <a:r>
              <a:rPr lang="en-US" sz="2400" dirty="0"/>
              <a:t>}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finally</a:t>
            </a:r>
            <a:r>
              <a:rPr lang="en-US" sz="2400" b="1" dirty="0"/>
              <a:t> </a:t>
            </a:r>
            <a:r>
              <a:rPr lang="en-US" sz="2400" dirty="0"/>
              <a:t>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mutex.unlock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404664"/>
            <a:ext cx="809625" cy="876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14172" y="4900691"/>
            <a:ext cx="4494332" cy="1003697"/>
          </a:xfrm>
          <a:prstGeom prst="snip1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Java, Python, but not C++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Microsoft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Resource Acquisition Is Initialization (RAII) 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Reentrant 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Example </a:t>
            </a:r>
            <a:r>
              <a:rPr lang="en-US" altLang="zh-CN" dirty="0"/>
              <a:t>1</a:t>
            </a:r>
            <a:r>
              <a:rPr lang="en-US" dirty="0"/>
              <a:t>: </a:t>
            </a:r>
          </a:p>
          <a:p>
            <a:pPr lvl="1" algn="l" rtl="0"/>
            <a:r>
              <a:rPr lang="en-US" dirty="0"/>
              <a:t>A writer thread calling for a write lock for the second time will deadlock with itself</a:t>
            </a:r>
          </a:p>
          <a:p>
            <a:pPr algn="l" rtl="0"/>
            <a:r>
              <a:rPr lang="en-US" dirty="0"/>
              <a:t>Example </a:t>
            </a:r>
            <a:r>
              <a:rPr lang="en-US" altLang="zh-CN" dirty="0"/>
              <a:t>2</a:t>
            </a:r>
            <a:r>
              <a:rPr lang="en-US" dirty="0"/>
              <a:t> (using a fair readers-writers lock):</a:t>
            </a:r>
          </a:p>
          <a:p>
            <a:pPr lvl="2" algn="l" rtl="0"/>
            <a:r>
              <a:rPr lang="en-US" sz="1800" dirty="0"/>
              <a:t>http://tutorials.jenkov.com/java-concurrency/read-write-locks.html </a:t>
            </a:r>
            <a:endParaRPr lang="en-US" sz="1500" dirty="0"/>
          </a:p>
          <a:p>
            <a:pPr lvl="1" algn="l" rtl="0"/>
            <a:r>
              <a:rPr lang="en-US" altLang="zh-CN" dirty="0"/>
              <a:t>R1(A): </a:t>
            </a:r>
            <a:r>
              <a:rPr lang="en-US" dirty="0"/>
              <a:t>Thread I acquires the read lock</a:t>
            </a:r>
          </a:p>
          <a:p>
            <a:pPr lvl="1" algn="l" rtl="0"/>
            <a:r>
              <a:rPr lang="en-US" dirty="0"/>
              <a:t>W</a:t>
            </a:r>
            <a:r>
              <a:rPr lang="en-US" altLang="zh-CN" dirty="0"/>
              <a:t>2</a:t>
            </a:r>
            <a:r>
              <a:rPr lang="en-US" dirty="0"/>
              <a:t>(A): Thread II tries to acquire the write lock and is </a:t>
            </a:r>
            <a:r>
              <a:rPr lang="en-US" b="1" dirty="0">
                <a:solidFill>
                  <a:srgbClr val="FF0000"/>
                </a:solidFill>
              </a:rPr>
              <a:t>blocked</a:t>
            </a:r>
          </a:p>
          <a:p>
            <a:pPr lvl="1" algn="l" rtl="0"/>
            <a:r>
              <a:rPr lang="en-US" dirty="0"/>
              <a:t>R1(A): Thread I tries to acquire the read lock again and is blocked because of thread II - </a:t>
            </a:r>
            <a:r>
              <a:rPr lang="en-US" b="1" dirty="0">
                <a:solidFill>
                  <a:srgbClr val="FF0000"/>
                </a:solidFill>
              </a:rPr>
              <a:t>deadlock</a:t>
            </a:r>
          </a:p>
          <a:p>
            <a:pPr lvl="1" algn="l"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40</a:t>
            </a:fld>
            <a:endParaRPr kumimoji="0"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6256" y="188640"/>
            <a:ext cx="1391450" cy="139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60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Own Reentrant 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Identifies the </a:t>
            </a:r>
            <a:r>
              <a:rPr lang="en-US" i="1" dirty="0" err="1">
                <a:solidFill>
                  <a:srgbClr val="0070C0"/>
                </a:solidFill>
              </a:rPr>
              <a:t>ThreadID</a:t>
            </a:r>
            <a:r>
              <a:rPr lang="en-US" dirty="0"/>
              <a:t> of the thread who locks the lock</a:t>
            </a:r>
          </a:p>
          <a:p>
            <a:pPr lvl="1" algn="l" rtl="0"/>
            <a:r>
              <a:rPr lang="en-US" dirty="0"/>
              <a:t>Changes when no other thread is holding the lock and a new thread acquires it </a:t>
            </a:r>
          </a:p>
          <a:p>
            <a:pPr algn="l" rtl="0"/>
            <a:r>
              <a:rPr lang="en-US" dirty="0"/>
              <a:t>Counts the number of times the owner thread locked this lock</a:t>
            </a:r>
          </a:p>
          <a:p>
            <a:pPr lvl="1" algn="l" rtl="0"/>
            <a:r>
              <a:rPr lang="en-US" dirty="0"/>
              <a:t>Incremented when the same thread calls </a:t>
            </a:r>
            <a:r>
              <a:rPr lang="en-US" i="1" dirty="0">
                <a:solidFill>
                  <a:srgbClr val="0070C0"/>
                </a:solidFill>
              </a:rPr>
              <a:t>lock</a:t>
            </a:r>
            <a:r>
              <a:rPr lang="en-US" dirty="0">
                <a:solidFill>
                  <a:srgbClr val="0070C0"/>
                </a:solidFill>
              </a:rPr>
              <a:t>()</a:t>
            </a:r>
            <a:endParaRPr lang="en-US" dirty="0"/>
          </a:p>
          <a:p>
            <a:pPr lvl="1" algn="l" rtl="0"/>
            <a:r>
              <a:rPr lang="en-US" dirty="0"/>
              <a:t>decremented when the thread calls </a:t>
            </a:r>
            <a:r>
              <a:rPr lang="en-US" i="1" dirty="0">
                <a:solidFill>
                  <a:srgbClr val="0070C0"/>
                </a:solidFill>
              </a:rPr>
              <a:t>unlock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pPr lvl="1" algn="l" rtl="0"/>
            <a:r>
              <a:rPr lang="en-US" dirty="0"/>
              <a:t>When this counter is zero one waiting thread is awakened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41</a:t>
            </a:fld>
            <a:endParaRPr kumimoji="0"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1981" y="188640"/>
            <a:ext cx="1391450" cy="139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40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SimpleReentrantLock</a:t>
            </a:r>
            <a:r>
              <a:rPr lang="en-US" sz="3600" dirty="0"/>
              <a:t> implementation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42</a:t>
            </a:fld>
            <a:endParaRPr kumimoji="0"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568981"/>
            <a:ext cx="75608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public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3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 err="1"/>
              <a:t>SimpleReentrantLock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3"/>
                </a:solidFill>
              </a:rPr>
              <a:t>implements</a:t>
            </a:r>
            <a:r>
              <a:rPr lang="en-US" sz="2400" dirty="0"/>
              <a:t> Lock{</a:t>
            </a:r>
          </a:p>
          <a:p>
            <a:r>
              <a:rPr lang="en-US" sz="2400" dirty="0"/>
              <a:t>	Lock </a:t>
            </a:r>
            <a:r>
              <a:rPr lang="en-US" sz="2400" dirty="0" err="1"/>
              <a:t>lock</a:t>
            </a:r>
            <a:r>
              <a:rPr lang="en-US" sz="2400" dirty="0"/>
              <a:t>;</a:t>
            </a:r>
          </a:p>
          <a:p>
            <a:r>
              <a:rPr lang="en-US" sz="2400" dirty="0"/>
              <a:t>	Condition </a:t>
            </a:r>
            <a:r>
              <a:rPr lang="en-US" sz="2400" dirty="0" err="1"/>
              <a:t>condition</a:t>
            </a:r>
            <a:r>
              <a:rPr lang="en-US" sz="2400" dirty="0"/>
              <a:t>;</a:t>
            </a:r>
          </a:p>
          <a:p>
            <a:r>
              <a:rPr lang="en-US" sz="2400" dirty="0"/>
              <a:t>	</a:t>
            </a:r>
            <a:r>
              <a:rPr lang="en-US" sz="2400" b="1" dirty="0" err="1">
                <a:solidFill>
                  <a:schemeClr val="accent3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r>
              <a:rPr lang="en-US" sz="2400" dirty="0"/>
              <a:t>,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holdCount</a:t>
            </a:r>
            <a:r>
              <a:rPr lang="en-US" sz="2400" dirty="0"/>
              <a:t>;</a:t>
            </a:r>
          </a:p>
          <a:p>
            <a:r>
              <a:rPr lang="en-US" sz="2400" dirty="0"/>
              <a:t>	</a:t>
            </a:r>
            <a:r>
              <a:rPr lang="en-US" sz="2400" b="1" dirty="0">
                <a:solidFill>
                  <a:schemeClr val="accent3"/>
                </a:solidFill>
              </a:rPr>
              <a:t>public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 err="1"/>
              <a:t>SimpleReentrantLock</a:t>
            </a:r>
            <a:r>
              <a:rPr lang="en-US" sz="2400" dirty="0"/>
              <a:t>() {</a:t>
            </a:r>
          </a:p>
          <a:p>
            <a:r>
              <a:rPr lang="en-US" sz="2400" dirty="0"/>
              <a:t>		lock = </a:t>
            </a:r>
            <a:r>
              <a:rPr lang="en-US" sz="2400" b="1" dirty="0">
                <a:solidFill>
                  <a:schemeClr val="accent3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 err="1"/>
              <a:t>SimpleLock</a:t>
            </a:r>
            <a:r>
              <a:rPr lang="en-US" sz="2400" dirty="0"/>
              <a:t>();</a:t>
            </a:r>
          </a:p>
          <a:p>
            <a:r>
              <a:rPr lang="en-US" sz="2400" dirty="0"/>
              <a:t>		condition = </a:t>
            </a:r>
            <a:r>
              <a:rPr lang="en-US" sz="2400" dirty="0" err="1"/>
              <a:t>lock.newCondition</a:t>
            </a:r>
            <a:r>
              <a:rPr lang="en-US" sz="2400" dirty="0"/>
              <a:t>();</a:t>
            </a:r>
          </a:p>
          <a:p>
            <a:r>
              <a:rPr lang="en-US" sz="2400" dirty="0"/>
              <a:t>		owner = 0;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holdCount</a:t>
            </a:r>
            <a:r>
              <a:rPr lang="en-US" sz="2400" dirty="0"/>
              <a:t> = 0;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…</a:t>
            </a:r>
          </a:p>
          <a:p>
            <a:r>
              <a:rPr lang="en-US" sz="2400" dirty="0"/>
              <a:t>}	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74166" y="3243173"/>
            <a:ext cx="2051720" cy="1344345"/>
          </a:xfrm>
          <a:prstGeom prst="borderCallout1">
            <a:avLst>
              <a:gd name="adj1" fmla="val -10257"/>
              <a:gd name="adj2" fmla="val 126770"/>
              <a:gd name="adj3" fmla="val -10585"/>
              <a:gd name="adj4" fmla="val 17302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/>
              <a:t>The </a:t>
            </a:r>
            <a:r>
              <a:rPr lang="en-US" altLang="zh-CN" sz="2000" b="1" i="1" dirty="0"/>
              <a:t>Thread ID</a:t>
            </a:r>
            <a:r>
              <a:rPr lang="en-US" altLang="zh-CN" sz="2000" b="1" dirty="0"/>
              <a:t> of the current owner of the lock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6708708" y="2110095"/>
            <a:ext cx="2031020" cy="1481971"/>
          </a:xfrm>
          <a:prstGeom prst="borderCallout1">
            <a:avLst>
              <a:gd name="adj1" fmla="val 66622"/>
              <a:gd name="adj2" fmla="val -68452"/>
              <a:gd name="adj3" fmla="val 66713"/>
              <a:gd name="adj4" fmla="val -1493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Number of times the owner thread has acquired the lock </a:t>
            </a:r>
          </a:p>
        </p:txBody>
      </p:sp>
    </p:spTree>
    <p:extLst>
      <p:ext uri="{BB962C8B-B14F-4D97-AF65-F5344CB8AC3E}">
        <p14:creationId xmlns:p14="http://schemas.microsoft.com/office/powerpoint/2010/main" val="164924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SimpleReentrantLock</a:t>
            </a:r>
            <a:r>
              <a:rPr lang="en-US" sz="3600" dirty="0"/>
              <a:t> implementation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43</a:t>
            </a:fld>
            <a:endParaRPr kumimoji="0"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6064" y="1340768"/>
            <a:ext cx="7560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</a:t>
            </a:r>
            <a:r>
              <a:rPr lang="en-US" sz="2000" b="1" dirty="0">
                <a:solidFill>
                  <a:schemeClr val="accent3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3"/>
                </a:solidFill>
              </a:rPr>
              <a:t>void</a:t>
            </a:r>
            <a:r>
              <a:rPr lang="en-US" sz="2000" dirty="0"/>
              <a:t> lock() {</a:t>
            </a:r>
          </a:p>
          <a:p>
            <a:r>
              <a:rPr lang="en-US" sz="2000" dirty="0"/>
              <a:t>		</a:t>
            </a:r>
            <a:r>
              <a:rPr lang="en-US" sz="2000" b="1" dirty="0" err="1">
                <a:solidFill>
                  <a:schemeClr val="accent3"/>
                </a:solidFill>
              </a:rPr>
              <a:t>int</a:t>
            </a:r>
            <a:r>
              <a:rPr lang="en-US" sz="2000" dirty="0"/>
              <a:t> me = </a:t>
            </a:r>
            <a:r>
              <a:rPr lang="en-US" sz="2000" dirty="0" err="1"/>
              <a:t>ThreadID.get</a:t>
            </a:r>
            <a:r>
              <a:rPr lang="en-US" sz="2000" dirty="0"/>
              <a:t>();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lock.lock</a:t>
            </a:r>
            <a:r>
              <a:rPr lang="en-US" sz="2000" dirty="0"/>
              <a:t>();</a:t>
            </a:r>
          </a:p>
          <a:p>
            <a:r>
              <a:rPr lang="en-US" sz="2000" dirty="0"/>
              <a:t>		</a:t>
            </a:r>
            <a:r>
              <a:rPr lang="en-US" sz="2000" b="1" dirty="0">
                <a:solidFill>
                  <a:srgbClr val="7030A0"/>
                </a:solidFill>
              </a:rPr>
              <a:t>try {</a:t>
            </a:r>
          </a:p>
          <a:p>
            <a:r>
              <a:rPr lang="en-US" sz="2000" b="1" dirty="0">
                <a:solidFill>
                  <a:schemeClr val="accent3"/>
                </a:solidFill>
              </a:rPr>
              <a:t>			</a:t>
            </a:r>
            <a:r>
              <a:rPr lang="en-US" sz="20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(owner == me) {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holdCount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++;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</a:t>
            </a:r>
            <a:r>
              <a:rPr lang="en-US" sz="20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}</a:t>
            </a:r>
          </a:p>
          <a:p>
            <a:r>
              <a:rPr lang="en-US" sz="2000" dirty="0"/>
              <a:t>			</a:t>
            </a:r>
            <a:r>
              <a:rPr lang="en-US" sz="2000" b="1" dirty="0">
                <a:solidFill>
                  <a:schemeClr val="accent3"/>
                </a:solidFill>
              </a:rPr>
              <a:t>while</a:t>
            </a:r>
            <a:r>
              <a:rPr lang="en-US" sz="2000" dirty="0"/>
              <a:t> (</a:t>
            </a:r>
            <a:r>
              <a:rPr lang="en-US" sz="2000" dirty="0" err="1"/>
              <a:t>holdCount</a:t>
            </a:r>
            <a:r>
              <a:rPr lang="en-US" sz="2000" dirty="0"/>
              <a:t> !=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/>
              <a:t>) {</a:t>
            </a:r>
          </a:p>
          <a:p>
            <a:r>
              <a:rPr lang="en-US" sz="2000" dirty="0"/>
              <a:t>				</a:t>
            </a:r>
            <a:r>
              <a:rPr lang="en-US" sz="2000" dirty="0" err="1"/>
              <a:t>condition.await</a:t>
            </a:r>
            <a:r>
              <a:rPr lang="en-US" sz="2000" dirty="0"/>
              <a:t>();</a:t>
            </a:r>
          </a:p>
          <a:p>
            <a:r>
              <a:rPr lang="en-US" sz="2000" dirty="0"/>
              <a:t>			}</a:t>
            </a:r>
          </a:p>
          <a:p>
            <a:r>
              <a:rPr lang="en-US" sz="2000" dirty="0"/>
              <a:t>			</a:t>
            </a:r>
            <a:r>
              <a:rPr lang="en-US" sz="2000" b="1" dirty="0"/>
              <a:t>owner = me;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holdCount</a:t>
            </a:r>
            <a:r>
              <a:rPr lang="en-US" sz="2000" dirty="0"/>
              <a:t> =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/>
              <a:t>;</a:t>
            </a:r>
          </a:p>
          <a:p>
            <a:r>
              <a:rPr lang="en-US" sz="2000" dirty="0"/>
              <a:t>		</a:t>
            </a:r>
            <a:r>
              <a:rPr lang="en-US" sz="2000" b="1" dirty="0">
                <a:solidFill>
                  <a:srgbClr val="7030A0"/>
                </a:solidFill>
              </a:rPr>
              <a:t>} finally {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lock.unlock</a:t>
            </a:r>
            <a:r>
              <a:rPr lang="en-US" sz="2000" dirty="0"/>
              <a:t>()</a:t>
            </a:r>
          </a:p>
          <a:p>
            <a:r>
              <a:rPr lang="en-US" sz="2000" dirty="0"/>
              <a:t>		</a:t>
            </a:r>
            <a:r>
              <a:rPr lang="en-US" sz="2000" b="1" dirty="0">
                <a:solidFill>
                  <a:srgbClr val="7030A0"/>
                </a:solidFill>
              </a:rPr>
              <a:t>}</a:t>
            </a:r>
          </a:p>
          <a:p>
            <a:r>
              <a:rPr lang="en-US" sz="2000" dirty="0"/>
              <a:t>	}</a:t>
            </a:r>
          </a:p>
          <a:p>
            <a:endParaRPr lang="en-US" sz="20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148064" y="1143794"/>
            <a:ext cx="3724855" cy="1224136"/>
          </a:xfrm>
          <a:prstGeom prst="wedgeRoundRectCallout">
            <a:avLst>
              <a:gd name="adj1" fmla="val -38113"/>
              <a:gd name="adj2" fmla="val 70537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If the same thread acquires lock – </a:t>
            </a:r>
            <a:r>
              <a:rPr lang="en-US" altLang="zh-CN" sz="2000" b="1" i="1" dirty="0" err="1">
                <a:solidFill>
                  <a:schemeClr val="bg1"/>
                </a:solidFill>
              </a:rPr>
              <a:t>holdCount</a:t>
            </a:r>
            <a:r>
              <a:rPr lang="en-US" altLang="zh-CN" sz="2000" b="1" dirty="0">
                <a:solidFill>
                  <a:schemeClr val="bg1"/>
                </a:solidFill>
              </a:rPr>
              <a:t> is incremented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344527" y="4725144"/>
            <a:ext cx="3528392" cy="646331"/>
          </a:xfrm>
          <a:prstGeom prst="borderCallout1">
            <a:avLst>
              <a:gd name="adj1" fmla="val 53650"/>
              <a:gd name="adj2" fmla="val -13630"/>
              <a:gd name="adj3" fmla="val 53014"/>
              <a:gd name="adj4" fmla="val -55091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/>
              <a:t>In case </a:t>
            </a:r>
            <a:r>
              <a:rPr lang="en-US" altLang="zh-CN" sz="2000" b="1" i="1" dirty="0" err="1"/>
              <a:t>holdCount</a:t>
            </a:r>
            <a:r>
              <a:rPr lang="en-US" altLang="zh-CN" sz="2000" b="1" i="1" dirty="0"/>
              <a:t> == 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owner</a:t>
            </a:r>
            <a:r>
              <a:rPr lang="en-US" altLang="zh-CN" sz="2000" b="1" dirty="0"/>
              <a:t> is updated</a:t>
            </a:r>
          </a:p>
        </p:txBody>
      </p:sp>
      <p:sp>
        <p:nvSpPr>
          <p:cNvPr id="8" name="Oval 7"/>
          <p:cNvSpPr/>
          <p:nvPr/>
        </p:nvSpPr>
        <p:spPr>
          <a:xfrm>
            <a:off x="3347864" y="2420888"/>
            <a:ext cx="2592288" cy="115212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4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SimpleReentrantLock</a:t>
            </a:r>
            <a:r>
              <a:rPr lang="en-US" sz="4000" dirty="0"/>
              <a:t> implementation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44</a:t>
            </a:fld>
            <a:endParaRPr kumimoji="0"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628800"/>
            <a:ext cx="83529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public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3"/>
                </a:solidFill>
              </a:rPr>
              <a:t>void</a:t>
            </a:r>
            <a:r>
              <a:rPr lang="en-US" sz="2400" dirty="0"/>
              <a:t> unlock()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lock.lock</a:t>
            </a:r>
            <a:r>
              <a:rPr lang="en-US" sz="2400" dirty="0"/>
              <a:t>();</a:t>
            </a:r>
          </a:p>
          <a:p>
            <a:r>
              <a:rPr lang="en-US" sz="2400" dirty="0"/>
              <a:t>	</a:t>
            </a:r>
            <a:r>
              <a:rPr lang="en-US" sz="2400" b="1" dirty="0">
                <a:solidFill>
                  <a:schemeClr val="accent3"/>
                </a:solidFill>
              </a:rPr>
              <a:t>try</a:t>
            </a:r>
            <a:r>
              <a:rPr lang="en-US" sz="2400" dirty="0"/>
              <a:t> {</a:t>
            </a:r>
          </a:p>
          <a:p>
            <a:r>
              <a:rPr lang="en-US" sz="2400" dirty="0"/>
              <a:t>		</a:t>
            </a:r>
            <a:r>
              <a:rPr lang="en-US" sz="2400" b="1" dirty="0">
                <a:solidFill>
                  <a:schemeClr val="accent3"/>
                </a:solidFill>
              </a:rPr>
              <a:t>if</a:t>
            </a:r>
            <a:r>
              <a:rPr lang="en-US" sz="2400" dirty="0"/>
              <a:t> (</a:t>
            </a:r>
            <a:r>
              <a:rPr lang="en-US" sz="2400" b="1" dirty="0" err="1"/>
              <a:t>holdCount</a:t>
            </a:r>
            <a:r>
              <a:rPr lang="en-US" sz="2400" b="1" dirty="0"/>
              <a:t> ==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b="1" dirty="0"/>
              <a:t> </a:t>
            </a:r>
            <a:r>
              <a:rPr lang="en-US" sz="2400" dirty="0"/>
              <a:t>|| owner != </a:t>
            </a:r>
            <a:r>
              <a:rPr lang="en-US" sz="2400" dirty="0" err="1"/>
              <a:t>ThreadID.get</a:t>
            </a:r>
            <a:r>
              <a:rPr lang="en-US" sz="2400" dirty="0"/>
              <a:t>())</a:t>
            </a:r>
          </a:p>
          <a:p>
            <a:r>
              <a:rPr lang="en-US" sz="2400" dirty="0"/>
              <a:t>			</a:t>
            </a:r>
            <a:r>
              <a:rPr lang="en-US" sz="2400" b="1" dirty="0">
                <a:solidFill>
                  <a:schemeClr val="accent3"/>
                </a:solidFill>
              </a:rPr>
              <a:t>throw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3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 err="1"/>
              <a:t>IllegalMonitorStateException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holdCount</a:t>
            </a:r>
            <a:r>
              <a:rPr lang="en-US" sz="2400" dirty="0"/>
              <a:t>--;</a:t>
            </a:r>
          </a:p>
          <a:p>
            <a:r>
              <a:rPr lang="en-US" sz="2400" dirty="0"/>
              <a:t>		</a:t>
            </a:r>
            <a:r>
              <a:rPr lang="en-US" sz="2400" b="1" dirty="0">
                <a:solidFill>
                  <a:schemeClr val="accent3"/>
                </a:solidFill>
              </a:rPr>
              <a:t>if</a:t>
            </a:r>
            <a:r>
              <a:rPr lang="en-US" sz="2400" dirty="0"/>
              <a:t> (</a:t>
            </a:r>
            <a:r>
              <a:rPr lang="en-US" sz="2400" dirty="0" err="1"/>
              <a:t>holdCount</a:t>
            </a:r>
            <a:r>
              <a:rPr lang="en-US" sz="2400" dirty="0"/>
              <a:t> ==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/>
              <a:t>) {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condition.signal</a:t>
            </a:r>
            <a:r>
              <a:rPr lang="en-US" sz="2400" dirty="0"/>
              <a:t>();</a:t>
            </a:r>
          </a:p>
          <a:p>
            <a:r>
              <a:rPr lang="en-US" sz="2400" dirty="0"/>
              <a:t>		}</a:t>
            </a:r>
          </a:p>
          <a:p>
            <a:r>
              <a:rPr lang="en-US" sz="2400" dirty="0"/>
              <a:t>	} </a:t>
            </a:r>
            <a:r>
              <a:rPr lang="en-US" sz="2400" b="1" dirty="0">
                <a:solidFill>
                  <a:schemeClr val="accent3"/>
                </a:solidFill>
              </a:rPr>
              <a:t>finally</a:t>
            </a:r>
            <a:r>
              <a:rPr lang="en-US" sz="2400" dirty="0"/>
              <a:t>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lock.unlock</a:t>
            </a:r>
            <a:r>
              <a:rPr lang="en-US" sz="2400" dirty="0"/>
              <a:t>();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 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220072" y="4778568"/>
            <a:ext cx="2844316" cy="1026696"/>
          </a:xfrm>
          <a:prstGeom prst="wedgeRoundRectCallout">
            <a:avLst>
              <a:gd name="adj1" fmla="val -38738"/>
              <a:gd name="adj2" fmla="val -71657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The lock is free so one waiting thread is awakened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4644008" y="2060848"/>
            <a:ext cx="1728192" cy="632328"/>
          </a:xfrm>
          <a:prstGeom prst="borderCallout1">
            <a:avLst>
              <a:gd name="adj1" fmla="val 179401"/>
              <a:gd name="adj2" fmla="val 23119"/>
              <a:gd name="adj3" fmla="val 179234"/>
              <a:gd name="adj4" fmla="val -10233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Illegal unlock</a:t>
            </a:r>
          </a:p>
        </p:txBody>
      </p:sp>
      <p:sp>
        <p:nvSpPr>
          <p:cNvPr id="8" name="Oval 7"/>
          <p:cNvSpPr/>
          <p:nvPr/>
        </p:nvSpPr>
        <p:spPr>
          <a:xfrm>
            <a:off x="2339752" y="3760465"/>
            <a:ext cx="3744416" cy="9361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263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So far we’ve seen mutual exclusion locks where only one thread can access a critical section at the same time</a:t>
            </a:r>
          </a:p>
          <a:p>
            <a:pPr algn="l" rtl="0"/>
            <a:r>
              <a:rPr lang="en-US" i="1" dirty="0"/>
              <a:t>Semaphore </a:t>
            </a:r>
            <a:r>
              <a:rPr lang="en-US" dirty="0"/>
              <a:t>is a generalization of mutual exclusion locks</a:t>
            </a:r>
          </a:p>
          <a:p>
            <a:pPr lvl="1" algn="l" rtl="0"/>
            <a:r>
              <a:rPr lang="en-US" dirty="0"/>
              <a:t>lock with a capacity – an upper bound on the number of threads that can hold the lock simultaneously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45</a:t>
            </a:fld>
            <a:endParaRPr kumimoji="0"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664" y="116632"/>
            <a:ext cx="1690511" cy="131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0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algn="l" rtl="0"/>
            <a:r>
              <a:rPr lang="en-US" altLang="zh-CN" sz="3600" dirty="0"/>
              <a:t>Uses a counter to count the number of threads currently holding the lock</a:t>
            </a:r>
          </a:p>
          <a:p>
            <a:pPr lvl="1" algn="l" rtl="0"/>
            <a:r>
              <a:rPr lang="en-US" sz="3200" i="1" dirty="0">
                <a:solidFill>
                  <a:srgbClr val="0070C0"/>
                </a:solidFill>
              </a:rPr>
              <a:t>acquire</a:t>
            </a:r>
            <a:r>
              <a:rPr lang="en-US" sz="3200" dirty="0"/>
              <a:t>() – also known in the literature as </a:t>
            </a:r>
            <a:r>
              <a:rPr lang="en-US" sz="3200" b="1" dirty="0">
                <a:solidFill>
                  <a:srgbClr val="0070C0"/>
                </a:solidFill>
              </a:rPr>
              <a:t>P</a:t>
            </a:r>
            <a:r>
              <a:rPr lang="en-US" sz="3200" dirty="0"/>
              <a:t>() </a:t>
            </a:r>
          </a:p>
          <a:p>
            <a:pPr lvl="2"/>
            <a:r>
              <a:rPr lang="en-US" sz="2800" dirty="0"/>
              <a:t>the counter incremented for acquiring the lock</a:t>
            </a:r>
          </a:p>
          <a:p>
            <a:pPr lvl="1" algn="l" rtl="0"/>
            <a:r>
              <a:rPr lang="en-US" sz="3200" i="1" dirty="0">
                <a:solidFill>
                  <a:srgbClr val="0070C0"/>
                </a:solidFill>
              </a:rPr>
              <a:t>release</a:t>
            </a:r>
            <a:r>
              <a:rPr lang="en-US" sz="3200" dirty="0"/>
              <a:t>() – also known as </a:t>
            </a:r>
            <a:r>
              <a:rPr lang="en-US" sz="3200" b="1" dirty="0">
                <a:solidFill>
                  <a:srgbClr val="0070C0"/>
                </a:solidFill>
              </a:rPr>
              <a:t>V</a:t>
            </a:r>
            <a:r>
              <a:rPr lang="en-US" sz="3200" dirty="0"/>
              <a:t>()</a:t>
            </a:r>
          </a:p>
          <a:p>
            <a:pPr lvl="2"/>
            <a:r>
              <a:rPr lang="en-US" sz="2800" dirty="0"/>
              <a:t>the counter decremented for releasing the 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43260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orient="vert"/>
          </p:nvPr>
        </p:nvSpPr>
        <p:spPr>
          <a:xfrm rot="16200000">
            <a:off x="6037014" y="2866578"/>
            <a:ext cx="2057400" cy="5851525"/>
          </a:xfrm>
        </p:spPr>
        <p:txBody>
          <a:bodyPr/>
          <a:lstStyle/>
          <a:p>
            <a:r>
              <a:rPr lang="en-US" dirty="0"/>
              <a:t>Semaphore - implementation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47</a:t>
            </a:fld>
            <a:endParaRPr kumimoji="0"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113" y="44038"/>
            <a:ext cx="612068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3"/>
                </a:solidFill>
              </a:rPr>
              <a:t>class</a:t>
            </a:r>
            <a:r>
              <a:rPr lang="en-US" sz="2000" dirty="0"/>
              <a:t> Semaphore {</a:t>
            </a:r>
          </a:p>
          <a:p>
            <a:r>
              <a:rPr lang="en-US" sz="2000" dirty="0"/>
              <a:t>	</a:t>
            </a:r>
            <a:r>
              <a:rPr lang="en-US" sz="2400" b="1" dirty="0">
                <a:solidFill>
                  <a:schemeClr val="accent3"/>
                </a:solidFill>
              </a:rPr>
              <a:t>final</a:t>
            </a:r>
            <a:r>
              <a:rPr lang="en-US" sz="2400" dirty="0"/>
              <a:t> </a:t>
            </a:r>
            <a:r>
              <a:rPr lang="en-US" sz="2000" b="1" dirty="0" err="1">
                <a:solidFill>
                  <a:schemeClr val="accent3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  <a:r>
              <a:rPr lang="en-US" sz="2000" dirty="0"/>
              <a:t>;</a:t>
            </a:r>
          </a:p>
          <a:p>
            <a:r>
              <a:rPr lang="en-US" sz="2000" b="1" dirty="0"/>
              <a:t>	</a:t>
            </a:r>
            <a:r>
              <a:rPr lang="en-US" sz="2000" b="1" dirty="0" err="1">
                <a:solidFill>
                  <a:schemeClr val="accent3"/>
                </a:solidFill>
              </a:rPr>
              <a:t>int</a:t>
            </a:r>
            <a:r>
              <a:rPr lang="en-US" sz="2000" b="1" dirty="0"/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  <a:r>
              <a:rPr lang="en-US" sz="2000" b="1" dirty="0"/>
              <a:t>;</a:t>
            </a:r>
          </a:p>
          <a:p>
            <a:r>
              <a:rPr lang="en-US" sz="2000" dirty="0"/>
              <a:t>	Lock </a:t>
            </a:r>
            <a:r>
              <a:rPr lang="en-US" sz="2000" dirty="0" err="1"/>
              <a:t>lock</a:t>
            </a:r>
            <a:r>
              <a:rPr lang="en-US" sz="2000" dirty="0"/>
              <a:t>;</a:t>
            </a:r>
          </a:p>
          <a:p>
            <a:r>
              <a:rPr lang="en-US" sz="2000" dirty="0"/>
              <a:t>	Condition </a:t>
            </a:r>
            <a:r>
              <a:rPr lang="en-US" sz="2000" dirty="0" err="1"/>
              <a:t>condition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chemeClr val="accent3"/>
                </a:solidFill>
              </a:rPr>
              <a:t>public</a:t>
            </a:r>
            <a:r>
              <a:rPr lang="en-US" sz="2000" dirty="0"/>
              <a:t> Semaphore(</a:t>
            </a:r>
            <a:r>
              <a:rPr lang="en-US" sz="2000" b="1" dirty="0" err="1"/>
              <a:t>int</a:t>
            </a:r>
            <a:r>
              <a:rPr lang="en-US" sz="2000" dirty="0"/>
              <a:t> c) {</a:t>
            </a:r>
          </a:p>
          <a:p>
            <a:r>
              <a:rPr lang="en-US" sz="2000" dirty="0"/>
              <a:t>		</a:t>
            </a:r>
            <a:r>
              <a:rPr lang="en-US" sz="2000" b="1" dirty="0"/>
              <a:t>capacity = c;</a:t>
            </a:r>
          </a:p>
          <a:p>
            <a:r>
              <a:rPr lang="en-US" sz="2000" dirty="0"/>
              <a:t>		state = 0;</a:t>
            </a:r>
          </a:p>
          <a:p>
            <a:r>
              <a:rPr lang="en-US" sz="2000" dirty="0"/>
              <a:t>		lock = </a:t>
            </a:r>
            <a:r>
              <a:rPr lang="en-US" sz="2000" b="1" dirty="0">
                <a:solidFill>
                  <a:schemeClr val="accent3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/>
              <a:t>ReentrantLock</a:t>
            </a:r>
            <a:r>
              <a:rPr lang="en-US" sz="2000" dirty="0"/>
              <a:t>();</a:t>
            </a:r>
          </a:p>
          <a:p>
            <a:r>
              <a:rPr lang="en-US" sz="2000" dirty="0"/>
              <a:t>		condition = </a:t>
            </a:r>
            <a:r>
              <a:rPr lang="en-US" sz="2000" dirty="0" err="1"/>
              <a:t>lock.newCondition</a:t>
            </a:r>
            <a:r>
              <a:rPr lang="en-US" sz="2000" dirty="0"/>
              <a:t>();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chemeClr val="accent3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3"/>
                </a:solidFill>
              </a:rPr>
              <a:t>void</a:t>
            </a:r>
            <a:r>
              <a:rPr lang="en-US" sz="2000" dirty="0"/>
              <a:t> acquire() {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lock.lock</a:t>
            </a:r>
            <a:r>
              <a:rPr lang="en-US" sz="2000" dirty="0"/>
              <a:t>();</a:t>
            </a:r>
          </a:p>
          <a:p>
            <a:r>
              <a:rPr lang="en-US" sz="2000" dirty="0"/>
              <a:t>		</a:t>
            </a:r>
            <a:r>
              <a:rPr lang="en-US" sz="2000" b="1" dirty="0">
                <a:solidFill>
                  <a:schemeClr val="accent3"/>
                </a:solidFill>
              </a:rPr>
              <a:t>try</a:t>
            </a:r>
            <a:r>
              <a:rPr lang="en-US" sz="2000" dirty="0"/>
              <a:t> {</a:t>
            </a:r>
          </a:p>
          <a:p>
            <a:r>
              <a:rPr lang="en-US" sz="2000" dirty="0"/>
              <a:t>			</a:t>
            </a:r>
            <a:r>
              <a:rPr lang="en-US" sz="2000" b="1" dirty="0">
                <a:solidFill>
                  <a:schemeClr val="accent3"/>
                </a:solidFill>
              </a:rPr>
              <a:t>while</a:t>
            </a:r>
            <a:r>
              <a:rPr lang="en-US" sz="2000" dirty="0"/>
              <a:t> (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== capacity</a:t>
            </a:r>
            <a:r>
              <a:rPr lang="en-US" sz="2000" dirty="0"/>
              <a:t>) </a:t>
            </a:r>
          </a:p>
          <a:p>
            <a:r>
              <a:rPr lang="en-US" sz="2000" dirty="0"/>
              <a:t>				</a:t>
            </a:r>
            <a:r>
              <a:rPr lang="en-US" sz="2000" dirty="0" err="1"/>
              <a:t>condition.await</a:t>
            </a:r>
            <a:r>
              <a:rPr lang="en-US" sz="2000" dirty="0"/>
              <a:t>();</a:t>
            </a:r>
          </a:p>
          <a:p>
            <a:r>
              <a:rPr lang="en-US" sz="2000" dirty="0"/>
              <a:t>			state++;</a:t>
            </a:r>
          </a:p>
          <a:p>
            <a:r>
              <a:rPr lang="en-US" sz="2000" dirty="0"/>
              <a:t>		} </a:t>
            </a:r>
            <a:r>
              <a:rPr lang="en-US" sz="2000" b="1" dirty="0">
                <a:solidFill>
                  <a:schemeClr val="accent3"/>
                </a:solidFill>
              </a:rPr>
              <a:t>finally</a:t>
            </a:r>
            <a:r>
              <a:rPr lang="en-US" sz="2000" dirty="0"/>
              <a:t> {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lock.unlock</a:t>
            </a:r>
            <a:r>
              <a:rPr lang="en-US" sz="2000" dirty="0"/>
              <a:t>();</a:t>
            </a:r>
          </a:p>
          <a:p>
            <a:r>
              <a:rPr lang="en-US" sz="2000" dirty="0"/>
              <a:t>		}</a:t>
            </a:r>
          </a:p>
          <a:p>
            <a:r>
              <a:rPr lang="en-US" sz="2000" dirty="0"/>
              <a:t>	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6185" y="3858500"/>
            <a:ext cx="2016224" cy="1123712"/>
          </a:xfrm>
          <a:prstGeom prst="wedgeRoundRectCallout">
            <a:avLst>
              <a:gd name="adj1" fmla="val -62123"/>
              <a:gd name="adj2" fmla="val 4397"/>
              <a:gd name="adj3" fmla="val 16667"/>
            </a:avLst>
          </a:prstGeom>
          <a:solidFill>
            <a:srgbClr val="00B0F0">
              <a:alpha val="75000"/>
            </a:srgb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Semaphore is full – a thread needs to wait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54912" y="548680"/>
            <a:ext cx="2733312" cy="1080120"/>
          </a:xfrm>
          <a:prstGeom prst="borderCallout1">
            <a:avLst>
              <a:gd name="adj1" fmla="val 47463"/>
              <a:gd name="adj2" fmla="val -54056"/>
              <a:gd name="adj3" fmla="val 47631"/>
              <a:gd name="adj4" fmla="val -102363"/>
            </a:avLst>
          </a:prstGeom>
          <a:solidFill>
            <a:srgbClr val="00B0F0"/>
          </a:solidFill>
          <a:ln w="28575">
            <a:solidFill>
              <a:srgbClr val="00B0F0"/>
            </a:solidFill>
          </a:ln>
        </p:spPr>
        <p:txBody>
          <a:bodyPr wrap="square" rtlCol="0"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Counter  indicating  the number of threads in the critical section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204864"/>
            <a:ext cx="2051720" cy="707886"/>
          </a:xfrm>
          <a:prstGeom prst="borderCallout1">
            <a:avLst>
              <a:gd name="adj1" fmla="val 12210"/>
              <a:gd name="adj2" fmla="val 163732"/>
              <a:gd name="adj3" fmla="val 12759"/>
              <a:gd name="adj4" fmla="val 104960"/>
            </a:avLst>
          </a:prstGeom>
          <a:solidFill>
            <a:srgbClr val="00B0F0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Capacity of the semaphore</a:t>
            </a:r>
          </a:p>
        </p:txBody>
      </p:sp>
      <p:sp>
        <p:nvSpPr>
          <p:cNvPr id="13" name="Oval 12"/>
          <p:cNvSpPr/>
          <p:nvPr/>
        </p:nvSpPr>
        <p:spPr>
          <a:xfrm>
            <a:off x="2947814" y="4077072"/>
            <a:ext cx="3064346" cy="115212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734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1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implementation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48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772816"/>
            <a:ext cx="55904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	public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3"/>
                </a:solidFill>
              </a:rPr>
              <a:t>void</a:t>
            </a:r>
            <a:r>
              <a:rPr lang="en-US" sz="2400" dirty="0"/>
              <a:t> release()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lock.lock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b="1" dirty="0">
                <a:solidFill>
                  <a:schemeClr val="accent3"/>
                </a:solidFill>
              </a:rPr>
              <a:t>try</a:t>
            </a:r>
            <a:r>
              <a:rPr lang="en-US" sz="2400" dirty="0"/>
              <a:t> {</a:t>
            </a:r>
          </a:p>
          <a:p>
            <a:r>
              <a:rPr lang="en-US" sz="2400" dirty="0"/>
              <a:t>			state--;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condition.signalAll</a:t>
            </a:r>
            <a:r>
              <a:rPr lang="en-US" sz="2400" dirty="0"/>
              <a:t>();</a:t>
            </a:r>
          </a:p>
          <a:p>
            <a:r>
              <a:rPr lang="en-US" sz="2400" dirty="0"/>
              <a:t>		} </a:t>
            </a:r>
            <a:r>
              <a:rPr lang="en-US" sz="2400" b="1" dirty="0">
                <a:solidFill>
                  <a:schemeClr val="accent3"/>
                </a:solidFill>
              </a:rPr>
              <a:t>finally</a:t>
            </a:r>
            <a:r>
              <a:rPr lang="en-US" sz="2400" dirty="0"/>
              <a:t> {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lock.unlock</a:t>
            </a:r>
            <a:r>
              <a:rPr lang="en-US" sz="2400" dirty="0"/>
              <a:t>();</a:t>
            </a:r>
          </a:p>
          <a:p>
            <a:r>
              <a:rPr lang="en-US" sz="2400" dirty="0"/>
              <a:t>		}</a:t>
            </a:r>
          </a:p>
          <a:p>
            <a:r>
              <a:rPr lang="en-US" sz="2400" dirty="0"/>
              <a:t> 	}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84751" y="1748745"/>
            <a:ext cx="2707729" cy="1464231"/>
          </a:xfrm>
          <a:prstGeom prst="wedgeRoundRectCallout">
            <a:avLst>
              <a:gd name="adj1" fmla="val -63101"/>
              <a:gd name="adj2" fmla="val 31841"/>
              <a:gd name="adj3" fmla="val 16667"/>
            </a:avLst>
          </a:prstGeom>
          <a:solidFill>
            <a:srgbClr val="00B0F0">
              <a:alpha val="75000"/>
            </a:srgb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 thread released space in the semaphore – waiting threads are awakened</a:t>
            </a:r>
          </a:p>
        </p:txBody>
      </p:sp>
      <p:sp>
        <p:nvSpPr>
          <p:cNvPr id="10" name="Oval 9"/>
          <p:cNvSpPr/>
          <p:nvPr/>
        </p:nvSpPr>
        <p:spPr>
          <a:xfrm>
            <a:off x="3059832" y="2704371"/>
            <a:ext cx="3064346" cy="115212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237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pPr algn="l" rtl="0"/>
            <a:r>
              <a:rPr lang="en-US" sz="3600" b="1" dirty="0">
                <a:solidFill>
                  <a:schemeClr val="tx2"/>
                </a:solidFill>
              </a:rPr>
              <a:t>Monitors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allow the control of locks and conditions from within the shared objects</a:t>
            </a:r>
          </a:p>
          <a:p>
            <a:pPr lvl="1" algn="l" rtl="0"/>
            <a:r>
              <a:rPr lang="en-US" dirty="0"/>
              <a:t>mutual exclusion to its methods</a:t>
            </a:r>
          </a:p>
          <a:p>
            <a:pPr lvl="1" algn="l" rtl="0"/>
            <a:r>
              <a:rPr lang="en-US" dirty="0"/>
              <a:t>synchronization among multiple threads on the shared resource</a:t>
            </a:r>
          </a:p>
          <a:p>
            <a:pPr lvl="1" algn="l" rtl="0"/>
            <a:r>
              <a:rPr lang="en-US" dirty="0"/>
              <a:t>Synchronization code is implemented internally in a class and </a:t>
            </a:r>
            <a:r>
              <a:rPr lang="en-US" b="1" dirty="0">
                <a:solidFill>
                  <a:schemeClr val="accent1"/>
                </a:solidFill>
              </a:rPr>
              <a:t>transparent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users</a:t>
            </a:r>
          </a:p>
          <a:p>
            <a:pPr algn="l" rtl="0"/>
            <a:r>
              <a:rPr lang="en-US" sz="3600" b="1" dirty="0">
                <a:solidFill>
                  <a:srgbClr val="1F497D"/>
                </a:solidFill>
              </a:rPr>
              <a:t>Conditions</a:t>
            </a:r>
            <a:r>
              <a:rPr lang="en-US" dirty="0">
                <a:solidFill>
                  <a:srgbClr val="1F497D"/>
                </a:solidFill>
              </a:rPr>
              <a:t> </a:t>
            </a:r>
            <a:r>
              <a:rPr lang="en-US" dirty="0"/>
              <a:t>associated with locks allow threads to suspend and release the locks until certain properties hold </a:t>
            </a:r>
          </a:p>
          <a:p>
            <a:pPr algn="l" rtl="0"/>
            <a:r>
              <a:rPr lang="en-US" sz="3600" b="1" dirty="0">
                <a:solidFill>
                  <a:srgbClr val="1F497D"/>
                </a:solidFill>
              </a:rPr>
              <a:t>Readers-writers locks </a:t>
            </a:r>
            <a:r>
              <a:rPr lang="en-US" dirty="0"/>
              <a:t>manage access to the shared objects when there are both reading and writing threads</a:t>
            </a:r>
          </a:p>
          <a:p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</a:rPr>
              <a:t>Semaphores 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allow multiple threads to access critical sections simultaneously</a:t>
            </a:r>
          </a:p>
          <a:p>
            <a:pPr algn="l" rtl="0"/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Reentrant locks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allow for threads to acquire the locks they already hold</a:t>
            </a:r>
          </a:p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5284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Problems:</a:t>
            </a:r>
          </a:p>
          <a:p>
            <a:pPr lvl="1" algn="l" rtl="0"/>
            <a:r>
              <a:rPr lang="en-US" dirty="0"/>
              <a:t>When the queue is full the </a:t>
            </a:r>
            <a:r>
              <a:rPr lang="en-US" i="1" dirty="0" err="1">
                <a:solidFill>
                  <a:srgbClr val="0070C0"/>
                </a:solidFill>
              </a:rPr>
              <a:t>enq</a:t>
            </a:r>
            <a:r>
              <a:rPr lang="en-US" dirty="0"/>
              <a:t> method cannot execute</a:t>
            </a:r>
          </a:p>
          <a:p>
            <a:pPr lvl="1" algn="l" rtl="0"/>
            <a:r>
              <a:rPr lang="en-US" dirty="0"/>
              <a:t>The producer may not have access to the internal state of the queue</a:t>
            </a:r>
          </a:p>
          <a:p>
            <a:pPr lvl="1" algn="l" rtl="0"/>
            <a:r>
              <a:rPr lang="en-US" dirty="0"/>
              <a:t>Multiple producers/consumers have to keep track of the lock and the queue objects and maintain the same locking mechanism in order for the application to be correct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</a:t>
            </a:fld>
            <a:endParaRPr kumimoji="0"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404664"/>
            <a:ext cx="8096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Comparison of Concurrency Libraries</a:t>
            </a:r>
            <a:endParaRPr lang="zh-CN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88619"/>
              </p:ext>
            </p:extLst>
          </p:nvPr>
        </p:nvGraphicFramePr>
        <p:xfrm>
          <a:off x="323528" y="1268760"/>
          <a:ext cx="8640960" cy="5130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231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34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73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4902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Features</a:t>
                      </a:r>
                      <a:endParaRPr lang="zh-CN" altLang="en-US" dirty="0"/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Java</a:t>
                      </a:r>
                      <a:endParaRPr lang="zh-CN" altLang="en-US" dirty="0"/>
                    </a:p>
                  </a:txBody>
                  <a:tcPr marL="100344" marR="100344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POSIX</a:t>
                      </a:r>
                      <a:r>
                        <a:rPr lang="en-US" altLang="zh-CN" baseline="0" dirty="0"/>
                        <a:t> C</a:t>
                      </a:r>
                      <a:endParaRPr lang="zh-CN" altLang="en-US" dirty="0"/>
                    </a:p>
                  </a:txBody>
                  <a:tcPr marL="100344" marR="100344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C++11</a:t>
                      </a:r>
                      <a:endParaRPr lang="zh-CN" altLang="en-US" dirty="0"/>
                    </a:p>
                  </a:txBody>
                  <a:tcPr marL="100344" marR="100344" anchor="ctr" anchorCtr="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4351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Threads</a:t>
                      </a:r>
                      <a:endParaRPr lang="zh-CN" altLang="en-US" dirty="0"/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java.lang.thread</a:t>
                      </a:r>
                      <a:r>
                        <a:rPr lang="en-US" altLang="zh-CN" dirty="0"/>
                        <a:t> class</a:t>
                      </a:r>
                      <a:endParaRPr lang="zh-CN" altLang="en-US" dirty="0"/>
                    </a:p>
                  </a:txBody>
                  <a:tcPr marL="100344" marR="100344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pthread_t</a:t>
                      </a:r>
                      <a:r>
                        <a:rPr lang="en-US" altLang="zh-CN" dirty="0"/>
                        <a:t> type</a:t>
                      </a:r>
                      <a:endParaRPr lang="zh-CN" altLang="en-US" dirty="0"/>
                    </a:p>
                  </a:txBody>
                  <a:tcPr marL="100344" marR="100344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std</a:t>
                      </a:r>
                      <a:r>
                        <a:rPr lang="en-US" altLang="zh-CN" dirty="0"/>
                        <a:t>::thread class</a:t>
                      </a:r>
                      <a:endParaRPr lang="zh-CN" altLang="en-US" dirty="0"/>
                    </a:p>
                  </a:txBody>
                  <a:tcPr marL="100344" marR="100344"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4351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Mutual</a:t>
                      </a:r>
                      <a:r>
                        <a:rPr lang="en-US" altLang="zh-CN" baseline="0" dirty="0"/>
                        <a:t> Exclusion</a:t>
                      </a:r>
                      <a:endParaRPr lang="zh-CN" altLang="en-US" dirty="0"/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synchronized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/>
                        <a:t>blocks</a:t>
                      </a:r>
                      <a:endParaRPr lang="zh-CN" altLang="en-US" dirty="0"/>
                    </a:p>
                  </a:txBody>
                  <a:tcPr marL="100344" marR="100344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pthread_mutex_t</a:t>
                      </a:r>
                      <a:r>
                        <a:rPr lang="en-US" altLang="zh-CN" dirty="0"/>
                        <a:t> type</a:t>
                      </a:r>
                      <a:endParaRPr lang="zh-CN" altLang="en-US" dirty="0"/>
                    </a:p>
                  </a:txBody>
                  <a:tcPr marL="100344" marR="100344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std:mutex</a:t>
                      </a:r>
                      <a:r>
                        <a:rPr lang="en-US" altLang="zh-CN" dirty="0"/>
                        <a:t> class</a:t>
                      </a:r>
                      <a:endParaRPr lang="zh-CN" altLang="en-US" dirty="0"/>
                    </a:p>
                  </a:txBody>
                  <a:tcPr marL="100344" marR="100344"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9072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Thread</a:t>
                      </a:r>
                      <a:r>
                        <a:rPr lang="en-US" altLang="zh-CN" baseline="0" dirty="0"/>
                        <a:t> Local    Storage</a:t>
                      </a:r>
                      <a:endParaRPr lang="zh-CN" altLang="en-US" dirty="0"/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ThreadLocal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dirty="0"/>
                        <a:t>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zh-CN" dirty="0"/>
                        <a:t> class template</a:t>
                      </a:r>
                      <a:endParaRPr lang="zh-CN" altLang="en-US" dirty="0"/>
                    </a:p>
                  </a:txBody>
                  <a:tcPr marL="100344" marR="100344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pthread_key_t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type</a:t>
                      </a:r>
                      <a:endParaRPr lang="zh-CN" altLang="en-US" dirty="0"/>
                    </a:p>
                  </a:txBody>
                  <a:tcPr marL="100344" marR="100344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thread_local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variables </a:t>
                      </a:r>
                      <a:endParaRPr lang="zh-CN" altLang="en-US" dirty="0"/>
                    </a:p>
                  </a:txBody>
                  <a:tcPr marL="100344" marR="100344" anchor="ctr" anchorCtr="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64351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Atomic Operations</a:t>
                      </a:r>
                      <a:endParaRPr lang="zh-CN" altLang="en-US" dirty="0"/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volatile variables</a:t>
                      </a:r>
                      <a:endParaRPr lang="zh-CN" altLang="en-US" dirty="0"/>
                    </a:p>
                  </a:txBody>
                  <a:tcPr marL="100344" marR="100344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 marL="100344" marR="100344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std</a:t>
                      </a:r>
                      <a:r>
                        <a:rPr lang="en-US" altLang="zh-CN" dirty="0"/>
                        <a:t>::atomic&lt;T&gt; class template</a:t>
                      </a:r>
                      <a:endParaRPr lang="zh-CN" altLang="en-US" dirty="0"/>
                    </a:p>
                  </a:txBody>
                  <a:tcPr marL="100344" marR="100344" anchor="ctr" anchorCtr="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3238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/>
                        <a:t>Monitors/Waits for a predicate</a:t>
                      </a:r>
                      <a:endParaRPr lang="zh-CN" altLang="en-US" b="1" dirty="0"/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wait()</a:t>
                      </a:r>
                      <a:r>
                        <a:rPr lang="en-US" altLang="zh-CN" b="1" baseline="0" dirty="0"/>
                        <a:t> and</a:t>
                      </a:r>
                      <a:r>
                        <a:rPr lang="en-US" altLang="zh-CN" b="1" dirty="0"/>
                        <a:t> notify() of </a:t>
                      </a:r>
                      <a:r>
                        <a:rPr lang="en-US" altLang="zh-CN" b="1" dirty="0" err="1"/>
                        <a:t>java.lang.Object</a:t>
                      </a:r>
                      <a:r>
                        <a:rPr lang="en-US" altLang="zh-CN" b="1" baseline="0" dirty="0"/>
                        <a:t> class, </a:t>
                      </a:r>
                      <a:r>
                        <a:rPr lang="en-US" altLang="zh-CN" b="1" dirty="0"/>
                        <a:t>used inside</a:t>
                      </a:r>
                      <a:r>
                        <a:rPr lang="en-US" altLang="zh-CN" b="1" baseline="0" dirty="0"/>
                        <a:t> synchronized blocks</a:t>
                      </a:r>
                      <a:endParaRPr lang="zh-CN" altLang="en-US" b="1" dirty="0"/>
                    </a:p>
                  </a:txBody>
                  <a:tcPr marL="100344" marR="100344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/>
                        <a:t>pthread_cond_t</a:t>
                      </a:r>
                      <a:r>
                        <a:rPr lang="en-US" altLang="zh-CN" b="1" baseline="0" dirty="0"/>
                        <a:t> type and associated API functions: </a:t>
                      </a:r>
                      <a:r>
                        <a:rPr lang="en-US" altLang="zh-CN" b="1" baseline="0" dirty="0" err="1"/>
                        <a:t>pthread_cond_wait</a:t>
                      </a:r>
                      <a:r>
                        <a:rPr lang="en-US" altLang="zh-CN" b="1" baseline="0" dirty="0"/>
                        <a:t>(), </a:t>
                      </a:r>
                      <a:r>
                        <a:rPr lang="en-US" altLang="zh-CN" b="1" baseline="0" dirty="0" err="1"/>
                        <a:t>pthread_cond_</a:t>
                      </a:r>
                      <a:r>
                        <a:rPr lang="en-US" altLang="zh-C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</a:t>
                      </a:r>
                      <a:r>
                        <a:rPr lang="en-US" altLang="zh-CN" b="1" baseline="0" dirty="0"/>
                        <a:t>()</a:t>
                      </a:r>
                      <a:endParaRPr lang="zh-CN" altLang="en-US" b="1" dirty="0"/>
                    </a:p>
                  </a:txBody>
                  <a:tcPr marL="100344" marR="100344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std</a:t>
                      </a:r>
                      <a:r>
                        <a:rPr lang="en-US" altLang="zh-CN" b="1" dirty="0"/>
                        <a:t>::</a:t>
                      </a:r>
                      <a:r>
                        <a:rPr lang="en-US" altLang="zh-CN" b="1" dirty="0" err="1"/>
                        <a:t>condition_variable</a:t>
                      </a:r>
                      <a:r>
                        <a:rPr lang="en-US" altLang="zh-CN" b="1" baseline="0" dirty="0"/>
                        <a:t> and </a:t>
                      </a:r>
                      <a:r>
                        <a:rPr lang="en-US" altLang="zh-CN" b="1" baseline="0" dirty="0" err="1"/>
                        <a:t>std</a:t>
                      </a:r>
                      <a:r>
                        <a:rPr lang="en-US" altLang="zh-CN" b="1" baseline="0" dirty="0"/>
                        <a:t>::</a:t>
                      </a:r>
                      <a:r>
                        <a:rPr lang="en-US" altLang="zh-CN" b="1" baseline="0" dirty="0" err="1"/>
                        <a:t>condition_variable_any</a:t>
                      </a:r>
                      <a:r>
                        <a:rPr lang="en-US" altLang="zh-CN" b="1" baseline="0" dirty="0"/>
                        <a:t> classes</a:t>
                      </a:r>
                      <a:endParaRPr lang="zh-CN" altLang="en-US" b="1" dirty="0"/>
                    </a:p>
                  </a:txBody>
                  <a:tcPr marL="100344" marR="100344" anchor="ctr" anchorCtr="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050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Concurrent Data Structures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51304" cy="4525963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Data Structures</a:t>
            </a:r>
          </a:p>
          <a:p>
            <a:pPr lvl="1"/>
            <a:r>
              <a:rPr lang="en-US" altLang="zh-CN" sz="2400" i="1" dirty="0"/>
              <a:t>Linked lists, queues, stacks, hash tables, </a:t>
            </a:r>
            <a:r>
              <a:rPr lang="en-US" altLang="zh-CN" sz="2400" i="1" dirty="0" err="1"/>
              <a:t>skiplists</a:t>
            </a:r>
            <a:r>
              <a:rPr lang="en-US" altLang="zh-CN" sz="2400" i="1" dirty="0"/>
              <a:t>, priority queues, </a:t>
            </a:r>
            <a:r>
              <a:rPr lang="en-US" altLang="zh-CN" sz="2400" dirty="0"/>
              <a:t>etc.</a:t>
            </a:r>
          </a:p>
          <a:p>
            <a:pPr lvl="2"/>
            <a:r>
              <a:rPr lang="en-US" altLang="zh-CN" sz="2000" dirty="0"/>
              <a:t>Add, Remove, Search</a:t>
            </a:r>
          </a:p>
          <a:p>
            <a:r>
              <a:rPr lang="en-US" altLang="zh-CN" sz="2800" dirty="0"/>
              <a:t>Concurrent Data Structures</a:t>
            </a:r>
          </a:p>
          <a:p>
            <a:pPr lvl="1"/>
            <a:r>
              <a:rPr lang="en-US" altLang="zh-CN" sz="2400" dirty="0"/>
              <a:t>can be accessed by multiple threads which may actually access the data </a:t>
            </a:r>
            <a:r>
              <a:rPr lang="en-US" altLang="zh-CN" sz="2400" b="1" i="1" dirty="0">
                <a:solidFill>
                  <a:srgbClr val="0070C0"/>
                </a:solidFill>
              </a:rPr>
              <a:t>simultaneously</a:t>
            </a:r>
            <a:r>
              <a:rPr lang="en-US" altLang="zh-CN" sz="2400" dirty="0"/>
              <a:t> </a:t>
            </a:r>
          </a:p>
          <a:p>
            <a:pPr lvl="1"/>
            <a:r>
              <a:rPr lang="en-US" altLang="zh-CN" sz="2400" dirty="0"/>
              <a:t>Lock-based implementations</a:t>
            </a:r>
          </a:p>
          <a:p>
            <a:pPr lvl="2"/>
            <a:r>
              <a:rPr lang="en-US" altLang="zh-CN" sz="1800" dirty="0"/>
              <a:t>Coarse-grained or fine-grained</a:t>
            </a:r>
          </a:p>
          <a:p>
            <a:pPr lvl="1"/>
            <a:r>
              <a:rPr lang="en-US" altLang="zh-CN" sz="2400" dirty="0"/>
              <a:t>Lock-less implementations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9631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Multithreaded data structures for parallel computing: Parts 1 &amp; 2, Arpan Sen, 2011</a:t>
            </a:r>
          </a:p>
          <a:p>
            <a:pPr lvl="1"/>
            <a:r>
              <a:rPr lang="en-US" altLang="zh-CN" sz="2400" dirty="0">
                <a:hlinkClick r:id="rId2"/>
              </a:rPr>
              <a:t>http://www.ibm.com/developerworks/aix/library/au-multithreaded_structures1/index.html</a:t>
            </a:r>
            <a:endParaRPr lang="en-US" altLang="zh-CN" sz="2400" dirty="0"/>
          </a:p>
          <a:p>
            <a:pPr lvl="1"/>
            <a:r>
              <a:rPr lang="en-US" altLang="zh-CN" sz="2400" dirty="0">
                <a:hlinkClick r:id="rId3"/>
              </a:rPr>
              <a:t>http://www.ibm.com/developerworks/aix/library/au-multithreaded_structures2/index.html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r>
              <a:rPr lang="en-US" altLang="zh-CN" sz="2800" dirty="0">
                <a:latin typeface="Source Sans Pro" panose="020B0503030403020204" pitchFamily="34" charset="0"/>
              </a:rPr>
              <a:t>SECOND SUMMER SCHOOL ON PRACTICE AND THEORY OF DISTRIBUTED COMPUTING</a:t>
            </a:r>
          </a:p>
          <a:p>
            <a:pPr lvl="1"/>
            <a:r>
              <a:rPr lang="en-US" altLang="zh-CN" sz="2400" dirty="0">
                <a:latin typeface="Source Sans Pro" panose="020B0503030403020204" pitchFamily="34" charset="0"/>
              </a:rPr>
              <a:t>https://</a:t>
            </a:r>
            <a:r>
              <a:rPr lang="en-US" altLang="zh-CN" sz="2400" dirty="0" err="1">
                <a:latin typeface="Source Sans Pro" panose="020B0503030403020204" pitchFamily="34" charset="0"/>
              </a:rPr>
              <a:t>sptdc.ru</a:t>
            </a:r>
            <a:r>
              <a:rPr lang="en-US" altLang="zh-CN" sz="2400" dirty="0">
                <a:latin typeface="Source Sans Pro" panose="020B0503030403020204" pitchFamily="34" charset="0"/>
              </a:rPr>
              <a:t>/</a:t>
            </a:r>
            <a:endParaRPr lang="zh-CN" altLang="en-US" sz="2400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zh-CN" altLang="en-US" sz="4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495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Mutual Exclusion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751838"/>
              </p:ext>
            </p:extLst>
          </p:nvPr>
        </p:nvGraphicFramePr>
        <p:xfrm>
          <a:off x="457200" y="1600200"/>
          <a:ext cx="8229602" cy="4501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1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3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13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433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684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502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Spin Locks</a:t>
                      </a:r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MIMD</a:t>
                      </a:r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Deadlock-free</a:t>
                      </a:r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Starvation-free</a:t>
                      </a:r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Fairness*</a:t>
                      </a:r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Space </a:t>
                      </a:r>
                    </a:p>
                  </a:txBody>
                  <a:tcPr marL="100344" marR="10034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02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Peterson/Filter</a:t>
                      </a:r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  <a:sym typeface="Wingdings"/>
                        </a:rPr>
                        <a:t>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sz="4000" dirty="0"/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sz="4000" dirty="0"/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>
                          <a:solidFill>
                            <a:srgbClr val="FF0000"/>
                          </a:solidFill>
                          <a:sym typeface="Wingdings"/>
                        </a:rPr>
                        <a:t></a:t>
                      </a:r>
                      <a:endParaRPr lang="en-US" sz="1800" dirty="0"/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rgbClr val="00B0F0"/>
                          </a:solidFill>
                        </a:rPr>
                        <a:t>O</a:t>
                      </a:r>
                      <a:r>
                        <a:rPr lang="en-US" sz="2400" dirty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en-US" sz="2400" i="1" dirty="0">
                          <a:solidFill>
                            <a:srgbClr val="00B0F0"/>
                          </a:solidFill>
                        </a:rPr>
                        <a:t>n</a:t>
                      </a:r>
                      <a:r>
                        <a:rPr lang="en-US" sz="2400" dirty="0">
                          <a:solidFill>
                            <a:srgbClr val="00B0F0"/>
                          </a:solidFill>
                        </a:rPr>
                        <a:t>)</a:t>
                      </a:r>
                    </a:p>
                  </a:txBody>
                  <a:tcPr marL="100344" marR="10034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02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Bakery</a:t>
                      </a:r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  <a:sym typeface="Wingdings"/>
                        </a:rPr>
                        <a:t></a:t>
                      </a:r>
                      <a:endParaRPr lang="en-US" sz="4000" dirty="0"/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sz="4000" dirty="0"/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sz="4000" dirty="0"/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FIFO</a:t>
                      </a:r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solidFill>
                            <a:srgbClr val="00B0F0"/>
                          </a:solidFill>
                        </a:rPr>
                        <a:t>O</a:t>
                      </a:r>
                      <a:r>
                        <a:rPr lang="en-US" sz="2400" dirty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en-US" sz="2400" i="1" dirty="0">
                          <a:solidFill>
                            <a:srgbClr val="00B0F0"/>
                          </a:solidFill>
                        </a:rPr>
                        <a:t>n</a:t>
                      </a:r>
                      <a:r>
                        <a:rPr lang="en-US" sz="2400" dirty="0">
                          <a:solidFill>
                            <a:srgbClr val="00B0F0"/>
                          </a:solidFill>
                        </a:rPr>
                        <a:t>)</a:t>
                      </a:r>
                    </a:p>
                  </a:txBody>
                  <a:tcPr marL="100344" marR="10034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02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TAS/TTAS</a:t>
                      </a:r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sz="4000" dirty="0"/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>
                          <a:solidFill>
                            <a:srgbClr val="FF0000"/>
                          </a:solidFill>
                          <a:sym typeface="Wingdings"/>
                        </a:rPr>
                        <a:t></a:t>
                      </a:r>
                      <a:endParaRPr lang="en-US" sz="4000" dirty="0"/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>
                          <a:solidFill>
                            <a:srgbClr val="FF0000"/>
                          </a:solidFill>
                          <a:sym typeface="Wingdings"/>
                        </a:rPr>
                        <a:t></a:t>
                      </a:r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/>
                        <a:t>O</a:t>
                      </a:r>
                      <a:r>
                        <a:rPr lang="en-US" sz="2400" dirty="0"/>
                        <a:t>(</a:t>
                      </a:r>
                      <a:r>
                        <a:rPr lang="en-US" sz="2400" i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100344" marR="10034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02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Anderson</a:t>
                      </a:r>
                      <a:r>
                        <a:rPr lang="en-US" baseline="0" dirty="0"/>
                        <a:t> Queue</a:t>
                      </a:r>
                      <a:endParaRPr lang="en-US" dirty="0"/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sz="4000" dirty="0"/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sz="4000" dirty="0"/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sz="4000" dirty="0"/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FIFO</a:t>
                      </a:r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solidFill>
                            <a:srgbClr val="7030A0"/>
                          </a:solidFill>
                        </a:rPr>
                        <a:t>O</a:t>
                      </a:r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en-US" sz="2400" i="1" dirty="0">
                          <a:solidFill>
                            <a:srgbClr val="7030A0"/>
                          </a:solidFill>
                        </a:rPr>
                        <a:t>n</a:t>
                      </a:r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)</a:t>
                      </a:r>
                    </a:p>
                  </a:txBody>
                  <a:tcPr marL="100344" marR="10034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502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CLH,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MCS Queue</a:t>
                      </a:r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sz="4000" dirty="0"/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sz="4000" dirty="0"/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FIFO</a:t>
                      </a:r>
                    </a:p>
                  </a:txBody>
                  <a:tcPr marL="100344" marR="100344" anchor="ctr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solidFill>
                            <a:srgbClr val="7030A0"/>
                          </a:solidFill>
                        </a:rPr>
                        <a:t>O</a:t>
                      </a:r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en-US" sz="2400" i="1" dirty="0">
                          <a:solidFill>
                            <a:srgbClr val="7030A0"/>
                          </a:solidFill>
                        </a:rPr>
                        <a:t>n</a:t>
                      </a:r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)</a:t>
                      </a:r>
                    </a:p>
                  </a:txBody>
                  <a:tcPr marL="100344" marR="100344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4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Clr>
                <a:srgbClr val="0000FF"/>
              </a:buClr>
              <a:buFont typeface="Comic Sans MS" pitchFamily="66" charset="0"/>
              <a:buChar char="•"/>
            </a:pPr>
            <a:r>
              <a:rPr lang="en-US" altLang="zh-CN" dirty="0">
                <a:solidFill>
                  <a:srgbClr val="0000FF"/>
                </a:solidFill>
              </a:rPr>
              <a:t>If some thread calls </a:t>
            </a:r>
            <a:r>
              <a:rPr lang="en-US" altLang="zh-CN" b="1" dirty="0">
                <a:solidFill>
                  <a:srgbClr val="000000"/>
                </a:solidFill>
              </a:rPr>
              <a:t>lock()</a:t>
            </a:r>
            <a:r>
              <a:rPr lang="he-IL" altLang="zh-CN" b="1" dirty="0">
                <a:solidFill>
                  <a:srgbClr val="000000"/>
                </a:solidFill>
                <a:cs typeface="Arial" pitchFamily="34" charset="0"/>
              </a:rPr>
              <a:t>‏</a:t>
            </a:r>
            <a:endParaRPr lang="en-US" altLang="zh-CN" b="1" dirty="0">
              <a:solidFill>
                <a:srgbClr val="000000"/>
              </a:solidFill>
            </a:endParaRPr>
          </a:p>
          <a:p>
            <a:pPr lvl="1">
              <a:spcBef>
                <a:spcPts val="700"/>
              </a:spcBef>
              <a:buClr>
                <a:srgbClr val="0000FF"/>
              </a:buClr>
              <a:buFont typeface="Comic Sans MS" pitchFamily="66" charset="0"/>
              <a:buChar char="–"/>
            </a:pPr>
            <a:r>
              <a:rPr lang="en-US" altLang="zh-CN" dirty="0">
                <a:solidFill>
                  <a:srgbClr val="0000FF"/>
                </a:solidFill>
              </a:rPr>
              <a:t>And never returns</a:t>
            </a:r>
          </a:p>
          <a:p>
            <a:pPr lvl="1">
              <a:spcBef>
                <a:spcPts val="700"/>
              </a:spcBef>
              <a:buClr>
                <a:srgbClr val="0000FF"/>
              </a:buClr>
              <a:buFont typeface="Comic Sans MS" pitchFamily="66" charset="0"/>
              <a:buChar char="–"/>
            </a:pPr>
            <a:r>
              <a:rPr lang="en-US" altLang="zh-CN" dirty="0">
                <a:solidFill>
                  <a:srgbClr val="0000FF"/>
                </a:solidFill>
              </a:rPr>
              <a:t>Then other threads must complete </a:t>
            </a:r>
            <a:r>
              <a:rPr lang="en-US" altLang="zh-CN" b="1" dirty="0">
                <a:solidFill>
                  <a:srgbClr val="000000"/>
                </a:solidFill>
              </a:rPr>
              <a:t>lock()</a:t>
            </a:r>
            <a:r>
              <a:rPr lang="en-US" altLang="zh-CN" dirty="0">
                <a:solidFill>
                  <a:srgbClr val="0000FF"/>
                </a:solidFill>
              </a:rPr>
              <a:t> and </a:t>
            </a:r>
            <a:r>
              <a:rPr lang="en-US" altLang="zh-CN" b="1" dirty="0">
                <a:solidFill>
                  <a:srgbClr val="000000"/>
                </a:solidFill>
              </a:rPr>
              <a:t>unlock()</a:t>
            </a:r>
            <a:r>
              <a:rPr lang="en-US" altLang="zh-CN" dirty="0">
                <a:solidFill>
                  <a:srgbClr val="0000FF"/>
                </a:solidFill>
              </a:rPr>
              <a:t> calls infinitely often</a:t>
            </a:r>
          </a:p>
          <a:p>
            <a:pPr>
              <a:spcBef>
                <a:spcPts val="800"/>
              </a:spcBef>
              <a:buClr>
                <a:srgbClr val="0000FF"/>
              </a:buClr>
              <a:buFont typeface="Comic Sans MS" pitchFamily="66" charset="0"/>
              <a:buChar char="•"/>
            </a:pPr>
            <a:r>
              <a:rPr lang="en-US" altLang="zh-CN" dirty="0">
                <a:solidFill>
                  <a:srgbClr val="0000FF"/>
                </a:solidFill>
              </a:rPr>
              <a:t>System as a whole makes progress</a:t>
            </a:r>
          </a:p>
          <a:p>
            <a:pPr lvl="1">
              <a:spcBef>
                <a:spcPts val="700"/>
              </a:spcBef>
              <a:buClr>
                <a:srgbClr val="0000FF"/>
              </a:buClr>
              <a:buFont typeface="Comic Sans MS" pitchFamily="66" charset="0"/>
              <a:buChar char="–"/>
            </a:pPr>
            <a:r>
              <a:rPr lang="en-US" altLang="zh-CN" dirty="0">
                <a:solidFill>
                  <a:srgbClr val="0000FF"/>
                </a:solidFill>
              </a:rPr>
              <a:t>Even if individuals starve</a:t>
            </a:r>
          </a:p>
          <a:p>
            <a:endParaRPr lang="zh-CN" altLang="en-US" dirty="0"/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F02817C7-6477-4B02-B68F-919F6AA64E1F}" type="slidenum">
              <a:rPr lang="he-IL" sz="1400">
                <a:solidFill>
                  <a:srgbClr val="000000"/>
                </a:solidFill>
                <a:cs typeface="Arial" pitchFamily="34" charset="0"/>
              </a:rPr>
              <a:pPr algn="r"/>
              <a:t>54</a:t>
            </a:fld>
            <a:endParaRPr lang="en-US" sz="140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0247" name="Group 5"/>
          <p:cNvGrpSpPr>
            <a:grpSpLocks/>
          </p:cNvGrpSpPr>
          <p:nvPr/>
        </p:nvGrpSpPr>
        <p:grpSpPr bwMode="auto">
          <a:xfrm>
            <a:off x="7480300" y="419100"/>
            <a:ext cx="944563" cy="966788"/>
            <a:chOff x="4712" y="264"/>
            <a:chExt cx="595" cy="609"/>
          </a:xfrm>
        </p:grpSpPr>
        <p:sp>
          <p:nvSpPr>
            <p:cNvPr id="10250" name="Oval 6"/>
            <p:cNvSpPr>
              <a:spLocks noChangeArrowheads="1"/>
            </p:cNvSpPr>
            <p:nvPr/>
          </p:nvSpPr>
          <p:spPr bwMode="auto">
            <a:xfrm>
              <a:off x="4712" y="264"/>
              <a:ext cx="596" cy="610"/>
            </a:xfrm>
            <a:prstGeom prst="ellipse">
              <a:avLst/>
            </a:prstGeom>
            <a:solidFill>
              <a:srgbClr val="FF0000"/>
            </a:solidFill>
            <a:ln w="12600">
              <a:solidFill>
                <a:srgbClr val="CF0E3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51" name="Oval 7"/>
            <p:cNvSpPr>
              <a:spLocks noChangeArrowheads="1"/>
            </p:cNvSpPr>
            <p:nvPr/>
          </p:nvSpPr>
          <p:spPr bwMode="auto">
            <a:xfrm>
              <a:off x="4786" y="332"/>
              <a:ext cx="449" cy="474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52" name="Oval 8"/>
            <p:cNvSpPr>
              <a:spLocks noChangeArrowheads="1"/>
            </p:cNvSpPr>
            <p:nvPr/>
          </p:nvSpPr>
          <p:spPr bwMode="auto">
            <a:xfrm>
              <a:off x="4869" y="370"/>
              <a:ext cx="285" cy="291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53" name="Oval 9"/>
            <p:cNvSpPr>
              <a:spLocks noChangeArrowheads="1"/>
            </p:cNvSpPr>
            <p:nvPr/>
          </p:nvSpPr>
          <p:spPr bwMode="auto">
            <a:xfrm>
              <a:off x="4910" y="409"/>
              <a:ext cx="200" cy="229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54" name="Oval 10"/>
            <p:cNvSpPr>
              <a:spLocks noChangeArrowheads="1"/>
            </p:cNvSpPr>
            <p:nvPr/>
          </p:nvSpPr>
          <p:spPr bwMode="auto">
            <a:xfrm>
              <a:off x="4871" y="487"/>
              <a:ext cx="283" cy="285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55" name="Oval 11"/>
            <p:cNvSpPr>
              <a:spLocks noChangeArrowheads="1"/>
            </p:cNvSpPr>
            <p:nvPr/>
          </p:nvSpPr>
          <p:spPr bwMode="auto">
            <a:xfrm>
              <a:off x="4960" y="546"/>
              <a:ext cx="102" cy="9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56" name="AutoShape 12"/>
            <p:cNvSpPr>
              <a:spLocks noChangeArrowheads="1"/>
            </p:cNvSpPr>
            <p:nvPr/>
          </p:nvSpPr>
          <p:spPr bwMode="auto">
            <a:xfrm flipV="1">
              <a:off x="4981" y="626"/>
              <a:ext cx="68" cy="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574 h 21600"/>
                <a:gd name="T14" fmla="*/ 17153 w 21600"/>
                <a:gd name="T15" fmla="*/ 170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6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10249" name="Rectangle 14"/>
          <p:cNvSpPr>
            <a:spLocks noChangeArrowheads="1"/>
          </p:cNvSpPr>
          <p:nvPr/>
        </p:nvSpPr>
        <p:spPr bwMode="auto">
          <a:xfrm rot="-2160000">
            <a:off x="7851775" y="554038"/>
            <a:ext cx="134938" cy="809625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Deadlock-Free 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7633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Clr>
                <a:srgbClr val="0000FF"/>
              </a:buClr>
              <a:buFont typeface="Comic Sans MS" pitchFamily="66" charset="0"/>
              <a:buChar char="•"/>
            </a:pPr>
            <a:r>
              <a:rPr lang="en-US" altLang="zh-CN" dirty="0">
                <a:solidFill>
                  <a:srgbClr val="0000FF"/>
                </a:solidFill>
              </a:rPr>
              <a:t>If some thread calls </a:t>
            </a:r>
            <a:r>
              <a:rPr lang="en-US" altLang="zh-CN" dirty="0">
                <a:solidFill>
                  <a:srgbClr val="000000"/>
                </a:solidFill>
              </a:rPr>
              <a:t>lock()</a:t>
            </a:r>
            <a:r>
              <a:rPr lang="he-IL" altLang="zh-CN" dirty="0">
                <a:solidFill>
                  <a:srgbClr val="000000"/>
                </a:solidFill>
                <a:cs typeface="Arial" pitchFamily="34" charset="0"/>
              </a:rPr>
              <a:t>‏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spcBef>
                <a:spcPts val="700"/>
              </a:spcBef>
              <a:buClr>
                <a:srgbClr val="0000FF"/>
              </a:buClr>
              <a:buFont typeface="Comic Sans MS" pitchFamily="66" charset="0"/>
              <a:buChar char="–"/>
            </a:pPr>
            <a:r>
              <a:rPr lang="en-US" altLang="zh-CN" dirty="0">
                <a:solidFill>
                  <a:srgbClr val="0000FF"/>
                </a:solidFill>
              </a:rPr>
              <a:t>It will eventually return</a:t>
            </a:r>
          </a:p>
          <a:p>
            <a:pPr>
              <a:spcBef>
                <a:spcPts val="800"/>
              </a:spcBef>
              <a:buClr>
                <a:srgbClr val="0000FF"/>
              </a:buClr>
              <a:buFont typeface="Comic Sans MS" pitchFamily="66" charset="0"/>
              <a:buChar char="•"/>
            </a:pPr>
            <a:r>
              <a:rPr lang="en-US" altLang="zh-CN" dirty="0">
                <a:solidFill>
                  <a:srgbClr val="0000FF"/>
                </a:solidFill>
              </a:rPr>
              <a:t>Individual threads make progress</a:t>
            </a:r>
          </a:p>
          <a:p>
            <a:endParaRPr lang="zh-CN" altLang="en-US" dirty="0"/>
          </a:p>
        </p:txBody>
      </p:sp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r"/>
            <a:fld id="{8EAC789C-7821-4A48-A33B-F461E99AD2EE}" type="slidenum">
              <a:rPr lang="he-IL" sz="1400">
                <a:solidFill>
                  <a:srgbClr val="000000"/>
                </a:solidFill>
                <a:cs typeface="Arial" pitchFamily="34" charset="0"/>
              </a:rPr>
              <a:pPr algn="r"/>
              <a:t>55</a:t>
            </a:fld>
            <a:endParaRPr lang="en-US" sz="140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647700" y="3683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Comic Sans MS" pitchFamily="66" charset="0"/>
                <a:ea typeface="DejaVu Sans" charset="0"/>
                <a:cs typeface="DejaVu Sans" charset="0"/>
              </a:defRPr>
            </a:lvl9pPr>
          </a:lstStyle>
          <a:p>
            <a:pPr algn="ctr"/>
            <a:endParaRPr lang="en-US" sz="4400" dirty="0">
              <a:solidFill>
                <a:srgbClr val="000000"/>
              </a:solidFill>
            </a:endParaRPr>
          </a:p>
        </p:txBody>
      </p:sp>
      <p:grpSp>
        <p:nvGrpSpPr>
          <p:cNvPr id="11272" name="Group 6"/>
          <p:cNvGrpSpPr>
            <a:grpSpLocks/>
          </p:cNvGrpSpPr>
          <p:nvPr/>
        </p:nvGrpSpPr>
        <p:grpSpPr bwMode="auto">
          <a:xfrm>
            <a:off x="7632700" y="571500"/>
            <a:ext cx="944563" cy="966788"/>
            <a:chOff x="4808" y="360"/>
            <a:chExt cx="595" cy="609"/>
          </a:xfrm>
        </p:grpSpPr>
        <p:sp>
          <p:nvSpPr>
            <p:cNvPr id="11274" name="Oval 7"/>
            <p:cNvSpPr>
              <a:spLocks noChangeArrowheads="1"/>
            </p:cNvSpPr>
            <p:nvPr/>
          </p:nvSpPr>
          <p:spPr bwMode="auto">
            <a:xfrm>
              <a:off x="4808" y="360"/>
              <a:ext cx="596" cy="610"/>
            </a:xfrm>
            <a:prstGeom prst="ellipse">
              <a:avLst/>
            </a:prstGeom>
            <a:solidFill>
              <a:srgbClr val="FF0000"/>
            </a:solidFill>
            <a:ln w="12600">
              <a:solidFill>
                <a:srgbClr val="CF0E3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5" name="Oval 8"/>
            <p:cNvSpPr>
              <a:spLocks noChangeArrowheads="1"/>
            </p:cNvSpPr>
            <p:nvPr/>
          </p:nvSpPr>
          <p:spPr bwMode="auto">
            <a:xfrm>
              <a:off x="4882" y="428"/>
              <a:ext cx="449" cy="474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6" name="Oval 9"/>
            <p:cNvSpPr>
              <a:spLocks noChangeArrowheads="1"/>
            </p:cNvSpPr>
            <p:nvPr/>
          </p:nvSpPr>
          <p:spPr bwMode="auto">
            <a:xfrm>
              <a:off x="4965" y="466"/>
              <a:ext cx="285" cy="291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7" name="Oval 10"/>
            <p:cNvSpPr>
              <a:spLocks noChangeArrowheads="1"/>
            </p:cNvSpPr>
            <p:nvPr/>
          </p:nvSpPr>
          <p:spPr bwMode="auto">
            <a:xfrm>
              <a:off x="5006" y="505"/>
              <a:ext cx="200" cy="229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8" name="Oval 11"/>
            <p:cNvSpPr>
              <a:spLocks noChangeArrowheads="1"/>
            </p:cNvSpPr>
            <p:nvPr/>
          </p:nvSpPr>
          <p:spPr bwMode="auto">
            <a:xfrm>
              <a:off x="4967" y="583"/>
              <a:ext cx="283" cy="285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79" name="Oval 12"/>
            <p:cNvSpPr>
              <a:spLocks noChangeArrowheads="1"/>
            </p:cNvSpPr>
            <p:nvPr/>
          </p:nvSpPr>
          <p:spPr bwMode="auto">
            <a:xfrm>
              <a:off x="5056" y="642"/>
              <a:ext cx="102" cy="9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80" name="AutoShape 13"/>
            <p:cNvSpPr>
              <a:spLocks noChangeArrowheads="1"/>
            </p:cNvSpPr>
            <p:nvPr/>
          </p:nvSpPr>
          <p:spPr bwMode="auto">
            <a:xfrm flipV="1">
              <a:off x="5077" y="723"/>
              <a:ext cx="68" cy="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574 h 21600"/>
                <a:gd name="T14" fmla="*/ 17153 w 21600"/>
                <a:gd name="T15" fmla="*/ 170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6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11273" name="Rectangle 14"/>
          <p:cNvSpPr>
            <a:spLocks noChangeArrowheads="1"/>
          </p:cNvSpPr>
          <p:nvPr/>
        </p:nvSpPr>
        <p:spPr bwMode="auto">
          <a:xfrm rot="-2160000">
            <a:off x="8004175" y="706438"/>
            <a:ext cx="134938" cy="809625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Starvation-Free 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9964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Solution:</a:t>
            </a:r>
          </a:p>
          <a:p>
            <a:pPr lvl="1" algn="l" rtl="0"/>
            <a:r>
              <a:rPr lang="en-US" dirty="0"/>
              <a:t>Providing the queue class with its own internal lock </a:t>
            </a:r>
          </a:p>
          <a:p>
            <a:pPr lvl="2" algn="l" rtl="0"/>
            <a:r>
              <a:rPr lang="en-US" dirty="0"/>
              <a:t>acquired by each method when it is called</a:t>
            </a:r>
          </a:p>
          <a:p>
            <a:pPr lvl="2" algn="l" rtl="0"/>
            <a:r>
              <a:rPr lang="en-US" dirty="0"/>
              <a:t>released when it returns</a:t>
            </a:r>
          </a:p>
          <a:p>
            <a:pPr lvl="1" algn="l" rtl="0"/>
            <a:r>
              <a:rPr lang="en-US" dirty="0"/>
              <a:t>The </a:t>
            </a:r>
            <a:r>
              <a:rPr lang="en-US" i="1" dirty="0" err="1">
                <a:solidFill>
                  <a:srgbClr val="0070C0"/>
                </a:solidFill>
              </a:rPr>
              <a:t>enq</a:t>
            </a:r>
            <a:r>
              <a:rPr lang="en-US" dirty="0"/>
              <a:t>/</a:t>
            </a:r>
            <a:r>
              <a:rPr lang="en-US" i="1" dirty="0" err="1">
                <a:solidFill>
                  <a:srgbClr val="0070C0"/>
                </a:solidFill>
              </a:rPr>
              <a:t>deq</a:t>
            </a:r>
            <a:r>
              <a:rPr lang="en-US" dirty="0"/>
              <a:t> method will decide whether to block its caller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404664"/>
            <a:ext cx="8096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A </a:t>
            </a:r>
            <a:r>
              <a:rPr lang="en-US" b="1" i="1" dirty="0">
                <a:solidFill>
                  <a:srgbClr val="0070C0"/>
                </a:solidFill>
              </a:rPr>
              <a:t>monitor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basically a class representing 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resource comprised of:</a:t>
            </a:r>
          </a:p>
          <a:p>
            <a:pPr lvl="1" algn="l" rtl="0"/>
            <a:r>
              <a:rPr lang="en-US" dirty="0"/>
              <a:t>Locks</a:t>
            </a:r>
          </a:p>
          <a:p>
            <a:pPr lvl="1" algn="l" rtl="0"/>
            <a:r>
              <a:rPr lang="en-US" dirty="0"/>
              <a:t>Conditions </a:t>
            </a:r>
          </a:p>
          <a:p>
            <a:pPr lvl="1" algn="l" rtl="0"/>
            <a:r>
              <a:rPr lang="en-US" dirty="0"/>
              <a:t>Methods </a:t>
            </a:r>
          </a:p>
          <a:p>
            <a:pPr lvl="2"/>
            <a:r>
              <a:rPr lang="en-US" dirty="0"/>
              <a:t>that acquire the locks upon being called and release the locks upon returning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7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404664"/>
            <a:ext cx="8096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9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dirty="0"/>
              <a:t>When a thread fails to acquire a lock, </a:t>
            </a:r>
          </a:p>
          <a:p>
            <a:pPr lvl="1" algn="l" rtl="0"/>
            <a:r>
              <a:rPr lang="en-US" i="1" dirty="0"/>
              <a:t>Spin / Busy-wait</a:t>
            </a:r>
            <a:r>
              <a:rPr lang="en-US" dirty="0"/>
              <a:t>: checking continuously whether the lock is available</a:t>
            </a:r>
          </a:p>
          <a:p>
            <a:pPr lvl="2" algn="l" rtl="0"/>
            <a:r>
              <a:rPr lang="en-US" sz="1800" dirty="0"/>
              <a:t>preferred when short delays are expected</a:t>
            </a:r>
          </a:p>
          <a:p>
            <a:pPr lvl="2" algn="l" rtl="0"/>
            <a:r>
              <a:rPr lang="en-US" sz="1800" dirty="0"/>
              <a:t>waste of CPU time</a:t>
            </a:r>
          </a:p>
          <a:p>
            <a:pPr lvl="2" algn="l" rtl="0"/>
            <a:r>
              <a:rPr lang="en-US" sz="1800" dirty="0"/>
              <a:t>only on multi-processors</a:t>
            </a:r>
          </a:p>
          <a:p>
            <a:pPr lvl="1" algn="l" rtl="0"/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</a:t>
            </a:r>
            <a:r>
              <a:rPr lang="en-US" dirty="0"/>
              <a:t>: withdrawing from trying to acquire the lock</a:t>
            </a:r>
          </a:p>
          <a:p>
            <a:pPr lvl="2" algn="l" rtl="0"/>
            <a:r>
              <a:rPr lang="en-US" sz="1800" dirty="0"/>
              <a:t>preferred when long delays are expected</a:t>
            </a:r>
          </a:p>
          <a:p>
            <a:pPr lvl="2" algn="l" rtl="0"/>
            <a:r>
              <a:rPr lang="en-US" sz="1800" dirty="0"/>
              <a:t>expensive call to OS to try other threads</a:t>
            </a:r>
          </a:p>
          <a:p>
            <a:pPr lvl="2" algn="l" rtl="0"/>
            <a:r>
              <a:rPr lang="en-US" sz="1800" dirty="0"/>
              <a:t>on both multi-processors and uniprocessors</a:t>
            </a:r>
          </a:p>
          <a:p>
            <a:pPr lvl="1" algn="l" rtl="0"/>
            <a:r>
              <a:rPr lang="en-US" i="1" dirty="0"/>
              <a:t>Combination of spinning and blocking</a:t>
            </a:r>
            <a:endParaRPr lang="en-US" sz="22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5905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A </a:t>
            </a:r>
            <a:r>
              <a:rPr lang="en-US" b="1" i="1" dirty="0"/>
              <a:t>Condition</a:t>
            </a:r>
            <a:r>
              <a:rPr lang="en-US" dirty="0"/>
              <a:t> is a class associated with a lock</a:t>
            </a:r>
          </a:p>
          <a:p>
            <a:pPr algn="l" rtl="0"/>
            <a:r>
              <a:rPr lang="en-US" dirty="0"/>
              <a:t>Motivation:</a:t>
            </a:r>
          </a:p>
          <a:p>
            <a:pPr lvl="1" algn="l" rtl="0"/>
            <a:r>
              <a:rPr lang="en-US" dirty="0"/>
              <a:t>When a thread </a:t>
            </a:r>
            <a:r>
              <a:rPr lang="en-US" altLang="zh-CN" i="1" dirty="0"/>
              <a:t>hold</a:t>
            </a:r>
            <a:r>
              <a:rPr lang="en-US" i="1" dirty="0"/>
              <a:t>ing</a:t>
            </a:r>
            <a:r>
              <a:rPr lang="en-US" dirty="0"/>
              <a:t> a lock of an object is </a:t>
            </a:r>
            <a:r>
              <a:rPr lang="en-US" b="1" dirty="0">
                <a:solidFill>
                  <a:srgbClr val="0070C0"/>
                </a:solidFill>
              </a:rPr>
              <a:t>waiting</a:t>
            </a:r>
            <a:r>
              <a:rPr lang="en-US" dirty="0"/>
              <a:t> for something to happen – it is a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dirty="0"/>
              <a:t>good idea</a:t>
            </a:r>
            <a:r>
              <a:rPr lang="zh-CN" altLang="en-US" dirty="0"/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0070C0"/>
                </a:solidFill>
              </a:rPr>
              <a:t>release</a:t>
            </a:r>
            <a:r>
              <a:rPr lang="en-US" dirty="0"/>
              <a:t> the lock to let other threads access the object </a:t>
            </a:r>
          </a:p>
          <a:p>
            <a:pPr lvl="1" algn="l" rtl="0"/>
            <a:r>
              <a:rPr lang="en-US" dirty="0"/>
              <a:t>After the waiting thread has released the lock, it needs a way to be </a:t>
            </a:r>
            <a:r>
              <a:rPr lang="en-US" b="1" dirty="0">
                <a:solidFill>
                  <a:srgbClr val="0070C0"/>
                </a:solidFill>
              </a:rPr>
              <a:t>notified</a:t>
            </a:r>
            <a:r>
              <a:rPr lang="en-US" dirty="0"/>
              <a:t> when to reacquire the lock and try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4674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16353</TotalTime>
  <Words>2405</Words>
  <Application>Microsoft Office PowerPoint</Application>
  <PresentationFormat>全屏显示(4:3)</PresentationFormat>
  <Paragraphs>695</Paragraphs>
  <Slides>55</Slides>
  <Notes>48</Notes>
  <HiddenSlides>15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6" baseType="lpstr">
      <vt:lpstr>DejaVu Sans</vt:lpstr>
      <vt:lpstr>Heiti SC Light</vt:lpstr>
      <vt:lpstr>宋体</vt:lpstr>
      <vt:lpstr>Arial</vt:lpstr>
      <vt:lpstr>Calibri</vt:lpstr>
      <vt:lpstr>Comic Sans MS</vt:lpstr>
      <vt:lpstr>Marlett</vt:lpstr>
      <vt:lpstr>Source Sans Pro</vt:lpstr>
      <vt:lpstr>Times New Roman</vt:lpstr>
      <vt:lpstr>Wingdings</vt:lpstr>
      <vt:lpstr>Office Theme</vt:lpstr>
      <vt:lpstr>PowerPoint 演示文稿</vt:lpstr>
      <vt:lpstr>Table of Contents</vt:lpstr>
      <vt:lpstr>Monitors</vt:lpstr>
      <vt:lpstr>Monitors</vt:lpstr>
      <vt:lpstr>Monitors</vt:lpstr>
      <vt:lpstr>Monitors</vt:lpstr>
      <vt:lpstr>Monitors</vt:lpstr>
      <vt:lpstr>Monitor Locks</vt:lpstr>
      <vt:lpstr>Conditions</vt:lpstr>
      <vt:lpstr>Conditions - methods</vt:lpstr>
      <vt:lpstr>Conditions</vt:lpstr>
      <vt:lpstr>Conditions</vt:lpstr>
      <vt:lpstr>Monitor Locks</vt:lpstr>
      <vt:lpstr>Non-blocking Condition Variables (Java Monitor Locks)</vt:lpstr>
      <vt:lpstr>PowerPoint 演示文稿</vt:lpstr>
      <vt:lpstr>Monitors in Java</vt:lpstr>
      <vt:lpstr>java.lang.Thread.State</vt:lpstr>
      <vt:lpstr>Example - LockedQueue</vt:lpstr>
      <vt:lpstr>LockedQueue implementation</vt:lpstr>
      <vt:lpstr>LockedQueue implementation</vt:lpstr>
      <vt:lpstr>Lost Wakeup</vt:lpstr>
      <vt:lpstr>Lost Wakeup</vt:lpstr>
      <vt:lpstr>Lost Wakeup</vt:lpstr>
      <vt:lpstr>Table of Contents</vt:lpstr>
      <vt:lpstr>Readers-Writers Locks</vt:lpstr>
      <vt:lpstr>Readers-Writers Locks</vt:lpstr>
      <vt:lpstr>Simple Readers-Writers Lock</vt:lpstr>
      <vt:lpstr>Simple Readers-Writers Lock</vt:lpstr>
      <vt:lpstr>SimpleReadWriteLock implementation</vt:lpstr>
      <vt:lpstr>ReadLock inner class</vt:lpstr>
      <vt:lpstr>WriteLock inner class</vt:lpstr>
      <vt:lpstr>SimpleReadWriteLock</vt:lpstr>
      <vt:lpstr>Fair Readers-Writers Lock</vt:lpstr>
      <vt:lpstr>Fair Readers-Writers Lock</vt:lpstr>
      <vt:lpstr>Fair Readers-Writers Lock</vt:lpstr>
      <vt:lpstr>FifoReadWriteLock</vt:lpstr>
      <vt:lpstr>ReadLock  inner class</vt:lpstr>
      <vt:lpstr>WriteLock inner class</vt:lpstr>
      <vt:lpstr>Reentrant Lock</vt:lpstr>
      <vt:lpstr>Reentrant Lock</vt:lpstr>
      <vt:lpstr>Our Own Reentrant Lock</vt:lpstr>
      <vt:lpstr>SimpleReentrantLock implementation</vt:lpstr>
      <vt:lpstr>SimpleReentrantLock implementation</vt:lpstr>
      <vt:lpstr>SimpleReentrantLock implementation</vt:lpstr>
      <vt:lpstr>Semaphore</vt:lpstr>
      <vt:lpstr>Semaphore</vt:lpstr>
      <vt:lpstr>Semaphore - implementation</vt:lpstr>
      <vt:lpstr>Semaphore implementation</vt:lpstr>
      <vt:lpstr>Conclusions</vt:lpstr>
      <vt:lpstr>Comparison of Concurrency Libraries</vt:lpstr>
      <vt:lpstr>Concurrent Data Structures</vt:lpstr>
      <vt:lpstr>Readings</vt:lpstr>
      <vt:lpstr>Mutual Exclusion</vt:lpstr>
      <vt:lpstr>Deadlock-Free Lock</vt:lpstr>
      <vt:lpstr>Starvation-Free Lock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Multiprocessor Programming – Chapter 8</dc:title>
  <dc:creator>Gretz Avishay</dc:creator>
  <cp:lastModifiedBy>吴鹏</cp:lastModifiedBy>
  <cp:revision>470</cp:revision>
  <cp:lastPrinted>2012-03-22T07:53:34Z</cp:lastPrinted>
  <dcterms:created xsi:type="dcterms:W3CDTF">2012-03-06T08:07:59Z</dcterms:created>
  <dcterms:modified xsi:type="dcterms:W3CDTF">2019-10-30T14:58:37Z</dcterms:modified>
</cp:coreProperties>
</file>