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handoutMasterIdLst>
    <p:handoutMasterId r:id="rId76"/>
  </p:handoutMasterIdLst>
  <p:sldIdLst>
    <p:sldId id="464" r:id="rId2"/>
    <p:sldId id="474" r:id="rId3"/>
    <p:sldId id="473" r:id="rId4"/>
    <p:sldId id="262" r:id="rId5"/>
    <p:sldId id="327" r:id="rId6"/>
    <p:sldId id="328" r:id="rId7"/>
    <p:sldId id="329" r:id="rId8"/>
    <p:sldId id="263" r:id="rId9"/>
    <p:sldId id="475" r:id="rId10"/>
    <p:sldId id="258" r:id="rId11"/>
    <p:sldId id="259" r:id="rId12"/>
    <p:sldId id="260" r:id="rId13"/>
    <p:sldId id="370" r:id="rId14"/>
    <p:sldId id="371" r:id="rId15"/>
    <p:sldId id="372" r:id="rId16"/>
    <p:sldId id="476" r:id="rId17"/>
    <p:sldId id="373" r:id="rId18"/>
    <p:sldId id="374" r:id="rId19"/>
    <p:sldId id="375" r:id="rId20"/>
    <p:sldId id="376" r:id="rId21"/>
    <p:sldId id="465" r:id="rId22"/>
    <p:sldId id="466" r:id="rId23"/>
    <p:sldId id="467" r:id="rId24"/>
    <p:sldId id="468" r:id="rId25"/>
    <p:sldId id="469" r:id="rId26"/>
    <p:sldId id="470" r:id="rId27"/>
    <p:sldId id="471" r:id="rId28"/>
    <p:sldId id="472" r:id="rId29"/>
    <p:sldId id="377" r:id="rId30"/>
    <p:sldId id="378" r:id="rId31"/>
    <p:sldId id="440" r:id="rId32"/>
    <p:sldId id="441" r:id="rId33"/>
    <p:sldId id="442" r:id="rId34"/>
    <p:sldId id="443" r:id="rId35"/>
    <p:sldId id="379" r:id="rId36"/>
    <p:sldId id="445" r:id="rId37"/>
    <p:sldId id="380" r:id="rId38"/>
    <p:sldId id="381" r:id="rId39"/>
    <p:sldId id="382" r:id="rId40"/>
    <p:sldId id="383" r:id="rId41"/>
    <p:sldId id="384" r:id="rId42"/>
    <p:sldId id="385" r:id="rId43"/>
    <p:sldId id="347" r:id="rId44"/>
    <p:sldId id="446" r:id="rId45"/>
    <p:sldId id="331" r:id="rId46"/>
    <p:sldId id="332" r:id="rId47"/>
    <p:sldId id="333" r:id="rId48"/>
    <p:sldId id="334" r:id="rId49"/>
    <p:sldId id="335" r:id="rId50"/>
    <p:sldId id="336" r:id="rId51"/>
    <p:sldId id="337" r:id="rId52"/>
    <p:sldId id="338" r:id="rId53"/>
    <p:sldId id="339" r:id="rId54"/>
    <p:sldId id="340" r:id="rId55"/>
    <p:sldId id="341" r:id="rId56"/>
    <p:sldId id="477" r:id="rId57"/>
    <p:sldId id="342" r:id="rId58"/>
    <p:sldId id="343" r:id="rId59"/>
    <p:sldId id="344" r:id="rId60"/>
    <p:sldId id="348" r:id="rId61"/>
    <p:sldId id="355" r:id="rId62"/>
    <p:sldId id="349" r:id="rId63"/>
    <p:sldId id="350" r:id="rId64"/>
    <p:sldId id="351" r:id="rId65"/>
    <p:sldId id="353" r:id="rId66"/>
    <p:sldId id="354" r:id="rId67"/>
    <p:sldId id="478" r:id="rId68"/>
    <p:sldId id="447" r:id="rId69"/>
    <p:sldId id="448" r:id="rId70"/>
    <p:sldId id="449" r:id="rId71"/>
    <p:sldId id="450" r:id="rId72"/>
    <p:sldId id="451" r:id="rId73"/>
    <p:sldId id="452" r:id="rId74"/>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2AA"/>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75951" autoAdjust="0"/>
  </p:normalViewPr>
  <p:slideViewPr>
    <p:cSldViewPr>
      <p:cViewPr varScale="1">
        <p:scale>
          <a:sx n="41" d="100"/>
          <a:sy n="41" d="100"/>
        </p:scale>
        <p:origin x="1580" y="3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22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AB54BC9D-30D6-43FF-A1EC-2F4638F04845}" type="datetimeFigureOut">
              <a:rPr lang="en-US" smtClean="0"/>
              <a:t>10/13/2019</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FAE46BAD-900C-49FC-9276-E7FC48EB1E82}" type="slidenum">
              <a:rPr lang="en-US" smtClean="0"/>
              <a:t>‹#›</a:t>
            </a:fld>
            <a:endParaRPr lang="en-US"/>
          </a:p>
        </p:txBody>
      </p:sp>
    </p:spTree>
    <p:extLst>
      <p:ext uri="{BB962C8B-B14F-4D97-AF65-F5344CB8AC3E}">
        <p14:creationId xmlns:p14="http://schemas.microsoft.com/office/powerpoint/2010/main" val="3894996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DB34E259-FBEC-45EA-864A-749D45E2345E}" type="datetimeFigureOut">
              <a:rPr lang="en-US" smtClean="0"/>
              <a:t>10/13/2019</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C43883DA-B785-4A29-B6F9-BF4660D1E055}" type="slidenum">
              <a:rPr lang="en-US" smtClean="0"/>
              <a:t>‹#›</a:t>
            </a:fld>
            <a:endParaRPr lang="en-US"/>
          </a:p>
        </p:txBody>
      </p:sp>
    </p:spTree>
    <p:extLst>
      <p:ext uri="{BB962C8B-B14F-4D97-AF65-F5344CB8AC3E}">
        <p14:creationId xmlns:p14="http://schemas.microsoft.com/office/powerpoint/2010/main" val="363090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291751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3</a:t>
            </a:r>
            <a:r>
              <a:rPr lang="zh-CN" altLang="en-US" sz="1200" dirty="0"/>
              <a:t>依赖</a:t>
            </a:r>
            <a:r>
              <a:rPr lang="en-US" altLang="zh-CN" sz="1200" dirty="0"/>
              <a:t>1</a:t>
            </a:r>
            <a:r>
              <a:rPr lang="zh-CN" altLang="en-US" sz="1200" dirty="0"/>
              <a:t>和</a:t>
            </a:r>
            <a:r>
              <a:rPr lang="en-US" altLang="zh-CN" sz="1200" dirty="0"/>
              <a:t>2</a:t>
            </a:r>
            <a:endParaRPr lang="zh-CN" altLang="en-US" dirty="0"/>
          </a:p>
        </p:txBody>
      </p:sp>
      <p:sp>
        <p:nvSpPr>
          <p:cNvPr id="4" name="灯片编号占位符 3"/>
          <p:cNvSpPr>
            <a:spLocks noGrp="1"/>
          </p:cNvSpPr>
          <p:nvPr>
            <p:ph type="sldNum" sz="quarter" idx="10"/>
          </p:nvPr>
        </p:nvSpPr>
        <p:spPr/>
        <p:txBody>
          <a:bodyPr/>
          <a:lstStyle/>
          <a:p>
            <a:fld id="{C43883DA-B785-4A29-B6F9-BF4660D1E055}" type="slidenum">
              <a:rPr lang="en-US" smtClean="0"/>
              <a:t>12</a:t>
            </a:fld>
            <a:endParaRPr lang="en-US"/>
          </a:p>
        </p:txBody>
      </p:sp>
    </p:spTree>
    <p:extLst>
      <p:ext uri="{BB962C8B-B14F-4D97-AF65-F5344CB8AC3E}">
        <p14:creationId xmlns:p14="http://schemas.microsoft.com/office/powerpoint/2010/main" val="196376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13</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23900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EA786B4-D682-4335-95F3-AB27FBC5054E}" type="slidenum">
              <a:rPr lang="en-US" altLang="zh-CN" sz="1300"/>
              <a:pPr eaLnBrk="1" hangingPunct="1">
                <a:spcBef>
                  <a:spcPct val="0"/>
                </a:spcBef>
              </a:pPr>
              <a:t>14</a:t>
            </a:fld>
            <a:endParaRPr lang="en-US" altLang="zh-CN" sz="1300"/>
          </a:p>
        </p:txBody>
      </p:sp>
      <p:sp>
        <p:nvSpPr>
          <p:cNvPr id="29699" name="Rectangle 2"/>
          <p:cNvSpPr>
            <a:spLocks noGrp="1" noRot="1" noChangeAspect="1" noChangeArrowheads="1" noTextEdit="1"/>
          </p:cNvSpPr>
          <p:nvPr>
            <p:ph type="sldImg"/>
          </p:nvPr>
        </p:nvSpPr>
        <p:spPr>
          <a:xfrm>
            <a:off x="3265488" y="511175"/>
            <a:ext cx="3397250" cy="2547938"/>
          </a:xfrm>
          <a:ln/>
        </p:spPr>
      </p:sp>
      <p:sp>
        <p:nvSpPr>
          <p:cNvPr id="297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8787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2ABFD5A-CD63-4B8E-A4F7-8E68F8E96C7C}" type="slidenum">
              <a:rPr lang="en-US" altLang="zh-CN" sz="1300"/>
              <a:pPr eaLnBrk="1" hangingPunct="1">
                <a:spcBef>
                  <a:spcPct val="0"/>
                </a:spcBef>
              </a:pPr>
              <a:t>15</a:t>
            </a:fld>
            <a:endParaRPr lang="en-US" altLang="zh-CN" sz="1300"/>
          </a:p>
        </p:txBody>
      </p:sp>
      <p:sp>
        <p:nvSpPr>
          <p:cNvPr id="30723" name="Rectangle 2"/>
          <p:cNvSpPr>
            <a:spLocks noGrp="1" noRot="1" noChangeAspect="1" noChangeArrowheads="1" noTextEdit="1"/>
          </p:cNvSpPr>
          <p:nvPr>
            <p:ph type="sldImg"/>
          </p:nvPr>
        </p:nvSpPr>
        <p:spPr>
          <a:xfrm>
            <a:off x="3263900" y="508000"/>
            <a:ext cx="3400425" cy="2551113"/>
          </a:xfrm>
          <a:ln/>
        </p:spPr>
      </p:sp>
      <p:sp>
        <p:nvSpPr>
          <p:cNvPr id="30724" name="Rectangle 3"/>
          <p:cNvSpPr>
            <a:spLocks noGrp="1" noChangeArrowheads="1"/>
          </p:cNvSpPr>
          <p:nvPr>
            <p:ph type="body" idx="1"/>
          </p:nvPr>
        </p:nvSpPr>
        <p:spPr>
          <a:xfrm>
            <a:off x="992382" y="3228554"/>
            <a:ext cx="7943467" cy="3060903"/>
          </a:xfrm>
          <a:noFill/>
        </p:spPr>
        <p:txBody>
          <a:bodyPr/>
          <a:lstStyle/>
          <a:p>
            <a:pPr eaLnBrk="1" hangingPunct="1"/>
            <a:endParaRPr lang="en-US" altLang="en-US"/>
          </a:p>
        </p:txBody>
      </p:sp>
    </p:spTree>
    <p:extLst>
      <p:ext uri="{BB962C8B-B14F-4D97-AF65-F5344CB8AC3E}">
        <p14:creationId xmlns:p14="http://schemas.microsoft.com/office/powerpoint/2010/main" val="260352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D385462-8E1F-4F5B-AF52-C0FE2177823D}" type="slidenum">
              <a:rPr lang="en-US" altLang="zh-CN" sz="1300"/>
              <a:pPr eaLnBrk="1" hangingPunct="1">
                <a:spcBef>
                  <a:spcPct val="0"/>
                </a:spcBef>
              </a:pPr>
              <a:t>17</a:t>
            </a:fld>
            <a:endParaRPr lang="en-US" altLang="zh-CN" sz="1300"/>
          </a:p>
        </p:txBody>
      </p:sp>
      <p:sp>
        <p:nvSpPr>
          <p:cNvPr id="31747" name="Rectangle 2"/>
          <p:cNvSpPr>
            <a:spLocks noGrp="1" noRot="1" noChangeAspect="1" noChangeArrowheads="1" noTextEdit="1"/>
          </p:cNvSpPr>
          <p:nvPr>
            <p:ph type="sldImg"/>
          </p:nvPr>
        </p:nvSpPr>
        <p:spPr>
          <a:xfrm>
            <a:off x="3265488" y="511175"/>
            <a:ext cx="3397250" cy="2547938"/>
          </a:xfrm>
          <a:ln/>
        </p:spPr>
      </p:sp>
      <p:sp>
        <p:nvSpPr>
          <p:cNvPr id="317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6722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AC9E239-55DD-4AB9-AF2E-A0E512060F42}" type="slidenum">
              <a:rPr lang="en-US" altLang="zh-CN" sz="1300"/>
              <a:pPr eaLnBrk="1" hangingPunct="1">
                <a:spcBef>
                  <a:spcPct val="0"/>
                </a:spcBef>
              </a:pPr>
              <a:t>18</a:t>
            </a:fld>
            <a:endParaRPr lang="en-US" altLang="zh-CN" sz="1300"/>
          </a:p>
        </p:txBody>
      </p:sp>
      <p:sp>
        <p:nvSpPr>
          <p:cNvPr id="32771" name="Rectangle 2"/>
          <p:cNvSpPr>
            <a:spLocks noGrp="1" noRot="1" noChangeAspect="1" noChangeArrowheads="1" noTextEdit="1"/>
          </p:cNvSpPr>
          <p:nvPr>
            <p:ph type="sldImg"/>
          </p:nvPr>
        </p:nvSpPr>
        <p:spPr>
          <a:xfrm>
            <a:off x="3263900" y="508000"/>
            <a:ext cx="3400425" cy="2551113"/>
          </a:xfrm>
          <a:ln/>
        </p:spPr>
      </p:sp>
      <p:sp>
        <p:nvSpPr>
          <p:cNvPr id="32772" name="Rectangle 3"/>
          <p:cNvSpPr>
            <a:spLocks noGrp="1" noChangeArrowheads="1"/>
          </p:cNvSpPr>
          <p:nvPr>
            <p:ph type="body" idx="1"/>
          </p:nvPr>
        </p:nvSpPr>
        <p:spPr>
          <a:xfrm>
            <a:off x="992382" y="3228554"/>
            <a:ext cx="7943467" cy="3060903"/>
          </a:xfrm>
          <a:noFill/>
        </p:spPr>
        <p:txBody>
          <a:bodyPr/>
          <a:lstStyle/>
          <a:p>
            <a:pPr eaLnBrk="1" hangingPunct="1"/>
            <a:endParaRPr lang="en-US" altLang="en-US"/>
          </a:p>
        </p:txBody>
      </p:sp>
    </p:spTree>
    <p:extLst>
      <p:ext uri="{BB962C8B-B14F-4D97-AF65-F5344CB8AC3E}">
        <p14:creationId xmlns:p14="http://schemas.microsoft.com/office/powerpoint/2010/main" val="3965890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8E33B70-8745-4657-AD3D-C83FA2E11795}" type="slidenum">
              <a:rPr lang="en-US" altLang="zh-CN" sz="1300"/>
              <a:pPr eaLnBrk="1" hangingPunct="1">
                <a:spcBef>
                  <a:spcPct val="0"/>
                </a:spcBef>
              </a:pPr>
              <a:t>19</a:t>
            </a:fld>
            <a:endParaRPr lang="en-US" altLang="zh-CN" sz="1300"/>
          </a:p>
        </p:txBody>
      </p:sp>
      <p:sp>
        <p:nvSpPr>
          <p:cNvPr id="33795" name="Rectangle 2"/>
          <p:cNvSpPr>
            <a:spLocks noGrp="1" noRot="1" noChangeAspect="1" noChangeArrowheads="1" noTextEdit="1"/>
          </p:cNvSpPr>
          <p:nvPr>
            <p:ph type="sldImg"/>
          </p:nvPr>
        </p:nvSpPr>
        <p:spPr>
          <a:xfrm>
            <a:off x="3265488" y="511175"/>
            <a:ext cx="3397250" cy="2547938"/>
          </a:xfrm>
          <a:ln/>
        </p:spPr>
      </p:sp>
      <p:sp>
        <p:nvSpPr>
          <p:cNvPr id="337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28191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AFB06D8-29FD-4BAF-B341-E679F1DCA384}" type="slidenum">
              <a:rPr lang="en-US" altLang="zh-CN" sz="1300"/>
              <a:pPr eaLnBrk="1" hangingPunct="1">
                <a:spcBef>
                  <a:spcPct val="0"/>
                </a:spcBef>
              </a:pPr>
              <a:t>20</a:t>
            </a:fld>
            <a:endParaRPr lang="en-US" altLang="zh-CN" sz="1300"/>
          </a:p>
        </p:txBody>
      </p:sp>
      <p:sp>
        <p:nvSpPr>
          <p:cNvPr id="34819" name="Rectangle 2"/>
          <p:cNvSpPr>
            <a:spLocks noGrp="1" noRot="1" noChangeAspect="1" noChangeArrowheads="1" noTextEdit="1"/>
          </p:cNvSpPr>
          <p:nvPr>
            <p:ph type="sldImg"/>
          </p:nvPr>
        </p:nvSpPr>
        <p:spPr>
          <a:xfrm>
            <a:off x="3265488" y="511175"/>
            <a:ext cx="3397250" cy="2547938"/>
          </a:xfrm>
          <a:ln/>
        </p:spPr>
      </p:sp>
      <p:sp>
        <p:nvSpPr>
          <p:cNvPr id="348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48266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4004132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FC18E964-3856-4445-A038-E738AE3CDEA1}" type="slidenum">
              <a:rPr lang="en-US" altLang="zh-CN" sz="1200"/>
              <a:pPr algn="r" eaLnBrk="1" hangingPunct="1">
                <a:spcBef>
                  <a:spcPct val="0"/>
                </a:spcBef>
              </a:pPr>
              <a:t>22</a:t>
            </a:fld>
            <a:endParaRPr lang="en-US" altLang="zh-CN" sz="1200"/>
          </a:p>
        </p:txBody>
      </p:sp>
      <p:sp>
        <p:nvSpPr>
          <p:cNvPr id="41987" name="Rectangle 2"/>
          <p:cNvSpPr>
            <a:spLocks noGrp="1" noRot="1" noChangeAspect="1" noChangeArrowheads="1" noTextEdit="1"/>
          </p:cNvSpPr>
          <p:nvPr>
            <p:ph type="sldImg"/>
          </p:nvPr>
        </p:nvSpPr>
        <p:spPr>
          <a:xfrm>
            <a:off x="3263900" y="509588"/>
            <a:ext cx="3400425" cy="2549525"/>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1480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901F89F-EB81-496E-8157-20E09430B9A0}" type="slidenum">
              <a:rPr lang="en-US" altLang="zh-CN" sz="1300" smtClean="0"/>
              <a:pPr eaLnBrk="1" hangingPunct="1">
                <a:spcBef>
                  <a:spcPct val="0"/>
                </a:spcBef>
              </a:pPr>
              <a:t>3</a:t>
            </a:fld>
            <a:endParaRPr lang="en-US" altLang="zh-CN"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55703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226629EC-4883-4006-A6CB-C4A80AD0D449}" type="slidenum">
              <a:rPr lang="en-US" altLang="zh-CN" sz="1200"/>
              <a:pPr algn="r" eaLnBrk="1" hangingPunct="1">
                <a:spcBef>
                  <a:spcPct val="0"/>
                </a:spcBef>
              </a:pPr>
              <a:t>23</a:t>
            </a:fld>
            <a:endParaRPr lang="en-US" altLang="zh-CN" sz="1200"/>
          </a:p>
        </p:txBody>
      </p:sp>
      <p:sp>
        <p:nvSpPr>
          <p:cNvPr id="48131" name="Rectangle 2"/>
          <p:cNvSpPr>
            <a:spLocks noGrp="1" noRot="1" noChangeAspect="1" noChangeArrowheads="1" noTextEdit="1"/>
          </p:cNvSpPr>
          <p:nvPr>
            <p:ph type="sldImg"/>
          </p:nvPr>
        </p:nvSpPr>
        <p:spPr>
          <a:xfrm>
            <a:off x="3263900" y="509588"/>
            <a:ext cx="3400425" cy="2549525"/>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61880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263900" y="509588"/>
            <a:ext cx="3400425" cy="2549525"/>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183784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80D6704E-0C0B-4920-A138-307C22EEFC65}" type="slidenum">
              <a:rPr lang="en-US" altLang="zh-CN" sz="1200"/>
              <a:pPr algn="r" eaLnBrk="1" hangingPunct="1">
                <a:spcBef>
                  <a:spcPct val="0"/>
                </a:spcBef>
              </a:pPr>
              <a:t>25</a:t>
            </a:fld>
            <a:endParaRPr lang="en-US" altLang="zh-CN" sz="1200"/>
          </a:p>
        </p:txBody>
      </p:sp>
      <p:sp>
        <p:nvSpPr>
          <p:cNvPr id="50179" name="Rectangle 2"/>
          <p:cNvSpPr>
            <a:spLocks noGrp="1" noRot="1" noChangeAspect="1" noChangeArrowheads="1" noTextEdit="1"/>
          </p:cNvSpPr>
          <p:nvPr>
            <p:ph type="sldImg"/>
          </p:nvPr>
        </p:nvSpPr>
        <p:spPr>
          <a:xfrm>
            <a:off x="3263900" y="509588"/>
            <a:ext cx="3400425" cy="2549525"/>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0545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1E61D04C-B0DE-4BC1-B67C-C056AF6AADF9}" type="slidenum">
              <a:rPr lang="en-US" altLang="zh-CN" sz="1200"/>
              <a:pPr algn="r" eaLnBrk="1" hangingPunct="1">
                <a:spcBef>
                  <a:spcPct val="0"/>
                </a:spcBef>
              </a:pPr>
              <a:t>26</a:t>
            </a:fld>
            <a:endParaRPr lang="en-US" altLang="zh-CN" sz="1200"/>
          </a:p>
        </p:txBody>
      </p:sp>
      <p:sp>
        <p:nvSpPr>
          <p:cNvPr id="51203" name="Rectangle 2"/>
          <p:cNvSpPr>
            <a:spLocks noGrp="1" noRot="1" noChangeAspect="1" noChangeArrowheads="1" noTextEdit="1"/>
          </p:cNvSpPr>
          <p:nvPr>
            <p:ph type="sldImg"/>
          </p:nvPr>
        </p:nvSpPr>
        <p:spPr>
          <a:xfrm>
            <a:off x="3263900" y="509588"/>
            <a:ext cx="3400425" cy="2549525"/>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31333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00426A89-2477-465E-918C-DA469E4A9508}" type="slidenum">
              <a:rPr lang="en-US" altLang="zh-CN" sz="1200"/>
              <a:pPr algn="r" eaLnBrk="1" hangingPunct="1">
                <a:spcBef>
                  <a:spcPct val="0"/>
                </a:spcBef>
              </a:pPr>
              <a:t>27</a:t>
            </a:fld>
            <a:endParaRPr lang="en-US" altLang="zh-CN" sz="1200"/>
          </a:p>
        </p:txBody>
      </p:sp>
      <p:sp>
        <p:nvSpPr>
          <p:cNvPr id="52227" name="Rectangle 2"/>
          <p:cNvSpPr>
            <a:spLocks noGrp="1" noRot="1" noChangeAspect="1" noChangeArrowheads="1" noTextEdit="1"/>
          </p:cNvSpPr>
          <p:nvPr>
            <p:ph type="sldImg"/>
          </p:nvPr>
        </p:nvSpPr>
        <p:spPr>
          <a:xfrm>
            <a:off x="3263900" y="509588"/>
            <a:ext cx="3400425" cy="2549525"/>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13840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23" eaLnBrk="0" hangingPunct="0">
              <a:spcBef>
                <a:spcPct val="30000"/>
              </a:spcBef>
              <a:defRPr sz="1100">
                <a:solidFill>
                  <a:schemeClr val="tx1"/>
                </a:solidFill>
                <a:latin typeface="Arial" charset="0"/>
                <a:ea typeface="宋体" pitchFamily="2" charset="-122"/>
              </a:defRPr>
            </a:lvl1pPr>
            <a:lvl2pPr marL="685817" indent="-263776" algn="l" defTabSz="914423" eaLnBrk="0" hangingPunct="0">
              <a:spcBef>
                <a:spcPct val="30000"/>
              </a:spcBef>
              <a:defRPr sz="1100">
                <a:solidFill>
                  <a:schemeClr val="tx1"/>
                </a:solidFill>
                <a:latin typeface="Arial" charset="0"/>
                <a:ea typeface="宋体" pitchFamily="2" charset="-122"/>
              </a:defRPr>
            </a:lvl2pPr>
            <a:lvl3pPr marL="1055103" indent="-211021" algn="l" defTabSz="914423" eaLnBrk="0" hangingPunct="0">
              <a:spcBef>
                <a:spcPct val="30000"/>
              </a:spcBef>
              <a:defRPr sz="1100">
                <a:solidFill>
                  <a:schemeClr val="tx1"/>
                </a:solidFill>
                <a:latin typeface="Arial" charset="0"/>
                <a:ea typeface="宋体" pitchFamily="2" charset="-122"/>
              </a:defRPr>
            </a:lvl3pPr>
            <a:lvl4pPr marL="1477145" indent="-211021" algn="l" defTabSz="914423" eaLnBrk="0" hangingPunct="0">
              <a:spcBef>
                <a:spcPct val="30000"/>
              </a:spcBef>
              <a:defRPr sz="1100">
                <a:solidFill>
                  <a:schemeClr val="tx1"/>
                </a:solidFill>
                <a:latin typeface="Arial" charset="0"/>
                <a:ea typeface="宋体" pitchFamily="2" charset="-122"/>
              </a:defRPr>
            </a:lvl4pPr>
            <a:lvl5pPr marL="1899186" indent="-211021" algn="l"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lgn="r" eaLnBrk="1" hangingPunct="1">
              <a:spcBef>
                <a:spcPct val="0"/>
              </a:spcBef>
            </a:pPr>
            <a:fld id="{EC7920A4-C8E2-43D9-9C41-B0C7E8DA4BF3}" type="slidenum">
              <a:rPr lang="en-US" altLang="zh-CN" sz="1200"/>
              <a:pPr algn="r" eaLnBrk="1" hangingPunct="1">
                <a:spcBef>
                  <a:spcPct val="0"/>
                </a:spcBef>
              </a:pPr>
              <a:t>28</a:t>
            </a:fld>
            <a:endParaRPr lang="en-US" altLang="zh-CN" sz="1200"/>
          </a:p>
        </p:txBody>
      </p:sp>
      <p:sp>
        <p:nvSpPr>
          <p:cNvPr id="53251" name="Rectangle 2"/>
          <p:cNvSpPr>
            <a:spLocks noGrp="1" noRot="1" noChangeAspect="1" noChangeArrowheads="1" noTextEdit="1"/>
          </p:cNvSpPr>
          <p:nvPr>
            <p:ph type="sldImg"/>
          </p:nvPr>
        </p:nvSpPr>
        <p:spPr>
          <a:xfrm>
            <a:off x="3263900" y="509588"/>
            <a:ext cx="3400425" cy="2549525"/>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37444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29</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3606853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202FDE4-004A-4730-A4C3-E8A7DAF0F93E}" type="slidenum">
              <a:rPr lang="en-US" altLang="zh-CN" sz="1300"/>
              <a:pPr eaLnBrk="1" hangingPunct="1">
                <a:spcBef>
                  <a:spcPct val="0"/>
                </a:spcBef>
              </a:pPr>
              <a:t>30</a:t>
            </a:fld>
            <a:endParaRPr lang="en-US" altLang="zh-CN" sz="1300"/>
          </a:p>
        </p:txBody>
      </p:sp>
      <p:sp>
        <p:nvSpPr>
          <p:cNvPr id="40963" name="Rectangle 2"/>
          <p:cNvSpPr>
            <a:spLocks noGrp="1" noRot="1" noChangeAspect="1" noChangeArrowheads="1" noTextEdit="1"/>
          </p:cNvSpPr>
          <p:nvPr>
            <p:ph type="sldImg"/>
          </p:nvPr>
        </p:nvSpPr>
        <p:spPr>
          <a:xfrm>
            <a:off x="3265488" y="511175"/>
            <a:ext cx="3397250" cy="2547938"/>
          </a:xfrm>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0723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E7C38969-D4C1-4484-9BB4-52C27163841D}" type="slidenum">
              <a:rPr lang="en-US" altLang="zh-CN" sz="1300"/>
              <a:pPr eaLnBrk="1" hangingPunct="1">
                <a:spcBef>
                  <a:spcPct val="0"/>
                </a:spcBef>
              </a:pPr>
              <a:t>31</a:t>
            </a:fld>
            <a:endParaRPr lang="en-US" altLang="zh-CN" sz="1300"/>
          </a:p>
        </p:txBody>
      </p:sp>
      <p:sp>
        <p:nvSpPr>
          <p:cNvPr id="49155" name="Rectangle 2"/>
          <p:cNvSpPr>
            <a:spLocks noGrp="1" noRot="1" noChangeAspect="1" noChangeArrowheads="1" noTextEdit="1"/>
          </p:cNvSpPr>
          <p:nvPr>
            <p:ph type="sldImg"/>
          </p:nvPr>
        </p:nvSpPr>
        <p:spPr>
          <a:xfrm>
            <a:off x="3265488" y="511175"/>
            <a:ext cx="3397250" cy="2547938"/>
          </a:xfrm>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62463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4E90CB9-AC1C-4E4D-9BFC-006CF0F97688}" type="slidenum">
              <a:rPr lang="en-US" altLang="zh-CN" sz="1300"/>
              <a:pPr eaLnBrk="1" hangingPunct="1">
                <a:spcBef>
                  <a:spcPct val="0"/>
                </a:spcBef>
              </a:pPr>
              <a:t>32</a:t>
            </a:fld>
            <a:endParaRPr lang="en-US" altLang="zh-CN" sz="1300"/>
          </a:p>
        </p:txBody>
      </p:sp>
      <p:sp>
        <p:nvSpPr>
          <p:cNvPr id="50179" name="Rectangle 2"/>
          <p:cNvSpPr>
            <a:spLocks noGrp="1" noRot="1" noChangeAspect="1" noChangeArrowheads="1" noTextEdit="1"/>
          </p:cNvSpPr>
          <p:nvPr>
            <p:ph type="sldImg"/>
          </p:nvPr>
        </p:nvSpPr>
        <p:spPr>
          <a:xfrm>
            <a:off x="3265488" y="511175"/>
            <a:ext cx="3397250" cy="2547938"/>
          </a:xfrm>
          <a:ln/>
        </p:spPr>
      </p:sp>
      <p:sp>
        <p:nvSpPr>
          <p:cNvPr id="501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7496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4123C45-3E04-40FF-B8F7-72FB814588C3}" type="slidenum">
              <a:rPr lang="en-US" altLang="zh-CN" sz="1300" smtClean="0"/>
              <a:pPr eaLnBrk="1" hangingPunct="1">
                <a:spcBef>
                  <a:spcPct val="0"/>
                </a:spcBef>
              </a:pPr>
              <a:t>4</a:t>
            </a:fld>
            <a:endParaRPr lang="en-US" altLang="zh-CN"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1071612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18FEC9C-FE0D-426C-B8A2-2F299F57C165}" type="slidenum">
              <a:rPr lang="en-US" altLang="zh-CN" sz="1300"/>
              <a:pPr eaLnBrk="1" hangingPunct="1">
                <a:spcBef>
                  <a:spcPct val="0"/>
                </a:spcBef>
              </a:pPr>
              <a:t>33</a:t>
            </a:fld>
            <a:endParaRPr lang="en-US" altLang="zh-CN" sz="1300"/>
          </a:p>
        </p:txBody>
      </p:sp>
      <p:sp>
        <p:nvSpPr>
          <p:cNvPr id="51203" name="Rectangle 2"/>
          <p:cNvSpPr>
            <a:spLocks noGrp="1" noRot="1" noChangeAspect="1" noChangeArrowheads="1" noTextEdit="1"/>
          </p:cNvSpPr>
          <p:nvPr>
            <p:ph type="sldImg"/>
          </p:nvPr>
        </p:nvSpPr>
        <p:spPr>
          <a:xfrm>
            <a:off x="3265488" y="511175"/>
            <a:ext cx="3397250" cy="2547938"/>
          </a:xfrm>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11987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0D7BCCF-5353-4E67-979D-3A30E83BD7A5}" type="slidenum">
              <a:rPr lang="en-US" altLang="zh-CN" sz="1300"/>
              <a:pPr eaLnBrk="1" hangingPunct="1">
                <a:spcBef>
                  <a:spcPct val="0"/>
                </a:spcBef>
              </a:pPr>
              <a:t>34</a:t>
            </a:fld>
            <a:endParaRPr lang="en-US" altLang="zh-CN" sz="1300"/>
          </a:p>
        </p:txBody>
      </p:sp>
      <p:sp>
        <p:nvSpPr>
          <p:cNvPr id="52227" name="Rectangle 2"/>
          <p:cNvSpPr>
            <a:spLocks noGrp="1" noRot="1" noChangeAspect="1" noChangeArrowheads="1" noTextEdit="1"/>
          </p:cNvSpPr>
          <p:nvPr>
            <p:ph type="sldImg"/>
          </p:nvPr>
        </p:nvSpPr>
        <p:spPr>
          <a:xfrm>
            <a:off x="3265488" y="511175"/>
            <a:ext cx="3397250" cy="2547938"/>
          </a:xfrm>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19145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460EF1E-F013-4532-9D97-5986EE6096ED}" type="slidenum">
              <a:rPr lang="en-US" altLang="zh-CN" sz="1300"/>
              <a:pPr eaLnBrk="1" hangingPunct="1">
                <a:spcBef>
                  <a:spcPct val="0"/>
                </a:spcBef>
              </a:pPr>
              <a:t>35</a:t>
            </a:fld>
            <a:endParaRPr lang="en-US" altLang="zh-CN" sz="1300"/>
          </a:p>
        </p:txBody>
      </p:sp>
      <p:sp>
        <p:nvSpPr>
          <p:cNvPr id="41987" name="Rectangle 2"/>
          <p:cNvSpPr>
            <a:spLocks noGrp="1" noRot="1" noChangeAspect="1" noChangeArrowheads="1" noTextEdit="1"/>
          </p:cNvSpPr>
          <p:nvPr>
            <p:ph type="sldImg"/>
          </p:nvPr>
        </p:nvSpPr>
        <p:spPr>
          <a:xfrm>
            <a:off x="3265488" y="511175"/>
            <a:ext cx="3397250" cy="2547938"/>
          </a:xfrm>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27400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9F81C60-B527-4787-AA37-C0BB9957C0A0}" type="slidenum">
              <a:rPr lang="en-US" altLang="zh-CN" sz="1300"/>
              <a:pPr eaLnBrk="1" hangingPunct="1">
                <a:spcBef>
                  <a:spcPct val="0"/>
                </a:spcBef>
              </a:pPr>
              <a:t>37</a:t>
            </a:fld>
            <a:endParaRPr lang="en-US" altLang="zh-CN" sz="1300"/>
          </a:p>
        </p:txBody>
      </p:sp>
      <p:sp>
        <p:nvSpPr>
          <p:cNvPr id="43011" name="Rectangle 2"/>
          <p:cNvSpPr>
            <a:spLocks noGrp="1" noRot="1" noChangeAspect="1" noChangeArrowheads="1" noTextEdit="1"/>
          </p:cNvSpPr>
          <p:nvPr>
            <p:ph type="sldImg"/>
          </p:nvPr>
        </p:nvSpPr>
        <p:spPr>
          <a:xfrm>
            <a:off x="3265488" y="511175"/>
            <a:ext cx="3397250" cy="2547938"/>
          </a:xfrm>
          <a:ln/>
        </p:spPr>
      </p:sp>
      <p:sp>
        <p:nvSpPr>
          <p:cNvPr id="43012" name="Rectangle 3"/>
          <p:cNvSpPr>
            <a:spLocks noGrp="1" noChangeArrowheads="1"/>
          </p:cNvSpPr>
          <p:nvPr>
            <p:ph type="body" idx="1"/>
          </p:nvPr>
        </p:nvSpPr>
        <p:spPr>
          <a:xfrm>
            <a:off x="1323172" y="3228553"/>
            <a:ext cx="7281883" cy="3058796"/>
          </a:xfrm>
          <a:noFill/>
        </p:spPr>
        <p:txBody>
          <a:bodyPr/>
          <a:lstStyle/>
          <a:p>
            <a:pPr eaLnBrk="1" hangingPunct="1"/>
            <a:endParaRPr lang="en-US" altLang="en-US"/>
          </a:p>
        </p:txBody>
      </p:sp>
    </p:spTree>
    <p:extLst>
      <p:ext uri="{BB962C8B-B14F-4D97-AF65-F5344CB8AC3E}">
        <p14:creationId xmlns:p14="http://schemas.microsoft.com/office/powerpoint/2010/main" val="964210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1AB7D0D-628C-416B-88A0-2163809E4BAE}" type="slidenum">
              <a:rPr lang="en-US" altLang="zh-CN" sz="1300"/>
              <a:pPr eaLnBrk="1" hangingPunct="1">
                <a:spcBef>
                  <a:spcPct val="0"/>
                </a:spcBef>
              </a:pPr>
              <a:t>38</a:t>
            </a:fld>
            <a:endParaRPr lang="en-US" altLang="zh-CN" sz="1300"/>
          </a:p>
        </p:txBody>
      </p:sp>
      <p:sp>
        <p:nvSpPr>
          <p:cNvPr id="44035" name="Rectangle 2"/>
          <p:cNvSpPr>
            <a:spLocks noGrp="1" noRot="1" noChangeAspect="1" noChangeArrowheads="1" noTextEdit="1"/>
          </p:cNvSpPr>
          <p:nvPr>
            <p:ph type="sldImg"/>
          </p:nvPr>
        </p:nvSpPr>
        <p:spPr>
          <a:xfrm>
            <a:off x="3265488" y="511175"/>
            <a:ext cx="3397250" cy="2547938"/>
          </a:xfrm>
          <a:ln/>
        </p:spPr>
      </p:sp>
      <p:sp>
        <p:nvSpPr>
          <p:cNvPr id="44036" name="Rectangle 3"/>
          <p:cNvSpPr>
            <a:spLocks noGrp="1" noChangeArrowheads="1"/>
          </p:cNvSpPr>
          <p:nvPr>
            <p:ph type="body" idx="1"/>
          </p:nvPr>
        </p:nvSpPr>
        <p:spPr>
          <a:xfrm>
            <a:off x="1323172" y="3228553"/>
            <a:ext cx="7281883" cy="3058796"/>
          </a:xfrm>
          <a:noFill/>
        </p:spPr>
        <p:txBody>
          <a:bodyPr/>
          <a:lstStyle/>
          <a:p>
            <a:pPr eaLnBrk="1" hangingPunct="1"/>
            <a:endParaRPr lang="en-US" altLang="en-US"/>
          </a:p>
        </p:txBody>
      </p:sp>
    </p:spTree>
    <p:extLst>
      <p:ext uri="{BB962C8B-B14F-4D97-AF65-F5344CB8AC3E}">
        <p14:creationId xmlns:p14="http://schemas.microsoft.com/office/powerpoint/2010/main" val="2226140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A91337B-3CE0-4B45-87D9-D7157DA79081}" type="slidenum">
              <a:rPr lang="en-US" altLang="zh-CN" sz="1300"/>
              <a:pPr eaLnBrk="1" hangingPunct="1">
                <a:spcBef>
                  <a:spcPct val="0"/>
                </a:spcBef>
              </a:pPr>
              <a:t>39</a:t>
            </a:fld>
            <a:endParaRPr lang="en-US" altLang="zh-CN" sz="1300"/>
          </a:p>
        </p:txBody>
      </p:sp>
      <p:sp>
        <p:nvSpPr>
          <p:cNvPr id="45059" name="Rectangle 2"/>
          <p:cNvSpPr>
            <a:spLocks noGrp="1" noRot="1" noChangeAspect="1" noChangeArrowheads="1" noTextEdit="1"/>
          </p:cNvSpPr>
          <p:nvPr>
            <p:ph type="sldImg"/>
          </p:nvPr>
        </p:nvSpPr>
        <p:spPr>
          <a:xfrm>
            <a:off x="3265488" y="511175"/>
            <a:ext cx="3397250" cy="2547938"/>
          </a:xfrm>
          <a:ln/>
        </p:spPr>
      </p:sp>
      <p:sp>
        <p:nvSpPr>
          <p:cNvPr id="45060" name="Rectangle 3"/>
          <p:cNvSpPr>
            <a:spLocks noGrp="1" noChangeArrowheads="1"/>
          </p:cNvSpPr>
          <p:nvPr>
            <p:ph type="body" idx="1"/>
          </p:nvPr>
        </p:nvSpPr>
        <p:spPr>
          <a:xfrm>
            <a:off x="1323172" y="3228553"/>
            <a:ext cx="7281883" cy="3058796"/>
          </a:xfrm>
          <a:noFill/>
        </p:spPr>
        <p:txBody>
          <a:bodyPr/>
          <a:lstStyle/>
          <a:p>
            <a:pPr eaLnBrk="1" hangingPunct="1"/>
            <a:endParaRPr lang="en-US" altLang="en-US"/>
          </a:p>
        </p:txBody>
      </p:sp>
    </p:spTree>
    <p:extLst>
      <p:ext uri="{BB962C8B-B14F-4D97-AF65-F5344CB8AC3E}">
        <p14:creationId xmlns:p14="http://schemas.microsoft.com/office/powerpoint/2010/main" val="96521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3BFD6A7-3434-4A71-AB3B-19066525C794}" type="slidenum">
              <a:rPr lang="en-US" altLang="zh-CN" sz="1300"/>
              <a:pPr eaLnBrk="1" hangingPunct="1">
                <a:spcBef>
                  <a:spcPct val="0"/>
                </a:spcBef>
              </a:pPr>
              <a:t>40</a:t>
            </a:fld>
            <a:endParaRPr lang="en-US" altLang="zh-CN" sz="1300"/>
          </a:p>
        </p:txBody>
      </p:sp>
      <p:sp>
        <p:nvSpPr>
          <p:cNvPr id="46083" name="Rectangle 2"/>
          <p:cNvSpPr>
            <a:spLocks noGrp="1" noRot="1" noChangeAspect="1" noChangeArrowheads="1" noTextEdit="1"/>
          </p:cNvSpPr>
          <p:nvPr>
            <p:ph type="sldImg"/>
          </p:nvPr>
        </p:nvSpPr>
        <p:spPr>
          <a:xfrm>
            <a:off x="3265488" y="511175"/>
            <a:ext cx="3397250" cy="2547938"/>
          </a:xfrm>
          <a:ln/>
        </p:spPr>
      </p:sp>
      <p:sp>
        <p:nvSpPr>
          <p:cNvPr id="46084" name="Rectangle 3"/>
          <p:cNvSpPr>
            <a:spLocks noGrp="1" noChangeArrowheads="1"/>
          </p:cNvSpPr>
          <p:nvPr>
            <p:ph type="body" idx="1"/>
          </p:nvPr>
        </p:nvSpPr>
        <p:spPr>
          <a:xfrm>
            <a:off x="1323172" y="3228553"/>
            <a:ext cx="7281883" cy="3058796"/>
          </a:xfrm>
          <a:noFill/>
        </p:spPr>
        <p:txBody>
          <a:bodyPr/>
          <a:lstStyle/>
          <a:p>
            <a:pPr eaLnBrk="1" hangingPunct="1"/>
            <a:endParaRPr lang="en-US" altLang="en-US"/>
          </a:p>
        </p:txBody>
      </p:sp>
    </p:spTree>
    <p:extLst>
      <p:ext uri="{BB962C8B-B14F-4D97-AF65-F5344CB8AC3E}">
        <p14:creationId xmlns:p14="http://schemas.microsoft.com/office/powerpoint/2010/main" val="516135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01D1522-EC71-4867-A5E0-E348950F0D44}" type="slidenum">
              <a:rPr lang="en-US" altLang="zh-CN" sz="1300"/>
              <a:pPr eaLnBrk="1" hangingPunct="1">
                <a:spcBef>
                  <a:spcPct val="0"/>
                </a:spcBef>
              </a:pPr>
              <a:t>41</a:t>
            </a:fld>
            <a:endParaRPr lang="en-US" altLang="zh-CN" sz="1300"/>
          </a:p>
        </p:txBody>
      </p:sp>
      <p:sp>
        <p:nvSpPr>
          <p:cNvPr id="47107" name="Rectangle 2"/>
          <p:cNvSpPr>
            <a:spLocks noGrp="1" noRot="1" noChangeAspect="1" noChangeArrowheads="1" noTextEdit="1"/>
          </p:cNvSpPr>
          <p:nvPr>
            <p:ph type="sldImg"/>
          </p:nvPr>
        </p:nvSpPr>
        <p:spPr>
          <a:xfrm>
            <a:off x="3265488" y="511175"/>
            <a:ext cx="3397250" cy="2547938"/>
          </a:xfrm>
          <a:ln/>
        </p:spPr>
      </p:sp>
      <p:sp>
        <p:nvSpPr>
          <p:cNvPr id="47108" name="Rectangle 3"/>
          <p:cNvSpPr>
            <a:spLocks noGrp="1" noChangeArrowheads="1"/>
          </p:cNvSpPr>
          <p:nvPr>
            <p:ph type="body" idx="1"/>
          </p:nvPr>
        </p:nvSpPr>
        <p:spPr>
          <a:xfrm>
            <a:off x="1323172" y="3228553"/>
            <a:ext cx="7281883" cy="3058796"/>
          </a:xfrm>
          <a:noFill/>
        </p:spPr>
        <p:txBody>
          <a:bodyPr/>
          <a:lstStyle/>
          <a:p>
            <a:pPr eaLnBrk="1" hangingPunct="1"/>
            <a:endParaRPr lang="en-US" altLang="en-US"/>
          </a:p>
        </p:txBody>
      </p:sp>
    </p:spTree>
    <p:extLst>
      <p:ext uri="{BB962C8B-B14F-4D97-AF65-F5344CB8AC3E}">
        <p14:creationId xmlns:p14="http://schemas.microsoft.com/office/powerpoint/2010/main" val="254267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D9F775A-717D-4EB9-9F3D-FD70315C5E71}" type="slidenum">
              <a:rPr lang="en-US" altLang="zh-CN" sz="1300"/>
              <a:pPr eaLnBrk="1" hangingPunct="1">
                <a:spcBef>
                  <a:spcPct val="0"/>
                </a:spcBef>
              </a:pPr>
              <a:t>42</a:t>
            </a:fld>
            <a:endParaRPr lang="en-US" altLang="zh-CN" sz="1300"/>
          </a:p>
        </p:txBody>
      </p:sp>
      <p:sp>
        <p:nvSpPr>
          <p:cNvPr id="48131" name="Rectangle 2"/>
          <p:cNvSpPr>
            <a:spLocks noGrp="1" noRot="1" noChangeAspect="1" noChangeArrowheads="1" noTextEdit="1"/>
          </p:cNvSpPr>
          <p:nvPr>
            <p:ph type="sldImg"/>
          </p:nvPr>
        </p:nvSpPr>
        <p:spPr>
          <a:xfrm>
            <a:off x="3265488" y="511175"/>
            <a:ext cx="3397250" cy="2547938"/>
          </a:xfrm>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15511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43</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212327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4721206-AAA8-4A98-8377-2FE757E081C1}" type="slidenum">
              <a:rPr lang="en-US" altLang="zh-CN" sz="1300" smtClean="0"/>
              <a:pPr eaLnBrk="1" hangingPunct="1">
                <a:spcBef>
                  <a:spcPct val="0"/>
                </a:spcBef>
              </a:pPr>
              <a:t>5</a:t>
            </a:fld>
            <a:endParaRPr lang="en-US" altLang="zh-CN"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62591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E996C75E-7BA7-47CD-A70A-CBCEB6BAAAEA}" type="slidenum">
              <a:rPr lang="en-US" altLang="zh-CN" sz="1200"/>
              <a:pPr>
                <a:spcBef>
                  <a:spcPct val="0"/>
                </a:spcBef>
              </a:pPr>
              <a:t>44</a:t>
            </a:fld>
            <a:endParaRPr lang="en-US" altLang="zh-C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28829939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E1A7839-B715-4AC6-B45F-B8DB459A3828}" type="slidenum">
              <a:rPr lang="en-US" altLang="zh-CN" sz="1200"/>
              <a:pPr>
                <a:spcBef>
                  <a:spcPct val="0"/>
                </a:spcBef>
              </a:pPr>
              <a:t>45</a:t>
            </a:fld>
            <a:endParaRPr lang="en-US"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42946460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6000BDF-4E8E-4E7C-8032-C55C00269FEE}" type="slidenum">
              <a:rPr lang="en-US" altLang="zh-CN" sz="1200"/>
              <a:pPr>
                <a:spcBef>
                  <a:spcPct val="0"/>
                </a:spcBef>
              </a:pPr>
              <a:t>46</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4176471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6DF7A30-4376-4A26-8997-8571D7B5A93E}" type="slidenum">
              <a:rPr lang="en-US" altLang="zh-CN" sz="1200"/>
              <a:pPr>
                <a:spcBef>
                  <a:spcPct val="0"/>
                </a:spcBef>
              </a:pPr>
              <a:t>47</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11343665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6983167-F5D6-4E21-B782-1A936101EC1E}" type="slidenum">
              <a:rPr lang="en-US" altLang="zh-CN" sz="1200"/>
              <a:pPr>
                <a:spcBef>
                  <a:spcPct val="0"/>
                </a:spcBef>
              </a:pPr>
              <a:t>48</a:t>
            </a:fld>
            <a:endParaRPr lang="en-US"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993767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2F45BB5C-54AC-4838-B038-3C872AC90E38}" type="slidenum">
              <a:rPr lang="en-US" altLang="zh-CN" sz="1200"/>
              <a:pPr>
                <a:spcBef>
                  <a:spcPct val="0"/>
                </a:spcBef>
              </a:pPr>
              <a:t>49</a:t>
            </a:fld>
            <a:endParaRPr lang="en-US" altLang="zh-CN"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1349588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B51F32B-1212-4D57-82E1-589833416749}" type="slidenum">
              <a:rPr lang="en-US" altLang="zh-CN" sz="1200"/>
              <a:pPr>
                <a:spcBef>
                  <a:spcPct val="0"/>
                </a:spcBef>
              </a:pPr>
              <a:t>50</a:t>
            </a:fld>
            <a:endParaRPr lang="en-US"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7911679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FAD180F-6515-42B0-BC84-B397F788EAFE}" type="slidenum">
              <a:rPr lang="en-US" altLang="zh-CN" sz="1200"/>
              <a:pPr>
                <a:spcBef>
                  <a:spcPct val="0"/>
                </a:spcBef>
              </a:pPr>
              <a:t>51</a:t>
            </a:fld>
            <a:endParaRPr lang="en-US"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32378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2D3508B6-3E7A-45F9-9821-8147E028F1FD}" type="slidenum">
              <a:rPr lang="en-US" altLang="zh-CN" sz="1200"/>
              <a:pPr>
                <a:spcBef>
                  <a:spcPct val="0"/>
                </a:spcBef>
              </a:pPr>
              <a:t>52</a:t>
            </a:fld>
            <a:endParaRPr lang="en-US"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137418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CF228736-727E-421A-A3AB-A719DB60C374}" type="slidenum">
              <a:rPr lang="en-US" altLang="zh-CN" sz="1200"/>
              <a:pPr>
                <a:spcBef>
                  <a:spcPct val="0"/>
                </a:spcBef>
              </a:pPr>
              <a:t>53</a:t>
            </a:fld>
            <a:endParaRPr lang="en-US" altLang="zh-CN"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5654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F558D26-7118-451A-B6D1-3F78F1045909}" type="slidenum">
              <a:rPr lang="en-US" altLang="zh-CN" sz="1300" smtClean="0"/>
              <a:pPr eaLnBrk="1" hangingPunct="1">
                <a:spcBef>
                  <a:spcPct val="0"/>
                </a:spcBef>
              </a:pPr>
              <a:t>6</a:t>
            </a:fld>
            <a:endParaRPr lang="en-US" altLang="zh-CN" sz="13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928315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9F972377-80C8-4F12-A4BA-A52DAFA8A4F9}" type="slidenum">
              <a:rPr lang="en-US" altLang="zh-CN" sz="1200"/>
              <a:pPr>
                <a:spcBef>
                  <a:spcPct val="0"/>
                </a:spcBef>
              </a:pPr>
              <a:t>54</a:t>
            </a:fld>
            <a:endParaRPr lang="en-US"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zh-CN" altLang="en-US" dirty="0"/>
              <a:t>第一行：符合</a:t>
            </a:r>
            <a:r>
              <a:rPr lang="en-US" altLang="zh-CN" dirty="0"/>
              <a:t>at-least once</a:t>
            </a:r>
            <a:r>
              <a:rPr lang="zh-CN" altLang="en-US" dirty="0"/>
              <a:t>语义</a:t>
            </a:r>
            <a:endParaRPr lang="en-US" altLang="en-US" dirty="0"/>
          </a:p>
        </p:txBody>
      </p:sp>
    </p:spTree>
    <p:extLst>
      <p:ext uri="{BB962C8B-B14F-4D97-AF65-F5344CB8AC3E}">
        <p14:creationId xmlns:p14="http://schemas.microsoft.com/office/powerpoint/2010/main" val="29563212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6C0B6D4-0001-4FAE-BD9C-80976777F0BE}" type="slidenum">
              <a:rPr lang="en-US" altLang="zh-CN" sz="1200"/>
              <a:pPr>
                <a:spcBef>
                  <a:spcPct val="0"/>
                </a:spcBef>
              </a:pPr>
              <a:t>55</a:t>
            </a:fld>
            <a:endParaRPr lang="en-US" altLang="zh-CN"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16765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5118E025-3540-4F51-8A6C-DFBB96300C61}" type="slidenum">
              <a:rPr lang="en-US" altLang="zh-CN" sz="1200"/>
              <a:pPr>
                <a:spcBef>
                  <a:spcPct val="0"/>
                </a:spcBef>
              </a:pPr>
              <a:t>57</a:t>
            </a:fld>
            <a:endParaRPr lang="en-US" altLang="zh-C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956000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84FA472C-37BB-483A-9E47-A58AE0624397}" type="slidenum">
              <a:rPr lang="en-US" altLang="zh-CN" sz="1200"/>
              <a:pPr>
                <a:spcBef>
                  <a:spcPct val="0"/>
                </a:spcBef>
              </a:pPr>
              <a:t>58</a:t>
            </a:fld>
            <a:endParaRPr lang="en-US" altLang="zh-C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38351388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FE98A1E-E30B-4847-8DB6-3EDFD1D81F5B}" type="slidenum">
              <a:rPr lang="en-US" altLang="zh-CN" sz="1200"/>
              <a:pPr>
                <a:spcBef>
                  <a:spcPct val="0"/>
                </a:spcBef>
              </a:pPr>
              <a:t>59</a:t>
            </a:fld>
            <a:endParaRPr lang="en-US" altLang="zh-C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8417244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9AC76248-C7E2-4C83-B774-2EBA3169B400}" type="slidenum">
              <a:rPr lang="en-US" altLang="zh-CN" sz="1200"/>
              <a:pPr>
                <a:spcBef>
                  <a:spcPct val="0"/>
                </a:spcBef>
              </a:pPr>
              <a:t>60</a:t>
            </a:fld>
            <a:endParaRPr lang="en-US" altLang="zh-CN"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906172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16DD8E97-DA0D-4349-8C00-3B36DD685997}" type="slidenum">
              <a:rPr lang="en-US" altLang="zh-CN" sz="1200"/>
              <a:pPr>
                <a:spcBef>
                  <a:spcPct val="0"/>
                </a:spcBef>
              </a:pPr>
              <a:t>61</a:t>
            </a:fld>
            <a:endParaRPr lang="en-US" altLang="zh-CN"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132288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CE9758CF-7CF1-4455-BA1B-14990A44C032}" type="slidenum">
              <a:rPr lang="en-US" altLang="zh-CN" sz="1200"/>
              <a:pPr>
                <a:spcBef>
                  <a:spcPct val="0"/>
                </a:spcBef>
              </a:pPr>
              <a:t>62</a:t>
            </a:fld>
            <a:endParaRPr lang="en-US" altLang="zh-CN"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973533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C03EE395-199A-4A37-86B1-FC8C644B6BE8}" type="slidenum">
              <a:rPr lang="en-US" altLang="zh-CN" sz="1200"/>
              <a:pPr>
                <a:spcBef>
                  <a:spcPct val="0"/>
                </a:spcBef>
              </a:pPr>
              <a:t>63</a:t>
            </a:fld>
            <a:endParaRPr lang="en-US" altLang="zh-CN"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4023700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A37C2BBE-AF68-4418-B5FE-9A57E1FB48C0}" type="slidenum">
              <a:rPr lang="en-US" altLang="zh-CN" sz="1200"/>
              <a:pPr>
                <a:spcBef>
                  <a:spcPct val="0"/>
                </a:spcBef>
              </a:pPr>
              <a:t>64</a:t>
            </a:fld>
            <a:endParaRPr lang="en-US" altLang="zh-CN"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285907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A99226F-C824-47D6-916F-B7084772A81C}" type="slidenum">
              <a:rPr lang="en-US" altLang="zh-CN" sz="1300" smtClean="0"/>
              <a:pPr eaLnBrk="1" hangingPunct="1">
                <a:spcBef>
                  <a:spcPct val="0"/>
                </a:spcBef>
              </a:pPr>
              <a:t>7</a:t>
            </a:fld>
            <a:endParaRPr lang="en-US" altLang="zh-CN"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157661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1C300477-4730-40D0-9B56-BF716140F412}" type="slidenum">
              <a:rPr lang="en-US" altLang="zh-CN" sz="1200"/>
              <a:pPr>
                <a:spcBef>
                  <a:spcPct val="0"/>
                </a:spcBef>
              </a:pPr>
              <a:t>65</a:t>
            </a:fld>
            <a:endParaRPr lang="en-US" altLang="zh-CN"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1606094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5462EFF-BBFB-4A98-962B-3BC3755C7AF7}" type="slidenum">
              <a:rPr lang="en-US" altLang="zh-CN" sz="1200"/>
              <a:pPr>
                <a:spcBef>
                  <a:spcPct val="0"/>
                </a:spcBef>
              </a:pPr>
              <a:t>66</a:t>
            </a:fld>
            <a:endParaRPr lang="en-US" altLang="zh-CN"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1325394" y="3228554"/>
            <a:ext cx="7277442" cy="3059850"/>
          </a:xfrm>
          <a:noFill/>
        </p:spPr>
        <p:txBody>
          <a:bodyPr/>
          <a:lstStyle/>
          <a:p>
            <a:pPr eaLnBrk="1" hangingPunct="1"/>
            <a:endParaRPr lang="en-US" altLang="en-US"/>
          </a:p>
        </p:txBody>
      </p:sp>
    </p:spTree>
    <p:extLst>
      <p:ext uri="{BB962C8B-B14F-4D97-AF65-F5344CB8AC3E}">
        <p14:creationId xmlns:p14="http://schemas.microsoft.com/office/powerpoint/2010/main" val="38122686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3883DA-B785-4A29-B6F9-BF4660D1E055}" type="slidenum">
              <a:rPr lang="en-US" smtClean="0"/>
              <a:t>67</a:t>
            </a:fld>
            <a:endParaRPr lang="en-US"/>
          </a:p>
        </p:txBody>
      </p:sp>
    </p:spTree>
    <p:extLst>
      <p:ext uri="{BB962C8B-B14F-4D97-AF65-F5344CB8AC3E}">
        <p14:creationId xmlns:p14="http://schemas.microsoft.com/office/powerpoint/2010/main" val="17972332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EDB30DB-89F8-4032-9CFB-9AACC123DF0E}" type="slidenum">
              <a:rPr lang="en-US" altLang="zh-CN" sz="1200"/>
              <a:pPr>
                <a:spcBef>
                  <a:spcPct val="0"/>
                </a:spcBef>
              </a:pPr>
              <a:t>68</a:t>
            </a:fld>
            <a:endParaRPr lang="en-US" altLang="zh-CN" sz="1200"/>
          </a:p>
        </p:txBody>
      </p:sp>
      <p:sp>
        <p:nvSpPr>
          <p:cNvPr id="87043" name="Rectangle 2"/>
          <p:cNvSpPr>
            <a:spLocks noGrp="1" noRot="1" noChangeAspect="1" noChangeArrowheads="1" noTextEdit="1"/>
          </p:cNvSpPr>
          <p:nvPr>
            <p:ph type="sldImg"/>
          </p:nvPr>
        </p:nvSpPr>
        <p:spPr>
          <a:xfrm>
            <a:off x="3263900" y="509588"/>
            <a:ext cx="3400425" cy="2549525"/>
          </a:xfrm>
          <a:ln/>
        </p:spPr>
      </p:sp>
      <p:sp>
        <p:nvSpPr>
          <p:cNvPr id="87044" name="Rectangle 3"/>
          <p:cNvSpPr>
            <a:spLocks noGrp="1" noChangeArrowheads="1"/>
          </p:cNvSpPr>
          <p:nvPr>
            <p:ph type="body" idx="1"/>
          </p:nvPr>
        </p:nvSpPr>
        <p:spPr>
          <a:xfrm>
            <a:off x="992381" y="3228554"/>
            <a:ext cx="7943467" cy="3058795"/>
          </a:xfrm>
          <a:noFill/>
        </p:spPr>
        <p:txBody>
          <a:bodyPr/>
          <a:lstStyle/>
          <a:p>
            <a:pPr eaLnBrk="1" hangingPunct="1"/>
            <a:endParaRPr lang="en-US" altLang="en-US"/>
          </a:p>
        </p:txBody>
      </p:sp>
    </p:spTree>
    <p:extLst>
      <p:ext uri="{BB962C8B-B14F-4D97-AF65-F5344CB8AC3E}">
        <p14:creationId xmlns:p14="http://schemas.microsoft.com/office/powerpoint/2010/main" val="10763312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644730B3-BB99-4D5C-9D24-F998194E3509}" type="slidenum">
              <a:rPr lang="en-US" altLang="zh-CN" sz="1200"/>
              <a:pPr>
                <a:spcBef>
                  <a:spcPct val="0"/>
                </a:spcBef>
              </a:pPr>
              <a:t>69</a:t>
            </a:fld>
            <a:endParaRPr lang="en-US" altLang="zh-CN" sz="1200"/>
          </a:p>
        </p:txBody>
      </p:sp>
      <p:sp>
        <p:nvSpPr>
          <p:cNvPr id="88067" name="Rectangle 2"/>
          <p:cNvSpPr>
            <a:spLocks noGrp="1" noRot="1" noChangeAspect="1" noChangeArrowheads="1" noTextEdit="1"/>
          </p:cNvSpPr>
          <p:nvPr>
            <p:ph type="sldImg"/>
          </p:nvPr>
        </p:nvSpPr>
        <p:spPr>
          <a:xfrm>
            <a:off x="3263900" y="509588"/>
            <a:ext cx="3400425" cy="2549525"/>
          </a:xfrm>
          <a:ln/>
        </p:spPr>
      </p:sp>
      <p:sp>
        <p:nvSpPr>
          <p:cNvPr id="88068" name="Rectangle 3"/>
          <p:cNvSpPr>
            <a:spLocks noGrp="1" noChangeArrowheads="1"/>
          </p:cNvSpPr>
          <p:nvPr>
            <p:ph type="body" idx="1"/>
          </p:nvPr>
        </p:nvSpPr>
        <p:spPr>
          <a:xfrm>
            <a:off x="992381" y="3228554"/>
            <a:ext cx="7943467" cy="3058795"/>
          </a:xfrm>
          <a:noFill/>
        </p:spPr>
        <p:txBody>
          <a:bodyPr/>
          <a:lstStyle/>
          <a:p>
            <a:pPr eaLnBrk="1" hangingPunct="1"/>
            <a:endParaRPr lang="en-US" altLang="en-US"/>
          </a:p>
        </p:txBody>
      </p:sp>
    </p:spTree>
    <p:extLst>
      <p:ext uri="{BB962C8B-B14F-4D97-AF65-F5344CB8AC3E}">
        <p14:creationId xmlns:p14="http://schemas.microsoft.com/office/powerpoint/2010/main" val="34933003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A4E14BD3-B549-4454-90FB-4277AEC779EB}" type="slidenum">
              <a:rPr lang="en-US" altLang="zh-CN" sz="1200"/>
              <a:pPr>
                <a:spcBef>
                  <a:spcPct val="0"/>
                </a:spcBef>
              </a:pPr>
              <a:t>70</a:t>
            </a:fld>
            <a:endParaRPr lang="en-US" altLang="zh-CN" sz="1200"/>
          </a:p>
        </p:txBody>
      </p:sp>
      <p:sp>
        <p:nvSpPr>
          <p:cNvPr id="89091" name="Rectangle 2"/>
          <p:cNvSpPr>
            <a:spLocks noGrp="1" noRot="1" noChangeAspect="1" noChangeArrowheads="1" noTextEdit="1"/>
          </p:cNvSpPr>
          <p:nvPr>
            <p:ph type="sldImg"/>
          </p:nvPr>
        </p:nvSpPr>
        <p:spPr>
          <a:xfrm>
            <a:off x="3263900" y="509588"/>
            <a:ext cx="3400425" cy="2549525"/>
          </a:xfrm>
          <a:ln/>
        </p:spPr>
      </p:sp>
      <p:sp>
        <p:nvSpPr>
          <p:cNvPr id="89092" name="Rectangle 3"/>
          <p:cNvSpPr>
            <a:spLocks noGrp="1" noChangeArrowheads="1"/>
          </p:cNvSpPr>
          <p:nvPr>
            <p:ph type="body" idx="1"/>
          </p:nvPr>
        </p:nvSpPr>
        <p:spPr>
          <a:xfrm>
            <a:off x="992381" y="3228554"/>
            <a:ext cx="7943467" cy="3058795"/>
          </a:xfrm>
          <a:noFill/>
        </p:spPr>
        <p:txBody>
          <a:bodyPr/>
          <a:lstStyle/>
          <a:p>
            <a:pPr eaLnBrk="1" hangingPunct="1"/>
            <a:endParaRPr lang="en-US" altLang="en-US"/>
          </a:p>
        </p:txBody>
      </p:sp>
    </p:spTree>
    <p:extLst>
      <p:ext uri="{BB962C8B-B14F-4D97-AF65-F5344CB8AC3E}">
        <p14:creationId xmlns:p14="http://schemas.microsoft.com/office/powerpoint/2010/main" val="12344526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4A2CF7E4-D4D2-4A65-9889-6BDF637F70BC}" type="slidenum">
              <a:rPr lang="en-US" altLang="zh-CN" sz="1200"/>
              <a:pPr>
                <a:spcBef>
                  <a:spcPct val="0"/>
                </a:spcBef>
              </a:pPr>
              <a:t>71</a:t>
            </a:fld>
            <a:endParaRPr lang="en-US" altLang="zh-CN" sz="1200"/>
          </a:p>
        </p:txBody>
      </p:sp>
      <p:sp>
        <p:nvSpPr>
          <p:cNvPr id="90115" name="Rectangle 2"/>
          <p:cNvSpPr>
            <a:spLocks noGrp="1" noRot="1" noChangeAspect="1" noChangeArrowheads="1" noTextEdit="1"/>
          </p:cNvSpPr>
          <p:nvPr>
            <p:ph type="sldImg"/>
          </p:nvPr>
        </p:nvSpPr>
        <p:spPr>
          <a:xfrm>
            <a:off x="3263900" y="509588"/>
            <a:ext cx="3400425" cy="2549525"/>
          </a:xfrm>
          <a:ln/>
        </p:spPr>
      </p:sp>
      <p:sp>
        <p:nvSpPr>
          <p:cNvPr id="90116" name="Rectangle 3"/>
          <p:cNvSpPr>
            <a:spLocks noGrp="1" noChangeArrowheads="1"/>
          </p:cNvSpPr>
          <p:nvPr>
            <p:ph type="body" idx="1"/>
          </p:nvPr>
        </p:nvSpPr>
        <p:spPr>
          <a:xfrm>
            <a:off x="992381" y="3228554"/>
            <a:ext cx="7943467" cy="3058795"/>
          </a:xfrm>
          <a:noFill/>
        </p:spPr>
        <p:txBody>
          <a:bodyPr/>
          <a:lstStyle/>
          <a:p>
            <a:pPr eaLnBrk="1" hangingPunct="1"/>
            <a:endParaRPr lang="en-US" altLang="en-US"/>
          </a:p>
        </p:txBody>
      </p:sp>
    </p:spTree>
    <p:extLst>
      <p:ext uri="{BB962C8B-B14F-4D97-AF65-F5344CB8AC3E}">
        <p14:creationId xmlns:p14="http://schemas.microsoft.com/office/powerpoint/2010/main" val="699076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A2AA00CD-D5A1-4333-AE57-3839417ED9BB}" type="slidenum">
              <a:rPr lang="en-US" altLang="zh-CN" sz="1200"/>
              <a:pPr>
                <a:spcBef>
                  <a:spcPct val="0"/>
                </a:spcBef>
              </a:pPr>
              <a:t>72</a:t>
            </a:fld>
            <a:endParaRPr lang="en-US" altLang="zh-CN" sz="1200"/>
          </a:p>
        </p:txBody>
      </p:sp>
      <p:sp>
        <p:nvSpPr>
          <p:cNvPr id="91139" name="Rectangle 2"/>
          <p:cNvSpPr>
            <a:spLocks noGrp="1" noRot="1" noChangeAspect="1" noChangeArrowheads="1" noTextEdit="1"/>
          </p:cNvSpPr>
          <p:nvPr>
            <p:ph type="sldImg"/>
          </p:nvPr>
        </p:nvSpPr>
        <p:spPr>
          <a:xfrm>
            <a:off x="3263900" y="509588"/>
            <a:ext cx="3400425" cy="2549525"/>
          </a:xfrm>
          <a:ln/>
        </p:spPr>
      </p:sp>
      <p:sp>
        <p:nvSpPr>
          <p:cNvPr id="91140" name="Rectangle 3"/>
          <p:cNvSpPr>
            <a:spLocks noGrp="1" noChangeArrowheads="1"/>
          </p:cNvSpPr>
          <p:nvPr>
            <p:ph type="body" idx="1"/>
          </p:nvPr>
        </p:nvSpPr>
        <p:spPr>
          <a:xfrm>
            <a:off x="992381" y="3228554"/>
            <a:ext cx="7943467" cy="3058795"/>
          </a:xfrm>
          <a:noFill/>
        </p:spPr>
        <p:txBody>
          <a:bodyPr/>
          <a:lstStyle/>
          <a:p>
            <a:pPr eaLnBrk="1" hangingPunct="1"/>
            <a:endParaRPr lang="en-US" altLang="en-US"/>
          </a:p>
        </p:txBody>
      </p:sp>
    </p:spTree>
    <p:extLst>
      <p:ext uri="{BB962C8B-B14F-4D97-AF65-F5344CB8AC3E}">
        <p14:creationId xmlns:p14="http://schemas.microsoft.com/office/powerpoint/2010/main" val="24790084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14423">
              <a:spcBef>
                <a:spcPct val="30000"/>
              </a:spcBef>
              <a:defRPr sz="1100">
                <a:solidFill>
                  <a:schemeClr val="tx1"/>
                </a:solidFill>
                <a:latin typeface="Arial" charset="0"/>
                <a:ea typeface="宋体" pitchFamily="2" charset="-122"/>
              </a:defRPr>
            </a:lvl1pPr>
            <a:lvl2pPr marL="685817" indent="-263776" defTabSz="914423">
              <a:spcBef>
                <a:spcPct val="30000"/>
              </a:spcBef>
              <a:defRPr sz="1100">
                <a:solidFill>
                  <a:schemeClr val="tx1"/>
                </a:solidFill>
                <a:latin typeface="Arial" charset="0"/>
                <a:ea typeface="宋体" pitchFamily="2" charset="-122"/>
              </a:defRPr>
            </a:lvl2pPr>
            <a:lvl3pPr marL="1055103" indent="-211021" defTabSz="914423">
              <a:spcBef>
                <a:spcPct val="30000"/>
              </a:spcBef>
              <a:defRPr sz="1100">
                <a:solidFill>
                  <a:schemeClr val="tx1"/>
                </a:solidFill>
                <a:latin typeface="Arial" charset="0"/>
                <a:ea typeface="宋体" pitchFamily="2" charset="-122"/>
              </a:defRPr>
            </a:lvl3pPr>
            <a:lvl4pPr marL="1477145" indent="-211021" defTabSz="914423">
              <a:spcBef>
                <a:spcPct val="30000"/>
              </a:spcBef>
              <a:defRPr sz="1100">
                <a:solidFill>
                  <a:schemeClr val="tx1"/>
                </a:solidFill>
                <a:latin typeface="Arial" charset="0"/>
                <a:ea typeface="宋体" pitchFamily="2" charset="-122"/>
              </a:defRPr>
            </a:lvl4pPr>
            <a:lvl5pPr marL="1899186" indent="-211021" defTabSz="914423">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a:spcBef>
                <a:spcPct val="0"/>
              </a:spcBef>
            </a:pPr>
            <a:fld id="{FD618016-E1A5-4230-9002-8676EEBF7EE2}" type="slidenum">
              <a:rPr lang="en-US" altLang="zh-CN" sz="1200"/>
              <a:pPr>
                <a:spcBef>
                  <a:spcPct val="0"/>
                </a:spcBef>
              </a:pPr>
              <a:t>73</a:t>
            </a:fld>
            <a:endParaRPr lang="en-US" altLang="zh-CN" sz="1200"/>
          </a:p>
        </p:txBody>
      </p:sp>
      <p:sp>
        <p:nvSpPr>
          <p:cNvPr id="92163" name="Rectangle 2"/>
          <p:cNvSpPr>
            <a:spLocks noGrp="1" noRot="1" noChangeAspect="1" noChangeArrowheads="1" noTextEdit="1"/>
          </p:cNvSpPr>
          <p:nvPr>
            <p:ph type="sldImg"/>
          </p:nvPr>
        </p:nvSpPr>
        <p:spPr>
          <a:xfrm>
            <a:off x="3263900" y="509588"/>
            <a:ext cx="3400425" cy="2549525"/>
          </a:xfrm>
          <a:ln/>
        </p:spPr>
      </p:sp>
      <p:sp>
        <p:nvSpPr>
          <p:cNvPr id="92164" name="Rectangle 3"/>
          <p:cNvSpPr>
            <a:spLocks noGrp="1" noChangeArrowheads="1"/>
          </p:cNvSpPr>
          <p:nvPr>
            <p:ph type="body" idx="1"/>
          </p:nvPr>
        </p:nvSpPr>
        <p:spPr>
          <a:xfrm>
            <a:off x="992381" y="3228554"/>
            <a:ext cx="7943467" cy="3058795"/>
          </a:xfrm>
          <a:noFill/>
        </p:spPr>
        <p:txBody>
          <a:bodyPr/>
          <a:lstStyle/>
          <a:p>
            <a:pPr eaLnBrk="1" hangingPunct="1"/>
            <a:endParaRPr lang="en-US" altLang="en-US"/>
          </a:p>
        </p:txBody>
      </p:sp>
    </p:spTree>
    <p:extLst>
      <p:ext uri="{BB962C8B-B14F-4D97-AF65-F5344CB8AC3E}">
        <p14:creationId xmlns:p14="http://schemas.microsoft.com/office/powerpoint/2010/main" val="108048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D60D231-454C-4B69-8023-252B7A10B011}" type="slidenum">
              <a:rPr lang="en-US" altLang="zh-CN" sz="1300" smtClean="0"/>
              <a:pPr eaLnBrk="1" hangingPunct="1">
                <a:spcBef>
                  <a:spcPct val="0"/>
                </a:spcBef>
              </a:pPr>
              <a:t>8</a:t>
            </a:fld>
            <a:endParaRPr lang="en-US" altLang="zh-CN"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2840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9</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98452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C8783C3D-C3F1-4233-8EE7-6AE31C1435AB}" type="slidenum">
              <a:rPr lang="en-US" altLang="zh-CN" sz="1200"/>
              <a:pPr eaLnBrk="1" hangingPunct="1">
                <a:spcBef>
                  <a:spcPct val="0"/>
                </a:spcBef>
              </a:pPr>
              <a:t>11</a:t>
            </a:fld>
            <a:endParaRPr lang="en-US" altLang="zh-CN" sz="1200"/>
          </a:p>
        </p:txBody>
      </p:sp>
      <p:sp>
        <p:nvSpPr>
          <p:cNvPr id="38915" name="Rectangle 2"/>
          <p:cNvSpPr>
            <a:spLocks noGrp="1" noRot="1" noChangeAspect="1" noChangeArrowheads="1" noTextEdit="1"/>
          </p:cNvSpPr>
          <p:nvPr>
            <p:ph type="sldImg"/>
          </p:nvPr>
        </p:nvSpPr>
        <p:spPr>
          <a:xfrm>
            <a:off x="3263900" y="509588"/>
            <a:ext cx="3400425" cy="2549525"/>
          </a:xfrm>
          <a:ln/>
        </p:spPr>
      </p:sp>
      <p:sp>
        <p:nvSpPr>
          <p:cNvPr id="389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5009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Tree>
    <p:extLst>
      <p:ext uri="{BB962C8B-B14F-4D97-AF65-F5344CB8AC3E}">
        <p14:creationId xmlns:p14="http://schemas.microsoft.com/office/powerpoint/2010/main" val="30261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03341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408737"/>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5888"/>
            <a:ext cx="6019800" cy="6408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287701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1143000"/>
          </a:xfrm>
        </p:spPr>
        <p:txBody>
          <a:bodyPr/>
          <a:lstStyle/>
          <a:p>
            <a:r>
              <a:rPr lang="zh-CN" altLang="en-US"/>
              <a:t>单击此处编辑母版标题样式</a:t>
            </a:r>
            <a:endParaRPr lang="en-US"/>
          </a:p>
        </p:txBody>
      </p:sp>
      <p:sp>
        <p:nvSpPr>
          <p:cNvPr id="3" name="表格占位符 2"/>
          <p:cNvSpPr>
            <a:spLocks noGrp="1"/>
          </p:cNvSpPr>
          <p:nvPr>
            <p:ph type="tbl" idx="1"/>
          </p:nvPr>
        </p:nvSpPr>
        <p:spPr>
          <a:xfrm>
            <a:off x="457200" y="1341438"/>
            <a:ext cx="8229600" cy="5183187"/>
          </a:xfrm>
        </p:spPr>
        <p:txBody>
          <a:bodyPr/>
          <a:lstStyle/>
          <a:p>
            <a:pPr lvl="0"/>
            <a:endParaRPr lang="en-US" noProof="0"/>
          </a:p>
        </p:txBody>
      </p:sp>
    </p:spTree>
    <p:extLst>
      <p:ext uri="{BB962C8B-B14F-4D97-AF65-F5344CB8AC3E}">
        <p14:creationId xmlns:p14="http://schemas.microsoft.com/office/powerpoint/2010/main" val="2368030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30580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1219200"/>
            <a:ext cx="40386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552740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
            <a:ext cx="8229600" cy="762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914400"/>
            <a:ext cx="4038600" cy="563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48200" y="9144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648200" y="38100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47995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76200"/>
            <a:ext cx="8229600" cy="762000"/>
          </a:xfrm>
        </p:spPr>
        <p:txBody>
          <a:bodyPr/>
          <a:lstStyle/>
          <a:p>
            <a:r>
              <a:rPr lang="zh-CN" altLang="en-US"/>
              <a:t>单击此处编辑母版标题样式</a:t>
            </a:r>
            <a:endParaRPr lang="en-US"/>
          </a:p>
        </p:txBody>
      </p:sp>
      <p:sp>
        <p:nvSpPr>
          <p:cNvPr id="3" name="内容占位符 2"/>
          <p:cNvSpPr>
            <a:spLocks noGrp="1"/>
          </p:cNvSpPr>
          <p:nvPr>
            <p:ph sz="quarter" idx="1"/>
          </p:nvPr>
        </p:nvSpPr>
        <p:spPr>
          <a:xfrm>
            <a:off x="457200" y="9144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48200" y="9144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57200" y="38100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8200" y="38100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41121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78820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7132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92088"/>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908720"/>
            <a:ext cx="4038600" cy="56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908720"/>
            <a:ext cx="4038600" cy="56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05034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4811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2538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03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92487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667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1"/>
            <a:ext cx="8229600" cy="7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836712"/>
            <a:ext cx="8229600" cy="590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154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7" r:id="rId14"/>
    <p:sldLayoutId id="2147483678" r:id="rId15"/>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16.xml"/><Relationship Id="rId7" Type="http://schemas.openxmlformats.org/officeDocument/2006/relationships/oleObject" Target="../embeddings/oleObject2.bin"/><Relationship Id="rId12"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5.emf"/><Relationship Id="rId4" Type="http://schemas.openxmlformats.org/officeDocument/2006/relationships/image" Target="../media/image8.png"/><Relationship Id="rId9"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a:t>
            </a:r>
            <a:r>
              <a:rPr lang="en-US" altLang="zh-CN" dirty="0"/>
              <a:t>2</a:t>
            </a:r>
            <a:r>
              <a:rPr lang="zh-CN" altLang="en-US" dirty="0"/>
              <a:t>章 交互处理</a:t>
            </a:r>
            <a:endParaRPr lang="en-US" dirty="0"/>
          </a:p>
        </p:txBody>
      </p:sp>
      <p:sp>
        <p:nvSpPr>
          <p:cNvPr id="5" name="内容占位符 4"/>
          <p:cNvSpPr>
            <a:spLocks noGrp="1"/>
          </p:cNvSpPr>
          <p:nvPr>
            <p:ph idx="1"/>
          </p:nvPr>
        </p:nvSpPr>
        <p:spPr/>
        <p:txBody>
          <a:bodyPr/>
          <a:lstStyle/>
          <a:p>
            <a:pPr marL="514350" indent="-514350">
              <a:buFont typeface="+mj-lt"/>
              <a:buAutoNum type="arabicPeriod"/>
            </a:pPr>
            <a:r>
              <a:rPr lang="zh-CN" altLang="en-US" b="1" dirty="0">
                <a:solidFill>
                  <a:srgbClr val="1602AA"/>
                </a:solidFill>
              </a:rPr>
              <a:t>进程组织</a:t>
            </a:r>
            <a:endParaRPr lang="en-US" altLang="zh-CN" b="1" dirty="0">
              <a:solidFill>
                <a:srgbClr val="1602AA"/>
              </a:solidFill>
            </a:endParaRPr>
          </a:p>
          <a:p>
            <a:pPr marL="514350" indent="-514350">
              <a:buFont typeface="+mj-lt"/>
              <a:buAutoNum type="arabicPeriod"/>
            </a:pPr>
            <a:r>
              <a:rPr lang="zh-CN" altLang="en-US" b="1" dirty="0">
                <a:solidFill>
                  <a:srgbClr val="1602AA"/>
                </a:solidFill>
              </a:rPr>
              <a:t>进程交互</a:t>
            </a:r>
            <a:endParaRPr lang="en-US" altLang="zh-CN" b="1" dirty="0">
              <a:solidFill>
                <a:srgbClr val="1602AA"/>
              </a:solidFill>
            </a:endParaRPr>
          </a:p>
          <a:p>
            <a:pPr marL="971550" lvl="1" indent="-514350">
              <a:buFont typeface="+mj-lt"/>
              <a:buAutoNum type="arabicPeriod"/>
            </a:pPr>
            <a:r>
              <a:rPr lang="zh-CN" altLang="en-US" b="1" dirty="0">
                <a:solidFill>
                  <a:srgbClr val="1602AA"/>
                </a:solidFill>
              </a:rPr>
              <a:t>一对一：</a:t>
            </a:r>
            <a:r>
              <a:rPr lang="en-US" altLang="zh-CN" b="1" dirty="0">
                <a:solidFill>
                  <a:srgbClr val="1602AA"/>
                </a:solidFill>
              </a:rPr>
              <a:t> P2P</a:t>
            </a:r>
            <a:r>
              <a:rPr lang="zh-CN" altLang="en-US" b="1" dirty="0">
                <a:solidFill>
                  <a:srgbClr val="1602AA"/>
                </a:solidFill>
              </a:rPr>
              <a:t>路由，中间件通信协议</a:t>
            </a:r>
            <a:endParaRPr lang="en-US" altLang="zh-CN" b="1" dirty="0">
              <a:solidFill>
                <a:srgbClr val="1602AA"/>
              </a:solidFill>
            </a:endParaRPr>
          </a:p>
          <a:p>
            <a:pPr marL="971550" lvl="1" indent="-514350">
              <a:buFont typeface="+mj-lt"/>
              <a:buAutoNum type="arabicPeriod"/>
            </a:pPr>
            <a:r>
              <a:rPr lang="zh-CN" altLang="en-US" b="1" dirty="0">
                <a:solidFill>
                  <a:srgbClr val="1602AA"/>
                </a:solidFill>
              </a:rPr>
              <a:t>一对多：传染病协议，应用层组播</a:t>
            </a:r>
            <a:endParaRPr lang="en-US" altLang="zh-CN" b="1" dirty="0">
              <a:solidFill>
                <a:srgbClr val="1602AA"/>
              </a:solidFill>
            </a:endParaRPr>
          </a:p>
          <a:p>
            <a:pPr marL="514350" indent="-514350">
              <a:buFont typeface="+mj-lt"/>
              <a:buAutoNum type="arabicPeriod"/>
            </a:pPr>
            <a:r>
              <a:rPr lang="zh-CN" altLang="en-US" dirty="0"/>
              <a:t>进程协作</a:t>
            </a:r>
            <a:endParaRPr lang="en-US" altLang="zh-CN" dirty="0"/>
          </a:p>
          <a:p>
            <a:pPr marL="914400" lvl="1" indent="-514350">
              <a:buFont typeface="+mj-lt"/>
              <a:buAutoNum type="arabicPeriod"/>
            </a:pPr>
            <a:r>
              <a:rPr lang="zh-CN" altLang="en-US" dirty="0"/>
              <a:t>分布式互斥</a:t>
            </a:r>
          </a:p>
          <a:p>
            <a:pPr marL="914400" lvl="1" indent="-514350">
              <a:buFont typeface="+mj-lt"/>
              <a:buAutoNum type="arabicPeriod"/>
            </a:pPr>
            <a:r>
              <a:rPr lang="zh-CN" altLang="en-US" dirty="0"/>
              <a:t>选举</a:t>
            </a:r>
          </a:p>
          <a:p>
            <a:pPr marL="914400" lvl="1" indent="-514350">
              <a:buFont typeface="+mj-lt"/>
              <a:buAutoNum type="arabicPeriod"/>
            </a:pPr>
            <a:r>
              <a:rPr lang="zh-CN" altLang="en-US" dirty="0"/>
              <a:t>组通信中的排序组播</a:t>
            </a:r>
          </a:p>
          <a:p>
            <a:pPr marL="514350" indent="-514350">
              <a:buFont typeface="+mj-lt"/>
              <a:buAutoNum type="arabicPeriod"/>
            </a:pPr>
            <a:endParaRPr lang="en-US" dirty="0"/>
          </a:p>
        </p:txBody>
      </p:sp>
      <p:sp>
        <p:nvSpPr>
          <p:cNvPr id="6" name="TextBox 1"/>
          <p:cNvSpPr txBox="1">
            <a:spLocks noChangeArrowheads="1"/>
          </p:cNvSpPr>
          <p:nvPr/>
        </p:nvSpPr>
        <p:spPr bwMode="auto">
          <a:xfrm>
            <a:off x="211016" y="5334000"/>
            <a:ext cx="690791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latin typeface="Arial" panose="020B0604020202020204" pitchFamily="34" charset="0"/>
              </a:rPr>
              <a:t>参考文献</a:t>
            </a:r>
            <a:endParaRPr lang="en-US" altLang="zh-CN" sz="2800" dirty="0">
              <a:latin typeface="Arial" panose="020B0604020202020204" pitchFamily="34" charset="0"/>
            </a:endParaRPr>
          </a:p>
          <a:p>
            <a:pPr marL="457200" indent="-457200">
              <a:spcBef>
                <a:spcPct val="0"/>
              </a:spcBef>
            </a:pPr>
            <a:r>
              <a:rPr lang="en-US" altLang="zh-CN" sz="2800" dirty="0">
                <a:latin typeface="Arial" panose="020B0604020202020204" pitchFamily="34" charset="0"/>
              </a:rPr>
              <a:t>Tanenbaum, Chapter 4 Communication</a:t>
            </a:r>
          </a:p>
          <a:p>
            <a:pPr marL="457200" indent="-457200">
              <a:spcBef>
                <a:spcPct val="0"/>
              </a:spcBef>
            </a:pPr>
            <a:r>
              <a:rPr lang="en-US" altLang="zh-CN" sz="2800" dirty="0">
                <a:latin typeface="Arial" panose="020B0604020202020204" pitchFamily="34" charset="0"/>
              </a:rPr>
              <a:t>CDK5, Chapter 5, 10, 20</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345677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dirty="0"/>
              <a:t>进程交互</a:t>
            </a:r>
            <a:endParaRPr lang="en-US" altLang="en-US" dirty="0"/>
          </a:p>
        </p:txBody>
      </p:sp>
      <p:sp>
        <p:nvSpPr>
          <p:cNvPr id="3075" name="内容占位符 2"/>
          <p:cNvSpPr>
            <a:spLocks noGrp="1"/>
          </p:cNvSpPr>
          <p:nvPr>
            <p:ph idx="1"/>
          </p:nvPr>
        </p:nvSpPr>
        <p:spPr/>
        <p:txBody>
          <a:bodyPr>
            <a:normAutofit lnSpcReduction="10000"/>
          </a:bodyPr>
          <a:lstStyle/>
          <a:p>
            <a:r>
              <a:rPr lang="zh-CN" altLang="en-US" dirty="0"/>
              <a:t>已有的机制</a:t>
            </a:r>
            <a:endParaRPr lang="en-US" altLang="zh-CN" dirty="0"/>
          </a:p>
          <a:p>
            <a:pPr lvl="1"/>
            <a:r>
              <a:rPr lang="en-US" altLang="zh-CN" dirty="0"/>
              <a:t>(</a:t>
            </a:r>
            <a:r>
              <a:rPr lang="zh-CN" altLang="en-US" dirty="0"/>
              <a:t>操作系统提供的</a:t>
            </a:r>
            <a:r>
              <a:rPr lang="en-US" altLang="zh-CN" dirty="0"/>
              <a:t>)(</a:t>
            </a:r>
            <a:r>
              <a:rPr lang="zh-CN" altLang="en-US" dirty="0"/>
              <a:t>单机内</a:t>
            </a:r>
            <a:r>
              <a:rPr lang="en-US" altLang="zh-CN" dirty="0"/>
              <a:t>) </a:t>
            </a:r>
            <a:r>
              <a:rPr lang="zh-CN" altLang="en-US" dirty="0"/>
              <a:t>进程间通信</a:t>
            </a:r>
            <a:r>
              <a:rPr lang="en-US" altLang="zh-CN" dirty="0"/>
              <a:t>(IPC) </a:t>
            </a:r>
            <a:r>
              <a:rPr lang="zh-CN" altLang="en-US" dirty="0"/>
              <a:t>机制：</a:t>
            </a:r>
            <a:r>
              <a:rPr lang="en-US" altLang="zh-CN" dirty="0"/>
              <a:t>Named Pipe, Signal, Semaphore, Shared Memory</a:t>
            </a:r>
          </a:p>
          <a:p>
            <a:pPr lvl="1"/>
            <a:r>
              <a:rPr lang="en-US" altLang="zh-CN" dirty="0"/>
              <a:t> (</a:t>
            </a:r>
            <a:r>
              <a:rPr lang="zh-CN" altLang="en-US" dirty="0"/>
              <a:t>网络提供的</a:t>
            </a:r>
            <a:r>
              <a:rPr lang="en-US" altLang="zh-CN" dirty="0"/>
              <a:t>)(</a:t>
            </a:r>
            <a:r>
              <a:rPr lang="zh-CN" altLang="en-US" dirty="0"/>
              <a:t>多机间</a:t>
            </a:r>
            <a:r>
              <a:rPr lang="en-US" altLang="zh-CN" dirty="0"/>
              <a:t>) </a:t>
            </a:r>
            <a:r>
              <a:rPr lang="zh-CN" altLang="en-US" dirty="0"/>
              <a:t>基于套接字</a:t>
            </a:r>
            <a:r>
              <a:rPr lang="en-US" altLang="zh-CN" dirty="0"/>
              <a:t>(Socket)</a:t>
            </a:r>
            <a:r>
              <a:rPr lang="zh-CN" altLang="en-US" dirty="0"/>
              <a:t>的</a:t>
            </a:r>
            <a:r>
              <a:rPr lang="en-US" altLang="zh-CN" dirty="0"/>
              <a:t>IPC</a:t>
            </a:r>
            <a:r>
              <a:rPr lang="zh-CN" altLang="en-US" dirty="0"/>
              <a:t>机制</a:t>
            </a:r>
            <a:endParaRPr lang="en-US" altLang="zh-CN" dirty="0"/>
          </a:p>
          <a:p>
            <a:pPr lvl="1"/>
            <a:endParaRPr lang="en-US" altLang="zh-CN" dirty="0"/>
          </a:p>
          <a:p>
            <a:r>
              <a:rPr lang="zh-CN" altLang="en-US" dirty="0"/>
              <a:t>分布式系统中的数据传递：基于</a:t>
            </a:r>
            <a:r>
              <a:rPr lang="en-US" altLang="zh-CN" dirty="0"/>
              <a:t>overlay network</a:t>
            </a:r>
          </a:p>
          <a:p>
            <a:pPr lvl="1"/>
            <a:r>
              <a:rPr lang="zh-CN" altLang="en-US" dirty="0"/>
              <a:t>应用层点对点方式</a:t>
            </a:r>
            <a:endParaRPr lang="en-US" altLang="zh-CN" dirty="0"/>
          </a:p>
          <a:p>
            <a:pPr lvl="1"/>
            <a:r>
              <a:rPr lang="zh-CN" altLang="en-US" dirty="0"/>
              <a:t>应用层多播</a:t>
            </a:r>
            <a:r>
              <a:rPr lang="en-US" altLang="zh-CN" dirty="0"/>
              <a:t>/</a:t>
            </a:r>
            <a:r>
              <a:rPr lang="zh-CN" altLang="en-US" dirty="0"/>
              <a:t>组播方式</a:t>
            </a:r>
            <a:endParaRPr lang="en-US" altLang="zh-CN" dirty="0"/>
          </a:p>
          <a:p>
            <a:pPr lvl="1"/>
            <a:r>
              <a:rPr lang="zh-CN" altLang="en-US" dirty="0"/>
              <a:t>应用层广播方式</a:t>
            </a:r>
            <a:endParaRPr lang="en-US" altLang="en-US" dirty="0"/>
          </a:p>
        </p:txBody>
      </p:sp>
    </p:spTree>
    <p:extLst>
      <p:ext uri="{BB962C8B-B14F-4D97-AF65-F5344CB8AC3E}">
        <p14:creationId xmlns:p14="http://schemas.microsoft.com/office/powerpoint/2010/main" val="243738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t>Overlay Networks</a:t>
            </a:r>
          </a:p>
        </p:txBody>
      </p:sp>
      <p:sp>
        <p:nvSpPr>
          <p:cNvPr id="12291" name="Rectangle 3"/>
          <p:cNvSpPr>
            <a:spLocks noGrp="1" noChangeArrowheads="1"/>
          </p:cNvSpPr>
          <p:nvPr>
            <p:ph idx="1"/>
          </p:nvPr>
        </p:nvSpPr>
        <p:spPr/>
        <p:txBody>
          <a:bodyPr>
            <a:normAutofit fontScale="85000" lnSpcReduction="20000"/>
          </a:bodyPr>
          <a:lstStyle/>
          <a:p>
            <a:r>
              <a:rPr lang="en-US" altLang="zh-CN" dirty="0"/>
              <a:t>An overlay network is a virtual network that is built on top of another. </a:t>
            </a:r>
          </a:p>
          <a:p>
            <a:r>
              <a:rPr lang="en-US" altLang="zh-CN" dirty="0"/>
              <a:t>Why are they required? There are many limitations of the current Internet architecture, including the lack of security, QoS guarantees, mobility support, multicast support, end-to-end service guarantees, etc. </a:t>
            </a:r>
          </a:p>
          <a:p>
            <a:r>
              <a:rPr lang="en-US" altLang="zh-CN" dirty="0"/>
              <a:t>An overlay is built for the purpose of providing a specific application, e.g., VoIP, application layer multicast, Pub/Sub,</a:t>
            </a:r>
            <a:r>
              <a:rPr lang="zh-CN" altLang="en-US" dirty="0"/>
              <a:t> </a:t>
            </a:r>
            <a:r>
              <a:rPr lang="en-US" altLang="zh-CN" dirty="0"/>
              <a:t>content delivery network (CDN) </a:t>
            </a:r>
          </a:p>
          <a:p>
            <a:pPr lvl="1"/>
            <a:r>
              <a:rPr lang="en-US" altLang="zh-CN" dirty="0"/>
              <a:t>Routing overlay: provide an improved routing performance</a:t>
            </a:r>
          </a:p>
          <a:p>
            <a:pPr lvl="1"/>
            <a:r>
              <a:rPr lang="en-US" altLang="zh-CN" dirty="0"/>
              <a:t>Service overlay: provide an added service to its customers</a:t>
            </a:r>
          </a:p>
          <a:p>
            <a:pPr lvl="1"/>
            <a:r>
              <a:rPr lang="en-US" altLang="zh-CN" dirty="0"/>
              <a:t>Security overlay</a:t>
            </a:r>
          </a:p>
        </p:txBody>
      </p:sp>
    </p:spTree>
    <p:extLst>
      <p:ext uri="{BB962C8B-B14F-4D97-AF65-F5344CB8AC3E}">
        <p14:creationId xmlns:p14="http://schemas.microsoft.com/office/powerpoint/2010/main" val="181035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Survey on Overlays</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71393893"/>
              </p:ext>
            </p:extLst>
          </p:nvPr>
        </p:nvGraphicFramePr>
        <p:xfrm>
          <a:off x="251520" y="1124744"/>
          <a:ext cx="8712968" cy="3745984"/>
        </p:xfrm>
        <a:graphic>
          <a:graphicData uri="http://schemas.openxmlformats.org/drawingml/2006/table">
            <a:tbl>
              <a:tblPr firstRow="1" bandRow="1">
                <a:tableStyleId>{21E4AEA4-8DFA-4A89-87EB-49C32662AFE0}</a:tableStyleId>
              </a:tblPr>
              <a:tblGrid>
                <a:gridCol w="2592288">
                  <a:extLst>
                    <a:ext uri="{9D8B030D-6E8A-4147-A177-3AD203B41FA5}">
                      <a16:colId xmlns:a16="http://schemas.microsoft.com/office/drawing/2014/main" xmlns="" val="20000"/>
                    </a:ext>
                  </a:extLst>
                </a:gridCol>
                <a:gridCol w="3024336">
                  <a:extLst>
                    <a:ext uri="{9D8B030D-6E8A-4147-A177-3AD203B41FA5}">
                      <a16:colId xmlns:a16="http://schemas.microsoft.com/office/drawing/2014/main" xmlns="" val="20001"/>
                    </a:ext>
                  </a:extLst>
                </a:gridCol>
                <a:gridCol w="3096344">
                  <a:extLst>
                    <a:ext uri="{9D8B030D-6E8A-4147-A177-3AD203B41FA5}">
                      <a16:colId xmlns:a16="http://schemas.microsoft.com/office/drawing/2014/main" xmlns="" val="20002"/>
                    </a:ext>
                  </a:extLst>
                </a:gridCol>
              </a:tblGrid>
              <a:tr h="576064">
                <a:tc>
                  <a:txBody>
                    <a:bodyPr/>
                    <a:lstStyle/>
                    <a:p>
                      <a:endParaRPr lang="en-US" sz="2800"/>
                    </a:p>
                  </a:txBody>
                  <a:tcPr/>
                </a:tc>
                <a:tc>
                  <a:txBody>
                    <a:bodyPr/>
                    <a:lstStyle/>
                    <a:p>
                      <a:r>
                        <a:rPr lang="en-US" sz="2800"/>
                        <a:t>Routing Overlay</a:t>
                      </a:r>
                      <a:endParaRPr lang="en-US" sz="2800">
                        <a:solidFill>
                          <a:schemeClr val="accent6">
                            <a:lumMod val="75000"/>
                          </a:schemeClr>
                        </a:solidFill>
                      </a:endParaRPr>
                    </a:p>
                  </a:txBody>
                  <a:tcPr/>
                </a:tc>
                <a:tc>
                  <a:txBody>
                    <a:bodyPr/>
                    <a:lstStyle/>
                    <a:p>
                      <a:r>
                        <a:rPr lang="en-US" sz="2800"/>
                        <a:t>Service Overlay</a:t>
                      </a:r>
                      <a:endParaRPr lang="en-US" sz="2800">
                        <a:solidFill>
                          <a:schemeClr val="accent6">
                            <a:lumMod val="75000"/>
                          </a:schemeClr>
                        </a:solidFill>
                      </a:endParaRPr>
                    </a:p>
                  </a:txBody>
                  <a:tcPr/>
                </a:tc>
                <a:extLst>
                  <a:ext uri="{0D108BD9-81ED-4DB2-BD59-A6C34878D82A}">
                    <a16:rowId xmlns:a16="http://schemas.microsoft.com/office/drawing/2014/main" xmlns="" val="10000"/>
                  </a:ext>
                </a:extLst>
              </a:tr>
              <a:tr h="1114810">
                <a:tc>
                  <a:txBody>
                    <a:bodyPr/>
                    <a:lstStyle/>
                    <a:p>
                      <a:r>
                        <a:rPr lang="en-US" altLang="zh-CN" sz="2800" dirty="0"/>
                        <a:t>One-to-One</a:t>
                      </a:r>
                    </a:p>
                    <a:p>
                      <a:r>
                        <a:rPr lang="en-US" sz="2800" dirty="0"/>
                        <a:t>/Point-to-Point</a:t>
                      </a:r>
                      <a:endParaRPr lang="en-US" sz="2800" b="1" dirty="0">
                        <a:solidFill>
                          <a:schemeClr val="accent6">
                            <a:lumMod val="75000"/>
                          </a:schemeClr>
                        </a:solidFill>
                      </a:endParaRPr>
                    </a:p>
                  </a:txBody>
                  <a:tcPr/>
                </a:tc>
                <a:tc>
                  <a:txBody>
                    <a:bodyPr/>
                    <a:lstStyle/>
                    <a:p>
                      <a:r>
                        <a:rPr lang="en-US" sz="2800" dirty="0"/>
                        <a:t>2. P2P Routing</a:t>
                      </a:r>
                      <a:r>
                        <a:rPr lang="en-US" sz="2800" baseline="0" dirty="0"/>
                        <a:t> </a:t>
                      </a:r>
                    </a:p>
                    <a:p>
                      <a:r>
                        <a:rPr lang="en-US" sz="2800" dirty="0"/>
                        <a:t>5. MANET Routing</a:t>
                      </a:r>
                    </a:p>
                  </a:txBody>
                  <a:tcPr/>
                </a:tc>
                <a:tc>
                  <a:txBody>
                    <a:bodyPr/>
                    <a:lstStyle/>
                    <a:p>
                      <a:r>
                        <a:rPr lang="en-US" sz="2800"/>
                        <a:t>4. </a:t>
                      </a:r>
                      <a:r>
                        <a:rPr lang="en-US" altLang="zh-CN" sz="2800"/>
                        <a:t>Middleware Communication Protocols</a:t>
                      </a:r>
                      <a:endParaRPr lang="en-US" sz="2800"/>
                    </a:p>
                  </a:txBody>
                  <a:tcPr/>
                </a:tc>
                <a:extLst>
                  <a:ext uri="{0D108BD9-81ED-4DB2-BD59-A6C34878D82A}">
                    <a16:rowId xmlns:a16="http://schemas.microsoft.com/office/drawing/2014/main" xmlns="" val="10001"/>
                  </a:ext>
                </a:extLst>
              </a:tr>
              <a:tr h="858006">
                <a:tc>
                  <a:txBody>
                    <a:bodyPr/>
                    <a:lstStyle/>
                    <a:p>
                      <a:r>
                        <a:rPr lang="en-US" sz="2800" dirty="0"/>
                        <a:t>One-to-many /Multicast</a:t>
                      </a:r>
                    </a:p>
                    <a:p>
                      <a:r>
                        <a:rPr lang="en-US" sz="2800" dirty="0"/>
                        <a:t>and</a:t>
                      </a:r>
                      <a:r>
                        <a:rPr lang="en-US" sz="2800" baseline="0" dirty="0"/>
                        <a:t> </a:t>
                      </a:r>
                    </a:p>
                    <a:p>
                      <a:r>
                        <a:rPr lang="en-US" sz="2800" baseline="0" dirty="0"/>
                        <a:t>Broadcast</a:t>
                      </a:r>
                      <a:r>
                        <a:rPr lang="en-US" sz="2800" dirty="0"/>
                        <a:t> </a:t>
                      </a:r>
                      <a:endParaRPr lang="en-US" sz="2800" b="1" dirty="0">
                        <a:solidFill>
                          <a:schemeClr val="accent6">
                            <a:lumMod val="75000"/>
                          </a:schemeClr>
                        </a:solidFill>
                      </a:endParaRPr>
                    </a:p>
                  </a:txBody>
                  <a:tcPr/>
                </a:tc>
                <a:tc>
                  <a:txBody>
                    <a:bodyPr/>
                    <a:lstStyle/>
                    <a:p>
                      <a:pPr marL="0" indent="0">
                        <a:buNone/>
                      </a:pPr>
                      <a:r>
                        <a:rPr lang="en-US" sz="2800" dirty="0"/>
                        <a:t>1. </a:t>
                      </a:r>
                      <a:r>
                        <a:rPr lang="en-US" altLang="zh-CN" sz="2800" dirty="0"/>
                        <a:t>Epidemic Protocols</a:t>
                      </a:r>
                      <a:endParaRPr lang="en-US" sz="2800" dirty="0"/>
                    </a:p>
                  </a:txBody>
                  <a:tcPr/>
                </a:tc>
                <a:tc>
                  <a:txBody>
                    <a:bodyPr/>
                    <a:lstStyle/>
                    <a:p>
                      <a:r>
                        <a:rPr lang="en-US" sz="2800" dirty="0"/>
                        <a:t>3. Application</a:t>
                      </a:r>
                      <a:r>
                        <a:rPr lang="en-US" sz="2800" baseline="0" dirty="0"/>
                        <a:t> L</a:t>
                      </a:r>
                      <a:r>
                        <a:rPr lang="en-US" sz="2800" dirty="0"/>
                        <a:t>evel Multicasting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6. Pub/sub</a:t>
                      </a:r>
                    </a:p>
                    <a:p>
                      <a:endParaRPr lang="en-US" sz="2800" dirty="0"/>
                    </a:p>
                  </a:txBody>
                  <a:tcPr/>
                </a:tc>
                <a:extLst>
                  <a:ext uri="{0D108BD9-81ED-4DB2-BD59-A6C34878D82A}">
                    <a16:rowId xmlns:a16="http://schemas.microsoft.com/office/drawing/2014/main" xmlns="" val="10002"/>
                  </a:ext>
                </a:extLst>
              </a:tr>
            </a:tbl>
          </a:graphicData>
        </a:graphic>
      </p:graphicFrame>
      <p:sp>
        <p:nvSpPr>
          <p:cNvPr id="3" name="文本框 2">
            <a:extLst>
              <a:ext uri="{FF2B5EF4-FFF2-40B4-BE49-F238E27FC236}">
                <a16:creationId xmlns:a16="http://schemas.microsoft.com/office/drawing/2014/main" xmlns="" id="{9FA015F7-483E-48C1-BB7D-3ECA3F25E1DB}"/>
              </a:ext>
            </a:extLst>
          </p:cNvPr>
          <p:cNvSpPr txBox="1"/>
          <p:nvPr/>
        </p:nvSpPr>
        <p:spPr>
          <a:xfrm>
            <a:off x="251520" y="4941168"/>
            <a:ext cx="8748101" cy="169277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Metrics</a:t>
            </a:r>
          </a:p>
          <a:p>
            <a:pPr marL="800100" lvl="1" indent="-342900">
              <a:buFont typeface="Arial" panose="020B0604020202020204" pitchFamily="34" charset="0"/>
              <a:buChar char="•"/>
            </a:pPr>
            <a:r>
              <a:rPr lang="en-US" altLang="zh-CN" sz="2000" dirty="0"/>
              <a:t>Link stress: it counts how often a packet crosses the same link</a:t>
            </a:r>
          </a:p>
          <a:p>
            <a:pPr marL="800100" lvl="1" indent="-342900">
              <a:buFont typeface="Arial" panose="020B0604020202020204" pitchFamily="34" charset="0"/>
              <a:buChar char="•"/>
            </a:pPr>
            <a:r>
              <a:rPr lang="en-US" altLang="zh-CN" sz="2000" dirty="0"/>
              <a:t>Stretch, Relative Delay Penalty (RDP): it measures the ratio in the delay between two nodes in the overlay, and the delay that those two nodes would experience in the underlying network</a:t>
            </a:r>
            <a:endParaRPr lang="zh-CN" altLang="en-US" sz="2000" dirty="0"/>
          </a:p>
        </p:txBody>
      </p:sp>
    </p:spTree>
    <p:extLst>
      <p:ext uri="{BB962C8B-B14F-4D97-AF65-F5344CB8AC3E}">
        <p14:creationId xmlns:p14="http://schemas.microsoft.com/office/powerpoint/2010/main" val="22815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b="1" dirty="0">
                <a:solidFill>
                  <a:srgbClr val="99FFCC"/>
                </a:solidFill>
              </a:rPr>
              <a:t>1. Epidemic Protocols</a:t>
            </a:r>
            <a:endParaRPr lang="en-US" altLang="zh-CN" sz="4600" b="1" dirty="0">
              <a:solidFill>
                <a:srgbClr val="99FFCC"/>
              </a:solidFill>
              <a:ea typeface="新细明体" pitchFamily="2" charset="-122"/>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CN" dirty="0"/>
              <a:t>Epidemic Protocols</a:t>
            </a:r>
          </a:p>
        </p:txBody>
      </p:sp>
      <p:sp>
        <p:nvSpPr>
          <p:cNvPr id="3075" name="Rectangle 3"/>
          <p:cNvSpPr>
            <a:spLocks noGrp="1" noChangeArrowheads="1"/>
          </p:cNvSpPr>
          <p:nvPr>
            <p:ph type="body" idx="1"/>
          </p:nvPr>
        </p:nvSpPr>
        <p:spPr>
          <a:xfrm>
            <a:off x="457200" y="838200"/>
            <a:ext cx="8363272" cy="6019800"/>
          </a:xfrm>
        </p:spPr>
        <p:txBody>
          <a:bodyPr>
            <a:normAutofit/>
          </a:bodyPr>
          <a:lstStyle/>
          <a:p>
            <a:pPr eaLnBrk="1" hangingPunct="1">
              <a:lnSpc>
                <a:spcPct val="90000"/>
              </a:lnSpc>
            </a:pPr>
            <a:r>
              <a:rPr lang="en-US" altLang="zh-CN" sz="2800" dirty="0"/>
              <a:t>A way to rapidly propagate information in very large-scale distributed systems using only local information</a:t>
            </a:r>
          </a:p>
          <a:p>
            <a:pPr eaLnBrk="1" hangingPunct="1">
              <a:lnSpc>
                <a:spcPct val="90000"/>
              </a:lnSpc>
            </a:pPr>
            <a:r>
              <a:rPr lang="en-US" altLang="zh-CN" sz="2800"/>
              <a:t>Used </a:t>
            </a:r>
            <a:r>
              <a:rPr lang="en-US" altLang="zh-CN" sz="2800" dirty="0"/>
              <a:t>in applications such as failure detection, data aggregation, resource discovery and monitoring, and </a:t>
            </a:r>
            <a:r>
              <a:rPr lang="en-US" altLang="zh-CN" sz="2800">
                <a:solidFill>
                  <a:srgbClr val="C00000"/>
                </a:solidFill>
              </a:rPr>
              <a:t>database replication</a:t>
            </a:r>
          </a:p>
          <a:p>
            <a:pPr eaLnBrk="1" hangingPunct="1">
              <a:lnSpc>
                <a:spcPct val="90000"/>
              </a:lnSpc>
            </a:pPr>
            <a:r>
              <a:rPr lang="en-US" altLang="zh-CN" sz="2800"/>
              <a:t>State of a node</a:t>
            </a:r>
          </a:p>
          <a:p>
            <a:pPr lvl="1" eaLnBrk="1" hangingPunct="1">
              <a:lnSpc>
                <a:spcPct val="90000"/>
              </a:lnSpc>
            </a:pPr>
            <a:r>
              <a:rPr lang="en-US" altLang="zh-CN" sz="2400"/>
              <a:t>Susceptible</a:t>
            </a:r>
            <a:r>
              <a:rPr lang="en-US" altLang="zh-CN" sz="2400" dirty="0"/>
              <a:t>; Infective; Removed</a:t>
            </a:r>
          </a:p>
          <a:p>
            <a:pPr lvl="1" eaLnBrk="1" hangingPunct="1">
              <a:lnSpc>
                <a:spcPct val="90000"/>
              </a:lnSpc>
            </a:pPr>
            <a:r>
              <a:rPr lang="en-US" altLang="zh-CN" sz="2400" dirty="0"/>
              <a:t>Simple epidemic broadcast algorithm/infect-forever model: nodes are always either susceptible or infective</a:t>
            </a:r>
          </a:p>
          <a:p>
            <a:pPr eaLnBrk="1" hangingPunct="1">
              <a:lnSpc>
                <a:spcPct val="90000"/>
              </a:lnSpc>
            </a:pPr>
            <a:r>
              <a:rPr lang="en-US" altLang="zh-CN" sz="2800" b="1" dirty="0">
                <a:solidFill>
                  <a:srgbClr val="1602AA"/>
                </a:solidFill>
              </a:rPr>
              <a:t>Propagation models</a:t>
            </a:r>
            <a:endParaRPr lang="en-US" altLang="zh-CN" sz="2800" dirty="0"/>
          </a:p>
          <a:p>
            <a:pPr lvl="1" eaLnBrk="1" hangingPunct="1">
              <a:lnSpc>
                <a:spcPct val="90000"/>
              </a:lnSpc>
            </a:pPr>
            <a:r>
              <a:rPr lang="en-US" altLang="zh-CN" sz="2400" dirty="0"/>
              <a:t>Anti-entropy</a:t>
            </a:r>
          </a:p>
          <a:p>
            <a:pPr lvl="1" eaLnBrk="1" hangingPunct="1">
              <a:lnSpc>
                <a:spcPct val="90000"/>
              </a:lnSpc>
            </a:pPr>
            <a:r>
              <a:rPr lang="en-US" altLang="zh-CN" sz="2400" dirty="0"/>
              <a:t>Rumor mongering: Rumor spreading</a:t>
            </a:r>
            <a:r>
              <a:rPr lang="en-US" altLang="zh-CN" sz="2400"/>
              <a:t>, Gossiping</a:t>
            </a:r>
          </a:p>
          <a:p>
            <a:pPr eaLnBrk="1" hangingPunct="1">
              <a:lnSpc>
                <a:spcPct val="90000"/>
              </a:lnSpc>
            </a:pPr>
            <a:r>
              <a:rPr lang="en-US" altLang="zh-CN" b="1">
                <a:solidFill>
                  <a:srgbClr val="1602AA"/>
                </a:solidFill>
              </a:rPr>
              <a:t>Strength: high scalability and reliability</a:t>
            </a:r>
            <a:endParaRPr lang="en-US" altLang="zh-CN" dirty="0"/>
          </a:p>
        </p:txBody>
      </p:sp>
    </p:spTree>
    <p:extLst>
      <p:ext uri="{BB962C8B-B14F-4D97-AF65-F5344CB8AC3E}">
        <p14:creationId xmlns:p14="http://schemas.microsoft.com/office/powerpoint/2010/main" val="326930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44451"/>
            <a:ext cx="9144000" cy="792262"/>
          </a:xfrm>
        </p:spPr>
        <p:txBody>
          <a:bodyPr/>
          <a:lstStyle/>
          <a:p>
            <a:r>
              <a:rPr lang="en-US" altLang="zh-CN" sz="3200" dirty="0"/>
              <a:t>Anti-Entropy Model: a kind of simple epidemics</a:t>
            </a:r>
          </a:p>
        </p:txBody>
      </p:sp>
      <p:sp>
        <p:nvSpPr>
          <p:cNvPr id="4099" name="Rectangle 3"/>
          <p:cNvSpPr>
            <a:spLocks noGrp="1" noChangeArrowheads="1"/>
          </p:cNvSpPr>
          <p:nvPr>
            <p:ph idx="1"/>
          </p:nvPr>
        </p:nvSpPr>
        <p:spPr/>
        <p:txBody>
          <a:bodyPr>
            <a:normAutofit fontScale="92500"/>
          </a:bodyPr>
          <a:lstStyle/>
          <a:p>
            <a:r>
              <a:rPr lang="en-US" altLang="zh-CN" dirty="0"/>
              <a:t>A node P picks another Q at random, and subsequently </a:t>
            </a:r>
            <a:r>
              <a:rPr lang="en-US" altLang="zh-CN" dirty="0">
                <a:solidFill>
                  <a:srgbClr val="1602AA"/>
                </a:solidFill>
              </a:rPr>
              <a:t>exchanges</a:t>
            </a:r>
            <a:r>
              <a:rPr lang="en-US" altLang="zh-CN" dirty="0"/>
              <a:t> updates with Q by one of three ways, called push, pull and push-pull. </a:t>
            </a:r>
          </a:p>
          <a:p>
            <a:pPr lvl="1"/>
            <a:r>
              <a:rPr lang="en-US" altLang="zh-CN" dirty="0">
                <a:solidFill>
                  <a:srgbClr val="1602AA"/>
                </a:solidFill>
              </a:rPr>
              <a:t>Push</a:t>
            </a:r>
            <a:r>
              <a:rPr lang="en-US" altLang="zh-CN" dirty="0"/>
              <a:t>: P only pushes its own updates to Q</a:t>
            </a:r>
          </a:p>
          <a:p>
            <a:pPr lvl="1"/>
            <a:r>
              <a:rPr lang="en-US" altLang="zh-CN" dirty="0">
                <a:solidFill>
                  <a:srgbClr val="1602AA"/>
                </a:solidFill>
              </a:rPr>
              <a:t>Pull</a:t>
            </a:r>
            <a:r>
              <a:rPr lang="en-US" altLang="zh-CN" dirty="0"/>
              <a:t>: P only pulls in new updates from Q</a:t>
            </a:r>
          </a:p>
          <a:p>
            <a:pPr lvl="1"/>
            <a:r>
              <a:rPr lang="en-US" altLang="zh-CN" dirty="0">
                <a:solidFill>
                  <a:srgbClr val="1602AA"/>
                </a:solidFill>
              </a:rPr>
              <a:t>Push-Pull</a:t>
            </a:r>
            <a:r>
              <a:rPr lang="en-US" altLang="zh-CN" dirty="0"/>
              <a:t>: P and Q send updates to each other</a:t>
            </a:r>
          </a:p>
          <a:p>
            <a:r>
              <a:rPr lang="en-US" altLang="zh-CN" b="1">
                <a:solidFill>
                  <a:srgbClr val="1602AA"/>
                </a:solidFill>
              </a:rPr>
              <a:t>Round</a:t>
            </a:r>
            <a:r>
              <a:rPr lang="en-US" altLang="zh-CN"/>
              <a:t>: define a round as spanning a period in which every node will at least once have taken the initiative to exchange updates with a randomly chosen other node.</a:t>
            </a:r>
          </a:p>
          <a:p>
            <a:endParaRPr lang="en-US" altLang="zh-CN" dirty="0"/>
          </a:p>
        </p:txBody>
      </p:sp>
    </p:spTree>
    <p:extLst>
      <p:ext uri="{BB962C8B-B14F-4D97-AF65-F5344CB8AC3E}">
        <p14:creationId xmlns:p14="http://schemas.microsoft.com/office/powerpoint/2010/main" val="208769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4E3D72C-554D-4AD3-A977-69E56FABFD39}"/>
              </a:ext>
            </a:extLst>
          </p:cNvPr>
          <p:cNvSpPr>
            <a:spLocks noGrp="1"/>
          </p:cNvSpPr>
          <p:nvPr>
            <p:ph type="title"/>
          </p:nvPr>
        </p:nvSpPr>
        <p:spPr>
          <a:xfrm>
            <a:off x="0" y="-11901"/>
            <a:ext cx="9144000" cy="792262"/>
          </a:xfrm>
        </p:spPr>
        <p:txBody>
          <a:bodyPr/>
          <a:lstStyle/>
          <a:p>
            <a:r>
              <a:rPr lang="en-US" altLang="zh-CN"/>
              <a:t>Anti-Entropy Model: an infect-forever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E7A8C122-70DC-4A37-8FE7-A942AF8220CB}"/>
                  </a:ext>
                </a:extLst>
              </p:cNvPr>
              <p:cNvSpPr>
                <a:spLocks noGrp="1"/>
              </p:cNvSpPr>
              <p:nvPr>
                <p:ph idx="1"/>
              </p:nvPr>
            </p:nvSpPr>
            <p:spPr/>
            <p:txBody>
              <a:bodyPr>
                <a:normAutofit fontScale="92500" lnSpcReduction="10000"/>
              </a:bodyPr>
              <a:lstStyle/>
              <a:p>
                <a:r>
                  <a:rPr lang="en-US" altLang="zh-CN" b="1">
                    <a:solidFill>
                      <a:srgbClr val="1602AA"/>
                    </a:solidFill>
                  </a:rPr>
                  <a:t>Performance</a:t>
                </a:r>
                <a:r>
                  <a:rPr lang="en-US" altLang="zh-CN"/>
                  <a:t>:</a:t>
                </a:r>
                <a:r>
                  <a:rPr lang="zh-CN" altLang="en-US"/>
                  <a:t> </a:t>
                </a:r>
                <a:r>
                  <a:rPr lang="en-US" altLang="zh-CN"/>
                  <a:t>the number of rounds to propagate a single update to all nodes takes </a:t>
                </a:r>
                <a:r>
                  <a:rPr lang="en-US" altLang="zh-CN" b="1" i="1">
                    <a:solidFill>
                      <a:srgbClr val="C00000"/>
                    </a:solidFill>
                  </a:rPr>
                  <a:t>O(log(n)) </a:t>
                </a:r>
                <a:r>
                  <a:rPr lang="en-US" altLang="zh-CN"/>
                  <a:t>rounds, where n is the number of nodes in the system. </a:t>
                </a:r>
              </a:p>
              <a:p>
                <a:pPr lvl="1"/>
                <a:r>
                  <a:rPr lang="en-US" altLang="zh-CN"/>
                  <a:t>Assuming that infectious processes try to contaminate </a:t>
                </a:r>
                <a:r>
                  <a:rPr lang="en-US" altLang="zh-CN" b="1" i="1"/>
                  <a:t>f </a:t>
                </a:r>
                <a:r>
                  <a:rPr lang="en-US" altLang="zh-CN"/>
                  <a:t>other processes in each round</a:t>
                </a:r>
              </a:p>
              <a:p>
                <a:pPr lvl="1"/>
                <a:r>
                  <a:rPr lang="en-US" altLang="zh-CN"/>
                  <a:t>the expected fraction of infected members after </a:t>
                </a:r>
                <a:r>
                  <a:rPr lang="en-US" altLang="zh-CN" b="1" i="1"/>
                  <a:t>r</a:t>
                </a:r>
                <a:r>
                  <a:rPr lang="en-US" altLang="zh-CN"/>
                  <a:t> rounds is 1/(1+</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𝑓𝑟</m:t>
                        </m:r>
                      </m:sup>
                    </m:sSup>
                  </m:oMath>
                </a14:m>
                <a:r>
                  <a:rPr lang="en-US" altLang="zh-CN"/>
                  <a:t>) </a:t>
                </a:r>
              </a:p>
              <a:p>
                <a:pPr lvl="1"/>
                <a:r>
                  <a:rPr lang="en-US" altLang="zh-CN"/>
                  <a:t>the number of rounds </a:t>
                </a:r>
                <a:r>
                  <a:rPr lang="en-US" altLang="zh-CN" b="1" i="1"/>
                  <a:t>R</a:t>
                </a:r>
                <a:r>
                  <a:rPr lang="en-US" altLang="zh-CN"/>
                  <a:t> necessary to infect the entire system is  </a:t>
                </a:r>
                <a14:m>
                  <m:oMath xmlns:m="http://schemas.openxmlformats.org/officeDocument/2006/math">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+1</m:t>
                            </m:r>
                          </m:sub>
                        </m:sSub>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func>
                  </m:oMath>
                </a14:m>
                <a:r>
                  <a:rPr lang="en-US" altLang="zh-CN"/>
                  <a:t>+</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log</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func>
                  </m:oMath>
                </a14:m>
                <a:r>
                  <a:rPr lang="en-US" altLang="zh-CN"/>
                  <a:t>/f+O(1) </a:t>
                </a:r>
              </a:p>
              <a:p>
                <a:pPr lvl="0"/>
                <a:r>
                  <a:rPr lang="en-US" altLang="zh-CN"/>
                  <a:t>It is a basic result of epidemic theory that simple epidemics </a:t>
                </a:r>
                <a:r>
                  <a:rPr lang="en-US" altLang="zh-CN">
                    <a:solidFill>
                      <a:srgbClr val="C00000"/>
                    </a:solidFill>
                  </a:rPr>
                  <a:t>eventually</a:t>
                </a:r>
                <a:r>
                  <a:rPr lang="en-US" altLang="zh-CN"/>
                  <a:t> infect the entire population. </a:t>
                </a:r>
                <a:endParaRPr lang="zh-CN" altLang="en-US" dirty="0"/>
              </a:p>
            </p:txBody>
          </p:sp>
        </mc:Choice>
        <mc:Fallback xmlns="">
          <p:sp>
            <p:nvSpPr>
              <p:cNvPr id="3" name="内容占位符 2">
                <a:extLst>
                  <a:ext uri="{FF2B5EF4-FFF2-40B4-BE49-F238E27FC236}">
                    <a16:creationId xmlns:a16="http://schemas.microsoft.com/office/drawing/2014/main" xmlns="" id="{E7A8C122-70DC-4A37-8FE7-A942AF8220CB}"/>
                  </a:ext>
                </a:extLst>
              </p:cNvPr>
              <p:cNvSpPr>
                <a:spLocks noGrp="1" noRot="1" noChangeAspect="1" noMove="1" noResize="1" noEditPoints="1" noAdjustHandles="1" noChangeArrowheads="1" noChangeShapeType="1" noTextEdit="1"/>
              </p:cNvSpPr>
              <p:nvPr>
                <p:ph idx="1"/>
              </p:nvPr>
            </p:nvSpPr>
            <p:spPr>
              <a:blipFill rotWithShape="0">
                <a:blip r:embed="rId2"/>
                <a:stretch>
                  <a:fillRect l="-1481" t="-2167" r="-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032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a:t>Anti-Entropy Model: Push versus Pull</a:t>
            </a:r>
          </a:p>
        </p:txBody>
      </p:sp>
      <p:sp>
        <p:nvSpPr>
          <p:cNvPr id="5123" name="Rectangle 3"/>
          <p:cNvSpPr>
            <a:spLocks noGrp="1" noChangeArrowheads="1"/>
          </p:cNvSpPr>
          <p:nvPr>
            <p:ph idx="1"/>
          </p:nvPr>
        </p:nvSpPr>
        <p:spPr/>
        <p:txBody>
          <a:bodyPr/>
          <a:lstStyle/>
          <a:p>
            <a:pPr eaLnBrk="1" hangingPunct="1">
              <a:lnSpc>
                <a:spcPct val="90000"/>
              </a:lnSpc>
            </a:pPr>
            <a:r>
              <a:rPr lang="en-US" altLang="zh-CN" sz="2800" dirty="0"/>
              <a:t>Let </a:t>
            </a:r>
            <a:r>
              <a:rPr lang="en-US" altLang="zh-CN" sz="2800" i="1" dirty="0"/>
              <a:t>p</a:t>
            </a:r>
            <a:r>
              <a:rPr lang="en-US" altLang="zh-CN" sz="2800" i="1" baseline="-25000" dirty="0"/>
              <a:t>i</a:t>
            </a:r>
            <a:r>
              <a:rPr lang="en-US" altLang="zh-CN" sz="2800" i="1" dirty="0"/>
              <a:t> </a:t>
            </a:r>
            <a:r>
              <a:rPr lang="en-US" altLang="zh-CN" sz="2800" dirty="0"/>
              <a:t>be the probability of a site's remaining susceptible after the </a:t>
            </a:r>
            <a:r>
              <a:rPr lang="en-US" altLang="zh-CN" sz="2800" i="1" dirty="0" err="1"/>
              <a:t>i-th</a:t>
            </a:r>
            <a:r>
              <a:rPr lang="en-US" altLang="zh-CN" sz="2800" dirty="0"/>
              <a:t> round of anti-entropy. </a:t>
            </a:r>
          </a:p>
          <a:p>
            <a:pPr eaLnBrk="1" hangingPunct="1">
              <a:lnSpc>
                <a:spcPct val="90000"/>
              </a:lnSpc>
            </a:pPr>
            <a:r>
              <a:rPr lang="en-US" altLang="zh-CN" sz="2800" dirty="0"/>
              <a:t>For </a:t>
            </a:r>
            <a:r>
              <a:rPr lang="en-US" altLang="zh-CN" sz="2800" i="1" dirty="0"/>
              <a:t>pull, </a:t>
            </a:r>
            <a:r>
              <a:rPr lang="en-US" altLang="zh-CN" sz="2800" dirty="0"/>
              <a:t>a site remains susceptible after the </a:t>
            </a:r>
            <a:r>
              <a:rPr lang="en-US" altLang="zh-CN" sz="2800" i="1" dirty="0"/>
              <a:t>i+1st </a:t>
            </a:r>
            <a:r>
              <a:rPr lang="en-US" altLang="zh-CN" sz="2800" dirty="0"/>
              <a:t>round if it was susceptible after the </a:t>
            </a:r>
            <a:r>
              <a:rPr lang="en-US" altLang="zh-CN" sz="2800" i="1" dirty="0" err="1"/>
              <a:t>i-th</a:t>
            </a:r>
            <a:r>
              <a:rPr lang="en-US" altLang="zh-CN" sz="2800" i="1" dirty="0"/>
              <a:t> </a:t>
            </a:r>
            <a:r>
              <a:rPr lang="en-US" altLang="zh-CN" sz="2800" dirty="0"/>
              <a:t>round and it contacted a susceptible site in the </a:t>
            </a:r>
            <a:r>
              <a:rPr lang="en-US" altLang="zh-CN" sz="2800" i="1" dirty="0"/>
              <a:t>i+1st</a:t>
            </a:r>
            <a:r>
              <a:rPr lang="en-US" altLang="zh-CN" sz="2800" dirty="0"/>
              <a:t> round. Thus, </a:t>
            </a:r>
            <a:r>
              <a:rPr lang="en-US" altLang="zh-CN" sz="2800" i="1" dirty="0"/>
              <a:t>p</a:t>
            </a:r>
            <a:r>
              <a:rPr lang="en-US" altLang="zh-CN" sz="2800" i="1" baseline="-25000" dirty="0"/>
              <a:t>i+1</a:t>
            </a:r>
            <a:r>
              <a:rPr lang="en-US" altLang="zh-CN" sz="2800" i="1" dirty="0"/>
              <a:t> = (p</a:t>
            </a:r>
            <a:r>
              <a:rPr lang="en-US" altLang="zh-CN" sz="2800" i="1" baseline="-25000" dirty="0"/>
              <a:t>i</a:t>
            </a:r>
            <a:r>
              <a:rPr lang="en-US" altLang="zh-CN" sz="2800" i="1" dirty="0"/>
              <a:t>)</a:t>
            </a:r>
            <a:r>
              <a:rPr lang="en-US" altLang="zh-CN" sz="2800" i="1" baseline="30000" dirty="0"/>
              <a:t>2</a:t>
            </a:r>
          </a:p>
          <a:p>
            <a:pPr eaLnBrk="1" hangingPunct="1">
              <a:lnSpc>
                <a:spcPct val="90000"/>
              </a:lnSpc>
            </a:pPr>
            <a:r>
              <a:rPr lang="en-US" altLang="zh-CN" sz="2800" dirty="0"/>
              <a:t>For </a:t>
            </a:r>
            <a:r>
              <a:rPr lang="en-US" altLang="zh-CN" sz="2800" i="1" dirty="0"/>
              <a:t>push, </a:t>
            </a:r>
            <a:r>
              <a:rPr lang="en-US" altLang="zh-CN" sz="2800" dirty="0"/>
              <a:t>a site remains susceptible after the </a:t>
            </a:r>
            <a:r>
              <a:rPr lang="en-US" altLang="zh-CN" sz="2800" i="1" dirty="0"/>
              <a:t>i+1st</a:t>
            </a:r>
            <a:r>
              <a:rPr lang="en-US" altLang="zh-CN" sz="2800" dirty="0"/>
              <a:t> round if it was susceptible after the </a:t>
            </a:r>
            <a:r>
              <a:rPr lang="en-US" altLang="zh-CN" sz="2800" i="1" dirty="0" err="1"/>
              <a:t>i-th</a:t>
            </a:r>
            <a:r>
              <a:rPr lang="en-US" altLang="zh-CN" sz="2800" i="1" dirty="0"/>
              <a:t> </a:t>
            </a:r>
            <a:r>
              <a:rPr lang="en-US" altLang="zh-CN" sz="2800" dirty="0"/>
              <a:t>round and no infectious site chose to contact it in the </a:t>
            </a:r>
            <a:r>
              <a:rPr lang="en-US" altLang="zh-CN" sz="2800" i="1" dirty="0"/>
              <a:t>i+1st</a:t>
            </a:r>
            <a:r>
              <a:rPr lang="en-US" altLang="zh-CN" sz="2800" dirty="0"/>
              <a:t> round. Thus, </a:t>
            </a:r>
            <a:r>
              <a:rPr lang="en-US" altLang="zh-CN" sz="2800" i="1" dirty="0"/>
              <a:t>p</a:t>
            </a:r>
            <a:r>
              <a:rPr lang="en-US" altLang="zh-CN" sz="2800" i="1" baseline="-25000" dirty="0"/>
              <a:t>i+1</a:t>
            </a:r>
            <a:r>
              <a:rPr lang="en-US" altLang="zh-CN" sz="2800" i="1" dirty="0"/>
              <a:t> = p</a:t>
            </a:r>
            <a:r>
              <a:rPr lang="en-US" altLang="zh-CN" sz="2800" i="1" baseline="-25000" dirty="0"/>
              <a:t>i </a:t>
            </a:r>
            <a:r>
              <a:rPr lang="en-US" altLang="zh-CN" sz="2800" i="1" dirty="0"/>
              <a:t>*(1-(1/n))</a:t>
            </a:r>
            <a:r>
              <a:rPr lang="en-US" altLang="zh-CN" sz="2800" i="1" baseline="30000" dirty="0"/>
              <a:t>n(1-pi)      </a:t>
            </a:r>
            <a:r>
              <a:rPr lang="en-US" altLang="zh-CN" sz="2800" i="1" dirty="0">
                <a:cs typeface="Arial" charset="0"/>
              </a:rPr>
              <a:t>≈ </a:t>
            </a:r>
            <a:r>
              <a:rPr lang="en-US" altLang="zh-CN" sz="2800" i="1" dirty="0"/>
              <a:t>p</a:t>
            </a:r>
            <a:r>
              <a:rPr lang="en-US" altLang="zh-CN" sz="2800" i="1" baseline="-25000" dirty="0"/>
              <a:t>i </a:t>
            </a:r>
            <a:r>
              <a:rPr lang="en-US" altLang="zh-CN" sz="2800" i="1" dirty="0"/>
              <a:t>*e</a:t>
            </a:r>
            <a:r>
              <a:rPr lang="en-US" altLang="zh-CN" sz="2800" i="1" baseline="30000" dirty="0"/>
              <a:t>-1</a:t>
            </a:r>
          </a:p>
          <a:p>
            <a:pPr eaLnBrk="1" hangingPunct="1">
              <a:lnSpc>
                <a:spcPct val="90000"/>
              </a:lnSpc>
            </a:pPr>
            <a:r>
              <a:rPr lang="en-US" altLang="zh-CN" sz="2800" dirty="0">
                <a:solidFill>
                  <a:srgbClr val="1602AA"/>
                </a:solidFill>
              </a:rPr>
              <a:t>Either pull or push-pull is greatly preferable to push</a:t>
            </a:r>
          </a:p>
        </p:txBody>
      </p:sp>
    </p:spTree>
    <p:extLst>
      <p:ext uri="{BB962C8B-B14F-4D97-AF65-F5344CB8AC3E}">
        <p14:creationId xmlns:p14="http://schemas.microsoft.com/office/powerpoint/2010/main" val="354124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Gossiping - I</a:t>
            </a:r>
          </a:p>
        </p:txBody>
      </p:sp>
      <p:sp>
        <p:nvSpPr>
          <p:cNvPr id="6147" name="Rectangle 3"/>
          <p:cNvSpPr>
            <a:spLocks noGrp="1" noChangeArrowheads="1"/>
          </p:cNvSpPr>
          <p:nvPr>
            <p:ph type="body" idx="1"/>
          </p:nvPr>
        </p:nvSpPr>
        <p:spPr>
          <a:xfrm>
            <a:off x="457200" y="914400"/>
            <a:ext cx="8229600" cy="5715000"/>
          </a:xfrm>
        </p:spPr>
        <p:txBody>
          <a:bodyPr/>
          <a:lstStyle/>
          <a:p>
            <a:pPr eaLnBrk="1" hangingPunct="1">
              <a:lnSpc>
                <a:spcPct val="80000"/>
              </a:lnSpc>
            </a:pPr>
            <a:r>
              <a:rPr lang="en-US" altLang="zh-CN" i="1" dirty="0"/>
              <a:t>n</a:t>
            </a:r>
            <a:r>
              <a:rPr lang="en-US" altLang="zh-CN" dirty="0"/>
              <a:t> individuals, initially inactive (</a:t>
            </a:r>
            <a:r>
              <a:rPr lang="en-US" altLang="zh-CN" i="1" dirty="0"/>
              <a:t>susceptible</a:t>
            </a:r>
            <a:r>
              <a:rPr lang="en-US" altLang="zh-CN" dirty="0"/>
              <a:t>). </a:t>
            </a:r>
          </a:p>
          <a:p>
            <a:pPr eaLnBrk="1" hangingPunct="1">
              <a:lnSpc>
                <a:spcPct val="80000"/>
              </a:lnSpc>
            </a:pPr>
            <a:r>
              <a:rPr lang="en-US" altLang="zh-CN" dirty="0"/>
              <a:t>We plant a rumor with one person who becomes active (</a:t>
            </a:r>
            <a:r>
              <a:rPr lang="en-US" altLang="zh-CN" i="1" dirty="0"/>
              <a:t>infective</a:t>
            </a:r>
            <a:r>
              <a:rPr lang="en-US" altLang="zh-CN" dirty="0"/>
              <a:t>), phoning other people at random and sharing the rumor</a:t>
            </a:r>
          </a:p>
          <a:p>
            <a:pPr eaLnBrk="1" hangingPunct="1">
              <a:lnSpc>
                <a:spcPct val="80000"/>
              </a:lnSpc>
            </a:pPr>
            <a:r>
              <a:rPr lang="en-US" altLang="zh-CN" dirty="0"/>
              <a:t>Every person hearing the rumor also becomes active and likewise shares the rumor</a:t>
            </a:r>
          </a:p>
          <a:p>
            <a:pPr eaLnBrk="1" hangingPunct="1">
              <a:lnSpc>
                <a:spcPct val="80000"/>
              </a:lnSpc>
            </a:pPr>
            <a:r>
              <a:rPr lang="en-US" altLang="zh-CN" dirty="0"/>
              <a:t>When an active individual makes an unnecessary phone call (the recipient already knows the rumor), then with probability </a:t>
            </a:r>
            <a:r>
              <a:rPr lang="en-US" altLang="zh-CN" i="1" dirty="0">
                <a:solidFill>
                  <a:srgbClr val="0000CC"/>
                </a:solidFill>
              </a:rPr>
              <a:t>1/k</a:t>
            </a:r>
            <a:r>
              <a:rPr lang="en-US" altLang="zh-CN" i="1" dirty="0"/>
              <a:t> </a:t>
            </a:r>
            <a:r>
              <a:rPr lang="en-US" altLang="zh-CN" dirty="0"/>
              <a:t>the active individual loses interest in sharing the rumor </a:t>
            </a:r>
          </a:p>
          <a:p>
            <a:pPr lvl="1" eaLnBrk="1" hangingPunct="1">
              <a:lnSpc>
                <a:spcPct val="80000"/>
              </a:lnSpc>
            </a:pPr>
            <a:r>
              <a:rPr lang="en-US" altLang="zh-CN" dirty="0"/>
              <a:t>the individual becomes </a:t>
            </a:r>
            <a:r>
              <a:rPr lang="en-US" altLang="zh-CN" i="1" dirty="0"/>
              <a:t>removed</a:t>
            </a:r>
            <a:endParaRPr lang="en-US" altLang="zh-CN" dirty="0"/>
          </a:p>
        </p:txBody>
      </p:sp>
    </p:spTree>
    <p:extLst>
      <p:ext uri="{BB962C8B-B14F-4D97-AF65-F5344CB8AC3E}">
        <p14:creationId xmlns:p14="http://schemas.microsoft.com/office/powerpoint/2010/main" val="311379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4400"/>
              <a:t>Gossiping - II</a:t>
            </a:r>
          </a:p>
        </p:txBody>
      </p:sp>
      <mc:AlternateContent xmlns:mc="http://schemas.openxmlformats.org/markup-compatibility/2006" xmlns:a14="http://schemas.microsoft.com/office/drawing/2010/main">
        <mc:Choice Requires="a14">
          <p:sp>
            <p:nvSpPr>
              <p:cNvPr id="7171" name="Rectangle 3"/>
              <p:cNvSpPr>
                <a:spLocks noGrp="1" noChangeArrowheads="1"/>
              </p:cNvSpPr>
              <p:nvPr>
                <p:ph type="body" sz="half" idx="1"/>
              </p:nvPr>
            </p:nvSpPr>
            <p:spPr>
              <a:xfrm>
                <a:off x="304800" y="914400"/>
                <a:ext cx="5105400" cy="5754960"/>
              </a:xfrm>
            </p:spPr>
            <p:txBody>
              <a:bodyPr>
                <a:normAutofit lnSpcReduction="10000"/>
              </a:bodyPr>
              <a:lstStyle/>
              <a:p>
                <a:pPr eaLnBrk="1" hangingPunct="1">
                  <a:lnSpc>
                    <a:spcPct val="90000"/>
                  </a:lnSpc>
                </a:pPr>
                <a:r>
                  <a:rPr lang="en-US" altLang="zh-CN" sz="2800" dirty="0"/>
                  <a:t>Let </a:t>
                </a:r>
                <a:r>
                  <a:rPr lang="en-US" altLang="zh-CN" sz="2800" i="1" dirty="0"/>
                  <a:t>s</a:t>
                </a:r>
                <a:r>
                  <a:rPr lang="en-US" altLang="zh-CN" sz="2800" dirty="0"/>
                  <a:t>, </a:t>
                </a:r>
                <a:r>
                  <a:rPr lang="en-US" altLang="zh-CN" sz="2800" i="1" dirty="0" err="1"/>
                  <a:t>i</a:t>
                </a:r>
                <a:r>
                  <a:rPr lang="en-US" altLang="zh-CN" sz="2800" dirty="0"/>
                  <a:t>, and </a:t>
                </a:r>
                <a:r>
                  <a:rPr lang="en-US" altLang="zh-CN" sz="2800" i="1" dirty="0"/>
                  <a:t>r</a:t>
                </a:r>
                <a:r>
                  <a:rPr lang="en-US" altLang="zh-CN" sz="2800" dirty="0"/>
                  <a:t> represent the fraction of individuals susceptible, infective, and removed, respectively, so that </a:t>
                </a:r>
                <a:r>
                  <a:rPr lang="en-US" altLang="zh-CN" sz="2800" i="1" dirty="0"/>
                  <a:t>s + </a:t>
                </a:r>
                <a:r>
                  <a:rPr lang="en-US" altLang="zh-CN" sz="2800" i="1" dirty="0" err="1"/>
                  <a:t>i</a:t>
                </a:r>
                <a:r>
                  <a:rPr lang="en-US" altLang="zh-CN" sz="2800" i="1" dirty="0"/>
                  <a:t> + r </a:t>
                </a:r>
                <a:r>
                  <a:rPr lang="en-US" altLang="zh-CN" sz="2800" dirty="0"/>
                  <a:t>= 1</a:t>
                </a:r>
              </a:p>
              <a:p>
                <a:pPr eaLnBrk="1" hangingPunct="1">
                  <a:lnSpc>
                    <a:spcPct val="160000"/>
                  </a:lnSpc>
                  <a:spcBef>
                    <a:spcPts val="0"/>
                  </a:spcBef>
                </a:pPr>
                <a:r>
                  <a:rPr lang="en-US" altLang="zh-CN" sz="2800" dirty="0"/>
                  <a:t>The function </a:t>
                </a:r>
                <a:r>
                  <a:rPr lang="en-US" altLang="zh-CN" sz="2800" i="1" dirty="0" err="1"/>
                  <a:t>i</a:t>
                </a:r>
                <a:r>
                  <a:rPr lang="en-US" altLang="zh-CN" sz="2800" i="1" dirty="0"/>
                  <a:t>(s) </a:t>
                </a:r>
                <a:r>
                  <a:rPr lang="en-US" altLang="zh-CN" sz="2800" dirty="0"/>
                  <a:t>is zero when </a:t>
                </a:r>
                <a:r>
                  <a:rPr lang="en-US" altLang="zh-CN" sz="2800"/>
                  <a:t>s=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𝑒</m:t>
                        </m:r>
                      </m:e>
                      <m:sup>
                        <m:r>
                          <m:rPr>
                            <m:nor/>
                          </m:rPr>
                          <a:rPr lang="en-US" altLang="zh-CN" sz="2800" baseline="30000" dirty="0"/>
                          <m:t>–(</m:t>
                        </m:r>
                        <m:r>
                          <m:rPr>
                            <m:nor/>
                          </m:rPr>
                          <a:rPr lang="en-US" altLang="zh-CN" sz="2800" baseline="30000" dirty="0"/>
                          <m:t>k</m:t>
                        </m:r>
                        <m:r>
                          <m:rPr>
                            <m:nor/>
                          </m:rPr>
                          <a:rPr lang="en-US" altLang="zh-CN" sz="2800" baseline="30000" dirty="0"/>
                          <m:t>+1)(1−</m:t>
                        </m:r>
                        <m:r>
                          <m:rPr>
                            <m:nor/>
                          </m:rPr>
                          <a:rPr lang="en-US" altLang="zh-CN" sz="2800" baseline="30000" dirty="0"/>
                          <m:t>s</m:t>
                        </m:r>
                        <m:r>
                          <m:rPr>
                            <m:nor/>
                          </m:rPr>
                          <a:rPr lang="en-US" altLang="zh-CN" sz="2800" baseline="30000" dirty="0"/>
                          <m:t>)</m:t>
                        </m:r>
                      </m:sup>
                    </m:sSup>
                  </m:oMath>
                </a14:m>
                <a:endParaRPr lang="en-US" altLang="en-US" sz="2800" dirty="0"/>
              </a:p>
              <a:p>
                <a:pPr lvl="1" eaLnBrk="1" hangingPunct="1">
                  <a:lnSpc>
                    <a:spcPct val="90000"/>
                  </a:lnSpc>
                </a:pPr>
                <a:r>
                  <a:rPr lang="en-US" altLang="en-US" sz="2400" dirty="0"/>
                  <a:t>s decreases exponentially with k</a:t>
                </a:r>
                <a:endParaRPr lang="en-US" altLang="zh-CN" sz="2400" dirty="0"/>
              </a:p>
              <a:p>
                <a:pPr eaLnBrk="1" hangingPunct="1">
                  <a:lnSpc>
                    <a:spcPct val="90000"/>
                  </a:lnSpc>
                </a:pPr>
                <a:r>
                  <a:rPr lang="en-US" altLang="zh-CN" sz="2800" dirty="0"/>
                  <a:t>Gossiping cannot guarantee that all nodes will actually be updated </a:t>
                </a:r>
              </a:p>
              <a:p>
                <a:pPr lvl="1" eaLnBrk="1" hangingPunct="1">
                  <a:lnSpc>
                    <a:spcPct val="90000"/>
                  </a:lnSpc>
                </a:pPr>
                <a:r>
                  <a:rPr lang="en-US" altLang="zh-CN" dirty="0"/>
                  <a:t>If k=3, s&lt;=0.02</a:t>
                </a:r>
              </a:p>
              <a:p>
                <a:pPr lvl="1" eaLnBrk="1" hangingPunct="1">
                  <a:lnSpc>
                    <a:spcPct val="90000"/>
                  </a:lnSpc>
                </a:pPr>
                <a:r>
                  <a:rPr lang="en-US" altLang="zh-CN" dirty="0"/>
                  <a:t>If k=4, s&lt;  0.007</a:t>
                </a:r>
              </a:p>
            </p:txBody>
          </p:sp>
        </mc:Choice>
        <mc:Fallback xmlns="">
          <p:sp>
            <p:nvSpPr>
              <p:cNvPr id="7171" name="Rectangle 3"/>
              <p:cNvSpPr>
                <a:spLocks noGrp="1" noRot="1" noChangeAspect="1" noMove="1" noResize="1" noEditPoints="1" noAdjustHandles="1" noChangeArrowheads="1" noChangeShapeType="1" noTextEdit="1"/>
              </p:cNvSpPr>
              <p:nvPr>
                <p:ph type="body" sz="half" idx="1"/>
              </p:nvPr>
            </p:nvSpPr>
            <p:spPr>
              <a:xfrm>
                <a:off x="304800" y="914400"/>
                <a:ext cx="5105400" cy="5754960"/>
              </a:xfrm>
              <a:blipFill rotWithShape="0">
                <a:blip r:embed="rId4"/>
                <a:stretch>
                  <a:fillRect l="-2148" t="-2542" r="-2983" b="-2119"/>
                </a:stretch>
              </a:blipFill>
            </p:spPr>
            <p:txBody>
              <a:bodyPr/>
              <a:lstStyle/>
              <a:p>
                <a:r>
                  <a:rPr lang="zh-CN" altLang="en-US">
                    <a:noFill/>
                  </a:rPr>
                  <a:t> </a:t>
                </a:r>
              </a:p>
            </p:txBody>
          </p:sp>
        </mc:Fallback>
      </mc:AlternateContent>
      <p:graphicFrame>
        <p:nvGraphicFramePr>
          <p:cNvPr id="7172" name="Object 20"/>
          <p:cNvGraphicFramePr>
            <a:graphicFrameLocks noGrp="1" noChangeAspect="1"/>
          </p:cNvGraphicFramePr>
          <p:nvPr>
            <p:ph sz="quarter" idx="2"/>
          </p:nvPr>
        </p:nvGraphicFramePr>
        <p:xfrm>
          <a:off x="7307263" y="600075"/>
          <a:ext cx="1098550" cy="847725"/>
        </p:xfrm>
        <a:graphic>
          <a:graphicData uri="http://schemas.openxmlformats.org/presentationml/2006/ole">
            <mc:AlternateContent xmlns:mc="http://schemas.openxmlformats.org/markup-compatibility/2006">
              <mc:Choice xmlns:v="urn:schemas-microsoft-com:vml" Requires="v">
                <p:oleObj spid="_x0000_s3870" name="Equation" r:id="rId5" imgW="481787" imgH="329607" progId="Equation.DSMT4">
                  <p:embed/>
                </p:oleObj>
              </mc:Choice>
              <mc:Fallback>
                <p:oleObj name="Equation" r:id="rId5" imgW="481787" imgH="3296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7263" y="600075"/>
                        <a:ext cx="10985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7175" name="Rectangle 16"/>
          <p:cNvSpPr>
            <a:spLocks noChangeArrowheads="1"/>
          </p:cNvSpPr>
          <p:nvPr/>
        </p:nvSpPr>
        <p:spPr bwMode="auto">
          <a:xfrm>
            <a:off x="0" y="33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7176" name="Object 24"/>
          <p:cNvGraphicFramePr>
            <a:graphicFrameLocks noGrp="1" noChangeAspect="1"/>
          </p:cNvGraphicFramePr>
          <p:nvPr>
            <p:ph sz="quarter" idx="3"/>
          </p:nvPr>
        </p:nvGraphicFramePr>
        <p:xfrm>
          <a:off x="6477000" y="1438275"/>
          <a:ext cx="2170113" cy="847725"/>
        </p:xfrm>
        <a:graphic>
          <a:graphicData uri="http://schemas.openxmlformats.org/presentationml/2006/ole">
            <mc:AlternateContent xmlns:mc="http://schemas.openxmlformats.org/markup-compatibility/2006">
              <mc:Choice xmlns:v="urn:schemas-microsoft-com:vml" Requires="v">
                <p:oleObj spid="_x0000_s3871" name="Equation" r:id="rId7" imgW="950990" imgH="329607" progId="Equation.DSMT4">
                  <p:embed/>
                </p:oleObj>
              </mc:Choice>
              <mc:Fallback>
                <p:oleObj name="Equation" r:id="rId7" imgW="950990" imgH="3296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1438275"/>
                        <a:ext cx="2170113"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26"/>
          <p:cNvGraphicFramePr>
            <a:graphicFrameLocks noChangeAspect="1"/>
          </p:cNvGraphicFramePr>
          <p:nvPr/>
        </p:nvGraphicFramePr>
        <p:xfrm>
          <a:off x="5638800" y="3505200"/>
          <a:ext cx="3155950" cy="847725"/>
        </p:xfrm>
        <a:graphic>
          <a:graphicData uri="http://schemas.openxmlformats.org/presentationml/2006/ole">
            <mc:AlternateContent xmlns:mc="http://schemas.openxmlformats.org/markup-compatibility/2006">
              <mc:Choice xmlns:v="urn:schemas-microsoft-com:vml" Requires="v">
                <p:oleObj spid="_x0000_s3872" name="Equation" r:id="rId9" imgW="1382082" imgH="329607" progId="Equation.DSMT4">
                  <p:embed/>
                </p:oleObj>
              </mc:Choice>
              <mc:Fallback>
                <p:oleObj name="Equation" r:id="rId9" imgW="1382082" imgH="32960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505200"/>
                        <a:ext cx="31559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graphicFrame>
        <p:nvGraphicFramePr>
          <p:cNvPr id="7179" name="对象 2"/>
          <p:cNvGraphicFramePr>
            <a:graphicFrameLocks noChangeAspect="1"/>
          </p:cNvGraphicFramePr>
          <p:nvPr/>
        </p:nvGraphicFramePr>
        <p:xfrm>
          <a:off x="5943600" y="2438400"/>
          <a:ext cx="2641600" cy="968375"/>
        </p:xfrm>
        <a:graphic>
          <a:graphicData uri="http://schemas.openxmlformats.org/presentationml/2006/ole">
            <mc:AlternateContent xmlns:mc="http://schemas.openxmlformats.org/markup-compatibility/2006">
              <mc:Choice xmlns:v="urn:schemas-microsoft-com:vml" Requires="v">
                <p:oleObj spid="_x0000_s3873" name="Equation" r:id="rId11" imgW="889000" imgH="330200" progId="Equation.DSMT4">
                  <p:embed/>
                </p:oleObj>
              </mc:Choice>
              <mc:Fallback>
                <p:oleObj name="Equation" r:id="rId11" imgW="889000" imgH="330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2438400"/>
                        <a:ext cx="2641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0" name="TextBox 3"/>
          <p:cNvSpPr txBox="1">
            <a:spLocks noChangeArrowheads="1"/>
          </p:cNvSpPr>
          <p:nvPr/>
        </p:nvSpPr>
        <p:spPr bwMode="auto">
          <a:xfrm>
            <a:off x="5486400" y="4611688"/>
            <a:ext cx="36576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en-US" sz="2800" dirty="0"/>
              <a:t>Increasing k is an effective way of insuring that almost everybody hears the rumor</a:t>
            </a:r>
            <a:r>
              <a:rPr lang="en-US" altLang="zh-CN" sz="2800" dirty="0"/>
              <a:t> </a:t>
            </a:r>
            <a:endParaRPr lang="en-US" altLang="en-US" sz="1800" dirty="0"/>
          </a:p>
        </p:txBody>
      </p:sp>
    </p:spTree>
    <p:extLst>
      <p:ext uri="{BB962C8B-B14F-4D97-AF65-F5344CB8AC3E}">
        <p14:creationId xmlns:p14="http://schemas.microsoft.com/office/powerpoint/2010/main" val="67050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b="1" dirty="0">
                <a:solidFill>
                  <a:srgbClr val="99FFCC"/>
                </a:solidFill>
              </a:rPr>
              <a:t>1. </a:t>
            </a:r>
            <a:r>
              <a:rPr lang="zh-CN" altLang="en-US" sz="4600" b="1" dirty="0">
                <a:solidFill>
                  <a:srgbClr val="99FFCC"/>
                </a:solidFill>
              </a:rPr>
              <a:t>进程组织</a:t>
            </a:r>
            <a:endParaRPr lang="en-US" altLang="zh-CN" sz="4600" b="1" dirty="0">
              <a:solidFill>
                <a:srgbClr val="99FFCC"/>
              </a:solidFill>
              <a:ea typeface="新细明体" pitchFamily="2" charset="-122"/>
            </a:endParaRPr>
          </a:p>
        </p:txBody>
      </p:sp>
    </p:spTree>
    <p:extLst>
      <p:ext uri="{BB962C8B-B14F-4D97-AF65-F5344CB8AC3E}">
        <p14:creationId xmlns:p14="http://schemas.microsoft.com/office/powerpoint/2010/main" val="3831751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z="4400"/>
              <a:t>Gossiping - III</a:t>
            </a:r>
          </a:p>
        </p:txBody>
      </p:sp>
      <p:sp>
        <p:nvSpPr>
          <p:cNvPr id="8195" name="Rectangle 3"/>
          <p:cNvSpPr>
            <a:spLocks noGrp="1" noChangeArrowheads="1"/>
          </p:cNvSpPr>
          <p:nvPr>
            <p:ph type="body" idx="1"/>
          </p:nvPr>
        </p:nvSpPr>
        <p:spPr/>
        <p:txBody>
          <a:bodyPr>
            <a:normAutofit fontScale="85000" lnSpcReduction="10000"/>
          </a:bodyPr>
          <a:lstStyle/>
          <a:p>
            <a:pPr eaLnBrk="1" hangingPunct="1"/>
            <a:r>
              <a:rPr lang="en-US" altLang="zh-CN" dirty="0"/>
              <a:t>Side-effect: spreading the deletion of a data item is hard. </a:t>
            </a:r>
          </a:p>
          <a:p>
            <a:pPr eaLnBrk="1" hangingPunct="1"/>
            <a:r>
              <a:rPr lang="en-US" altLang="zh-CN" dirty="0"/>
              <a:t>Cause: the deleted data are interpreted as updates on something the server did not have before.</a:t>
            </a:r>
          </a:p>
          <a:p>
            <a:pPr eaLnBrk="1" hangingPunct="1"/>
            <a:r>
              <a:rPr lang="en-US" altLang="zh-CN" dirty="0"/>
              <a:t>Solution: introduce and spread </a:t>
            </a:r>
            <a:r>
              <a:rPr lang="en-US" altLang="zh-CN" dirty="0">
                <a:solidFill>
                  <a:srgbClr val="1602AA"/>
                </a:solidFill>
              </a:rPr>
              <a:t>death certificates</a:t>
            </a:r>
            <a:r>
              <a:rPr lang="en-US" altLang="zh-CN" dirty="0"/>
              <a:t>. Death certificates need to be cleaned up regularly. </a:t>
            </a:r>
          </a:p>
          <a:p>
            <a:pPr lvl="0"/>
            <a:endParaRPr lang="en-US" dirty="0"/>
          </a:p>
          <a:p>
            <a:pPr lvl="0"/>
            <a:r>
              <a:rPr lang="en-US" dirty="0"/>
              <a:t>Parameters in epidemic dissemination :  </a:t>
            </a:r>
          </a:p>
          <a:p>
            <a:pPr lvl="1"/>
            <a:r>
              <a:rPr lang="en-US" dirty="0"/>
              <a:t>n: the size of a system </a:t>
            </a:r>
          </a:p>
          <a:p>
            <a:pPr lvl="1"/>
            <a:r>
              <a:rPr lang="en-US" dirty="0"/>
              <a:t>b: the capacity of message buffer </a:t>
            </a:r>
          </a:p>
          <a:p>
            <a:pPr lvl="1"/>
            <a:r>
              <a:rPr lang="en-US" dirty="0"/>
              <a:t>t: the times of message forwarding</a:t>
            </a:r>
          </a:p>
          <a:p>
            <a:pPr lvl="1"/>
            <a:r>
              <a:rPr lang="en-US" dirty="0"/>
              <a:t>f: the size of processes selected randomly for forwarding messages  </a:t>
            </a:r>
          </a:p>
          <a:p>
            <a:pPr eaLnBrk="1" hangingPunct="1"/>
            <a:endParaRPr lang="en-US" altLang="zh-CN" dirty="0"/>
          </a:p>
        </p:txBody>
      </p:sp>
    </p:spTree>
    <p:extLst>
      <p:ext uri="{BB962C8B-B14F-4D97-AF65-F5344CB8AC3E}">
        <p14:creationId xmlns:p14="http://schemas.microsoft.com/office/powerpoint/2010/main" val="197148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187624" y="2514600"/>
            <a:ext cx="795637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dirty="0">
                <a:solidFill>
                  <a:srgbClr val="99FFCC"/>
                </a:solidFill>
              </a:rPr>
              <a:t>2. P2P Routing</a:t>
            </a:r>
            <a:endParaRPr lang="en-US" altLang="zh-CN" sz="4000" dirty="0">
              <a:solidFill>
                <a:srgbClr val="99FFCC"/>
              </a:solidFill>
              <a:ea typeface="新细明体" pitchFamily="2" charset="-122"/>
            </a:endParaRPr>
          </a:p>
        </p:txBody>
      </p:sp>
    </p:spTree>
    <p:extLst>
      <p:ext uri="{BB962C8B-B14F-4D97-AF65-F5344CB8AC3E}">
        <p14:creationId xmlns:p14="http://schemas.microsoft.com/office/powerpoint/2010/main" val="197728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a:t>P2P Lookup/Routing</a:t>
            </a:r>
          </a:p>
        </p:txBody>
      </p:sp>
      <p:sp>
        <p:nvSpPr>
          <p:cNvPr id="3075" name="Rectangle 3"/>
          <p:cNvSpPr>
            <a:spLocks noGrp="1" noChangeArrowheads="1"/>
          </p:cNvSpPr>
          <p:nvPr>
            <p:ph type="body" idx="1"/>
          </p:nvPr>
        </p:nvSpPr>
        <p:spPr/>
        <p:txBody>
          <a:bodyPr>
            <a:normAutofit fontScale="85000" lnSpcReduction="20000"/>
          </a:bodyPr>
          <a:lstStyle/>
          <a:p>
            <a:r>
              <a:rPr lang="en-US" altLang="zh-CN" dirty="0"/>
              <a:t>Functional requirements</a:t>
            </a:r>
          </a:p>
          <a:p>
            <a:pPr lvl="1"/>
            <a:r>
              <a:rPr lang="en-US" altLang="zh-CN" dirty="0"/>
              <a:t>Locate and communicate with any individual resource</a:t>
            </a:r>
          </a:p>
          <a:p>
            <a:pPr lvl="1"/>
            <a:r>
              <a:rPr lang="en-US" altLang="zh-CN" dirty="0"/>
              <a:t>Add new resources or remove them at will</a:t>
            </a:r>
          </a:p>
          <a:p>
            <a:pPr lvl="1"/>
            <a:r>
              <a:rPr lang="en-US" altLang="zh-CN" dirty="0"/>
              <a:t>Add hosts or remove them at will</a:t>
            </a:r>
          </a:p>
          <a:p>
            <a:pPr lvl="1"/>
            <a:r>
              <a:rPr lang="en-US" altLang="zh-CN" dirty="0"/>
              <a:t>Provide simple APIs to store and find data</a:t>
            </a:r>
          </a:p>
          <a:p>
            <a:pPr lvl="2"/>
            <a:r>
              <a:rPr lang="en-US" altLang="zh-CN" sz="2800" dirty="0"/>
              <a:t>Typical DHT interface: put(key, value),  get(key) </a:t>
            </a:r>
            <a:r>
              <a:rPr lang="en-US" altLang="zh-CN" sz="2800" dirty="0">
                <a:sym typeface="Wingdings" pitchFamily="2" charset="2"/>
              </a:rPr>
              <a:t></a:t>
            </a:r>
            <a:r>
              <a:rPr lang="en-US" altLang="zh-CN" sz="2800" dirty="0"/>
              <a:t> value</a:t>
            </a:r>
          </a:p>
          <a:p>
            <a:r>
              <a:rPr lang="en-US" altLang="zh-CN" dirty="0"/>
              <a:t>Non-functional requirements</a:t>
            </a:r>
          </a:p>
          <a:p>
            <a:pPr lvl="1"/>
            <a:r>
              <a:rPr lang="en-US" altLang="zh-CN" dirty="0"/>
              <a:t>Global scalability</a:t>
            </a:r>
          </a:p>
          <a:p>
            <a:pPr lvl="1"/>
            <a:r>
              <a:rPr lang="en-US" altLang="zh-CN" dirty="0"/>
              <a:t>Load balancing</a:t>
            </a:r>
          </a:p>
          <a:p>
            <a:pPr lvl="1"/>
            <a:r>
              <a:rPr lang="en-US" altLang="zh-CN" dirty="0"/>
              <a:t>Accommodating to highly dynamic host availability </a:t>
            </a:r>
          </a:p>
          <a:p>
            <a:pPr lvl="1"/>
            <a:r>
              <a:rPr lang="en-US" altLang="zh-CN" dirty="0"/>
              <a:t>Optimization for local interactions between neighboring peers</a:t>
            </a:r>
          </a:p>
          <a:p>
            <a:pPr lvl="1"/>
            <a:r>
              <a:rPr lang="en-US" altLang="zh-CN" dirty="0"/>
              <a:t>Security of data in an environment with heterogeneous trust</a:t>
            </a:r>
          </a:p>
          <a:p>
            <a:pPr lvl="1"/>
            <a:r>
              <a:rPr lang="en-US" altLang="zh-CN" dirty="0"/>
              <a:t>Anonymity, deniability and resistance to censorship</a:t>
            </a:r>
          </a:p>
        </p:txBody>
      </p:sp>
    </p:spTree>
    <p:extLst>
      <p:ext uri="{BB962C8B-B14F-4D97-AF65-F5344CB8AC3E}">
        <p14:creationId xmlns:p14="http://schemas.microsoft.com/office/powerpoint/2010/main" val="381549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Pastry: Prefix Routing</a:t>
            </a:r>
          </a:p>
        </p:txBody>
      </p:sp>
      <p:sp>
        <p:nvSpPr>
          <p:cNvPr id="10243" name="Rectangle 3"/>
          <p:cNvSpPr>
            <a:spLocks noGrp="1" noChangeArrowheads="1"/>
          </p:cNvSpPr>
          <p:nvPr>
            <p:ph type="body" idx="1"/>
          </p:nvPr>
        </p:nvSpPr>
        <p:spPr/>
        <p:txBody>
          <a:bodyPr>
            <a:normAutofit lnSpcReduction="10000"/>
          </a:bodyPr>
          <a:lstStyle/>
          <a:p>
            <a:pPr eaLnBrk="1" hangingPunct="1">
              <a:lnSpc>
                <a:spcPct val="110000"/>
              </a:lnSpc>
            </a:pPr>
            <a:r>
              <a:rPr lang="zh-CN" altLang="en-US" b="1" dirty="0">
                <a:solidFill>
                  <a:srgbClr val="1602AA"/>
                </a:solidFill>
              </a:rPr>
              <a:t>所有节点和对象都被分配了一个</a:t>
            </a:r>
            <a:r>
              <a:rPr lang="en-US" altLang="zh-CN" b="1" dirty="0">
                <a:solidFill>
                  <a:srgbClr val="1602AA"/>
                </a:solidFill>
              </a:rPr>
              <a:t>128</a:t>
            </a:r>
            <a:r>
              <a:rPr lang="zh-CN" altLang="en-US" b="1" dirty="0">
                <a:solidFill>
                  <a:srgbClr val="1602AA"/>
                </a:solidFill>
              </a:rPr>
              <a:t>位的</a:t>
            </a:r>
            <a:r>
              <a:rPr lang="en-US" altLang="zh-CN" b="1" dirty="0">
                <a:solidFill>
                  <a:srgbClr val="1602AA"/>
                </a:solidFill>
              </a:rPr>
              <a:t>GUID</a:t>
            </a:r>
            <a:r>
              <a:rPr lang="en-US" altLang="zh-CN" dirty="0"/>
              <a:t>(Globally Unique </a:t>
            </a:r>
            <a:r>
              <a:rPr lang="en-US" altLang="zh-CN" dirty="0" err="1"/>
              <a:t>IDentifiers</a:t>
            </a:r>
            <a:r>
              <a:rPr lang="en-US" altLang="zh-CN" dirty="0"/>
              <a:t>)</a:t>
            </a:r>
            <a:r>
              <a:rPr lang="zh-CN" altLang="en-US" dirty="0"/>
              <a:t>值</a:t>
            </a:r>
            <a:r>
              <a:rPr lang="en-US" altLang="zh-CN" dirty="0"/>
              <a:t>(</a:t>
            </a:r>
            <a:r>
              <a:rPr lang="zh-CN" altLang="en-US" dirty="0"/>
              <a:t>用</a:t>
            </a:r>
            <a:r>
              <a:rPr lang="en-US" altLang="zh-CN" dirty="0"/>
              <a:t>16</a:t>
            </a:r>
            <a:r>
              <a:rPr lang="zh-CN" altLang="en-US" dirty="0"/>
              <a:t>进制表示</a:t>
            </a:r>
            <a:r>
              <a:rPr lang="en-US" altLang="zh-CN" dirty="0"/>
              <a:t>)</a:t>
            </a:r>
            <a:r>
              <a:rPr lang="zh-CN" altLang="en-US" dirty="0"/>
              <a:t>，它随机分布在区间</a:t>
            </a:r>
            <a:r>
              <a:rPr lang="en-US" altLang="zh-CN" dirty="0"/>
              <a:t>[0, 2</a:t>
            </a:r>
            <a:r>
              <a:rPr lang="en-US" altLang="zh-CN" baseline="30000" dirty="0"/>
              <a:t>128</a:t>
            </a:r>
            <a:r>
              <a:rPr lang="en-US" altLang="zh-CN" dirty="0"/>
              <a:t> - 1]</a:t>
            </a:r>
          </a:p>
          <a:p>
            <a:pPr eaLnBrk="1" hangingPunct="1">
              <a:lnSpc>
                <a:spcPct val="110000"/>
              </a:lnSpc>
            </a:pPr>
            <a:r>
              <a:rPr lang="zh-CN" altLang="en-US" dirty="0"/>
              <a:t>每个活节点都保存一个叶子集合</a:t>
            </a:r>
            <a:r>
              <a:rPr lang="en-US" altLang="zh-CN" dirty="0"/>
              <a:t>(leaf set)</a:t>
            </a:r>
            <a:r>
              <a:rPr lang="zh-CN" altLang="en-US" dirty="0"/>
              <a:t>，叶子集合是一个大小为</a:t>
            </a:r>
            <a:r>
              <a:rPr lang="en-US" altLang="zh-CN" dirty="0"/>
              <a:t>2</a:t>
            </a:r>
            <a:r>
              <a:rPr lang="en-US" altLang="zh-CN" i="1" dirty="0"/>
              <a:t>l</a:t>
            </a:r>
            <a:r>
              <a:rPr lang="zh-CN" altLang="en-US" dirty="0"/>
              <a:t>的向量</a:t>
            </a:r>
            <a:r>
              <a:rPr lang="en-US" altLang="zh-CN" i="1" dirty="0"/>
              <a:t>L</a:t>
            </a:r>
            <a:r>
              <a:rPr lang="zh-CN" altLang="en-US" dirty="0"/>
              <a:t>， </a:t>
            </a:r>
            <a:r>
              <a:rPr lang="en-US" altLang="zh-CN" dirty="0"/>
              <a:t>L</a:t>
            </a:r>
            <a:r>
              <a:rPr lang="zh-CN" altLang="en-US" dirty="0"/>
              <a:t>包含有和当前节点</a:t>
            </a:r>
            <a:r>
              <a:rPr lang="en-US" altLang="zh-CN" dirty="0"/>
              <a:t>GUID</a:t>
            </a:r>
            <a:r>
              <a:rPr lang="zh-CN" altLang="en-US" dirty="0"/>
              <a:t>相邻的</a:t>
            </a:r>
            <a:r>
              <a:rPr lang="en-US" altLang="zh-CN" dirty="0"/>
              <a:t>2</a:t>
            </a:r>
            <a:r>
              <a:rPr lang="en-US" altLang="zh-CN" i="1" dirty="0"/>
              <a:t>l</a:t>
            </a:r>
            <a:r>
              <a:rPr lang="zh-CN" altLang="en-US" dirty="0"/>
              <a:t>个</a:t>
            </a:r>
            <a:r>
              <a:rPr lang="en-US" altLang="zh-CN" dirty="0"/>
              <a:t>(l</a:t>
            </a:r>
            <a:r>
              <a:rPr lang="zh-CN" altLang="en-US" dirty="0"/>
              <a:t>个大于，</a:t>
            </a:r>
            <a:r>
              <a:rPr lang="en-US" altLang="zh-CN" dirty="0"/>
              <a:t>l</a:t>
            </a:r>
            <a:r>
              <a:rPr lang="zh-CN" altLang="en-US" dirty="0"/>
              <a:t>个小于</a:t>
            </a:r>
            <a:r>
              <a:rPr lang="en-US" altLang="zh-CN" dirty="0"/>
              <a:t>)</a:t>
            </a:r>
            <a:r>
              <a:rPr lang="zh-CN" altLang="en-US" dirty="0"/>
              <a:t>其他节点的</a:t>
            </a:r>
            <a:r>
              <a:rPr lang="en-US" altLang="zh-CN" dirty="0"/>
              <a:t>GUID</a:t>
            </a:r>
            <a:r>
              <a:rPr lang="zh-CN" altLang="en-US" dirty="0"/>
              <a:t>和节点</a:t>
            </a:r>
            <a:r>
              <a:rPr lang="en-US" altLang="zh-CN" dirty="0"/>
              <a:t>IP</a:t>
            </a:r>
            <a:r>
              <a:rPr lang="zh-CN" altLang="en-US" dirty="0"/>
              <a:t>地址</a:t>
            </a:r>
          </a:p>
          <a:p>
            <a:pPr eaLnBrk="1" hangingPunct="1">
              <a:lnSpc>
                <a:spcPct val="110000"/>
              </a:lnSpc>
            </a:pPr>
            <a:endParaRPr lang="zh-CN" altLang="en-US" dirty="0"/>
          </a:p>
          <a:p>
            <a:pPr eaLnBrk="1" hangingPunct="1">
              <a:lnSpc>
                <a:spcPct val="110000"/>
              </a:lnSpc>
            </a:pPr>
            <a:r>
              <a:rPr lang="zh-CN" altLang="en-US" dirty="0"/>
              <a:t>在一个具有</a:t>
            </a:r>
            <a:r>
              <a:rPr lang="en-US" altLang="zh-CN" dirty="0"/>
              <a:t>N</a:t>
            </a:r>
            <a:r>
              <a:rPr lang="zh-CN" altLang="en-US" dirty="0"/>
              <a:t>个节点参与的网络中，</a:t>
            </a:r>
            <a:r>
              <a:rPr lang="en-US" altLang="zh-CN" dirty="0"/>
              <a:t>Pastry</a:t>
            </a:r>
            <a:r>
              <a:rPr lang="zh-CN" altLang="en-US" dirty="0"/>
              <a:t>路由算法能够在</a:t>
            </a:r>
            <a:r>
              <a:rPr lang="en-US" altLang="zh-CN" dirty="0"/>
              <a:t>O(log N)</a:t>
            </a:r>
            <a:r>
              <a:rPr lang="zh-CN" altLang="en-US" dirty="0"/>
              <a:t>步内正确地将消息路由到任何</a:t>
            </a:r>
            <a:r>
              <a:rPr lang="en-US" altLang="zh-CN" dirty="0"/>
              <a:t>GUID</a:t>
            </a:r>
            <a:r>
              <a:rPr lang="zh-CN" altLang="en-US" dirty="0"/>
              <a:t>对应的地址上</a:t>
            </a:r>
          </a:p>
        </p:txBody>
      </p:sp>
    </p:spTree>
    <p:extLst>
      <p:ext uri="{BB962C8B-B14F-4D97-AF65-F5344CB8AC3E}">
        <p14:creationId xmlns:p14="http://schemas.microsoft.com/office/powerpoint/2010/main" val="267512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0" y="76200"/>
            <a:ext cx="9144000" cy="762000"/>
          </a:xfrm>
        </p:spPr>
        <p:txBody>
          <a:bodyPr rIns="116994"/>
          <a:lstStyle/>
          <a:p>
            <a:pPr marL="39688"/>
            <a:r>
              <a:rPr lang="en-US" altLang="zh-CN" sz="3200"/>
              <a:t>Circular routing alone is correct but inefficient	</a:t>
            </a:r>
            <a:r>
              <a:rPr lang="en-US" altLang="zh-CN" sz="3600"/>
              <a:t/>
            </a:r>
            <a:br>
              <a:rPr lang="en-US" altLang="zh-CN" sz="3600"/>
            </a:br>
            <a:endParaRPr lang="en-US" altLang="zh-CN" sz="900">
              <a:solidFill>
                <a:schemeClr val="tx1"/>
              </a:solidFill>
            </a:endParaRPr>
          </a:p>
        </p:txBody>
      </p:sp>
      <p:sp>
        <p:nvSpPr>
          <p:cNvPr id="11267" name="Rectangle 4"/>
          <p:cNvSpPr>
            <a:spLocks/>
          </p:cNvSpPr>
          <p:nvPr/>
        </p:nvSpPr>
        <p:spPr bwMode="auto">
          <a:xfrm>
            <a:off x="5076056" y="990600"/>
            <a:ext cx="4067944"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8" bIns="0"/>
          <a:lstStyle>
            <a:lvl1pPr marL="39688"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382588" indent="-342900" eaLnBrk="1" hangingPunct="1">
              <a:spcBef>
                <a:spcPct val="0"/>
              </a:spcBef>
            </a:pPr>
            <a:r>
              <a:rPr lang="en-US" altLang="zh-CN" sz="2400" dirty="0">
                <a:cs typeface="Arial" charset="0"/>
                <a:sym typeface="Arial" charset="0"/>
              </a:rPr>
              <a:t>The dots depict live nodes. </a:t>
            </a:r>
          </a:p>
          <a:p>
            <a:pPr marL="382588" indent="-342900" eaLnBrk="1" hangingPunct="1">
              <a:spcBef>
                <a:spcPct val="0"/>
              </a:spcBef>
            </a:pPr>
            <a:r>
              <a:rPr lang="en-US" altLang="zh-CN" sz="2400" dirty="0">
                <a:cs typeface="Arial" charset="0"/>
                <a:sym typeface="Arial" charset="0"/>
              </a:rPr>
              <a:t>The space is considered as circular: node 0 is adjacent to node (2</a:t>
            </a:r>
            <a:r>
              <a:rPr lang="en-US" altLang="zh-CN" sz="2400" baseline="30000" dirty="0">
                <a:cs typeface="Arial" charset="0"/>
                <a:sym typeface="Arial" charset="0"/>
              </a:rPr>
              <a:t>128</a:t>
            </a:r>
            <a:r>
              <a:rPr lang="en-US" altLang="zh-CN" sz="2400" dirty="0">
                <a:cs typeface="Arial" charset="0"/>
                <a:sym typeface="Arial" charset="0"/>
              </a:rPr>
              <a:t>-1). </a:t>
            </a:r>
          </a:p>
          <a:p>
            <a:pPr marL="382588" indent="-342900" eaLnBrk="1" hangingPunct="1">
              <a:spcBef>
                <a:spcPct val="0"/>
              </a:spcBef>
            </a:pPr>
            <a:r>
              <a:rPr lang="en-US" altLang="zh-CN" sz="2400" dirty="0">
                <a:cs typeface="Arial" charset="0"/>
                <a:sym typeface="Arial" charset="0"/>
              </a:rPr>
              <a:t>The diagram illustrates the routing of a message from node </a:t>
            </a:r>
            <a:r>
              <a:rPr lang="en-US" altLang="zh-CN" sz="2400" u="sng" dirty="0">
                <a:cs typeface="Arial" charset="0"/>
                <a:sym typeface="Arial" charset="0"/>
              </a:rPr>
              <a:t>65A1FC</a:t>
            </a:r>
            <a:r>
              <a:rPr lang="en-US" altLang="zh-CN" sz="2400" dirty="0">
                <a:cs typeface="Arial" charset="0"/>
                <a:sym typeface="Arial" charset="0"/>
              </a:rPr>
              <a:t> to </a:t>
            </a:r>
            <a:r>
              <a:rPr lang="en-US" altLang="zh-CN" sz="2400" u="sng" dirty="0">
                <a:cs typeface="Arial" charset="0"/>
                <a:sym typeface="Arial" charset="0"/>
              </a:rPr>
              <a:t>D46A1C</a:t>
            </a:r>
            <a:r>
              <a:rPr lang="en-US" altLang="zh-CN" sz="2400" dirty="0">
                <a:cs typeface="Arial" charset="0"/>
                <a:sym typeface="Arial" charset="0"/>
              </a:rPr>
              <a:t> using leaf set information alone, assuming leaf sets of size 8 (l = 4). </a:t>
            </a:r>
          </a:p>
          <a:p>
            <a:pPr marL="1085850" lvl="1" indent="-342900" eaLnBrk="1" hangingPunct="1">
              <a:spcBef>
                <a:spcPct val="0"/>
              </a:spcBef>
            </a:pPr>
            <a:r>
              <a:rPr lang="en-US" altLang="zh-CN" sz="2400" dirty="0">
                <a:cs typeface="Arial" charset="0"/>
                <a:sym typeface="Arial" charset="0"/>
              </a:rPr>
              <a:t>This is a degenerate type of routing that would scale very poorly; it is not used in practice. </a:t>
            </a:r>
          </a:p>
        </p:txBody>
      </p:sp>
      <p:pic>
        <p:nvPicPr>
          <p:cNvPr id="1126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6213"/>
            <a:ext cx="49403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a:cxnSpLocks noChangeShapeType="1"/>
          </p:cNvCxnSpPr>
          <p:nvPr/>
        </p:nvCxnSpPr>
        <p:spPr bwMode="auto">
          <a:xfrm>
            <a:off x="228600" y="5867400"/>
            <a:ext cx="99060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2895600" y="3200400"/>
            <a:ext cx="99060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064113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Routing table R in Pastry</a:t>
            </a:r>
          </a:p>
        </p:txBody>
      </p:sp>
      <p:sp>
        <p:nvSpPr>
          <p:cNvPr id="12291" name="Rectangle 3"/>
          <p:cNvSpPr>
            <a:spLocks noGrp="1" noChangeArrowheads="1"/>
          </p:cNvSpPr>
          <p:nvPr>
            <p:ph type="body" idx="1"/>
          </p:nvPr>
        </p:nvSpPr>
        <p:spPr/>
        <p:txBody>
          <a:bodyPr/>
          <a:lstStyle/>
          <a:p>
            <a:pPr eaLnBrk="1" hangingPunct="1"/>
            <a:r>
              <a:rPr lang="zh-CN" altLang="en-US" sz="2400" dirty="0"/>
              <a:t>路由表：路由表的行数和一个</a:t>
            </a:r>
            <a:r>
              <a:rPr lang="en-US" altLang="zh-CN" sz="2400" dirty="0"/>
              <a:t>GUID</a:t>
            </a:r>
            <a:r>
              <a:rPr lang="zh-CN" altLang="en-US" sz="2400" dirty="0"/>
              <a:t>的</a:t>
            </a:r>
            <a:r>
              <a:rPr lang="en-US" altLang="zh-CN" sz="2400" dirty="0"/>
              <a:t>16</a:t>
            </a:r>
            <a:r>
              <a:rPr lang="zh-CN" altLang="en-US" sz="2400" dirty="0"/>
              <a:t>进制表示的位数相同，因此，路由表有</a:t>
            </a:r>
            <a:r>
              <a:rPr lang="en-US" altLang="zh-CN" sz="2400" dirty="0"/>
              <a:t>128/4</a:t>
            </a:r>
            <a:r>
              <a:rPr lang="zh-CN" altLang="en-US" sz="2400" dirty="0"/>
              <a:t>＝</a:t>
            </a:r>
            <a:r>
              <a:rPr lang="en-US" altLang="zh-CN" sz="2400" dirty="0"/>
              <a:t>32</a:t>
            </a:r>
            <a:r>
              <a:rPr lang="zh-CN" altLang="en-US" sz="2400" dirty="0"/>
              <a:t>行</a:t>
            </a:r>
          </a:p>
        </p:txBody>
      </p:sp>
      <p:pic>
        <p:nvPicPr>
          <p:cNvPr id="12292" name="Picture 4" descr="fi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65288"/>
            <a:ext cx="8015288"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16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76200"/>
            <a:ext cx="8763000" cy="762000"/>
          </a:xfrm>
        </p:spPr>
        <p:txBody>
          <a:bodyPr/>
          <a:lstStyle/>
          <a:p>
            <a:pPr eaLnBrk="1" hangingPunct="1"/>
            <a:r>
              <a:rPr lang="en-US" altLang="zh-CN" sz="3600"/>
              <a:t>Routing process at any node A to node D</a:t>
            </a:r>
          </a:p>
        </p:txBody>
      </p:sp>
      <p:pic>
        <p:nvPicPr>
          <p:cNvPr id="1331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75" y="1065213"/>
            <a:ext cx="9147175" cy="5106987"/>
          </a:xfrm>
          <a:noFill/>
        </p:spPr>
      </p:pic>
      <p:sp>
        <p:nvSpPr>
          <p:cNvPr id="13316" name="Text Box 4"/>
          <p:cNvSpPr txBox="1">
            <a:spLocks noChangeArrowheads="1"/>
          </p:cNvSpPr>
          <p:nvPr/>
        </p:nvSpPr>
        <p:spPr bwMode="auto">
          <a:xfrm>
            <a:off x="1905000" y="3657600"/>
            <a:ext cx="228600"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sym typeface="Symbol" pitchFamily="18" charset="2"/>
              </a:rPr>
              <a:t></a:t>
            </a:r>
          </a:p>
        </p:txBody>
      </p:sp>
      <p:sp>
        <p:nvSpPr>
          <p:cNvPr id="13317" name="Text Box 5"/>
          <p:cNvSpPr txBox="1">
            <a:spLocks noChangeArrowheads="1"/>
          </p:cNvSpPr>
          <p:nvPr/>
        </p:nvSpPr>
        <p:spPr bwMode="auto">
          <a:xfrm>
            <a:off x="9540552" y="4628999"/>
            <a:ext cx="228600"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i="1" dirty="0"/>
              <a:t>p</a:t>
            </a:r>
          </a:p>
        </p:txBody>
      </p:sp>
      <p:cxnSp>
        <p:nvCxnSpPr>
          <p:cNvPr id="3" name="直接连接符 2">
            <a:extLst>
              <a:ext uri="{FF2B5EF4-FFF2-40B4-BE49-F238E27FC236}">
                <a16:creationId xmlns:a16="http://schemas.microsoft.com/office/drawing/2014/main" xmlns="" id="{E3551BCA-3FE8-4E3D-85D8-191CA771DB32}"/>
              </a:ext>
            </a:extLst>
          </p:cNvPr>
          <p:cNvCxnSpPr/>
          <p:nvPr/>
        </p:nvCxnSpPr>
        <p:spPr>
          <a:xfrm>
            <a:off x="827584" y="2204864"/>
            <a:ext cx="1512168" cy="0"/>
          </a:xfrm>
          <a:prstGeom prst="line">
            <a:avLst/>
          </a:prstGeom>
          <a:ln w="57150">
            <a:solidFill>
              <a:srgbClr val="7030A0"/>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xmlns="" id="{A28F85D0-2E8D-4E8A-89DD-0930569E4810}"/>
              </a:ext>
            </a:extLst>
          </p:cNvPr>
          <p:cNvCxnSpPr>
            <a:cxnSpLocks/>
          </p:cNvCxnSpPr>
          <p:nvPr/>
        </p:nvCxnSpPr>
        <p:spPr>
          <a:xfrm>
            <a:off x="827584" y="3068960"/>
            <a:ext cx="504056" cy="0"/>
          </a:xfrm>
          <a:prstGeom prst="line">
            <a:avLst/>
          </a:prstGeom>
          <a:ln w="57150">
            <a:solidFill>
              <a:srgbClr val="7030A0"/>
            </a:solidFill>
          </a:ln>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xmlns="" id="{606F1FB7-05B5-4293-9ACF-A2FF1B3A63EA}"/>
              </a:ext>
            </a:extLst>
          </p:cNvPr>
          <p:cNvCxnSpPr>
            <a:cxnSpLocks/>
          </p:cNvCxnSpPr>
          <p:nvPr/>
        </p:nvCxnSpPr>
        <p:spPr>
          <a:xfrm>
            <a:off x="1691680" y="3356992"/>
            <a:ext cx="5328592" cy="0"/>
          </a:xfrm>
          <a:prstGeom prst="line">
            <a:avLst/>
          </a:prstGeom>
          <a:ln w="57150">
            <a:solidFill>
              <a:srgbClr val="7030A0"/>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xmlns="" id="{944F6ADC-91FE-475F-BC2F-C7A384CADBFC}"/>
              </a:ext>
            </a:extLst>
          </p:cNvPr>
          <p:cNvCxnSpPr>
            <a:cxnSpLocks/>
          </p:cNvCxnSpPr>
          <p:nvPr/>
        </p:nvCxnSpPr>
        <p:spPr>
          <a:xfrm>
            <a:off x="1259632" y="3994150"/>
            <a:ext cx="1368152" cy="1"/>
          </a:xfrm>
          <a:prstGeom prst="line">
            <a:avLst/>
          </a:prstGeom>
          <a:ln w="57150">
            <a:solidFill>
              <a:srgbClr val="7030A0"/>
            </a:solidFill>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xmlns="" id="{B146E76A-B681-4B47-AE02-14D36ACA594D}"/>
              </a:ext>
            </a:extLst>
          </p:cNvPr>
          <p:cNvCxnSpPr>
            <a:cxnSpLocks/>
          </p:cNvCxnSpPr>
          <p:nvPr/>
        </p:nvCxnSpPr>
        <p:spPr>
          <a:xfrm>
            <a:off x="971600" y="4595530"/>
            <a:ext cx="504056" cy="0"/>
          </a:xfrm>
          <a:prstGeom prst="line">
            <a:avLst/>
          </a:prstGeom>
          <a:ln w="57150">
            <a:solidFill>
              <a:srgbClr val="7030A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5036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4800" y="0"/>
            <a:ext cx="8610600" cy="6858000"/>
          </a:xfrm>
        </p:spPr>
        <p:txBody>
          <a:bodyPr>
            <a:normAutofit lnSpcReduction="10000"/>
          </a:bodyPr>
          <a:lstStyle/>
          <a:p>
            <a:pPr eaLnBrk="1" hangingPunct="1">
              <a:spcBef>
                <a:spcPts val="0"/>
              </a:spcBef>
            </a:pPr>
            <a:r>
              <a:rPr lang="zh-CN" altLang="en-US" sz="2200" b="1" dirty="0">
                <a:solidFill>
                  <a:srgbClr val="1602AA"/>
                </a:solidFill>
              </a:rPr>
              <a:t>节点加入</a:t>
            </a:r>
            <a:r>
              <a:rPr lang="zh-CN" altLang="en-US" sz="2200" dirty="0"/>
              <a:t>：假设新节点的</a:t>
            </a:r>
            <a:r>
              <a:rPr lang="en-US" altLang="zh-CN" sz="2200" dirty="0"/>
              <a:t>GUID</a:t>
            </a:r>
            <a:r>
              <a:rPr lang="zh-CN" altLang="en-US" sz="2200" dirty="0"/>
              <a:t>是</a:t>
            </a:r>
            <a:r>
              <a:rPr lang="en-US" altLang="zh-CN" sz="2200" i="1" dirty="0">
                <a:solidFill>
                  <a:srgbClr val="C00000"/>
                </a:solidFill>
              </a:rPr>
              <a:t>X</a:t>
            </a:r>
            <a:r>
              <a:rPr lang="zh-CN" altLang="en-US" sz="2200" dirty="0"/>
              <a:t>，并且它所联系的附近节点的</a:t>
            </a:r>
            <a:r>
              <a:rPr lang="en-US" altLang="zh-CN" sz="2200" dirty="0"/>
              <a:t>GUID</a:t>
            </a:r>
            <a:r>
              <a:rPr lang="zh-CN" altLang="en-US" sz="2200" dirty="0"/>
              <a:t>为</a:t>
            </a:r>
            <a:r>
              <a:rPr lang="en-US" altLang="zh-CN" sz="2200" dirty="0">
                <a:solidFill>
                  <a:srgbClr val="C00000"/>
                </a:solidFill>
              </a:rPr>
              <a:t>A</a:t>
            </a:r>
          </a:p>
          <a:p>
            <a:pPr eaLnBrk="1" hangingPunct="1">
              <a:spcBef>
                <a:spcPts val="0"/>
              </a:spcBef>
            </a:pPr>
            <a:r>
              <a:rPr lang="zh-CN" altLang="en-US" sz="2200" dirty="0"/>
              <a:t>节点</a:t>
            </a:r>
            <a:r>
              <a:rPr lang="en-US" altLang="zh-CN" sz="2200" dirty="0"/>
              <a:t>X</a:t>
            </a:r>
            <a:r>
              <a:rPr lang="zh-CN" altLang="en-US" sz="2200" dirty="0"/>
              <a:t>发送一个专门的连接请求消息给节点</a:t>
            </a:r>
            <a:r>
              <a:rPr lang="en-US" altLang="zh-CN" sz="2200" dirty="0"/>
              <a:t>A</a:t>
            </a:r>
            <a:r>
              <a:rPr lang="zh-CN" altLang="en-US" sz="2200" dirty="0"/>
              <a:t>，并且这个消息的目标地址被设为</a:t>
            </a:r>
            <a:r>
              <a:rPr lang="en-US" altLang="zh-CN" sz="2200" dirty="0"/>
              <a:t>X</a:t>
            </a:r>
            <a:r>
              <a:rPr lang="zh-CN" altLang="en-US" sz="2200" dirty="0"/>
              <a:t>。这样，节点</a:t>
            </a:r>
            <a:r>
              <a:rPr lang="en-US" altLang="zh-CN" sz="2200" dirty="0"/>
              <a:t>A</a:t>
            </a:r>
            <a:r>
              <a:rPr lang="zh-CN" altLang="en-US" sz="2200" dirty="0"/>
              <a:t>按正常的方式通过</a:t>
            </a:r>
            <a:r>
              <a:rPr lang="en-US" altLang="zh-CN" sz="2200" dirty="0"/>
              <a:t>Pastry</a:t>
            </a:r>
            <a:r>
              <a:rPr lang="zh-CN" altLang="en-US" sz="2200" dirty="0"/>
              <a:t>分发这个消息，假设路由连接消息路途上的节点有</a:t>
            </a:r>
            <a:r>
              <a:rPr lang="en-US" altLang="zh-CN" sz="2200" dirty="0">
                <a:solidFill>
                  <a:srgbClr val="C00000"/>
                </a:solidFill>
              </a:rPr>
              <a:t>B</a:t>
            </a:r>
            <a:r>
              <a:rPr lang="zh-CN" altLang="en-US" sz="2200" dirty="0"/>
              <a:t>，</a:t>
            </a:r>
            <a:r>
              <a:rPr lang="en-US" altLang="zh-CN" sz="2200" dirty="0">
                <a:solidFill>
                  <a:srgbClr val="C00000"/>
                </a:solidFill>
              </a:rPr>
              <a:t>C</a:t>
            </a:r>
            <a:r>
              <a:rPr lang="zh-CN" altLang="en-US" sz="2200" dirty="0"/>
              <a:t>。</a:t>
            </a:r>
            <a:r>
              <a:rPr lang="en-US" altLang="zh-CN" sz="2200" dirty="0"/>
              <a:t>Pastry</a:t>
            </a:r>
            <a:r>
              <a:rPr lang="zh-CN" altLang="en-US" sz="2200" dirty="0"/>
              <a:t>将会把这个连接请求消息发送到那些已经存在于系统中并且与</a:t>
            </a:r>
            <a:r>
              <a:rPr lang="en-US" altLang="zh-CN" sz="2200" dirty="0"/>
              <a:t>X</a:t>
            </a:r>
            <a:r>
              <a:rPr lang="zh-CN" altLang="en-US" sz="2200" dirty="0"/>
              <a:t>接近的节点上去；我们不妨把这些节点称为</a:t>
            </a:r>
            <a:r>
              <a:rPr lang="en-US" altLang="zh-CN" sz="2200" dirty="0">
                <a:solidFill>
                  <a:srgbClr val="C00000"/>
                </a:solidFill>
              </a:rPr>
              <a:t>Z</a:t>
            </a:r>
          </a:p>
          <a:p>
            <a:pPr eaLnBrk="1" hangingPunct="1">
              <a:spcBef>
                <a:spcPts val="0"/>
              </a:spcBef>
            </a:pPr>
            <a:r>
              <a:rPr lang="en-US" altLang="zh-CN" sz="2200" dirty="0"/>
              <a:t>X</a:t>
            </a:r>
            <a:r>
              <a:rPr lang="zh-CN" altLang="en-US" sz="2200" dirty="0"/>
              <a:t>的路由表：</a:t>
            </a:r>
            <a:r>
              <a:rPr lang="en-US" altLang="zh-CN" sz="2200" dirty="0"/>
              <a:t>A</a:t>
            </a:r>
            <a:r>
              <a:rPr lang="zh-CN" altLang="en-US" sz="2200" dirty="0"/>
              <a:t>是</a:t>
            </a:r>
            <a:r>
              <a:rPr lang="en-US" altLang="zh-CN" sz="2200" dirty="0"/>
              <a:t>X</a:t>
            </a:r>
            <a:r>
              <a:rPr lang="zh-CN" altLang="en-US" sz="2200" dirty="0"/>
              <a:t>的一个邻居节点，从而节点</a:t>
            </a:r>
            <a:r>
              <a:rPr lang="en-US" altLang="zh-CN" sz="2200" dirty="0"/>
              <a:t>A</a:t>
            </a:r>
            <a:r>
              <a:rPr lang="zh-CN" altLang="en-US" sz="2200" dirty="0"/>
              <a:t>的路由表的第一行将是节点</a:t>
            </a:r>
            <a:r>
              <a:rPr lang="en-US" altLang="zh-CN" sz="2200" dirty="0"/>
              <a:t>X</a:t>
            </a:r>
            <a:r>
              <a:rPr lang="zh-CN" altLang="en-US" sz="2200" dirty="0"/>
              <a:t>路由表的第一行</a:t>
            </a:r>
            <a:r>
              <a:rPr lang="en-US" altLang="zh-CN" sz="2200" dirty="0"/>
              <a:t>(X0)</a:t>
            </a:r>
            <a:r>
              <a:rPr lang="zh-CN" altLang="en-US" sz="2200" dirty="0"/>
              <a:t>的首选。另一方面，对于节点</a:t>
            </a:r>
            <a:r>
              <a:rPr lang="en-US" altLang="zh-CN" sz="2200" dirty="0"/>
              <a:t>X</a:t>
            </a:r>
            <a:r>
              <a:rPr lang="zh-CN" altLang="en-US" sz="2200" dirty="0"/>
              <a:t>路由表的第二行</a:t>
            </a:r>
            <a:r>
              <a:rPr lang="en-US" altLang="zh-CN" sz="2200" dirty="0"/>
              <a:t>(X1)</a:t>
            </a:r>
            <a:r>
              <a:rPr lang="zh-CN" altLang="en-US" sz="2200" dirty="0"/>
              <a:t>来说，节点</a:t>
            </a:r>
            <a:r>
              <a:rPr lang="en-US" altLang="zh-CN" sz="2200" dirty="0"/>
              <a:t>A</a:t>
            </a:r>
            <a:r>
              <a:rPr lang="zh-CN" altLang="en-US" sz="2200" dirty="0"/>
              <a:t>的路由表可能与</a:t>
            </a:r>
            <a:r>
              <a:rPr lang="en-US" altLang="zh-CN" sz="2200" dirty="0"/>
              <a:t>X1</a:t>
            </a:r>
            <a:r>
              <a:rPr lang="zh-CN" altLang="en-US" sz="2200" dirty="0"/>
              <a:t>是不相关的了，因为节点</a:t>
            </a:r>
            <a:r>
              <a:rPr lang="en-US" altLang="zh-CN" sz="2200" dirty="0"/>
              <a:t>X</a:t>
            </a:r>
            <a:r>
              <a:rPr lang="zh-CN" altLang="en-US" sz="2200" dirty="0"/>
              <a:t>的</a:t>
            </a:r>
            <a:r>
              <a:rPr lang="en-US" altLang="zh-CN" sz="2200" dirty="0"/>
              <a:t>GUID</a:t>
            </a:r>
            <a:r>
              <a:rPr lang="zh-CN" altLang="en-US" sz="2200" dirty="0"/>
              <a:t>和节点</a:t>
            </a:r>
            <a:r>
              <a:rPr lang="en-US" altLang="zh-CN" sz="2200" dirty="0"/>
              <a:t>A</a:t>
            </a:r>
            <a:r>
              <a:rPr lang="zh-CN" altLang="en-US" sz="2200" dirty="0"/>
              <a:t>的</a:t>
            </a:r>
            <a:r>
              <a:rPr lang="en-US" altLang="zh-CN" sz="2200" dirty="0"/>
              <a:t>GUID</a:t>
            </a:r>
            <a:r>
              <a:rPr lang="zh-CN" altLang="en-US" sz="2200" dirty="0"/>
              <a:t>它们的十六进制形式的第一位并不相同。不过，路由算法可以确保节点</a:t>
            </a:r>
            <a:r>
              <a:rPr lang="en-US" altLang="zh-CN" sz="2200" dirty="0"/>
              <a:t>X</a:t>
            </a:r>
            <a:r>
              <a:rPr lang="zh-CN" altLang="en-US" sz="2200" dirty="0"/>
              <a:t>的</a:t>
            </a:r>
            <a:r>
              <a:rPr lang="en-US" altLang="zh-CN" sz="2200" dirty="0"/>
              <a:t>GUID</a:t>
            </a:r>
            <a:r>
              <a:rPr lang="zh-CN" altLang="en-US" sz="2200" dirty="0"/>
              <a:t>和节点</a:t>
            </a:r>
            <a:r>
              <a:rPr lang="en-US" altLang="zh-CN" sz="2200" dirty="0"/>
              <a:t>B</a:t>
            </a:r>
            <a:r>
              <a:rPr lang="zh-CN" altLang="en-US" sz="2200" dirty="0"/>
              <a:t>的</a:t>
            </a:r>
            <a:r>
              <a:rPr lang="en-US" altLang="zh-CN" sz="2200" dirty="0"/>
              <a:t>GUID</a:t>
            </a:r>
            <a:r>
              <a:rPr lang="zh-CN" altLang="en-US" sz="2200" dirty="0"/>
              <a:t>的第一位是相同的，这也意味着，节点</a:t>
            </a:r>
            <a:r>
              <a:rPr lang="en-US" altLang="zh-CN" sz="2200" dirty="0"/>
              <a:t>B</a:t>
            </a:r>
            <a:r>
              <a:rPr lang="zh-CN" altLang="en-US" sz="2200" dirty="0"/>
              <a:t>路由表的第二行</a:t>
            </a:r>
            <a:r>
              <a:rPr lang="en-US" altLang="zh-CN" sz="2200" dirty="0"/>
              <a:t>(B1)</a:t>
            </a:r>
            <a:r>
              <a:rPr lang="zh-CN" altLang="en-US" sz="2200" dirty="0"/>
              <a:t>对于</a:t>
            </a:r>
            <a:r>
              <a:rPr lang="en-US" altLang="zh-CN" sz="2200" dirty="0"/>
              <a:t>X1(</a:t>
            </a:r>
            <a:r>
              <a:rPr lang="zh-CN" altLang="en-US" sz="2200" dirty="0"/>
              <a:t>节点</a:t>
            </a:r>
            <a:r>
              <a:rPr lang="en-US" altLang="zh-CN" sz="2200" dirty="0"/>
              <a:t>X</a:t>
            </a:r>
            <a:r>
              <a:rPr lang="zh-CN" altLang="en-US" sz="2200" dirty="0"/>
              <a:t>路由表的第二行</a:t>
            </a:r>
            <a:r>
              <a:rPr lang="en-US" altLang="zh-CN" sz="2200" dirty="0"/>
              <a:t>)</a:t>
            </a:r>
            <a:r>
              <a:rPr lang="zh-CN" altLang="en-US" sz="2200" dirty="0"/>
              <a:t>来说是合适的首选。相似的，节点</a:t>
            </a:r>
            <a:r>
              <a:rPr lang="en-US" altLang="zh-CN" sz="2200" dirty="0"/>
              <a:t>C</a:t>
            </a:r>
            <a:r>
              <a:rPr lang="zh-CN" altLang="en-US" sz="2200" dirty="0"/>
              <a:t>路由表的第三行</a:t>
            </a:r>
            <a:r>
              <a:rPr lang="en-US" altLang="zh-CN" sz="2200" dirty="0"/>
              <a:t>(C2)</a:t>
            </a:r>
            <a:r>
              <a:rPr lang="zh-CN" altLang="en-US" sz="2200" dirty="0"/>
              <a:t>对于节点</a:t>
            </a:r>
            <a:r>
              <a:rPr lang="en-US" altLang="zh-CN" sz="2200" dirty="0"/>
              <a:t>X</a:t>
            </a:r>
            <a:r>
              <a:rPr lang="zh-CN" altLang="en-US" sz="2200" dirty="0"/>
              <a:t>路由表的第三行</a:t>
            </a:r>
            <a:r>
              <a:rPr lang="en-US" altLang="zh-CN" sz="2200" dirty="0"/>
              <a:t>(X2)</a:t>
            </a:r>
            <a:r>
              <a:rPr lang="zh-CN" altLang="en-US" sz="2200" dirty="0"/>
              <a:t>来说是合适的首选，其他的以此类推</a:t>
            </a:r>
          </a:p>
          <a:p>
            <a:pPr eaLnBrk="1" hangingPunct="1">
              <a:spcBef>
                <a:spcPts val="0"/>
              </a:spcBef>
            </a:pPr>
            <a:r>
              <a:rPr lang="en-US" altLang="zh-CN" sz="2200" dirty="0"/>
              <a:t>X</a:t>
            </a:r>
            <a:r>
              <a:rPr lang="zh-CN" altLang="en-US" sz="2200" dirty="0"/>
              <a:t>的叶子集合：既然节点</a:t>
            </a:r>
            <a:r>
              <a:rPr lang="en-US" altLang="zh-CN" sz="2200" dirty="0"/>
              <a:t>Z</a:t>
            </a:r>
            <a:r>
              <a:rPr lang="zh-CN" altLang="en-US" sz="2200" dirty="0"/>
              <a:t>的</a:t>
            </a:r>
            <a:r>
              <a:rPr lang="en-US" altLang="zh-CN" sz="2200" dirty="0"/>
              <a:t>GUID</a:t>
            </a:r>
            <a:r>
              <a:rPr lang="zh-CN" altLang="en-US" sz="2200" dirty="0"/>
              <a:t>从数值上接近节点</a:t>
            </a:r>
            <a:r>
              <a:rPr lang="en-US" altLang="zh-CN" sz="2200" dirty="0"/>
              <a:t>X</a:t>
            </a:r>
            <a:r>
              <a:rPr lang="zh-CN" altLang="en-US" sz="2200" dirty="0"/>
              <a:t>的</a:t>
            </a:r>
            <a:r>
              <a:rPr lang="en-US" altLang="zh-CN" sz="2200" dirty="0"/>
              <a:t>GUID</a:t>
            </a:r>
            <a:r>
              <a:rPr lang="zh-CN" altLang="en-US" sz="2200" dirty="0"/>
              <a:t>，那么</a:t>
            </a:r>
            <a:r>
              <a:rPr lang="en-US" altLang="zh-CN" sz="2200" dirty="0"/>
              <a:t>X</a:t>
            </a:r>
            <a:r>
              <a:rPr lang="zh-CN" altLang="en-US" sz="2200" dirty="0"/>
              <a:t>的叶子集合应该和</a:t>
            </a:r>
            <a:r>
              <a:rPr lang="en-US" altLang="zh-CN" sz="2200" dirty="0"/>
              <a:t>Z</a:t>
            </a:r>
            <a:r>
              <a:rPr lang="zh-CN" altLang="en-US" sz="2200" dirty="0"/>
              <a:t>的叶子集合是相似的。事实上，理想化的</a:t>
            </a:r>
            <a:r>
              <a:rPr lang="en-US" altLang="zh-CN" sz="2200" dirty="0"/>
              <a:t>X</a:t>
            </a:r>
            <a:r>
              <a:rPr lang="zh-CN" altLang="en-US" sz="2200" dirty="0"/>
              <a:t>的叶子集合与</a:t>
            </a:r>
            <a:r>
              <a:rPr lang="en-US" altLang="zh-CN" sz="2200" dirty="0"/>
              <a:t>Z</a:t>
            </a:r>
            <a:r>
              <a:rPr lang="zh-CN" altLang="en-US" sz="2200" dirty="0"/>
              <a:t>的叶子集合只有一个成员不同。因此</a:t>
            </a:r>
            <a:r>
              <a:rPr lang="en-US" altLang="zh-CN" sz="2200" dirty="0"/>
              <a:t>Z</a:t>
            </a:r>
            <a:r>
              <a:rPr lang="zh-CN" altLang="en-US" sz="2200" dirty="0"/>
              <a:t>的叶子集合对于</a:t>
            </a:r>
            <a:r>
              <a:rPr lang="en-US" altLang="zh-CN" sz="2200" dirty="0"/>
              <a:t>X</a:t>
            </a:r>
            <a:r>
              <a:rPr lang="zh-CN" altLang="en-US" sz="2200" dirty="0"/>
              <a:t>来说是一个足够好的近似 </a:t>
            </a:r>
          </a:p>
          <a:p>
            <a:pPr eaLnBrk="1" hangingPunct="1">
              <a:spcBef>
                <a:spcPts val="0"/>
              </a:spcBef>
            </a:pPr>
            <a:r>
              <a:rPr lang="en-US" altLang="zh-CN" sz="2200" dirty="0"/>
              <a:t>X</a:t>
            </a:r>
            <a:r>
              <a:rPr lang="zh-CN" altLang="en-US" sz="2200" dirty="0"/>
              <a:t>将路由表和叶子集合的信息发送给路由表和叶子集合中的所有节点，相关节点接收到</a:t>
            </a:r>
            <a:r>
              <a:rPr lang="en-US" altLang="zh-CN" sz="2200" dirty="0"/>
              <a:t>X</a:t>
            </a:r>
            <a:r>
              <a:rPr lang="zh-CN" altLang="en-US" sz="2200" dirty="0"/>
              <a:t>的信息，然后调整它们的路由表或叶子集合</a:t>
            </a:r>
          </a:p>
        </p:txBody>
      </p:sp>
    </p:spTree>
    <p:extLst>
      <p:ext uri="{BB962C8B-B14F-4D97-AF65-F5344CB8AC3E}">
        <p14:creationId xmlns:p14="http://schemas.microsoft.com/office/powerpoint/2010/main" val="1787914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81000" y="0"/>
            <a:ext cx="8229600" cy="6858000"/>
          </a:xfrm>
        </p:spPr>
        <p:txBody>
          <a:bodyPr/>
          <a:lstStyle/>
          <a:p>
            <a:pPr eaLnBrk="1" hangingPunct="1">
              <a:spcBef>
                <a:spcPts val="0"/>
              </a:spcBef>
            </a:pPr>
            <a:r>
              <a:rPr lang="zh-CN" altLang="en-US" sz="2400" b="1" dirty="0">
                <a:solidFill>
                  <a:srgbClr val="1602AA"/>
                </a:solidFill>
              </a:rPr>
              <a:t>节点失效</a:t>
            </a:r>
            <a:r>
              <a:rPr lang="zh-CN" altLang="en-US" sz="2400" dirty="0"/>
              <a:t>：当某个节点发现有节点失效时，为了</a:t>
            </a:r>
            <a:r>
              <a:rPr lang="zh-CN" altLang="en-US" sz="2400" dirty="0">
                <a:solidFill>
                  <a:srgbClr val="C00000"/>
                </a:solidFill>
              </a:rPr>
              <a:t>修复自身的叶子集合</a:t>
            </a:r>
            <a:r>
              <a:rPr lang="en-US" altLang="zh-CN" sz="2400" dirty="0">
                <a:solidFill>
                  <a:srgbClr val="C00000"/>
                </a:solidFill>
              </a:rPr>
              <a:t>L</a:t>
            </a:r>
            <a:r>
              <a:rPr lang="zh-CN" altLang="en-US" sz="2400" dirty="0"/>
              <a:t>，它找到靠近失效节点的某个活节点，然后从这个邻居节点中获得它叶子集合</a:t>
            </a:r>
            <a:r>
              <a:rPr lang="en-US" altLang="zh-CN" sz="2400" dirty="0"/>
              <a:t>L’</a:t>
            </a:r>
            <a:r>
              <a:rPr lang="zh-CN" altLang="en-US" sz="2400" dirty="0"/>
              <a:t>的一份拷贝，</a:t>
            </a:r>
            <a:r>
              <a:rPr lang="en-US" altLang="zh-CN" sz="2400" dirty="0"/>
              <a:t>L’</a:t>
            </a:r>
            <a:r>
              <a:rPr lang="zh-CN" altLang="en-US" sz="2400" dirty="0"/>
              <a:t>中包含一部分与</a:t>
            </a:r>
            <a:r>
              <a:rPr lang="en-US" altLang="zh-CN" sz="2400" dirty="0"/>
              <a:t>L</a:t>
            </a:r>
            <a:r>
              <a:rPr lang="zh-CN" altLang="en-US" sz="2400" dirty="0"/>
              <a:t>重叠的</a:t>
            </a:r>
            <a:r>
              <a:rPr lang="en-US" altLang="zh-CN" sz="2400" dirty="0"/>
              <a:t>GUID</a:t>
            </a:r>
            <a:r>
              <a:rPr lang="zh-CN" altLang="en-US" sz="2400" dirty="0"/>
              <a:t>，其中有一个合适的代替失效节点的节点。别的相邻节点也会收到有节点失效的通知，然后这些节点执行上述类似的操作，以修复它们的叶子集合。这个修复过程能够保证节点的叶子集合可以得到修复，除非节点中的</a:t>
            </a:r>
            <a:r>
              <a:rPr lang="en-US" altLang="zh-CN" sz="2400" i="1" dirty="0"/>
              <a:t>l</a:t>
            </a:r>
            <a:r>
              <a:rPr lang="zh-CN" altLang="en-US" sz="2400" dirty="0"/>
              <a:t>个连续的相邻节点同时失效</a:t>
            </a:r>
          </a:p>
          <a:p>
            <a:pPr eaLnBrk="1" hangingPunct="1">
              <a:spcBef>
                <a:spcPts val="0"/>
              </a:spcBef>
            </a:pPr>
            <a:r>
              <a:rPr lang="zh-CN" altLang="en-US" sz="2400" dirty="0">
                <a:solidFill>
                  <a:srgbClr val="C00000"/>
                </a:solidFill>
              </a:rPr>
              <a:t>对路由表的修复</a:t>
            </a:r>
            <a:r>
              <a:rPr lang="zh-CN" altLang="en-US" sz="2400" dirty="0"/>
              <a:t>基于“一旦发现”机制。即使一些路由表项不再有效，消息的路由仍能继续进行：如果路由失败，那么将使用路由表同一行的其他项</a:t>
            </a:r>
          </a:p>
          <a:p>
            <a:pPr eaLnBrk="1" hangingPunct="1">
              <a:spcBef>
                <a:spcPts val="0"/>
              </a:spcBef>
            </a:pPr>
            <a:r>
              <a:rPr lang="zh-CN" altLang="en-US" sz="2400" dirty="0"/>
              <a:t>使用一个简单的闲聊</a:t>
            </a:r>
            <a:r>
              <a:rPr lang="en-US" altLang="zh-CN" sz="2400" dirty="0"/>
              <a:t>(gossip)</a:t>
            </a:r>
            <a:r>
              <a:rPr lang="zh-CN" altLang="en-US" sz="2400" dirty="0"/>
              <a:t>协议来定期在节点之间交换路由表信息，从而修复路由表失效的项，并避免地域特性的缓慢退化。闲聊协议每隔</a:t>
            </a:r>
            <a:r>
              <a:rPr lang="en-US" altLang="zh-CN" sz="2400" dirty="0"/>
              <a:t>20</a:t>
            </a:r>
            <a:r>
              <a:rPr lang="zh-CN" altLang="en-US" sz="2400" dirty="0"/>
              <a:t>分钟运行一次</a:t>
            </a:r>
          </a:p>
          <a:p>
            <a:pPr eaLnBrk="1" hangingPunct="1">
              <a:spcBef>
                <a:spcPts val="0"/>
              </a:spcBef>
            </a:pPr>
            <a:r>
              <a:rPr lang="zh-CN" altLang="en-US" sz="2400" dirty="0"/>
              <a:t>性能</a:t>
            </a:r>
            <a:r>
              <a:rPr lang="en-US" altLang="zh-CN" sz="2400" dirty="0"/>
              <a:t>(Pastry</a:t>
            </a:r>
            <a:r>
              <a:rPr lang="zh-CN" altLang="en-US" sz="2400" dirty="0"/>
              <a:t>的可靠版本</a:t>
            </a:r>
            <a:r>
              <a:rPr lang="en-US" altLang="zh-CN" sz="2400" dirty="0" err="1"/>
              <a:t>MSPastry</a:t>
            </a:r>
            <a:r>
              <a:rPr lang="en-US" altLang="zh-CN" sz="2400" dirty="0"/>
              <a:t>)</a:t>
            </a:r>
            <a:r>
              <a:rPr lang="zh-CN" altLang="en-US" sz="2400" dirty="0"/>
              <a:t>：</a:t>
            </a:r>
            <a:r>
              <a:rPr lang="en-US" altLang="zh-CN" sz="2400" dirty="0"/>
              <a:t>RDP (Relative Delay Penalty)</a:t>
            </a:r>
            <a:r>
              <a:rPr lang="zh-CN" altLang="en-US" sz="2400" dirty="0"/>
              <a:t>值在网络消息丢失率为</a:t>
            </a:r>
            <a:r>
              <a:rPr lang="en-US" altLang="zh-CN" sz="2400" dirty="0"/>
              <a:t>0</a:t>
            </a:r>
            <a:r>
              <a:rPr lang="zh-CN" altLang="en-US" sz="2400" dirty="0"/>
              <a:t>％情况下约为</a:t>
            </a:r>
            <a:r>
              <a:rPr lang="en-US" altLang="zh-CN" sz="2400" dirty="0"/>
              <a:t>1.8</a:t>
            </a:r>
            <a:r>
              <a:rPr lang="zh-CN" altLang="en-US" sz="2400" dirty="0"/>
              <a:t>，在网络消息丢失率为</a:t>
            </a:r>
            <a:r>
              <a:rPr lang="en-US" altLang="zh-CN" sz="2400" dirty="0"/>
              <a:t>5</a:t>
            </a:r>
            <a:r>
              <a:rPr lang="zh-CN" altLang="en-US" sz="2400" dirty="0"/>
              <a:t>％情况下约为</a:t>
            </a:r>
            <a:r>
              <a:rPr lang="en-US" altLang="zh-CN" sz="2400" dirty="0"/>
              <a:t>2.2</a:t>
            </a:r>
          </a:p>
        </p:txBody>
      </p:sp>
    </p:spTree>
    <p:extLst>
      <p:ext uri="{BB962C8B-B14F-4D97-AF65-F5344CB8AC3E}">
        <p14:creationId xmlns:p14="http://schemas.microsoft.com/office/powerpoint/2010/main" val="19316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348880"/>
            <a:ext cx="7848600" cy="138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000" b="1" dirty="0">
                <a:solidFill>
                  <a:srgbClr val="99FFCC"/>
                </a:solidFill>
              </a:rPr>
              <a:t>3. Application Layer Multicasting</a:t>
            </a:r>
            <a:endParaRPr lang="en-US" altLang="zh-CN" sz="4000" b="1" dirty="0">
              <a:solidFill>
                <a:srgbClr val="99FFCC"/>
              </a:solidFill>
              <a:ea typeface="新细明体" pitchFamily="2" charset="-122"/>
            </a:endParaRPr>
          </a:p>
        </p:txBody>
      </p:sp>
    </p:spTree>
    <p:extLst>
      <p:ext uri="{BB962C8B-B14F-4D97-AF65-F5344CB8AC3E}">
        <p14:creationId xmlns:p14="http://schemas.microsoft.com/office/powerpoint/2010/main" val="3934713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a:xfrm>
            <a:off x="468313" y="0"/>
            <a:ext cx="8229600" cy="836613"/>
          </a:xfrm>
        </p:spPr>
        <p:txBody>
          <a:bodyPr/>
          <a:lstStyle/>
          <a:p>
            <a:pPr eaLnBrk="1" hangingPunct="1"/>
            <a:r>
              <a:rPr lang="en-US" altLang="zh-CN" sz="4000" dirty="0"/>
              <a:t>Process &amp; Thread</a:t>
            </a:r>
          </a:p>
        </p:txBody>
      </p:sp>
      <p:sp>
        <p:nvSpPr>
          <p:cNvPr id="3075" name="Rectangle 4"/>
          <p:cNvSpPr>
            <a:spLocks noGrp="1" noChangeArrowheads="1"/>
          </p:cNvSpPr>
          <p:nvPr>
            <p:ph type="body" idx="1"/>
          </p:nvPr>
        </p:nvSpPr>
        <p:spPr>
          <a:xfrm>
            <a:off x="250825" y="836613"/>
            <a:ext cx="8713788" cy="3240087"/>
          </a:xfrm>
        </p:spPr>
        <p:txBody>
          <a:bodyPr/>
          <a:lstStyle/>
          <a:p>
            <a:pPr eaLnBrk="1" hangingPunct="1">
              <a:lnSpc>
                <a:spcPct val="80000"/>
              </a:lnSpc>
            </a:pPr>
            <a:r>
              <a:rPr lang="en-US" altLang="zh-CN" sz="2400" dirty="0"/>
              <a:t>Processes form </a:t>
            </a:r>
            <a:r>
              <a:rPr lang="en-US" altLang="zh-CN" sz="2400" b="1" dirty="0">
                <a:solidFill>
                  <a:srgbClr val="1602AA"/>
                </a:solidFill>
              </a:rPr>
              <a:t>a building block</a:t>
            </a:r>
            <a:r>
              <a:rPr lang="en-US" altLang="zh-CN" sz="2400" dirty="0"/>
              <a:t> in distributed systems</a:t>
            </a:r>
          </a:p>
          <a:p>
            <a:pPr eaLnBrk="1" hangingPunct="1">
              <a:lnSpc>
                <a:spcPct val="80000"/>
              </a:lnSpc>
            </a:pPr>
            <a:r>
              <a:rPr lang="en-US" altLang="zh-CN" sz="2400" dirty="0"/>
              <a:t>The operating system maintains the </a:t>
            </a:r>
            <a:r>
              <a:rPr lang="en-US" altLang="zh-CN" sz="2400" b="1" dirty="0">
                <a:solidFill>
                  <a:srgbClr val="1602AA"/>
                </a:solidFill>
              </a:rPr>
              <a:t>concurrency transparency</a:t>
            </a:r>
            <a:r>
              <a:rPr lang="en-US" altLang="zh-CN" sz="2400" dirty="0"/>
              <a:t> for process executions </a:t>
            </a:r>
          </a:p>
          <a:p>
            <a:pPr eaLnBrk="1" hangingPunct="1">
              <a:lnSpc>
                <a:spcPct val="80000"/>
              </a:lnSpc>
            </a:pPr>
            <a:r>
              <a:rPr lang="en-US" altLang="zh-CN" sz="2400" dirty="0"/>
              <a:t>Drawbacks of Process</a:t>
            </a:r>
          </a:p>
          <a:p>
            <a:pPr lvl="1" eaLnBrk="1" hangingPunct="1">
              <a:lnSpc>
                <a:spcPct val="80000"/>
              </a:lnSpc>
            </a:pPr>
            <a:r>
              <a:rPr lang="en-US" altLang="zh-CN" sz="2400" dirty="0"/>
              <a:t>In a single-threaded process, whenever a blocking system call is executed, the process as a whole is blocked</a:t>
            </a:r>
          </a:p>
          <a:p>
            <a:pPr lvl="1" eaLnBrk="1" hangingPunct="1">
              <a:lnSpc>
                <a:spcPct val="80000"/>
              </a:lnSpc>
            </a:pPr>
            <a:r>
              <a:rPr lang="en-US" altLang="zh-CN" sz="2400" dirty="0"/>
              <a:t>Costs for creating process and context switching are high</a:t>
            </a:r>
          </a:p>
          <a:p>
            <a:pPr eaLnBrk="1" hangingPunct="1">
              <a:lnSpc>
                <a:spcPct val="80000"/>
              </a:lnSpc>
            </a:pPr>
            <a:r>
              <a:rPr lang="en-US" altLang="zh-CN" sz="2400" dirty="0"/>
              <a:t>Multiple threads of control are permitted in a process.</a:t>
            </a:r>
          </a:p>
        </p:txBody>
      </p:sp>
      <p:sp>
        <p:nvSpPr>
          <p:cNvPr id="3077" name="Line 6"/>
          <p:cNvSpPr>
            <a:spLocks noChangeShapeType="1"/>
          </p:cNvSpPr>
          <p:nvPr/>
        </p:nvSpPr>
        <p:spPr bwMode="auto">
          <a:xfrm flipV="1">
            <a:off x="468313" y="4037270"/>
            <a:ext cx="8424862" cy="73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 name="Rectangle 7"/>
          <p:cNvSpPr>
            <a:spLocks noChangeArrowheads="1"/>
          </p:cNvSpPr>
          <p:nvPr/>
        </p:nvSpPr>
        <p:spPr bwMode="auto">
          <a:xfrm>
            <a:off x="-1" y="4037270"/>
            <a:ext cx="903649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200" dirty="0"/>
              <a:t>         Process Context                                           Thread Context </a:t>
            </a:r>
          </a:p>
        </p:txBody>
      </p:sp>
      <p:sp>
        <p:nvSpPr>
          <p:cNvPr id="3079" name="Rectangle 8"/>
          <p:cNvSpPr>
            <a:spLocks noChangeArrowheads="1"/>
          </p:cNvSpPr>
          <p:nvPr/>
        </p:nvSpPr>
        <p:spPr bwMode="auto">
          <a:xfrm>
            <a:off x="11112" y="4453390"/>
            <a:ext cx="9144001"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200" dirty="0">
                <a:latin typeface="+mn-lt"/>
                <a:cs typeface="Times New Roman" pitchFamily="18" charset="0"/>
              </a:rPr>
              <a:t>Address space tables                               Saved processor registers</a:t>
            </a:r>
          </a:p>
          <a:p>
            <a:pPr>
              <a:spcBef>
                <a:spcPct val="0"/>
              </a:spcBef>
              <a:buFontTx/>
              <a:buNone/>
            </a:pPr>
            <a:r>
              <a:rPr lang="en-US" altLang="zh-CN" sz="2200" dirty="0">
                <a:latin typeface="+mn-lt"/>
                <a:cs typeface="Times New Roman" pitchFamily="18" charset="0"/>
              </a:rPr>
              <a:t>Communication interfaces, open files       Priority and execution state</a:t>
            </a:r>
          </a:p>
          <a:p>
            <a:pPr>
              <a:spcBef>
                <a:spcPct val="0"/>
              </a:spcBef>
              <a:buFontTx/>
              <a:buNone/>
            </a:pPr>
            <a:r>
              <a:rPr lang="en-US" altLang="zh-CN" sz="2200" dirty="0">
                <a:latin typeface="+mn-lt"/>
                <a:cs typeface="Times New Roman" pitchFamily="18" charset="0"/>
              </a:rPr>
              <a:t>Semaphores, other sync objects 	    Software interrupt handling info</a:t>
            </a:r>
          </a:p>
          <a:p>
            <a:pPr>
              <a:spcBef>
                <a:spcPct val="0"/>
              </a:spcBef>
              <a:buFontTx/>
              <a:buNone/>
            </a:pPr>
            <a:r>
              <a:rPr lang="en-US" altLang="zh-CN" sz="2200" dirty="0">
                <a:latin typeface="+mn-lt"/>
                <a:cs typeface="Times New Roman" pitchFamily="18" charset="0"/>
              </a:rPr>
              <a:t>List of thread identifiers                      Execution environment identifier</a:t>
            </a:r>
          </a:p>
          <a:p>
            <a:pPr indent="0" algn="ctr">
              <a:spcBef>
                <a:spcPct val="0"/>
              </a:spcBef>
              <a:buFontTx/>
              <a:buNone/>
            </a:pPr>
            <a:r>
              <a:rPr lang="en-US" altLang="zh-CN" sz="2200" dirty="0">
                <a:latin typeface="+mn-lt"/>
                <a:cs typeface="Times New Roman" pitchFamily="18" charset="0"/>
              </a:rPr>
              <a:t>(Pages of address space resident in memory; hardware cache entries)</a:t>
            </a:r>
            <a:endParaRPr lang="en-US" altLang="zh-CN" sz="2200" dirty="0">
              <a:latin typeface="Times New Roman" pitchFamily="18" charset="0"/>
              <a:cs typeface="Times New Roman" pitchFamily="18" charset="0"/>
            </a:endParaRPr>
          </a:p>
        </p:txBody>
      </p:sp>
      <p:sp>
        <p:nvSpPr>
          <p:cNvPr id="3080" name="Line 9"/>
          <p:cNvSpPr>
            <a:spLocks noChangeShapeType="1"/>
          </p:cNvSpPr>
          <p:nvPr/>
        </p:nvSpPr>
        <p:spPr bwMode="auto">
          <a:xfrm flipV="1">
            <a:off x="468313" y="4413959"/>
            <a:ext cx="842486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矩形 1">
            <a:extLst>
              <a:ext uri="{FF2B5EF4-FFF2-40B4-BE49-F238E27FC236}">
                <a16:creationId xmlns:a16="http://schemas.microsoft.com/office/drawing/2014/main" xmlns="" id="{8BFE4FA1-F772-4611-B087-66153B5E4B14}"/>
              </a:ext>
            </a:extLst>
          </p:cNvPr>
          <p:cNvSpPr/>
          <p:nvPr/>
        </p:nvSpPr>
        <p:spPr>
          <a:xfrm>
            <a:off x="250825" y="4044616"/>
            <a:ext cx="4609902" cy="184363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8CF5C0DF-582A-46DC-A02A-048E2825D818}"/>
              </a:ext>
            </a:extLst>
          </p:cNvPr>
          <p:cNvSpPr/>
          <p:nvPr/>
        </p:nvSpPr>
        <p:spPr>
          <a:xfrm>
            <a:off x="4932040" y="4037270"/>
            <a:ext cx="4115569" cy="184363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a:t>Application Layer Multicasting </a:t>
            </a:r>
          </a:p>
        </p:txBody>
      </p:sp>
      <p:sp>
        <p:nvSpPr>
          <p:cNvPr id="14339" name="Rectangle 3"/>
          <p:cNvSpPr>
            <a:spLocks noGrp="1" noChangeArrowheads="1"/>
          </p:cNvSpPr>
          <p:nvPr>
            <p:ph type="body" idx="1"/>
          </p:nvPr>
        </p:nvSpPr>
        <p:spPr/>
        <p:txBody>
          <a:bodyPr/>
          <a:lstStyle/>
          <a:p>
            <a:pPr eaLnBrk="1" hangingPunct="1"/>
            <a:r>
              <a:rPr lang="en-US" altLang="zh-CN" sz="2800" dirty="0"/>
              <a:t>The crucial design issue is the construction of the overlay network</a:t>
            </a:r>
          </a:p>
          <a:p>
            <a:pPr lvl="1" eaLnBrk="1" hangingPunct="1"/>
            <a:r>
              <a:rPr lang="en-US" altLang="zh-CN" sz="2400" dirty="0"/>
              <a:t>Nodes are organized into </a:t>
            </a:r>
            <a:r>
              <a:rPr lang="en-US" altLang="zh-CN" sz="2400" dirty="0">
                <a:solidFill>
                  <a:srgbClr val="C00000"/>
                </a:solidFill>
              </a:rPr>
              <a:t>a tree or a mesh network</a:t>
            </a:r>
          </a:p>
          <a:p>
            <a:pPr eaLnBrk="1" hangingPunct="1"/>
            <a:r>
              <a:rPr lang="en-US" altLang="zh-CN" sz="2800" dirty="0"/>
              <a:t>Metrics: link stress, stretch, </a:t>
            </a:r>
            <a:r>
              <a:rPr lang="en-US" altLang="zh-CN" sz="2800" dirty="0">
                <a:solidFill>
                  <a:srgbClr val="C00000"/>
                </a:solidFill>
              </a:rPr>
              <a:t>tree cost</a:t>
            </a:r>
          </a:p>
          <a:p>
            <a:pPr lvl="1" eaLnBrk="1" hangingPunct="1"/>
            <a:r>
              <a:rPr lang="en-US" altLang="zh-CN" sz="2400" dirty="0"/>
              <a:t>Link stress: it counts how often a packet crosses the same link. </a:t>
            </a:r>
          </a:p>
          <a:p>
            <a:pPr lvl="1" eaLnBrk="1" hangingPunct="1"/>
            <a:r>
              <a:rPr lang="en-US" altLang="zh-CN" sz="2400" dirty="0"/>
              <a:t>Stretch, Relative Delay Penalty (RDP): it measures the ratio in the delay between two nodes in the overlay, and the delay that those two nodes would experience in the underlying network. </a:t>
            </a:r>
          </a:p>
          <a:p>
            <a:pPr lvl="1" eaLnBrk="1" hangingPunct="1"/>
            <a:r>
              <a:rPr lang="en-US" altLang="zh-CN" sz="2400" dirty="0"/>
              <a:t>Tree cost: it is generally related to minimizing the aggregated link costs </a:t>
            </a:r>
          </a:p>
          <a:p>
            <a:pPr eaLnBrk="1" hangingPunct="1"/>
            <a:r>
              <a:rPr lang="en-US" altLang="zh-CN" sz="2800" dirty="0"/>
              <a:t>Examples: </a:t>
            </a:r>
            <a:r>
              <a:rPr lang="en-US" altLang="zh-CN" sz="2800" dirty="0">
                <a:solidFill>
                  <a:srgbClr val="1602AA"/>
                </a:solidFill>
              </a:rPr>
              <a:t>ESM (End System Multicast)</a:t>
            </a:r>
            <a:r>
              <a:rPr lang="en-US" altLang="zh-CN" sz="2800" dirty="0"/>
              <a:t>, </a:t>
            </a:r>
            <a:r>
              <a:rPr lang="en-US" altLang="zh-CN" sz="2800" dirty="0">
                <a:solidFill>
                  <a:srgbClr val="1602AA"/>
                </a:solidFill>
              </a:rPr>
              <a:t>Scribe</a:t>
            </a:r>
            <a:r>
              <a:rPr lang="en-US" altLang="zh-CN" sz="2800" dirty="0"/>
              <a:t> </a:t>
            </a:r>
          </a:p>
        </p:txBody>
      </p:sp>
    </p:spTree>
    <p:extLst>
      <p:ext uri="{BB962C8B-B14F-4D97-AF65-F5344CB8AC3E}">
        <p14:creationId xmlns:p14="http://schemas.microsoft.com/office/powerpoint/2010/main" val="53424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t>ESM (End System Multicast)</a:t>
            </a:r>
          </a:p>
        </p:txBody>
      </p:sp>
      <p:sp>
        <p:nvSpPr>
          <p:cNvPr id="22531" name="Rectangle 3"/>
          <p:cNvSpPr>
            <a:spLocks noGrp="1" noChangeArrowheads="1"/>
          </p:cNvSpPr>
          <p:nvPr>
            <p:ph type="body" idx="1"/>
          </p:nvPr>
        </p:nvSpPr>
        <p:spPr>
          <a:xfrm>
            <a:off x="457200" y="914400"/>
            <a:ext cx="8229600" cy="5791200"/>
          </a:xfrm>
        </p:spPr>
        <p:txBody>
          <a:bodyPr/>
          <a:lstStyle/>
          <a:p>
            <a:pPr eaLnBrk="1" hangingPunct="1">
              <a:lnSpc>
                <a:spcPct val="80000"/>
              </a:lnSpc>
            </a:pPr>
            <a:r>
              <a:rPr lang="en-US" altLang="zh-CN" sz="2400" dirty="0"/>
              <a:t>Goal: </a:t>
            </a:r>
          </a:p>
          <a:p>
            <a:pPr lvl="1" eaLnBrk="1" hangingPunct="1">
              <a:lnSpc>
                <a:spcPct val="80000"/>
              </a:lnSpc>
            </a:pPr>
            <a:r>
              <a:rPr lang="en-US" altLang="zh-CN" sz="2400" dirty="0"/>
              <a:t>To provide the real-time multicasting of video over the Internet </a:t>
            </a:r>
          </a:p>
          <a:p>
            <a:pPr lvl="1" eaLnBrk="1" hangingPunct="1">
              <a:lnSpc>
                <a:spcPct val="80000"/>
              </a:lnSpc>
            </a:pPr>
            <a:r>
              <a:rPr lang="en-US" altLang="zh-CN" sz="2400" dirty="0"/>
              <a:t>To seek resilience to </a:t>
            </a:r>
            <a:r>
              <a:rPr lang="en-US" altLang="zh-CN" sz="2400" dirty="0">
                <a:solidFill>
                  <a:srgbClr val="1602AA"/>
                </a:solidFill>
              </a:rPr>
              <a:t>changes</a:t>
            </a:r>
            <a:r>
              <a:rPr lang="en-US" altLang="zh-CN" sz="2400" dirty="0"/>
              <a:t> through self-organization, e.g. to deal gracefully with </a:t>
            </a:r>
            <a:r>
              <a:rPr lang="en-US" altLang="zh-CN" sz="2400" dirty="0">
                <a:solidFill>
                  <a:srgbClr val="1602AA"/>
                </a:solidFill>
              </a:rPr>
              <a:t>dynamic joining and leaving by nodes, failure of nodes and changes in the configuration and performance of the underlying network</a:t>
            </a:r>
            <a:endParaRPr lang="en-US" altLang="zh-CN" sz="2400" dirty="0"/>
          </a:p>
          <a:p>
            <a:pPr eaLnBrk="1" hangingPunct="1">
              <a:lnSpc>
                <a:spcPct val="80000"/>
              </a:lnSpc>
            </a:pPr>
            <a:r>
              <a:rPr lang="en-US" altLang="zh-CN" sz="2400" dirty="0"/>
              <a:t>Solution: constructing a tree for each video stream, rooted in the source of that particular stream</a:t>
            </a:r>
          </a:p>
          <a:p>
            <a:pPr eaLnBrk="1" hangingPunct="1">
              <a:lnSpc>
                <a:spcPct val="80000"/>
              </a:lnSpc>
            </a:pPr>
            <a:r>
              <a:rPr lang="en-US" altLang="zh-CN" sz="2400" dirty="0"/>
              <a:t>Key elements: </a:t>
            </a:r>
          </a:p>
          <a:p>
            <a:pPr lvl="1" eaLnBrk="1" hangingPunct="1">
              <a:lnSpc>
                <a:spcPct val="80000"/>
              </a:lnSpc>
            </a:pPr>
            <a:r>
              <a:rPr lang="en-US" altLang="zh-CN" sz="2400" dirty="0"/>
              <a:t>how to maintain </a:t>
            </a:r>
            <a:r>
              <a:rPr lang="en-US" altLang="zh-CN" sz="2400" dirty="0">
                <a:solidFill>
                  <a:srgbClr val="C00000"/>
                </a:solidFill>
              </a:rPr>
              <a:t>membershi</a:t>
            </a:r>
            <a:r>
              <a:rPr lang="en-US" altLang="zh-CN" sz="2400" dirty="0"/>
              <a:t>p information: gossip protocol; </a:t>
            </a:r>
          </a:p>
          <a:p>
            <a:pPr lvl="1" eaLnBrk="1" hangingPunct="1">
              <a:lnSpc>
                <a:spcPct val="80000"/>
              </a:lnSpc>
            </a:pPr>
            <a:r>
              <a:rPr lang="en-US" altLang="zh-CN" sz="2400" dirty="0"/>
              <a:t>how to deal with new peers </a:t>
            </a:r>
            <a:r>
              <a:rPr lang="en-US" altLang="zh-CN" sz="2400" dirty="0">
                <a:solidFill>
                  <a:srgbClr val="C00000"/>
                </a:solidFill>
              </a:rPr>
              <a:t>joining</a:t>
            </a:r>
            <a:r>
              <a:rPr lang="en-US" altLang="zh-CN" sz="2400" dirty="0"/>
              <a:t> the tree;</a:t>
            </a:r>
          </a:p>
          <a:p>
            <a:pPr lvl="1" eaLnBrk="1" hangingPunct="1">
              <a:lnSpc>
                <a:spcPct val="80000"/>
              </a:lnSpc>
            </a:pPr>
            <a:r>
              <a:rPr lang="en-US" altLang="zh-CN" sz="2400" dirty="0"/>
              <a:t>how to deal with peers </a:t>
            </a:r>
            <a:r>
              <a:rPr lang="en-US" altLang="zh-CN" sz="2400" dirty="0">
                <a:solidFill>
                  <a:srgbClr val="C00000"/>
                </a:solidFill>
              </a:rPr>
              <a:t>leaving</a:t>
            </a:r>
            <a:r>
              <a:rPr lang="en-US" altLang="zh-CN" sz="2400" dirty="0"/>
              <a:t> the tree (whether gracefully or through failure);</a:t>
            </a:r>
          </a:p>
          <a:p>
            <a:pPr lvl="1" eaLnBrk="1" hangingPunct="1">
              <a:lnSpc>
                <a:spcPct val="80000"/>
              </a:lnSpc>
            </a:pPr>
            <a:r>
              <a:rPr lang="en-US" altLang="zh-CN" sz="2400" dirty="0"/>
              <a:t>how to </a:t>
            </a:r>
            <a:r>
              <a:rPr lang="en-US" altLang="zh-CN" sz="2400" dirty="0">
                <a:solidFill>
                  <a:srgbClr val="C00000"/>
                </a:solidFill>
              </a:rPr>
              <a:t>adapt </a:t>
            </a:r>
            <a:r>
              <a:rPr lang="en-US" altLang="zh-CN" sz="2400" dirty="0"/>
              <a:t>the tree structures for performance.</a:t>
            </a:r>
          </a:p>
        </p:txBody>
      </p:sp>
    </p:spTree>
    <p:extLst>
      <p:ext uri="{BB962C8B-B14F-4D97-AF65-F5344CB8AC3E}">
        <p14:creationId xmlns:p14="http://schemas.microsoft.com/office/powerpoint/2010/main" val="3457068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4"/>
          <p:cNvSpPr>
            <a:spLocks noChangeArrowheads="1"/>
          </p:cNvSpPr>
          <p:nvPr/>
        </p:nvSpPr>
        <p:spPr bwMode="auto">
          <a:xfrm>
            <a:off x="8229600" y="46624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5" name="Oval 5"/>
          <p:cNvSpPr>
            <a:spLocks noChangeArrowheads="1"/>
          </p:cNvSpPr>
          <p:nvPr/>
        </p:nvSpPr>
        <p:spPr bwMode="auto">
          <a:xfrm>
            <a:off x="86106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6" name="Oval 6"/>
          <p:cNvSpPr>
            <a:spLocks noChangeArrowheads="1"/>
          </p:cNvSpPr>
          <p:nvPr/>
        </p:nvSpPr>
        <p:spPr bwMode="auto">
          <a:xfrm>
            <a:off x="77724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7" name="Oval 7"/>
          <p:cNvSpPr>
            <a:spLocks noChangeArrowheads="1"/>
          </p:cNvSpPr>
          <p:nvPr/>
        </p:nvSpPr>
        <p:spPr bwMode="auto">
          <a:xfrm>
            <a:off x="7848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8" name="Oval 8"/>
          <p:cNvSpPr>
            <a:spLocks noChangeArrowheads="1"/>
          </p:cNvSpPr>
          <p:nvPr/>
        </p:nvSpPr>
        <p:spPr bwMode="auto">
          <a:xfrm>
            <a:off x="8610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59" name="Oval 10"/>
          <p:cNvSpPr>
            <a:spLocks noChangeArrowheads="1"/>
          </p:cNvSpPr>
          <p:nvPr/>
        </p:nvSpPr>
        <p:spPr bwMode="auto">
          <a:xfrm>
            <a:off x="68580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60" name="Oval 11"/>
          <p:cNvSpPr>
            <a:spLocks noChangeArrowheads="1"/>
          </p:cNvSpPr>
          <p:nvPr/>
        </p:nvSpPr>
        <p:spPr bwMode="auto">
          <a:xfrm>
            <a:off x="73152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3561" name="Line 12"/>
          <p:cNvSpPr>
            <a:spLocks noChangeShapeType="1"/>
          </p:cNvSpPr>
          <p:nvPr/>
        </p:nvSpPr>
        <p:spPr bwMode="auto">
          <a:xfrm flipH="1">
            <a:off x="8077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13"/>
          <p:cNvSpPr>
            <a:spLocks noChangeShapeType="1"/>
          </p:cNvSpPr>
          <p:nvPr/>
        </p:nvSpPr>
        <p:spPr bwMode="auto">
          <a:xfrm flipH="1">
            <a:off x="7086600" y="5715000"/>
            <a:ext cx="685800" cy="70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Line 14"/>
          <p:cNvSpPr>
            <a:spLocks noChangeShapeType="1"/>
          </p:cNvSpPr>
          <p:nvPr/>
        </p:nvSpPr>
        <p:spPr bwMode="auto">
          <a:xfrm flipH="1">
            <a:off x="7543800" y="5791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Line 15"/>
          <p:cNvSpPr>
            <a:spLocks noChangeShapeType="1"/>
          </p:cNvSpPr>
          <p:nvPr/>
        </p:nvSpPr>
        <p:spPr bwMode="auto">
          <a:xfrm>
            <a:off x="7924800" y="57912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Line 16"/>
          <p:cNvSpPr>
            <a:spLocks noChangeShapeType="1"/>
          </p:cNvSpPr>
          <p:nvPr/>
        </p:nvSpPr>
        <p:spPr bwMode="auto">
          <a:xfrm>
            <a:off x="8458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6" name="Line 17"/>
          <p:cNvSpPr>
            <a:spLocks noChangeShapeType="1"/>
          </p:cNvSpPr>
          <p:nvPr/>
        </p:nvSpPr>
        <p:spPr bwMode="auto">
          <a:xfrm>
            <a:off x="8839200" y="580548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7" name="Text Box 18"/>
          <p:cNvSpPr txBox="1">
            <a:spLocks noChangeArrowheads="1"/>
          </p:cNvSpPr>
          <p:nvPr/>
        </p:nvSpPr>
        <p:spPr bwMode="auto">
          <a:xfrm>
            <a:off x="8229600" y="460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S</a:t>
            </a:r>
          </a:p>
        </p:txBody>
      </p:sp>
      <p:sp>
        <p:nvSpPr>
          <p:cNvPr id="23568" name="Text Box 20"/>
          <p:cNvSpPr txBox="1">
            <a:spLocks noChangeArrowheads="1"/>
          </p:cNvSpPr>
          <p:nvPr/>
        </p:nvSpPr>
        <p:spPr bwMode="auto">
          <a:xfrm>
            <a:off x="8655050" y="54387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E</a:t>
            </a:r>
          </a:p>
        </p:txBody>
      </p:sp>
      <p:sp>
        <p:nvSpPr>
          <p:cNvPr id="23569" name="Text Box 21"/>
          <p:cNvSpPr txBox="1">
            <a:spLocks noChangeArrowheads="1"/>
          </p:cNvSpPr>
          <p:nvPr/>
        </p:nvSpPr>
        <p:spPr bwMode="auto">
          <a:xfrm>
            <a:off x="68580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B</a:t>
            </a:r>
          </a:p>
        </p:txBody>
      </p:sp>
      <p:sp>
        <p:nvSpPr>
          <p:cNvPr id="23570" name="Text Box 22"/>
          <p:cNvSpPr txBox="1">
            <a:spLocks noChangeArrowheads="1"/>
          </p:cNvSpPr>
          <p:nvPr/>
        </p:nvSpPr>
        <p:spPr bwMode="auto">
          <a:xfrm>
            <a:off x="734695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C</a:t>
            </a:r>
          </a:p>
        </p:txBody>
      </p:sp>
      <p:sp>
        <p:nvSpPr>
          <p:cNvPr id="23571" name="Text Box 23"/>
          <p:cNvSpPr txBox="1">
            <a:spLocks noChangeArrowheads="1"/>
          </p:cNvSpPr>
          <p:nvPr/>
        </p:nvSpPr>
        <p:spPr bwMode="auto">
          <a:xfrm>
            <a:off x="78486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D</a:t>
            </a:r>
          </a:p>
        </p:txBody>
      </p:sp>
      <p:sp>
        <p:nvSpPr>
          <p:cNvPr id="23572" name="Text Box 24"/>
          <p:cNvSpPr txBox="1">
            <a:spLocks noChangeArrowheads="1"/>
          </p:cNvSpPr>
          <p:nvPr/>
        </p:nvSpPr>
        <p:spPr bwMode="auto">
          <a:xfrm>
            <a:off x="8610600" y="63531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F</a:t>
            </a:r>
          </a:p>
        </p:txBody>
      </p:sp>
      <p:sp>
        <p:nvSpPr>
          <p:cNvPr id="23573" name="Rectangle 2"/>
          <p:cNvSpPr>
            <a:spLocks noGrp="1" noChangeArrowheads="1"/>
          </p:cNvSpPr>
          <p:nvPr>
            <p:ph type="title"/>
          </p:nvPr>
        </p:nvSpPr>
        <p:spPr/>
        <p:txBody>
          <a:bodyPr/>
          <a:lstStyle/>
          <a:p>
            <a:r>
              <a:rPr lang="en-US" altLang="zh-CN" dirty="0"/>
              <a:t>Joining a tree</a:t>
            </a:r>
          </a:p>
        </p:txBody>
      </p:sp>
      <p:sp>
        <p:nvSpPr>
          <p:cNvPr id="23574" name="Rectangle 3"/>
          <p:cNvSpPr>
            <a:spLocks noGrp="1" noChangeArrowheads="1"/>
          </p:cNvSpPr>
          <p:nvPr>
            <p:ph idx="1"/>
          </p:nvPr>
        </p:nvSpPr>
        <p:spPr/>
        <p:txBody>
          <a:bodyPr>
            <a:normAutofit fontScale="77500" lnSpcReduction="20000"/>
          </a:bodyPr>
          <a:lstStyle/>
          <a:p>
            <a:r>
              <a:rPr lang="en-US" altLang="zh-CN" dirty="0"/>
              <a:t>A new node that wants to join contacts the source node (the root of the tree) and is given a randomly selected set of nodes taken from the group view maintained by the source. The new node must select an appropriate parent from this set. </a:t>
            </a:r>
          </a:p>
          <a:p>
            <a:r>
              <a:rPr lang="en-US" altLang="zh-CN" dirty="0">
                <a:solidFill>
                  <a:srgbClr val="1602AA"/>
                </a:solidFill>
              </a:rPr>
              <a:t>Step 1</a:t>
            </a:r>
            <a:r>
              <a:rPr lang="en-US" altLang="zh-CN" dirty="0"/>
              <a:t>: The new node probes the set of members provided by the source and collects the following information on each candidate:</a:t>
            </a:r>
          </a:p>
          <a:p>
            <a:pPr lvl="1"/>
            <a:r>
              <a:rPr lang="en-US" altLang="zh-CN" dirty="0"/>
              <a:t>the performance that node is currently receiving in terms of the throughput and latency from the source;</a:t>
            </a:r>
          </a:p>
          <a:p>
            <a:pPr lvl="1"/>
            <a:r>
              <a:rPr lang="en-US" altLang="zh-CN" dirty="0"/>
              <a:t>the saturation of that node in terms of the number of children it already supports.</a:t>
            </a:r>
          </a:p>
          <a:p>
            <a:r>
              <a:rPr lang="en-US" altLang="zh-CN" dirty="0">
                <a:solidFill>
                  <a:srgbClr val="1602AA"/>
                </a:solidFill>
              </a:rPr>
              <a:t>Step 2</a:t>
            </a:r>
            <a:r>
              <a:rPr lang="en-US" altLang="zh-CN" dirty="0"/>
              <a:t>: The new node eliminates candidates that it deems saturated and then calculates the service it can expect from each of the other candidates in terms of throughput and delay.</a:t>
            </a:r>
          </a:p>
          <a:p>
            <a:pPr lvl="1"/>
            <a:r>
              <a:rPr lang="en-US" altLang="zh-CN" dirty="0"/>
              <a:t>node selection is based on throughput </a:t>
            </a:r>
          </a:p>
          <a:p>
            <a:pPr lvl="1"/>
            <a:r>
              <a:rPr lang="en-US" altLang="zh-CN" dirty="0"/>
              <a:t>and then delay</a:t>
            </a:r>
          </a:p>
        </p:txBody>
      </p:sp>
      <p:sp>
        <p:nvSpPr>
          <p:cNvPr id="23575" name="Text Box 27"/>
          <p:cNvSpPr txBox="1">
            <a:spLocks noChangeArrowheads="1"/>
          </p:cNvSpPr>
          <p:nvPr/>
        </p:nvSpPr>
        <p:spPr bwMode="auto">
          <a:xfrm>
            <a:off x="7772400" y="5486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0000CC"/>
                </a:solidFill>
              </a:rPr>
              <a:t>A</a:t>
            </a:r>
          </a:p>
        </p:txBody>
      </p:sp>
      <p:sp>
        <p:nvSpPr>
          <p:cNvPr id="31772" name="Oval 28"/>
          <p:cNvSpPr>
            <a:spLocks noChangeArrowheads="1"/>
          </p:cNvSpPr>
          <p:nvPr/>
        </p:nvSpPr>
        <p:spPr bwMode="auto">
          <a:xfrm>
            <a:off x="8229600" y="6172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31773" name="Text Box 29"/>
          <p:cNvSpPr txBox="1">
            <a:spLocks noChangeArrowheads="1"/>
          </p:cNvSpPr>
          <p:nvPr/>
        </p:nvSpPr>
        <p:spPr bwMode="auto">
          <a:xfrm>
            <a:off x="8229600" y="61722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G</a:t>
            </a:r>
          </a:p>
        </p:txBody>
      </p:sp>
      <p:sp>
        <p:nvSpPr>
          <p:cNvPr id="31774" name="Line 30"/>
          <p:cNvSpPr>
            <a:spLocks noChangeShapeType="1"/>
          </p:cNvSpPr>
          <p:nvPr/>
        </p:nvSpPr>
        <p:spPr bwMode="auto">
          <a:xfrm flipV="1">
            <a:off x="8458200" y="579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69741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72"/>
                                        </p:tgtEl>
                                        <p:attrNameLst>
                                          <p:attrName>style.visibility</p:attrName>
                                        </p:attrNameLst>
                                      </p:cBhvr>
                                      <p:to>
                                        <p:strVal val="visible"/>
                                      </p:to>
                                    </p:set>
                                    <p:animEffect transition="in" filter="blinds(horizontal)">
                                      <p:cBhvr>
                                        <p:cTn id="7" dur="500"/>
                                        <p:tgtEl>
                                          <p:spTgt spid="317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73"/>
                                        </p:tgtEl>
                                        <p:attrNameLst>
                                          <p:attrName>style.visibility</p:attrName>
                                        </p:attrNameLst>
                                      </p:cBhvr>
                                      <p:to>
                                        <p:strVal val="visible"/>
                                      </p:to>
                                    </p:set>
                                    <p:animEffect transition="in" filter="blinds(horizontal)">
                                      <p:cBhvr>
                                        <p:cTn id="10" dur="500"/>
                                        <p:tgtEl>
                                          <p:spTgt spid="317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774"/>
                                        </p:tgtEl>
                                        <p:attrNameLst>
                                          <p:attrName>style.visibility</p:attrName>
                                        </p:attrNameLst>
                                      </p:cBhvr>
                                      <p:to>
                                        <p:strVal val="visible"/>
                                      </p:to>
                                    </p:set>
                                    <p:animEffect transition="in" filter="blinds(horizontal)">
                                      <p:cBhvr>
                                        <p:cTn id="13" dur="500"/>
                                        <p:tgtEl>
                                          <p:spTgt spid="31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2" grpId="0" animBg="1"/>
      <p:bldP spid="31773" grpId="0"/>
      <p:bldP spid="317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Dealing with nodes leaving </a:t>
            </a:r>
          </a:p>
        </p:txBody>
      </p:sp>
      <p:sp>
        <p:nvSpPr>
          <p:cNvPr id="24579" name="Rectangle 3"/>
          <p:cNvSpPr>
            <a:spLocks noGrp="1" noChangeArrowheads="1"/>
          </p:cNvSpPr>
          <p:nvPr>
            <p:ph idx="1"/>
          </p:nvPr>
        </p:nvSpPr>
        <p:spPr>
          <a:xfrm>
            <a:off x="457200" y="981075"/>
            <a:ext cx="8229600" cy="5372100"/>
          </a:xfrm>
        </p:spPr>
        <p:txBody>
          <a:bodyPr>
            <a:normAutofit fontScale="92500" lnSpcReduction="20000"/>
          </a:bodyPr>
          <a:lstStyle/>
          <a:p>
            <a:r>
              <a:rPr lang="en-US" altLang="zh-CN" dirty="0"/>
              <a:t>Members can leave a tree either through (a) an explicit leave request or through (b) failure.</a:t>
            </a:r>
          </a:p>
          <a:p>
            <a:pPr lvl="1"/>
            <a:r>
              <a:rPr lang="en-US" altLang="zh-CN" dirty="0"/>
              <a:t>(a) The leaving member notifies children that it is leaving and is then expected to keep forwarding data for a period to avoid disruption of service further down the tree. </a:t>
            </a:r>
          </a:p>
          <a:p>
            <a:pPr lvl="1"/>
            <a:r>
              <a:rPr lang="en-US" altLang="zh-CN" dirty="0"/>
              <a:t>(b) Members periodically send alive messages to their children and failure is detected when these messages are not received.</a:t>
            </a:r>
          </a:p>
          <a:p>
            <a:r>
              <a:rPr lang="en-US" altLang="zh-CN" dirty="0"/>
              <a:t>All the children must invoke the parent selection procedure, with extra checks carried out to ensure candidates are not already descendants of the given nodes.</a:t>
            </a:r>
          </a:p>
        </p:txBody>
      </p:sp>
      <p:sp>
        <p:nvSpPr>
          <p:cNvPr id="24580" name="Oval 25"/>
          <p:cNvSpPr>
            <a:spLocks noChangeArrowheads="1"/>
          </p:cNvSpPr>
          <p:nvPr/>
        </p:nvSpPr>
        <p:spPr bwMode="auto">
          <a:xfrm>
            <a:off x="8229600" y="46624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33818" name="Oval 26"/>
          <p:cNvSpPr>
            <a:spLocks noChangeArrowheads="1"/>
          </p:cNvSpPr>
          <p:nvPr/>
        </p:nvSpPr>
        <p:spPr bwMode="auto">
          <a:xfrm>
            <a:off x="86106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2" name="Oval 27"/>
          <p:cNvSpPr>
            <a:spLocks noChangeArrowheads="1"/>
          </p:cNvSpPr>
          <p:nvPr/>
        </p:nvSpPr>
        <p:spPr bwMode="auto">
          <a:xfrm>
            <a:off x="77724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3" name="Oval 28"/>
          <p:cNvSpPr>
            <a:spLocks noChangeArrowheads="1"/>
          </p:cNvSpPr>
          <p:nvPr/>
        </p:nvSpPr>
        <p:spPr bwMode="auto">
          <a:xfrm>
            <a:off x="7848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4" name="Oval 29"/>
          <p:cNvSpPr>
            <a:spLocks noChangeArrowheads="1"/>
          </p:cNvSpPr>
          <p:nvPr/>
        </p:nvSpPr>
        <p:spPr bwMode="auto">
          <a:xfrm>
            <a:off x="8610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5" name="Oval 30"/>
          <p:cNvSpPr>
            <a:spLocks noChangeArrowheads="1"/>
          </p:cNvSpPr>
          <p:nvPr/>
        </p:nvSpPr>
        <p:spPr bwMode="auto">
          <a:xfrm>
            <a:off x="68580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6" name="Oval 31"/>
          <p:cNvSpPr>
            <a:spLocks noChangeArrowheads="1"/>
          </p:cNvSpPr>
          <p:nvPr/>
        </p:nvSpPr>
        <p:spPr bwMode="auto">
          <a:xfrm>
            <a:off x="73152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587" name="Line 32"/>
          <p:cNvSpPr>
            <a:spLocks noChangeShapeType="1"/>
          </p:cNvSpPr>
          <p:nvPr/>
        </p:nvSpPr>
        <p:spPr bwMode="auto">
          <a:xfrm flipH="1">
            <a:off x="8077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Line 33"/>
          <p:cNvSpPr>
            <a:spLocks noChangeShapeType="1"/>
          </p:cNvSpPr>
          <p:nvPr/>
        </p:nvSpPr>
        <p:spPr bwMode="auto">
          <a:xfrm flipH="1">
            <a:off x="7086600" y="5715000"/>
            <a:ext cx="685800" cy="70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9" name="Line 34"/>
          <p:cNvSpPr>
            <a:spLocks noChangeShapeType="1"/>
          </p:cNvSpPr>
          <p:nvPr/>
        </p:nvSpPr>
        <p:spPr bwMode="auto">
          <a:xfrm flipH="1">
            <a:off x="7543800" y="5791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0" name="Line 35"/>
          <p:cNvSpPr>
            <a:spLocks noChangeShapeType="1"/>
          </p:cNvSpPr>
          <p:nvPr/>
        </p:nvSpPr>
        <p:spPr bwMode="auto">
          <a:xfrm>
            <a:off x="7924800" y="57912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8" name="Line 36"/>
          <p:cNvSpPr>
            <a:spLocks noChangeShapeType="1"/>
          </p:cNvSpPr>
          <p:nvPr/>
        </p:nvSpPr>
        <p:spPr bwMode="auto">
          <a:xfrm>
            <a:off x="8458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9" name="Line 37"/>
          <p:cNvSpPr>
            <a:spLocks noChangeShapeType="1"/>
          </p:cNvSpPr>
          <p:nvPr/>
        </p:nvSpPr>
        <p:spPr bwMode="auto">
          <a:xfrm>
            <a:off x="8839200" y="580548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Text Box 38"/>
          <p:cNvSpPr txBox="1">
            <a:spLocks noChangeArrowheads="1"/>
          </p:cNvSpPr>
          <p:nvPr/>
        </p:nvSpPr>
        <p:spPr bwMode="auto">
          <a:xfrm>
            <a:off x="8229600" y="460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S</a:t>
            </a:r>
          </a:p>
        </p:txBody>
      </p:sp>
      <p:sp>
        <p:nvSpPr>
          <p:cNvPr id="33831" name="Text Box 39"/>
          <p:cNvSpPr txBox="1">
            <a:spLocks noChangeArrowheads="1"/>
          </p:cNvSpPr>
          <p:nvPr/>
        </p:nvSpPr>
        <p:spPr bwMode="auto">
          <a:xfrm>
            <a:off x="8655050" y="54387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E</a:t>
            </a:r>
          </a:p>
        </p:txBody>
      </p:sp>
      <p:sp>
        <p:nvSpPr>
          <p:cNvPr id="24595" name="Text Box 40"/>
          <p:cNvSpPr txBox="1">
            <a:spLocks noChangeArrowheads="1"/>
          </p:cNvSpPr>
          <p:nvPr/>
        </p:nvSpPr>
        <p:spPr bwMode="auto">
          <a:xfrm>
            <a:off x="68580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B</a:t>
            </a:r>
          </a:p>
        </p:txBody>
      </p:sp>
      <p:sp>
        <p:nvSpPr>
          <p:cNvPr id="24596" name="Text Box 41"/>
          <p:cNvSpPr txBox="1">
            <a:spLocks noChangeArrowheads="1"/>
          </p:cNvSpPr>
          <p:nvPr/>
        </p:nvSpPr>
        <p:spPr bwMode="auto">
          <a:xfrm>
            <a:off x="734695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C</a:t>
            </a:r>
          </a:p>
        </p:txBody>
      </p:sp>
      <p:sp>
        <p:nvSpPr>
          <p:cNvPr id="24597" name="Text Box 42"/>
          <p:cNvSpPr txBox="1">
            <a:spLocks noChangeArrowheads="1"/>
          </p:cNvSpPr>
          <p:nvPr/>
        </p:nvSpPr>
        <p:spPr bwMode="auto">
          <a:xfrm>
            <a:off x="78486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D</a:t>
            </a:r>
          </a:p>
        </p:txBody>
      </p:sp>
      <p:sp>
        <p:nvSpPr>
          <p:cNvPr id="24598" name="Text Box 43"/>
          <p:cNvSpPr txBox="1">
            <a:spLocks noChangeArrowheads="1"/>
          </p:cNvSpPr>
          <p:nvPr/>
        </p:nvSpPr>
        <p:spPr bwMode="auto">
          <a:xfrm>
            <a:off x="8610600" y="63531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F</a:t>
            </a:r>
          </a:p>
        </p:txBody>
      </p:sp>
      <p:sp>
        <p:nvSpPr>
          <p:cNvPr id="24599" name="Text Box 44"/>
          <p:cNvSpPr txBox="1">
            <a:spLocks noChangeArrowheads="1"/>
          </p:cNvSpPr>
          <p:nvPr/>
        </p:nvSpPr>
        <p:spPr bwMode="auto">
          <a:xfrm>
            <a:off x="7772400" y="5486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A</a:t>
            </a:r>
          </a:p>
        </p:txBody>
      </p:sp>
      <p:sp>
        <p:nvSpPr>
          <p:cNvPr id="24600" name="Oval 45"/>
          <p:cNvSpPr>
            <a:spLocks noChangeArrowheads="1"/>
          </p:cNvSpPr>
          <p:nvPr/>
        </p:nvSpPr>
        <p:spPr bwMode="auto">
          <a:xfrm>
            <a:off x="8229600" y="6172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4601" name="Text Box 46"/>
          <p:cNvSpPr txBox="1">
            <a:spLocks noChangeArrowheads="1"/>
          </p:cNvSpPr>
          <p:nvPr/>
        </p:nvSpPr>
        <p:spPr bwMode="auto">
          <a:xfrm>
            <a:off x="8229600" y="61722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G</a:t>
            </a:r>
          </a:p>
        </p:txBody>
      </p:sp>
      <p:sp>
        <p:nvSpPr>
          <p:cNvPr id="33839" name="Line 47"/>
          <p:cNvSpPr>
            <a:spLocks noChangeShapeType="1"/>
          </p:cNvSpPr>
          <p:nvPr/>
        </p:nvSpPr>
        <p:spPr bwMode="auto">
          <a:xfrm flipV="1">
            <a:off x="8458200" y="579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15950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3818"/>
                                        </p:tgtEl>
                                      </p:cBhvr>
                                    </p:animEffect>
                                    <p:set>
                                      <p:cBhvr>
                                        <p:cTn id="7" dur="1" fill="hold">
                                          <p:stCondLst>
                                            <p:cond delay="499"/>
                                          </p:stCondLst>
                                        </p:cTn>
                                        <p:tgtEl>
                                          <p:spTgt spid="3381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3831"/>
                                        </p:tgtEl>
                                      </p:cBhvr>
                                    </p:animEffect>
                                    <p:set>
                                      <p:cBhvr>
                                        <p:cTn id="10" dur="1" fill="hold">
                                          <p:stCondLst>
                                            <p:cond delay="499"/>
                                          </p:stCondLst>
                                        </p:cTn>
                                        <p:tgtEl>
                                          <p:spTgt spid="33831"/>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33828"/>
                                        </p:tgtEl>
                                      </p:cBhvr>
                                    </p:animEffect>
                                    <p:set>
                                      <p:cBhvr>
                                        <p:cTn id="13" dur="1" fill="hold">
                                          <p:stCondLst>
                                            <p:cond delay="499"/>
                                          </p:stCondLst>
                                        </p:cTn>
                                        <p:tgtEl>
                                          <p:spTgt spid="33828"/>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33839"/>
                                        </p:tgtEl>
                                      </p:cBhvr>
                                    </p:animEffect>
                                    <p:set>
                                      <p:cBhvr>
                                        <p:cTn id="16" dur="1" fill="hold">
                                          <p:stCondLst>
                                            <p:cond delay="499"/>
                                          </p:stCondLst>
                                        </p:cTn>
                                        <p:tgtEl>
                                          <p:spTgt spid="33839"/>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33829"/>
                                        </p:tgtEl>
                                      </p:cBhvr>
                                    </p:animEffect>
                                    <p:set>
                                      <p:cBhvr>
                                        <p:cTn id="19" dur="1" fill="hold">
                                          <p:stCondLst>
                                            <p:cond delay="499"/>
                                          </p:stCondLst>
                                        </p:cTn>
                                        <p:tgtEl>
                                          <p:spTgt spid="338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8" grpId="0" animBg="1"/>
      <p:bldP spid="33828" grpId="0" animBg="1"/>
      <p:bldP spid="33829" grpId="0" animBg="1"/>
      <p:bldP spid="33831" grpId="0"/>
      <p:bldP spid="338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t>Performance-aware adaptation </a:t>
            </a:r>
          </a:p>
        </p:txBody>
      </p:sp>
      <p:sp>
        <p:nvSpPr>
          <p:cNvPr id="25603" name="Rectangle 3"/>
          <p:cNvSpPr>
            <a:spLocks noGrp="1" noChangeArrowheads="1"/>
          </p:cNvSpPr>
          <p:nvPr>
            <p:ph type="body" idx="1"/>
          </p:nvPr>
        </p:nvSpPr>
        <p:spPr/>
        <p:txBody>
          <a:bodyPr/>
          <a:lstStyle/>
          <a:p>
            <a:pPr eaLnBrk="1" hangingPunct="1">
              <a:lnSpc>
                <a:spcPct val="90000"/>
              </a:lnSpc>
            </a:pPr>
            <a:r>
              <a:rPr lang="en-US" altLang="zh-CN" sz="2800" dirty="0"/>
              <a:t>Each node continually monitors the service it is getting from its parent node. Adaptation is triggered if the detected rate drops significantly below the expected rate from the source. To avoid thrashing, a node must wait for a particular period, known as the detection time, before electing to adapt.</a:t>
            </a:r>
          </a:p>
          <a:p>
            <a:pPr eaLnBrk="1" hangingPunct="1">
              <a:lnSpc>
                <a:spcPct val="90000"/>
              </a:lnSpc>
            </a:pPr>
            <a:r>
              <a:rPr lang="en-US" altLang="zh-CN" sz="2800" dirty="0"/>
              <a:t>Once a decision is made to adapt, the node will invoke the parent selection algorithm to determine a new, more optimal parent. In this way, the tree construction is constantly re-evaluated and will self-organize to optimize overall performance.</a:t>
            </a:r>
          </a:p>
        </p:txBody>
      </p:sp>
      <p:sp>
        <p:nvSpPr>
          <p:cNvPr id="25604" name="Oval 49"/>
          <p:cNvSpPr>
            <a:spLocks noChangeArrowheads="1"/>
          </p:cNvSpPr>
          <p:nvPr/>
        </p:nvSpPr>
        <p:spPr bwMode="auto">
          <a:xfrm>
            <a:off x="8229600" y="46624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5" name="Oval 50"/>
          <p:cNvSpPr>
            <a:spLocks noChangeArrowheads="1"/>
          </p:cNvSpPr>
          <p:nvPr/>
        </p:nvSpPr>
        <p:spPr bwMode="auto">
          <a:xfrm>
            <a:off x="86106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6" name="Oval 51"/>
          <p:cNvSpPr>
            <a:spLocks noChangeArrowheads="1"/>
          </p:cNvSpPr>
          <p:nvPr/>
        </p:nvSpPr>
        <p:spPr bwMode="auto">
          <a:xfrm>
            <a:off x="7772400" y="55006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7" name="Oval 52"/>
          <p:cNvSpPr>
            <a:spLocks noChangeArrowheads="1"/>
          </p:cNvSpPr>
          <p:nvPr/>
        </p:nvSpPr>
        <p:spPr bwMode="auto">
          <a:xfrm>
            <a:off x="7848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8" name="Oval 53"/>
          <p:cNvSpPr>
            <a:spLocks noChangeArrowheads="1"/>
          </p:cNvSpPr>
          <p:nvPr/>
        </p:nvSpPr>
        <p:spPr bwMode="auto">
          <a:xfrm>
            <a:off x="86106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09" name="Oval 54"/>
          <p:cNvSpPr>
            <a:spLocks noChangeArrowheads="1"/>
          </p:cNvSpPr>
          <p:nvPr/>
        </p:nvSpPr>
        <p:spPr bwMode="auto">
          <a:xfrm>
            <a:off x="68580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10" name="Oval 55"/>
          <p:cNvSpPr>
            <a:spLocks noChangeArrowheads="1"/>
          </p:cNvSpPr>
          <p:nvPr/>
        </p:nvSpPr>
        <p:spPr bwMode="auto">
          <a:xfrm>
            <a:off x="7315200" y="6415088"/>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11" name="Line 56"/>
          <p:cNvSpPr>
            <a:spLocks noChangeShapeType="1"/>
          </p:cNvSpPr>
          <p:nvPr/>
        </p:nvSpPr>
        <p:spPr bwMode="auto">
          <a:xfrm flipH="1">
            <a:off x="8077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Line 57"/>
          <p:cNvSpPr>
            <a:spLocks noChangeShapeType="1"/>
          </p:cNvSpPr>
          <p:nvPr/>
        </p:nvSpPr>
        <p:spPr bwMode="auto">
          <a:xfrm flipH="1">
            <a:off x="7086600" y="5715000"/>
            <a:ext cx="685800" cy="70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8" name="Line 58"/>
          <p:cNvSpPr>
            <a:spLocks noChangeShapeType="1"/>
          </p:cNvSpPr>
          <p:nvPr/>
        </p:nvSpPr>
        <p:spPr bwMode="auto">
          <a:xfrm flipH="1">
            <a:off x="7543800" y="5791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Line 59"/>
          <p:cNvSpPr>
            <a:spLocks noChangeShapeType="1"/>
          </p:cNvSpPr>
          <p:nvPr/>
        </p:nvSpPr>
        <p:spPr bwMode="auto">
          <a:xfrm>
            <a:off x="7924800" y="57912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Line 60"/>
          <p:cNvSpPr>
            <a:spLocks noChangeShapeType="1"/>
          </p:cNvSpPr>
          <p:nvPr/>
        </p:nvSpPr>
        <p:spPr bwMode="auto">
          <a:xfrm>
            <a:off x="8458200" y="4967288"/>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Line 61"/>
          <p:cNvSpPr>
            <a:spLocks noChangeShapeType="1"/>
          </p:cNvSpPr>
          <p:nvPr/>
        </p:nvSpPr>
        <p:spPr bwMode="auto">
          <a:xfrm>
            <a:off x="8839200" y="580548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Text Box 62"/>
          <p:cNvSpPr txBox="1">
            <a:spLocks noChangeArrowheads="1"/>
          </p:cNvSpPr>
          <p:nvPr/>
        </p:nvSpPr>
        <p:spPr bwMode="auto">
          <a:xfrm>
            <a:off x="8229600" y="460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S</a:t>
            </a:r>
          </a:p>
        </p:txBody>
      </p:sp>
      <p:sp>
        <p:nvSpPr>
          <p:cNvPr id="25618" name="Text Box 63"/>
          <p:cNvSpPr txBox="1">
            <a:spLocks noChangeArrowheads="1"/>
          </p:cNvSpPr>
          <p:nvPr/>
        </p:nvSpPr>
        <p:spPr bwMode="auto">
          <a:xfrm>
            <a:off x="8655050" y="54387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E</a:t>
            </a:r>
          </a:p>
        </p:txBody>
      </p:sp>
      <p:sp>
        <p:nvSpPr>
          <p:cNvPr id="25619" name="Text Box 64"/>
          <p:cNvSpPr txBox="1">
            <a:spLocks noChangeArrowheads="1"/>
          </p:cNvSpPr>
          <p:nvPr/>
        </p:nvSpPr>
        <p:spPr bwMode="auto">
          <a:xfrm>
            <a:off x="68580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B</a:t>
            </a:r>
          </a:p>
        </p:txBody>
      </p:sp>
      <p:sp>
        <p:nvSpPr>
          <p:cNvPr id="25620" name="Text Box 65"/>
          <p:cNvSpPr txBox="1">
            <a:spLocks noChangeArrowheads="1"/>
          </p:cNvSpPr>
          <p:nvPr/>
        </p:nvSpPr>
        <p:spPr bwMode="auto">
          <a:xfrm>
            <a:off x="734695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C</a:t>
            </a:r>
          </a:p>
        </p:txBody>
      </p:sp>
      <p:sp>
        <p:nvSpPr>
          <p:cNvPr id="25621" name="Text Box 66"/>
          <p:cNvSpPr txBox="1">
            <a:spLocks noChangeArrowheads="1"/>
          </p:cNvSpPr>
          <p:nvPr/>
        </p:nvSpPr>
        <p:spPr bwMode="auto">
          <a:xfrm>
            <a:off x="7848600" y="6415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D</a:t>
            </a:r>
          </a:p>
        </p:txBody>
      </p:sp>
      <p:sp>
        <p:nvSpPr>
          <p:cNvPr id="25622" name="Text Box 67"/>
          <p:cNvSpPr txBox="1">
            <a:spLocks noChangeArrowheads="1"/>
          </p:cNvSpPr>
          <p:nvPr/>
        </p:nvSpPr>
        <p:spPr bwMode="auto">
          <a:xfrm>
            <a:off x="8610600" y="63531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F</a:t>
            </a:r>
          </a:p>
        </p:txBody>
      </p:sp>
      <p:sp>
        <p:nvSpPr>
          <p:cNvPr id="25623" name="Text Box 68"/>
          <p:cNvSpPr txBox="1">
            <a:spLocks noChangeArrowheads="1"/>
          </p:cNvSpPr>
          <p:nvPr/>
        </p:nvSpPr>
        <p:spPr bwMode="auto">
          <a:xfrm>
            <a:off x="7772400" y="5486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A</a:t>
            </a:r>
          </a:p>
        </p:txBody>
      </p:sp>
      <p:sp>
        <p:nvSpPr>
          <p:cNvPr id="25624" name="Oval 69"/>
          <p:cNvSpPr>
            <a:spLocks noChangeArrowheads="1"/>
          </p:cNvSpPr>
          <p:nvPr/>
        </p:nvSpPr>
        <p:spPr bwMode="auto">
          <a:xfrm>
            <a:off x="8229600" y="6172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5625" name="Text Box 70"/>
          <p:cNvSpPr txBox="1">
            <a:spLocks noChangeArrowheads="1"/>
          </p:cNvSpPr>
          <p:nvPr/>
        </p:nvSpPr>
        <p:spPr bwMode="auto">
          <a:xfrm>
            <a:off x="8229600" y="61722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t>G</a:t>
            </a:r>
          </a:p>
        </p:txBody>
      </p:sp>
      <p:sp>
        <p:nvSpPr>
          <p:cNvPr id="25626" name="Line 71"/>
          <p:cNvSpPr>
            <a:spLocks noChangeShapeType="1"/>
          </p:cNvSpPr>
          <p:nvPr/>
        </p:nvSpPr>
        <p:spPr bwMode="auto">
          <a:xfrm flipV="1">
            <a:off x="8458200" y="579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12" name="Line 72"/>
          <p:cNvSpPr>
            <a:spLocks noChangeShapeType="1"/>
          </p:cNvSpPr>
          <p:nvPr/>
        </p:nvSpPr>
        <p:spPr bwMode="auto">
          <a:xfrm flipV="1">
            <a:off x="7620000" y="5715000"/>
            <a:ext cx="990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885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5898"/>
                                        </p:tgtEl>
                                      </p:cBhvr>
                                    </p:animEffect>
                                    <p:set>
                                      <p:cBhvr>
                                        <p:cTn id="7" dur="1" fill="hold">
                                          <p:stCondLst>
                                            <p:cond delay="499"/>
                                          </p:stCondLst>
                                        </p:cTn>
                                        <p:tgtEl>
                                          <p:spTgt spid="3589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912"/>
                                        </p:tgtEl>
                                        <p:attrNameLst>
                                          <p:attrName>style.visibility</p:attrName>
                                        </p:attrNameLst>
                                      </p:cBhvr>
                                      <p:to>
                                        <p:strVal val="visible"/>
                                      </p:to>
                                    </p:set>
                                    <p:animEffect transition="in" filter="blinds(horizontal)">
                                      <p:cBhvr>
                                        <p:cTn id="12" dur="500"/>
                                        <p:tgtEl>
                                          <p:spTgt spid="3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98" grpId="0" animBg="1"/>
      <p:bldP spid="359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528" y="44450"/>
            <a:ext cx="9577064" cy="936625"/>
          </a:xfrm>
        </p:spPr>
        <p:txBody>
          <a:bodyPr/>
          <a:lstStyle/>
          <a:p>
            <a:r>
              <a:rPr lang="en-US" altLang="zh-CN" sz="3200"/>
              <a:t>Scribe: </a:t>
            </a:r>
            <a:r>
              <a:rPr lang="da-DK" altLang="zh-CN" sz="3200"/>
              <a:t>an application level multicast infrastructure</a:t>
            </a:r>
            <a:endParaRPr lang="en-US" altLang="zh-CN" sz="3200"/>
          </a:p>
        </p:txBody>
      </p:sp>
      <p:sp>
        <p:nvSpPr>
          <p:cNvPr id="15363" name="Rectangle 3"/>
          <p:cNvSpPr>
            <a:spLocks noGrp="1" noChangeArrowheads="1"/>
          </p:cNvSpPr>
          <p:nvPr>
            <p:ph idx="1"/>
          </p:nvPr>
        </p:nvSpPr>
        <p:spPr>
          <a:xfrm>
            <a:off x="457200" y="836712"/>
            <a:ext cx="8229600" cy="6021288"/>
          </a:xfrm>
        </p:spPr>
        <p:txBody>
          <a:bodyPr>
            <a:normAutofit fontScale="85000" lnSpcReduction="20000"/>
          </a:bodyPr>
          <a:lstStyle/>
          <a:p>
            <a:pPr>
              <a:lnSpc>
                <a:spcPct val="120000"/>
              </a:lnSpc>
              <a:spcBef>
                <a:spcPts val="0"/>
              </a:spcBef>
            </a:pPr>
            <a:r>
              <a:rPr lang="en-US" altLang="zh-CN" dirty="0"/>
              <a:t>Scribe is built on top of Pastry, an object location and routing scheme</a:t>
            </a:r>
          </a:p>
          <a:p>
            <a:r>
              <a:rPr lang="da-DK" dirty="0"/>
              <a:t>Each group has a unique groupId. </a:t>
            </a:r>
            <a:r>
              <a:rPr lang="da-DK" b="1" dirty="0"/>
              <a:t>The Scribe node with a nodeId</a:t>
            </a:r>
            <a:r>
              <a:rPr lang="da-DK" dirty="0"/>
              <a:t> numerically closest to </a:t>
            </a:r>
            <a:r>
              <a:rPr lang="da-DK" b="1" dirty="0"/>
              <a:t>the groupId</a:t>
            </a:r>
            <a:r>
              <a:rPr lang="da-DK" dirty="0"/>
              <a:t> acts as the rendezvous point for the associated group. The </a:t>
            </a:r>
            <a:r>
              <a:rPr lang="da-DK" b="1" dirty="0"/>
              <a:t>rendezvous point</a:t>
            </a:r>
            <a:r>
              <a:rPr lang="da-DK" dirty="0"/>
              <a:t> is the root of the multicast tree created for the group.</a:t>
            </a:r>
            <a:endParaRPr lang="en-US" dirty="0"/>
          </a:p>
          <a:p>
            <a:r>
              <a:rPr lang="da-DK" dirty="0"/>
              <a:t>Scribe nodes that are part of a group’s multicast tree are called </a:t>
            </a:r>
            <a:r>
              <a:rPr lang="da-DK" b="1" dirty="0"/>
              <a:t>forwarders</a:t>
            </a:r>
            <a:r>
              <a:rPr lang="da-DK" dirty="0"/>
              <a:t> with respect to the group</a:t>
            </a:r>
            <a:endParaRPr lang="en-US" dirty="0"/>
          </a:p>
          <a:p>
            <a:r>
              <a:rPr lang="da-DK" altLang="zh-CN" dirty="0"/>
              <a:t>Scribe scales across a wide range of groups and group sizes. Also, it balances the load on the nodes while achieving acceptable delay and link stress when compared with Internet protocol multicast</a:t>
            </a:r>
            <a:r>
              <a:rPr lang="en-US" altLang="zh-CN" dirty="0"/>
              <a:t> </a:t>
            </a:r>
          </a:p>
        </p:txBody>
      </p:sp>
    </p:spTree>
    <p:extLst>
      <p:ext uri="{BB962C8B-B14F-4D97-AF65-F5344CB8AC3E}">
        <p14:creationId xmlns:p14="http://schemas.microsoft.com/office/powerpoint/2010/main" val="107403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Functionality of Scribe</a:t>
            </a:r>
            <a:endParaRPr lang="en-US" dirty="0"/>
          </a:p>
        </p:txBody>
      </p:sp>
      <p:sp>
        <p:nvSpPr>
          <p:cNvPr id="3" name="内容占位符 2"/>
          <p:cNvSpPr>
            <a:spLocks noGrp="1"/>
          </p:cNvSpPr>
          <p:nvPr>
            <p:ph idx="1"/>
          </p:nvPr>
        </p:nvSpPr>
        <p:spPr/>
        <p:txBody>
          <a:bodyPr>
            <a:normAutofit/>
          </a:bodyPr>
          <a:lstStyle/>
          <a:p>
            <a:pPr>
              <a:lnSpc>
                <a:spcPct val="120000"/>
              </a:lnSpc>
              <a:spcBef>
                <a:spcPts val="0"/>
              </a:spcBef>
            </a:pPr>
            <a:r>
              <a:rPr lang="en-US" altLang="zh-CN" dirty="0"/>
              <a:t>Creating a group</a:t>
            </a:r>
          </a:p>
          <a:p>
            <a:pPr>
              <a:lnSpc>
                <a:spcPct val="120000"/>
              </a:lnSpc>
              <a:spcBef>
                <a:spcPts val="0"/>
              </a:spcBef>
            </a:pPr>
            <a:r>
              <a:rPr lang="en-US" altLang="zh-CN" dirty="0"/>
              <a:t>Joining a group</a:t>
            </a:r>
          </a:p>
          <a:p>
            <a:pPr>
              <a:lnSpc>
                <a:spcPct val="120000"/>
              </a:lnSpc>
              <a:spcBef>
                <a:spcPts val="0"/>
              </a:spcBef>
            </a:pPr>
            <a:r>
              <a:rPr lang="en-US" altLang="zh-CN" dirty="0"/>
              <a:t>Leaving a group</a:t>
            </a:r>
          </a:p>
          <a:p>
            <a:pPr>
              <a:lnSpc>
                <a:spcPct val="120000"/>
              </a:lnSpc>
              <a:spcBef>
                <a:spcPts val="0"/>
              </a:spcBef>
            </a:pPr>
            <a:endParaRPr lang="da-DK" altLang="zh-CN" dirty="0"/>
          </a:p>
          <a:p>
            <a:pPr>
              <a:lnSpc>
                <a:spcPct val="120000"/>
              </a:lnSpc>
              <a:spcBef>
                <a:spcPts val="0"/>
              </a:spcBef>
            </a:pPr>
            <a:r>
              <a:rPr lang="da-DK" altLang="zh-CN" dirty="0"/>
              <a:t>Maintaining the tree: Parent sends heartbeat messages to check if nodes are alive</a:t>
            </a:r>
          </a:p>
          <a:p>
            <a:pPr>
              <a:lnSpc>
                <a:spcPct val="120000"/>
              </a:lnSpc>
              <a:spcBef>
                <a:spcPts val="0"/>
              </a:spcBef>
            </a:pPr>
            <a:r>
              <a:rPr lang="da-DK" altLang="zh-CN" dirty="0"/>
              <a:t>Repairing the tree</a:t>
            </a:r>
          </a:p>
          <a:p>
            <a:endParaRPr lang="en-US" dirty="0"/>
          </a:p>
        </p:txBody>
      </p:sp>
      <p:sp>
        <p:nvSpPr>
          <p:cNvPr id="4" name="爆炸形 1 3"/>
          <p:cNvSpPr/>
          <p:nvPr/>
        </p:nvSpPr>
        <p:spPr>
          <a:xfrm>
            <a:off x="4773116" y="908720"/>
            <a:ext cx="4355976" cy="15841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6">
                    <a:lumMod val="60000"/>
                    <a:lumOff val="40000"/>
                  </a:schemeClr>
                </a:solidFill>
              </a:rPr>
              <a:t>A multicast tree </a:t>
            </a:r>
            <a:endParaRPr lang="en-US" sz="2400" dirty="0">
              <a:solidFill>
                <a:schemeClr val="accent6">
                  <a:lumMod val="60000"/>
                  <a:lumOff val="40000"/>
                </a:schemeClr>
              </a:solidFill>
            </a:endParaRPr>
          </a:p>
        </p:txBody>
      </p:sp>
    </p:spTree>
    <p:extLst>
      <p:ext uri="{BB962C8B-B14F-4D97-AF65-F5344CB8AC3E}">
        <p14:creationId xmlns:p14="http://schemas.microsoft.com/office/powerpoint/2010/main" val="37422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762000"/>
          </a:xfrm>
        </p:spPr>
        <p:txBody>
          <a:bodyPr/>
          <a:lstStyle/>
          <a:p>
            <a:pPr eaLnBrk="1" hangingPunct="1"/>
            <a:r>
              <a:rPr lang="da-DK" altLang="en-US"/>
              <a:t>Creating a group (1100)</a:t>
            </a:r>
            <a:endParaRPr lang="en-US" altLang="en-US"/>
          </a:p>
        </p:txBody>
      </p:sp>
      <p:sp>
        <p:nvSpPr>
          <p:cNvPr id="16387" name="Oval 3"/>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88" name="Text Box 4"/>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6389" name="Oval 5"/>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0" name="Text Box 6"/>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dirty="0">
                <a:latin typeface="Times New Roman" pitchFamily="18" charset="0"/>
              </a:rPr>
              <a:t>1101</a:t>
            </a:r>
            <a:endParaRPr lang="en-US" altLang="en-US" sz="1400" dirty="0">
              <a:latin typeface="Times New Roman" pitchFamily="18" charset="0"/>
            </a:endParaRPr>
          </a:p>
        </p:txBody>
      </p:sp>
      <p:sp>
        <p:nvSpPr>
          <p:cNvPr id="16391" name="Oval 7"/>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2" name="Text Box 8"/>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16393" name="Oval 9"/>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4" name="Text Box 10"/>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6395" name="Oval 11"/>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6" name="Text Box 12"/>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6397" name="Oval 13"/>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398" name="Text Box 14"/>
          <p:cNvSpPr txBox="1">
            <a:spLocks noChangeArrowheads="1"/>
          </p:cNvSpPr>
          <p:nvPr/>
        </p:nvSpPr>
        <p:spPr bwMode="auto">
          <a:xfrm>
            <a:off x="6877050"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6399" name="Text Box 15"/>
          <p:cNvSpPr txBox="1">
            <a:spLocks noChangeArrowheads="1"/>
          </p:cNvSpPr>
          <p:nvPr/>
        </p:nvSpPr>
        <p:spPr bwMode="auto">
          <a:xfrm>
            <a:off x="0" y="42926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dirty="0">
                <a:latin typeface="Times New Roman" pitchFamily="18" charset="0"/>
              </a:rPr>
              <a:t>Rendezvous Point</a:t>
            </a:r>
            <a:endParaRPr lang="en-US" altLang="en-US" sz="2400" dirty="0">
              <a:latin typeface="Times New Roman" pitchFamily="18" charset="0"/>
            </a:endParaRPr>
          </a:p>
        </p:txBody>
      </p:sp>
      <p:sp>
        <p:nvSpPr>
          <p:cNvPr id="16400" name="Line 16"/>
          <p:cNvSpPr>
            <a:spLocks noChangeShapeType="1"/>
          </p:cNvSpPr>
          <p:nvPr/>
        </p:nvSpPr>
        <p:spPr bwMode="auto">
          <a:xfrm flipH="1" flipV="1">
            <a:off x="3348038" y="4005263"/>
            <a:ext cx="1295400" cy="360362"/>
          </a:xfrm>
          <a:prstGeom prst="line">
            <a:avLst/>
          </a:prstGeom>
          <a:ln w="38100">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401" name="Line 17"/>
          <p:cNvSpPr>
            <a:spLocks noChangeShapeType="1"/>
          </p:cNvSpPr>
          <p:nvPr/>
        </p:nvSpPr>
        <p:spPr bwMode="auto">
          <a:xfrm flipH="1" flipV="1">
            <a:off x="1116013" y="3933825"/>
            <a:ext cx="15113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Text Box 18"/>
          <p:cNvSpPr txBox="1">
            <a:spLocks noChangeArrowheads="1"/>
          </p:cNvSpPr>
          <p:nvPr/>
        </p:nvSpPr>
        <p:spPr bwMode="auto">
          <a:xfrm>
            <a:off x="0" y="4581525"/>
            <a:ext cx="38623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dirty="0">
                <a:latin typeface="Times New Roman" pitchFamily="18" charset="0"/>
              </a:rPr>
              <a:t>(the root </a:t>
            </a:r>
            <a:r>
              <a:rPr lang="en-US" altLang="en-US" sz="2400" dirty="0">
                <a:latin typeface="Times New Roman" pitchFamily="18" charset="0"/>
              </a:rPr>
              <a:t>of the multicast tree</a:t>
            </a:r>
            <a:r>
              <a:rPr lang="da-DK" altLang="en-US" sz="2400" dirty="0">
                <a:latin typeface="Times New Roman" pitchFamily="18" charset="0"/>
              </a:rPr>
              <a:t>)</a:t>
            </a:r>
            <a:endParaRPr lang="en-US" altLang="en-US" sz="2400" dirty="0">
              <a:latin typeface="Times New Roman" pitchFamily="18" charset="0"/>
            </a:endParaRPr>
          </a:p>
        </p:txBody>
      </p:sp>
      <p:sp>
        <p:nvSpPr>
          <p:cNvPr id="16403" name="Text Box 19"/>
          <p:cNvSpPr txBox="1">
            <a:spLocks noChangeArrowheads="1"/>
          </p:cNvSpPr>
          <p:nvPr/>
        </p:nvSpPr>
        <p:spPr bwMode="auto">
          <a:xfrm>
            <a:off x="4067175" y="4724400"/>
            <a:ext cx="2570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dirty="0">
                <a:latin typeface="Times New Roman" pitchFamily="18" charset="0"/>
              </a:rPr>
              <a:t>Group Creator</a:t>
            </a:r>
          </a:p>
          <a:p>
            <a:pPr eaLnBrk="1" hangingPunct="1">
              <a:spcBef>
                <a:spcPct val="0"/>
              </a:spcBef>
              <a:buFontTx/>
              <a:buNone/>
            </a:pPr>
            <a:r>
              <a:rPr lang="da-DK" altLang="en-US" sz="2400" dirty="0">
                <a:latin typeface="Times New Roman" pitchFamily="18" charset="0"/>
              </a:rPr>
              <a:t>creates Group 1100</a:t>
            </a:r>
            <a:endParaRPr lang="en-US" altLang="en-US" sz="2400" dirty="0">
              <a:latin typeface="Times New Roman" pitchFamily="18" charset="0"/>
            </a:endParaRPr>
          </a:p>
        </p:txBody>
      </p:sp>
      <p:sp>
        <p:nvSpPr>
          <p:cNvPr id="16404" name="Oval 20"/>
          <p:cNvSpPr>
            <a:spLocks noChangeArrowheads="1"/>
          </p:cNvSpPr>
          <p:nvPr/>
        </p:nvSpPr>
        <p:spPr bwMode="auto">
          <a:xfrm>
            <a:off x="827088" y="162877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5" name="Oval 21"/>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6" name="Oval 22"/>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7" name="Oval 23"/>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8" name="Oval 24"/>
          <p:cNvSpPr>
            <a:spLocks noChangeArrowheads="1"/>
          </p:cNvSpPr>
          <p:nvPr/>
        </p:nvSpPr>
        <p:spPr bwMode="auto">
          <a:xfrm>
            <a:off x="5364163" y="55165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09" name="Oval 25"/>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10" name="Oval 26"/>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6411" name="Oval 27"/>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13354" name="Group 42"/>
          <p:cNvGraphicFramePr>
            <a:graphicFrameLocks noGrp="1"/>
          </p:cNvGraphicFramePr>
          <p:nvPr>
            <p:ph idx="1"/>
          </p:nvPr>
        </p:nvGraphicFramePr>
        <p:xfrm>
          <a:off x="179388" y="2636838"/>
          <a:ext cx="1654175" cy="927101"/>
        </p:xfrm>
        <a:graphic>
          <a:graphicData uri="http://schemas.openxmlformats.org/drawingml/2006/table">
            <a:tbl>
              <a:tblPr/>
              <a:tblGrid>
                <a:gridCol w="827087">
                  <a:extLst>
                    <a:ext uri="{9D8B030D-6E8A-4147-A177-3AD203B41FA5}">
                      <a16:colId xmlns:a16="http://schemas.microsoft.com/office/drawing/2014/main" xmlns="" val="20000"/>
                    </a:ext>
                  </a:extLst>
                </a:gridCol>
                <a:gridCol w="827088">
                  <a:extLst>
                    <a:ext uri="{9D8B030D-6E8A-4147-A177-3AD203B41FA5}">
                      <a16:colId xmlns:a16="http://schemas.microsoft.com/office/drawing/2014/main" xmlns="" val="20001"/>
                    </a:ext>
                  </a:extLst>
                </a:gridCol>
              </a:tblGrid>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79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ACL</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xxx</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Null</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89442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p:bldP spid="16400" grpId="0" animBg="1"/>
      <p:bldP spid="16401" grpId="0" animBg="1"/>
      <p:bldP spid="164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sz="quarter"/>
          </p:nvPr>
        </p:nvSpPr>
        <p:spPr/>
        <p:txBody>
          <a:bodyPr/>
          <a:lstStyle/>
          <a:p>
            <a:pPr eaLnBrk="1" hangingPunct="1"/>
            <a:r>
              <a:rPr lang="da-DK" altLang="en-US"/>
              <a:t>Joining a group</a:t>
            </a:r>
            <a:endParaRPr lang="en-US" altLang="en-US"/>
          </a:p>
        </p:txBody>
      </p:sp>
      <p:graphicFrame>
        <p:nvGraphicFramePr>
          <p:cNvPr id="15464" name="Group 104"/>
          <p:cNvGraphicFramePr>
            <a:graphicFrameLocks noGrp="1"/>
          </p:cNvGraphicFramePr>
          <p:nvPr>
            <p:ph sz="quarter" idx="1"/>
          </p:nvPr>
        </p:nvGraphicFramePr>
        <p:xfrm>
          <a:off x="2208213" y="4181475"/>
          <a:ext cx="1828800" cy="1122363"/>
        </p:xfrm>
        <a:graphic>
          <a:graphicData uri="http://schemas.openxmlformats.org/drawingml/2006/table">
            <a:tbl>
              <a:tblPr/>
              <a:tblGrid>
                <a:gridCol w="9144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30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1001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5463" name="Group 103"/>
          <p:cNvGraphicFramePr>
            <a:graphicFrameLocks noGrp="1"/>
          </p:cNvGraphicFramePr>
          <p:nvPr>
            <p:ph sz="quarter" idx="2"/>
          </p:nvPr>
        </p:nvGraphicFramePr>
        <p:xfrm>
          <a:off x="7380288" y="1341438"/>
          <a:ext cx="1616075" cy="865188"/>
        </p:xfrm>
        <a:graphic>
          <a:graphicData uri="http://schemas.openxmlformats.org/drawingml/2006/table">
            <a:tbl>
              <a:tblPr/>
              <a:tblGrid>
                <a:gridCol w="808037">
                  <a:extLst>
                    <a:ext uri="{9D8B030D-6E8A-4147-A177-3AD203B41FA5}">
                      <a16:colId xmlns:a16="http://schemas.microsoft.com/office/drawing/2014/main" xmlns="" val="20000"/>
                    </a:ext>
                  </a:extLst>
                </a:gridCol>
                <a:gridCol w="808038">
                  <a:extLst>
                    <a:ext uri="{9D8B030D-6E8A-4147-A177-3AD203B41FA5}">
                      <a16:colId xmlns:a16="http://schemas.microsoft.com/office/drawing/2014/main" xmlns="" val="20001"/>
                    </a:ext>
                  </a:extLst>
                </a:gridCol>
              </a:tblGrid>
              <a:tr h="2889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73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1001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9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0100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5467" name="Group 107"/>
          <p:cNvGraphicFramePr>
            <a:graphicFrameLocks noGrp="1"/>
          </p:cNvGraphicFramePr>
          <p:nvPr>
            <p:ph sz="quarter" idx="3"/>
            <p:extLst>
              <p:ext uri="{D42A27DB-BD31-4B8C-83A1-F6EECF244321}">
                <p14:modId xmlns:p14="http://schemas.microsoft.com/office/powerpoint/2010/main" val="2542946004"/>
              </p:ext>
            </p:extLst>
          </p:nvPr>
        </p:nvGraphicFramePr>
        <p:xfrm>
          <a:off x="4191000" y="4872038"/>
          <a:ext cx="2058988" cy="1497013"/>
        </p:xfrm>
        <a:graphic>
          <a:graphicData uri="http://schemas.openxmlformats.org/drawingml/2006/table">
            <a:tbl>
              <a:tblPr/>
              <a:tblGrid>
                <a:gridCol w="1030288">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GroupID</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30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Child</a:t>
                      </a:r>
                      <a:endParaRPr kumimoji="0" lang="en-US" altLang="en-US" sz="12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0100</a:t>
                      </a:r>
                      <a:endParaRPr kumimoji="0" lang="en-US" altLang="en-US"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kern="1200" cap="none" normalizeH="0" baseline="0" dirty="0">
                        <a:ln>
                          <a:noFill/>
                        </a:ln>
                        <a:solidFill>
                          <a:schemeClr val="tx1"/>
                        </a:solidFill>
                        <a:effectLst/>
                        <a:latin typeface="Arial" charset="0"/>
                        <a:ea typeface="宋体" pitchFamily="2"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 </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7456" name="Oval 48"/>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57" name="Text Box 49"/>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7458" name="Oval 50"/>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59" name="Text Box 51"/>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17460" name="Oval 52"/>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1" name="Text Box 53"/>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17462" name="Oval 54"/>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3" name="Text Box 55"/>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7464" name="Oval 56"/>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5" name="Text Box 57"/>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7466" name="Oval 58"/>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67" name="Text Box 59"/>
          <p:cNvSpPr txBox="1">
            <a:spLocks noChangeArrowheads="1"/>
          </p:cNvSpPr>
          <p:nvPr/>
        </p:nvSpPr>
        <p:spPr bwMode="auto">
          <a:xfrm>
            <a:off x="6840538"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7468" name="Text Box 60"/>
          <p:cNvSpPr txBox="1">
            <a:spLocks noChangeArrowheads="1"/>
          </p:cNvSpPr>
          <p:nvPr/>
        </p:nvSpPr>
        <p:spPr bwMode="auto">
          <a:xfrm>
            <a:off x="0" y="4341813"/>
            <a:ext cx="2024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000">
                <a:latin typeface="Times New Roman" pitchFamily="18" charset="0"/>
              </a:rPr>
              <a:t>Rendezvous Point</a:t>
            </a:r>
            <a:endParaRPr lang="en-US" altLang="en-US" sz="2000">
              <a:latin typeface="Times New Roman" pitchFamily="18" charset="0"/>
            </a:endParaRPr>
          </a:p>
        </p:txBody>
      </p:sp>
      <p:sp>
        <p:nvSpPr>
          <p:cNvPr id="17469" name="Line 61"/>
          <p:cNvSpPr>
            <a:spLocks noChangeShapeType="1"/>
          </p:cNvSpPr>
          <p:nvPr/>
        </p:nvSpPr>
        <p:spPr bwMode="auto">
          <a:xfrm flipH="1" flipV="1">
            <a:off x="3348038" y="4005263"/>
            <a:ext cx="12954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0" name="Line 62"/>
          <p:cNvSpPr>
            <a:spLocks noChangeShapeType="1"/>
          </p:cNvSpPr>
          <p:nvPr/>
        </p:nvSpPr>
        <p:spPr bwMode="auto">
          <a:xfrm flipH="1" flipV="1">
            <a:off x="1116013" y="3933825"/>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1" name="Text Box 63"/>
          <p:cNvSpPr txBox="1">
            <a:spLocks noChangeArrowheads="1"/>
          </p:cNvSpPr>
          <p:nvPr/>
        </p:nvSpPr>
        <p:spPr bwMode="auto">
          <a:xfrm>
            <a:off x="250825" y="4630738"/>
            <a:ext cx="145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000">
                <a:latin typeface="Times New Roman" pitchFamily="18" charset="0"/>
              </a:rPr>
              <a:t>(Pastry root)</a:t>
            </a:r>
            <a:endParaRPr lang="en-US" altLang="en-US" sz="2000">
              <a:latin typeface="Times New Roman" pitchFamily="18" charset="0"/>
            </a:endParaRPr>
          </a:p>
        </p:txBody>
      </p:sp>
      <p:sp>
        <p:nvSpPr>
          <p:cNvPr id="17472" name="Text Box 64"/>
          <p:cNvSpPr txBox="1">
            <a:spLocks noChangeArrowheads="1"/>
          </p:cNvSpPr>
          <p:nvPr/>
        </p:nvSpPr>
        <p:spPr bwMode="auto">
          <a:xfrm>
            <a:off x="6732588" y="5734050"/>
            <a:ext cx="2154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dirty="0">
                <a:latin typeface="Times New Roman" pitchFamily="18" charset="0"/>
              </a:rPr>
              <a:t>Joining member</a:t>
            </a:r>
            <a:endParaRPr lang="en-US" altLang="en-US" sz="2400" dirty="0">
              <a:latin typeface="Times New Roman" pitchFamily="18" charset="0"/>
            </a:endParaRPr>
          </a:p>
        </p:txBody>
      </p:sp>
      <p:sp>
        <p:nvSpPr>
          <p:cNvPr id="17473" name="Oval 65"/>
          <p:cNvSpPr>
            <a:spLocks noChangeArrowheads="1"/>
          </p:cNvSpPr>
          <p:nvPr/>
        </p:nvSpPr>
        <p:spPr bwMode="auto">
          <a:xfrm>
            <a:off x="611188" y="19891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7474" name="Oval 66"/>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5" name="Oval 67"/>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6" name="Oval 68"/>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7" name="Oval 69"/>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8" name="Oval 70"/>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79" name="Oval 71"/>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7480" name="Line 72"/>
          <p:cNvSpPr>
            <a:spLocks noChangeShapeType="1"/>
          </p:cNvSpPr>
          <p:nvPr/>
        </p:nvSpPr>
        <p:spPr bwMode="auto">
          <a:xfrm flipH="1" flipV="1">
            <a:off x="5364163" y="4508500"/>
            <a:ext cx="1944687" cy="649288"/>
          </a:xfrm>
          <a:prstGeom prst="line">
            <a:avLst/>
          </a:prstGeom>
          <a:noFill/>
          <a:ln w="571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1" name="Text Box 73"/>
          <p:cNvSpPr txBox="1">
            <a:spLocks noChangeArrowheads="1"/>
          </p:cNvSpPr>
          <p:nvPr/>
        </p:nvSpPr>
        <p:spPr bwMode="auto">
          <a:xfrm>
            <a:off x="5867400" y="4149725"/>
            <a:ext cx="128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dirty="0">
                <a:latin typeface="Times New Roman" pitchFamily="18" charset="0"/>
              </a:rPr>
              <a:t>Join request</a:t>
            </a:r>
            <a:endParaRPr lang="en-US" altLang="en-US" sz="1800" dirty="0">
              <a:latin typeface="Times New Roman" pitchFamily="18" charset="0"/>
            </a:endParaRPr>
          </a:p>
        </p:txBody>
      </p:sp>
      <p:sp>
        <p:nvSpPr>
          <p:cNvPr id="17482" name="Line 74"/>
          <p:cNvSpPr>
            <a:spLocks noChangeShapeType="1"/>
          </p:cNvSpPr>
          <p:nvPr/>
        </p:nvSpPr>
        <p:spPr bwMode="auto">
          <a:xfrm flipH="1">
            <a:off x="5292725" y="2636838"/>
            <a:ext cx="1654175"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5466" name="Group 106"/>
          <p:cNvGraphicFramePr>
            <a:graphicFrameLocks noGrp="1"/>
          </p:cNvGraphicFramePr>
          <p:nvPr>
            <p:ph sz="quarter" idx="4"/>
          </p:nvPr>
        </p:nvGraphicFramePr>
        <p:xfrm>
          <a:off x="7235825" y="4076700"/>
          <a:ext cx="1727200" cy="822450"/>
        </p:xfrm>
        <a:graphic>
          <a:graphicData uri="http://schemas.openxmlformats.org/drawingml/2006/table">
            <a:tbl>
              <a:tblPr/>
              <a:tblGrid>
                <a:gridCol w="863600">
                  <a:extLst>
                    <a:ext uri="{9D8B030D-6E8A-4147-A177-3AD203B41FA5}">
                      <a16:colId xmlns:a16="http://schemas.microsoft.com/office/drawing/2014/main" xmlns="" val="20000"/>
                    </a:ext>
                  </a:extLst>
                </a:gridCol>
                <a:gridCol w="863600">
                  <a:extLst>
                    <a:ext uri="{9D8B030D-6E8A-4147-A177-3AD203B41FA5}">
                      <a16:colId xmlns:a16="http://schemas.microsoft.com/office/drawing/2014/main" xmlns="" val="20001"/>
                    </a:ext>
                  </a:extLst>
                </a:gridCol>
              </a:tblGrid>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1100</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1001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0111</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5465" name="Group 105"/>
          <p:cNvGraphicFramePr>
            <a:graphicFrameLocks noGrp="1"/>
          </p:cNvGraphicFramePr>
          <p:nvPr/>
        </p:nvGraphicFramePr>
        <p:xfrm>
          <a:off x="179388" y="2636838"/>
          <a:ext cx="1654175" cy="927101"/>
        </p:xfrm>
        <a:graphic>
          <a:graphicData uri="http://schemas.openxmlformats.org/drawingml/2006/table">
            <a:tbl>
              <a:tblPr/>
              <a:tblGrid>
                <a:gridCol w="827087">
                  <a:extLst>
                    <a:ext uri="{9D8B030D-6E8A-4147-A177-3AD203B41FA5}">
                      <a16:colId xmlns:a16="http://schemas.microsoft.com/office/drawing/2014/main" xmlns="" val="20000"/>
                    </a:ext>
                  </a:extLst>
                </a:gridCol>
                <a:gridCol w="827088">
                  <a:extLst>
                    <a:ext uri="{9D8B030D-6E8A-4147-A177-3AD203B41FA5}">
                      <a16:colId xmlns:a16="http://schemas.microsoft.com/office/drawing/2014/main" xmlns="" val="20001"/>
                    </a:ext>
                  </a:extLst>
                </a:gridCol>
              </a:tblGrid>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79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ACL</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xxx</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9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Null</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 name="文本框 1">
            <a:extLst>
              <a:ext uri="{FF2B5EF4-FFF2-40B4-BE49-F238E27FC236}">
                <a16:creationId xmlns:a16="http://schemas.microsoft.com/office/drawing/2014/main" xmlns="" id="{95DE9AAE-A245-43C0-83E6-3396A5BFBBA7}"/>
              </a:ext>
            </a:extLst>
          </p:cNvPr>
          <p:cNvSpPr txBox="1"/>
          <p:nvPr/>
        </p:nvSpPr>
        <p:spPr>
          <a:xfrm>
            <a:off x="7104649" y="5290746"/>
            <a:ext cx="338554" cy="369332"/>
          </a:xfrm>
          <a:prstGeom prst="rect">
            <a:avLst/>
          </a:prstGeom>
          <a:noFill/>
        </p:spPr>
        <p:txBody>
          <a:bodyPr wrap="none" rtlCol="0">
            <a:spAutoFit/>
          </a:bodyPr>
          <a:lstStyle/>
          <a:p>
            <a:r>
              <a:rPr lang="en-US" altLang="zh-CN" b="1" dirty="0">
                <a:solidFill>
                  <a:srgbClr val="1602AA"/>
                </a:solidFill>
              </a:rPr>
              <a:t>P</a:t>
            </a:r>
            <a:endParaRPr lang="zh-CN" altLang="en-US" b="1" dirty="0">
              <a:solidFill>
                <a:srgbClr val="1602AA"/>
              </a:solidFill>
            </a:endParaRPr>
          </a:p>
        </p:txBody>
      </p:sp>
      <p:sp>
        <p:nvSpPr>
          <p:cNvPr id="3" name="文本框 2">
            <a:extLst>
              <a:ext uri="{FF2B5EF4-FFF2-40B4-BE49-F238E27FC236}">
                <a16:creationId xmlns:a16="http://schemas.microsoft.com/office/drawing/2014/main" xmlns="" id="{44D8118B-413E-4CFE-B204-0DF885727F6F}"/>
              </a:ext>
            </a:extLst>
          </p:cNvPr>
          <p:cNvSpPr txBox="1"/>
          <p:nvPr/>
        </p:nvSpPr>
        <p:spPr>
          <a:xfrm>
            <a:off x="4211960" y="5976416"/>
            <a:ext cx="2024063" cy="369332"/>
          </a:xfrm>
          <a:prstGeom prst="rect">
            <a:avLst/>
          </a:prstGeom>
          <a:noFill/>
        </p:spPr>
        <p:txBody>
          <a:bodyPr wrap="square" rtlCol="0">
            <a:spAutoFit/>
          </a:bodyPr>
          <a:lstStyle/>
          <a:p>
            <a:r>
              <a:rPr lang="en-US" altLang="zh-CN" dirty="0"/>
              <a:t>Child           0111</a:t>
            </a:r>
            <a:endParaRPr lang="zh-CN" altLang="en-US" dirty="0"/>
          </a:p>
        </p:txBody>
      </p:sp>
    </p:spTree>
    <p:extLst>
      <p:ext uri="{BB962C8B-B14F-4D97-AF65-F5344CB8AC3E}">
        <p14:creationId xmlns:p14="http://schemas.microsoft.com/office/powerpoint/2010/main" val="274501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2" grpId="0"/>
      <p:bldP spid="17480" grpId="0" animBg="1"/>
      <p:bldP spid="17481"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da-DK" altLang="en-US" dirty="0"/>
              <a:t>Multicasting</a:t>
            </a:r>
            <a:endParaRPr lang="en-US" altLang="en-US" dirty="0"/>
          </a:p>
        </p:txBody>
      </p:sp>
      <p:sp>
        <p:nvSpPr>
          <p:cNvPr id="18435" name="Oval 3"/>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36" name="Text Box 4"/>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8437" name="Oval 5"/>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38" name="Text Box 6"/>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18439" name="Oval 7"/>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0" name="Text Box 8"/>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dirty="0">
                <a:latin typeface="Times New Roman" pitchFamily="18" charset="0"/>
              </a:rPr>
              <a:t>1111</a:t>
            </a:r>
            <a:endParaRPr lang="en-US" altLang="en-US" sz="1400" dirty="0">
              <a:latin typeface="Times New Roman" pitchFamily="18" charset="0"/>
            </a:endParaRPr>
          </a:p>
        </p:txBody>
      </p:sp>
      <p:sp>
        <p:nvSpPr>
          <p:cNvPr id="18441" name="Oval 9"/>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2" name="Text Box 10"/>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8443" name="Oval 11"/>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4" name="Text Box 12"/>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8445" name="Oval 13"/>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46" name="Text Box 14"/>
          <p:cNvSpPr txBox="1">
            <a:spLocks noChangeArrowheads="1"/>
          </p:cNvSpPr>
          <p:nvPr/>
        </p:nvSpPr>
        <p:spPr bwMode="auto">
          <a:xfrm>
            <a:off x="6877050"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8447" name="Text Box 15"/>
          <p:cNvSpPr txBox="1">
            <a:spLocks noChangeArrowheads="1"/>
          </p:cNvSpPr>
          <p:nvPr/>
        </p:nvSpPr>
        <p:spPr bwMode="auto">
          <a:xfrm>
            <a:off x="0" y="42926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Rendezvous Point</a:t>
            </a:r>
            <a:endParaRPr lang="en-US" altLang="en-US" sz="2400">
              <a:latin typeface="Times New Roman" pitchFamily="18" charset="0"/>
            </a:endParaRPr>
          </a:p>
        </p:txBody>
      </p:sp>
      <p:sp>
        <p:nvSpPr>
          <p:cNvPr id="18448" name="Line 16"/>
          <p:cNvSpPr>
            <a:spLocks noChangeShapeType="1"/>
          </p:cNvSpPr>
          <p:nvPr/>
        </p:nvSpPr>
        <p:spPr bwMode="auto">
          <a:xfrm flipH="1" flipV="1">
            <a:off x="3348038" y="4005263"/>
            <a:ext cx="12954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flipH="1" flipV="1">
            <a:off x="1116013" y="3933825"/>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Text Box 18"/>
          <p:cNvSpPr txBox="1">
            <a:spLocks noChangeArrowheads="1"/>
          </p:cNvSpPr>
          <p:nvPr/>
        </p:nvSpPr>
        <p:spPr bwMode="auto">
          <a:xfrm>
            <a:off x="250825" y="45815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(Pastry root)</a:t>
            </a:r>
            <a:endParaRPr lang="en-US" altLang="en-US" sz="2400">
              <a:latin typeface="Times New Roman" pitchFamily="18" charset="0"/>
            </a:endParaRPr>
          </a:p>
        </p:txBody>
      </p:sp>
      <p:sp>
        <p:nvSpPr>
          <p:cNvPr id="18451" name="Oval 19"/>
          <p:cNvSpPr>
            <a:spLocks noChangeArrowheads="1"/>
          </p:cNvSpPr>
          <p:nvPr/>
        </p:nvSpPr>
        <p:spPr bwMode="auto">
          <a:xfrm>
            <a:off x="611188" y="19891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2" name="Oval 20"/>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3" name="Oval 21"/>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4" name="Oval 22"/>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5" name="Oval 23"/>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6" name="Oval 24"/>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7" name="Oval 25"/>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8458" name="Text Box 26"/>
          <p:cNvSpPr txBox="1">
            <a:spLocks noChangeArrowheads="1"/>
          </p:cNvSpPr>
          <p:nvPr/>
        </p:nvSpPr>
        <p:spPr bwMode="auto">
          <a:xfrm>
            <a:off x="1187450" y="2276475"/>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Message</a:t>
            </a:r>
            <a:endParaRPr lang="en-US" altLang="en-US" sz="1800">
              <a:latin typeface="Times New Roman" pitchFamily="18" charset="0"/>
            </a:endParaRPr>
          </a:p>
        </p:txBody>
      </p:sp>
      <p:sp>
        <p:nvSpPr>
          <p:cNvPr id="18459" name="Line 27"/>
          <p:cNvSpPr>
            <a:spLocks noChangeShapeType="1"/>
          </p:cNvSpPr>
          <p:nvPr/>
        </p:nvSpPr>
        <p:spPr bwMode="auto">
          <a:xfrm flipH="1">
            <a:off x="5292725" y="2636838"/>
            <a:ext cx="1654175"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0" name="Line 28"/>
          <p:cNvSpPr>
            <a:spLocks noChangeShapeType="1"/>
          </p:cNvSpPr>
          <p:nvPr/>
        </p:nvSpPr>
        <p:spPr bwMode="auto">
          <a:xfrm flipH="1" flipV="1">
            <a:off x="5364163" y="4437063"/>
            <a:ext cx="1944687"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1" name="Line 29"/>
          <p:cNvSpPr>
            <a:spLocks noChangeShapeType="1"/>
          </p:cNvSpPr>
          <p:nvPr/>
        </p:nvSpPr>
        <p:spPr bwMode="auto">
          <a:xfrm>
            <a:off x="1042988" y="3716338"/>
            <a:ext cx="165735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2" name="Line 30"/>
          <p:cNvSpPr>
            <a:spLocks noChangeShapeType="1"/>
          </p:cNvSpPr>
          <p:nvPr/>
        </p:nvSpPr>
        <p:spPr bwMode="auto">
          <a:xfrm>
            <a:off x="3348038" y="3789363"/>
            <a:ext cx="1368425" cy="3603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3" name="Line 31"/>
          <p:cNvSpPr>
            <a:spLocks noChangeShapeType="1"/>
          </p:cNvSpPr>
          <p:nvPr/>
        </p:nvSpPr>
        <p:spPr bwMode="auto">
          <a:xfrm flipV="1">
            <a:off x="5148263" y="2492375"/>
            <a:ext cx="1655762" cy="158432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4" name="Line 32"/>
          <p:cNvSpPr>
            <a:spLocks noChangeShapeType="1"/>
          </p:cNvSpPr>
          <p:nvPr/>
        </p:nvSpPr>
        <p:spPr bwMode="auto">
          <a:xfrm>
            <a:off x="5364163" y="4292600"/>
            <a:ext cx="2016125" cy="6492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5" name="Line 33"/>
          <p:cNvSpPr>
            <a:spLocks noChangeShapeType="1"/>
          </p:cNvSpPr>
          <p:nvPr/>
        </p:nvSpPr>
        <p:spPr bwMode="auto">
          <a:xfrm flipH="1">
            <a:off x="971550" y="2276475"/>
            <a:ext cx="1728788" cy="1368425"/>
          </a:xfrm>
          <a:prstGeom prst="line">
            <a:avLst/>
          </a:prstGeom>
          <a:noFill/>
          <a:ln w="762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6" name="Text Box 34"/>
          <p:cNvSpPr txBox="1">
            <a:spLocks noChangeArrowheads="1"/>
          </p:cNvSpPr>
          <p:nvPr/>
        </p:nvSpPr>
        <p:spPr bwMode="auto">
          <a:xfrm>
            <a:off x="6011863" y="40767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Multicast down tree</a:t>
            </a:r>
            <a:endParaRPr lang="en-US" altLang="en-US" sz="1800">
              <a:latin typeface="Times New Roman" pitchFamily="18" charset="0"/>
            </a:endParaRPr>
          </a:p>
        </p:txBody>
      </p:sp>
    </p:spTree>
    <p:extLst>
      <p:ext uri="{BB962C8B-B14F-4D97-AF65-F5344CB8AC3E}">
        <p14:creationId xmlns:p14="http://schemas.microsoft.com/office/powerpoint/2010/main" val="20784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8" grpId="0"/>
      <p:bldP spid="18461" grpId="0" animBg="1"/>
      <p:bldP spid="18462" grpId="0" animBg="1"/>
      <p:bldP spid="18463" grpId="0" animBg="1"/>
      <p:bldP spid="18464" grpId="0" animBg="1"/>
      <p:bldP spid="184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3200" dirty="0"/>
              <a:t>Thread Usage in Non-distributed Systems</a:t>
            </a:r>
          </a:p>
        </p:txBody>
      </p:sp>
      <p:sp>
        <p:nvSpPr>
          <p:cNvPr id="15363" name="Rectangle 3"/>
          <p:cNvSpPr>
            <a:spLocks noGrp="1" noChangeArrowheads="1"/>
          </p:cNvSpPr>
          <p:nvPr>
            <p:ph type="body" idx="1"/>
          </p:nvPr>
        </p:nvSpPr>
        <p:spPr/>
        <p:txBody>
          <a:bodyPr>
            <a:normAutofit/>
          </a:bodyPr>
          <a:lstStyle/>
          <a:p>
            <a:r>
              <a:rPr lang="en-US" altLang="zh-CN" dirty="0"/>
              <a:t>Example: 2ms for processing a request, 8ms for I/O delay</a:t>
            </a:r>
          </a:p>
          <a:p>
            <a:pPr lvl="1"/>
            <a:r>
              <a:rPr lang="en-US" altLang="zh-CN" dirty="0"/>
              <a:t>Single-thread process </a:t>
            </a:r>
          </a:p>
          <a:p>
            <a:pPr lvl="2"/>
            <a:r>
              <a:rPr lang="en-US" altLang="zh-CN" dirty="0"/>
              <a:t>process </a:t>
            </a:r>
            <a:r>
              <a:rPr lang="en-US" altLang="zh-CN" b="1" dirty="0">
                <a:solidFill>
                  <a:srgbClr val="1602AA"/>
                </a:solidFill>
              </a:rPr>
              <a:t>100 </a:t>
            </a:r>
            <a:r>
              <a:rPr lang="en-US" altLang="zh-CN" dirty="0"/>
              <a:t>requests per second </a:t>
            </a:r>
          </a:p>
          <a:p>
            <a:pPr lvl="1"/>
            <a:r>
              <a:rPr lang="en-US" altLang="zh-CN" dirty="0"/>
              <a:t>Two-thread process </a:t>
            </a:r>
          </a:p>
          <a:p>
            <a:pPr lvl="2"/>
            <a:r>
              <a:rPr lang="en-US" altLang="zh-CN" dirty="0"/>
              <a:t>process </a:t>
            </a:r>
            <a:r>
              <a:rPr lang="en-US" altLang="zh-CN" b="1" dirty="0">
                <a:solidFill>
                  <a:srgbClr val="1602AA"/>
                </a:solidFill>
              </a:rPr>
              <a:t>125</a:t>
            </a:r>
            <a:r>
              <a:rPr lang="en-US" altLang="zh-CN" dirty="0"/>
              <a:t> requests per second </a:t>
            </a:r>
          </a:p>
          <a:p>
            <a:pPr lvl="1"/>
            <a:r>
              <a:rPr lang="en-US" altLang="zh-CN" dirty="0"/>
              <a:t>Two-thread process with </a:t>
            </a:r>
            <a:r>
              <a:rPr lang="en-US" altLang="zh-CN" dirty="0">
                <a:solidFill>
                  <a:srgbClr val="C00000"/>
                </a:solidFill>
              </a:rPr>
              <a:t>cache</a:t>
            </a:r>
            <a:r>
              <a:rPr lang="en-US" altLang="zh-CN" dirty="0"/>
              <a:t> (75% cache hit ratio, 0.5ms for searching the cache) </a:t>
            </a:r>
          </a:p>
          <a:p>
            <a:pPr lvl="2"/>
            <a:r>
              <a:rPr lang="en-US" altLang="zh-CN" dirty="0"/>
              <a:t>process </a:t>
            </a:r>
            <a:r>
              <a:rPr lang="en-US" altLang="zh-CN" b="1" dirty="0">
                <a:solidFill>
                  <a:srgbClr val="1602AA"/>
                </a:solidFill>
              </a:rPr>
              <a:t>400</a:t>
            </a:r>
            <a:r>
              <a:rPr lang="en-US" altLang="zh-CN" dirty="0"/>
              <a:t> requests per second</a:t>
            </a:r>
          </a:p>
          <a:p>
            <a:pPr lvl="1"/>
            <a:r>
              <a:rPr lang="en-US" altLang="zh-CN" dirty="0"/>
              <a:t>Two-thread process with cache in </a:t>
            </a:r>
            <a:r>
              <a:rPr lang="en-US" altLang="zh-CN" dirty="0">
                <a:solidFill>
                  <a:srgbClr val="C00000"/>
                </a:solidFill>
              </a:rPr>
              <a:t>2-CPU</a:t>
            </a:r>
            <a:r>
              <a:rPr lang="en-US" altLang="zh-CN" dirty="0"/>
              <a:t> system </a:t>
            </a:r>
          </a:p>
          <a:p>
            <a:pPr lvl="2"/>
            <a:r>
              <a:rPr lang="en-US" altLang="zh-CN" dirty="0"/>
              <a:t>process </a:t>
            </a:r>
            <a:r>
              <a:rPr lang="en-US" altLang="zh-CN" b="1" dirty="0">
                <a:solidFill>
                  <a:srgbClr val="1602AA"/>
                </a:solidFill>
              </a:rPr>
              <a:t>444</a:t>
            </a:r>
            <a:r>
              <a:rPr lang="en-US" altLang="zh-CN" dirty="0"/>
              <a:t> requests per second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sz="quarter"/>
          </p:nvPr>
        </p:nvSpPr>
        <p:spPr/>
        <p:txBody>
          <a:bodyPr/>
          <a:lstStyle/>
          <a:p>
            <a:pPr eaLnBrk="1" hangingPunct="1"/>
            <a:r>
              <a:rPr lang="da-DK" altLang="en-US"/>
              <a:t>Leaving a group</a:t>
            </a:r>
            <a:endParaRPr lang="en-US" altLang="en-US"/>
          </a:p>
        </p:txBody>
      </p:sp>
      <p:graphicFrame>
        <p:nvGraphicFramePr>
          <p:cNvPr id="17495" name="Group 87"/>
          <p:cNvGraphicFramePr>
            <a:graphicFrameLocks noGrp="1"/>
          </p:cNvGraphicFramePr>
          <p:nvPr>
            <p:ph sz="quarter" idx="2"/>
            <p:extLst>
              <p:ext uri="{D42A27DB-BD31-4B8C-83A1-F6EECF244321}">
                <p14:modId xmlns:p14="http://schemas.microsoft.com/office/powerpoint/2010/main" val="3782560653"/>
              </p:ext>
            </p:extLst>
          </p:nvPr>
        </p:nvGraphicFramePr>
        <p:xfrm>
          <a:off x="2133600" y="4773613"/>
          <a:ext cx="1830388" cy="1184275"/>
        </p:xfrm>
        <a:graphic>
          <a:graphicData uri="http://schemas.openxmlformats.org/drawingml/2006/table">
            <a:tbl>
              <a:tblPr/>
              <a:tblGrid>
                <a:gridCol w="915988">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3968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05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8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1001</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7493" name="Group 85"/>
          <p:cNvGraphicFramePr>
            <a:graphicFrameLocks noGrp="1"/>
          </p:cNvGraphicFramePr>
          <p:nvPr>
            <p:ph sz="quarter" idx="3"/>
            <p:extLst>
              <p:ext uri="{D42A27DB-BD31-4B8C-83A1-F6EECF244321}">
                <p14:modId xmlns:p14="http://schemas.microsoft.com/office/powerpoint/2010/main" val="1972818903"/>
              </p:ext>
            </p:extLst>
          </p:nvPr>
        </p:nvGraphicFramePr>
        <p:xfrm>
          <a:off x="4348163" y="4773613"/>
          <a:ext cx="1591989" cy="985837"/>
        </p:xfrm>
        <a:graphic>
          <a:graphicData uri="http://schemas.openxmlformats.org/drawingml/2006/table">
            <a:tbl>
              <a:tblPr/>
              <a:tblGrid>
                <a:gridCol w="874712">
                  <a:extLst>
                    <a:ext uri="{9D8B030D-6E8A-4147-A177-3AD203B41FA5}">
                      <a16:colId xmlns:a16="http://schemas.microsoft.com/office/drawing/2014/main" xmlns="" val="20000"/>
                    </a:ext>
                  </a:extLst>
                </a:gridCol>
                <a:gridCol w="717277">
                  <a:extLst>
                    <a:ext uri="{9D8B030D-6E8A-4147-A177-3AD203B41FA5}">
                      <a16:colId xmlns:a16="http://schemas.microsoft.com/office/drawing/2014/main" xmlns="" val="20001"/>
                    </a:ext>
                  </a:extLst>
                </a:gridCol>
              </a:tblGrid>
              <a:tr h="495299">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905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1101</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9484" name="Oval 28"/>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85" name="Text Box 29"/>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19486" name="Oval 30"/>
          <p:cNvSpPr>
            <a:spLocks noChangeArrowheads="1"/>
          </p:cNvSpPr>
          <p:nvPr/>
        </p:nvSpPr>
        <p:spPr bwMode="auto">
          <a:xfrm>
            <a:off x="2627313"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87" name="Text Box 31"/>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19488" name="Oval 32"/>
          <p:cNvSpPr>
            <a:spLocks noChangeArrowheads="1"/>
          </p:cNvSpPr>
          <p:nvPr/>
        </p:nvSpPr>
        <p:spPr bwMode="auto">
          <a:xfrm>
            <a:off x="2700338" y="1916113"/>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89" name="Text Box 33"/>
          <p:cNvSpPr txBox="1">
            <a:spLocks noChangeArrowheads="1"/>
          </p:cNvSpPr>
          <p:nvPr/>
        </p:nvSpPr>
        <p:spPr bwMode="auto">
          <a:xfrm>
            <a:off x="2773363" y="2060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19490" name="Oval 34"/>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91" name="Text Box 35"/>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19492" name="Oval 36"/>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93" name="Text Box 37"/>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19494" name="Oval 38"/>
          <p:cNvSpPr>
            <a:spLocks noChangeArrowheads="1"/>
          </p:cNvSpPr>
          <p:nvPr/>
        </p:nvSpPr>
        <p:spPr bwMode="auto">
          <a:xfrm>
            <a:off x="6804025" y="20605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495" name="Text Box 39"/>
          <p:cNvSpPr txBox="1">
            <a:spLocks noChangeArrowheads="1"/>
          </p:cNvSpPr>
          <p:nvPr/>
        </p:nvSpPr>
        <p:spPr bwMode="auto">
          <a:xfrm>
            <a:off x="6877050" y="22050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19496" name="Text Box 40"/>
          <p:cNvSpPr txBox="1">
            <a:spLocks noChangeArrowheads="1"/>
          </p:cNvSpPr>
          <p:nvPr/>
        </p:nvSpPr>
        <p:spPr bwMode="auto">
          <a:xfrm>
            <a:off x="0" y="42926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Rendezvous Point</a:t>
            </a:r>
            <a:endParaRPr lang="en-US" altLang="en-US" sz="2400">
              <a:latin typeface="Times New Roman" pitchFamily="18" charset="0"/>
            </a:endParaRPr>
          </a:p>
        </p:txBody>
      </p:sp>
      <p:sp>
        <p:nvSpPr>
          <p:cNvPr id="19498" name="Line 42"/>
          <p:cNvSpPr>
            <a:spLocks noChangeShapeType="1"/>
          </p:cNvSpPr>
          <p:nvPr/>
        </p:nvSpPr>
        <p:spPr bwMode="auto">
          <a:xfrm flipH="1" flipV="1">
            <a:off x="1116013" y="3933825"/>
            <a:ext cx="15113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9" name="Text Box 43"/>
          <p:cNvSpPr txBox="1">
            <a:spLocks noChangeArrowheads="1"/>
          </p:cNvSpPr>
          <p:nvPr/>
        </p:nvSpPr>
        <p:spPr bwMode="auto">
          <a:xfrm>
            <a:off x="250825" y="45815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(Pastry root)</a:t>
            </a:r>
            <a:endParaRPr lang="en-US" altLang="en-US" sz="2400">
              <a:latin typeface="Times New Roman" pitchFamily="18" charset="0"/>
            </a:endParaRPr>
          </a:p>
        </p:txBody>
      </p:sp>
      <p:sp>
        <p:nvSpPr>
          <p:cNvPr id="19500" name="Text Box 44"/>
          <p:cNvSpPr txBox="1">
            <a:spLocks noChangeArrowheads="1"/>
          </p:cNvSpPr>
          <p:nvPr/>
        </p:nvSpPr>
        <p:spPr bwMode="auto">
          <a:xfrm>
            <a:off x="6732588" y="5734050"/>
            <a:ext cx="225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dirty="0">
                <a:latin typeface="Times New Roman" pitchFamily="18" charset="0"/>
              </a:rPr>
              <a:t>Leaving member</a:t>
            </a:r>
            <a:endParaRPr lang="en-US" altLang="en-US" sz="2400" dirty="0">
              <a:latin typeface="Times New Roman" pitchFamily="18" charset="0"/>
            </a:endParaRPr>
          </a:p>
        </p:txBody>
      </p:sp>
      <p:sp>
        <p:nvSpPr>
          <p:cNvPr id="19501" name="Oval 45"/>
          <p:cNvSpPr>
            <a:spLocks noChangeArrowheads="1"/>
          </p:cNvSpPr>
          <p:nvPr/>
        </p:nvSpPr>
        <p:spPr bwMode="auto">
          <a:xfrm>
            <a:off x="900113" y="148431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02" name="Oval 46"/>
          <p:cNvSpPr>
            <a:spLocks noChangeArrowheads="1"/>
          </p:cNvSpPr>
          <p:nvPr/>
        </p:nvSpPr>
        <p:spPr bwMode="auto">
          <a:xfrm>
            <a:off x="2268538"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graphicFrame>
        <p:nvGraphicFramePr>
          <p:cNvPr id="17492" name="Group 84"/>
          <p:cNvGraphicFramePr>
            <a:graphicFrameLocks noGrp="1"/>
          </p:cNvGraphicFramePr>
          <p:nvPr>
            <p:ph sz="quarter" idx="4"/>
          </p:nvPr>
        </p:nvGraphicFramePr>
        <p:xfrm>
          <a:off x="7419975" y="4149725"/>
          <a:ext cx="1544638" cy="673100"/>
        </p:xfrm>
        <a:graphic>
          <a:graphicData uri="http://schemas.openxmlformats.org/drawingml/2006/table">
            <a:tbl>
              <a:tblPr/>
              <a:tblGrid>
                <a:gridCol w="774700">
                  <a:extLst>
                    <a:ext uri="{9D8B030D-6E8A-4147-A177-3AD203B41FA5}">
                      <a16:colId xmlns:a16="http://schemas.microsoft.com/office/drawing/2014/main" xmlns="" val="20000"/>
                    </a:ext>
                  </a:extLst>
                </a:gridCol>
                <a:gridCol w="769938">
                  <a:extLst>
                    <a:ext uri="{9D8B030D-6E8A-4147-A177-3AD203B41FA5}">
                      <a16:colId xmlns:a16="http://schemas.microsoft.com/office/drawing/2014/main" xmlns="" val="20001"/>
                    </a:ext>
                  </a:extLst>
                </a:gridCol>
              </a:tblGrid>
              <a:tr h="33813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49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1001</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9514" name="Oval 47"/>
          <p:cNvSpPr>
            <a:spLocks noChangeArrowheads="1"/>
          </p:cNvSpPr>
          <p:nvPr/>
        </p:nvSpPr>
        <p:spPr bwMode="auto">
          <a:xfrm>
            <a:off x="1331913" y="53006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5" name="Oval 48"/>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6" name="Oval 49"/>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7" name="Oval 50"/>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19518" name="Oval 51"/>
          <p:cNvSpPr>
            <a:spLocks noChangeArrowheads="1"/>
          </p:cNvSpPr>
          <p:nvPr/>
        </p:nvSpPr>
        <p:spPr bwMode="auto">
          <a:xfrm>
            <a:off x="3348038" y="60579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19519" name="Text Box 52"/>
          <p:cNvSpPr txBox="1">
            <a:spLocks noChangeArrowheads="1"/>
          </p:cNvSpPr>
          <p:nvPr/>
        </p:nvSpPr>
        <p:spPr bwMode="auto">
          <a:xfrm>
            <a:off x="5867400" y="4149725"/>
            <a:ext cx="1460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Leave request</a:t>
            </a:r>
            <a:endParaRPr lang="en-US" altLang="en-US" sz="1800">
              <a:latin typeface="Times New Roman" pitchFamily="18" charset="0"/>
            </a:endParaRPr>
          </a:p>
        </p:txBody>
      </p:sp>
      <p:sp>
        <p:nvSpPr>
          <p:cNvPr id="19520" name="Line 53"/>
          <p:cNvSpPr>
            <a:spLocks noChangeShapeType="1"/>
          </p:cNvSpPr>
          <p:nvPr/>
        </p:nvSpPr>
        <p:spPr bwMode="auto">
          <a:xfrm flipH="1" flipV="1">
            <a:off x="5439631" y="4356190"/>
            <a:ext cx="2012093" cy="637143"/>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1" name="Text Box 54"/>
          <p:cNvSpPr txBox="1">
            <a:spLocks noChangeArrowheads="1"/>
          </p:cNvSpPr>
          <p:nvPr/>
        </p:nvSpPr>
        <p:spPr bwMode="auto">
          <a:xfrm>
            <a:off x="2484438" y="4292600"/>
            <a:ext cx="121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Member</a:t>
            </a:r>
            <a:endParaRPr lang="en-US" altLang="en-US" sz="2400">
              <a:latin typeface="Times New Roman" pitchFamily="18" charset="0"/>
            </a:endParaRPr>
          </a:p>
        </p:txBody>
      </p:sp>
      <p:graphicFrame>
        <p:nvGraphicFramePr>
          <p:cNvPr id="17494" name="Group 86"/>
          <p:cNvGraphicFramePr>
            <a:graphicFrameLocks noGrp="1"/>
          </p:cNvGraphicFramePr>
          <p:nvPr/>
        </p:nvGraphicFramePr>
        <p:xfrm>
          <a:off x="250825" y="2420938"/>
          <a:ext cx="1584325" cy="1097024"/>
        </p:xfrm>
        <a:graphic>
          <a:graphicData uri="http://schemas.openxmlformats.org/drawingml/2006/table">
            <a:tbl>
              <a:tblPr/>
              <a:tblGrid>
                <a:gridCol w="792163">
                  <a:extLst>
                    <a:ext uri="{9D8B030D-6E8A-4147-A177-3AD203B41FA5}">
                      <a16:colId xmlns:a16="http://schemas.microsoft.com/office/drawing/2014/main" xmlns="" val="20000"/>
                    </a:ext>
                  </a:extLst>
                </a:gridCol>
                <a:gridCol w="792162">
                  <a:extLst>
                    <a:ext uri="{9D8B030D-6E8A-4147-A177-3AD203B41FA5}">
                      <a16:colId xmlns:a16="http://schemas.microsoft.com/office/drawing/2014/main" xmlns="" val="20001"/>
                    </a:ext>
                  </a:extLst>
                </a:gridCol>
              </a:tblGrid>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ACL</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xxx</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Null</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1101</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 name="矩形 2">
            <a:extLst>
              <a:ext uri="{FF2B5EF4-FFF2-40B4-BE49-F238E27FC236}">
                <a16:creationId xmlns:a16="http://schemas.microsoft.com/office/drawing/2014/main" xmlns="" id="{12832E23-9BF2-4C48-A2AB-1F039D95779E}"/>
              </a:ext>
            </a:extLst>
          </p:cNvPr>
          <p:cNvSpPr/>
          <p:nvPr/>
        </p:nvSpPr>
        <p:spPr>
          <a:xfrm>
            <a:off x="7041734" y="5310097"/>
            <a:ext cx="338554" cy="369332"/>
          </a:xfrm>
          <a:prstGeom prst="rect">
            <a:avLst/>
          </a:prstGeom>
        </p:spPr>
        <p:txBody>
          <a:bodyPr wrap="none">
            <a:spAutoFit/>
          </a:bodyPr>
          <a:lstStyle/>
          <a:p>
            <a:r>
              <a:rPr lang="en-US" altLang="zh-CN" b="1" dirty="0">
                <a:solidFill>
                  <a:srgbClr val="1602AA"/>
                </a:solidFill>
              </a:rPr>
              <a:t>P</a:t>
            </a:r>
            <a:endParaRPr lang="zh-CN" altLang="en-US" b="1" dirty="0">
              <a:solidFill>
                <a:srgbClr val="1602AA"/>
              </a:solidFill>
            </a:endParaRPr>
          </a:p>
        </p:txBody>
      </p:sp>
      <p:sp>
        <p:nvSpPr>
          <p:cNvPr id="36" name="Line 42">
            <a:extLst>
              <a:ext uri="{FF2B5EF4-FFF2-40B4-BE49-F238E27FC236}">
                <a16:creationId xmlns:a16="http://schemas.microsoft.com/office/drawing/2014/main" xmlns="" id="{28B8B16D-162D-41C7-9CBC-F30A2D12F52E}"/>
              </a:ext>
            </a:extLst>
          </p:cNvPr>
          <p:cNvSpPr>
            <a:spLocks noChangeShapeType="1"/>
          </p:cNvSpPr>
          <p:nvPr/>
        </p:nvSpPr>
        <p:spPr bwMode="auto">
          <a:xfrm flipH="1" flipV="1">
            <a:off x="3332163" y="3976687"/>
            <a:ext cx="1331912" cy="3159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42">
            <a:extLst>
              <a:ext uri="{FF2B5EF4-FFF2-40B4-BE49-F238E27FC236}">
                <a16:creationId xmlns:a16="http://schemas.microsoft.com/office/drawing/2014/main" xmlns="" id="{315A033F-285E-4C77-982B-434F8D870B1C}"/>
              </a:ext>
            </a:extLst>
          </p:cNvPr>
          <p:cNvSpPr>
            <a:spLocks noChangeShapeType="1"/>
          </p:cNvSpPr>
          <p:nvPr/>
        </p:nvSpPr>
        <p:spPr bwMode="auto">
          <a:xfrm flipH="1" flipV="1">
            <a:off x="5390467" y="4526007"/>
            <a:ext cx="1916796" cy="60320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9092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7492"/>
                                        </p:tgtEl>
                                      </p:cBhvr>
                                    </p:animEffect>
                                    <p:set>
                                      <p:cBhvr>
                                        <p:cTn id="11" dur="1" fill="hold">
                                          <p:stCondLst>
                                            <p:cond delay="499"/>
                                          </p:stCondLst>
                                        </p:cTn>
                                        <p:tgtEl>
                                          <p:spTgt spid="1749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52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0" grpId="0"/>
      <p:bldP spid="19519" grpId="0"/>
      <p:bldP spid="195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sz="quarter"/>
          </p:nvPr>
        </p:nvSpPr>
        <p:spPr/>
        <p:txBody>
          <a:bodyPr/>
          <a:lstStyle/>
          <a:p>
            <a:pPr eaLnBrk="1" hangingPunct="1"/>
            <a:r>
              <a:rPr lang="da-DK" altLang="en-US"/>
              <a:t> Repairing the tree</a:t>
            </a:r>
            <a:endParaRPr lang="en-US" altLang="en-US"/>
          </a:p>
        </p:txBody>
      </p:sp>
      <p:graphicFrame>
        <p:nvGraphicFramePr>
          <p:cNvPr id="21614" name="Group 110"/>
          <p:cNvGraphicFramePr>
            <a:graphicFrameLocks noGrp="1"/>
          </p:cNvGraphicFramePr>
          <p:nvPr>
            <p:ph sz="quarter" idx="1"/>
          </p:nvPr>
        </p:nvGraphicFramePr>
        <p:xfrm>
          <a:off x="1119188" y="1530350"/>
          <a:ext cx="1581150" cy="822450"/>
        </p:xfrm>
        <a:graphic>
          <a:graphicData uri="http://schemas.openxmlformats.org/drawingml/2006/table">
            <a:tbl>
              <a:tblPr/>
              <a:tblGrid>
                <a:gridCol w="792162">
                  <a:extLst>
                    <a:ext uri="{9D8B030D-6E8A-4147-A177-3AD203B41FA5}">
                      <a16:colId xmlns:a16="http://schemas.microsoft.com/office/drawing/2014/main" xmlns="" val="20000"/>
                    </a:ext>
                  </a:extLst>
                </a:gridCol>
                <a:gridCol w="788988">
                  <a:extLst>
                    <a:ext uri="{9D8B030D-6E8A-4147-A177-3AD203B41FA5}">
                      <a16:colId xmlns:a16="http://schemas.microsoft.com/office/drawing/2014/main" xmlns="" val="20001"/>
                    </a:ext>
                  </a:extLst>
                </a:gridCol>
              </a:tblGrid>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10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35" marB="45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1001</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21615" name="Group 111"/>
          <p:cNvGraphicFramePr>
            <a:graphicFrameLocks noGrp="1"/>
          </p:cNvGraphicFramePr>
          <p:nvPr>
            <p:ph sz="quarter" idx="2"/>
          </p:nvPr>
        </p:nvGraphicFramePr>
        <p:xfrm>
          <a:off x="6948488" y="1311275"/>
          <a:ext cx="1727200" cy="823914"/>
        </p:xfrm>
        <a:graphic>
          <a:graphicData uri="http://schemas.openxmlformats.org/drawingml/2006/table">
            <a:tbl>
              <a:tblPr/>
              <a:tblGrid>
                <a:gridCol w="863600">
                  <a:extLst>
                    <a:ext uri="{9D8B030D-6E8A-4147-A177-3AD203B41FA5}">
                      <a16:colId xmlns:a16="http://schemas.microsoft.com/office/drawing/2014/main" xmlns="" val="20000"/>
                    </a:ext>
                  </a:extLst>
                </a:gridCol>
                <a:gridCol w="863600">
                  <a:extLst>
                    <a:ext uri="{9D8B030D-6E8A-4147-A177-3AD203B41FA5}">
                      <a16:colId xmlns:a16="http://schemas.microsoft.com/office/drawing/2014/main" xmlns="" val="20001"/>
                    </a:ext>
                  </a:extLst>
                </a:gridCol>
              </a:tblGrid>
              <a:tr h="2747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442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1001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74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0100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21617" name="Group 113"/>
          <p:cNvGraphicFramePr>
            <a:graphicFrameLocks noGrp="1"/>
          </p:cNvGraphicFramePr>
          <p:nvPr>
            <p:ph sz="quarter" idx="3"/>
          </p:nvPr>
        </p:nvGraphicFramePr>
        <p:xfrm>
          <a:off x="4191000" y="4725988"/>
          <a:ext cx="1830388" cy="1497013"/>
        </p:xfrm>
        <a:graphic>
          <a:graphicData uri="http://schemas.openxmlformats.org/drawingml/2006/table">
            <a:tbl>
              <a:tblPr/>
              <a:tblGrid>
                <a:gridCol w="915988">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1111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30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0100</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46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dirty="0">
                          <a:ln>
                            <a:noFill/>
                          </a:ln>
                          <a:solidFill>
                            <a:schemeClr val="tx1"/>
                          </a:solidFill>
                          <a:effectLst/>
                          <a:latin typeface="Arial" charset="0"/>
                          <a:ea typeface="宋体" pitchFamily="2" charset="-122"/>
                        </a:rPr>
                        <a:t>0111</a:t>
                      </a:r>
                      <a:endParaRPr kumimoji="0" lang="en-US" altLang="en-US"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0528" name="Oval 48"/>
          <p:cNvSpPr>
            <a:spLocks noChangeArrowheads="1"/>
          </p:cNvSpPr>
          <p:nvPr/>
        </p:nvSpPr>
        <p:spPr bwMode="auto">
          <a:xfrm>
            <a:off x="395288" y="36449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29" name="Text Box 49"/>
          <p:cNvSpPr txBox="1">
            <a:spLocks noChangeArrowheads="1"/>
          </p:cNvSpPr>
          <p:nvPr/>
        </p:nvSpPr>
        <p:spPr bwMode="auto">
          <a:xfrm>
            <a:off x="468313"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1100</a:t>
            </a:r>
            <a:endParaRPr lang="en-US" altLang="en-US" sz="1400">
              <a:latin typeface="Times New Roman" pitchFamily="18" charset="0"/>
            </a:endParaRPr>
          </a:p>
        </p:txBody>
      </p:sp>
      <p:sp>
        <p:nvSpPr>
          <p:cNvPr id="20530" name="Oval 50"/>
          <p:cNvSpPr>
            <a:spLocks noChangeArrowheads="1"/>
          </p:cNvSpPr>
          <p:nvPr/>
        </p:nvSpPr>
        <p:spPr bwMode="auto">
          <a:xfrm>
            <a:off x="2627313" y="3644900"/>
            <a:ext cx="719137" cy="6477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1" name="Text Box 51"/>
          <p:cNvSpPr txBox="1">
            <a:spLocks noChangeArrowheads="1"/>
          </p:cNvSpPr>
          <p:nvPr/>
        </p:nvSpPr>
        <p:spPr bwMode="auto">
          <a:xfrm>
            <a:off x="2700338" y="37893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1101</a:t>
            </a:r>
            <a:endParaRPr lang="en-US" altLang="en-US" sz="1400">
              <a:latin typeface="Times New Roman" pitchFamily="18" charset="0"/>
            </a:endParaRPr>
          </a:p>
        </p:txBody>
      </p:sp>
      <p:sp>
        <p:nvSpPr>
          <p:cNvPr id="20532" name="Oval 52"/>
          <p:cNvSpPr>
            <a:spLocks noChangeArrowheads="1"/>
          </p:cNvSpPr>
          <p:nvPr/>
        </p:nvSpPr>
        <p:spPr bwMode="auto">
          <a:xfrm>
            <a:off x="2700338" y="21336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3" name="Text Box 53"/>
          <p:cNvSpPr txBox="1">
            <a:spLocks noChangeArrowheads="1"/>
          </p:cNvSpPr>
          <p:nvPr/>
        </p:nvSpPr>
        <p:spPr bwMode="auto">
          <a:xfrm>
            <a:off x="2773363" y="21875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1111</a:t>
            </a:r>
            <a:endParaRPr lang="en-US" altLang="en-US" sz="1400">
              <a:latin typeface="Times New Roman" pitchFamily="18" charset="0"/>
            </a:endParaRPr>
          </a:p>
        </p:txBody>
      </p:sp>
      <p:sp>
        <p:nvSpPr>
          <p:cNvPr id="20534" name="Oval 54"/>
          <p:cNvSpPr>
            <a:spLocks noChangeArrowheads="1"/>
          </p:cNvSpPr>
          <p:nvPr/>
        </p:nvSpPr>
        <p:spPr bwMode="auto">
          <a:xfrm>
            <a:off x="4643438" y="40767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5" name="Text Box 55"/>
          <p:cNvSpPr txBox="1">
            <a:spLocks noChangeArrowheads="1"/>
          </p:cNvSpPr>
          <p:nvPr/>
        </p:nvSpPr>
        <p:spPr bwMode="auto">
          <a:xfrm>
            <a:off x="4716463" y="4221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1001</a:t>
            </a:r>
            <a:endParaRPr lang="en-US" altLang="en-US" sz="1400">
              <a:latin typeface="Times New Roman" pitchFamily="18" charset="0"/>
            </a:endParaRPr>
          </a:p>
        </p:txBody>
      </p:sp>
      <p:sp>
        <p:nvSpPr>
          <p:cNvPr id="20536" name="Oval 56"/>
          <p:cNvSpPr>
            <a:spLocks noChangeArrowheads="1"/>
          </p:cNvSpPr>
          <p:nvPr/>
        </p:nvSpPr>
        <p:spPr bwMode="auto">
          <a:xfrm>
            <a:off x="7307263" y="4940300"/>
            <a:ext cx="71913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7" name="Text Box 57"/>
          <p:cNvSpPr txBox="1">
            <a:spLocks noChangeArrowheads="1"/>
          </p:cNvSpPr>
          <p:nvPr/>
        </p:nvSpPr>
        <p:spPr bwMode="auto">
          <a:xfrm>
            <a:off x="7380288" y="50847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0111</a:t>
            </a:r>
            <a:endParaRPr lang="en-US" altLang="en-US" sz="1400">
              <a:latin typeface="Times New Roman" pitchFamily="18" charset="0"/>
            </a:endParaRPr>
          </a:p>
        </p:txBody>
      </p:sp>
      <p:sp>
        <p:nvSpPr>
          <p:cNvPr id="20538" name="Oval 58"/>
          <p:cNvSpPr>
            <a:spLocks noChangeArrowheads="1"/>
          </p:cNvSpPr>
          <p:nvPr/>
        </p:nvSpPr>
        <p:spPr bwMode="auto">
          <a:xfrm>
            <a:off x="6804025" y="2276475"/>
            <a:ext cx="71913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39" name="Text Box 59"/>
          <p:cNvSpPr txBox="1">
            <a:spLocks noChangeArrowheads="1"/>
          </p:cNvSpPr>
          <p:nvPr/>
        </p:nvSpPr>
        <p:spPr bwMode="auto">
          <a:xfrm>
            <a:off x="6877050" y="24034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400">
                <a:latin typeface="Times New Roman" pitchFamily="18" charset="0"/>
              </a:rPr>
              <a:t>0100</a:t>
            </a:r>
            <a:endParaRPr lang="en-US" altLang="en-US" sz="1400">
              <a:latin typeface="Times New Roman" pitchFamily="18" charset="0"/>
            </a:endParaRPr>
          </a:p>
        </p:txBody>
      </p:sp>
      <p:sp>
        <p:nvSpPr>
          <p:cNvPr id="20540" name="Text Box 60"/>
          <p:cNvSpPr txBox="1">
            <a:spLocks noChangeArrowheads="1"/>
          </p:cNvSpPr>
          <p:nvPr/>
        </p:nvSpPr>
        <p:spPr bwMode="auto">
          <a:xfrm>
            <a:off x="0" y="40767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Rendezvous Point</a:t>
            </a:r>
            <a:endParaRPr lang="en-US" altLang="en-US" sz="2400">
              <a:latin typeface="Times New Roman" pitchFamily="18" charset="0"/>
            </a:endParaRPr>
          </a:p>
        </p:txBody>
      </p:sp>
      <p:sp>
        <p:nvSpPr>
          <p:cNvPr id="20541" name="Line 61"/>
          <p:cNvSpPr>
            <a:spLocks noChangeShapeType="1"/>
          </p:cNvSpPr>
          <p:nvPr/>
        </p:nvSpPr>
        <p:spPr bwMode="auto">
          <a:xfrm flipH="1" flipV="1">
            <a:off x="3348038" y="4005263"/>
            <a:ext cx="1295400" cy="360362"/>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2" name="Line 62"/>
          <p:cNvSpPr>
            <a:spLocks noChangeShapeType="1"/>
          </p:cNvSpPr>
          <p:nvPr/>
        </p:nvSpPr>
        <p:spPr bwMode="auto">
          <a:xfrm flipH="1" flipV="1">
            <a:off x="1116013" y="3933825"/>
            <a:ext cx="1511300"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3" name="Text Box 63"/>
          <p:cNvSpPr txBox="1">
            <a:spLocks noChangeArrowheads="1"/>
          </p:cNvSpPr>
          <p:nvPr/>
        </p:nvSpPr>
        <p:spPr bwMode="auto">
          <a:xfrm>
            <a:off x="250825" y="43656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(Pastry root)</a:t>
            </a:r>
            <a:endParaRPr lang="en-US" altLang="en-US" sz="2400">
              <a:latin typeface="Times New Roman" pitchFamily="18" charset="0"/>
            </a:endParaRPr>
          </a:p>
        </p:txBody>
      </p:sp>
      <p:graphicFrame>
        <p:nvGraphicFramePr>
          <p:cNvPr id="21616" name="Group 112"/>
          <p:cNvGraphicFramePr>
            <a:graphicFrameLocks noGrp="1"/>
          </p:cNvGraphicFramePr>
          <p:nvPr>
            <p:ph sz="quarter" idx="4"/>
          </p:nvPr>
        </p:nvGraphicFramePr>
        <p:xfrm>
          <a:off x="6877050" y="5699125"/>
          <a:ext cx="1724025" cy="898526"/>
        </p:xfrm>
        <a:graphic>
          <a:graphicData uri="http://schemas.openxmlformats.org/drawingml/2006/table">
            <a:tbl>
              <a:tblPr/>
              <a:tblGrid>
                <a:gridCol w="863600">
                  <a:extLst>
                    <a:ext uri="{9D8B030D-6E8A-4147-A177-3AD203B41FA5}">
                      <a16:colId xmlns:a16="http://schemas.microsoft.com/office/drawing/2014/main" xmlns="" val="20000"/>
                    </a:ext>
                  </a:extLst>
                </a:gridCol>
                <a:gridCol w="860425">
                  <a:extLst>
                    <a:ext uri="{9D8B030D-6E8A-4147-A177-3AD203B41FA5}">
                      <a16:colId xmlns:a16="http://schemas.microsoft.com/office/drawing/2014/main" xmlns="" val="20001"/>
                    </a:ext>
                  </a:extLst>
                </a:gridCol>
              </a:tblGrid>
              <a:tr h="3000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9845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1001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003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0111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0558" name="Text Box 64"/>
          <p:cNvSpPr txBox="1">
            <a:spLocks noChangeArrowheads="1"/>
          </p:cNvSpPr>
          <p:nvPr/>
        </p:nvSpPr>
        <p:spPr bwMode="auto">
          <a:xfrm>
            <a:off x="2411413" y="4292600"/>
            <a:ext cx="168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2400">
                <a:latin typeface="Times New Roman" pitchFamily="18" charset="0"/>
              </a:rPr>
              <a:t>Failed Node</a:t>
            </a:r>
            <a:endParaRPr lang="en-US" altLang="en-US" sz="2400">
              <a:latin typeface="Times New Roman" pitchFamily="18" charset="0"/>
            </a:endParaRPr>
          </a:p>
        </p:txBody>
      </p:sp>
      <p:sp>
        <p:nvSpPr>
          <p:cNvPr id="20559" name="Oval 65"/>
          <p:cNvSpPr>
            <a:spLocks noChangeArrowheads="1"/>
          </p:cNvSpPr>
          <p:nvPr/>
        </p:nvSpPr>
        <p:spPr bwMode="auto">
          <a:xfrm>
            <a:off x="250825" y="206057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0" name="Oval 66"/>
          <p:cNvSpPr>
            <a:spLocks noChangeArrowheads="1"/>
          </p:cNvSpPr>
          <p:nvPr/>
        </p:nvSpPr>
        <p:spPr bwMode="auto">
          <a:xfrm>
            <a:off x="2771775" y="28527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1" name="Oval 67"/>
          <p:cNvSpPr>
            <a:spLocks noChangeArrowheads="1"/>
          </p:cNvSpPr>
          <p:nvPr/>
        </p:nvSpPr>
        <p:spPr bwMode="auto">
          <a:xfrm>
            <a:off x="1403350" y="602138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2" name="Oval 68"/>
          <p:cNvSpPr>
            <a:spLocks noChangeArrowheads="1"/>
          </p:cNvSpPr>
          <p:nvPr/>
        </p:nvSpPr>
        <p:spPr bwMode="auto">
          <a:xfrm>
            <a:off x="4716463" y="26368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3" name="Oval 69"/>
          <p:cNvSpPr>
            <a:spLocks noChangeArrowheads="1"/>
          </p:cNvSpPr>
          <p:nvPr/>
        </p:nvSpPr>
        <p:spPr bwMode="auto">
          <a:xfrm>
            <a:off x="6019800" y="60198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20564" name="Oval 70"/>
          <p:cNvSpPr>
            <a:spLocks noChangeArrowheads="1"/>
          </p:cNvSpPr>
          <p:nvPr/>
        </p:nvSpPr>
        <p:spPr bwMode="auto">
          <a:xfrm>
            <a:off x="7451725" y="321310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5" name="Oval 71"/>
          <p:cNvSpPr>
            <a:spLocks noChangeArrowheads="1"/>
          </p:cNvSpPr>
          <p:nvPr/>
        </p:nvSpPr>
        <p:spPr bwMode="auto">
          <a:xfrm>
            <a:off x="5651500" y="1773238"/>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6" name="Oval 72"/>
          <p:cNvSpPr>
            <a:spLocks noChangeArrowheads="1"/>
          </p:cNvSpPr>
          <p:nvPr/>
        </p:nvSpPr>
        <p:spPr bwMode="auto">
          <a:xfrm>
            <a:off x="3132138"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en-US" altLang="en-US" sz="1800"/>
          </a:p>
        </p:txBody>
      </p:sp>
      <p:sp>
        <p:nvSpPr>
          <p:cNvPr id="20567" name="Line 73"/>
          <p:cNvSpPr>
            <a:spLocks noChangeShapeType="1"/>
          </p:cNvSpPr>
          <p:nvPr/>
        </p:nvSpPr>
        <p:spPr bwMode="auto">
          <a:xfrm flipH="1" flipV="1">
            <a:off x="5364163" y="4508500"/>
            <a:ext cx="1943100"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8" name="Line 74"/>
          <p:cNvSpPr>
            <a:spLocks noChangeShapeType="1"/>
          </p:cNvSpPr>
          <p:nvPr/>
        </p:nvSpPr>
        <p:spPr bwMode="auto">
          <a:xfrm flipH="1">
            <a:off x="5219700" y="2781300"/>
            <a:ext cx="165735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9" name="Line 75"/>
          <p:cNvSpPr>
            <a:spLocks noChangeShapeType="1"/>
          </p:cNvSpPr>
          <p:nvPr/>
        </p:nvSpPr>
        <p:spPr bwMode="auto">
          <a:xfrm flipH="1" flipV="1">
            <a:off x="3348038" y="2636838"/>
            <a:ext cx="1439862" cy="1512887"/>
          </a:xfrm>
          <a:prstGeom prst="line">
            <a:avLst/>
          </a:prstGeom>
          <a:ln w="38100">
            <a:prstDash val="dash"/>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570" name="Line 76"/>
          <p:cNvSpPr>
            <a:spLocks noChangeShapeType="1"/>
          </p:cNvSpPr>
          <p:nvPr/>
        </p:nvSpPr>
        <p:spPr bwMode="auto">
          <a:xfrm flipH="1">
            <a:off x="971550" y="2565400"/>
            <a:ext cx="1728788" cy="1150938"/>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1" name="Text Box 77"/>
          <p:cNvSpPr txBox="1">
            <a:spLocks noChangeArrowheads="1"/>
          </p:cNvSpPr>
          <p:nvPr/>
        </p:nvSpPr>
        <p:spPr bwMode="auto">
          <a:xfrm>
            <a:off x="3563938" y="2486025"/>
            <a:ext cx="128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dirty="0">
                <a:latin typeface="Times New Roman" pitchFamily="18" charset="0"/>
              </a:rPr>
              <a:t>Join request</a:t>
            </a:r>
            <a:endParaRPr lang="en-US" altLang="en-US" sz="1800" dirty="0">
              <a:latin typeface="Times New Roman" pitchFamily="18" charset="0"/>
            </a:endParaRPr>
          </a:p>
        </p:txBody>
      </p:sp>
      <p:sp>
        <p:nvSpPr>
          <p:cNvPr id="20572" name="Text Box 78"/>
          <p:cNvSpPr txBox="1">
            <a:spLocks noChangeArrowheads="1"/>
          </p:cNvSpPr>
          <p:nvPr/>
        </p:nvSpPr>
        <p:spPr bwMode="auto">
          <a:xfrm>
            <a:off x="827088" y="2708275"/>
            <a:ext cx="128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da-DK" altLang="en-US" sz="1800">
                <a:latin typeface="Times New Roman" pitchFamily="18" charset="0"/>
              </a:rPr>
              <a:t>Join request</a:t>
            </a:r>
            <a:endParaRPr lang="en-US" altLang="en-US" sz="1800">
              <a:latin typeface="Times New Roman" pitchFamily="18" charset="0"/>
            </a:endParaRPr>
          </a:p>
        </p:txBody>
      </p:sp>
      <p:graphicFrame>
        <p:nvGraphicFramePr>
          <p:cNvPr id="21618" name="Group 114"/>
          <p:cNvGraphicFramePr>
            <a:graphicFrameLocks noGrp="1"/>
          </p:cNvGraphicFramePr>
          <p:nvPr/>
        </p:nvGraphicFramePr>
        <p:xfrm>
          <a:off x="180975" y="4878388"/>
          <a:ext cx="1654175" cy="1097024"/>
        </p:xfrm>
        <a:graphic>
          <a:graphicData uri="http://schemas.openxmlformats.org/drawingml/2006/table">
            <a:tbl>
              <a:tblPr/>
              <a:tblGrid>
                <a:gridCol w="827088">
                  <a:extLst>
                    <a:ext uri="{9D8B030D-6E8A-4147-A177-3AD203B41FA5}">
                      <a16:colId xmlns:a16="http://schemas.microsoft.com/office/drawing/2014/main" xmlns="" val="20000"/>
                    </a:ext>
                  </a:extLst>
                </a:gridCol>
                <a:gridCol w="827087">
                  <a:extLst>
                    <a:ext uri="{9D8B030D-6E8A-4147-A177-3AD203B41FA5}">
                      <a16:colId xmlns:a16="http://schemas.microsoft.com/office/drawing/2014/main" xmlns="" val="20001"/>
                    </a:ext>
                  </a:extLst>
                </a:gridCol>
              </a:tblGrid>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GroupID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1100</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ACL</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Xxx</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Parent</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Null</a:t>
                      </a:r>
                      <a:endParaRPr kumimoji="0" lang="en-US" altLang="en-US" sz="12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4241">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Child</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altLang="en-US" sz="1200" b="0" i="0" u="none" strike="noStrike" cap="none" normalizeH="0" baseline="0">
                          <a:ln>
                            <a:noFill/>
                          </a:ln>
                          <a:solidFill>
                            <a:schemeClr val="tx1"/>
                          </a:solidFill>
                          <a:effectLst/>
                          <a:latin typeface="Arial" charset="0"/>
                          <a:ea typeface="宋体" pitchFamily="2" charset="-122"/>
                        </a:rPr>
                        <a:t>1111</a:t>
                      </a:r>
                      <a:endParaRPr kumimoji="0" lang="en-US" altLang="en-US" sz="2400" b="0" i="0" u="none" strike="noStrike" cap="none" normalizeH="0" baseline="0">
                        <a:ln>
                          <a:noFill/>
                        </a:ln>
                        <a:solidFill>
                          <a:schemeClr val="tx1"/>
                        </a:solidFill>
                        <a:effectLst/>
                        <a:latin typeface="Arial" charset="0"/>
                        <a:ea typeface="宋体" pitchFamily="2" charset="-122"/>
                      </a:endParaRP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8285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0530"/>
                                        </p:tgtEl>
                                      </p:cBhvr>
                                    </p:animEffect>
                                    <p:animScale>
                                      <p:cBhvr>
                                        <p:cTn id="7" dur="250" autoRev="1" fill="hold"/>
                                        <p:tgtEl>
                                          <p:spTgt spid="2053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0558"/>
                                        </p:tgtEl>
                                      </p:cBhvr>
                                    </p:animEffect>
                                    <p:animScale>
                                      <p:cBhvr>
                                        <p:cTn id="10" dur="250" autoRev="1" fill="hold"/>
                                        <p:tgtEl>
                                          <p:spTgt spid="2055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6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6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5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0" grpId="0" animBg="1"/>
      <p:bldP spid="20558" grpId="0"/>
      <p:bldP spid="20569" grpId="0" animBg="1"/>
      <p:bldP spid="20570" grpId="0" animBg="1"/>
      <p:bldP spid="20571" grpId="0"/>
      <p:bldP spid="2057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t>Summary</a:t>
            </a:r>
          </a:p>
        </p:txBody>
      </p:sp>
      <p:sp>
        <p:nvSpPr>
          <p:cNvPr id="21507" name="Rectangle 3"/>
          <p:cNvSpPr>
            <a:spLocks noGrp="1" noChangeArrowheads="1"/>
          </p:cNvSpPr>
          <p:nvPr>
            <p:ph type="body" idx="1"/>
          </p:nvPr>
        </p:nvSpPr>
        <p:spPr/>
        <p:txBody>
          <a:bodyPr/>
          <a:lstStyle/>
          <a:p>
            <a:pPr eaLnBrk="1" hangingPunct="1"/>
            <a:r>
              <a:rPr lang="da-DK" altLang="zh-CN"/>
              <a:t>Problems with Scribe</a:t>
            </a:r>
          </a:p>
          <a:p>
            <a:pPr lvl="1" eaLnBrk="1" hangingPunct="1"/>
            <a:r>
              <a:rPr lang="da-DK" altLang="zh-CN"/>
              <a:t>Best-effort delivery</a:t>
            </a:r>
          </a:p>
          <a:p>
            <a:pPr lvl="1" eaLnBrk="1" hangingPunct="1"/>
            <a:r>
              <a:rPr lang="da-DK" altLang="zh-CN"/>
              <a:t>No built-in protection of information</a:t>
            </a:r>
          </a:p>
          <a:p>
            <a:pPr lvl="1" eaLnBrk="1" hangingPunct="1"/>
            <a:r>
              <a:rPr lang="da-DK" altLang="zh-CN"/>
              <a:t>Possible concurrency problems</a:t>
            </a:r>
          </a:p>
          <a:p>
            <a:pPr eaLnBrk="1" hangingPunct="1"/>
            <a:r>
              <a:rPr lang="da-DK" altLang="zh-CN"/>
              <a:t>Comparing Scribe and IP multicast</a:t>
            </a:r>
          </a:p>
          <a:p>
            <a:pPr lvl="1" eaLnBrk="1" hangingPunct="1"/>
            <a:r>
              <a:rPr lang="da-DK" altLang="zh-CN"/>
              <a:t>Scribe scales better and supports dynamic groups</a:t>
            </a:r>
          </a:p>
          <a:p>
            <a:pPr lvl="1" eaLnBrk="1" hangingPunct="1"/>
            <a:r>
              <a:rPr lang="da-DK" altLang="zh-CN"/>
              <a:t>Scribe nearly as efficient as IP multicast  </a:t>
            </a:r>
            <a:endParaRPr lang="en-US" altLang="zh-CN"/>
          </a:p>
        </p:txBody>
      </p:sp>
    </p:spTree>
    <p:extLst>
      <p:ext uri="{BB962C8B-B14F-4D97-AF65-F5344CB8AC3E}">
        <p14:creationId xmlns:p14="http://schemas.microsoft.com/office/powerpoint/2010/main" val="1804487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447800" y="2204864"/>
            <a:ext cx="74676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a:solidFill>
                  <a:srgbClr val="99FFCC"/>
                </a:solidFill>
              </a:rPr>
              <a:t>4. Middleware Communication Protocols</a:t>
            </a:r>
            <a:endParaRPr lang="en-US" altLang="zh-CN" sz="4600">
              <a:solidFill>
                <a:srgbClr val="99FFCC"/>
              </a:solidFill>
              <a:ea typeface="新细明体" pitchFamily="2" charset="-122"/>
            </a:endParaRPr>
          </a:p>
        </p:txBody>
      </p:sp>
    </p:spTree>
    <p:extLst>
      <p:ext uri="{BB962C8B-B14F-4D97-AF65-F5344CB8AC3E}">
        <p14:creationId xmlns:p14="http://schemas.microsoft.com/office/powerpoint/2010/main" val="293704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04-0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75113" y="1295400"/>
            <a:ext cx="4840287"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2"/>
          <p:cNvSpPr>
            <a:spLocks noGrp="1" noChangeArrowheads="1"/>
          </p:cNvSpPr>
          <p:nvPr>
            <p:ph type="title"/>
          </p:nvPr>
        </p:nvSpPr>
        <p:spPr/>
        <p:txBody>
          <a:bodyPr/>
          <a:lstStyle/>
          <a:p>
            <a:pPr eaLnBrk="1" hangingPunct="1"/>
            <a:r>
              <a:rPr lang="en-US" altLang="zh-CN" sz="3600"/>
              <a:t>Middleware Communication Protocols</a:t>
            </a:r>
            <a:endParaRPr lang="en-US" altLang="zh-CN" sz="5400"/>
          </a:p>
        </p:txBody>
      </p:sp>
      <p:sp>
        <p:nvSpPr>
          <p:cNvPr id="4100" name="Rectangle 3"/>
          <p:cNvSpPr>
            <a:spLocks noGrp="1" noChangeArrowheads="1"/>
          </p:cNvSpPr>
          <p:nvPr>
            <p:ph type="body" sz="half" idx="1"/>
          </p:nvPr>
        </p:nvSpPr>
        <p:spPr/>
        <p:txBody>
          <a:bodyPr/>
          <a:lstStyle/>
          <a:p>
            <a:pPr eaLnBrk="1" hangingPunct="1">
              <a:lnSpc>
                <a:spcPct val="140000"/>
              </a:lnSpc>
            </a:pPr>
            <a:r>
              <a:rPr lang="en-US" altLang="zh-CN" dirty="0"/>
              <a:t>Remote Procedure Call (RPC)</a:t>
            </a:r>
          </a:p>
          <a:p>
            <a:pPr eaLnBrk="1" hangingPunct="1">
              <a:lnSpc>
                <a:spcPct val="120000"/>
              </a:lnSpc>
            </a:pPr>
            <a:r>
              <a:rPr lang="en-US" altLang="zh-CN" dirty="0"/>
              <a:t>Remote Method Invocation (RMI)</a:t>
            </a:r>
          </a:p>
          <a:p>
            <a:pPr eaLnBrk="1" hangingPunct="1">
              <a:lnSpc>
                <a:spcPct val="120000"/>
              </a:lnSpc>
            </a:pPr>
            <a:r>
              <a:rPr lang="en-US" altLang="zh-CN" dirty="0"/>
              <a:t>Message-Oriented Middleware (MOM)</a:t>
            </a:r>
          </a:p>
          <a:p>
            <a:pPr eaLnBrk="1" hangingPunct="1">
              <a:lnSpc>
                <a:spcPct val="120000"/>
              </a:lnSpc>
            </a:pPr>
            <a:r>
              <a:rPr lang="en-US" altLang="zh-CN" dirty="0"/>
              <a:t>Stream-Oriented Communication</a:t>
            </a:r>
          </a:p>
        </p:txBody>
      </p:sp>
    </p:spTree>
    <p:extLst>
      <p:ext uri="{BB962C8B-B14F-4D97-AF65-F5344CB8AC3E}">
        <p14:creationId xmlns:p14="http://schemas.microsoft.com/office/powerpoint/2010/main" val="2099251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32710" t="45317" r="30786" b="41087"/>
          <a:stretch>
            <a:fillRect/>
          </a:stretch>
        </p:blipFill>
        <p:spPr>
          <a:xfrm>
            <a:off x="771525" y="304800"/>
            <a:ext cx="7534275" cy="2819400"/>
          </a:xfrm>
          <a:noFill/>
        </p:spPr>
      </p:pic>
      <p:sp>
        <p:nvSpPr>
          <p:cNvPr id="5123" name="Rectangle 3"/>
          <p:cNvSpPr>
            <a:spLocks noGrp="1" noChangeArrowheads="1"/>
          </p:cNvSpPr>
          <p:nvPr>
            <p:ph type="title"/>
          </p:nvPr>
        </p:nvSpPr>
        <p:spPr>
          <a:xfrm>
            <a:off x="457200" y="76200"/>
            <a:ext cx="8305800" cy="762000"/>
          </a:xfrm>
        </p:spPr>
        <p:txBody>
          <a:bodyPr/>
          <a:lstStyle/>
          <a:p>
            <a:pPr eaLnBrk="1" hangingPunct="1"/>
            <a:r>
              <a:rPr lang="en-US" altLang="zh-CN" sz="4000"/>
              <a:t>Remote Procedure Calls</a:t>
            </a:r>
          </a:p>
        </p:txBody>
      </p:sp>
      <p:sp>
        <p:nvSpPr>
          <p:cNvPr id="5124" name="Rectangle 4"/>
          <p:cNvSpPr>
            <a:spLocks noGrp="1" noChangeArrowheads="1"/>
          </p:cNvSpPr>
          <p:nvPr>
            <p:ph type="body" sz="half" idx="1"/>
          </p:nvPr>
        </p:nvSpPr>
        <p:spPr>
          <a:xfrm>
            <a:off x="990600" y="3124200"/>
            <a:ext cx="7913688" cy="3657600"/>
          </a:xfrm>
        </p:spPr>
        <p:txBody>
          <a:bodyPr>
            <a:noAutofit/>
          </a:bodyPr>
          <a:lstStyle/>
          <a:p>
            <a:pPr eaLnBrk="1" hangingPunct="1">
              <a:spcBef>
                <a:spcPts val="0"/>
              </a:spcBef>
            </a:pPr>
            <a:r>
              <a:rPr lang="en-US" altLang="zh-CN" sz="2400" dirty="0"/>
              <a:t>Idea inferred from conventional procedure call</a:t>
            </a:r>
          </a:p>
          <a:p>
            <a:pPr lvl="1" eaLnBrk="1" hangingPunct="1">
              <a:spcBef>
                <a:spcPts val="0"/>
              </a:spcBef>
            </a:pPr>
            <a:r>
              <a:rPr lang="en-US" altLang="zh-CN" sz="2400" dirty="0"/>
              <a:t>Allowing programs to call procedures located on other machines</a:t>
            </a:r>
            <a:endParaRPr lang="en-US" altLang="zh-CN" sz="2000" dirty="0"/>
          </a:p>
          <a:p>
            <a:pPr eaLnBrk="1" hangingPunct="1">
              <a:spcBef>
                <a:spcPts val="0"/>
              </a:spcBef>
            </a:pPr>
            <a:r>
              <a:rPr lang="en-US" altLang="zh-CN" sz="2400" dirty="0"/>
              <a:t>Achieve transparency</a:t>
            </a:r>
          </a:p>
          <a:p>
            <a:pPr eaLnBrk="1" hangingPunct="1"/>
            <a:endParaRPr lang="en-US" altLang="zh-CN" sz="2400" dirty="0"/>
          </a:p>
          <a:p>
            <a:pPr eaLnBrk="1" hangingPunct="1"/>
            <a:r>
              <a:rPr lang="en-US" altLang="zh-CN" sz="2400" b="1" dirty="0"/>
              <a:t>How to implement the calling ?</a:t>
            </a:r>
          </a:p>
          <a:p>
            <a:pPr eaLnBrk="1" hangingPunct="1"/>
            <a:r>
              <a:rPr lang="en-US" altLang="zh-CN" sz="2400" b="1" dirty="0"/>
              <a:t>Parameter passing mechanism? </a:t>
            </a:r>
          </a:p>
          <a:p>
            <a:pPr eaLnBrk="1" hangingPunct="1"/>
            <a:r>
              <a:rPr lang="en-US" altLang="zh-CN" sz="2400" b="1" dirty="0"/>
              <a:t>RPC semantics ?</a:t>
            </a:r>
          </a:p>
          <a:p>
            <a:pPr eaLnBrk="1" hangingPunct="1"/>
            <a:r>
              <a:rPr lang="en-US" altLang="zh-CN" sz="2400" b="1" dirty="0"/>
              <a:t>How to deal with the failures?</a:t>
            </a:r>
          </a:p>
        </p:txBody>
      </p:sp>
    </p:spTree>
    <p:extLst>
      <p:ext uri="{BB962C8B-B14F-4D97-AF65-F5344CB8AC3E}">
        <p14:creationId xmlns:p14="http://schemas.microsoft.com/office/powerpoint/2010/main" val="3504926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685800"/>
          </a:xfrm>
        </p:spPr>
        <p:txBody>
          <a:bodyPr/>
          <a:lstStyle/>
          <a:p>
            <a:pPr eaLnBrk="1" hangingPunct="1"/>
            <a:r>
              <a:rPr lang="en-US" altLang="zh-CN" sz="4000"/>
              <a:t>Steps of a Remote Procedure Call</a:t>
            </a:r>
          </a:p>
        </p:txBody>
      </p:sp>
      <p:sp>
        <p:nvSpPr>
          <p:cNvPr id="6147" name="Rectangle 3"/>
          <p:cNvSpPr>
            <a:spLocks noGrp="1" noChangeArrowheads="1"/>
          </p:cNvSpPr>
          <p:nvPr>
            <p:ph type="body" idx="1"/>
          </p:nvPr>
        </p:nvSpPr>
        <p:spPr>
          <a:xfrm>
            <a:off x="381000" y="1219200"/>
            <a:ext cx="8469313" cy="5465763"/>
          </a:xfrm>
        </p:spPr>
        <p:txBody>
          <a:bodyPr/>
          <a:lstStyle/>
          <a:p>
            <a:pPr marL="609600" indent="-609600" eaLnBrk="1" hangingPunct="1">
              <a:lnSpc>
                <a:spcPct val="80000"/>
              </a:lnSpc>
              <a:buFontTx/>
              <a:buAutoNum type="arabicPeriod"/>
            </a:pPr>
            <a:r>
              <a:rPr lang="en-US" altLang="zh-CN" sz="2800" dirty="0"/>
              <a:t>Client procedure calls </a:t>
            </a:r>
            <a:r>
              <a:rPr lang="en-US" altLang="zh-CN" sz="2800" b="1" dirty="0">
                <a:solidFill>
                  <a:srgbClr val="0000CC"/>
                </a:solidFill>
              </a:rPr>
              <a:t>client stub</a:t>
            </a:r>
            <a:r>
              <a:rPr lang="en-US" altLang="zh-CN" sz="2800" b="1" dirty="0"/>
              <a:t> </a:t>
            </a:r>
            <a:r>
              <a:rPr lang="en-US" altLang="zh-CN" sz="2800" dirty="0"/>
              <a:t>in normal way</a:t>
            </a:r>
          </a:p>
          <a:p>
            <a:pPr marL="609600" indent="-609600" eaLnBrk="1" hangingPunct="1">
              <a:lnSpc>
                <a:spcPct val="80000"/>
              </a:lnSpc>
              <a:buFontTx/>
              <a:buAutoNum type="arabicPeriod"/>
            </a:pPr>
            <a:r>
              <a:rPr lang="en-US" altLang="zh-CN" sz="2800" dirty="0"/>
              <a:t>Client stub builds message, calls local OS</a:t>
            </a:r>
          </a:p>
          <a:p>
            <a:pPr marL="609600" indent="-609600" eaLnBrk="1" hangingPunct="1">
              <a:lnSpc>
                <a:spcPct val="80000"/>
              </a:lnSpc>
              <a:buFontTx/>
              <a:buAutoNum type="arabicPeriod"/>
            </a:pPr>
            <a:r>
              <a:rPr lang="en-US" altLang="zh-CN" sz="2800" dirty="0"/>
              <a:t>Client's OS sends message to remote OS</a:t>
            </a:r>
          </a:p>
          <a:p>
            <a:pPr marL="609600" indent="-609600" eaLnBrk="1" hangingPunct="1">
              <a:lnSpc>
                <a:spcPct val="80000"/>
              </a:lnSpc>
              <a:buFontTx/>
              <a:buAutoNum type="arabicPeriod"/>
            </a:pPr>
            <a:r>
              <a:rPr lang="en-US" altLang="zh-CN" sz="2800" dirty="0"/>
              <a:t>Remote OS gives message to </a:t>
            </a:r>
            <a:r>
              <a:rPr lang="en-US" altLang="zh-CN" sz="2800" b="1" dirty="0">
                <a:solidFill>
                  <a:srgbClr val="0000CC"/>
                </a:solidFill>
              </a:rPr>
              <a:t>server stub</a:t>
            </a:r>
          </a:p>
          <a:p>
            <a:pPr marL="609600" indent="-609600" eaLnBrk="1" hangingPunct="1">
              <a:lnSpc>
                <a:spcPct val="80000"/>
              </a:lnSpc>
              <a:buFontTx/>
              <a:buAutoNum type="arabicPeriod"/>
            </a:pPr>
            <a:r>
              <a:rPr lang="en-US" altLang="zh-CN" sz="2800" dirty="0"/>
              <a:t>Server stub unpacks parameters, calls server</a:t>
            </a:r>
          </a:p>
          <a:p>
            <a:pPr marL="609600" indent="-609600" eaLnBrk="1" hangingPunct="1">
              <a:lnSpc>
                <a:spcPct val="80000"/>
              </a:lnSpc>
              <a:buFontTx/>
              <a:buAutoNum type="arabicPeriod"/>
            </a:pPr>
            <a:r>
              <a:rPr lang="en-US" altLang="zh-CN" sz="2800" dirty="0"/>
              <a:t>Server does work, returns result to the stub</a:t>
            </a:r>
          </a:p>
          <a:p>
            <a:pPr marL="609600" indent="-609600" eaLnBrk="1" hangingPunct="1">
              <a:lnSpc>
                <a:spcPct val="80000"/>
              </a:lnSpc>
              <a:buFontTx/>
              <a:buAutoNum type="arabicPeriod"/>
            </a:pPr>
            <a:r>
              <a:rPr lang="en-US" altLang="zh-CN" sz="2800" dirty="0"/>
              <a:t>Server stub packs it in message, calls local OS</a:t>
            </a:r>
          </a:p>
          <a:p>
            <a:pPr marL="609600" indent="-609600" eaLnBrk="1" hangingPunct="1">
              <a:lnSpc>
                <a:spcPct val="80000"/>
              </a:lnSpc>
              <a:buFontTx/>
              <a:buAutoNum type="arabicPeriod"/>
            </a:pPr>
            <a:r>
              <a:rPr lang="en-US" altLang="zh-CN" sz="2800" dirty="0"/>
              <a:t>Server's OS sends a message to client's OS</a:t>
            </a:r>
          </a:p>
          <a:p>
            <a:pPr marL="609600" indent="-609600" eaLnBrk="1" hangingPunct="1">
              <a:lnSpc>
                <a:spcPct val="80000"/>
              </a:lnSpc>
              <a:buFontTx/>
              <a:buAutoNum type="arabicPeriod"/>
            </a:pPr>
            <a:r>
              <a:rPr lang="en-US" altLang="zh-CN" sz="2800" dirty="0"/>
              <a:t>Client's OS gives a message to client stub</a:t>
            </a:r>
          </a:p>
          <a:p>
            <a:pPr marL="609600" indent="-609600" eaLnBrk="1" hangingPunct="1">
              <a:lnSpc>
                <a:spcPct val="80000"/>
              </a:lnSpc>
              <a:buFontTx/>
              <a:buAutoNum type="arabicPeriod"/>
            </a:pPr>
            <a:r>
              <a:rPr lang="en-US" altLang="zh-CN" sz="2800" dirty="0"/>
              <a:t>Stub unpacks result, returns to client</a:t>
            </a:r>
          </a:p>
        </p:txBody>
      </p:sp>
    </p:spTree>
    <p:extLst>
      <p:ext uri="{BB962C8B-B14F-4D97-AF65-F5344CB8AC3E}">
        <p14:creationId xmlns:p14="http://schemas.microsoft.com/office/powerpoint/2010/main" val="546314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385175" cy="836613"/>
          </a:xfrm>
        </p:spPr>
        <p:txBody>
          <a:bodyPr/>
          <a:lstStyle/>
          <a:p>
            <a:pPr eaLnBrk="1" hangingPunct="1"/>
            <a:r>
              <a:rPr lang="en-US" altLang="zh-CN" sz="3600"/>
              <a:t>Example of a Remote Procedure Call</a:t>
            </a:r>
          </a:p>
        </p:txBody>
      </p:sp>
      <p:sp>
        <p:nvSpPr>
          <p:cNvPr id="7171" name="Rectangle 3"/>
          <p:cNvSpPr>
            <a:spLocks noGrp="1" noChangeArrowheads="1"/>
          </p:cNvSpPr>
          <p:nvPr>
            <p:ph type="body" idx="1"/>
          </p:nvPr>
        </p:nvSpPr>
        <p:spPr>
          <a:xfrm>
            <a:off x="762000" y="6096000"/>
            <a:ext cx="8110538" cy="476250"/>
          </a:xfrm>
        </p:spPr>
        <p:txBody>
          <a:bodyPr/>
          <a:lstStyle/>
          <a:p>
            <a:pPr eaLnBrk="1" hangingPunct="1">
              <a:buFontTx/>
              <a:buNone/>
            </a:pPr>
            <a:r>
              <a:rPr lang="en-US" altLang="zh-CN" sz="2400"/>
              <a:t>Steps involved in doing remote computation through RPC</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l="18814" t="41541" r="17531" b="36253"/>
          <a:stretch>
            <a:fillRect/>
          </a:stretch>
        </p:blipFill>
        <p:spPr bwMode="auto">
          <a:xfrm>
            <a:off x="554038" y="1066800"/>
            <a:ext cx="8143875"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223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extLst>
              <a:ext uri="{28A0092B-C50C-407E-A947-70E740481C1C}">
                <a14:useLocalDpi xmlns:a14="http://schemas.microsoft.com/office/drawing/2010/main" val="0"/>
              </a:ext>
            </a:extLst>
          </a:blip>
          <a:srcRect l="21593" t="46979" r="20309" b="42296"/>
          <a:stretch>
            <a:fillRect/>
          </a:stretch>
        </p:blipFill>
        <p:spPr bwMode="auto">
          <a:xfrm>
            <a:off x="533400" y="2286000"/>
            <a:ext cx="7724775"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5" name="Rectangle 2"/>
          <p:cNvSpPr>
            <a:spLocks noGrp="1" noChangeArrowheads="1"/>
          </p:cNvSpPr>
          <p:nvPr>
            <p:ph type="title"/>
          </p:nvPr>
        </p:nvSpPr>
        <p:spPr>
          <a:xfrm>
            <a:off x="457200" y="76200"/>
            <a:ext cx="8305800" cy="762000"/>
          </a:xfrm>
        </p:spPr>
        <p:txBody>
          <a:bodyPr/>
          <a:lstStyle/>
          <a:p>
            <a:pPr eaLnBrk="1" hangingPunct="1"/>
            <a:r>
              <a:rPr lang="en-US" altLang="zh-CN" sz="3600"/>
              <a:t>Parameter Passing</a:t>
            </a:r>
          </a:p>
        </p:txBody>
      </p:sp>
      <p:sp>
        <p:nvSpPr>
          <p:cNvPr id="8196" name="Rectangle 3"/>
          <p:cNvSpPr>
            <a:spLocks noGrp="1" noChangeArrowheads="1"/>
          </p:cNvSpPr>
          <p:nvPr>
            <p:ph type="body" idx="1"/>
          </p:nvPr>
        </p:nvSpPr>
        <p:spPr>
          <a:xfrm>
            <a:off x="671513" y="5029200"/>
            <a:ext cx="7864475" cy="1660525"/>
          </a:xfrm>
        </p:spPr>
        <p:txBody>
          <a:bodyPr/>
          <a:lstStyle/>
          <a:p>
            <a:pPr marL="609600" indent="-609600" eaLnBrk="1" hangingPunct="1">
              <a:lnSpc>
                <a:spcPct val="90000"/>
              </a:lnSpc>
              <a:buFontTx/>
              <a:buAutoNum type="alphaLcParenR"/>
            </a:pPr>
            <a:r>
              <a:rPr lang="en-US" altLang="zh-CN" sz="2400"/>
              <a:t>Original message on the Pentium - 5 JILL</a:t>
            </a:r>
          </a:p>
          <a:p>
            <a:pPr marL="609600" indent="-609600" eaLnBrk="1" hangingPunct="1">
              <a:lnSpc>
                <a:spcPct val="90000"/>
              </a:lnSpc>
              <a:buFontTx/>
              <a:buAutoNum type="alphaLcParenR"/>
            </a:pPr>
            <a:r>
              <a:rPr lang="en-US" altLang="zh-CN" sz="2400"/>
              <a:t>The message after receipt on the SPARC</a:t>
            </a:r>
          </a:p>
          <a:p>
            <a:pPr marL="609600" indent="-609600" eaLnBrk="1" hangingPunct="1">
              <a:lnSpc>
                <a:spcPct val="90000"/>
              </a:lnSpc>
              <a:buFontTx/>
              <a:buAutoNum type="alphaLcParenR"/>
            </a:pPr>
            <a:r>
              <a:rPr lang="en-US" altLang="zh-CN" sz="2400"/>
              <a:t>The message after being inverted. The little numbers in boxes indicate the address of each byte</a:t>
            </a:r>
            <a:endParaRPr lang="en-US" altLang="zh-CN" sz="2800"/>
          </a:p>
        </p:txBody>
      </p:sp>
      <p:sp>
        <p:nvSpPr>
          <p:cNvPr id="8197" name="Text Box 5"/>
          <p:cNvSpPr txBox="1">
            <a:spLocks noChangeArrowheads="1"/>
          </p:cNvSpPr>
          <p:nvPr/>
        </p:nvSpPr>
        <p:spPr bwMode="auto">
          <a:xfrm>
            <a:off x="0" y="774700"/>
            <a:ext cx="91440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en-US" altLang="zh-CN" sz="2800" dirty="0">
                <a:latin typeface="+mn-lt"/>
              </a:rPr>
              <a:t>Different Encoding: EBCDIC versus ASCII </a:t>
            </a:r>
          </a:p>
          <a:p>
            <a:pPr>
              <a:spcBef>
                <a:spcPct val="0"/>
              </a:spcBef>
              <a:buFontTx/>
              <a:buNone/>
              <a:defRPr/>
            </a:pPr>
            <a:r>
              <a:rPr lang="en-US" altLang="zh-CN" sz="2800" dirty="0">
                <a:latin typeface="+mn-lt"/>
              </a:rPr>
              <a:t>Different Endianness</a:t>
            </a:r>
          </a:p>
          <a:p>
            <a:pPr>
              <a:spcBef>
                <a:spcPct val="0"/>
              </a:spcBef>
              <a:buFontTx/>
              <a:buNone/>
              <a:defRPr/>
            </a:pPr>
            <a:r>
              <a:rPr lang="en-US" altLang="zh-CN" sz="2800" dirty="0">
                <a:latin typeface="+mn-lt"/>
              </a:rPr>
              <a:t>Reference Parameter Passing: </a:t>
            </a:r>
          </a:p>
          <a:p>
            <a:pPr>
              <a:spcBef>
                <a:spcPct val="0"/>
              </a:spcBef>
              <a:buFontTx/>
              <a:buNone/>
              <a:defRPr/>
            </a:pPr>
            <a:r>
              <a:rPr lang="en-US" altLang="zh-CN" sz="2800" dirty="0">
                <a:latin typeface="+mn-lt"/>
              </a:rPr>
              <a:t>       call-by-reference has been replaced by copy/restore </a:t>
            </a:r>
          </a:p>
        </p:txBody>
      </p:sp>
    </p:spTree>
    <p:extLst>
      <p:ext uri="{BB962C8B-B14F-4D97-AF65-F5344CB8AC3E}">
        <p14:creationId xmlns:p14="http://schemas.microsoft.com/office/powerpoint/2010/main" val="4992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96838"/>
            <a:ext cx="8763000" cy="949325"/>
          </a:xfrm>
        </p:spPr>
        <p:txBody>
          <a:bodyPr/>
          <a:lstStyle/>
          <a:p>
            <a:pPr eaLnBrk="1" hangingPunct="1"/>
            <a:r>
              <a:rPr lang="en-US" altLang="zh-CN" sz="3600"/>
              <a:t>Parameter Passing:</a:t>
            </a:r>
            <a:r>
              <a:rPr lang="en-US" altLang="zh-CN" sz="3200"/>
              <a:t> Parameter Specification</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l="26910" t="44109" r="24345" b="37462"/>
          <a:stretch>
            <a:fillRect/>
          </a:stretch>
        </p:blipFill>
        <p:spPr bwMode="auto">
          <a:xfrm>
            <a:off x="593725" y="2590800"/>
            <a:ext cx="73914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Rectangle 4"/>
          <p:cNvSpPr>
            <a:spLocks noGrp="1" noChangeArrowheads="1"/>
          </p:cNvSpPr>
          <p:nvPr>
            <p:ph type="body" idx="1"/>
          </p:nvPr>
        </p:nvSpPr>
        <p:spPr>
          <a:xfrm>
            <a:off x="685800" y="5715000"/>
            <a:ext cx="7866063" cy="663575"/>
          </a:xfrm>
        </p:spPr>
        <p:txBody>
          <a:bodyPr/>
          <a:lstStyle/>
          <a:p>
            <a:pPr marL="609600" indent="-609600" eaLnBrk="1" hangingPunct="1">
              <a:lnSpc>
                <a:spcPct val="90000"/>
              </a:lnSpc>
              <a:buFontTx/>
              <a:buAutoNum type="alphaLcParenR"/>
            </a:pPr>
            <a:r>
              <a:rPr lang="en-US" altLang="zh-CN" sz="2400"/>
              <a:t>A procedure        b)The corresponding message.</a:t>
            </a:r>
          </a:p>
        </p:txBody>
      </p:sp>
      <p:sp>
        <p:nvSpPr>
          <p:cNvPr id="18437" name="Rectangle 5"/>
          <p:cNvSpPr>
            <a:spLocks noChangeArrowheads="1"/>
          </p:cNvSpPr>
          <p:nvPr/>
        </p:nvSpPr>
        <p:spPr bwMode="auto">
          <a:xfrm>
            <a:off x="557213" y="1322388"/>
            <a:ext cx="702786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sz="2400">
                <a:latin typeface="Times" pitchFamily="18" charset="0"/>
              </a:rPr>
              <a:t>Define message format: </a:t>
            </a:r>
          </a:p>
          <a:p>
            <a:pPr marL="342900" indent="-342900" eaLnBrk="1" hangingPunct="1">
              <a:buFont typeface="Arial" panose="020B0604020202020204" pitchFamily="34" charset="0"/>
              <a:buChar char="•"/>
              <a:defRPr/>
            </a:pPr>
            <a:r>
              <a:rPr lang="en-US" altLang="zh-CN" sz="2400">
                <a:latin typeface="Times" pitchFamily="18" charset="0"/>
              </a:rPr>
              <a:t>Agree on the representation of simple data structures</a:t>
            </a:r>
          </a:p>
          <a:p>
            <a:pPr marL="342900" indent="-342900" eaLnBrk="1" hangingPunct="1">
              <a:buFont typeface="Arial" panose="020B0604020202020204" pitchFamily="34" charset="0"/>
              <a:buChar char="•"/>
              <a:defRPr/>
            </a:pPr>
            <a:r>
              <a:rPr lang="en-US" altLang="zh-CN" sz="2400">
                <a:latin typeface="Times" pitchFamily="18" charset="0"/>
              </a:rPr>
              <a:t>Agree on the service of data transport</a:t>
            </a:r>
          </a:p>
        </p:txBody>
      </p:sp>
    </p:spTree>
    <p:extLst>
      <p:ext uri="{BB962C8B-B14F-4D97-AF65-F5344CB8AC3E}">
        <p14:creationId xmlns:p14="http://schemas.microsoft.com/office/powerpoint/2010/main" val="274896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GB" dirty="0"/>
              <a:t>最佳线程池大小</a:t>
            </a:r>
            <a:r>
              <a:rPr lang="en-GB" altLang="zh-CN" dirty="0"/>
              <a:t>-1</a:t>
            </a:r>
            <a:r>
              <a:rPr lang="zh-CN" altLang="en-GB" dirty="0"/>
              <a:t> </a:t>
            </a:r>
            <a:endParaRPr lang="en-US" altLang="zh-CN" dirty="0"/>
          </a:p>
        </p:txBody>
      </p:sp>
      <p:sp>
        <p:nvSpPr>
          <p:cNvPr id="6147" name="Rectangle 3"/>
          <p:cNvSpPr>
            <a:spLocks noGrp="1" noChangeArrowheads="1"/>
          </p:cNvSpPr>
          <p:nvPr>
            <p:ph type="body" idx="1"/>
          </p:nvPr>
        </p:nvSpPr>
        <p:spPr/>
        <p:txBody>
          <a:bodyPr/>
          <a:lstStyle/>
          <a:p>
            <a:r>
              <a:rPr lang="zh-CN" altLang="en-GB" dirty="0"/>
              <a:t>线程池技术与实时创建线程的比较：</a:t>
            </a:r>
          </a:p>
          <a:p>
            <a:pPr lvl="1"/>
            <a:r>
              <a:rPr lang="zh-CN" altLang="en-GB" dirty="0"/>
              <a:t>带来的节省：线程创建开销</a:t>
            </a:r>
          </a:p>
          <a:p>
            <a:pPr lvl="1"/>
            <a:r>
              <a:rPr lang="zh-CN" altLang="en-GB" dirty="0"/>
              <a:t>带来的开销：线程池的管理</a:t>
            </a:r>
            <a:r>
              <a:rPr lang="en-US" altLang="zh-CN" dirty="0"/>
              <a:t>(</a:t>
            </a:r>
            <a:r>
              <a:rPr lang="zh-CN" altLang="en-GB" dirty="0"/>
              <a:t>并发控制、线程上下文切换</a:t>
            </a:r>
            <a:r>
              <a:rPr lang="en-US" altLang="zh-CN" dirty="0"/>
              <a:t>)</a:t>
            </a:r>
            <a:endParaRPr lang="zh-CN" altLang="en-GB" dirty="0"/>
          </a:p>
          <a:p>
            <a:pPr lvl="1"/>
            <a:r>
              <a:rPr lang="zh-CN" altLang="en-GB" dirty="0"/>
              <a:t>增大线程池中线程</a:t>
            </a:r>
          </a:p>
          <a:p>
            <a:pPr lvl="2"/>
            <a:r>
              <a:rPr lang="zh-CN" altLang="en-GB" dirty="0"/>
              <a:t>优点：增加了并发度 </a:t>
            </a:r>
          </a:p>
          <a:p>
            <a:pPr lvl="2"/>
            <a:r>
              <a:rPr lang="zh-CN" altLang="en-GB" dirty="0"/>
              <a:t>缺点：增大了线程池管理开销</a:t>
            </a:r>
          </a:p>
          <a:p>
            <a:pPr lvl="2"/>
            <a:r>
              <a:rPr lang="zh-CN" altLang="en-GB" dirty="0"/>
              <a:t>结论：并不是线程数越多越好</a:t>
            </a:r>
          </a:p>
          <a:p>
            <a:r>
              <a:rPr lang="zh-CN" altLang="en-GB" dirty="0"/>
              <a:t>总收益 </a:t>
            </a:r>
            <a:r>
              <a:rPr lang="en-GB" altLang="zh-CN" dirty="0"/>
              <a:t>= </a:t>
            </a:r>
            <a:r>
              <a:rPr lang="zh-CN" altLang="en-GB" dirty="0"/>
              <a:t>线程创建开销 －</a:t>
            </a:r>
            <a:r>
              <a:rPr lang="en-GB" altLang="zh-CN" dirty="0"/>
              <a:t> </a:t>
            </a:r>
            <a:r>
              <a:rPr lang="zh-CN" altLang="en-GB" dirty="0"/>
              <a:t>线程管理开销 </a:t>
            </a:r>
          </a:p>
          <a:p>
            <a:r>
              <a:rPr lang="zh-CN" altLang="en-GB" dirty="0"/>
              <a:t>总收益达到最大值时的线程数为最佳线程数</a:t>
            </a:r>
            <a:endParaRPr lang="zh-CN" altLang="en-US" dirty="0"/>
          </a:p>
        </p:txBody>
      </p:sp>
      <p:sp>
        <p:nvSpPr>
          <p:cNvPr id="6" name="Text Box 33">
            <a:extLst>
              <a:ext uri="{FF2B5EF4-FFF2-40B4-BE49-F238E27FC236}">
                <a16:creationId xmlns:a16="http://schemas.microsoft.com/office/drawing/2014/main" xmlns="" id="{4C751F87-A07C-4465-B472-AC5A7A18739F}"/>
              </a:ext>
            </a:extLst>
          </p:cNvPr>
          <p:cNvSpPr txBox="1">
            <a:spLocks noChangeArrowheads="1"/>
          </p:cNvSpPr>
          <p:nvPr/>
        </p:nvSpPr>
        <p:spPr bwMode="auto">
          <a:xfrm>
            <a:off x="457200" y="6229127"/>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dirty="0" err="1"/>
              <a:t>Yibei</a:t>
            </a:r>
            <a:r>
              <a:rPr lang="en-US" altLang="zh-CN" sz="1800" dirty="0"/>
              <a:t> Ling et. al, Analysis of optimal thread pool size, ACM SIGOPS Operating Systems Review, Volume 34 ,  Issue 2  (April 2000)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305800" cy="990600"/>
          </a:xfrm>
        </p:spPr>
        <p:txBody>
          <a:bodyPr/>
          <a:lstStyle/>
          <a:p>
            <a:pPr eaLnBrk="1" hangingPunct="1"/>
            <a:r>
              <a:rPr lang="en-US" altLang="zh-CN" sz="4000"/>
              <a:t>RPC Semantics</a:t>
            </a:r>
          </a:p>
        </p:txBody>
      </p:sp>
      <p:sp>
        <p:nvSpPr>
          <p:cNvPr id="20483" name="Rectangle 3"/>
          <p:cNvSpPr>
            <a:spLocks noGrp="1" noChangeArrowheads="1"/>
          </p:cNvSpPr>
          <p:nvPr>
            <p:ph type="body" idx="1"/>
          </p:nvPr>
        </p:nvSpPr>
        <p:spPr>
          <a:xfrm>
            <a:off x="457200" y="1066800"/>
            <a:ext cx="8229600" cy="5486400"/>
          </a:xfrm>
        </p:spPr>
        <p:txBody>
          <a:bodyPr/>
          <a:lstStyle/>
          <a:p>
            <a:pPr eaLnBrk="1" hangingPunct="1">
              <a:defRPr/>
            </a:pPr>
            <a:r>
              <a:rPr lang="en-US" altLang="zh-CN" sz="2800" dirty="0"/>
              <a:t>At least once semantics </a:t>
            </a:r>
          </a:p>
          <a:p>
            <a:pPr eaLnBrk="1" hangingPunct="1">
              <a:defRPr/>
            </a:pPr>
            <a:r>
              <a:rPr lang="en-US" altLang="zh-CN" sz="2800" dirty="0"/>
              <a:t>At most once semantics </a:t>
            </a:r>
          </a:p>
          <a:p>
            <a:pPr eaLnBrk="1" hangingPunct="1">
              <a:defRPr/>
            </a:pPr>
            <a:r>
              <a:rPr lang="en-US" altLang="zh-CN" sz="2800" dirty="0"/>
              <a:t>Maybe — Guarantee nothing </a:t>
            </a:r>
          </a:p>
          <a:p>
            <a:pPr>
              <a:spcBef>
                <a:spcPct val="0"/>
              </a:spcBef>
              <a:defRPr/>
            </a:pPr>
            <a:r>
              <a:rPr lang="en-US" altLang="zh-CN" sz="2800" b="1" dirty="0"/>
              <a:t>Can RPC have the </a:t>
            </a:r>
            <a:r>
              <a:rPr lang="en-US" altLang="zh-CN" sz="2800" b="1" dirty="0">
                <a:solidFill>
                  <a:srgbClr val="1602AA"/>
                </a:solidFill>
              </a:rPr>
              <a:t>exactly once </a:t>
            </a:r>
            <a:r>
              <a:rPr lang="en-US" altLang="zh-CN" sz="2800" b="1" dirty="0"/>
              <a:t>semantics similar to the local calls?</a:t>
            </a:r>
            <a:r>
              <a:rPr lang="en-US" altLang="zh-CN" sz="2800" dirty="0"/>
              <a:t> </a:t>
            </a:r>
            <a:r>
              <a:rPr lang="en-US" altLang="zh-CN" sz="2800" b="1" i="1" dirty="0">
                <a:solidFill>
                  <a:srgbClr val="FF0000"/>
                </a:solidFill>
              </a:rPr>
              <a:t>No.</a:t>
            </a:r>
            <a:endParaRPr lang="en-US" altLang="zh-CN" sz="2400" b="1" i="1" kern="1200" dirty="0">
              <a:solidFill>
                <a:srgbClr val="FF0000"/>
              </a:solidFill>
              <a:latin typeface="Times" pitchFamily="18" charset="0"/>
            </a:endParaRPr>
          </a:p>
        </p:txBody>
      </p:sp>
      <p:grpSp>
        <p:nvGrpSpPr>
          <p:cNvPr id="10244" name="Group 4"/>
          <p:cNvGrpSpPr>
            <a:grpSpLocks/>
          </p:cNvGrpSpPr>
          <p:nvPr/>
        </p:nvGrpSpPr>
        <p:grpSpPr bwMode="auto">
          <a:xfrm>
            <a:off x="241300" y="3581400"/>
            <a:ext cx="8674100" cy="3209925"/>
            <a:chOff x="375" y="1097"/>
            <a:chExt cx="5464" cy="2022"/>
          </a:xfrm>
        </p:grpSpPr>
        <p:sp>
          <p:nvSpPr>
            <p:cNvPr id="10245" name="Line 5"/>
            <p:cNvSpPr>
              <a:spLocks noChangeShapeType="1"/>
            </p:cNvSpPr>
            <p:nvPr/>
          </p:nvSpPr>
          <p:spPr bwMode="auto">
            <a:xfrm>
              <a:off x="375" y="1602"/>
              <a:ext cx="429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6"/>
            <p:cNvSpPr>
              <a:spLocks noChangeShapeType="1"/>
            </p:cNvSpPr>
            <p:nvPr/>
          </p:nvSpPr>
          <p:spPr bwMode="auto">
            <a:xfrm>
              <a:off x="375" y="2139"/>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Rectangle 7"/>
            <p:cNvSpPr>
              <a:spLocks noChangeArrowheads="1"/>
            </p:cNvSpPr>
            <p:nvPr/>
          </p:nvSpPr>
          <p:spPr bwMode="auto">
            <a:xfrm>
              <a:off x="1283" y="1210"/>
              <a:ext cx="230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800" i="1">
                  <a:solidFill>
                    <a:srgbClr val="000000"/>
                  </a:solidFill>
                  <a:latin typeface="Times" pitchFamily="18" charset="0"/>
                </a:rPr>
                <a:t>Fault tolerance measures</a:t>
              </a:r>
              <a:endParaRPr lang="en-GB" altLang="zh-CN">
                <a:latin typeface="Times" pitchFamily="18" charset="0"/>
              </a:endParaRPr>
            </a:p>
          </p:txBody>
        </p:sp>
        <p:sp>
          <p:nvSpPr>
            <p:cNvPr id="10248" name="Rectangle 8"/>
            <p:cNvSpPr>
              <a:spLocks noChangeArrowheads="1"/>
            </p:cNvSpPr>
            <p:nvPr/>
          </p:nvSpPr>
          <p:spPr bwMode="auto">
            <a:xfrm>
              <a:off x="4830" y="1168"/>
              <a:ext cx="961"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Invocation semantics</a:t>
              </a:r>
              <a:endParaRPr lang="en-GB" altLang="zh-CN" sz="2400" b="1">
                <a:solidFill>
                  <a:srgbClr val="0000CC"/>
                </a:solidFill>
                <a:latin typeface="Times" pitchFamily="18" charset="0"/>
              </a:endParaRPr>
            </a:p>
            <a:p>
              <a:pPr>
                <a:spcBef>
                  <a:spcPct val="0"/>
                </a:spcBef>
                <a:buFontTx/>
                <a:buNone/>
              </a:pPr>
              <a:r>
                <a:rPr lang="en-GB" altLang="zh-CN" sz="2000" i="1">
                  <a:solidFill>
                    <a:srgbClr val="000000"/>
                  </a:solidFill>
                  <a:latin typeface="Times" pitchFamily="18" charset="0"/>
                </a:rPr>
                <a:t> </a:t>
              </a:r>
              <a:endParaRPr lang="en-GB" altLang="zh-CN" sz="2400">
                <a:latin typeface="Times" pitchFamily="18" charset="0"/>
              </a:endParaRPr>
            </a:p>
          </p:txBody>
        </p:sp>
        <p:sp>
          <p:nvSpPr>
            <p:cNvPr id="10249" name="Rectangle 9"/>
            <p:cNvSpPr>
              <a:spLocks noChangeArrowheads="1"/>
            </p:cNvSpPr>
            <p:nvPr/>
          </p:nvSpPr>
          <p:spPr bwMode="auto">
            <a:xfrm>
              <a:off x="4830" y="132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endParaRPr lang="en-GB" altLang="zh-CN" sz="2400">
                <a:latin typeface="Times" pitchFamily="18" charset="0"/>
              </a:endParaRPr>
            </a:p>
          </p:txBody>
        </p:sp>
        <p:sp>
          <p:nvSpPr>
            <p:cNvPr id="10250" name="Rectangle 10"/>
            <p:cNvSpPr>
              <a:spLocks noChangeArrowheads="1"/>
            </p:cNvSpPr>
            <p:nvPr/>
          </p:nvSpPr>
          <p:spPr bwMode="auto">
            <a:xfrm>
              <a:off x="415" y="1673"/>
              <a:ext cx="13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Retransmit request </a:t>
              </a:r>
              <a:endParaRPr lang="en-GB" altLang="zh-CN" sz="2200">
                <a:latin typeface="Times" pitchFamily="18" charset="0"/>
              </a:endParaRPr>
            </a:p>
          </p:txBody>
        </p:sp>
        <p:sp>
          <p:nvSpPr>
            <p:cNvPr id="10251" name="Rectangle 11"/>
            <p:cNvSpPr>
              <a:spLocks noChangeArrowheads="1"/>
            </p:cNvSpPr>
            <p:nvPr/>
          </p:nvSpPr>
          <p:spPr bwMode="auto">
            <a:xfrm>
              <a:off x="734" y="1879"/>
              <a:ext cx="60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message</a:t>
              </a:r>
              <a:endParaRPr lang="en-GB" altLang="zh-CN" sz="2200">
                <a:latin typeface="Times" pitchFamily="18" charset="0"/>
              </a:endParaRPr>
            </a:p>
          </p:txBody>
        </p:sp>
        <p:sp>
          <p:nvSpPr>
            <p:cNvPr id="10252" name="Rectangle 12"/>
            <p:cNvSpPr>
              <a:spLocks noChangeArrowheads="1"/>
            </p:cNvSpPr>
            <p:nvPr/>
          </p:nvSpPr>
          <p:spPr bwMode="auto">
            <a:xfrm>
              <a:off x="1900" y="1673"/>
              <a:ext cx="7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Duplicate </a:t>
              </a:r>
              <a:endParaRPr lang="en-GB" altLang="zh-CN" sz="2200">
                <a:latin typeface="Times" pitchFamily="18" charset="0"/>
              </a:endParaRPr>
            </a:p>
          </p:txBody>
        </p:sp>
        <p:sp>
          <p:nvSpPr>
            <p:cNvPr id="10253" name="Rectangle 13"/>
            <p:cNvSpPr>
              <a:spLocks noChangeArrowheads="1"/>
            </p:cNvSpPr>
            <p:nvPr/>
          </p:nvSpPr>
          <p:spPr bwMode="auto">
            <a:xfrm>
              <a:off x="1955" y="1879"/>
              <a:ext cx="5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filtering</a:t>
              </a:r>
              <a:endParaRPr lang="en-GB" altLang="zh-CN" sz="2200">
                <a:latin typeface="Times" pitchFamily="18" charset="0"/>
              </a:endParaRPr>
            </a:p>
          </p:txBody>
        </p:sp>
        <p:sp>
          <p:nvSpPr>
            <p:cNvPr id="10254" name="Rectangle 14"/>
            <p:cNvSpPr>
              <a:spLocks noChangeArrowheads="1"/>
            </p:cNvSpPr>
            <p:nvPr/>
          </p:nvSpPr>
          <p:spPr bwMode="auto">
            <a:xfrm>
              <a:off x="2974" y="1673"/>
              <a:ext cx="15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Re-execute procedure </a:t>
              </a:r>
              <a:endParaRPr lang="en-GB" altLang="zh-CN" sz="2200">
                <a:latin typeface="Times" pitchFamily="18" charset="0"/>
              </a:endParaRPr>
            </a:p>
          </p:txBody>
        </p:sp>
        <p:sp>
          <p:nvSpPr>
            <p:cNvPr id="10255" name="Rectangle 15"/>
            <p:cNvSpPr>
              <a:spLocks noChangeArrowheads="1"/>
            </p:cNvSpPr>
            <p:nvPr/>
          </p:nvSpPr>
          <p:spPr bwMode="auto">
            <a:xfrm>
              <a:off x="3051" y="1879"/>
              <a:ext cx="13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200" i="1">
                  <a:solidFill>
                    <a:srgbClr val="000000"/>
                  </a:solidFill>
                  <a:latin typeface="Times" pitchFamily="18" charset="0"/>
                </a:rPr>
                <a:t>or retransmit reply</a:t>
              </a:r>
              <a:endParaRPr lang="en-GB" altLang="zh-CN" sz="2200">
                <a:latin typeface="Times" pitchFamily="18" charset="0"/>
              </a:endParaRPr>
            </a:p>
          </p:txBody>
        </p:sp>
        <p:sp>
          <p:nvSpPr>
            <p:cNvPr id="10256" name="Rectangle 16"/>
            <p:cNvSpPr>
              <a:spLocks noChangeArrowheads="1"/>
            </p:cNvSpPr>
            <p:nvPr/>
          </p:nvSpPr>
          <p:spPr bwMode="auto">
            <a:xfrm>
              <a:off x="651" y="2210"/>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a:t>
              </a:r>
              <a:endParaRPr lang="en-GB" altLang="zh-CN" sz="2400">
                <a:latin typeface="Times" pitchFamily="18" charset="0"/>
              </a:endParaRPr>
            </a:p>
          </p:txBody>
        </p:sp>
        <p:sp>
          <p:nvSpPr>
            <p:cNvPr id="10257" name="Rectangle 17"/>
            <p:cNvSpPr>
              <a:spLocks noChangeArrowheads="1"/>
            </p:cNvSpPr>
            <p:nvPr/>
          </p:nvSpPr>
          <p:spPr bwMode="auto">
            <a:xfrm>
              <a:off x="651" y="2526"/>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Yes</a:t>
              </a:r>
              <a:endParaRPr lang="en-GB" altLang="zh-CN" sz="2400">
                <a:latin typeface="Times" pitchFamily="18" charset="0"/>
              </a:endParaRPr>
            </a:p>
          </p:txBody>
        </p:sp>
        <p:sp>
          <p:nvSpPr>
            <p:cNvPr id="10258" name="Rectangle 18"/>
            <p:cNvSpPr>
              <a:spLocks noChangeArrowheads="1"/>
            </p:cNvSpPr>
            <p:nvPr/>
          </p:nvSpPr>
          <p:spPr bwMode="auto">
            <a:xfrm>
              <a:off x="651" y="2857"/>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Yes</a:t>
              </a:r>
              <a:endParaRPr lang="en-GB" altLang="zh-CN" sz="2400">
                <a:latin typeface="Times" pitchFamily="18" charset="0"/>
              </a:endParaRPr>
            </a:p>
          </p:txBody>
        </p:sp>
        <p:sp>
          <p:nvSpPr>
            <p:cNvPr id="10259" name="Rectangle 19"/>
            <p:cNvSpPr>
              <a:spLocks noChangeArrowheads="1"/>
            </p:cNvSpPr>
            <p:nvPr/>
          </p:nvSpPr>
          <p:spPr bwMode="auto">
            <a:xfrm>
              <a:off x="2051" y="2210"/>
              <a:ext cx="9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Not applicable</a:t>
              </a:r>
              <a:endParaRPr lang="en-GB" altLang="zh-CN" sz="2400">
                <a:latin typeface="Times" pitchFamily="18" charset="0"/>
              </a:endParaRPr>
            </a:p>
          </p:txBody>
        </p:sp>
        <p:sp>
          <p:nvSpPr>
            <p:cNvPr id="10260" name="Rectangle 20"/>
            <p:cNvSpPr>
              <a:spLocks noChangeArrowheads="1"/>
            </p:cNvSpPr>
            <p:nvPr/>
          </p:nvSpPr>
          <p:spPr bwMode="auto">
            <a:xfrm>
              <a:off x="2051" y="2526"/>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a:t>
              </a:r>
              <a:endParaRPr lang="en-GB" altLang="zh-CN" sz="2400">
                <a:latin typeface="Times" pitchFamily="18" charset="0"/>
              </a:endParaRPr>
            </a:p>
          </p:txBody>
        </p:sp>
        <p:sp>
          <p:nvSpPr>
            <p:cNvPr id="10261" name="Rectangle 21"/>
            <p:cNvSpPr>
              <a:spLocks noChangeArrowheads="1"/>
            </p:cNvSpPr>
            <p:nvPr/>
          </p:nvSpPr>
          <p:spPr bwMode="auto">
            <a:xfrm>
              <a:off x="2051" y="2857"/>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Yes</a:t>
              </a:r>
              <a:endParaRPr lang="en-GB" altLang="zh-CN" sz="2400">
                <a:latin typeface="Times" pitchFamily="18" charset="0"/>
              </a:endParaRPr>
            </a:p>
          </p:txBody>
        </p:sp>
        <p:sp>
          <p:nvSpPr>
            <p:cNvPr id="10262" name="Rectangle 22"/>
            <p:cNvSpPr>
              <a:spLocks noChangeArrowheads="1"/>
            </p:cNvSpPr>
            <p:nvPr/>
          </p:nvSpPr>
          <p:spPr bwMode="auto">
            <a:xfrm>
              <a:off x="3230" y="2210"/>
              <a:ext cx="9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Not applicable</a:t>
              </a:r>
              <a:endParaRPr lang="en-GB" altLang="zh-CN" sz="2400">
                <a:latin typeface="Times" pitchFamily="18" charset="0"/>
              </a:endParaRPr>
            </a:p>
          </p:txBody>
        </p:sp>
        <p:sp>
          <p:nvSpPr>
            <p:cNvPr id="10263" name="Rectangle 23"/>
            <p:cNvSpPr>
              <a:spLocks noChangeArrowheads="1"/>
            </p:cNvSpPr>
            <p:nvPr/>
          </p:nvSpPr>
          <p:spPr bwMode="auto">
            <a:xfrm>
              <a:off x="3230" y="2526"/>
              <a:ext cx="1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Re-execute procedure</a:t>
              </a:r>
              <a:endParaRPr lang="en-GB" altLang="zh-CN" sz="2400">
                <a:latin typeface="Times" pitchFamily="18" charset="0"/>
              </a:endParaRPr>
            </a:p>
          </p:txBody>
        </p:sp>
        <p:sp>
          <p:nvSpPr>
            <p:cNvPr id="10264" name="Rectangle 24"/>
            <p:cNvSpPr>
              <a:spLocks noChangeArrowheads="1"/>
            </p:cNvSpPr>
            <p:nvPr/>
          </p:nvSpPr>
          <p:spPr bwMode="auto">
            <a:xfrm>
              <a:off x="3230" y="2857"/>
              <a:ext cx="10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000">
                  <a:solidFill>
                    <a:srgbClr val="000000"/>
                  </a:solidFill>
                  <a:latin typeface="Times" pitchFamily="18" charset="0"/>
                </a:rPr>
                <a:t>Retransmit reply</a:t>
              </a:r>
              <a:endParaRPr lang="en-GB" altLang="zh-CN" sz="2400">
                <a:latin typeface="Times" pitchFamily="18" charset="0"/>
              </a:endParaRPr>
            </a:p>
          </p:txBody>
        </p:sp>
        <p:sp>
          <p:nvSpPr>
            <p:cNvPr id="10265" name="Rectangle 25"/>
            <p:cNvSpPr>
              <a:spLocks noChangeArrowheads="1"/>
            </p:cNvSpPr>
            <p:nvPr/>
          </p:nvSpPr>
          <p:spPr bwMode="auto">
            <a:xfrm>
              <a:off x="4774" y="2857"/>
              <a:ext cx="10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At-most-once</a:t>
              </a:r>
            </a:p>
          </p:txBody>
        </p:sp>
        <p:sp>
          <p:nvSpPr>
            <p:cNvPr id="10266" name="Rectangle 26"/>
            <p:cNvSpPr>
              <a:spLocks noChangeArrowheads="1"/>
            </p:cNvSpPr>
            <p:nvPr/>
          </p:nvSpPr>
          <p:spPr bwMode="auto">
            <a:xfrm>
              <a:off x="4783" y="2526"/>
              <a:ext cx="10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At-least-once</a:t>
              </a:r>
            </a:p>
          </p:txBody>
        </p:sp>
        <p:sp>
          <p:nvSpPr>
            <p:cNvPr id="10267" name="Rectangle 27"/>
            <p:cNvSpPr>
              <a:spLocks noChangeArrowheads="1"/>
            </p:cNvSpPr>
            <p:nvPr/>
          </p:nvSpPr>
          <p:spPr bwMode="auto">
            <a:xfrm>
              <a:off x="4999" y="2210"/>
              <a:ext cx="5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GB" altLang="zh-CN" sz="2400" b="1" i="1">
                  <a:solidFill>
                    <a:srgbClr val="0000CC"/>
                  </a:solidFill>
                  <a:latin typeface="Times" pitchFamily="18" charset="0"/>
                </a:rPr>
                <a:t>Maybe</a:t>
              </a:r>
              <a:endParaRPr lang="en-GB" altLang="zh-CN" sz="2800" b="1">
                <a:solidFill>
                  <a:srgbClr val="0000CC"/>
                </a:solidFill>
                <a:latin typeface="Times" pitchFamily="18" charset="0"/>
              </a:endParaRPr>
            </a:p>
          </p:txBody>
        </p:sp>
        <p:sp>
          <p:nvSpPr>
            <p:cNvPr id="10268" name="Line 28"/>
            <p:cNvSpPr>
              <a:spLocks noChangeShapeType="1"/>
            </p:cNvSpPr>
            <p:nvPr/>
          </p:nvSpPr>
          <p:spPr bwMode="auto">
            <a:xfrm>
              <a:off x="375" y="1097"/>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29"/>
            <p:cNvSpPr>
              <a:spLocks noChangeShapeType="1"/>
            </p:cNvSpPr>
            <p:nvPr/>
          </p:nvSpPr>
          <p:spPr bwMode="auto">
            <a:xfrm>
              <a:off x="375" y="3118"/>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798902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534400" cy="1295400"/>
          </a:xfrm>
        </p:spPr>
        <p:txBody>
          <a:bodyPr/>
          <a:lstStyle/>
          <a:p>
            <a:pPr eaLnBrk="1" hangingPunct="1"/>
            <a:r>
              <a:rPr lang="en-US" altLang="zh-CN" sz="3600"/>
              <a:t>Failures that can occur in RPC Systems</a:t>
            </a:r>
          </a:p>
        </p:txBody>
      </p:sp>
      <p:sp>
        <p:nvSpPr>
          <p:cNvPr id="11267" name="Rectangle 3"/>
          <p:cNvSpPr>
            <a:spLocks noGrp="1" noChangeArrowheads="1"/>
          </p:cNvSpPr>
          <p:nvPr>
            <p:ph type="body" idx="1"/>
          </p:nvPr>
        </p:nvSpPr>
        <p:spPr>
          <a:xfrm>
            <a:off x="457200" y="1447800"/>
            <a:ext cx="8229600" cy="4859338"/>
          </a:xfrm>
        </p:spPr>
        <p:txBody>
          <a:bodyPr/>
          <a:lstStyle/>
          <a:p>
            <a:pPr eaLnBrk="1" hangingPunct="1"/>
            <a:r>
              <a:rPr lang="en-US" altLang="zh-CN" sz="2800" dirty="0"/>
              <a:t>The client is unable to locate the server.</a:t>
            </a:r>
          </a:p>
          <a:p>
            <a:pPr eaLnBrk="1" hangingPunct="1"/>
            <a:r>
              <a:rPr lang="en-US" altLang="zh-CN" sz="2800" dirty="0"/>
              <a:t>The request message from the client to server is lost.</a:t>
            </a:r>
          </a:p>
          <a:p>
            <a:pPr eaLnBrk="1" hangingPunct="1"/>
            <a:r>
              <a:rPr lang="en-US" altLang="zh-CN" sz="2800" dirty="0"/>
              <a:t>The server crashes after receiving a request.</a:t>
            </a:r>
          </a:p>
          <a:p>
            <a:pPr eaLnBrk="1" hangingPunct="1"/>
            <a:r>
              <a:rPr lang="en-US" altLang="zh-CN" sz="2800" dirty="0"/>
              <a:t>The reply message from the server to the client is lost.</a:t>
            </a:r>
          </a:p>
          <a:p>
            <a:pPr eaLnBrk="1" hangingPunct="1"/>
            <a:r>
              <a:rPr lang="en-US" altLang="zh-CN" sz="2800" dirty="0"/>
              <a:t>The client crashes after sending a request.</a:t>
            </a:r>
          </a:p>
        </p:txBody>
      </p:sp>
    </p:spTree>
    <p:extLst>
      <p:ext uri="{BB962C8B-B14F-4D97-AF65-F5344CB8AC3E}">
        <p14:creationId xmlns:p14="http://schemas.microsoft.com/office/powerpoint/2010/main" val="2236040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04800"/>
            <a:ext cx="8229600" cy="695325"/>
          </a:xfrm>
        </p:spPr>
        <p:txBody>
          <a:bodyPr/>
          <a:lstStyle/>
          <a:p>
            <a:pPr eaLnBrk="1" hangingPunct="1"/>
            <a:r>
              <a:rPr lang="en-US" altLang="zh-CN" sz="4000"/>
              <a:t>RPC Failures and Solutions  (1)</a:t>
            </a:r>
            <a:r>
              <a:rPr lang="en-US" altLang="zh-CN"/>
              <a:t> </a:t>
            </a:r>
          </a:p>
        </p:txBody>
      </p:sp>
      <p:sp>
        <p:nvSpPr>
          <p:cNvPr id="12291" name="Rectangle 3"/>
          <p:cNvSpPr>
            <a:spLocks noGrp="1" noChangeArrowheads="1"/>
          </p:cNvSpPr>
          <p:nvPr>
            <p:ph type="body" idx="1"/>
          </p:nvPr>
        </p:nvSpPr>
        <p:spPr>
          <a:xfrm>
            <a:off x="457200" y="1290638"/>
            <a:ext cx="8229600" cy="5262562"/>
          </a:xfrm>
        </p:spPr>
        <p:txBody>
          <a:bodyPr/>
          <a:lstStyle/>
          <a:p>
            <a:pPr eaLnBrk="1" hangingPunct="1">
              <a:lnSpc>
                <a:spcPct val="90000"/>
              </a:lnSpc>
            </a:pPr>
            <a:r>
              <a:rPr lang="en-US" altLang="zh-CN" dirty="0"/>
              <a:t>Client cannot locate the server</a:t>
            </a:r>
          </a:p>
          <a:p>
            <a:pPr lvl="1" eaLnBrk="1" hangingPunct="1">
              <a:lnSpc>
                <a:spcPct val="90000"/>
              </a:lnSpc>
            </a:pPr>
            <a:r>
              <a:rPr lang="en-US" altLang="zh-CN" dirty="0"/>
              <a:t>to have the error raise an exception (e.g. Java)</a:t>
            </a:r>
          </a:p>
          <a:p>
            <a:pPr lvl="1" eaLnBrk="1" hangingPunct="1">
              <a:lnSpc>
                <a:spcPct val="90000"/>
              </a:lnSpc>
            </a:pPr>
            <a:r>
              <a:rPr lang="en-US" altLang="zh-CN" dirty="0"/>
              <a:t>to use signal handlers (e.g. defining a signal type </a:t>
            </a:r>
            <a:r>
              <a:rPr lang="en-US" altLang="zh-CN" i="1" dirty="0"/>
              <a:t>SIG-NOSERVER</a:t>
            </a:r>
            <a:r>
              <a:rPr lang="en-US" altLang="zh-CN" dirty="0"/>
              <a:t>)</a:t>
            </a:r>
          </a:p>
          <a:p>
            <a:pPr lvl="1" eaLnBrk="1" hangingPunct="1">
              <a:lnSpc>
                <a:spcPct val="90000"/>
              </a:lnSpc>
            </a:pPr>
            <a:r>
              <a:rPr lang="en-US" altLang="zh-CN" dirty="0"/>
              <a:t>Drawbacks: not every language has exceptions or signal handlers, and that will destroys the transparency we have been trying to achieve.</a:t>
            </a:r>
          </a:p>
          <a:p>
            <a:pPr eaLnBrk="1" hangingPunct="1">
              <a:lnSpc>
                <a:spcPct val="90000"/>
              </a:lnSpc>
            </a:pPr>
            <a:r>
              <a:rPr lang="en-US" altLang="zh-CN" dirty="0"/>
              <a:t>Lost request message</a:t>
            </a:r>
          </a:p>
          <a:p>
            <a:pPr lvl="1" eaLnBrk="1" hangingPunct="1">
              <a:lnSpc>
                <a:spcPct val="90000"/>
              </a:lnSpc>
            </a:pPr>
            <a:r>
              <a:rPr lang="en-US" altLang="zh-CN" dirty="0"/>
              <a:t>start a timer at client stub, if the timer expires before a reply or acknowledgement comes back, the message is sent again. </a:t>
            </a:r>
          </a:p>
        </p:txBody>
      </p:sp>
    </p:spTree>
    <p:extLst>
      <p:ext uri="{BB962C8B-B14F-4D97-AF65-F5344CB8AC3E}">
        <p14:creationId xmlns:p14="http://schemas.microsoft.com/office/powerpoint/2010/main" val="1951944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7388" y="381000"/>
            <a:ext cx="7767637" cy="762000"/>
          </a:xfrm>
        </p:spPr>
        <p:txBody>
          <a:bodyPr/>
          <a:lstStyle/>
          <a:p>
            <a:pPr eaLnBrk="1" hangingPunct="1"/>
            <a:r>
              <a:rPr lang="en-US" altLang="zh-CN" sz="4000"/>
              <a:t>RPC Failures and Solutions (2)</a:t>
            </a:r>
          </a:p>
        </p:txBody>
      </p:sp>
      <p:sp>
        <p:nvSpPr>
          <p:cNvPr id="13315" name="Rectangle 3"/>
          <p:cNvSpPr>
            <a:spLocks noGrp="1" noChangeArrowheads="1"/>
          </p:cNvSpPr>
          <p:nvPr>
            <p:ph type="body" idx="1"/>
          </p:nvPr>
        </p:nvSpPr>
        <p:spPr>
          <a:xfrm>
            <a:off x="685800" y="1362075"/>
            <a:ext cx="8153400" cy="5129213"/>
          </a:xfrm>
        </p:spPr>
        <p:txBody>
          <a:bodyPr/>
          <a:lstStyle/>
          <a:p>
            <a:pPr eaLnBrk="1" hangingPunct="1">
              <a:lnSpc>
                <a:spcPct val="90000"/>
              </a:lnSpc>
            </a:pPr>
            <a:r>
              <a:rPr lang="en-US" altLang="zh-CN" sz="3600"/>
              <a:t>Server crashes </a:t>
            </a:r>
          </a:p>
          <a:p>
            <a:pPr lvl="1" eaLnBrk="1" hangingPunct="1">
              <a:lnSpc>
                <a:spcPct val="90000"/>
              </a:lnSpc>
            </a:pPr>
            <a:r>
              <a:rPr lang="en-US" altLang="zh-CN" sz="3200"/>
              <a:t>client sets a timer and the timer expires</a:t>
            </a:r>
          </a:p>
          <a:p>
            <a:pPr lvl="1" eaLnBrk="1" hangingPunct="1">
              <a:lnSpc>
                <a:spcPct val="90000"/>
              </a:lnSpc>
            </a:pPr>
            <a:r>
              <a:rPr lang="en-US" altLang="zh-CN" sz="3200"/>
              <a:t>its solution depends on RPC semantics: </a:t>
            </a:r>
          </a:p>
          <a:p>
            <a:pPr lvl="2" eaLnBrk="1" hangingPunct="1">
              <a:lnSpc>
                <a:spcPct val="90000"/>
              </a:lnSpc>
            </a:pPr>
            <a:r>
              <a:rPr lang="en-US" altLang="zh-CN" sz="2800"/>
              <a:t>at least once semantics: client stub reissues request and server re-executes it </a:t>
            </a:r>
          </a:p>
          <a:p>
            <a:pPr lvl="2" eaLnBrk="1" hangingPunct="1">
              <a:lnSpc>
                <a:spcPct val="90000"/>
              </a:lnSpc>
            </a:pPr>
            <a:r>
              <a:rPr lang="en-US" altLang="zh-CN" sz="2800"/>
              <a:t>at most once semantics: client stub gives up immediately and reports failure </a:t>
            </a:r>
          </a:p>
          <a:p>
            <a:pPr lvl="2" eaLnBrk="1" hangingPunct="1">
              <a:lnSpc>
                <a:spcPct val="90000"/>
              </a:lnSpc>
            </a:pPr>
            <a:r>
              <a:rPr lang="en-US" altLang="zh-CN" sz="2800"/>
              <a:t>maybe semantics: guarantee nothing</a:t>
            </a:r>
          </a:p>
        </p:txBody>
      </p:sp>
    </p:spTree>
    <p:extLst>
      <p:ext uri="{BB962C8B-B14F-4D97-AF65-F5344CB8AC3E}">
        <p14:creationId xmlns:p14="http://schemas.microsoft.com/office/powerpoint/2010/main" val="525425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08-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80241"/>
            <a:ext cx="9144000" cy="413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pPr eaLnBrk="1" hangingPunct="1"/>
            <a:r>
              <a:rPr lang="en-US" altLang="zh-CN" sz="4000"/>
              <a:t>Example</a:t>
            </a:r>
          </a:p>
        </p:txBody>
      </p:sp>
      <p:sp>
        <p:nvSpPr>
          <p:cNvPr id="14352" name="Text Box 26"/>
          <p:cNvSpPr txBox="1">
            <a:spLocks noChangeArrowheads="1"/>
          </p:cNvSpPr>
          <p:nvPr/>
        </p:nvSpPr>
        <p:spPr bwMode="auto">
          <a:xfrm>
            <a:off x="6300192" y="2852936"/>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dirty="0"/>
              <a:t>(Reboot after crashing)</a:t>
            </a:r>
          </a:p>
        </p:txBody>
      </p:sp>
      <p:sp>
        <p:nvSpPr>
          <p:cNvPr id="2" name="矩形 1">
            <a:extLst>
              <a:ext uri="{FF2B5EF4-FFF2-40B4-BE49-F238E27FC236}">
                <a16:creationId xmlns:a16="http://schemas.microsoft.com/office/drawing/2014/main" xmlns="" id="{D2BB56DB-4564-4613-8B6D-753AF9C58BF4}"/>
              </a:ext>
            </a:extLst>
          </p:cNvPr>
          <p:cNvSpPr/>
          <p:nvPr/>
        </p:nvSpPr>
        <p:spPr>
          <a:xfrm>
            <a:off x="0" y="3908392"/>
            <a:ext cx="9148044" cy="36671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xmlns="" id="{AF03A521-11F8-4DD0-9B0C-5CD9BABE852F}"/>
              </a:ext>
            </a:extLst>
          </p:cNvPr>
          <p:cNvSpPr txBox="1"/>
          <p:nvPr/>
        </p:nvSpPr>
        <p:spPr>
          <a:xfrm>
            <a:off x="487511" y="974583"/>
            <a:ext cx="6122702" cy="2068259"/>
          </a:xfrm>
          <a:prstGeom prst="rect">
            <a:avLst/>
          </a:prstGeom>
          <a:noFill/>
        </p:spPr>
        <p:txBody>
          <a:bodyPr wrap="square" rtlCol="0">
            <a:spAutoFit/>
          </a:bodyPr>
          <a:lstStyle/>
          <a:p>
            <a:pPr fontAlgn="base">
              <a:spcBef>
                <a:spcPct val="20000"/>
              </a:spcBef>
              <a:spcAft>
                <a:spcPct val="0"/>
              </a:spcAft>
            </a:pPr>
            <a:r>
              <a:rPr lang="en-US" altLang="zh-CN" sz="2400" b="1" dirty="0">
                <a:latin typeface="Arial" charset="0"/>
                <a:ea typeface="宋体" pitchFamily="2" charset="-122"/>
              </a:rPr>
              <a:t>Server’s Task:</a:t>
            </a:r>
          </a:p>
          <a:p>
            <a:pPr lvl="0" fontAlgn="base">
              <a:spcBef>
                <a:spcPct val="20000"/>
              </a:spcBef>
              <a:spcAft>
                <a:spcPct val="0"/>
              </a:spcAft>
            </a:pPr>
            <a:r>
              <a:rPr lang="en-US" altLang="zh-CN" sz="2400" b="1" dirty="0">
                <a:latin typeface="Arial" charset="0"/>
                <a:ea typeface="宋体" pitchFamily="2" charset="-122"/>
              </a:rPr>
              <a:t>M: send the message to client</a:t>
            </a:r>
          </a:p>
          <a:p>
            <a:pPr lvl="0" fontAlgn="base">
              <a:spcBef>
                <a:spcPct val="20000"/>
              </a:spcBef>
              <a:spcAft>
                <a:spcPct val="0"/>
              </a:spcAft>
            </a:pPr>
            <a:r>
              <a:rPr lang="en-US" altLang="zh-CN" sz="2400" b="1" dirty="0">
                <a:latin typeface="Arial" charset="0"/>
                <a:ea typeface="宋体" pitchFamily="2" charset="-122"/>
              </a:rPr>
              <a:t>P: print some text</a:t>
            </a:r>
          </a:p>
          <a:p>
            <a:pPr lvl="0" fontAlgn="base">
              <a:spcBef>
                <a:spcPct val="20000"/>
              </a:spcBef>
              <a:spcAft>
                <a:spcPct val="0"/>
              </a:spcAft>
            </a:pPr>
            <a:r>
              <a:rPr lang="en-US" altLang="zh-CN" sz="2400" b="1" dirty="0">
                <a:latin typeface="Arial" charset="0"/>
                <a:ea typeface="宋体" pitchFamily="2" charset="-122"/>
              </a:rPr>
              <a:t>C: crash</a:t>
            </a:r>
          </a:p>
          <a:p>
            <a:endParaRPr lang="zh-CN" altLang="en-US" dirty="0"/>
          </a:p>
        </p:txBody>
      </p:sp>
      <p:sp>
        <p:nvSpPr>
          <p:cNvPr id="11" name="矩形 10">
            <a:extLst>
              <a:ext uri="{FF2B5EF4-FFF2-40B4-BE49-F238E27FC236}">
                <a16:creationId xmlns:a16="http://schemas.microsoft.com/office/drawing/2014/main" xmlns="" id="{709C0096-B7BD-429A-B911-4844733A9543}"/>
              </a:ext>
            </a:extLst>
          </p:cNvPr>
          <p:cNvSpPr/>
          <p:nvPr/>
        </p:nvSpPr>
        <p:spPr>
          <a:xfrm>
            <a:off x="0" y="4304947"/>
            <a:ext cx="9148044" cy="36671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6505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4000" dirty="0"/>
              <a:t>RPC Failures and Solutions (3)</a:t>
            </a:r>
          </a:p>
        </p:txBody>
      </p:sp>
      <p:sp>
        <p:nvSpPr>
          <p:cNvPr id="15363" name="Rectangle 3"/>
          <p:cNvSpPr>
            <a:spLocks noGrp="1" noChangeArrowheads="1"/>
          </p:cNvSpPr>
          <p:nvPr>
            <p:ph type="body" idx="1"/>
          </p:nvPr>
        </p:nvSpPr>
        <p:spPr/>
        <p:txBody>
          <a:bodyPr/>
          <a:lstStyle/>
          <a:p>
            <a:pPr eaLnBrk="1" hangingPunct="1">
              <a:lnSpc>
                <a:spcPct val="90000"/>
              </a:lnSpc>
            </a:pPr>
            <a:r>
              <a:rPr lang="en-US" altLang="zh-CN"/>
              <a:t>Lost Reply Messages</a:t>
            </a:r>
          </a:p>
          <a:p>
            <a:pPr lvl="1" eaLnBrk="1" hangingPunct="1">
              <a:lnSpc>
                <a:spcPct val="90000"/>
              </a:lnSpc>
            </a:pPr>
            <a:r>
              <a:rPr lang="en-US" altLang="zh-CN"/>
              <a:t>client stub sets a timer and the timer expires</a:t>
            </a:r>
          </a:p>
          <a:p>
            <a:pPr lvl="1" eaLnBrk="1" hangingPunct="1">
              <a:lnSpc>
                <a:spcPct val="90000"/>
              </a:lnSpc>
            </a:pPr>
            <a:r>
              <a:rPr lang="en-US" altLang="zh-CN"/>
              <a:t>send the request once more</a:t>
            </a:r>
          </a:p>
          <a:p>
            <a:pPr lvl="2" eaLnBrk="1" hangingPunct="1">
              <a:lnSpc>
                <a:spcPct val="90000"/>
              </a:lnSpc>
            </a:pPr>
            <a:r>
              <a:rPr lang="en-US" altLang="zh-CN" sz="2800"/>
              <a:t>idempotent and un-idempotent requests</a:t>
            </a:r>
          </a:p>
          <a:p>
            <a:pPr lvl="2" eaLnBrk="1" hangingPunct="1">
              <a:lnSpc>
                <a:spcPct val="90000"/>
              </a:lnSpc>
            </a:pPr>
            <a:r>
              <a:rPr lang="en-US" altLang="zh-CN" sz="2800"/>
              <a:t>client assigns each request a sequence number</a:t>
            </a:r>
          </a:p>
          <a:p>
            <a:pPr lvl="1" eaLnBrk="1" hangingPunct="1">
              <a:lnSpc>
                <a:spcPct val="90000"/>
              </a:lnSpc>
            </a:pPr>
            <a:r>
              <a:rPr lang="en-US" altLang="zh-CN"/>
              <a:t>at-least-once semantics: resend the request, re-execute it</a:t>
            </a:r>
          </a:p>
          <a:p>
            <a:pPr lvl="1" eaLnBrk="1" hangingPunct="1">
              <a:lnSpc>
                <a:spcPct val="90000"/>
              </a:lnSpc>
            </a:pPr>
            <a:r>
              <a:rPr lang="en-US" altLang="zh-CN"/>
              <a:t>at-most-once semantics: resend the request, filter the duplicated request, retransmit the reply (if any)/re-execute it</a:t>
            </a:r>
          </a:p>
        </p:txBody>
      </p:sp>
    </p:spTree>
    <p:extLst>
      <p:ext uri="{BB962C8B-B14F-4D97-AF65-F5344CB8AC3E}">
        <p14:creationId xmlns:p14="http://schemas.microsoft.com/office/powerpoint/2010/main" val="3601605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CF4F6F-7B32-4C50-B0EE-F832B9E944E9}"/>
              </a:ext>
            </a:extLst>
          </p:cNvPr>
          <p:cNvSpPr>
            <a:spLocks noGrp="1"/>
          </p:cNvSpPr>
          <p:nvPr>
            <p:ph type="title"/>
          </p:nvPr>
        </p:nvSpPr>
        <p:spPr/>
        <p:txBody>
          <a:bodyPr/>
          <a:lstStyle/>
          <a:p>
            <a:r>
              <a:rPr lang="en-US" altLang="zh-CN" dirty="0"/>
              <a:t>Client Solutions for RPC Failures</a:t>
            </a:r>
            <a:endParaRPr lang="zh-CN" altLang="en-US" dirty="0"/>
          </a:p>
        </p:txBody>
      </p:sp>
      <p:graphicFrame>
        <p:nvGraphicFramePr>
          <p:cNvPr id="4" name="表格 4">
            <a:extLst>
              <a:ext uri="{FF2B5EF4-FFF2-40B4-BE49-F238E27FC236}">
                <a16:creationId xmlns:a16="http://schemas.microsoft.com/office/drawing/2014/main" xmlns="" id="{700AA525-D586-437C-98CA-B8590FD18E2F}"/>
              </a:ext>
            </a:extLst>
          </p:cNvPr>
          <p:cNvGraphicFramePr>
            <a:graphicFrameLocks noGrp="1"/>
          </p:cNvGraphicFramePr>
          <p:nvPr>
            <p:ph idx="1"/>
            <p:extLst>
              <p:ext uri="{D42A27DB-BD31-4B8C-83A1-F6EECF244321}">
                <p14:modId xmlns:p14="http://schemas.microsoft.com/office/powerpoint/2010/main" val="4280972788"/>
              </p:ext>
            </p:extLst>
          </p:nvPr>
        </p:nvGraphicFramePr>
        <p:xfrm>
          <a:off x="215515" y="1844824"/>
          <a:ext cx="8712969" cy="3672840"/>
        </p:xfrm>
        <a:graphic>
          <a:graphicData uri="http://schemas.openxmlformats.org/drawingml/2006/table">
            <a:tbl>
              <a:tblPr firstRow="1" bandRow="1">
                <a:tableStyleId>{E8B1032C-EA38-4F05-BA0D-38AFFFC7BED3}</a:tableStyleId>
              </a:tblPr>
              <a:tblGrid>
                <a:gridCol w="2518058">
                  <a:extLst>
                    <a:ext uri="{9D8B030D-6E8A-4147-A177-3AD203B41FA5}">
                      <a16:colId xmlns:a16="http://schemas.microsoft.com/office/drawing/2014/main" xmlns="" val="270722553"/>
                    </a:ext>
                  </a:extLst>
                </a:gridCol>
                <a:gridCol w="1401230">
                  <a:extLst>
                    <a:ext uri="{9D8B030D-6E8A-4147-A177-3AD203B41FA5}">
                      <a16:colId xmlns:a16="http://schemas.microsoft.com/office/drawing/2014/main" xmlns="" val="3783622380"/>
                    </a:ext>
                  </a:extLst>
                </a:gridCol>
                <a:gridCol w="4793681">
                  <a:extLst>
                    <a:ext uri="{9D8B030D-6E8A-4147-A177-3AD203B41FA5}">
                      <a16:colId xmlns:a16="http://schemas.microsoft.com/office/drawing/2014/main" xmlns="" val="887309822"/>
                    </a:ext>
                  </a:extLst>
                </a:gridCol>
              </a:tblGrid>
              <a:tr h="370840">
                <a:tc>
                  <a:txBody>
                    <a:bodyPr/>
                    <a:lstStyle/>
                    <a:p>
                      <a:r>
                        <a:rPr lang="zh-CN" altLang="en-US" dirty="0"/>
                        <a:t>检测手段</a:t>
                      </a:r>
                    </a:p>
                  </a:txBody>
                  <a:tcPr>
                    <a:solidFill>
                      <a:srgbClr val="99FF99"/>
                    </a:solidFill>
                  </a:tcPr>
                </a:tc>
                <a:tc>
                  <a:txBody>
                    <a:bodyPr/>
                    <a:lstStyle/>
                    <a:p>
                      <a:r>
                        <a:rPr lang="zh-CN" altLang="en-US" dirty="0"/>
                        <a:t>原因</a:t>
                      </a:r>
                    </a:p>
                  </a:txBody>
                  <a:tcPr>
                    <a:solidFill>
                      <a:srgbClr val="99FF99"/>
                    </a:solidFill>
                  </a:tcPr>
                </a:tc>
                <a:tc>
                  <a:txBody>
                    <a:bodyPr/>
                    <a:lstStyle/>
                    <a:p>
                      <a:r>
                        <a:rPr lang="zh-CN" altLang="en-US" dirty="0"/>
                        <a:t>解决方案</a:t>
                      </a:r>
                    </a:p>
                  </a:txBody>
                  <a:tcPr>
                    <a:solidFill>
                      <a:srgbClr val="99FF99"/>
                    </a:solidFill>
                  </a:tcPr>
                </a:tc>
                <a:extLst>
                  <a:ext uri="{0D108BD9-81ED-4DB2-BD59-A6C34878D82A}">
                    <a16:rowId xmlns:a16="http://schemas.microsoft.com/office/drawing/2014/main" xmlns="" val="1010375132"/>
                  </a:ext>
                </a:extLst>
              </a:tr>
              <a:tr h="370840">
                <a:tc>
                  <a:txBody>
                    <a:bodyPr/>
                    <a:lstStyle/>
                    <a:p>
                      <a:r>
                        <a:rPr lang="zh-CN" altLang="en-US" dirty="0"/>
                        <a:t>连不上服务器</a:t>
                      </a:r>
                    </a:p>
                  </a:txBody>
                  <a:tcPr>
                    <a:solidFill>
                      <a:schemeClr val="bg1">
                        <a:alpha val="20000"/>
                      </a:schemeClr>
                    </a:solidFill>
                  </a:tcPr>
                </a:tc>
                <a:tc>
                  <a:txBody>
                    <a:bodyPr/>
                    <a:lstStyle/>
                    <a:p>
                      <a:r>
                        <a:rPr lang="zh-CN" altLang="en-US" dirty="0"/>
                        <a:t>客户不能</a:t>
                      </a:r>
                      <a:endParaRPr lang="en-US" altLang="zh-CN" dirty="0"/>
                    </a:p>
                    <a:p>
                      <a:r>
                        <a:rPr lang="zh-CN" altLang="en-US" dirty="0"/>
                        <a:t>定位服务器</a:t>
                      </a:r>
                    </a:p>
                  </a:txBody>
                  <a:tcPr>
                    <a:solidFill>
                      <a:schemeClr val="bg1">
                        <a:alpha val="20000"/>
                      </a:schemeClr>
                    </a:solidFill>
                  </a:tcPr>
                </a:tc>
                <a:tc>
                  <a:txBody>
                    <a:bodyPr/>
                    <a:lstStyle/>
                    <a:p>
                      <a:r>
                        <a:rPr lang="zh-CN" altLang="en-US" dirty="0"/>
                        <a:t>抛异常</a:t>
                      </a:r>
                    </a:p>
                  </a:txBody>
                  <a:tcPr>
                    <a:solidFill>
                      <a:schemeClr val="bg1">
                        <a:alpha val="20000"/>
                      </a:schemeClr>
                    </a:solidFill>
                  </a:tcPr>
                </a:tc>
                <a:extLst>
                  <a:ext uri="{0D108BD9-81ED-4DB2-BD59-A6C34878D82A}">
                    <a16:rowId xmlns:a16="http://schemas.microsoft.com/office/drawing/2014/main" xmlns="" val="1332137725"/>
                  </a:ext>
                </a:extLst>
              </a:tr>
              <a:tr h="370840">
                <a:tc>
                  <a:txBody>
                    <a:bodyPr/>
                    <a:lstStyle/>
                    <a:p>
                      <a:r>
                        <a:rPr lang="zh-CN" altLang="en-US" dirty="0"/>
                        <a:t>超时 </a:t>
                      </a:r>
                      <a:r>
                        <a:rPr lang="en-US" altLang="zh-CN" dirty="0"/>
                        <a:t>(</a:t>
                      </a:r>
                      <a:r>
                        <a:rPr lang="zh-CN" altLang="en-US" dirty="0"/>
                        <a:t>能连上服务器</a:t>
                      </a:r>
                      <a:r>
                        <a:rPr lang="en-US" altLang="zh-CN" dirty="0"/>
                        <a:t>)</a:t>
                      </a:r>
                      <a:endParaRPr lang="zh-CN" altLang="en-US" dirty="0"/>
                    </a:p>
                  </a:txBody>
                  <a:tcPr>
                    <a:solidFill>
                      <a:schemeClr val="accent6">
                        <a:lumMod val="20000"/>
                        <a:lumOff val="80000"/>
                      </a:schemeClr>
                    </a:solidFill>
                  </a:tcPr>
                </a:tc>
                <a:tc>
                  <a:txBody>
                    <a:bodyPr/>
                    <a:lstStyle/>
                    <a:p>
                      <a:r>
                        <a:rPr lang="zh-CN" altLang="en-US" dirty="0"/>
                        <a:t>请求丢失</a:t>
                      </a:r>
                    </a:p>
                  </a:txBody>
                  <a:tcPr>
                    <a:solidFill>
                      <a:schemeClr val="accent6">
                        <a:lumMod val="20000"/>
                        <a:lumOff val="80000"/>
                      </a:schemeClr>
                    </a:solidFill>
                  </a:tcPr>
                </a:tc>
                <a:tc>
                  <a:txBody>
                    <a:bodyPr/>
                    <a:lstStyle/>
                    <a:p>
                      <a:r>
                        <a:rPr lang="zh-CN" altLang="en-US" dirty="0"/>
                        <a:t>重发请求</a:t>
                      </a:r>
                    </a:p>
                  </a:txBody>
                  <a:tcPr>
                    <a:solidFill>
                      <a:schemeClr val="accent6">
                        <a:lumMod val="20000"/>
                        <a:lumOff val="80000"/>
                      </a:schemeClr>
                    </a:solidFill>
                  </a:tcPr>
                </a:tc>
                <a:extLst>
                  <a:ext uri="{0D108BD9-81ED-4DB2-BD59-A6C34878D82A}">
                    <a16:rowId xmlns:a16="http://schemas.microsoft.com/office/drawing/2014/main" xmlns="" val="14684341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超时 </a:t>
                      </a:r>
                      <a:r>
                        <a:rPr lang="en-US" altLang="zh-CN" dirty="0"/>
                        <a:t>(</a:t>
                      </a:r>
                      <a:r>
                        <a:rPr lang="zh-CN" altLang="en-US" dirty="0"/>
                        <a:t>不能连上服务器</a:t>
                      </a:r>
                      <a:r>
                        <a:rPr lang="en-US" altLang="zh-CN" dirty="0"/>
                        <a:t>)</a:t>
                      </a:r>
                      <a:endParaRPr lang="zh-CN" altLang="en-US" dirty="0"/>
                    </a:p>
                  </a:txBody>
                  <a:tcPr>
                    <a:solidFill>
                      <a:schemeClr val="bg1">
                        <a:alpha val="20000"/>
                      </a:schemeClr>
                    </a:solidFill>
                  </a:tcPr>
                </a:tc>
                <a:tc>
                  <a:txBody>
                    <a:bodyPr/>
                    <a:lstStyle/>
                    <a:p>
                      <a:r>
                        <a:rPr lang="zh-CN" altLang="en-US" dirty="0"/>
                        <a:t>服务器崩溃</a:t>
                      </a:r>
                    </a:p>
                  </a:txBody>
                  <a:tcPr>
                    <a:solidFill>
                      <a:schemeClr val="bg1">
                        <a:alpha val="20000"/>
                      </a:schemeClr>
                    </a:solidFill>
                  </a:tcPr>
                </a:tc>
                <a:tc>
                  <a:txBody>
                    <a:bodyPr/>
                    <a:lstStyle/>
                    <a:p>
                      <a:r>
                        <a:rPr lang="en-US" altLang="zh-CN" dirty="0"/>
                        <a:t>(</a:t>
                      </a:r>
                      <a:r>
                        <a:rPr lang="zh-CN" altLang="en-US" dirty="0"/>
                        <a:t>服务器重启后</a:t>
                      </a:r>
                      <a:r>
                        <a:rPr lang="en-US" altLang="zh-CN" dirty="0"/>
                        <a:t>)</a:t>
                      </a:r>
                      <a:r>
                        <a:rPr lang="zh-CN" altLang="en-US" dirty="0"/>
                        <a:t>重发</a:t>
                      </a:r>
                      <a:endParaRPr lang="en-US" altLang="zh-CN" dirty="0"/>
                    </a:p>
                    <a:p>
                      <a:r>
                        <a:rPr lang="en-US" altLang="zh-CN" dirty="0"/>
                        <a:t>+(</a:t>
                      </a:r>
                      <a:r>
                        <a:rPr lang="zh-CN" altLang="en-US" dirty="0"/>
                        <a:t>服务器</a:t>
                      </a:r>
                      <a:r>
                        <a:rPr lang="en-US" altLang="zh-CN" dirty="0"/>
                        <a:t>)</a:t>
                      </a:r>
                      <a:r>
                        <a:rPr lang="zh-CN" altLang="en-US" dirty="0"/>
                        <a:t>重执行</a:t>
                      </a:r>
                      <a:r>
                        <a:rPr lang="en-US" altLang="zh-CN" dirty="0"/>
                        <a:t>/at-least-once</a:t>
                      </a:r>
                      <a:endParaRPr lang="zh-CN" altLang="en-US" dirty="0"/>
                    </a:p>
                  </a:txBody>
                  <a:tcPr>
                    <a:solidFill>
                      <a:schemeClr val="bg1">
                        <a:alpha val="20000"/>
                      </a:schemeClr>
                    </a:solidFill>
                  </a:tcPr>
                </a:tc>
                <a:extLst>
                  <a:ext uri="{0D108BD9-81ED-4DB2-BD59-A6C34878D82A}">
                    <a16:rowId xmlns:a16="http://schemas.microsoft.com/office/drawing/2014/main" xmlns="" val="309039400"/>
                  </a:ext>
                </a:extLst>
              </a:tr>
              <a:tr h="370840">
                <a:tc>
                  <a:txBody>
                    <a:bodyPr/>
                    <a:lstStyle/>
                    <a:p>
                      <a:endParaRPr lang="zh-CN" altLang="en-US" dirty="0"/>
                    </a:p>
                  </a:txBody>
                  <a:tcPr/>
                </a:tc>
                <a:tc>
                  <a:txBody>
                    <a:bodyPr/>
                    <a:lstStyle/>
                    <a:p>
                      <a:endParaRPr lang="zh-CN" altLang="en-US"/>
                    </a:p>
                  </a:txBody>
                  <a:tcPr/>
                </a:tc>
                <a:tc>
                  <a:txBody>
                    <a:bodyPr/>
                    <a:lstStyle/>
                    <a:p>
                      <a:r>
                        <a:rPr lang="zh-CN" altLang="en-US" dirty="0"/>
                        <a:t>抛异常</a:t>
                      </a:r>
                      <a:r>
                        <a:rPr lang="en-US" altLang="zh-CN" dirty="0"/>
                        <a:t>/at-most-once</a:t>
                      </a:r>
                      <a:endParaRPr lang="zh-CN" altLang="en-US" dirty="0"/>
                    </a:p>
                  </a:txBody>
                  <a:tcPr/>
                </a:tc>
                <a:extLst>
                  <a:ext uri="{0D108BD9-81ED-4DB2-BD59-A6C34878D82A}">
                    <a16:rowId xmlns:a16="http://schemas.microsoft.com/office/drawing/2014/main" xmlns="" val="10727009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超时 </a:t>
                      </a:r>
                      <a:r>
                        <a:rPr lang="en-US" altLang="zh-CN" dirty="0"/>
                        <a:t>(</a:t>
                      </a:r>
                      <a:r>
                        <a:rPr lang="zh-CN" altLang="en-US" dirty="0"/>
                        <a:t>能连上服务器</a:t>
                      </a:r>
                      <a:r>
                        <a:rPr lang="en-US" altLang="zh-CN" dirty="0"/>
                        <a:t>)</a:t>
                      </a:r>
                      <a:endParaRPr lang="zh-CN" altLang="en-US" dirty="0"/>
                    </a:p>
                    <a:p>
                      <a:endParaRPr lang="zh-CN" altLang="en-US" dirty="0"/>
                    </a:p>
                  </a:txBody>
                  <a:tcPr>
                    <a:solidFill>
                      <a:schemeClr val="accent6">
                        <a:lumMod val="20000"/>
                        <a:lumOff val="80000"/>
                      </a:schemeClr>
                    </a:solidFill>
                  </a:tcPr>
                </a:tc>
                <a:tc>
                  <a:txBody>
                    <a:bodyPr/>
                    <a:lstStyle/>
                    <a:p>
                      <a:r>
                        <a:rPr lang="zh-CN" altLang="en-US" dirty="0"/>
                        <a:t>应答丢失</a:t>
                      </a:r>
                    </a:p>
                  </a:txBody>
                  <a:tcPr>
                    <a:solidFill>
                      <a:schemeClr val="accent6">
                        <a:lumMod val="20000"/>
                        <a:lumOff val="80000"/>
                      </a:schemeClr>
                    </a:solidFill>
                  </a:tcPr>
                </a:tc>
                <a:tc>
                  <a:txBody>
                    <a:bodyPr/>
                    <a:lstStyle/>
                    <a:p>
                      <a:r>
                        <a:rPr lang="zh-CN" altLang="en-US" dirty="0"/>
                        <a:t>重发</a:t>
                      </a:r>
                      <a:r>
                        <a:rPr lang="en-US" altLang="zh-CN" dirty="0"/>
                        <a:t>+</a:t>
                      </a:r>
                    </a:p>
                    <a:p>
                      <a:r>
                        <a:rPr lang="en-US" altLang="zh-CN" dirty="0"/>
                        <a:t>(</a:t>
                      </a:r>
                      <a:r>
                        <a:rPr lang="zh-CN" altLang="en-US" dirty="0"/>
                        <a:t>服务器</a:t>
                      </a:r>
                      <a:r>
                        <a:rPr lang="en-US" altLang="zh-CN" dirty="0"/>
                        <a:t>)</a:t>
                      </a:r>
                      <a:r>
                        <a:rPr lang="zh-CN" altLang="en-US" dirty="0"/>
                        <a:t>重执行</a:t>
                      </a:r>
                      <a:r>
                        <a:rPr lang="en-US" altLang="zh-CN" dirty="0"/>
                        <a:t>(</a:t>
                      </a:r>
                      <a:r>
                        <a:rPr lang="zh-CN" altLang="en-US" dirty="0"/>
                        <a:t>幂等操作</a:t>
                      </a:r>
                      <a:r>
                        <a:rPr lang="en-US" altLang="zh-CN" dirty="0"/>
                        <a:t>)/at-least-once</a:t>
                      </a:r>
                      <a:endParaRPr lang="zh-CN" altLang="en-US" dirty="0"/>
                    </a:p>
                  </a:txBody>
                  <a:tcPr>
                    <a:solidFill>
                      <a:schemeClr val="accent6">
                        <a:lumMod val="20000"/>
                        <a:lumOff val="80000"/>
                      </a:schemeClr>
                    </a:solidFill>
                  </a:tcPr>
                </a:tc>
                <a:extLst>
                  <a:ext uri="{0D108BD9-81ED-4DB2-BD59-A6C34878D82A}">
                    <a16:rowId xmlns:a16="http://schemas.microsoft.com/office/drawing/2014/main" xmlns="" val="3692739297"/>
                  </a:ext>
                </a:extLst>
              </a:tr>
              <a:tr h="370840">
                <a:tc>
                  <a:txBody>
                    <a:bodyPr/>
                    <a:lstStyle/>
                    <a:p>
                      <a:endParaRPr lang="zh-CN" altLang="en-US" sz="1800" kern="1200" dirty="0">
                        <a:solidFill>
                          <a:schemeClr val="tx1"/>
                        </a:solidFill>
                        <a:latin typeface="+mn-lt"/>
                        <a:ea typeface="+mn-ea"/>
                        <a:cs typeface="+mn-cs"/>
                      </a:endParaRPr>
                    </a:p>
                  </a:txBody>
                  <a:tcPr>
                    <a:solidFill>
                      <a:schemeClr val="accent6">
                        <a:lumMod val="20000"/>
                        <a:lumOff val="80000"/>
                      </a:schemeClr>
                    </a:solidFill>
                  </a:tcPr>
                </a:tc>
                <a:tc>
                  <a:txBody>
                    <a:bodyPr/>
                    <a:lstStyle/>
                    <a:p>
                      <a:endParaRPr lang="zh-CN" altLang="en-US" sz="18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zh-CN" altLang="en-US" sz="1800" kern="1200" dirty="0">
                          <a:solidFill>
                            <a:schemeClr val="tx1"/>
                          </a:solidFill>
                          <a:latin typeface="+mn-lt"/>
                          <a:ea typeface="+mn-ea"/>
                          <a:cs typeface="+mn-cs"/>
                        </a:rPr>
                        <a:t>重发</a:t>
                      </a:r>
                      <a:r>
                        <a:rPr lang="en-US" altLang="zh-CN" sz="1800" kern="1200" dirty="0">
                          <a:solidFill>
                            <a:schemeClr val="tx1"/>
                          </a:solidFill>
                          <a:latin typeface="+mn-lt"/>
                          <a:ea typeface="+mn-ea"/>
                          <a:cs typeface="+mn-cs"/>
                        </a:rPr>
                        <a:t>+</a:t>
                      </a:r>
                    </a:p>
                    <a:p>
                      <a:r>
                        <a:rPr lang="en-US" altLang="zh-CN" sz="1800" kern="1200" dirty="0">
                          <a:solidFill>
                            <a:schemeClr val="tx1"/>
                          </a:solidFill>
                          <a:latin typeface="+mn-lt"/>
                          <a:ea typeface="+mn-ea"/>
                          <a:cs typeface="+mn-cs"/>
                        </a:rPr>
                        <a:t>(</a:t>
                      </a:r>
                      <a:r>
                        <a:rPr lang="zh-CN" altLang="en-US" sz="1800" kern="1200" dirty="0">
                          <a:solidFill>
                            <a:schemeClr val="tx1"/>
                          </a:solidFill>
                          <a:latin typeface="+mn-lt"/>
                          <a:ea typeface="+mn-ea"/>
                          <a:cs typeface="+mn-cs"/>
                        </a:rPr>
                        <a:t>服务器</a:t>
                      </a:r>
                      <a:r>
                        <a:rPr lang="en-US" altLang="zh-CN" sz="1800" kern="1200" dirty="0">
                          <a:solidFill>
                            <a:schemeClr val="tx1"/>
                          </a:solidFill>
                          <a:latin typeface="+mn-lt"/>
                          <a:ea typeface="+mn-ea"/>
                          <a:cs typeface="+mn-cs"/>
                        </a:rPr>
                        <a:t>)</a:t>
                      </a:r>
                      <a:r>
                        <a:rPr lang="zh-CN" altLang="en-US" sz="1800" kern="1200" dirty="0">
                          <a:solidFill>
                            <a:schemeClr val="tx1"/>
                          </a:solidFill>
                          <a:latin typeface="+mn-lt"/>
                          <a:ea typeface="+mn-ea"/>
                          <a:cs typeface="+mn-cs"/>
                        </a:rPr>
                        <a:t>过滤</a:t>
                      </a:r>
                      <a:r>
                        <a:rPr lang="en-US" altLang="zh-CN" sz="1800" kern="1200" dirty="0">
                          <a:solidFill>
                            <a:schemeClr val="tx1"/>
                          </a:solidFill>
                          <a:latin typeface="+mn-lt"/>
                          <a:ea typeface="+mn-ea"/>
                          <a:cs typeface="+mn-cs"/>
                        </a:rPr>
                        <a:t>+</a:t>
                      </a:r>
                      <a:r>
                        <a:rPr lang="zh-CN" altLang="en-US" sz="1800" kern="1200" dirty="0">
                          <a:solidFill>
                            <a:schemeClr val="tx1"/>
                          </a:solidFill>
                          <a:latin typeface="+mn-lt"/>
                          <a:ea typeface="+mn-ea"/>
                          <a:cs typeface="+mn-cs"/>
                        </a:rPr>
                        <a:t>重传应答</a:t>
                      </a:r>
                      <a:r>
                        <a:rPr lang="en-US" altLang="zh-CN" sz="1800" kern="1200" dirty="0">
                          <a:solidFill>
                            <a:schemeClr val="tx1"/>
                          </a:solidFill>
                          <a:latin typeface="+mn-lt"/>
                          <a:ea typeface="+mn-ea"/>
                          <a:cs typeface="+mn-cs"/>
                        </a:rPr>
                        <a:t>/</a:t>
                      </a:r>
                      <a:r>
                        <a:rPr lang="zh-CN" altLang="en-US" sz="1800" kern="1200" dirty="0">
                          <a:solidFill>
                            <a:schemeClr val="tx1"/>
                          </a:solidFill>
                          <a:latin typeface="+mn-lt"/>
                          <a:ea typeface="+mn-ea"/>
                          <a:cs typeface="+mn-cs"/>
                        </a:rPr>
                        <a:t>重执行</a:t>
                      </a:r>
                      <a:r>
                        <a:rPr lang="en-US" altLang="zh-CN" sz="1800" kern="1200" dirty="0">
                          <a:solidFill>
                            <a:schemeClr val="tx1"/>
                          </a:solidFill>
                          <a:latin typeface="+mn-lt"/>
                          <a:ea typeface="+mn-ea"/>
                          <a:cs typeface="+mn-cs"/>
                        </a:rPr>
                        <a:t>/at-most-once</a:t>
                      </a:r>
                      <a:endParaRPr lang="zh-CN" altLang="en-US" sz="1800" kern="1200" dirty="0">
                        <a:solidFill>
                          <a:schemeClr val="tx1"/>
                        </a:solidFill>
                        <a:latin typeface="+mn-lt"/>
                        <a:ea typeface="+mn-ea"/>
                        <a:cs typeface="+mn-cs"/>
                      </a:endParaRPr>
                    </a:p>
                  </a:txBody>
                  <a:tcPr>
                    <a:solidFill>
                      <a:schemeClr val="accent6">
                        <a:lumMod val="20000"/>
                        <a:lumOff val="80000"/>
                      </a:schemeClr>
                    </a:solidFill>
                  </a:tcPr>
                </a:tc>
                <a:extLst>
                  <a:ext uri="{0D108BD9-81ED-4DB2-BD59-A6C34878D82A}">
                    <a16:rowId xmlns:a16="http://schemas.microsoft.com/office/drawing/2014/main" xmlns="" val="13736186"/>
                  </a:ext>
                </a:extLst>
              </a:tr>
            </a:tbl>
          </a:graphicData>
        </a:graphic>
      </p:graphicFrame>
    </p:spTree>
    <p:extLst>
      <p:ext uri="{BB962C8B-B14F-4D97-AF65-F5344CB8AC3E}">
        <p14:creationId xmlns:p14="http://schemas.microsoft.com/office/powerpoint/2010/main" val="165418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76200"/>
            <a:ext cx="7696200" cy="838200"/>
          </a:xfrm>
        </p:spPr>
        <p:txBody>
          <a:bodyPr/>
          <a:lstStyle/>
          <a:p>
            <a:pPr eaLnBrk="1" hangingPunct="1"/>
            <a:r>
              <a:rPr lang="en-US" altLang="zh-CN" sz="4000"/>
              <a:t>RPC Failures and Solutions (4)</a:t>
            </a:r>
          </a:p>
        </p:txBody>
      </p:sp>
      <p:sp>
        <p:nvSpPr>
          <p:cNvPr id="16387" name="Rectangle 3"/>
          <p:cNvSpPr>
            <a:spLocks noGrp="1" noChangeArrowheads="1"/>
          </p:cNvSpPr>
          <p:nvPr>
            <p:ph type="body" idx="1"/>
          </p:nvPr>
        </p:nvSpPr>
        <p:spPr>
          <a:xfrm>
            <a:off x="457200" y="914400"/>
            <a:ext cx="8229600" cy="5943600"/>
          </a:xfrm>
        </p:spPr>
        <p:txBody>
          <a:bodyPr/>
          <a:lstStyle/>
          <a:p>
            <a:pPr eaLnBrk="1" hangingPunct="1">
              <a:lnSpc>
                <a:spcPct val="70000"/>
              </a:lnSpc>
            </a:pPr>
            <a:r>
              <a:rPr lang="en-US" altLang="zh-CN"/>
              <a:t>Client crashes</a:t>
            </a:r>
          </a:p>
          <a:p>
            <a:pPr lvl="1" eaLnBrk="1" hangingPunct="1">
              <a:spcBef>
                <a:spcPct val="0"/>
              </a:spcBef>
            </a:pPr>
            <a:r>
              <a:rPr lang="en-US" altLang="zh-CN" sz="2400"/>
              <a:t>Orphan &amp; grand-orphan:</a:t>
            </a:r>
            <a:r>
              <a:rPr lang="en-US" altLang="zh-CN" sz="2400" i="1"/>
              <a:t> </a:t>
            </a:r>
            <a:r>
              <a:rPr lang="en-US" altLang="zh-CN" sz="2400"/>
              <a:t>a computation is active and no parent is waiting for result.</a:t>
            </a:r>
          </a:p>
          <a:p>
            <a:pPr lvl="1" eaLnBrk="1" hangingPunct="1">
              <a:spcBef>
                <a:spcPct val="0"/>
              </a:spcBef>
            </a:pPr>
            <a:r>
              <a:rPr lang="en-US" altLang="zh-CN" sz="2400"/>
              <a:t>extermination: the client stub makes a log entry before sending a RPC message, and kill the orphan after being rebooted </a:t>
            </a:r>
          </a:p>
          <a:p>
            <a:pPr lvl="1" eaLnBrk="1" hangingPunct="1">
              <a:spcBef>
                <a:spcPct val="0"/>
              </a:spcBef>
            </a:pPr>
            <a:r>
              <a:rPr lang="en-US" altLang="zh-CN" sz="2400"/>
              <a:t>reincarnation: the client broadcasts a message after restart, so servers kill all remote computation on behalf of that client </a:t>
            </a:r>
          </a:p>
          <a:p>
            <a:pPr lvl="1" eaLnBrk="1" hangingPunct="1">
              <a:spcBef>
                <a:spcPct val="0"/>
              </a:spcBef>
            </a:pPr>
            <a:r>
              <a:rPr lang="en-US" altLang="zh-CN" sz="2400"/>
              <a:t>gentle reincarnation: the client broadcasts a message, so servers try to locate their owner and kill it if the owner cannot be found.  </a:t>
            </a:r>
          </a:p>
          <a:p>
            <a:pPr lvl="1" eaLnBrk="1" hangingPunct="1">
              <a:spcBef>
                <a:spcPct val="0"/>
              </a:spcBef>
            </a:pPr>
            <a:r>
              <a:rPr lang="en-US" altLang="zh-CN" sz="2400"/>
              <a:t>expiration: each RPC is given a standard amount of time, if it cannot finish in the specified period, it must explicitly ask for another quantum</a:t>
            </a:r>
          </a:p>
          <a:p>
            <a:pPr lvl="1" eaLnBrk="1" hangingPunct="1">
              <a:spcBef>
                <a:spcPct val="0"/>
              </a:spcBef>
            </a:pPr>
            <a:r>
              <a:rPr lang="en-US" altLang="zh-CN" sz="2400"/>
              <a:t>In practice, none of these methods are desirable</a:t>
            </a:r>
          </a:p>
        </p:txBody>
      </p:sp>
    </p:spTree>
    <p:extLst>
      <p:ext uri="{BB962C8B-B14F-4D97-AF65-F5344CB8AC3E}">
        <p14:creationId xmlns:p14="http://schemas.microsoft.com/office/powerpoint/2010/main" val="3619773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a:extLst>
              <a:ext uri="{28A0092B-C50C-407E-A947-70E740481C1C}">
                <a14:useLocalDpi xmlns:a14="http://schemas.microsoft.com/office/drawing/2010/main" val="0"/>
              </a:ext>
            </a:extLst>
          </a:blip>
          <a:srcRect l="20309" t="43806" r="16676" b="39577"/>
          <a:stretch>
            <a:fillRect/>
          </a:stretch>
        </p:blipFill>
        <p:spPr bwMode="auto">
          <a:xfrm>
            <a:off x="223838" y="914400"/>
            <a:ext cx="892016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a:xfrm>
            <a:off x="223838" y="152400"/>
            <a:ext cx="8615362" cy="1066800"/>
          </a:xfrm>
        </p:spPr>
        <p:txBody>
          <a:bodyPr/>
          <a:lstStyle/>
          <a:p>
            <a:pPr eaLnBrk="1" hangingPunct="1"/>
            <a:r>
              <a:rPr lang="en-US" altLang="zh-CN" sz="3200"/>
              <a:t>Extended RPC Models: Asynchronous RPC -1</a:t>
            </a:r>
          </a:p>
        </p:txBody>
      </p:sp>
      <p:sp>
        <p:nvSpPr>
          <p:cNvPr id="17412" name="Rectangle 3"/>
          <p:cNvSpPr>
            <a:spLocks noGrp="1" noChangeArrowheads="1"/>
          </p:cNvSpPr>
          <p:nvPr>
            <p:ph type="body" idx="1"/>
          </p:nvPr>
        </p:nvSpPr>
        <p:spPr>
          <a:xfrm>
            <a:off x="304800" y="4800600"/>
            <a:ext cx="8628063" cy="2057400"/>
          </a:xfrm>
        </p:spPr>
        <p:txBody>
          <a:bodyPr>
            <a:normAutofit lnSpcReduction="10000"/>
          </a:bodyPr>
          <a:lstStyle/>
          <a:p>
            <a:pPr marL="609600" indent="-609600" eaLnBrk="1" hangingPunct="1">
              <a:buFontTx/>
              <a:buNone/>
            </a:pPr>
            <a:r>
              <a:rPr lang="en-US" altLang="zh-CN" sz="2400"/>
              <a:t>a) The interconnection between client and server in a traditional RPC</a:t>
            </a:r>
          </a:p>
          <a:p>
            <a:pPr marL="609600" indent="-609600" eaLnBrk="1" hangingPunct="1">
              <a:buFontTx/>
              <a:buNone/>
            </a:pPr>
            <a:r>
              <a:rPr lang="en-US" altLang="zh-CN" sz="2400"/>
              <a:t>b) The interaction using asynchronous RPC</a:t>
            </a:r>
          </a:p>
          <a:p>
            <a:pPr marL="609600" indent="-609600" eaLnBrk="1" hangingPunct="1">
              <a:buFontTx/>
              <a:buNone/>
            </a:pPr>
            <a:r>
              <a:rPr lang="en-US" altLang="zh-CN" sz="2400"/>
              <a:t>	Server immediately sends a reply back to the client the moment the RPC request is received</a:t>
            </a:r>
            <a:endParaRPr lang="en-US" altLang="zh-CN"/>
          </a:p>
        </p:txBody>
      </p:sp>
    </p:spTree>
    <p:extLst>
      <p:ext uri="{BB962C8B-B14F-4D97-AF65-F5344CB8AC3E}">
        <p14:creationId xmlns:p14="http://schemas.microsoft.com/office/powerpoint/2010/main" val="2538731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28600"/>
            <a:ext cx="9144000" cy="1123950"/>
          </a:xfrm>
        </p:spPr>
        <p:txBody>
          <a:bodyPr/>
          <a:lstStyle/>
          <a:p>
            <a:pPr eaLnBrk="1" hangingPunct="1"/>
            <a:r>
              <a:rPr lang="en-US" altLang="zh-CN" sz="3200"/>
              <a:t>Extended RPC Models:Asynchronous RPC-2</a:t>
            </a:r>
          </a:p>
        </p:txBody>
      </p:sp>
      <p:sp>
        <p:nvSpPr>
          <p:cNvPr id="18435" name="Rectangle 3"/>
          <p:cNvSpPr>
            <a:spLocks noGrp="1" noChangeArrowheads="1"/>
          </p:cNvSpPr>
          <p:nvPr>
            <p:ph type="body" idx="1"/>
          </p:nvPr>
        </p:nvSpPr>
        <p:spPr>
          <a:xfrm>
            <a:off x="244475" y="5748338"/>
            <a:ext cx="8728075" cy="801687"/>
          </a:xfrm>
        </p:spPr>
        <p:txBody>
          <a:bodyPr/>
          <a:lstStyle/>
          <a:p>
            <a:pPr marL="0" indent="0" eaLnBrk="1" hangingPunct="1">
              <a:lnSpc>
                <a:spcPct val="90000"/>
              </a:lnSpc>
              <a:buFontTx/>
              <a:buNone/>
            </a:pPr>
            <a:r>
              <a:rPr lang="en-US" altLang="zh-CN" sz="2400"/>
              <a:t>Deferred Synchronous RPC: A client and server interacting through two asynchronous RPCs</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l="24345" t="44713" r="24345" b="39577"/>
          <a:stretch>
            <a:fillRect/>
          </a:stretch>
        </p:blipFill>
        <p:spPr bwMode="auto">
          <a:xfrm>
            <a:off x="331788" y="1371600"/>
            <a:ext cx="85090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圆角 1">
            <a:extLst>
              <a:ext uri="{FF2B5EF4-FFF2-40B4-BE49-F238E27FC236}">
                <a16:creationId xmlns:a16="http://schemas.microsoft.com/office/drawing/2014/main" xmlns="" id="{C0571A78-412F-4BF3-96B0-1C46CC3FF1E6}"/>
              </a:ext>
            </a:extLst>
          </p:cNvPr>
          <p:cNvSpPr/>
          <p:nvPr/>
        </p:nvSpPr>
        <p:spPr>
          <a:xfrm>
            <a:off x="1547664" y="2679565"/>
            <a:ext cx="1440160" cy="648072"/>
          </a:xfrm>
          <a:prstGeom prst="roundRect">
            <a:avLst/>
          </a:prstGeom>
          <a:noFill/>
          <a:ln w="38100"/>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矩形: 圆角 5">
            <a:extLst>
              <a:ext uri="{FF2B5EF4-FFF2-40B4-BE49-F238E27FC236}">
                <a16:creationId xmlns:a16="http://schemas.microsoft.com/office/drawing/2014/main" xmlns="" id="{B8CBE542-92B4-45ED-BC43-42120F0E8A1A}"/>
              </a:ext>
            </a:extLst>
          </p:cNvPr>
          <p:cNvSpPr/>
          <p:nvPr/>
        </p:nvSpPr>
        <p:spPr>
          <a:xfrm>
            <a:off x="6300192" y="4509120"/>
            <a:ext cx="1584176" cy="648072"/>
          </a:xfrm>
          <a:prstGeom prst="roundRect">
            <a:avLst/>
          </a:prstGeom>
          <a:noFill/>
          <a:ln w="38100"/>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231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1"/>
          <p:cNvSpPr>
            <a:spLocks noGrp="1" noChangeArrowheads="1"/>
          </p:cNvSpPr>
          <p:nvPr>
            <p:ph type="title"/>
          </p:nvPr>
        </p:nvSpPr>
        <p:spPr/>
        <p:txBody>
          <a:bodyPr/>
          <a:lstStyle/>
          <a:p>
            <a:r>
              <a:rPr lang="zh-CN" altLang="en-GB" dirty="0"/>
              <a:t>最佳线程池大小</a:t>
            </a:r>
            <a:r>
              <a:rPr lang="en-GB" altLang="zh-CN" dirty="0"/>
              <a:t>-2</a:t>
            </a:r>
            <a:endParaRPr lang="en-US" altLang="zh-CN" dirty="0"/>
          </a:p>
        </p:txBody>
      </p:sp>
      <p:sp>
        <p:nvSpPr>
          <p:cNvPr id="7171" name="Rectangle 3"/>
          <p:cNvSpPr>
            <a:spLocks noGrp="1" noChangeArrowheads="1"/>
          </p:cNvSpPr>
          <p:nvPr>
            <p:ph type="body" orient="vert" idx="1"/>
          </p:nvPr>
        </p:nvSpPr>
        <p:spPr>
          <a:xfrm>
            <a:off x="457200" y="836712"/>
            <a:ext cx="8229600" cy="3742541"/>
          </a:xfrm>
        </p:spPr>
        <p:txBody>
          <a:bodyPr>
            <a:normAutofit fontScale="85000" lnSpcReduction="20000"/>
          </a:bodyPr>
          <a:lstStyle/>
          <a:p>
            <a:pPr>
              <a:lnSpc>
                <a:spcPct val="120000"/>
              </a:lnSpc>
              <a:spcBef>
                <a:spcPts val="0"/>
              </a:spcBef>
            </a:pPr>
            <a:r>
              <a:rPr lang="zh-CN" altLang="en-GB" dirty="0"/>
              <a:t>线程创建开销：系统配置</a:t>
            </a:r>
            <a:r>
              <a:rPr lang="en-GB" altLang="zh-CN" dirty="0"/>
              <a:t>(CPU</a:t>
            </a:r>
            <a:r>
              <a:rPr lang="zh-CN" altLang="en-GB" dirty="0"/>
              <a:t>、内存、操作系统</a:t>
            </a:r>
            <a:r>
              <a:rPr lang="en-GB" altLang="zh-CN" dirty="0"/>
              <a:t>)</a:t>
            </a:r>
            <a:r>
              <a:rPr lang="zh-CN" altLang="en-GB" dirty="0"/>
              <a:t>一定时，</a:t>
            </a:r>
            <a:r>
              <a:rPr lang="zh-CN" altLang="en-GB" dirty="0">
                <a:solidFill>
                  <a:srgbClr val="1602AA"/>
                </a:solidFill>
              </a:rPr>
              <a:t>创建一个线程的开销</a:t>
            </a:r>
            <a:r>
              <a:rPr lang="zh-CN" altLang="en-GB" dirty="0"/>
              <a:t>可以认为是一个常数值</a:t>
            </a:r>
            <a:r>
              <a:rPr lang="en-GB" altLang="zh-CN" dirty="0">
                <a:solidFill>
                  <a:srgbClr val="1602AA"/>
                </a:solidFill>
              </a:rPr>
              <a:t>c1</a:t>
            </a:r>
            <a:r>
              <a:rPr lang="zh-CN" altLang="en-GB" dirty="0"/>
              <a:t>，创建</a:t>
            </a:r>
            <a:r>
              <a:rPr lang="en-GB" altLang="zh-CN" dirty="0"/>
              <a:t>n</a:t>
            </a:r>
            <a:r>
              <a:rPr lang="zh-CN" altLang="en-GB" dirty="0"/>
              <a:t>个线程：</a:t>
            </a:r>
            <a:r>
              <a:rPr lang="en-GB" altLang="zh-CN" dirty="0"/>
              <a:t>c1×n</a:t>
            </a:r>
          </a:p>
          <a:p>
            <a:pPr>
              <a:lnSpc>
                <a:spcPct val="120000"/>
              </a:lnSpc>
              <a:spcBef>
                <a:spcPts val="0"/>
              </a:spcBef>
            </a:pPr>
            <a:r>
              <a:rPr lang="zh-CN" altLang="en-GB" dirty="0"/>
              <a:t>线程切换开销：</a:t>
            </a:r>
            <a:r>
              <a:rPr lang="zh-CN" altLang="en-GB" dirty="0">
                <a:solidFill>
                  <a:srgbClr val="1602AA"/>
                </a:solidFill>
              </a:rPr>
              <a:t>一次线程上下文切换开销</a:t>
            </a:r>
            <a:r>
              <a:rPr lang="zh-CN" altLang="en-GB" dirty="0"/>
              <a:t>可以认为是一个常数</a:t>
            </a:r>
            <a:r>
              <a:rPr lang="en-GB" altLang="zh-CN" dirty="0">
                <a:solidFill>
                  <a:srgbClr val="1602AA"/>
                </a:solidFill>
              </a:rPr>
              <a:t>c2</a:t>
            </a:r>
            <a:r>
              <a:rPr lang="zh-CN" altLang="en-GB" dirty="0"/>
              <a:t>，</a:t>
            </a:r>
            <a:r>
              <a:rPr lang="en-GB" altLang="zh-CN" dirty="0"/>
              <a:t>n</a:t>
            </a:r>
            <a:r>
              <a:rPr lang="zh-CN" altLang="en-GB" dirty="0"/>
              <a:t>个线程的线程池切换开销：</a:t>
            </a:r>
            <a:r>
              <a:rPr lang="en-GB" altLang="zh-CN" dirty="0"/>
              <a:t>n×c2</a:t>
            </a:r>
            <a:endParaRPr lang="en-US" altLang="zh-CN" dirty="0"/>
          </a:p>
          <a:p>
            <a:pPr>
              <a:lnSpc>
                <a:spcPct val="120000"/>
              </a:lnSpc>
              <a:spcBef>
                <a:spcPts val="0"/>
              </a:spcBef>
            </a:pPr>
            <a:r>
              <a:rPr lang="en-GB" altLang="zh-CN" dirty="0">
                <a:solidFill>
                  <a:srgbClr val="1602AA"/>
                </a:solidFill>
              </a:rPr>
              <a:t>r</a:t>
            </a:r>
            <a:r>
              <a:rPr lang="zh-CN" altLang="en-GB" dirty="0"/>
              <a:t>：</a:t>
            </a:r>
            <a:r>
              <a:rPr lang="zh-CN" altLang="en-GB" dirty="0">
                <a:solidFill>
                  <a:srgbClr val="1602AA"/>
                </a:solidFill>
              </a:rPr>
              <a:t>并发的请求数目</a:t>
            </a:r>
          </a:p>
          <a:p>
            <a:pPr lvl="1">
              <a:lnSpc>
                <a:spcPct val="120000"/>
              </a:lnSpc>
              <a:spcBef>
                <a:spcPts val="0"/>
              </a:spcBef>
            </a:pPr>
            <a:r>
              <a:rPr lang="zh-CN" altLang="en-GB" dirty="0"/>
              <a:t>实际系统中，每一时刻并发的请求数目</a:t>
            </a:r>
            <a:r>
              <a:rPr lang="en-GB" altLang="zh-CN" dirty="0"/>
              <a:t>r</a:t>
            </a:r>
            <a:r>
              <a:rPr lang="zh-CN" altLang="en-GB" dirty="0"/>
              <a:t>是一个随机的值</a:t>
            </a:r>
          </a:p>
          <a:p>
            <a:pPr lvl="1">
              <a:lnSpc>
                <a:spcPct val="120000"/>
              </a:lnSpc>
              <a:spcBef>
                <a:spcPts val="0"/>
              </a:spcBef>
            </a:pPr>
            <a:r>
              <a:rPr lang="en-GB" altLang="zh-CN" dirty="0"/>
              <a:t>f(r)</a:t>
            </a:r>
            <a:r>
              <a:rPr lang="zh-CN" altLang="en-GB" dirty="0"/>
              <a:t>：</a:t>
            </a:r>
            <a:r>
              <a:rPr lang="en-GB" altLang="zh-CN" dirty="0"/>
              <a:t>r </a:t>
            </a:r>
            <a:r>
              <a:rPr lang="zh-CN" altLang="en-GB" dirty="0"/>
              <a:t>的概率分布函数</a:t>
            </a:r>
            <a:endParaRPr lang="zh-CN" altLang="en-US" dirty="0"/>
          </a:p>
        </p:txBody>
      </p:sp>
      <p:graphicFrame>
        <p:nvGraphicFramePr>
          <p:cNvPr id="13" name="Group 93">
            <a:extLst>
              <a:ext uri="{FF2B5EF4-FFF2-40B4-BE49-F238E27FC236}">
                <a16:creationId xmlns:a16="http://schemas.microsoft.com/office/drawing/2014/main" xmlns="" id="{B2B2F418-5D25-4FC3-B0B3-65AEEF3FC154}"/>
              </a:ext>
            </a:extLst>
          </p:cNvPr>
          <p:cNvGraphicFramePr>
            <a:graphicFrameLocks/>
          </p:cNvGraphicFramePr>
          <p:nvPr>
            <p:extLst>
              <p:ext uri="{D42A27DB-BD31-4B8C-83A1-F6EECF244321}">
                <p14:modId xmlns:p14="http://schemas.microsoft.com/office/powerpoint/2010/main" val="1836096543"/>
              </p:ext>
            </p:extLst>
          </p:nvPr>
        </p:nvGraphicFramePr>
        <p:xfrm>
          <a:off x="539552" y="4579253"/>
          <a:ext cx="8229600" cy="2234123"/>
        </p:xfrm>
        <a:graphic>
          <a:graphicData uri="http://schemas.openxmlformats.org/drawingml/2006/table">
            <a:tbl>
              <a:tblPr/>
              <a:tblGrid>
                <a:gridCol w="1501220">
                  <a:extLst>
                    <a:ext uri="{9D8B030D-6E8A-4147-A177-3AD203B41FA5}">
                      <a16:colId xmlns:a16="http://schemas.microsoft.com/office/drawing/2014/main" xmlns="" val="20000"/>
                    </a:ext>
                  </a:extLst>
                </a:gridCol>
                <a:gridCol w="2644565">
                  <a:extLst>
                    <a:ext uri="{9D8B030D-6E8A-4147-A177-3AD203B41FA5}">
                      <a16:colId xmlns:a16="http://schemas.microsoft.com/office/drawing/2014/main" xmlns="" val="20001"/>
                    </a:ext>
                  </a:extLst>
                </a:gridCol>
                <a:gridCol w="1891630">
                  <a:extLst>
                    <a:ext uri="{9D8B030D-6E8A-4147-A177-3AD203B41FA5}">
                      <a16:colId xmlns:a16="http://schemas.microsoft.com/office/drawing/2014/main" xmlns="" val="20002"/>
                    </a:ext>
                  </a:extLst>
                </a:gridCol>
                <a:gridCol w="2192185">
                  <a:extLst>
                    <a:ext uri="{9D8B030D-6E8A-4147-A177-3AD203B41FA5}">
                      <a16:colId xmlns:a16="http://schemas.microsoft.com/office/drawing/2014/main" xmlns="" val="20003"/>
                    </a:ext>
                  </a:extLst>
                </a:gridCol>
              </a:tblGrid>
              <a:tr h="823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4800" b="0" i="0" u="none" strike="noStrike" cap="none" normalizeH="0" baseline="0">
                        <a:ln>
                          <a:noFill/>
                        </a:ln>
                        <a:solidFill>
                          <a:schemeClr val="tx1"/>
                        </a:solidFill>
                        <a:effectLst/>
                        <a:latin typeface="Arial" charset="0"/>
                        <a:ea typeface="宋体" pitchFamily="2" charset="-122"/>
                      </a:endParaRPr>
                    </a:p>
                  </a:txBody>
                  <a:tcPr marL="89237" marR="89237" marT="45728" marB="4572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Cost of thread pool</a:t>
                      </a:r>
                      <a:endParaRPr kumimoji="0" lang="en-US" altLang="zh-CN" sz="3600" b="0" i="0" u="none" strike="noStrike" cap="none" normalizeH="0" baseline="0" dirty="0">
                        <a:ln>
                          <a:noFill/>
                        </a:ln>
                        <a:solidFill>
                          <a:schemeClr val="tx1"/>
                        </a:solidFill>
                        <a:effectLst/>
                        <a:latin typeface="Arial" charset="0"/>
                        <a:ea typeface="宋体" pitchFamily="2" charset="-122"/>
                      </a:endParaRPr>
                    </a:p>
                  </a:txBody>
                  <a:tcPr marL="89237" marR="89237"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Cost of no thread pool</a:t>
                      </a:r>
                      <a:endParaRPr kumimoji="0" lang="en-US" altLang="zh-CN" sz="3600" b="0" i="0" u="none" strike="noStrike" cap="none" normalizeH="0" baseline="0">
                        <a:ln>
                          <a:noFill/>
                        </a:ln>
                        <a:solidFill>
                          <a:schemeClr val="tx1"/>
                        </a:solidFill>
                        <a:effectLst/>
                        <a:latin typeface="Arial" charset="0"/>
                        <a:ea typeface="宋体" pitchFamily="2" charset="-122"/>
                      </a:endParaRPr>
                    </a:p>
                  </a:txBody>
                  <a:tcPr marL="89237" marR="89237"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Gain of thread pool</a:t>
                      </a:r>
                      <a:endParaRPr kumimoji="0" lang="en-US" altLang="zh-CN" sz="3600" b="0" i="0" u="none" strike="noStrike" cap="none" normalizeH="0" baseline="0" dirty="0">
                        <a:ln>
                          <a:noFill/>
                        </a:ln>
                        <a:solidFill>
                          <a:schemeClr val="tx1"/>
                        </a:solidFill>
                        <a:effectLst/>
                        <a:latin typeface="Arial" charset="0"/>
                        <a:ea typeface="宋体" pitchFamily="2" charset="-122"/>
                      </a:endParaRPr>
                    </a:p>
                  </a:txBody>
                  <a:tcPr marL="89237" marR="89237" marT="45728" marB="4572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71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0=&lt; r &lt;= n</a:t>
                      </a:r>
                      <a:endParaRPr kumimoji="0" lang="en-US" altLang="zh-CN" sz="3600" b="0" i="0" u="none" strike="noStrike" cap="none" normalizeH="0" baseline="0">
                        <a:ln>
                          <a:noFill/>
                        </a:ln>
                        <a:solidFill>
                          <a:schemeClr val="tx1"/>
                        </a:solidFill>
                        <a:effectLst/>
                        <a:latin typeface="Arial" charset="0"/>
                        <a:ea typeface="宋体" pitchFamily="2" charset="-122"/>
                      </a:endParaRPr>
                    </a:p>
                  </a:txBody>
                  <a:tcPr marL="89237" marR="89237" marT="45728" marB="4572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c2</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n</a:t>
                      </a:r>
                    </a:p>
                  </a:txBody>
                  <a:tcPr marL="89237" marR="89237"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c1</a:t>
                      </a:r>
                      <a:r>
                        <a:rPr kumimoji="0" lang="en-GB"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a:ln>
                            <a:noFill/>
                          </a:ln>
                          <a:solidFill>
                            <a:schemeClr val="tx1"/>
                          </a:solidFill>
                          <a:effectLst/>
                          <a:latin typeface="Times New Roman" pitchFamily="18" charset="0"/>
                          <a:ea typeface="宋体" pitchFamily="2" charset="-122"/>
                        </a:rPr>
                        <a:t>r</a:t>
                      </a:r>
                    </a:p>
                  </a:txBody>
                  <a:tcPr marL="89237" marR="89237"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c1</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r </a:t>
                      </a:r>
                      <a:r>
                        <a:rPr kumimoji="0" lang="en-US" altLang="zh-CN" sz="24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 c2</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n</a:t>
                      </a:r>
                    </a:p>
                  </a:txBody>
                  <a:tcPr marL="89237" marR="89237" marT="45728" marB="4572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24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r &gt; n</a:t>
                      </a:r>
                      <a:endParaRPr kumimoji="0" lang="en-US" altLang="zh-CN" sz="3600" b="0" i="0" u="none" strike="noStrike" cap="none" normalizeH="0" baseline="0">
                        <a:ln>
                          <a:noFill/>
                        </a:ln>
                        <a:solidFill>
                          <a:schemeClr val="tx1"/>
                        </a:solidFill>
                        <a:effectLst/>
                        <a:latin typeface="Arial" charset="0"/>
                        <a:ea typeface="宋体" pitchFamily="2" charset="-122"/>
                      </a:endParaRPr>
                    </a:p>
                  </a:txBody>
                  <a:tcPr marL="89237" marR="89237" marT="45728" marB="4572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c2</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n +c1</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 (r - n)</a:t>
                      </a:r>
                    </a:p>
                  </a:txBody>
                  <a:tcPr marL="89237" marR="89237"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c1</a:t>
                      </a:r>
                      <a:r>
                        <a:rPr kumimoji="0" lang="en-GB"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a:ln>
                            <a:noFill/>
                          </a:ln>
                          <a:solidFill>
                            <a:schemeClr val="tx1"/>
                          </a:solidFill>
                          <a:effectLst/>
                          <a:latin typeface="Times New Roman" pitchFamily="18" charset="0"/>
                          <a:ea typeface="宋体" pitchFamily="2" charset="-122"/>
                        </a:rPr>
                        <a:t>r</a:t>
                      </a:r>
                    </a:p>
                  </a:txBody>
                  <a:tcPr marL="89237" marR="89237"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c1</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n </a:t>
                      </a:r>
                      <a:r>
                        <a:rPr kumimoji="0" lang="en-US" altLang="zh-CN" sz="24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 c2</a:t>
                      </a:r>
                      <a:r>
                        <a:rPr kumimoji="0" lang="en-GB"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n</a:t>
                      </a:r>
                    </a:p>
                  </a:txBody>
                  <a:tcPr marL="89237" marR="89237" marT="45728" marB="4572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3">
            <a:extLst>
              <a:ext uri="{28A0092B-C50C-407E-A947-70E740481C1C}">
                <a14:useLocalDpi xmlns:a14="http://schemas.microsoft.com/office/drawing/2010/main" val="0"/>
              </a:ext>
            </a:extLst>
          </a:blip>
          <a:srcRect l="27579" t="39577" r="24345" b="34138"/>
          <a:stretch>
            <a:fillRect/>
          </a:stretch>
        </p:blipFill>
        <p:spPr bwMode="auto">
          <a:xfrm>
            <a:off x="4257675" y="2754313"/>
            <a:ext cx="4886325"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4"/>
          <p:cNvSpPr>
            <a:spLocks noGrp="1" noChangeArrowheads="1"/>
          </p:cNvSpPr>
          <p:nvPr>
            <p:ph type="title"/>
          </p:nvPr>
        </p:nvSpPr>
        <p:spPr>
          <a:xfrm>
            <a:off x="457200" y="250825"/>
            <a:ext cx="8305800" cy="641350"/>
          </a:xfrm>
          <a:noFill/>
        </p:spPr>
        <p:txBody>
          <a:bodyPr>
            <a:spAutoFit/>
          </a:bodyPr>
          <a:lstStyle/>
          <a:p>
            <a:pPr eaLnBrk="1" hangingPunct="1"/>
            <a:r>
              <a:rPr lang="en-US" altLang="zh-CN" sz="3600"/>
              <a:t>Message-oriented</a:t>
            </a:r>
            <a:r>
              <a:rPr lang="en-US" altLang="zh-CN" sz="2400"/>
              <a:t> </a:t>
            </a:r>
            <a:r>
              <a:rPr lang="en-US" altLang="zh-CN" sz="3600"/>
              <a:t>Middleware</a:t>
            </a:r>
          </a:p>
        </p:txBody>
      </p:sp>
      <p:sp>
        <p:nvSpPr>
          <p:cNvPr id="33796" name="Rectangle 6"/>
          <p:cNvSpPr>
            <a:spLocks noGrp="1" noChangeArrowheads="1"/>
          </p:cNvSpPr>
          <p:nvPr>
            <p:ph type="body" sz="half" idx="1"/>
          </p:nvPr>
        </p:nvSpPr>
        <p:spPr>
          <a:xfrm>
            <a:off x="381000" y="1219200"/>
            <a:ext cx="4038600" cy="5486400"/>
          </a:xfrm>
        </p:spPr>
        <p:txBody>
          <a:bodyPr/>
          <a:lstStyle/>
          <a:p>
            <a:pPr eaLnBrk="1" hangingPunct="1"/>
            <a:r>
              <a:rPr lang="en-US" altLang="zh-CN" sz="2400" dirty="0"/>
              <a:t>Message-oriented middleware (</a:t>
            </a:r>
            <a:r>
              <a:rPr lang="en-US" altLang="zh-CN" sz="2400" b="1" dirty="0">
                <a:solidFill>
                  <a:srgbClr val="1602AA"/>
                </a:solidFill>
              </a:rPr>
              <a:t>Message-queuing systems</a:t>
            </a:r>
            <a:r>
              <a:rPr lang="en-US" altLang="zh-CN" sz="2400" dirty="0"/>
              <a:t>) provide message-oriented persistent asynchronous communication, offering intermediate-term storage capacity for messages, </a:t>
            </a:r>
            <a:r>
              <a:rPr lang="en-US" altLang="zh-CN" sz="2400" dirty="0">
                <a:solidFill>
                  <a:srgbClr val="C00000"/>
                </a:solidFill>
              </a:rPr>
              <a:t>without requiring either the sender or receiver to be active </a:t>
            </a:r>
            <a:r>
              <a:rPr lang="en-US" altLang="zh-CN" sz="2400" dirty="0"/>
              <a:t>during message transmission </a:t>
            </a:r>
          </a:p>
        </p:txBody>
      </p:sp>
      <p:sp>
        <p:nvSpPr>
          <p:cNvPr id="33797" name="Text Box 5"/>
          <p:cNvSpPr txBox="1">
            <a:spLocks noChangeArrowheads="1"/>
          </p:cNvSpPr>
          <p:nvPr/>
        </p:nvSpPr>
        <p:spPr bwMode="auto">
          <a:xfrm>
            <a:off x="4724400" y="1111250"/>
            <a:ext cx="43434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hlink"/>
              </a:buClr>
              <a:buFont typeface="Wingdings" panose="05000000000000000000" pitchFamily="2" charset="2"/>
              <a:buNone/>
              <a:defRPr/>
            </a:pPr>
            <a:r>
              <a:rPr kumimoji="1" lang="en-US" altLang="zh-CN" sz="2400" dirty="0">
                <a:latin typeface="+mn-lt"/>
              </a:rPr>
              <a:t>Message-Queuing Model: </a:t>
            </a:r>
          </a:p>
          <a:p>
            <a:pPr>
              <a:buClr>
                <a:schemeClr val="hlink"/>
              </a:buClr>
              <a:buFont typeface="Wingdings" panose="05000000000000000000" pitchFamily="2" charset="2"/>
              <a:buNone/>
              <a:defRPr/>
            </a:pPr>
            <a:r>
              <a:rPr kumimoji="1" lang="en-US" altLang="zh-CN" sz="2400" dirty="0">
                <a:latin typeface="+mn-lt"/>
              </a:rPr>
              <a:t>Four combinations for </a:t>
            </a:r>
            <a:r>
              <a:rPr kumimoji="1" lang="en-US" altLang="zh-CN" sz="2400" dirty="0">
                <a:solidFill>
                  <a:srgbClr val="C00000"/>
                </a:solidFill>
                <a:latin typeface="+mn-lt"/>
              </a:rPr>
              <a:t>loosely-coupled</a:t>
            </a:r>
            <a:r>
              <a:rPr kumimoji="1" lang="en-US" altLang="zh-CN" sz="2400" dirty="0">
                <a:latin typeface="+mn-lt"/>
              </a:rPr>
              <a:t> communications using queues.</a:t>
            </a:r>
            <a:endParaRPr lang="en-US" altLang="zh-CN" sz="2400" dirty="0">
              <a:latin typeface="+mn-lt"/>
            </a:endParaRPr>
          </a:p>
        </p:txBody>
      </p:sp>
    </p:spTree>
    <p:extLst>
      <p:ext uri="{BB962C8B-B14F-4D97-AF65-F5344CB8AC3E}">
        <p14:creationId xmlns:p14="http://schemas.microsoft.com/office/powerpoint/2010/main" val="3423482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t>Comparing MOMs with e-mail systems</a:t>
            </a:r>
          </a:p>
        </p:txBody>
      </p:sp>
      <p:sp>
        <p:nvSpPr>
          <p:cNvPr id="40963" name="Rectangle 4"/>
          <p:cNvSpPr>
            <a:spLocks noGrp="1" noChangeArrowheads="1"/>
          </p:cNvSpPr>
          <p:nvPr>
            <p:ph idx="1"/>
          </p:nvPr>
        </p:nvSpPr>
        <p:spPr/>
        <p:txBody>
          <a:bodyPr/>
          <a:lstStyle/>
          <a:p>
            <a:r>
              <a:rPr lang="en-US" altLang="zh-CN"/>
              <a:t>MOM is more general, used for data integration</a:t>
            </a:r>
          </a:p>
          <a:p>
            <a:r>
              <a:rPr lang="fr-FR" altLang="zh-CN"/>
              <a:t>Email systems provide direct support for end users such as automic message filtering, but not providing guaranteed message delivery, message priorities, efficient multicasting, load balancing, fault tolerance, etc.</a:t>
            </a:r>
          </a:p>
        </p:txBody>
      </p:sp>
    </p:spTree>
    <p:extLst>
      <p:ext uri="{BB962C8B-B14F-4D97-AF65-F5344CB8AC3E}">
        <p14:creationId xmlns:p14="http://schemas.microsoft.com/office/powerpoint/2010/main" val="738289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685800" y="6335713"/>
            <a:ext cx="7820025" cy="522287"/>
          </a:xfrm>
        </p:spPr>
        <p:txBody>
          <a:bodyPr/>
          <a:lstStyle/>
          <a:p>
            <a:pPr eaLnBrk="1" hangingPunct="1">
              <a:buFontTx/>
              <a:buNone/>
            </a:pPr>
            <a:r>
              <a:rPr lang="en-US" altLang="zh-CN" sz="2000"/>
              <a:t>Basic interface to a queue in a message-queuing system.</a:t>
            </a:r>
            <a:endParaRPr lang="en-US" altLang="zh-CN" sz="2400"/>
          </a:p>
        </p:txBody>
      </p:sp>
      <p:graphicFrame>
        <p:nvGraphicFramePr>
          <p:cNvPr id="59419" name="Group 27"/>
          <p:cNvGraphicFramePr>
            <a:graphicFrameLocks noGrp="1"/>
          </p:cNvGraphicFramePr>
          <p:nvPr/>
        </p:nvGraphicFramePr>
        <p:xfrm>
          <a:off x="381000" y="2667000"/>
          <a:ext cx="8226425" cy="3571876"/>
        </p:xfrm>
        <a:graphic>
          <a:graphicData uri="http://schemas.openxmlformats.org/drawingml/2006/table">
            <a:tbl>
              <a:tblPr/>
              <a:tblGrid>
                <a:gridCol w="1404938">
                  <a:extLst>
                    <a:ext uri="{9D8B030D-6E8A-4147-A177-3AD203B41FA5}">
                      <a16:colId xmlns:a16="http://schemas.microsoft.com/office/drawing/2014/main" xmlns="" val="20000"/>
                    </a:ext>
                  </a:extLst>
                </a:gridCol>
                <a:gridCol w="6821487">
                  <a:extLst>
                    <a:ext uri="{9D8B030D-6E8A-4147-A177-3AD203B41FA5}">
                      <a16:colId xmlns:a16="http://schemas.microsoft.com/office/drawing/2014/main" xmlns="" val="20001"/>
                    </a:ext>
                  </a:extLst>
                </a:gridCol>
              </a:tblGrid>
              <a:tr h="39631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Primitive</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Meaning</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9703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Put</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Append a message to a specified queue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564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Get</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Block until the specified queue is nonempty, and remove the first message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2723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Poll</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Check a specified queue for messages, and remove the first. Never block.</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2564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Notify</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Install a handler to be called when a message is put into the specified queue.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4839" name="Rectangle 23"/>
          <p:cNvSpPr>
            <a:spLocks noGrp="1" noChangeArrowheads="1"/>
          </p:cNvSpPr>
          <p:nvPr>
            <p:ph type="title"/>
          </p:nvPr>
        </p:nvSpPr>
        <p:spPr>
          <a:xfrm>
            <a:off x="217488" y="76200"/>
            <a:ext cx="8697912" cy="762000"/>
          </a:xfrm>
          <a:noFill/>
        </p:spPr>
        <p:txBody>
          <a:bodyPr>
            <a:spAutoFit/>
          </a:bodyPr>
          <a:lstStyle/>
          <a:p>
            <a:pPr eaLnBrk="1" hangingPunct="1"/>
            <a:r>
              <a:rPr lang="en-US" altLang="zh-CN" sz="3200" dirty="0"/>
              <a:t>Basic Interface for a Message-Queuing System</a:t>
            </a:r>
            <a:r>
              <a:rPr lang="en-US" altLang="zh-CN" dirty="0"/>
              <a:t> </a:t>
            </a:r>
          </a:p>
        </p:txBody>
      </p:sp>
      <p:sp>
        <p:nvSpPr>
          <p:cNvPr id="34840" name="Text Box 28"/>
          <p:cNvSpPr txBox="1">
            <a:spLocks noChangeArrowheads="1"/>
          </p:cNvSpPr>
          <p:nvPr/>
        </p:nvSpPr>
        <p:spPr bwMode="auto">
          <a:xfrm>
            <a:off x="423863" y="889000"/>
            <a:ext cx="7835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Queue:</a:t>
            </a:r>
          </a:p>
          <a:p>
            <a:pPr eaLnBrk="1" hangingPunct="1">
              <a:spcBef>
                <a:spcPct val="0"/>
              </a:spcBef>
            </a:pPr>
            <a:r>
              <a:rPr lang="en-US" altLang="zh-CN" sz="2400"/>
              <a:t>Transient queue, persistent queue, transactional queue;</a:t>
            </a:r>
          </a:p>
          <a:p>
            <a:pPr eaLnBrk="1" hangingPunct="1">
              <a:spcBef>
                <a:spcPct val="0"/>
              </a:spcBef>
            </a:pPr>
            <a:r>
              <a:rPr lang="en-US" altLang="zh-CN" sz="2400"/>
              <a:t>Local queue, remote queue;</a:t>
            </a:r>
          </a:p>
          <a:p>
            <a:pPr eaLnBrk="1" hangingPunct="1">
              <a:spcBef>
                <a:spcPct val="0"/>
              </a:spcBef>
            </a:pPr>
            <a:r>
              <a:rPr lang="en-US" altLang="zh-CN" sz="2400"/>
              <a:t>Source queue, destination queue</a:t>
            </a:r>
          </a:p>
        </p:txBody>
      </p:sp>
    </p:spTree>
    <p:extLst>
      <p:ext uri="{BB962C8B-B14F-4D97-AF65-F5344CB8AC3E}">
        <p14:creationId xmlns:p14="http://schemas.microsoft.com/office/powerpoint/2010/main" val="4277483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 y="76200"/>
            <a:ext cx="8991600" cy="685800"/>
          </a:xfrm>
        </p:spPr>
        <p:txBody>
          <a:bodyPr/>
          <a:lstStyle/>
          <a:p>
            <a:pPr eaLnBrk="1" hangingPunct="1"/>
            <a:r>
              <a:rPr lang="en-US" altLang="zh-CN" sz="2800"/>
              <a:t>General Architecture of a Message-Queuing System-1</a:t>
            </a:r>
          </a:p>
        </p:txBody>
      </p:sp>
      <p:sp>
        <p:nvSpPr>
          <p:cNvPr id="35843" name="Rectangle 3"/>
          <p:cNvSpPr>
            <a:spLocks noGrp="1" noChangeArrowheads="1"/>
          </p:cNvSpPr>
          <p:nvPr>
            <p:ph type="body" idx="1"/>
          </p:nvPr>
        </p:nvSpPr>
        <p:spPr>
          <a:xfrm>
            <a:off x="876300" y="5959475"/>
            <a:ext cx="7308850" cy="898525"/>
          </a:xfrm>
        </p:spPr>
        <p:txBody>
          <a:bodyPr/>
          <a:lstStyle/>
          <a:p>
            <a:pPr eaLnBrk="1" hangingPunct="1">
              <a:lnSpc>
                <a:spcPct val="90000"/>
              </a:lnSpc>
              <a:buFontTx/>
              <a:buNone/>
            </a:pPr>
            <a:r>
              <a:rPr lang="en-US" altLang="zh-CN" sz="2800" dirty="0"/>
              <a:t>    The relationship between </a:t>
            </a:r>
            <a:r>
              <a:rPr lang="en-US" altLang="zh-CN" sz="2800" b="1" dirty="0">
                <a:solidFill>
                  <a:srgbClr val="1602AA"/>
                </a:solidFill>
              </a:rPr>
              <a:t>queue-level addressing</a:t>
            </a:r>
            <a:r>
              <a:rPr lang="en-US" altLang="zh-CN" sz="2800" dirty="0"/>
              <a:t> and network-level addressing.</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l="21165" t="44260" r="20096" b="37915"/>
          <a:stretch>
            <a:fillRect/>
          </a:stretch>
        </p:blipFill>
        <p:spPr bwMode="auto">
          <a:xfrm>
            <a:off x="304800" y="1371600"/>
            <a:ext cx="8524875"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文本框 1"/>
          <p:cNvSpPr txBox="1">
            <a:spLocks noChangeArrowheads="1"/>
          </p:cNvSpPr>
          <p:nvPr/>
        </p:nvSpPr>
        <p:spPr bwMode="auto">
          <a:xfrm>
            <a:off x="3200400" y="909638"/>
            <a:ext cx="2411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dirty="0">
                <a:solidFill>
                  <a:srgbClr val="1602AA"/>
                </a:solidFill>
              </a:rPr>
              <a:t>Queue Manager</a:t>
            </a:r>
            <a:endParaRPr lang="zh-CN" altLang="en-US" sz="2400" dirty="0">
              <a:solidFill>
                <a:srgbClr val="1602AA"/>
              </a:solidFill>
            </a:endParaRPr>
          </a:p>
        </p:txBody>
      </p:sp>
      <p:cxnSp>
        <p:nvCxnSpPr>
          <p:cNvPr id="4" name="直接箭头连接符 3"/>
          <p:cNvCxnSpPr/>
          <p:nvPr/>
        </p:nvCxnSpPr>
        <p:spPr>
          <a:xfrm flipH="1">
            <a:off x="2667000" y="1447800"/>
            <a:ext cx="838200" cy="170180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 name="直接箭头连接符 5"/>
          <p:cNvCxnSpPr/>
          <p:nvPr/>
        </p:nvCxnSpPr>
        <p:spPr>
          <a:xfrm>
            <a:off x="5029200" y="1295400"/>
            <a:ext cx="838200" cy="2282825"/>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103982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 y="76200"/>
            <a:ext cx="8991600" cy="685800"/>
          </a:xfrm>
        </p:spPr>
        <p:txBody>
          <a:bodyPr/>
          <a:lstStyle/>
          <a:p>
            <a:pPr eaLnBrk="1" hangingPunct="1"/>
            <a:r>
              <a:rPr lang="en-US" altLang="zh-CN" sz="2800"/>
              <a:t>General Architecture of a Message-Queuing System (2)</a:t>
            </a:r>
          </a:p>
        </p:txBody>
      </p:sp>
      <p:sp>
        <p:nvSpPr>
          <p:cNvPr id="36867" name="Rectangle 3"/>
          <p:cNvSpPr>
            <a:spLocks noGrp="1" noChangeArrowheads="1"/>
          </p:cNvSpPr>
          <p:nvPr>
            <p:ph type="body" idx="1"/>
          </p:nvPr>
        </p:nvSpPr>
        <p:spPr>
          <a:xfrm>
            <a:off x="76200" y="6324600"/>
            <a:ext cx="7848600" cy="381000"/>
          </a:xfrm>
        </p:spPr>
        <p:txBody>
          <a:bodyPr/>
          <a:lstStyle/>
          <a:p>
            <a:pPr eaLnBrk="1" hangingPunct="1">
              <a:lnSpc>
                <a:spcPct val="90000"/>
              </a:lnSpc>
              <a:buFontTx/>
              <a:buNone/>
            </a:pPr>
            <a:r>
              <a:rPr lang="en-US" altLang="zh-CN" sz="2000"/>
              <a:t>The general organization of a message-queuing system with routers.</a:t>
            </a: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l="27151" t="39275" r="24345" b="33534"/>
          <a:stretch>
            <a:fillRect/>
          </a:stretch>
        </p:blipFill>
        <p:spPr bwMode="auto">
          <a:xfrm>
            <a:off x="452438" y="2590800"/>
            <a:ext cx="6253162" cy="376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Rectangle 5"/>
          <p:cNvSpPr>
            <a:spLocks noChangeArrowheads="1"/>
          </p:cNvSpPr>
          <p:nvPr/>
        </p:nvSpPr>
        <p:spPr bwMode="auto">
          <a:xfrm>
            <a:off x="539552" y="682050"/>
            <a:ext cx="8153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dirty="0"/>
              <a:t>Two ways of addressing:</a:t>
            </a:r>
          </a:p>
          <a:p>
            <a:pPr eaLnBrk="1" hangingPunct="1">
              <a:spcBef>
                <a:spcPct val="0"/>
              </a:spcBef>
            </a:pPr>
            <a:r>
              <a:rPr lang="en-US" altLang="zh-CN" sz="2400" dirty="0"/>
              <a:t>Maintain </a:t>
            </a:r>
            <a:r>
              <a:rPr lang="en-US" altLang="zh-CN" sz="2400" b="1" dirty="0">
                <a:solidFill>
                  <a:srgbClr val="1602AA"/>
                </a:solidFill>
              </a:rPr>
              <a:t>a mapping of queues to network locations </a:t>
            </a:r>
            <a:r>
              <a:rPr lang="en-US" altLang="zh-CN" sz="2400" dirty="0"/>
              <a:t>in every queue manager;</a:t>
            </a:r>
          </a:p>
          <a:p>
            <a:pPr eaLnBrk="1" hangingPunct="1">
              <a:spcBef>
                <a:spcPct val="0"/>
              </a:spcBef>
            </a:pPr>
            <a:r>
              <a:rPr lang="en-US" altLang="zh-CN" sz="2400" dirty="0"/>
              <a:t>Add </a:t>
            </a:r>
            <a:r>
              <a:rPr lang="en-US" altLang="zh-CN" sz="2400" b="1" dirty="0">
                <a:solidFill>
                  <a:srgbClr val="1602AA"/>
                </a:solidFill>
              </a:rPr>
              <a:t>routers</a:t>
            </a:r>
            <a:r>
              <a:rPr lang="en-US" altLang="zh-CN" sz="2400" dirty="0"/>
              <a:t> that know about the network topology (for </a:t>
            </a:r>
            <a:r>
              <a:rPr lang="en-US" altLang="zh-CN" sz="2400" b="1" dirty="0">
                <a:solidFill>
                  <a:srgbClr val="C00000"/>
                </a:solidFill>
              </a:rPr>
              <a:t>scalable</a:t>
            </a:r>
            <a:r>
              <a:rPr lang="en-US" altLang="zh-CN" sz="2400" dirty="0"/>
              <a:t> MOM).</a:t>
            </a:r>
          </a:p>
        </p:txBody>
      </p:sp>
      <p:sp>
        <p:nvSpPr>
          <p:cNvPr id="36870" name="Text Box 6"/>
          <p:cNvSpPr txBox="1">
            <a:spLocks noChangeArrowheads="1"/>
          </p:cNvSpPr>
          <p:nvPr/>
        </p:nvSpPr>
        <p:spPr bwMode="auto">
          <a:xfrm>
            <a:off x="6858000" y="2895600"/>
            <a:ext cx="20732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MOM </a:t>
            </a:r>
            <a:r>
              <a:rPr lang="en-US" altLang="zh-CN" sz="2400">
                <a:sym typeface="Wingdings" pitchFamily="2" charset="2"/>
              </a:rPr>
              <a:t> a complete, application-level overlay network on top of an existing computer network</a:t>
            </a:r>
            <a:endParaRPr lang="en-US" altLang="zh-CN" sz="2400"/>
          </a:p>
        </p:txBody>
      </p:sp>
      <p:sp>
        <p:nvSpPr>
          <p:cNvPr id="2" name="矩形 1">
            <a:extLst>
              <a:ext uri="{FF2B5EF4-FFF2-40B4-BE49-F238E27FC236}">
                <a16:creationId xmlns:a16="http://schemas.microsoft.com/office/drawing/2014/main" xmlns="" id="{E792E80D-839A-4D89-BCF5-2F8A200258FD}"/>
              </a:ext>
            </a:extLst>
          </p:cNvPr>
          <p:cNvSpPr/>
          <p:nvPr/>
        </p:nvSpPr>
        <p:spPr>
          <a:xfrm>
            <a:off x="2627784" y="4293096"/>
            <a:ext cx="576064" cy="720080"/>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2B3852AF-CD63-4DD9-B8BD-9CD65CF85E68}"/>
              </a:ext>
            </a:extLst>
          </p:cNvPr>
          <p:cNvSpPr/>
          <p:nvPr/>
        </p:nvSpPr>
        <p:spPr>
          <a:xfrm>
            <a:off x="3831028" y="5066830"/>
            <a:ext cx="576064" cy="720080"/>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3E5CCC36-C7FE-42E1-9CE5-6FEEE8B9A776}"/>
              </a:ext>
            </a:extLst>
          </p:cNvPr>
          <p:cNvSpPr/>
          <p:nvPr/>
        </p:nvSpPr>
        <p:spPr>
          <a:xfrm>
            <a:off x="4090628" y="3933056"/>
            <a:ext cx="576064" cy="720080"/>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6698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76200"/>
            <a:ext cx="8534400" cy="731838"/>
          </a:xfrm>
        </p:spPr>
        <p:txBody>
          <a:bodyPr/>
          <a:lstStyle/>
          <a:p>
            <a:pPr eaLnBrk="1" hangingPunct="1"/>
            <a:r>
              <a:rPr lang="en-US" altLang="zh-CN" sz="3200"/>
              <a:t>Case Study: IBM MQSeries / WebSphere MQ</a:t>
            </a: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l="18385" t="41238" r="16248" b="35649"/>
          <a:stretch>
            <a:fillRect/>
          </a:stretch>
        </p:blipFill>
        <p:spPr bwMode="auto">
          <a:xfrm>
            <a:off x="304800" y="2286000"/>
            <a:ext cx="84804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6" name="Rectangle 4"/>
          <p:cNvSpPr>
            <a:spLocks noGrp="1" noChangeArrowheads="1"/>
          </p:cNvSpPr>
          <p:nvPr>
            <p:ph type="body" idx="1"/>
          </p:nvPr>
        </p:nvSpPr>
        <p:spPr>
          <a:xfrm>
            <a:off x="457200" y="762000"/>
            <a:ext cx="8178800" cy="5176838"/>
          </a:xfrm>
        </p:spPr>
        <p:txBody>
          <a:bodyPr/>
          <a:lstStyle/>
          <a:p>
            <a:pPr eaLnBrk="1" hangingPunct="1"/>
            <a:r>
              <a:rPr lang="en-US" altLang="zh-CN" sz="2400" dirty="0"/>
              <a:t>General organization of IBM's MQSeries message-queuing system.</a:t>
            </a:r>
          </a:p>
          <a:p>
            <a:pPr lvl="1" eaLnBrk="1" hangingPunct="1"/>
            <a:r>
              <a:rPr lang="en-US" altLang="zh-CN" sz="2400" dirty="0"/>
              <a:t>MCA: Message Channel Agent</a:t>
            </a:r>
          </a:p>
          <a:p>
            <a:pPr lvl="1" eaLnBrk="1" hangingPunct="1"/>
            <a:r>
              <a:rPr lang="en-US" altLang="zh-CN" sz="2400" dirty="0"/>
              <a:t>APIs: </a:t>
            </a:r>
            <a:r>
              <a:rPr lang="en-US" altLang="zh-CN" sz="2400" dirty="0" err="1"/>
              <a:t>MQopen</a:t>
            </a:r>
            <a:r>
              <a:rPr lang="en-US" altLang="zh-CN" sz="2400" dirty="0"/>
              <a:t>, </a:t>
            </a:r>
            <a:r>
              <a:rPr lang="en-US" altLang="zh-CN" sz="2400" dirty="0" err="1"/>
              <a:t>MQput</a:t>
            </a:r>
            <a:r>
              <a:rPr lang="en-US" altLang="zh-CN" sz="2400" dirty="0"/>
              <a:t>, </a:t>
            </a:r>
            <a:r>
              <a:rPr lang="en-US" altLang="zh-CN" sz="2400" dirty="0" err="1"/>
              <a:t>MQget</a:t>
            </a:r>
            <a:r>
              <a:rPr lang="en-US" altLang="zh-CN" sz="2400" dirty="0"/>
              <a:t>, </a:t>
            </a:r>
            <a:r>
              <a:rPr lang="en-US" altLang="zh-CN" sz="2400" dirty="0" err="1"/>
              <a:t>MQclose</a:t>
            </a:r>
            <a:endParaRPr lang="en-US" altLang="zh-CN" sz="2400" dirty="0"/>
          </a:p>
        </p:txBody>
      </p:sp>
    </p:spTree>
    <p:extLst>
      <p:ext uri="{BB962C8B-B14F-4D97-AF65-F5344CB8AC3E}">
        <p14:creationId xmlns:p14="http://schemas.microsoft.com/office/powerpoint/2010/main" val="19575792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3">
            <a:extLst>
              <a:ext uri="{28A0092B-C50C-407E-A947-70E740481C1C}">
                <a14:useLocalDpi xmlns:a14="http://schemas.microsoft.com/office/drawing/2010/main" val="0"/>
              </a:ext>
            </a:extLst>
          </a:blip>
          <a:srcRect l="18172" t="41238" r="15607" b="35800"/>
          <a:stretch>
            <a:fillRect/>
          </a:stretch>
        </p:blipFill>
        <p:spPr bwMode="auto">
          <a:xfrm>
            <a:off x="3048000" y="1981200"/>
            <a:ext cx="6019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2"/>
          <p:cNvSpPr>
            <a:spLocks noGrp="1" noChangeArrowheads="1"/>
          </p:cNvSpPr>
          <p:nvPr>
            <p:ph type="title"/>
          </p:nvPr>
        </p:nvSpPr>
        <p:spPr>
          <a:xfrm>
            <a:off x="508000" y="152400"/>
            <a:ext cx="7845425" cy="579438"/>
          </a:xfrm>
        </p:spPr>
        <p:txBody>
          <a:bodyPr/>
          <a:lstStyle/>
          <a:p>
            <a:pPr eaLnBrk="1" hangingPunct="1"/>
            <a:r>
              <a:rPr lang="en-US" altLang="zh-CN" sz="3600"/>
              <a:t>Queue Manager: aliases</a:t>
            </a:r>
          </a:p>
        </p:txBody>
      </p:sp>
      <p:sp>
        <p:nvSpPr>
          <p:cNvPr id="39940" name="Rectangle 3"/>
          <p:cNvSpPr>
            <a:spLocks noGrp="1" noChangeArrowheads="1"/>
          </p:cNvSpPr>
          <p:nvPr>
            <p:ph type="body" idx="1"/>
          </p:nvPr>
        </p:nvSpPr>
        <p:spPr>
          <a:xfrm>
            <a:off x="2133600" y="6019800"/>
            <a:ext cx="7010400" cy="838200"/>
          </a:xfrm>
        </p:spPr>
        <p:txBody>
          <a:bodyPr/>
          <a:lstStyle/>
          <a:p>
            <a:pPr eaLnBrk="1" hangingPunct="1">
              <a:lnSpc>
                <a:spcPct val="90000"/>
              </a:lnSpc>
              <a:buFontTx/>
              <a:buNone/>
            </a:pPr>
            <a:r>
              <a:rPr lang="en-US" altLang="zh-CN" sz="2400"/>
              <a:t>The general organization of an MQSeries queuing network using routing tables and aliases.</a:t>
            </a:r>
          </a:p>
        </p:txBody>
      </p:sp>
      <p:sp>
        <p:nvSpPr>
          <p:cNvPr id="39941" name="Text Box 5"/>
          <p:cNvSpPr txBox="1">
            <a:spLocks noChangeArrowheads="1"/>
          </p:cNvSpPr>
          <p:nvPr/>
        </p:nvSpPr>
        <p:spPr bwMode="auto">
          <a:xfrm>
            <a:off x="6172200" y="914400"/>
            <a:ext cx="2816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US" altLang="zh-CN" sz="2400">
                <a:latin typeface="Times" pitchFamily="18" charset="0"/>
              </a:rPr>
              <a:t>   </a:t>
            </a:r>
            <a:r>
              <a:rPr lang="en-US" altLang="zh-CN" sz="2400"/>
              <a:t>Routing Table:</a:t>
            </a:r>
          </a:p>
          <a:p>
            <a:pPr>
              <a:spcBef>
                <a:spcPct val="0"/>
              </a:spcBef>
              <a:buFontTx/>
              <a:buNone/>
            </a:pPr>
            <a:r>
              <a:rPr lang="en-US" altLang="zh-CN" sz="2400"/>
              <a:t>(destQM, sendQ)</a:t>
            </a:r>
            <a:r>
              <a:rPr lang="en-US" altLang="zh-CN" sz="2400">
                <a:latin typeface="Times" pitchFamily="18" charset="0"/>
              </a:rPr>
              <a:t> </a:t>
            </a:r>
          </a:p>
        </p:txBody>
      </p:sp>
      <p:sp>
        <p:nvSpPr>
          <p:cNvPr id="39942" name="Text Box 6"/>
          <p:cNvSpPr txBox="1">
            <a:spLocks noChangeArrowheads="1"/>
          </p:cNvSpPr>
          <p:nvPr/>
        </p:nvSpPr>
        <p:spPr bwMode="auto">
          <a:xfrm>
            <a:off x="152400" y="914400"/>
            <a:ext cx="32924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US" altLang="zh-CN" sz="2400"/>
              <a:t>Aliases are introduced to deal with rename or replacement of a queue manager</a:t>
            </a:r>
            <a:r>
              <a:rPr lang="en-US" altLang="zh-CN" sz="2000"/>
              <a:t> </a:t>
            </a:r>
          </a:p>
          <a:p>
            <a:pPr eaLnBrk="1" hangingPunct="1">
              <a:spcBef>
                <a:spcPct val="0"/>
              </a:spcBef>
              <a:buFontTx/>
              <a:buNone/>
            </a:pPr>
            <a:endParaRPr lang="en-US" altLang="zh-CN" sz="2000"/>
          </a:p>
        </p:txBody>
      </p:sp>
      <p:sp>
        <p:nvSpPr>
          <p:cNvPr id="39943" name="Text Box 7"/>
          <p:cNvSpPr txBox="1">
            <a:spLocks noChangeArrowheads="1"/>
          </p:cNvSpPr>
          <p:nvPr/>
        </p:nvSpPr>
        <p:spPr bwMode="auto">
          <a:xfrm>
            <a:off x="152400" y="2819400"/>
            <a:ext cx="32924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en-US" altLang="zh-CN" sz="2400"/>
              <a:t>Alias defined within a queue manager M1 is another name for a queue manager M2, but which is available only to applications interfacing to M1.</a:t>
            </a:r>
            <a:endParaRPr lang="en-US" altLang="zh-CN" sz="2800"/>
          </a:p>
        </p:txBody>
      </p:sp>
    </p:spTree>
    <p:extLst>
      <p:ext uri="{BB962C8B-B14F-4D97-AF65-F5344CB8AC3E}">
        <p14:creationId xmlns:p14="http://schemas.microsoft.com/office/powerpoint/2010/main" val="41388949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1A24A6-605C-45F6-88A5-34DAC44633F1}"/>
              </a:ext>
            </a:extLst>
          </p:cNvPr>
          <p:cNvSpPr>
            <a:spLocks noGrp="1"/>
          </p:cNvSpPr>
          <p:nvPr>
            <p:ph type="title"/>
          </p:nvPr>
        </p:nvSpPr>
        <p:spPr/>
        <p:txBody>
          <a:bodyPr/>
          <a:lstStyle/>
          <a:p>
            <a:r>
              <a:rPr lang="en-US" altLang="zh-CN" dirty="0">
                <a:solidFill>
                  <a:schemeClr val="tx1"/>
                </a:solidFill>
              </a:rPr>
              <a:t>Case Study:</a:t>
            </a:r>
            <a:r>
              <a:rPr lang="zh-CN" altLang="en-US" dirty="0">
                <a:solidFill>
                  <a:schemeClr val="tx1"/>
                </a:solidFill>
              </a:rPr>
              <a:t> </a:t>
            </a:r>
            <a:r>
              <a:rPr lang="en-US" altLang="zh-CN" dirty="0">
                <a:solidFill>
                  <a:srgbClr val="1602AA"/>
                </a:solidFill>
              </a:rPr>
              <a:t>Kafka</a:t>
            </a:r>
            <a:endParaRPr lang="zh-CN" altLang="en-US" dirty="0">
              <a:solidFill>
                <a:srgbClr val="1602AA"/>
              </a:solidFill>
            </a:endParaRPr>
          </a:p>
        </p:txBody>
      </p:sp>
      <p:sp>
        <p:nvSpPr>
          <p:cNvPr id="3" name="内容占位符 2">
            <a:extLst>
              <a:ext uri="{FF2B5EF4-FFF2-40B4-BE49-F238E27FC236}">
                <a16:creationId xmlns:a16="http://schemas.microsoft.com/office/drawing/2014/main" xmlns="" id="{7464A7C8-5CA3-4D8C-AD28-4D6492BF980F}"/>
              </a:ext>
            </a:extLst>
          </p:cNvPr>
          <p:cNvSpPr>
            <a:spLocks noGrp="1"/>
          </p:cNvSpPr>
          <p:nvPr>
            <p:ph idx="1"/>
          </p:nvPr>
        </p:nvSpPr>
        <p:spPr/>
        <p:txBody>
          <a:bodyPr>
            <a:normAutofit/>
          </a:bodyPr>
          <a:lstStyle/>
          <a:p>
            <a:r>
              <a:rPr lang="en-US" altLang="zh-CN" dirty="0"/>
              <a:t>Producer, consumer, broker</a:t>
            </a:r>
          </a:p>
          <a:p>
            <a:r>
              <a:rPr lang="en-US" altLang="zh-CN" dirty="0"/>
              <a:t>Topic: </a:t>
            </a:r>
            <a:r>
              <a:rPr lang="zh-CN" altLang="en-US" dirty="0"/>
              <a:t>相当于队列</a:t>
            </a:r>
            <a:endParaRPr lang="en-US" altLang="zh-CN" dirty="0"/>
          </a:p>
          <a:p>
            <a:r>
              <a:rPr lang="zh-CN" altLang="en-US" dirty="0"/>
              <a:t>高并发：支持数千个客户端同时读写</a:t>
            </a:r>
          </a:p>
          <a:p>
            <a:r>
              <a:rPr lang="zh-CN" altLang="en-US" dirty="0"/>
              <a:t>高吞吐量、低延迟：每秒可以处理几十万条消息，</a:t>
            </a:r>
            <a:endParaRPr lang="en-US" altLang="zh-CN" dirty="0"/>
          </a:p>
          <a:p>
            <a:r>
              <a:rPr lang="zh-CN" altLang="en-US" dirty="0"/>
              <a:t>可伸缩性好：支持消息分区</a:t>
            </a:r>
            <a:r>
              <a:rPr lang="en-US" altLang="zh-CN" dirty="0"/>
              <a:t>(partition) </a:t>
            </a:r>
          </a:p>
          <a:p>
            <a:r>
              <a:rPr lang="zh-CN" altLang="en-US" dirty="0"/>
              <a:t>提供持久性、可靠性：消息被持久化到本地磁盘，并且支持数据备份防止数据丢失</a:t>
            </a:r>
          </a:p>
          <a:p>
            <a:r>
              <a:rPr lang="zh-CN" altLang="en-US" dirty="0"/>
              <a:t>容错性：允许集群中节点失败</a:t>
            </a:r>
            <a:r>
              <a:rPr lang="en-US" altLang="zh-CN" dirty="0"/>
              <a:t>(</a:t>
            </a:r>
            <a:r>
              <a:rPr lang="zh-CN" altLang="en-US" dirty="0"/>
              <a:t>若副本数量为</a:t>
            </a:r>
            <a:r>
              <a:rPr lang="en-US" altLang="zh-CN" dirty="0"/>
              <a:t>n</a:t>
            </a:r>
            <a:r>
              <a:rPr lang="zh-CN" altLang="en-US" dirty="0"/>
              <a:t>，则允许</a:t>
            </a:r>
            <a:r>
              <a:rPr lang="en-US" altLang="zh-CN" dirty="0"/>
              <a:t>n-1</a:t>
            </a:r>
            <a:r>
              <a:rPr lang="zh-CN" altLang="en-US" dirty="0"/>
              <a:t>个节点失败</a:t>
            </a:r>
            <a:r>
              <a:rPr lang="en-US" altLang="zh-CN" dirty="0"/>
              <a:t>)</a:t>
            </a:r>
            <a:endParaRPr lang="zh-CN" altLang="en-US" dirty="0"/>
          </a:p>
        </p:txBody>
      </p:sp>
    </p:spTree>
    <p:extLst>
      <p:ext uri="{BB962C8B-B14F-4D97-AF65-F5344CB8AC3E}">
        <p14:creationId xmlns:p14="http://schemas.microsoft.com/office/powerpoint/2010/main" val="4287539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t>Stream-oriented communication</a:t>
            </a:r>
          </a:p>
        </p:txBody>
      </p:sp>
      <p:sp>
        <p:nvSpPr>
          <p:cNvPr id="41987" name="Rectangle 3"/>
          <p:cNvSpPr>
            <a:spLocks noGrp="1" noChangeArrowheads="1"/>
          </p:cNvSpPr>
          <p:nvPr>
            <p:ph type="body" idx="1"/>
          </p:nvPr>
        </p:nvSpPr>
        <p:spPr/>
        <p:txBody>
          <a:bodyPr/>
          <a:lstStyle/>
          <a:p>
            <a:pPr eaLnBrk="1" hangingPunct="1"/>
            <a:r>
              <a:rPr lang="en-US" altLang="zh-CN" dirty="0"/>
              <a:t>Stream-oriented communication can exchange time-dependent information such as audio and video streams</a:t>
            </a:r>
          </a:p>
          <a:p>
            <a:pPr eaLnBrk="1" hangingPunct="1"/>
            <a:r>
              <a:rPr lang="en-US" altLang="zh-CN" dirty="0"/>
              <a:t>Concentrate on continuous multimedia streams using isochronous transmission</a:t>
            </a:r>
          </a:p>
          <a:p>
            <a:pPr lvl="1" eaLnBrk="1" hangingPunct="1"/>
            <a:r>
              <a:rPr lang="en-US" altLang="zh-CN" dirty="0"/>
              <a:t>Continuous / discrete media</a:t>
            </a:r>
          </a:p>
          <a:p>
            <a:pPr lvl="1" eaLnBrk="1" hangingPunct="1"/>
            <a:r>
              <a:rPr lang="en-US" altLang="zh-CN" dirty="0"/>
              <a:t>Simple / complex stream</a:t>
            </a:r>
          </a:p>
          <a:p>
            <a:pPr lvl="1" eaLnBrk="1" hangingPunct="1"/>
            <a:r>
              <a:rPr lang="en-US" altLang="zh-CN" dirty="0"/>
              <a:t>Asynchronous / synchronous / isochronous transmission mode</a:t>
            </a:r>
          </a:p>
          <a:p>
            <a:pPr eaLnBrk="1" hangingPunct="1"/>
            <a:endParaRPr lang="en-US" altLang="zh-CN" dirty="0"/>
          </a:p>
        </p:txBody>
      </p:sp>
    </p:spTree>
    <p:extLst>
      <p:ext uri="{BB962C8B-B14F-4D97-AF65-F5344CB8AC3E}">
        <p14:creationId xmlns:p14="http://schemas.microsoft.com/office/powerpoint/2010/main" val="169782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t>Quality of Service</a:t>
            </a:r>
          </a:p>
        </p:txBody>
      </p:sp>
      <p:sp>
        <p:nvSpPr>
          <p:cNvPr id="43011" name="Rectangle 3"/>
          <p:cNvSpPr>
            <a:spLocks noGrp="1" noChangeArrowheads="1"/>
          </p:cNvSpPr>
          <p:nvPr>
            <p:ph type="body" idx="1"/>
          </p:nvPr>
        </p:nvSpPr>
        <p:spPr/>
        <p:txBody>
          <a:bodyPr/>
          <a:lstStyle/>
          <a:p>
            <a:pPr eaLnBrk="1" hangingPunct="1"/>
            <a:r>
              <a:rPr lang="en-US" altLang="zh-CN" dirty="0"/>
              <a:t>Nonfunctional requirements: timeliness, reliability, scalability, extensibility, etc. </a:t>
            </a:r>
          </a:p>
          <a:p>
            <a:pPr eaLnBrk="1" hangingPunct="1"/>
            <a:r>
              <a:rPr lang="en-US" altLang="zh-CN" dirty="0"/>
              <a:t>as to timeliness during setting up a stream: </a:t>
            </a:r>
          </a:p>
          <a:p>
            <a:pPr lvl="1" eaLnBrk="1" hangingPunct="1"/>
            <a:r>
              <a:rPr lang="en-US" altLang="zh-CN" dirty="0"/>
              <a:t>The required bit rate at which data should be transported</a:t>
            </a:r>
          </a:p>
          <a:p>
            <a:pPr lvl="1" eaLnBrk="1" hangingPunct="1"/>
            <a:r>
              <a:rPr lang="en-US" altLang="zh-CN" dirty="0"/>
              <a:t>The maximum delay until a session has been set up</a:t>
            </a:r>
          </a:p>
          <a:p>
            <a:pPr lvl="1" eaLnBrk="1" hangingPunct="1"/>
            <a:r>
              <a:rPr lang="en-US" altLang="zh-CN" dirty="0"/>
              <a:t>The maximum end-to-end delay</a:t>
            </a:r>
          </a:p>
          <a:p>
            <a:pPr lvl="1" eaLnBrk="1" hangingPunct="1"/>
            <a:r>
              <a:rPr lang="en-US" altLang="zh-CN" dirty="0"/>
              <a:t>The maximum delay variance, or jitter</a:t>
            </a:r>
          </a:p>
          <a:p>
            <a:pPr lvl="1" eaLnBrk="1" hangingPunct="1"/>
            <a:r>
              <a:rPr lang="en-US" altLang="zh-CN" dirty="0"/>
              <a:t>The maximum round-trip delay</a:t>
            </a:r>
          </a:p>
          <a:p>
            <a:pPr lvl="1" eaLnBrk="1" hangingPunct="1"/>
            <a:endParaRPr lang="en-US" altLang="zh-CN" dirty="0"/>
          </a:p>
        </p:txBody>
      </p:sp>
    </p:spTree>
    <p:extLst>
      <p:ext uri="{BB962C8B-B14F-4D97-AF65-F5344CB8AC3E}">
        <p14:creationId xmlns:p14="http://schemas.microsoft.com/office/powerpoint/2010/main" val="331856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C3548A7F-81B6-4C7D-829C-CCB274EAD549}"/>
              </a:ext>
            </a:extLst>
          </p:cNvPr>
          <p:cNvSpPr>
            <a:spLocks noGrp="1"/>
          </p:cNvSpPr>
          <p:nvPr>
            <p:ph type="title"/>
          </p:nvPr>
        </p:nvSpPr>
        <p:spPr/>
        <p:txBody>
          <a:bodyPr/>
          <a:lstStyle/>
          <a:p>
            <a:r>
              <a:rPr lang="zh-CN" altLang="en-GB" dirty="0"/>
              <a:t>最佳线程池大小</a:t>
            </a:r>
            <a:r>
              <a:rPr lang="en-GB" altLang="zh-CN" dirty="0"/>
              <a:t>-3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DFFBC00F-0849-4374-BEBF-45E6A94E6A62}"/>
                  </a:ext>
                </a:extLst>
              </p:cNvPr>
              <p:cNvSpPr>
                <a:spLocks noGrp="1"/>
              </p:cNvSpPr>
              <p:nvPr>
                <p:ph idx="1"/>
              </p:nvPr>
            </p:nvSpPr>
            <p:spPr/>
            <p:txBody>
              <a:bodyPr>
                <a:normAutofit fontScale="62500" lnSpcReduction="20000"/>
              </a:bodyPr>
              <a:lstStyle/>
              <a:p>
                <a:r>
                  <a:rPr lang="zh-CN" altLang="en-GB" sz="3800" dirty="0"/>
                  <a:t>线程池预期收益</a:t>
                </a:r>
              </a:p>
              <a:p>
                <a:pPr marL="457200" lvl="1" indent="0">
                  <a:buNone/>
                </a:pPr>
                <a14:m>
                  <m:oMathPara xmlns:m="http://schemas.openxmlformats.org/officeDocument/2006/math">
                    <m:oMathParaPr>
                      <m:jc m:val="centerGroup"/>
                    </m:oMathParaPr>
                    <m:oMath xmlns:m="http://schemas.openxmlformats.org/officeDocument/2006/math">
                      <m:r>
                        <m:rPr>
                          <m:sty m:val="p"/>
                        </m:rPr>
                        <a:rPr lang="en-GB" altLang="zh-CN" sz="3400">
                          <a:latin typeface="Cambria Math" panose="02040503050406030204" pitchFamily="18" charset="0"/>
                        </a:rPr>
                        <m:t>E</m:t>
                      </m:r>
                      <m:d>
                        <m:dPr>
                          <m:ctrlPr>
                            <a:rPr lang="zh-CN" altLang="zh-CN" sz="3400" i="1">
                              <a:latin typeface="Cambria Math" panose="02040503050406030204" pitchFamily="18" charset="0"/>
                            </a:rPr>
                          </m:ctrlPr>
                        </m:dPr>
                        <m:e>
                          <m:r>
                            <m:rPr>
                              <m:sty m:val="p"/>
                            </m:rPr>
                            <a:rPr lang="en-GB" altLang="zh-CN" sz="3400">
                              <a:latin typeface="Cambria Math" panose="02040503050406030204" pitchFamily="18" charset="0"/>
                            </a:rPr>
                            <m:t>n</m:t>
                          </m:r>
                        </m:e>
                      </m:d>
                      <m:r>
                        <a:rPr lang="en-GB" altLang="zh-CN" sz="3400">
                          <a:latin typeface="Cambria Math" panose="02040503050406030204" pitchFamily="18" charset="0"/>
                        </a:rPr>
                        <m:t>= </m:t>
                      </m:r>
                      <m:nary>
                        <m:naryPr>
                          <m:chr m:val="∑"/>
                          <m:limLoc m:val="undOvr"/>
                          <m:ctrlPr>
                            <a:rPr lang="zh-CN" altLang="zh-CN" sz="3400" i="1">
                              <a:latin typeface="Cambria Math" panose="02040503050406030204" pitchFamily="18" charset="0"/>
                            </a:rPr>
                          </m:ctrlPr>
                        </m:naryPr>
                        <m:sub>
                          <m:r>
                            <a:rPr lang="en-GB" altLang="zh-CN" sz="3400">
                              <a:latin typeface="Cambria Math" panose="02040503050406030204" pitchFamily="18" charset="0"/>
                            </a:rPr>
                            <m:t>𝑟</m:t>
                          </m:r>
                          <m:r>
                            <a:rPr lang="en-GB" altLang="zh-CN" sz="3400">
                              <a:latin typeface="Cambria Math" panose="02040503050406030204" pitchFamily="18" charset="0"/>
                            </a:rPr>
                            <m:t>=0</m:t>
                          </m:r>
                        </m:sub>
                        <m:sup>
                          <m:r>
                            <a:rPr lang="en-GB" altLang="zh-CN" sz="3400">
                              <a:latin typeface="Cambria Math" panose="02040503050406030204" pitchFamily="18" charset="0"/>
                            </a:rPr>
                            <m:t>𝑛</m:t>
                          </m:r>
                        </m:sup>
                        <m:e>
                          <m:d>
                            <m:dPr>
                              <m:ctrlPr>
                                <a:rPr lang="zh-CN" altLang="zh-CN" sz="3400" i="1">
                                  <a:latin typeface="Cambria Math" panose="02040503050406030204" pitchFamily="18" charset="0"/>
                                </a:rPr>
                              </m:ctrlPr>
                            </m:dPr>
                            <m:e>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1</m:t>
                                  </m:r>
                                </m:sub>
                              </m:sSub>
                              <m:r>
                                <a:rPr lang="en-GB" altLang="zh-CN" sz="3400">
                                  <a:latin typeface="Cambria Math" panose="02040503050406030204" pitchFamily="18" charset="0"/>
                                </a:rPr>
                                <m:t>∙</m:t>
                              </m:r>
                              <m:r>
                                <a:rPr lang="en-GB" altLang="zh-CN" sz="3400">
                                  <a:latin typeface="Cambria Math" panose="02040503050406030204" pitchFamily="18" charset="0"/>
                                </a:rPr>
                                <m:t>𝑟</m:t>
                              </m:r>
                              <m:r>
                                <a:rPr lang="en-GB" altLang="zh-CN" sz="3400">
                                  <a:latin typeface="Cambria Math" panose="02040503050406030204" pitchFamily="18" charset="0"/>
                                </a:rPr>
                                <m:t>−</m:t>
                              </m:r>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2</m:t>
                                  </m:r>
                                </m:sub>
                              </m:sSub>
                              <m:r>
                                <a:rPr lang="en-GB" altLang="zh-CN" sz="3400">
                                  <a:latin typeface="Cambria Math" panose="02040503050406030204" pitchFamily="18" charset="0"/>
                                </a:rPr>
                                <m:t>∙</m:t>
                              </m:r>
                              <m:r>
                                <a:rPr lang="en-GB" altLang="zh-CN" sz="3400">
                                  <a:latin typeface="Cambria Math" panose="02040503050406030204" pitchFamily="18" charset="0"/>
                                </a:rPr>
                                <m:t>𝑛</m:t>
                              </m:r>
                            </m:e>
                          </m:d>
                          <m:r>
                            <a:rPr lang="en-GB" altLang="zh-CN" sz="3400">
                              <a:latin typeface="Cambria Math" panose="02040503050406030204" pitchFamily="18" charset="0"/>
                            </a:rPr>
                            <m:t>∙</m:t>
                          </m:r>
                          <m:r>
                            <a:rPr lang="en-GB" altLang="zh-CN" sz="3400">
                              <a:latin typeface="Cambria Math" panose="02040503050406030204" pitchFamily="18" charset="0"/>
                            </a:rPr>
                            <m:t>𝑓</m:t>
                          </m:r>
                          <m:d>
                            <m:dPr>
                              <m:ctrlPr>
                                <a:rPr lang="zh-CN" altLang="zh-CN" sz="3400" i="1">
                                  <a:latin typeface="Cambria Math" panose="02040503050406030204" pitchFamily="18" charset="0"/>
                                </a:rPr>
                              </m:ctrlPr>
                            </m:dPr>
                            <m:e>
                              <m:r>
                                <a:rPr lang="en-GB" altLang="zh-CN" sz="3400">
                                  <a:latin typeface="Cambria Math" panose="02040503050406030204" pitchFamily="18" charset="0"/>
                                </a:rPr>
                                <m:t>𝑟</m:t>
                              </m:r>
                            </m:e>
                          </m:d>
                        </m:e>
                      </m:nary>
                      <m:r>
                        <a:rPr lang="en-GB" altLang="zh-CN" sz="3400">
                          <a:latin typeface="Cambria Math" panose="02040503050406030204" pitchFamily="18" charset="0"/>
                        </a:rPr>
                        <m:t>+</m:t>
                      </m:r>
                      <m:nary>
                        <m:naryPr>
                          <m:chr m:val="∑"/>
                          <m:limLoc m:val="undOvr"/>
                          <m:ctrlPr>
                            <a:rPr lang="zh-CN" altLang="zh-CN" sz="3400" i="1">
                              <a:latin typeface="Cambria Math" panose="02040503050406030204" pitchFamily="18" charset="0"/>
                            </a:rPr>
                          </m:ctrlPr>
                        </m:naryPr>
                        <m:sub>
                          <m:r>
                            <a:rPr lang="en-GB" altLang="zh-CN" sz="3400">
                              <a:latin typeface="Cambria Math" panose="02040503050406030204" pitchFamily="18" charset="0"/>
                            </a:rPr>
                            <m:t>𝑟</m:t>
                          </m:r>
                          <m:r>
                            <a:rPr lang="en-GB" altLang="zh-CN" sz="3400">
                              <a:latin typeface="Cambria Math" panose="02040503050406030204" pitchFamily="18" charset="0"/>
                            </a:rPr>
                            <m:t>=</m:t>
                          </m:r>
                          <m:r>
                            <a:rPr lang="en-GB" altLang="zh-CN" sz="3400">
                              <a:latin typeface="Cambria Math" panose="02040503050406030204" pitchFamily="18" charset="0"/>
                            </a:rPr>
                            <m:t>𝑛</m:t>
                          </m:r>
                          <m:r>
                            <a:rPr lang="en-GB" altLang="zh-CN" sz="3400">
                              <a:latin typeface="Cambria Math" panose="02040503050406030204" pitchFamily="18" charset="0"/>
                            </a:rPr>
                            <m:t>+1</m:t>
                          </m:r>
                        </m:sub>
                        <m:sup>
                          <m:r>
                            <a:rPr lang="en-GB" altLang="zh-CN" sz="3400">
                              <a:latin typeface="Cambria Math" panose="02040503050406030204" pitchFamily="18" charset="0"/>
                            </a:rPr>
                            <m:t>∞</m:t>
                          </m:r>
                        </m:sup>
                        <m:e>
                          <m:d>
                            <m:dPr>
                              <m:ctrlPr>
                                <a:rPr lang="zh-CN" altLang="zh-CN" sz="3400" i="1">
                                  <a:latin typeface="Cambria Math" panose="02040503050406030204" pitchFamily="18" charset="0"/>
                                </a:rPr>
                              </m:ctrlPr>
                            </m:dPr>
                            <m:e>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1</m:t>
                                  </m:r>
                                </m:sub>
                              </m:sSub>
                              <m:r>
                                <a:rPr lang="en-GB" altLang="zh-CN" sz="3400">
                                  <a:latin typeface="Cambria Math" panose="02040503050406030204" pitchFamily="18" charset="0"/>
                                </a:rPr>
                                <m:t>∙</m:t>
                              </m:r>
                              <m:r>
                                <a:rPr lang="en-GB" altLang="zh-CN" sz="3400">
                                  <a:latin typeface="Cambria Math" panose="02040503050406030204" pitchFamily="18" charset="0"/>
                                </a:rPr>
                                <m:t>𝑛</m:t>
                              </m:r>
                              <m:r>
                                <a:rPr lang="en-GB" altLang="zh-CN" sz="3400">
                                  <a:latin typeface="Cambria Math" panose="02040503050406030204" pitchFamily="18" charset="0"/>
                                </a:rPr>
                                <m:t>−</m:t>
                              </m:r>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2</m:t>
                                  </m:r>
                                </m:sub>
                              </m:sSub>
                              <m:r>
                                <a:rPr lang="en-GB" altLang="zh-CN" sz="3400">
                                  <a:latin typeface="Cambria Math" panose="02040503050406030204" pitchFamily="18" charset="0"/>
                                </a:rPr>
                                <m:t>∙</m:t>
                              </m:r>
                              <m:r>
                                <a:rPr lang="en-GB" altLang="zh-CN" sz="3400">
                                  <a:latin typeface="Cambria Math" panose="02040503050406030204" pitchFamily="18" charset="0"/>
                                </a:rPr>
                                <m:t>𝑛</m:t>
                              </m:r>
                            </m:e>
                          </m:d>
                          <m:r>
                            <a:rPr lang="en-GB" altLang="zh-CN" sz="3400">
                              <a:latin typeface="Cambria Math" panose="02040503050406030204" pitchFamily="18" charset="0"/>
                            </a:rPr>
                            <m:t>∙</m:t>
                          </m:r>
                          <m:r>
                            <a:rPr lang="en-GB" altLang="zh-CN" sz="3400">
                              <a:latin typeface="Cambria Math" panose="02040503050406030204" pitchFamily="18" charset="0"/>
                            </a:rPr>
                            <m:t>𝑓</m:t>
                          </m:r>
                          <m:d>
                            <m:dPr>
                              <m:ctrlPr>
                                <a:rPr lang="zh-CN" altLang="zh-CN" sz="3400" i="1">
                                  <a:latin typeface="Cambria Math" panose="02040503050406030204" pitchFamily="18" charset="0"/>
                                </a:rPr>
                              </m:ctrlPr>
                            </m:dPr>
                            <m:e>
                              <m:r>
                                <a:rPr lang="en-GB" altLang="zh-CN" sz="3400">
                                  <a:latin typeface="Cambria Math" panose="02040503050406030204" pitchFamily="18" charset="0"/>
                                </a:rPr>
                                <m:t>𝑟</m:t>
                              </m:r>
                            </m:e>
                          </m:d>
                        </m:e>
                      </m:nary>
                    </m:oMath>
                  </m:oMathPara>
                </a14:m>
                <a:endParaRPr lang="en-US" altLang="zh-CN" sz="3400" dirty="0"/>
              </a:p>
              <a:p>
                <a:r>
                  <a:rPr lang="zh-CN" altLang="en-GB" sz="3800" dirty="0"/>
                  <a:t>连续化，便于数学处理</a:t>
                </a:r>
                <a:r>
                  <a:rPr lang="zh-CN" altLang="en-US" sz="3800" dirty="0"/>
                  <a:t>，令</a:t>
                </a:r>
                <a:r>
                  <a:rPr lang="en-GB" altLang="zh-CN" sz="3800" dirty="0"/>
                  <a:t>p(r)</a:t>
                </a:r>
                <a:r>
                  <a:rPr lang="zh-CN" altLang="en-GB" sz="3800" dirty="0"/>
                  <a:t>为</a:t>
                </a:r>
                <a:r>
                  <a:rPr lang="zh-CN" altLang="en-US" sz="3800" dirty="0"/>
                  <a:t>并发请求的</a:t>
                </a:r>
                <a:r>
                  <a:rPr lang="zh-CN" altLang="en-GB" sz="3800" dirty="0"/>
                  <a:t>概率密度</a:t>
                </a:r>
                <a:r>
                  <a:rPr lang="zh-CN" altLang="en-US" sz="3800" dirty="0"/>
                  <a:t>函数</a:t>
                </a:r>
                <a:endParaRPr lang="en-US" altLang="zh-CN" sz="3800" dirty="0"/>
              </a:p>
              <a:p>
                <a:pPr marL="457200" lvl="1" indent="0">
                  <a:buNone/>
                </a:pPr>
                <a14:m>
                  <m:oMathPara xmlns:m="http://schemas.openxmlformats.org/officeDocument/2006/math">
                    <m:oMathParaPr>
                      <m:jc m:val="centerGroup"/>
                    </m:oMathParaPr>
                    <m:oMath xmlns:m="http://schemas.openxmlformats.org/officeDocument/2006/math">
                      <m:r>
                        <m:rPr>
                          <m:sty m:val="p"/>
                        </m:rPr>
                        <a:rPr lang="en-GB" altLang="zh-CN" sz="3400">
                          <a:latin typeface="Cambria Math" panose="02040503050406030204" pitchFamily="18" charset="0"/>
                        </a:rPr>
                        <m:t>E</m:t>
                      </m:r>
                      <m:d>
                        <m:dPr>
                          <m:ctrlPr>
                            <a:rPr lang="zh-CN" altLang="zh-CN" sz="3400" i="1">
                              <a:latin typeface="Cambria Math" panose="02040503050406030204" pitchFamily="18" charset="0"/>
                            </a:rPr>
                          </m:ctrlPr>
                        </m:dPr>
                        <m:e>
                          <m:r>
                            <m:rPr>
                              <m:sty m:val="p"/>
                            </m:rPr>
                            <a:rPr lang="en-GB" altLang="zh-CN" sz="3400">
                              <a:latin typeface="Cambria Math" panose="02040503050406030204" pitchFamily="18" charset="0"/>
                            </a:rPr>
                            <m:t>n</m:t>
                          </m:r>
                        </m:e>
                      </m:d>
                      <m:r>
                        <a:rPr lang="en-GB" altLang="zh-CN" sz="3400">
                          <a:latin typeface="Cambria Math" panose="02040503050406030204" pitchFamily="18" charset="0"/>
                        </a:rPr>
                        <m:t>= </m:t>
                      </m:r>
                      <m:nary>
                        <m:naryPr>
                          <m:limLoc m:val="subSup"/>
                          <m:ctrlPr>
                            <a:rPr lang="zh-CN" altLang="zh-CN" sz="3400" i="1">
                              <a:latin typeface="Cambria Math" panose="02040503050406030204" pitchFamily="18" charset="0"/>
                            </a:rPr>
                          </m:ctrlPr>
                        </m:naryPr>
                        <m:sub>
                          <m:r>
                            <a:rPr lang="en-GB" altLang="zh-CN" sz="3400">
                              <a:latin typeface="Cambria Math" panose="02040503050406030204" pitchFamily="18" charset="0"/>
                            </a:rPr>
                            <m:t>0</m:t>
                          </m:r>
                        </m:sub>
                        <m:sup>
                          <m:r>
                            <a:rPr lang="en-GB" altLang="zh-CN" sz="3400">
                              <a:latin typeface="Cambria Math" panose="02040503050406030204" pitchFamily="18" charset="0"/>
                            </a:rPr>
                            <m:t>𝑛</m:t>
                          </m:r>
                        </m:sup>
                        <m:e>
                          <m:d>
                            <m:dPr>
                              <m:ctrlPr>
                                <a:rPr lang="zh-CN" altLang="zh-CN" sz="3400" i="1">
                                  <a:latin typeface="Cambria Math" panose="02040503050406030204" pitchFamily="18" charset="0"/>
                                </a:rPr>
                              </m:ctrlPr>
                            </m:dPr>
                            <m:e>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1</m:t>
                                  </m:r>
                                </m:sub>
                              </m:sSub>
                              <m:r>
                                <a:rPr lang="en-GB" altLang="zh-CN" sz="3400">
                                  <a:latin typeface="Cambria Math" panose="02040503050406030204" pitchFamily="18" charset="0"/>
                                </a:rPr>
                                <m:t>∙</m:t>
                              </m:r>
                              <m:r>
                                <a:rPr lang="en-GB" altLang="zh-CN" sz="3400">
                                  <a:latin typeface="Cambria Math" panose="02040503050406030204" pitchFamily="18" charset="0"/>
                                </a:rPr>
                                <m:t>𝑟</m:t>
                              </m:r>
                              <m:r>
                                <a:rPr lang="en-GB" altLang="zh-CN" sz="3400">
                                  <a:latin typeface="Cambria Math" panose="02040503050406030204" pitchFamily="18" charset="0"/>
                                </a:rPr>
                                <m:t>−</m:t>
                              </m:r>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2</m:t>
                                  </m:r>
                                </m:sub>
                              </m:sSub>
                              <m:r>
                                <a:rPr lang="en-GB" altLang="zh-CN" sz="3400">
                                  <a:latin typeface="Cambria Math" panose="02040503050406030204" pitchFamily="18" charset="0"/>
                                </a:rPr>
                                <m:t>∙</m:t>
                              </m:r>
                              <m:r>
                                <a:rPr lang="en-GB" altLang="zh-CN" sz="3400">
                                  <a:latin typeface="Cambria Math" panose="02040503050406030204" pitchFamily="18" charset="0"/>
                                </a:rPr>
                                <m:t>𝑛</m:t>
                              </m:r>
                            </m:e>
                          </m:d>
                          <m:r>
                            <a:rPr lang="en-GB" altLang="zh-CN" sz="3400">
                              <a:latin typeface="Cambria Math" panose="02040503050406030204" pitchFamily="18" charset="0"/>
                            </a:rPr>
                            <m:t>∙</m:t>
                          </m:r>
                          <m:r>
                            <a:rPr lang="en-GB" altLang="zh-CN" sz="3400">
                              <a:latin typeface="Cambria Math" panose="02040503050406030204" pitchFamily="18" charset="0"/>
                            </a:rPr>
                            <m:t>𝑝</m:t>
                          </m:r>
                          <m:r>
                            <a:rPr lang="en-GB" altLang="zh-CN" sz="3400">
                              <a:latin typeface="Cambria Math" panose="02040503050406030204" pitchFamily="18" charset="0"/>
                            </a:rPr>
                            <m:t>(</m:t>
                          </m:r>
                          <m:r>
                            <a:rPr lang="en-GB" altLang="zh-CN" sz="3400">
                              <a:latin typeface="Cambria Math" panose="02040503050406030204" pitchFamily="18" charset="0"/>
                            </a:rPr>
                            <m:t>𝑟</m:t>
                          </m:r>
                          <m:r>
                            <a:rPr lang="en-GB" altLang="zh-CN" sz="3400">
                              <a:latin typeface="Cambria Math" panose="02040503050406030204" pitchFamily="18" charset="0"/>
                            </a:rPr>
                            <m:t>)</m:t>
                          </m:r>
                          <m:r>
                            <a:rPr lang="en-GB" altLang="zh-CN" sz="3400">
                              <a:latin typeface="Cambria Math" panose="02040503050406030204" pitchFamily="18" charset="0"/>
                            </a:rPr>
                            <m:t>𝑑𝑟</m:t>
                          </m:r>
                        </m:e>
                      </m:nary>
                      <m:r>
                        <a:rPr lang="en-GB" altLang="zh-CN" sz="3400">
                          <a:latin typeface="Cambria Math" panose="02040503050406030204" pitchFamily="18" charset="0"/>
                        </a:rPr>
                        <m:t>+</m:t>
                      </m:r>
                      <m:nary>
                        <m:naryPr>
                          <m:limLoc m:val="subSup"/>
                          <m:ctrlPr>
                            <a:rPr lang="zh-CN" altLang="zh-CN" sz="3400" i="1">
                              <a:latin typeface="Cambria Math" panose="02040503050406030204" pitchFamily="18" charset="0"/>
                            </a:rPr>
                          </m:ctrlPr>
                        </m:naryPr>
                        <m:sub>
                          <m:r>
                            <a:rPr lang="en-GB" altLang="zh-CN" sz="3400">
                              <a:latin typeface="Cambria Math" panose="02040503050406030204" pitchFamily="18" charset="0"/>
                            </a:rPr>
                            <m:t>𝑛</m:t>
                          </m:r>
                        </m:sub>
                        <m:sup>
                          <m:r>
                            <a:rPr lang="en-GB" altLang="zh-CN" sz="3400">
                              <a:latin typeface="Cambria Math" panose="02040503050406030204" pitchFamily="18" charset="0"/>
                            </a:rPr>
                            <m:t>∞</m:t>
                          </m:r>
                        </m:sup>
                        <m:e>
                          <m:d>
                            <m:dPr>
                              <m:ctrlPr>
                                <a:rPr lang="zh-CN" altLang="zh-CN" sz="3400" i="1">
                                  <a:latin typeface="Cambria Math" panose="02040503050406030204" pitchFamily="18" charset="0"/>
                                </a:rPr>
                              </m:ctrlPr>
                            </m:dPr>
                            <m:e>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1</m:t>
                                  </m:r>
                                </m:sub>
                              </m:sSub>
                              <m:r>
                                <a:rPr lang="en-GB" altLang="zh-CN" sz="3400">
                                  <a:latin typeface="Cambria Math" panose="02040503050406030204" pitchFamily="18" charset="0"/>
                                </a:rPr>
                                <m:t>∙</m:t>
                              </m:r>
                              <m:r>
                                <a:rPr lang="en-GB" altLang="zh-CN" sz="3400">
                                  <a:latin typeface="Cambria Math" panose="02040503050406030204" pitchFamily="18" charset="0"/>
                                </a:rPr>
                                <m:t>𝑛</m:t>
                              </m:r>
                              <m:r>
                                <a:rPr lang="en-GB" altLang="zh-CN" sz="3400">
                                  <a:latin typeface="Cambria Math" panose="02040503050406030204" pitchFamily="18" charset="0"/>
                                </a:rPr>
                                <m:t>−</m:t>
                              </m:r>
                              <m:sSub>
                                <m:sSubPr>
                                  <m:ctrlPr>
                                    <a:rPr lang="zh-CN" altLang="zh-CN" sz="3400" i="1">
                                      <a:latin typeface="Cambria Math" panose="02040503050406030204" pitchFamily="18" charset="0"/>
                                    </a:rPr>
                                  </m:ctrlPr>
                                </m:sSubPr>
                                <m:e>
                                  <m:r>
                                    <a:rPr lang="en-GB" altLang="zh-CN" sz="3400">
                                      <a:latin typeface="Cambria Math" panose="02040503050406030204" pitchFamily="18" charset="0"/>
                                    </a:rPr>
                                    <m:t>𝑐</m:t>
                                  </m:r>
                                </m:e>
                                <m:sub>
                                  <m:r>
                                    <a:rPr lang="en-GB" altLang="zh-CN" sz="3400">
                                      <a:latin typeface="Cambria Math" panose="02040503050406030204" pitchFamily="18" charset="0"/>
                                    </a:rPr>
                                    <m:t>2</m:t>
                                  </m:r>
                                </m:sub>
                              </m:sSub>
                              <m:r>
                                <a:rPr lang="en-GB" altLang="zh-CN" sz="3400">
                                  <a:latin typeface="Cambria Math" panose="02040503050406030204" pitchFamily="18" charset="0"/>
                                </a:rPr>
                                <m:t>∙</m:t>
                              </m:r>
                              <m:r>
                                <a:rPr lang="en-GB" altLang="zh-CN" sz="3400">
                                  <a:latin typeface="Cambria Math" panose="02040503050406030204" pitchFamily="18" charset="0"/>
                                </a:rPr>
                                <m:t>𝑛</m:t>
                              </m:r>
                            </m:e>
                          </m:d>
                          <m:r>
                            <a:rPr lang="en-GB" altLang="zh-CN" sz="3400">
                              <a:latin typeface="Cambria Math" panose="02040503050406030204" pitchFamily="18" charset="0"/>
                            </a:rPr>
                            <m:t>∙</m:t>
                          </m:r>
                          <m:r>
                            <a:rPr lang="en-GB" altLang="zh-CN" sz="3400">
                              <a:latin typeface="Cambria Math" panose="02040503050406030204" pitchFamily="18" charset="0"/>
                            </a:rPr>
                            <m:t>𝑝</m:t>
                          </m:r>
                          <m:r>
                            <a:rPr lang="en-GB" altLang="zh-CN" sz="3400">
                              <a:latin typeface="Cambria Math" panose="02040503050406030204" pitchFamily="18" charset="0"/>
                            </a:rPr>
                            <m:t>(</m:t>
                          </m:r>
                          <m:r>
                            <a:rPr lang="en-GB" altLang="zh-CN" sz="3400">
                              <a:latin typeface="Cambria Math" panose="02040503050406030204" pitchFamily="18" charset="0"/>
                            </a:rPr>
                            <m:t>𝑟</m:t>
                          </m:r>
                          <m:r>
                            <a:rPr lang="en-GB" altLang="zh-CN" sz="3400">
                              <a:latin typeface="Cambria Math" panose="02040503050406030204" pitchFamily="18" charset="0"/>
                            </a:rPr>
                            <m:t>)</m:t>
                          </m:r>
                          <m:r>
                            <a:rPr lang="en-GB" altLang="zh-CN" sz="3400">
                              <a:latin typeface="Cambria Math" panose="02040503050406030204" pitchFamily="18" charset="0"/>
                            </a:rPr>
                            <m:t>𝑑𝑟</m:t>
                          </m:r>
                        </m:e>
                      </m:nary>
                    </m:oMath>
                  </m:oMathPara>
                </a14:m>
                <a:endParaRPr lang="zh-CN" altLang="en-GB" sz="3400" dirty="0"/>
              </a:p>
              <a:p>
                <a:r>
                  <a:rPr lang="zh-CN" altLang="en-GB" sz="3800" dirty="0"/>
                  <a:t>导数为零即为极值点</a:t>
                </a:r>
                <a14:m>
                  <m:oMath xmlns:m="http://schemas.openxmlformats.org/officeDocument/2006/math">
                    <m:r>
                      <a:rPr lang="zh-CN" altLang="en-US" sz="3800" dirty="0">
                        <a:latin typeface="Cambria Math" panose="02040503050406030204" pitchFamily="18" charset="0"/>
                      </a:rPr>
                      <m:t>，</m:t>
                    </m:r>
                    <m:r>
                      <a:rPr lang="zh-CN" altLang="en-US" sz="3800" dirty="0" smtClean="0">
                        <a:latin typeface="Cambria Math" panose="02040503050406030204" pitchFamily="18" charset="0"/>
                      </a:rPr>
                      <m:t>即</m:t>
                    </m:r>
                    <m:r>
                      <a:rPr lang="zh-CN" altLang="en-US" sz="3800" dirty="0">
                        <a:latin typeface="Cambria Math" panose="02040503050406030204" pitchFamily="18" charset="0"/>
                      </a:rPr>
                      <m:t>：</m:t>
                    </m:r>
                    <m:f>
                      <m:fPr>
                        <m:ctrlPr>
                          <a:rPr lang="zh-CN" altLang="zh-CN" sz="3800" i="1">
                            <a:latin typeface="Cambria Math" panose="02040503050406030204" pitchFamily="18" charset="0"/>
                          </a:rPr>
                        </m:ctrlPr>
                      </m:fPr>
                      <m:num>
                        <m:r>
                          <m:rPr>
                            <m:sty m:val="p"/>
                          </m:rPr>
                          <a:rPr lang="en-US" altLang="zh-CN" sz="3800">
                            <a:latin typeface="Cambria Math" panose="02040503050406030204" pitchFamily="18" charset="0"/>
                          </a:rPr>
                          <m:t>dE</m:t>
                        </m:r>
                      </m:num>
                      <m:den>
                        <m:r>
                          <m:rPr>
                            <m:sty m:val="p"/>
                          </m:rPr>
                          <a:rPr lang="en-US" altLang="zh-CN" sz="3800">
                            <a:latin typeface="Cambria Math" panose="02040503050406030204" pitchFamily="18" charset="0"/>
                          </a:rPr>
                          <m:t>dn</m:t>
                        </m:r>
                      </m:den>
                    </m:f>
                    <m:r>
                      <a:rPr lang="en-US" altLang="zh-CN" sz="3800">
                        <a:latin typeface="Cambria Math" panose="02040503050406030204" pitchFamily="18" charset="0"/>
                      </a:rPr>
                      <m:t>=−</m:t>
                    </m:r>
                    <m:sSub>
                      <m:sSubPr>
                        <m:ctrlPr>
                          <a:rPr lang="zh-CN" altLang="zh-CN" sz="3800" i="1">
                            <a:latin typeface="Cambria Math" panose="02040503050406030204" pitchFamily="18" charset="0"/>
                          </a:rPr>
                        </m:ctrlPr>
                      </m:sSubPr>
                      <m:e>
                        <m:r>
                          <a:rPr lang="en-US" altLang="zh-CN" sz="3800">
                            <a:latin typeface="Cambria Math" panose="02040503050406030204" pitchFamily="18" charset="0"/>
                          </a:rPr>
                          <m:t>𝑐</m:t>
                        </m:r>
                      </m:e>
                      <m:sub>
                        <m:r>
                          <a:rPr lang="en-US" altLang="zh-CN" sz="3800">
                            <a:latin typeface="Cambria Math" panose="02040503050406030204" pitchFamily="18" charset="0"/>
                          </a:rPr>
                          <m:t>2</m:t>
                        </m:r>
                      </m:sub>
                    </m:sSub>
                    <m:r>
                      <a:rPr lang="en-US" altLang="zh-CN" sz="3800">
                        <a:latin typeface="Cambria Math" panose="02040503050406030204" pitchFamily="18" charset="0"/>
                      </a:rPr>
                      <m:t>+</m:t>
                    </m:r>
                    <m:sSub>
                      <m:sSubPr>
                        <m:ctrlPr>
                          <a:rPr lang="zh-CN" altLang="zh-CN" sz="3800" i="1">
                            <a:latin typeface="Cambria Math" panose="02040503050406030204" pitchFamily="18" charset="0"/>
                          </a:rPr>
                        </m:ctrlPr>
                      </m:sSubPr>
                      <m:e>
                        <m:r>
                          <a:rPr lang="en-US" altLang="zh-CN" sz="3800">
                            <a:latin typeface="Cambria Math" panose="02040503050406030204" pitchFamily="18" charset="0"/>
                          </a:rPr>
                          <m:t>𝑐</m:t>
                        </m:r>
                      </m:e>
                      <m:sub>
                        <m:r>
                          <a:rPr lang="en-US" altLang="zh-CN" sz="3800">
                            <a:latin typeface="Cambria Math" panose="02040503050406030204" pitchFamily="18" charset="0"/>
                          </a:rPr>
                          <m:t>1</m:t>
                        </m:r>
                      </m:sub>
                    </m:sSub>
                    <m:r>
                      <a:rPr lang="en-US" altLang="zh-CN" sz="3800">
                        <a:latin typeface="Cambria Math" panose="02040503050406030204" pitchFamily="18" charset="0"/>
                      </a:rPr>
                      <m:t>∙</m:t>
                    </m:r>
                    <m:nary>
                      <m:naryPr>
                        <m:limLoc m:val="subSup"/>
                        <m:ctrlPr>
                          <a:rPr lang="zh-CN" altLang="zh-CN" sz="3800" i="1">
                            <a:latin typeface="Cambria Math" panose="02040503050406030204" pitchFamily="18" charset="0"/>
                          </a:rPr>
                        </m:ctrlPr>
                      </m:naryPr>
                      <m:sub>
                        <m:r>
                          <a:rPr lang="en-US" altLang="zh-CN" sz="3800">
                            <a:latin typeface="Cambria Math" panose="02040503050406030204" pitchFamily="18" charset="0"/>
                          </a:rPr>
                          <m:t>𝑛</m:t>
                        </m:r>
                      </m:sub>
                      <m:sup>
                        <m:r>
                          <a:rPr lang="en-US" altLang="zh-CN" sz="3800">
                            <a:latin typeface="Cambria Math" panose="02040503050406030204" pitchFamily="18" charset="0"/>
                          </a:rPr>
                          <m:t>∞</m:t>
                        </m:r>
                      </m:sup>
                      <m:e>
                        <m:r>
                          <a:rPr lang="en-US" altLang="zh-CN" sz="3800">
                            <a:latin typeface="Cambria Math" panose="02040503050406030204" pitchFamily="18" charset="0"/>
                          </a:rPr>
                          <m:t>𝑝</m:t>
                        </m:r>
                        <m:d>
                          <m:dPr>
                            <m:ctrlPr>
                              <a:rPr lang="zh-CN" altLang="zh-CN" sz="3800" i="1">
                                <a:latin typeface="Cambria Math" panose="02040503050406030204" pitchFamily="18" charset="0"/>
                              </a:rPr>
                            </m:ctrlPr>
                          </m:dPr>
                          <m:e>
                            <m:r>
                              <a:rPr lang="en-US" altLang="zh-CN" sz="3800">
                                <a:latin typeface="Cambria Math" panose="02040503050406030204" pitchFamily="18" charset="0"/>
                              </a:rPr>
                              <m:t>𝑟</m:t>
                            </m:r>
                          </m:e>
                        </m:d>
                        <m:r>
                          <a:rPr lang="en-US" altLang="zh-CN" sz="3800">
                            <a:latin typeface="Cambria Math" panose="02040503050406030204" pitchFamily="18" charset="0"/>
                          </a:rPr>
                          <m:t>𝑑𝑟</m:t>
                        </m:r>
                        <m:r>
                          <a:rPr lang="en-US" altLang="zh-CN" sz="3800">
                            <a:latin typeface="Cambria Math" panose="02040503050406030204" pitchFamily="18" charset="0"/>
                          </a:rPr>
                          <m:t>=0</m:t>
                        </m:r>
                      </m:e>
                    </m:nary>
                  </m:oMath>
                </a14:m>
                <a:endParaRPr lang="zh-CN" altLang="en-GB" sz="3800" dirty="0"/>
              </a:p>
              <a:p>
                <a:r>
                  <a:rPr lang="zh-CN" altLang="en-US" sz="3800" dirty="0"/>
                  <a:t>令</a:t>
                </a:r>
                <a:r>
                  <a:rPr lang="en-US" altLang="zh-CN" sz="3800" dirty="0"/>
                  <a:t>n*</a:t>
                </a:r>
                <a:r>
                  <a:rPr lang="zh-CN" altLang="en-GB" sz="3800" dirty="0"/>
                  <a:t>为</a:t>
                </a:r>
                <a:r>
                  <a:rPr lang="en-US" altLang="zh-CN" sz="3800" dirty="0"/>
                  <a:t>E(n)</a:t>
                </a:r>
                <a:r>
                  <a:rPr lang="zh-CN" altLang="en-US" sz="3800" dirty="0"/>
                  <a:t>取得最大值时的</a:t>
                </a:r>
                <a:r>
                  <a:rPr lang="en-US" altLang="zh-CN" sz="3800" dirty="0"/>
                  <a:t>n</a:t>
                </a:r>
                <a:r>
                  <a:rPr lang="zh-CN" altLang="en-US" sz="3800" dirty="0"/>
                  <a:t>值，那么有：</a:t>
                </a:r>
                <a:endParaRPr lang="en-US" altLang="zh-CN" sz="3800" dirty="0"/>
              </a:p>
              <a:p>
                <a:pPr marL="457200" lvl="1" indent="0">
                  <a:buNone/>
                </a:pPr>
                <a14:m>
                  <m:oMath xmlns:m="http://schemas.openxmlformats.org/officeDocument/2006/math">
                    <m:nary>
                      <m:naryPr>
                        <m:limLoc m:val="subSup"/>
                        <m:ctrlPr>
                          <a:rPr lang="zh-CN" altLang="zh-CN" sz="3800" i="1">
                            <a:latin typeface="Cambria Math" panose="02040503050406030204" pitchFamily="18" charset="0"/>
                          </a:rPr>
                        </m:ctrlPr>
                      </m:naryPr>
                      <m:sub>
                        <m:r>
                          <a:rPr lang="en-US" altLang="zh-CN" sz="3800">
                            <a:latin typeface="Cambria Math" panose="02040503050406030204" pitchFamily="18" charset="0"/>
                          </a:rPr>
                          <m:t>0</m:t>
                        </m:r>
                      </m:sub>
                      <m:sup>
                        <m:d>
                          <m:dPr>
                            <m:begChr m:val="⌊"/>
                            <m:endChr m:val="⌋"/>
                            <m:ctrlPr>
                              <a:rPr lang="zh-CN" altLang="zh-CN" sz="3800" i="1">
                                <a:latin typeface="Cambria Math" panose="02040503050406030204" pitchFamily="18" charset="0"/>
                              </a:rPr>
                            </m:ctrlPr>
                          </m:dPr>
                          <m:e>
                            <m:sSup>
                              <m:sSupPr>
                                <m:ctrlPr>
                                  <a:rPr lang="zh-CN" altLang="zh-CN" sz="3800" i="1">
                                    <a:latin typeface="Cambria Math" panose="02040503050406030204" pitchFamily="18" charset="0"/>
                                  </a:rPr>
                                </m:ctrlPr>
                              </m:sSupPr>
                              <m:e>
                                <m:r>
                                  <a:rPr lang="en-US" altLang="zh-CN" sz="3800">
                                    <a:latin typeface="Cambria Math" panose="02040503050406030204" pitchFamily="18" charset="0"/>
                                  </a:rPr>
                                  <m:t>𝑛</m:t>
                                </m:r>
                              </m:e>
                              <m:sup>
                                <m:r>
                                  <a:rPr lang="en-US" altLang="zh-CN" sz="3800">
                                    <a:latin typeface="Cambria Math" panose="02040503050406030204" pitchFamily="18" charset="0"/>
                                  </a:rPr>
                                  <m:t>∗</m:t>
                                </m:r>
                              </m:sup>
                            </m:sSup>
                          </m:e>
                        </m:d>
                      </m:sup>
                      <m:e>
                        <m:r>
                          <a:rPr lang="en-US" altLang="zh-CN" sz="3800">
                            <a:latin typeface="Cambria Math" panose="02040503050406030204" pitchFamily="18" charset="0"/>
                          </a:rPr>
                          <m:t>𝑝</m:t>
                        </m:r>
                        <m:d>
                          <m:dPr>
                            <m:ctrlPr>
                              <a:rPr lang="zh-CN" altLang="zh-CN" sz="3800" i="1">
                                <a:latin typeface="Cambria Math" panose="02040503050406030204" pitchFamily="18" charset="0"/>
                              </a:rPr>
                            </m:ctrlPr>
                          </m:dPr>
                          <m:e>
                            <m:r>
                              <a:rPr lang="en-US" altLang="zh-CN" sz="3800">
                                <a:latin typeface="Cambria Math" panose="02040503050406030204" pitchFamily="18" charset="0"/>
                              </a:rPr>
                              <m:t>𝑟</m:t>
                            </m:r>
                          </m:e>
                        </m:d>
                        <m:r>
                          <a:rPr lang="en-US" altLang="zh-CN" sz="3800">
                            <a:latin typeface="Cambria Math" panose="02040503050406030204" pitchFamily="18" charset="0"/>
                          </a:rPr>
                          <m:t>∙</m:t>
                        </m:r>
                        <m:r>
                          <a:rPr lang="en-US" altLang="zh-CN" sz="3800">
                            <a:latin typeface="Cambria Math" panose="02040503050406030204" pitchFamily="18" charset="0"/>
                          </a:rPr>
                          <m:t>𝑑𝑟</m:t>
                        </m:r>
                        <m:r>
                          <a:rPr lang="en-US" altLang="zh-CN" sz="3800">
                            <a:latin typeface="Cambria Math" panose="02040503050406030204" pitchFamily="18" charset="0"/>
                          </a:rPr>
                          <m:t>≤1−</m:t>
                        </m:r>
                        <m:r>
                          <a:rPr lang="en-US" altLang="zh-CN" sz="3800">
                            <a:latin typeface="Cambria Math" panose="02040503050406030204" pitchFamily="18" charset="0"/>
                          </a:rPr>
                          <m:t>𝜁</m:t>
                        </m:r>
                      </m:e>
                    </m:nary>
                  </m:oMath>
                </a14:m>
                <a:r>
                  <a:rPr lang="en-US" altLang="zh-CN" sz="3800" dirty="0"/>
                  <a:t>, </a:t>
                </a:r>
                <a14:m>
                  <m:oMath xmlns:m="http://schemas.openxmlformats.org/officeDocument/2006/math">
                    <m:nary>
                      <m:naryPr>
                        <m:limLoc m:val="subSup"/>
                        <m:ctrlPr>
                          <a:rPr lang="zh-CN" altLang="zh-CN" sz="3800" i="1">
                            <a:latin typeface="Cambria Math" panose="02040503050406030204" pitchFamily="18" charset="0"/>
                          </a:rPr>
                        </m:ctrlPr>
                      </m:naryPr>
                      <m:sub>
                        <m:r>
                          <a:rPr lang="en-US" altLang="zh-CN" sz="3800">
                            <a:latin typeface="Cambria Math" panose="02040503050406030204" pitchFamily="18" charset="0"/>
                          </a:rPr>
                          <m:t>0</m:t>
                        </m:r>
                      </m:sub>
                      <m:sup>
                        <m:d>
                          <m:dPr>
                            <m:begChr m:val="⌊"/>
                            <m:endChr m:val="⌋"/>
                            <m:ctrlPr>
                              <a:rPr lang="zh-CN" altLang="zh-CN" sz="3800" i="1">
                                <a:latin typeface="Cambria Math" panose="02040503050406030204" pitchFamily="18" charset="0"/>
                              </a:rPr>
                            </m:ctrlPr>
                          </m:dPr>
                          <m:e>
                            <m:sSup>
                              <m:sSupPr>
                                <m:ctrlPr>
                                  <a:rPr lang="zh-CN" altLang="zh-CN" sz="3800" i="1">
                                    <a:latin typeface="Cambria Math" panose="02040503050406030204" pitchFamily="18" charset="0"/>
                                  </a:rPr>
                                </m:ctrlPr>
                              </m:sSupPr>
                              <m:e>
                                <m:r>
                                  <a:rPr lang="en-US" altLang="zh-CN" sz="3800">
                                    <a:latin typeface="Cambria Math" panose="02040503050406030204" pitchFamily="18" charset="0"/>
                                  </a:rPr>
                                  <m:t>𝑛</m:t>
                                </m:r>
                              </m:e>
                              <m:sup>
                                <m:r>
                                  <a:rPr lang="en-US" altLang="zh-CN" sz="3800">
                                    <a:latin typeface="Cambria Math" panose="02040503050406030204" pitchFamily="18" charset="0"/>
                                  </a:rPr>
                                  <m:t>∗</m:t>
                                </m:r>
                              </m:sup>
                            </m:sSup>
                            <m:r>
                              <a:rPr lang="en-US" altLang="zh-CN" sz="3800">
                                <a:latin typeface="Cambria Math" panose="02040503050406030204" pitchFamily="18" charset="0"/>
                              </a:rPr>
                              <m:t>+1</m:t>
                            </m:r>
                          </m:e>
                        </m:d>
                      </m:sup>
                      <m:e>
                        <m:r>
                          <a:rPr lang="en-US" altLang="zh-CN" sz="3800">
                            <a:latin typeface="Cambria Math" panose="02040503050406030204" pitchFamily="18" charset="0"/>
                          </a:rPr>
                          <m:t>𝑝</m:t>
                        </m:r>
                        <m:d>
                          <m:dPr>
                            <m:ctrlPr>
                              <a:rPr lang="zh-CN" altLang="zh-CN" sz="3800" i="1">
                                <a:latin typeface="Cambria Math" panose="02040503050406030204" pitchFamily="18" charset="0"/>
                              </a:rPr>
                            </m:ctrlPr>
                          </m:dPr>
                          <m:e>
                            <m:r>
                              <a:rPr lang="en-US" altLang="zh-CN" sz="3800">
                                <a:latin typeface="Cambria Math" panose="02040503050406030204" pitchFamily="18" charset="0"/>
                              </a:rPr>
                              <m:t>𝑟</m:t>
                            </m:r>
                          </m:e>
                        </m:d>
                        <m:r>
                          <a:rPr lang="en-US" altLang="zh-CN" sz="3800">
                            <a:latin typeface="Cambria Math" panose="02040503050406030204" pitchFamily="18" charset="0"/>
                          </a:rPr>
                          <m:t>∙</m:t>
                        </m:r>
                        <m:r>
                          <a:rPr lang="en-US" altLang="zh-CN" sz="3800">
                            <a:latin typeface="Cambria Math" panose="02040503050406030204" pitchFamily="18" charset="0"/>
                          </a:rPr>
                          <m:t>𝑑𝑟</m:t>
                        </m:r>
                        <m:r>
                          <a:rPr lang="en-US" altLang="zh-CN" sz="3800">
                            <a:latin typeface="Cambria Math" panose="02040503050406030204" pitchFamily="18" charset="0"/>
                          </a:rPr>
                          <m:t>&gt;1−</m:t>
                        </m:r>
                        <m:r>
                          <a:rPr lang="en-US" altLang="zh-CN" sz="3800">
                            <a:latin typeface="Cambria Math" panose="02040503050406030204" pitchFamily="18" charset="0"/>
                          </a:rPr>
                          <m:t>𝜁</m:t>
                        </m:r>
                      </m:e>
                    </m:nary>
                    <m:r>
                      <a:rPr lang="zh-CN" altLang="en-US" sz="3800">
                        <a:latin typeface="Cambria Math" panose="02040503050406030204" pitchFamily="18" charset="0"/>
                      </a:rPr>
                      <m:t>，</m:t>
                    </m:r>
                  </m:oMath>
                </a14:m>
                <a:endParaRPr lang="en-US" altLang="zh-CN" sz="3800" dirty="0"/>
              </a:p>
              <a:p>
                <a:pPr marL="457200" lvl="1" indent="0">
                  <a:buNone/>
                </a:pPr>
                <a:r>
                  <a:rPr lang="zh-CN" altLang="en-US" sz="3800" dirty="0"/>
                  <a:t>其中</a:t>
                </a:r>
                <a14:m>
                  <m:oMath xmlns:m="http://schemas.openxmlformats.org/officeDocument/2006/math">
                    <m:r>
                      <a:rPr lang="zh-CN" altLang="en-US" sz="3800" dirty="0">
                        <a:latin typeface="Cambria Math" panose="02040503050406030204" pitchFamily="18" charset="0"/>
                      </a:rPr>
                      <m:t>，</m:t>
                    </m:r>
                    <m:r>
                      <m:rPr>
                        <m:sty m:val="p"/>
                      </m:rPr>
                      <a:rPr lang="en-US" altLang="zh-CN" sz="3800">
                        <a:latin typeface="Cambria Math" panose="02040503050406030204" pitchFamily="18" charset="0"/>
                      </a:rPr>
                      <m:t>ζ</m:t>
                    </m:r>
                    <m:r>
                      <a:rPr lang="en-US" altLang="zh-CN" sz="3800">
                        <a:latin typeface="Cambria Math" panose="02040503050406030204" pitchFamily="18" charset="0"/>
                      </a:rPr>
                      <m:t>=</m:t>
                    </m:r>
                    <m:f>
                      <m:fPr>
                        <m:type m:val="skw"/>
                        <m:ctrlPr>
                          <a:rPr lang="zh-CN" altLang="zh-CN" sz="3800" i="1">
                            <a:latin typeface="Cambria Math" panose="02040503050406030204" pitchFamily="18" charset="0"/>
                          </a:rPr>
                        </m:ctrlPr>
                      </m:fPr>
                      <m:num>
                        <m:sSub>
                          <m:sSubPr>
                            <m:ctrlPr>
                              <a:rPr lang="zh-CN" altLang="zh-CN" sz="3800" i="1">
                                <a:latin typeface="Cambria Math" panose="02040503050406030204" pitchFamily="18" charset="0"/>
                              </a:rPr>
                            </m:ctrlPr>
                          </m:sSubPr>
                          <m:e>
                            <m:r>
                              <a:rPr lang="en-US" altLang="zh-CN" sz="3800">
                                <a:latin typeface="Cambria Math" panose="02040503050406030204" pitchFamily="18" charset="0"/>
                              </a:rPr>
                              <m:t>𝑐</m:t>
                            </m:r>
                          </m:e>
                          <m:sub>
                            <m:r>
                              <a:rPr lang="en-US" altLang="zh-CN" sz="3800">
                                <a:latin typeface="Cambria Math" panose="02040503050406030204" pitchFamily="18" charset="0"/>
                              </a:rPr>
                              <m:t>2</m:t>
                            </m:r>
                          </m:sub>
                        </m:sSub>
                      </m:num>
                      <m:den>
                        <m:sSub>
                          <m:sSubPr>
                            <m:ctrlPr>
                              <a:rPr lang="zh-CN" altLang="zh-CN" sz="3800" i="1">
                                <a:latin typeface="Cambria Math" panose="02040503050406030204" pitchFamily="18" charset="0"/>
                              </a:rPr>
                            </m:ctrlPr>
                          </m:sSubPr>
                          <m:e>
                            <m:r>
                              <a:rPr lang="en-US" altLang="zh-CN" sz="3800">
                                <a:latin typeface="Cambria Math" panose="02040503050406030204" pitchFamily="18" charset="0"/>
                              </a:rPr>
                              <m:t>𝑐</m:t>
                            </m:r>
                          </m:e>
                          <m:sub>
                            <m:r>
                              <a:rPr lang="en-US" altLang="zh-CN" sz="3800">
                                <a:latin typeface="Cambria Math" panose="02040503050406030204" pitchFamily="18" charset="0"/>
                              </a:rPr>
                              <m:t>1</m:t>
                            </m:r>
                          </m:sub>
                        </m:sSub>
                      </m:den>
                    </m:f>
                  </m:oMath>
                </a14:m>
                <a:endParaRPr lang="zh-CN" altLang="zh-CN" sz="3800" dirty="0"/>
              </a:p>
              <a:p>
                <a:r>
                  <a:rPr lang="zh-CN" altLang="en-GB" sz="4500" dirty="0"/>
                  <a:t>并发请求数为均匀分布</a:t>
                </a:r>
                <a:r>
                  <a:rPr lang="en-US" altLang="zh-CN" sz="4500" dirty="0"/>
                  <a:t>Uniform(0, N)</a:t>
                </a:r>
                <a:r>
                  <a:rPr lang="zh-CN" altLang="en-GB" sz="4500" dirty="0"/>
                  <a:t>时，上式变换成：</a:t>
                </a:r>
                <a14:m>
                  <m:oMath xmlns:m="http://schemas.openxmlformats.org/officeDocument/2006/math">
                    <m:f>
                      <m:fPr>
                        <m:ctrlPr>
                          <a:rPr lang="zh-CN" altLang="zh-CN" sz="4500" i="1">
                            <a:latin typeface="Cambria Math" panose="02040503050406030204" pitchFamily="18" charset="0"/>
                          </a:rPr>
                        </m:ctrlPr>
                      </m:fPr>
                      <m:num>
                        <m:d>
                          <m:dPr>
                            <m:begChr m:val="⌊"/>
                            <m:endChr m:val="⌋"/>
                            <m:ctrlPr>
                              <a:rPr lang="zh-CN" altLang="zh-CN" sz="4500" i="1">
                                <a:latin typeface="Cambria Math" panose="02040503050406030204" pitchFamily="18" charset="0"/>
                              </a:rPr>
                            </m:ctrlPr>
                          </m:dPr>
                          <m:e>
                            <m:sSup>
                              <m:sSupPr>
                                <m:ctrlPr>
                                  <a:rPr lang="zh-CN" altLang="zh-CN" sz="4500" i="1">
                                    <a:latin typeface="Cambria Math" panose="02040503050406030204" pitchFamily="18" charset="0"/>
                                  </a:rPr>
                                </m:ctrlPr>
                              </m:sSupPr>
                              <m:e>
                                <m:r>
                                  <a:rPr lang="en-GB" altLang="zh-CN" sz="4500">
                                    <a:latin typeface="Cambria Math" panose="02040503050406030204" pitchFamily="18" charset="0"/>
                                  </a:rPr>
                                  <m:t>𝑛</m:t>
                                </m:r>
                              </m:e>
                              <m:sup>
                                <m:r>
                                  <a:rPr lang="en-GB" altLang="zh-CN" sz="4500">
                                    <a:latin typeface="Cambria Math" panose="02040503050406030204" pitchFamily="18" charset="0"/>
                                  </a:rPr>
                                  <m:t>∗</m:t>
                                </m:r>
                              </m:sup>
                            </m:sSup>
                          </m:e>
                        </m:d>
                      </m:num>
                      <m:den>
                        <m:r>
                          <a:rPr lang="en-GB" altLang="zh-CN" sz="4500">
                            <a:latin typeface="Cambria Math" panose="02040503050406030204" pitchFamily="18" charset="0"/>
                          </a:rPr>
                          <m:t>𝑁</m:t>
                        </m:r>
                      </m:den>
                    </m:f>
                    <m:r>
                      <a:rPr lang="en-GB" altLang="zh-CN" sz="4500">
                        <a:latin typeface="Cambria Math" panose="02040503050406030204" pitchFamily="18" charset="0"/>
                      </a:rPr>
                      <m:t> </m:t>
                    </m:r>
                    <m:r>
                      <a:rPr lang="en-US" altLang="zh-CN" sz="4500">
                        <a:latin typeface="Cambria Math" panose="02040503050406030204" pitchFamily="18" charset="0"/>
                      </a:rPr>
                      <m:t>≤1−</m:t>
                    </m:r>
                    <m:r>
                      <a:rPr lang="en-US" altLang="zh-CN" sz="4500">
                        <a:latin typeface="Cambria Math" panose="02040503050406030204" pitchFamily="18" charset="0"/>
                      </a:rPr>
                      <m:t>𝜁</m:t>
                    </m:r>
                  </m:oMath>
                </a14:m>
                <a:r>
                  <a:rPr lang="en-US" altLang="zh-CN" sz="4500" dirty="0"/>
                  <a:t> , </a:t>
                </a:r>
                <a14:m>
                  <m:oMath xmlns:m="http://schemas.openxmlformats.org/officeDocument/2006/math">
                    <m:f>
                      <m:fPr>
                        <m:ctrlPr>
                          <a:rPr lang="zh-CN" altLang="zh-CN" sz="4500" i="1">
                            <a:latin typeface="Cambria Math" panose="02040503050406030204" pitchFamily="18" charset="0"/>
                          </a:rPr>
                        </m:ctrlPr>
                      </m:fPr>
                      <m:num>
                        <m:d>
                          <m:dPr>
                            <m:begChr m:val="⌊"/>
                            <m:endChr m:val="⌋"/>
                            <m:ctrlPr>
                              <a:rPr lang="zh-CN" altLang="zh-CN" sz="4500" i="1">
                                <a:latin typeface="Cambria Math" panose="02040503050406030204" pitchFamily="18" charset="0"/>
                              </a:rPr>
                            </m:ctrlPr>
                          </m:dPr>
                          <m:e>
                            <m:sSup>
                              <m:sSupPr>
                                <m:ctrlPr>
                                  <a:rPr lang="zh-CN" altLang="zh-CN" sz="4500" i="1">
                                    <a:latin typeface="Cambria Math" panose="02040503050406030204" pitchFamily="18" charset="0"/>
                                  </a:rPr>
                                </m:ctrlPr>
                              </m:sSupPr>
                              <m:e>
                                <m:r>
                                  <a:rPr lang="en-GB" altLang="zh-CN" sz="4500">
                                    <a:latin typeface="Cambria Math" panose="02040503050406030204" pitchFamily="18" charset="0"/>
                                  </a:rPr>
                                  <m:t>𝑛</m:t>
                                </m:r>
                              </m:e>
                              <m:sup>
                                <m:r>
                                  <a:rPr lang="en-GB" altLang="zh-CN" sz="4500">
                                    <a:latin typeface="Cambria Math" panose="02040503050406030204" pitchFamily="18" charset="0"/>
                                  </a:rPr>
                                  <m:t>∗</m:t>
                                </m:r>
                              </m:sup>
                            </m:sSup>
                          </m:e>
                        </m:d>
                        <m:r>
                          <a:rPr lang="en-GB" altLang="zh-CN" sz="4500">
                            <a:latin typeface="Cambria Math" panose="02040503050406030204" pitchFamily="18" charset="0"/>
                          </a:rPr>
                          <m:t>+1</m:t>
                        </m:r>
                      </m:num>
                      <m:den>
                        <m:r>
                          <a:rPr lang="en-GB" altLang="zh-CN" sz="4500">
                            <a:latin typeface="Cambria Math" panose="02040503050406030204" pitchFamily="18" charset="0"/>
                          </a:rPr>
                          <m:t>𝑁</m:t>
                        </m:r>
                      </m:den>
                    </m:f>
                    <m:r>
                      <a:rPr lang="en-GB" altLang="zh-CN" sz="4500">
                        <a:latin typeface="Cambria Math" panose="02040503050406030204" pitchFamily="18" charset="0"/>
                      </a:rPr>
                      <m:t> </m:t>
                    </m:r>
                    <m:r>
                      <a:rPr lang="en-US" altLang="zh-CN" sz="4500">
                        <a:latin typeface="Cambria Math" panose="02040503050406030204" pitchFamily="18" charset="0"/>
                      </a:rPr>
                      <m:t>&gt;1−</m:t>
                    </m:r>
                    <m:r>
                      <a:rPr lang="en-US" altLang="zh-CN" sz="4500">
                        <a:latin typeface="Cambria Math" panose="02040503050406030204" pitchFamily="18" charset="0"/>
                      </a:rPr>
                      <m:t>𝜁</m:t>
                    </m:r>
                  </m:oMath>
                </a14:m>
                <a:endParaRPr lang="en-US" altLang="zh-CN" sz="4500" dirty="0"/>
              </a:p>
              <a:p>
                <a:pPr lvl="1"/>
                <a:r>
                  <a:rPr lang="zh-CN" altLang="en-US" sz="4100" dirty="0"/>
                  <a:t>若已知</a:t>
                </a:r>
                <a:r>
                  <a:rPr lang="en-US" altLang="zh-CN" sz="4100" dirty="0"/>
                  <a:t>N</a:t>
                </a:r>
                <a:r>
                  <a:rPr lang="zh-CN" altLang="en-US" sz="4100" dirty="0"/>
                  <a:t>和</a:t>
                </a:r>
                <a14:m>
                  <m:oMath xmlns:m="http://schemas.openxmlformats.org/officeDocument/2006/math">
                    <m:r>
                      <a:rPr lang="en-US" altLang="zh-CN" sz="4400">
                        <a:latin typeface="Cambria Math" panose="02040503050406030204" pitchFamily="18" charset="0"/>
                      </a:rPr>
                      <m:t>𝜁</m:t>
                    </m:r>
                  </m:oMath>
                </a14:m>
                <a:r>
                  <a:rPr lang="zh-CN" altLang="en-US" sz="4100" dirty="0"/>
                  <a:t>，就可求得</a:t>
                </a:r>
                <a:r>
                  <a:rPr lang="en-US" altLang="zh-CN" sz="4100" dirty="0"/>
                  <a:t>n</a:t>
                </a:r>
                <a:r>
                  <a:rPr lang="zh-CN" altLang="en-US" sz="4100" dirty="0"/>
                  <a:t>*</a:t>
                </a:r>
                <a:endParaRPr lang="en-US" altLang="zh-CN" sz="4100" dirty="0"/>
              </a:p>
              <a:p>
                <a:endParaRPr lang="zh-CN" altLang="en-GB" sz="3800" dirty="0"/>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DFFBC00F-0849-4374-BEBF-45E6A94E6A62}"/>
                  </a:ext>
                </a:extLst>
              </p:cNvPr>
              <p:cNvSpPr>
                <a:spLocks noGrp="1" noRot="1" noChangeAspect="1" noMove="1" noResize="1" noEditPoints="1" noAdjustHandles="1" noChangeArrowheads="1" noChangeShapeType="1" noTextEdit="1"/>
              </p:cNvSpPr>
              <p:nvPr>
                <p:ph idx="1"/>
              </p:nvPr>
            </p:nvSpPr>
            <p:spPr>
              <a:blipFill>
                <a:blip r:embed="rId3"/>
                <a:stretch>
                  <a:fillRect l="-1333" t="-237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305800" cy="762000"/>
          </a:xfrm>
        </p:spPr>
        <p:txBody>
          <a:bodyPr/>
          <a:lstStyle/>
          <a:p>
            <a:pPr eaLnBrk="1" hangingPunct="1"/>
            <a:r>
              <a:rPr lang="en-US" altLang="zh-CN" sz="3600"/>
              <a:t>Enforcing QoS-I</a:t>
            </a:r>
          </a:p>
        </p:txBody>
      </p:sp>
      <p:sp>
        <p:nvSpPr>
          <p:cNvPr id="44035" name="Rectangle 3"/>
          <p:cNvSpPr>
            <a:spLocks noGrp="1" noChangeArrowheads="1"/>
          </p:cNvSpPr>
          <p:nvPr>
            <p:ph type="body" idx="1"/>
          </p:nvPr>
        </p:nvSpPr>
        <p:spPr>
          <a:xfrm>
            <a:off x="457200" y="914400"/>
            <a:ext cx="8229600" cy="5334000"/>
          </a:xfrm>
        </p:spPr>
        <p:txBody>
          <a:bodyPr/>
          <a:lstStyle/>
          <a:p>
            <a:pPr eaLnBrk="1" hangingPunct="1"/>
            <a:r>
              <a:rPr lang="en-US" altLang="zh-CN"/>
              <a:t>IP, the best-effect datagram service, will lose/drop packets</a:t>
            </a:r>
          </a:p>
          <a:p>
            <a:pPr eaLnBrk="1" hangingPunct="1"/>
            <a:r>
              <a:rPr lang="en-US" altLang="zh-CN" dirty="0"/>
              <a:t>Network-level solutions: differentiated service provided by Internet</a:t>
            </a:r>
          </a:p>
          <a:p>
            <a:pPr eaLnBrk="1" hangingPunct="1"/>
            <a:r>
              <a:rPr lang="en-US" altLang="zh-CN" dirty="0"/>
              <a:t>Middleware-level solutions: use buffers to reduce jitter</a:t>
            </a:r>
          </a:p>
          <a:p>
            <a:pPr eaLnBrk="1" hangingPunct="1"/>
            <a:endParaRPr lang="en-US" altLang="zh-CN" dirty="0"/>
          </a:p>
        </p:txBody>
      </p:sp>
      <p:pic>
        <p:nvPicPr>
          <p:cNvPr id="44036" name="Picture 4" descr="04-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4114800"/>
            <a:ext cx="841375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9054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59372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Grp="1" noChangeArrowheads="1"/>
          </p:cNvSpPr>
          <p:nvPr>
            <p:ph type="title"/>
          </p:nvPr>
        </p:nvSpPr>
        <p:spPr>
          <a:xfrm>
            <a:off x="152400" y="76200"/>
            <a:ext cx="8839200" cy="609600"/>
          </a:xfrm>
        </p:spPr>
        <p:txBody>
          <a:bodyPr/>
          <a:lstStyle/>
          <a:p>
            <a:pPr eaLnBrk="1" hangingPunct="1"/>
            <a:r>
              <a:rPr lang="en-US" altLang="zh-CN" sz="2800"/>
              <a:t>Enforcing QoS- II: Packet loss recovery techniques</a:t>
            </a:r>
          </a:p>
        </p:txBody>
      </p:sp>
      <p:sp>
        <p:nvSpPr>
          <p:cNvPr id="45060" name="Text Box 4"/>
          <p:cNvSpPr txBox="1">
            <a:spLocks noChangeArrowheads="1"/>
          </p:cNvSpPr>
          <p:nvPr/>
        </p:nvSpPr>
        <p:spPr bwMode="auto">
          <a:xfrm>
            <a:off x="2743200" y="6096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Sender-based repair</a:t>
            </a:r>
            <a:endParaRPr lang="en-US" altLang="zh-CN" sz="1800"/>
          </a:p>
        </p:txBody>
      </p:sp>
      <p:sp>
        <p:nvSpPr>
          <p:cNvPr id="45061" name="Text Box 5"/>
          <p:cNvSpPr txBox="1">
            <a:spLocks noChangeArrowheads="1"/>
          </p:cNvSpPr>
          <p:nvPr/>
        </p:nvSpPr>
        <p:spPr bwMode="auto">
          <a:xfrm>
            <a:off x="762000" y="1524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Active</a:t>
            </a:r>
            <a:endParaRPr lang="en-US" altLang="zh-CN" sz="1800"/>
          </a:p>
        </p:txBody>
      </p:sp>
      <p:sp>
        <p:nvSpPr>
          <p:cNvPr id="45062" name="Text Box 6"/>
          <p:cNvSpPr txBox="1">
            <a:spLocks noChangeArrowheads="1"/>
          </p:cNvSpPr>
          <p:nvPr/>
        </p:nvSpPr>
        <p:spPr bwMode="auto">
          <a:xfrm>
            <a:off x="2667000" y="25908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Interleaving</a:t>
            </a:r>
            <a:endParaRPr lang="en-US" altLang="zh-CN" sz="1800"/>
          </a:p>
        </p:txBody>
      </p:sp>
      <p:sp>
        <p:nvSpPr>
          <p:cNvPr id="45063" name="Text Box 7"/>
          <p:cNvSpPr txBox="1">
            <a:spLocks noChangeArrowheads="1"/>
          </p:cNvSpPr>
          <p:nvPr/>
        </p:nvSpPr>
        <p:spPr bwMode="auto">
          <a:xfrm>
            <a:off x="304800" y="243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Retransmission</a:t>
            </a:r>
            <a:endParaRPr lang="en-US" altLang="zh-CN" sz="1800"/>
          </a:p>
        </p:txBody>
      </p:sp>
      <p:sp>
        <p:nvSpPr>
          <p:cNvPr id="45064" name="Text Box 8"/>
          <p:cNvSpPr txBox="1">
            <a:spLocks noChangeArrowheads="1"/>
          </p:cNvSpPr>
          <p:nvPr/>
        </p:nvSpPr>
        <p:spPr bwMode="auto">
          <a:xfrm>
            <a:off x="4800600" y="15240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Passive</a:t>
            </a:r>
            <a:endParaRPr lang="en-US" altLang="zh-CN" sz="1800"/>
          </a:p>
        </p:txBody>
      </p:sp>
      <p:sp>
        <p:nvSpPr>
          <p:cNvPr id="45065" name="Text Box 9"/>
          <p:cNvSpPr txBox="1">
            <a:spLocks noChangeArrowheads="1"/>
          </p:cNvSpPr>
          <p:nvPr/>
        </p:nvSpPr>
        <p:spPr bwMode="auto">
          <a:xfrm>
            <a:off x="5486400" y="2667000"/>
            <a:ext cx="359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Forward error correction</a:t>
            </a:r>
            <a:endParaRPr lang="en-US" altLang="zh-CN" sz="1800"/>
          </a:p>
        </p:txBody>
      </p:sp>
      <p:sp>
        <p:nvSpPr>
          <p:cNvPr id="45066" name="Text Box 10"/>
          <p:cNvSpPr txBox="1">
            <a:spLocks noChangeArrowheads="1"/>
          </p:cNvSpPr>
          <p:nvPr/>
        </p:nvSpPr>
        <p:spPr bwMode="auto">
          <a:xfrm>
            <a:off x="5943600" y="46482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Media-Independent</a:t>
            </a:r>
            <a:endParaRPr lang="en-US" altLang="zh-CN" sz="1800"/>
          </a:p>
        </p:txBody>
      </p:sp>
      <p:sp>
        <p:nvSpPr>
          <p:cNvPr id="45067" name="Text Box 11"/>
          <p:cNvSpPr txBox="1">
            <a:spLocks noChangeArrowheads="1"/>
          </p:cNvSpPr>
          <p:nvPr/>
        </p:nvSpPr>
        <p:spPr bwMode="auto">
          <a:xfrm>
            <a:off x="6934200" y="38100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Media-specific</a:t>
            </a:r>
            <a:endParaRPr lang="en-US" altLang="zh-CN" sz="1800"/>
          </a:p>
        </p:txBody>
      </p:sp>
      <p:sp>
        <p:nvSpPr>
          <p:cNvPr id="45068" name="Line 12"/>
          <p:cNvSpPr>
            <a:spLocks noChangeShapeType="1"/>
          </p:cNvSpPr>
          <p:nvPr/>
        </p:nvSpPr>
        <p:spPr bwMode="auto">
          <a:xfrm flipH="1">
            <a:off x="1524000" y="1066800"/>
            <a:ext cx="21336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9" name="Line 13"/>
          <p:cNvSpPr>
            <a:spLocks noChangeShapeType="1"/>
          </p:cNvSpPr>
          <p:nvPr/>
        </p:nvSpPr>
        <p:spPr bwMode="auto">
          <a:xfrm>
            <a:off x="4267200" y="1066800"/>
            <a:ext cx="83820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0" name="Line 14"/>
          <p:cNvSpPr>
            <a:spLocks noChangeShapeType="1"/>
          </p:cNvSpPr>
          <p:nvPr/>
        </p:nvSpPr>
        <p:spPr bwMode="auto">
          <a:xfrm>
            <a:off x="1219200" y="1981200"/>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1" name="Line 15"/>
          <p:cNvSpPr>
            <a:spLocks noChangeShapeType="1"/>
          </p:cNvSpPr>
          <p:nvPr/>
        </p:nvSpPr>
        <p:spPr bwMode="auto">
          <a:xfrm flipH="1">
            <a:off x="4038600" y="1905000"/>
            <a:ext cx="121920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2" name="Line 16"/>
          <p:cNvSpPr>
            <a:spLocks noChangeShapeType="1"/>
          </p:cNvSpPr>
          <p:nvPr/>
        </p:nvSpPr>
        <p:spPr bwMode="auto">
          <a:xfrm>
            <a:off x="5638800" y="1905000"/>
            <a:ext cx="1371600" cy="762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3" name="Line 17"/>
          <p:cNvSpPr>
            <a:spLocks noChangeShapeType="1"/>
          </p:cNvSpPr>
          <p:nvPr/>
        </p:nvSpPr>
        <p:spPr bwMode="auto">
          <a:xfrm flipH="1">
            <a:off x="6400800" y="3124200"/>
            <a:ext cx="76200" cy="1676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4" name="Line 18"/>
          <p:cNvSpPr>
            <a:spLocks noChangeShapeType="1"/>
          </p:cNvSpPr>
          <p:nvPr/>
        </p:nvSpPr>
        <p:spPr bwMode="auto">
          <a:xfrm>
            <a:off x="7315200" y="3276600"/>
            <a:ext cx="3048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3" name="Text Box 19"/>
          <p:cNvSpPr txBox="1">
            <a:spLocks noChangeArrowheads="1"/>
          </p:cNvSpPr>
          <p:nvPr/>
        </p:nvSpPr>
        <p:spPr bwMode="auto">
          <a:xfrm>
            <a:off x="3200400" y="5305425"/>
            <a:ext cx="59436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t>encode the outgoing packets in such a way that any </a:t>
            </a:r>
            <a:r>
              <a:rPr lang="en-US" altLang="zh-CN" sz="2400" i="1"/>
              <a:t>k </a:t>
            </a:r>
            <a:r>
              <a:rPr lang="en-US" altLang="zh-CN" sz="2400"/>
              <a:t>out of </a:t>
            </a:r>
            <a:r>
              <a:rPr lang="en-US" altLang="zh-CN" sz="2400" i="1"/>
              <a:t>n</a:t>
            </a:r>
            <a:r>
              <a:rPr lang="en-US" altLang="zh-CN" sz="2400"/>
              <a:t> received packets is enough to reconstruct </a:t>
            </a:r>
            <a:r>
              <a:rPr lang="en-US" altLang="zh-CN" sz="2400" i="1"/>
              <a:t>k</a:t>
            </a:r>
            <a:r>
              <a:rPr lang="en-US" altLang="zh-CN" sz="2400"/>
              <a:t> correct packets: parity coding, Reed-Solomon coding</a:t>
            </a:r>
          </a:p>
        </p:txBody>
      </p:sp>
      <p:sp>
        <p:nvSpPr>
          <p:cNvPr id="139284" name="Line 20"/>
          <p:cNvSpPr>
            <a:spLocks noChangeShapeType="1"/>
          </p:cNvSpPr>
          <p:nvPr/>
        </p:nvSpPr>
        <p:spPr bwMode="auto">
          <a:xfrm flipH="1">
            <a:off x="4191000" y="4876800"/>
            <a:ext cx="1752600" cy="533400"/>
          </a:xfrm>
          <a:prstGeom prst="line">
            <a:avLst/>
          </a:prstGeom>
          <a:noFill/>
          <a:ln w="38100">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5" name="Line 21"/>
          <p:cNvSpPr>
            <a:spLocks noChangeShapeType="1"/>
          </p:cNvSpPr>
          <p:nvPr/>
        </p:nvSpPr>
        <p:spPr bwMode="auto">
          <a:xfrm flipH="1">
            <a:off x="1219200" y="3048000"/>
            <a:ext cx="1828800" cy="533400"/>
          </a:xfrm>
          <a:prstGeom prst="line">
            <a:avLst/>
          </a:prstGeom>
          <a:noFill/>
          <a:ln w="38100">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9393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additive="base">
                                        <p:cTn id="7" dur="500" fill="hold"/>
                                        <p:tgtEl>
                                          <p:spTgt spid="139266"/>
                                        </p:tgtEl>
                                        <p:attrNameLst>
                                          <p:attrName>ppt_x</p:attrName>
                                        </p:attrNameLst>
                                      </p:cBhvr>
                                      <p:tavLst>
                                        <p:tav tm="0">
                                          <p:val>
                                            <p:strVal val="0-#ppt_w/2"/>
                                          </p:val>
                                        </p:tav>
                                        <p:tav tm="100000">
                                          <p:val>
                                            <p:strVal val="#ppt_x"/>
                                          </p:val>
                                        </p:tav>
                                      </p:tavLst>
                                    </p:anim>
                                    <p:anim calcmode="lin" valueType="num">
                                      <p:cBhvr additive="base">
                                        <p:cTn id="8" dur="500" fill="hold"/>
                                        <p:tgtEl>
                                          <p:spTgt spid="13926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9285"/>
                                        </p:tgtEl>
                                        <p:attrNameLst>
                                          <p:attrName>style.visibility</p:attrName>
                                        </p:attrNameLst>
                                      </p:cBhvr>
                                      <p:to>
                                        <p:strVal val="visible"/>
                                      </p:to>
                                    </p:set>
                                    <p:anim calcmode="lin" valueType="num">
                                      <p:cBhvr additive="base">
                                        <p:cTn id="11" dur="500" fill="hold"/>
                                        <p:tgtEl>
                                          <p:spTgt spid="139285"/>
                                        </p:tgtEl>
                                        <p:attrNameLst>
                                          <p:attrName>ppt_x</p:attrName>
                                        </p:attrNameLst>
                                      </p:cBhvr>
                                      <p:tavLst>
                                        <p:tav tm="0">
                                          <p:val>
                                            <p:strVal val="0-#ppt_w/2"/>
                                          </p:val>
                                        </p:tav>
                                        <p:tav tm="100000">
                                          <p:val>
                                            <p:strVal val="#ppt_x"/>
                                          </p:val>
                                        </p:tav>
                                      </p:tavLst>
                                    </p:anim>
                                    <p:anim calcmode="lin" valueType="num">
                                      <p:cBhvr additive="base">
                                        <p:cTn id="12" dur="500" fill="hold"/>
                                        <p:tgtEl>
                                          <p:spTgt spid="13928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9284"/>
                                        </p:tgtEl>
                                        <p:attrNameLst>
                                          <p:attrName>style.visibility</p:attrName>
                                        </p:attrNameLst>
                                      </p:cBhvr>
                                      <p:to>
                                        <p:strVal val="visible"/>
                                      </p:to>
                                    </p:set>
                                    <p:anim calcmode="lin" valueType="num">
                                      <p:cBhvr additive="base">
                                        <p:cTn id="17" dur="500" fill="hold"/>
                                        <p:tgtEl>
                                          <p:spTgt spid="139284"/>
                                        </p:tgtEl>
                                        <p:attrNameLst>
                                          <p:attrName>ppt_x</p:attrName>
                                        </p:attrNameLst>
                                      </p:cBhvr>
                                      <p:tavLst>
                                        <p:tav tm="0">
                                          <p:val>
                                            <p:strVal val="#ppt_x"/>
                                          </p:val>
                                        </p:tav>
                                        <p:tav tm="100000">
                                          <p:val>
                                            <p:strVal val="#ppt_x"/>
                                          </p:val>
                                        </p:tav>
                                      </p:tavLst>
                                    </p:anim>
                                    <p:anim calcmode="lin" valueType="num">
                                      <p:cBhvr additive="base">
                                        <p:cTn id="18" dur="500" fill="hold"/>
                                        <p:tgtEl>
                                          <p:spTgt spid="13928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9283"/>
                                        </p:tgtEl>
                                        <p:attrNameLst>
                                          <p:attrName>style.visibility</p:attrName>
                                        </p:attrNameLst>
                                      </p:cBhvr>
                                      <p:to>
                                        <p:strVal val="visible"/>
                                      </p:to>
                                    </p:set>
                                    <p:anim calcmode="lin" valueType="num">
                                      <p:cBhvr additive="base">
                                        <p:cTn id="21" dur="500" fill="hold"/>
                                        <p:tgtEl>
                                          <p:spTgt spid="139283"/>
                                        </p:tgtEl>
                                        <p:attrNameLst>
                                          <p:attrName>ppt_x</p:attrName>
                                        </p:attrNameLst>
                                      </p:cBhvr>
                                      <p:tavLst>
                                        <p:tav tm="0">
                                          <p:val>
                                            <p:strVal val="#ppt_x"/>
                                          </p:val>
                                        </p:tav>
                                        <p:tav tm="100000">
                                          <p:val>
                                            <p:strVal val="#ppt_x"/>
                                          </p:val>
                                        </p:tav>
                                      </p:tavLst>
                                    </p:anim>
                                    <p:anim calcmode="lin" valueType="num">
                                      <p:cBhvr additive="base">
                                        <p:cTn id="22" dur="500" fill="hold"/>
                                        <p:tgtEl>
                                          <p:spTgt spid="139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3" grpId="0"/>
      <p:bldP spid="139284" grpId="0" animBg="1"/>
      <p:bldP spid="13928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0"/>
            <a:ext cx="8305800" cy="609600"/>
          </a:xfrm>
        </p:spPr>
        <p:txBody>
          <a:bodyPr/>
          <a:lstStyle/>
          <a:p>
            <a:pPr eaLnBrk="1" hangingPunct="1"/>
            <a:r>
              <a:rPr lang="en-US" altLang="zh-CN" sz="2800"/>
              <a:t>Enforcing QoS- III: error concealment techniques</a:t>
            </a:r>
          </a:p>
        </p:txBody>
      </p:sp>
      <p:sp>
        <p:nvSpPr>
          <p:cNvPr id="46083" name="Rectangle 3"/>
          <p:cNvSpPr>
            <a:spLocks noGrp="1" noChangeArrowheads="1"/>
          </p:cNvSpPr>
          <p:nvPr>
            <p:ph type="body" idx="1"/>
          </p:nvPr>
        </p:nvSpPr>
        <p:spPr/>
        <p:txBody>
          <a:bodyPr/>
          <a:lstStyle/>
          <a:p>
            <a:pPr eaLnBrk="1" hangingPunct="1"/>
            <a:endParaRPr lang="en-US" altLang="zh-CN"/>
          </a:p>
          <a:p>
            <a:pPr eaLnBrk="1" hangingPunct="1"/>
            <a:endParaRPr lang="en-US" altLang="zh-CN"/>
          </a:p>
        </p:txBody>
      </p:sp>
      <p:sp>
        <p:nvSpPr>
          <p:cNvPr id="46084" name="Text Box 4"/>
          <p:cNvSpPr txBox="1">
            <a:spLocks noChangeArrowheads="1"/>
          </p:cNvSpPr>
          <p:nvPr/>
        </p:nvSpPr>
        <p:spPr bwMode="auto">
          <a:xfrm>
            <a:off x="2743200" y="6096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Receiver-based repair</a:t>
            </a:r>
            <a:endParaRPr lang="en-US" altLang="zh-CN" sz="1800"/>
          </a:p>
        </p:txBody>
      </p:sp>
      <p:sp>
        <p:nvSpPr>
          <p:cNvPr id="46085" name="Text Box 5"/>
          <p:cNvSpPr txBox="1">
            <a:spLocks noChangeArrowheads="1"/>
          </p:cNvSpPr>
          <p:nvPr/>
        </p:nvSpPr>
        <p:spPr bwMode="auto">
          <a:xfrm>
            <a:off x="762000" y="1600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Insertion</a:t>
            </a:r>
            <a:endParaRPr lang="en-US" altLang="zh-CN" sz="1800"/>
          </a:p>
        </p:txBody>
      </p:sp>
      <p:sp>
        <p:nvSpPr>
          <p:cNvPr id="46086" name="Text Box 6"/>
          <p:cNvSpPr txBox="1">
            <a:spLocks noChangeArrowheads="1"/>
          </p:cNvSpPr>
          <p:nvPr/>
        </p:nvSpPr>
        <p:spPr bwMode="auto">
          <a:xfrm>
            <a:off x="2133600" y="2667000"/>
            <a:ext cx="266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Waveform substitution</a:t>
            </a:r>
            <a:endParaRPr lang="en-US" altLang="zh-CN" sz="1800"/>
          </a:p>
        </p:txBody>
      </p:sp>
      <p:sp>
        <p:nvSpPr>
          <p:cNvPr id="46087" name="Text Box 7"/>
          <p:cNvSpPr txBox="1">
            <a:spLocks noChangeArrowheads="1"/>
          </p:cNvSpPr>
          <p:nvPr/>
        </p:nvSpPr>
        <p:spPr bwMode="auto">
          <a:xfrm>
            <a:off x="76200" y="2743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Splicing</a:t>
            </a:r>
            <a:endParaRPr lang="en-US" altLang="zh-CN" sz="1800"/>
          </a:p>
        </p:txBody>
      </p:sp>
      <p:sp>
        <p:nvSpPr>
          <p:cNvPr id="46088" name="Text Box 8"/>
          <p:cNvSpPr txBox="1">
            <a:spLocks noChangeArrowheads="1"/>
          </p:cNvSpPr>
          <p:nvPr/>
        </p:nvSpPr>
        <p:spPr bwMode="auto">
          <a:xfrm>
            <a:off x="3200400" y="1600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Interpolation</a:t>
            </a:r>
            <a:endParaRPr lang="en-US" altLang="zh-CN" sz="1800"/>
          </a:p>
        </p:txBody>
      </p:sp>
      <p:sp>
        <p:nvSpPr>
          <p:cNvPr id="46089" name="Text Box 9"/>
          <p:cNvSpPr txBox="1">
            <a:spLocks noChangeArrowheads="1"/>
          </p:cNvSpPr>
          <p:nvPr/>
        </p:nvSpPr>
        <p:spPr bwMode="auto">
          <a:xfrm>
            <a:off x="2971800" y="40386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Pitch waveform replication</a:t>
            </a:r>
            <a:endParaRPr lang="en-US" altLang="zh-CN" sz="1800"/>
          </a:p>
        </p:txBody>
      </p:sp>
      <p:sp>
        <p:nvSpPr>
          <p:cNvPr id="46090" name="Line 10"/>
          <p:cNvSpPr>
            <a:spLocks noChangeShapeType="1"/>
          </p:cNvSpPr>
          <p:nvPr/>
        </p:nvSpPr>
        <p:spPr bwMode="auto">
          <a:xfrm flipH="1">
            <a:off x="1524000" y="1066800"/>
            <a:ext cx="21336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Line 11"/>
          <p:cNvSpPr>
            <a:spLocks noChangeShapeType="1"/>
          </p:cNvSpPr>
          <p:nvPr/>
        </p:nvSpPr>
        <p:spPr bwMode="auto">
          <a:xfrm>
            <a:off x="7391400" y="2057400"/>
            <a:ext cx="914400" cy="1371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2" name="Line 12"/>
          <p:cNvSpPr>
            <a:spLocks noChangeShapeType="1"/>
          </p:cNvSpPr>
          <p:nvPr/>
        </p:nvSpPr>
        <p:spPr bwMode="auto">
          <a:xfrm flipH="1">
            <a:off x="381000" y="2133600"/>
            <a:ext cx="83820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Line 13"/>
          <p:cNvSpPr>
            <a:spLocks noChangeShapeType="1"/>
          </p:cNvSpPr>
          <p:nvPr/>
        </p:nvSpPr>
        <p:spPr bwMode="auto">
          <a:xfrm flipH="1">
            <a:off x="2667000" y="2057400"/>
            <a:ext cx="121920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Line 14"/>
          <p:cNvSpPr>
            <a:spLocks noChangeShapeType="1"/>
          </p:cNvSpPr>
          <p:nvPr/>
        </p:nvSpPr>
        <p:spPr bwMode="auto">
          <a:xfrm flipH="1">
            <a:off x="3886200" y="2133600"/>
            <a:ext cx="304800" cy="1828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Text Box 15"/>
          <p:cNvSpPr txBox="1">
            <a:spLocks noChangeArrowheads="1"/>
          </p:cNvSpPr>
          <p:nvPr/>
        </p:nvSpPr>
        <p:spPr bwMode="auto">
          <a:xfrm>
            <a:off x="152400" y="43434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Silence/Noise substitution</a:t>
            </a:r>
            <a:endParaRPr lang="en-US" altLang="zh-CN" sz="1800"/>
          </a:p>
        </p:txBody>
      </p:sp>
      <p:sp>
        <p:nvSpPr>
          <p:cNvPr id="46096" name="Text Box 16"/>
          <p:cNvSpPr txBox="1">
            <a:spLocks noChangeArrowheads="1"/>
          </p:cNvSpPr>
          <p:nvPr/>
        </p:nvSpPr>
        <p:spPr bwMode="auto">
          <a:xfrm>
            <a:off x="1371600" y="3505200"/>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Packet repetition</a:t>
            </a:r>
            <a:endParaRPr lang="en-US" altLang="zh-CN" sz="1800"/>
          </a:p>
        </p:txBody>
      </p:sp>
      <p:sp>
        <p:nvSpPr>
          <p:cNvPr id="46097" name="Line 17"/>
          <p:cNvSpPr>
            <a:spLocks noChangeShapeType="1"/>
          </p:cNvSpPr>
          <p:nvPr/>
        </p:nvSpPr>
        <p:spPr bwMode="auto">
          <a:xfrm>
            <a:off x="1828800" y="2133600"/>
            <a:ext cx="152400" cy="1447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Line 18"/>
          <p:cNvSpPr>
            <a:spLocks noChangeShapeType="1"/>
          </p:cNvSpPr>
          <p:nvPr/>
        </p:nvSpPr>
        <p:spPr bwMode="auto">
          <a:xfrm flipH="1">
            <a:off x="1066800" y="2286000"/>
            <a:ext cx="304800" cy="2133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Text Box 19"/>
          <p:cNvSpPr txBox="1">
            <a:spLocks noChangeArrowheads="1"/>
          </p:cNvSpPr>
          <p:nvPr/>
        </p:nvSpPr>
        <p:spPr bwMode="auto">
          <a:xfrm>
            <a:off x="5867400" y="1600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Regeneration</a:t>
            </a:r>
            <a:endParaRPr lang="en-US" altLang="zh-CN" sz="1800"/>
          </a:p>
        </p:txBody>
      </p:sp>
      <p:sp>
        <p:nvSpPr>
          <p:cNvPr id="46100" name="Line 20"/>
          <p:cNvSpPr>
            <a:spLocks noChangeShapeType="1"/>
          </p:cNvSpPr>
          <p:nvPr/>
        </p:nvSpPr>
        <p:spPr bwMode="auto">
          <a:xfrm>
            <a:off x="5562600" y="1066800"/>
            <a:ext cx="106680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1" name="Line 21"/>
          <p:cNvSpPr>
            <a:spLocks noChangeShapeType="1"/>
          </p:cNvSpPr>
          <p:nvPr/>
        </p:nvSpPr>
        <p:spPr bwMode="auto">
          <a:xfrm flipH="1">
            <a:off x="4038600" y="1066800"/>
            <a:ext cx="22860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2" name="Line 22"/>
          <p:cNvSpPr>
            <a:spLocks noChangeShapeType="1"/>
          </p:cNvSpPr>
          <p:nvPr/>
        </p:nvSpPr>
        <p:spPr bwMode="auto">
          <a:xfrm flipH="1">
            <a:off x="6553200" y="1981200"/>
            <a:ext cx="228600" cy="304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Text Box 23"/>
          <p:cNvSpPr txBox="1">
            <a:spLocks noChangeArrowheads="1"/>
          </p:cNvSpPr>
          <p:nvPr/>
        </p:nvSpPr>
        <p:spPr bwMode="auto">
          <a:xfrm>
            <a:off x="4495800" y="33528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Time scale modification</a:t>
            </a:r>
            <a:endParaRPr lang="en-US" altLang="zh-CN" sz="1800"/>
          </a:p>
        </p:txBody>
      </p:sp>
      <p:sp>
        <p:nvSpPr>
          <p:cNvPr id="46104" name="Text Box 24"/>
          <p:cNvSpPr txBox="1">
            <a:spLocks noChangeArrowheads="1"/>
          </p:cNvSpPr>
          <p:nvPr/>
        </p:nvSpPr>
        <p:spPr bwMode="auto">
          <a:xfrm>
            <a:off x="5867400" y="2286000"/>
            <a:ext cx="2057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Interpolation of transmitted state</a:t>
            </a:r>
            <a:endParaRPr lang="en-US" altLang="zh-CN" sz="1800"/>
          </a:p>
        </p:txBody>
      </p:sp>
      <p:sp>
        <p:nvSpPr>
          <p:cNvPr id="46105" name="Text Box 25"/>
          <p:cNvSpPr txBox="1">
            <a:spLocks noChangeArrowheads="1"/>
          </p:cNvSpPr>
          <p:nvPr/>
        </p:nvSpPr>
        <p:spPr bwMode="auto">
          <a:xfrm>
            <a:off x="7086600" y="32766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400"/>
              <a:t>Model-based recovery</a:t>
            </a:r>
            <a:endParaRPr lang="en-US" altLang="zh-CN" sz="1800"/>
          </a:p>
        </p:txBody>
      </p:sp>
      <p:sp>
        <p:nvSpPr>
          <p:cNvPr id="46106" name="Line 26"/>
          <p:cNvSpPr>
            <a:spLocks noChangeShapeType="1"/>
          </p:cNvSpPr>
          <p:nvPr/>
        </p:nvSpPr>
        <p:spPr bwMode="auto">
          <a:xfrm>
            <a:off x="4572000" y="2057400"/>
            <a:ext cx="609600" cy="1371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37348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Stream Synchronization</a:t>
            </a:r>
          </a:p>
        </p:txBody>
      </p:sp>
      <p:sp>
        <p:nvSpPr>
          <p:cNvPr id="47107" name="Rectangle 3"/>
          <p:cNvSpPr>
            <a:spLocks noGrp="1" noChangeArrowheads="1"/>
          </p:cNvSpPr>
          <p:nvPr>
            <p:ph type="body" idx="1"/>
          </p:nvPr>
        </p:nvSpPr>
        <p:spPr/>
        <p:txBody>
          <a:bodyPr/>
          <a:lstStyle/>
          <a:p>
            <a:pPr eaLnBrk="1" hangingPunct="1"/>
            <a:r>
              <a:rPr lang="en-US" altLang="zh-CN" sz="2800"/>
              <a:t>Maintain temporal relations between streams</a:t>
            </a:r>
          </a:p>
          <a:p>
            <a:pPr lvl="1" eaLnBrk="1" hangingPunct="1"/>
            <a:r>
              <a:rPr lang="en-US" altLang="zh-CN" sz="2400"/>
              <a:t>Synchronization between a discrete stream and a continuous one</a:t>
            </a:r>
          </a:p>
          <a:p>
            <a:pPr lvl="1" eaLnBrk="1" hangingPunct="1"/>
            <a:r>
              <a:rPr lang="en-US" altLang="zh-CN" sz="2400"/>
              <a:t>Synchronization between continuous streams</a:t>
            </a:r>
          </a:p>
          <a:p>
            <a:pPr lvl="2" eaLnBrk="1" hangingPunct="1"/>
            <a:r>
              <a:rPr lang="en-US" altLang="zh-CN"/>
              <a:t>Lip synchronization</a:t>
            </a:r>
          </a:p>
          <a:p>
            <a:pPr eaLnBrk="1" hangingPunct="1"/>
            <a:r>
              <a:rPr lang="en-US" altLang="zh-CN" sz="2800"/>
              <a:t>How to synchronize</a:t>
            </a:r>
          </a:p>
          <a:p>
            <a:pPr lvl="1" eaLnBrk="1" hangingPunct="1"/>
            <a:r>
              <a:rPr lang="en-US" altLang="zh-CN" sz="2400"/>
              <a:t>Achieve lip synchronization by alternating between reading an image and reading a block of audio sample every 33ms (assuming that the images are to be displayed at 30Hz)</a:t>
            </a:r>
          </a:p>
          <a:p>
            <a:pPr lvl="1" eaLnBrk="1" hangingPunct="1"/>
            <a:r>
              <a:rPr lang="en-US" altLang="zh-CN" sz="2400"/>
              <a:t>Employ synchronization specification, such as the ones in MPEG (Motion Picture Experts Group) standards</a:t>
            </a:r>
          </a:p>
        </p:txBody>
      </p:sp>
    </p:spTree>
    <p:extLst>
      <p:ext uri="{BB962C8B-B14F-4D97-AF65-F5344CB8AC3E}">
        <p14:creationId xmlns:p14="http://schemas.microsoft.com/office/powerpoint/2010/main" val="41713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7175" y="692150"/>
            <a:ext cx="5076825" cy="3205163"/>
            <a:chOff x="1770" y="1698"/>
            <a:chExt cx="3835" cy="2879"/>
          </a:xfrm>
        </p:grpSpPr>
        <p:pic>
          <p:nvPicPr>
            <p:cNvPr id="5126" name="Picture 3"/>
            <p:cNvPicPr>
              <a:picLocks noChangeAspect="1" noChangeArrowheads="1"/>
            </p:cNvPicPr>
            <p:nvPr/>
          </p:nvPicPr>
          <p:blipFill>
            <a:blip r:embed="rId3">
              <a:extLst>
                <a:ext uri="{28A0092B-C50C-407E-A947-70E740481C1C}">
                  <a14:useLocalDpi xmlns:a14="http://schemas.microsoft.com/office/drawing/2010/main" val="0"/>
                </a:ext>
              </a:extLst>
            </a:blip>
            <a:srcRect l="27365" t="44109" r="24345" b="37613"/>
            <a:stretch>
              <a:fillRect/>
            </a:stretch>
          </p:blipFill>
          <p:spPr bwMode="auto">
            <a:xfrm>
              <a:off x="1774" y="1698"/>
              <a:ext cx="3831" cy="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4"/>
            <p:cNvSpPr txBox="1">
              <a:spLocks noChangeArrowheads="1"/>
            </p:cNvSpPr>
            <p:nvPr/>
          </p:nvSpPr>
          <p:spPr bwMode="auto">
            <a:xfrm>
              <a:off x="1770" y="3673"/>
              <a:ext cx="3735"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Clr>
                  <a:schemeClr val="accent2"/>
                </a:buClr>
                <a:buFontTx/>
                <a:buNone/>
              </a:pPr>
              <a:r>
                <a:rPr lang="en-US" altLang="zh-CN" sz="2000">
                  <a:latin typeface="Times New Roman" pitchFamily="18" charset="0"/>
                </a:rPr>
                <a:t>A multithreaded server organized in a dispatcher/worker model (an example of thread-per-request)</a:t>
              </a:r>
              <a:endParaRPr kumimoji="1" lang="en-US" altLang="zh-CN" sz="2000">
                <a:latin typeface="Tahoma" pitchFamily="34" charset="0"/>
              </a:endParaRPr>
            </a:p>
          </p:txBody>
        </p:sp>
      </p:grpSp>
      <p:sp>
        <p:nvSpPr>
          <p:cNvPr id="5123" name="Rectangle 5"/>
          <p:cNvSpPr>
            <a:spLocks noGrp="1" noChangeArrowheads="1"/>
          </p:cNvSpPr>
          <p:nvPr>
            <p:ph type="title"/>
          </p:nvPr>
        </p:nvSpPr>
        <p:spPr>
          <a:xfrm>
            <a:off x="457200" y="44450"/>
            <a:ext cx="8229600" cy="720725"/>
          </a:xfrm>
        </p:spPr>
        <p:txBody>
          <a:bodyPr/>
          <a:lstStyle/>
          <a:p>
            <a:pPr eaLnBrk="1" hangingPunct="1"/>
            <a:r>
              <a:rPr lang="en-US" altLang="zh-CN" sz="4000"/>
              <a:t>Threads in Distributed Systems</a:t>
            </a:r>
            <a:r>
              <a:rPr lang="en-US" altLang="zh-CN"/>
              <a:t> </a:t>
            </a:r>
          </a:p>
        </p:txBody>
      </p:sp>
      <p:sp>
        <p:nvSpPr>
          <p:cNvPr id="5124" name="Rectangle 6"/>
          <p:cNvSpPr>
            <a:spLocks noGrp="1" noChangeArrowheads="1"/>
          </p:cNvSpPr>
          <p:nvPr>
            <p:ph type="body" sz="half" idx="1"/>
          </p:nvPr>
        </p:nvSpPr>
        <p:spPr>
          <a:xfrm>
            <a:off x="179388" y="1053529"/>
            <a:ext cx="4537075" cy="2303463"/>
          </a:xfrm>
        </p:spPr>
        <p:txBody>
          <a:bodyPr>
            <a:normAutofit lnSpcReduction="10000"/>
          </a:bodyPr>
          <a:lstStyle/>
          <a:p>
            <a:pPr eaLnBrk="1" hangingPunct="1"/>
            <a:r>
              <a:rPr lang="en-US" altLang="zh-CN" sz="2400" dirty="0"/>
              <a:t>Multi-threaded Clients</a:t>
            </a:r>
          </a:p>
          <a:p>
            <a:pPr lvl="1" eaLnBrk="1" hangingPunct="1"/>
            <a:r>
              <a:rPr lang="en-US" altLang="zh-CN" sz="2400" dirty="0"/>
              <a:t>Web browser</a:t>
            </a:r>
          </a:p>
          <a:p>
            <a:pPr eaLnBrk="1" hangingPunct="1"/>
            <a:r>
              <a:rPr lang="en-US" altLang="zh-CN" sz="2400" dirty="0"/>
              <a:t>Multi-threaded Servers</a:t>
            </a:r>
          </a:p>
          <a:p>
            <a:pPr lvl="1" eaLnBrk="1" hangingPunct="1"/>
            <a:r>
              <a:rPr lang="en-GB" altLang="zh-CN" sz="2400" dirty="0"/>
              <a:t>Different policies with respect to threading in constructing a server</a:t>
            </a:r>
            <a:endParaRPr lang="en-US" altLang="zh-CN" sz="2000" dirty="0"/>
          </a:p>
        </p:txBody>
      </p:sp>
      <p:sp>
        <p:nvSpPr>
          <p:cNvPr id="17450" name="Text Box 42"/>
          <p:cNvSpPr txBox="1">
            <a:spLocks noChangeArrowheads="1"/>
          </p:cNvSpPr>
          <p:nvPr/>
        </p:nvSpPr>
        <p:spPr bwMode="auto">
          <a:xfrm>
            <a:off x="179388" y="3363913"/>
            <a:ext cx="8713787"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lvl="1" eaLnBrk="1" hangingPunct="1">
              <a:lnSpc>
                <a:spcPct val="90000"/>
              </a:lnSpc>
              <a:spcBef>
                <a:spcPct val="0"/>
              </a:spcBef>
            </a:pPr>
            <a:r>
              <a:rPr lang="en-GB" altLang="zh-CN" sz="2400" dirty="0"/>
              <a:t>About thread origin: </a:t>
            </a:r>
          </a:p>
          <a:p>
            <a:pPr lvl="2" eaLnBrk="1" hangingPunct="1">
              <a:lnSpc>
                <a:spcPct val="90000"/>
              </a:lnSpc>
              <a:spcBef>
                <a:spcPct val="0"/>
              </a:spcBef>
            </a:pPr>
            <a:r>
              <a:rPr lang="en-GB" altLang="zh-CN" sz="2000" dirty="0"/>
              <a:t>A thread is created on demand </a:t>
            </a:r>
          </a:p>
          <a:p>
            <a:pPr lvl="2" eaLnBrk="1" hangingPunct="1">
              <a:lnSpc>
                <a:spcPct val="90000"/>
              </a:lnSpc>
              <a:spcBef>
                <a:spcPct val="0"/>
              </a:spcBef>
            </a:pPr>
            <a:r>
              <a:rPr lang="en-GB" altLang="zh-CN" sz="2000" dirty="0"/>
              <a:t>A pool of threads are maintained</a:t>
            </a:r>
          </a:p>
          <a:p>
            <a:pPr lvl="1" eaLnBrk="1" hangingPunct="1">
              <a:lnSpc>
                <a:spcPct val="90000"/>
              </a:lnSpc>
              <a:spcBef>
                <a:spcPct val="0"/>
              </a:spcBef>
            </a:pPr>
            <a:r>
              <a:rPr lang="en-GB" altLang="zh-CN" sz="2400" dirty="0"/>
              <a:t>About thread creating:</a:t>
            </a:r>
          </a:p>
          <a:p>
            <a:pPr lvl="2" eaLnBrk="1" hangingPunct="1">
              <a:lnSpc>
                <a:spcPct val="90000"/>
              </a:lnSpc>
              <a:spcBef>
                <a:spcPct val="0"/>
              </a:spcBef>
            </a:pPr>
            <a:r>
              <a:rPr lang="en-GB" altLang="zh-CN" sz="2000" dirty="0"/>
              <a:t>Implement the server with only a single thread of control</a:t>
            </a:r>
          </a:p>
          <a:p>
            <a:pPr lvl="2" eaLnBrk="1" hangingPunct="1">
              <a:lnSpc>
                <a:spcPct val="90000"/>
              </a:lnSpc>
              <a:spcBef>
                <a:spcPct val="0"/>
              </a:spcBef>
            </a:pPr>
            <a:r>
              <a:rPr lang="en-GB" altLang="zh-CN" sz="2000" dirty="0"/>
              <a:t>Use a separate thread for each of object  (thread-per-object)</a:t>
            </a:r>
          </a:p>
          <a:p>
            <a:pPr lvl="2" eaLnBrk="1" hangingPunct="1">
              <a:lnSpc>
                <a:spcPct val="90000"/>
              </a:lnSpc>
              <a:spcBef>
                <a:spcPct val="0"/>
              </a:spcBef>
            </a:pPr>
            <a:r>
              <a:rPr lang="en-GB" altLang="zh-CN" sz="2000" dirty="0"/>
              <a:t>Use a separate thread for each invocation request (thread-per-request)</a:t>
            </a:r>
          </a:p>
          <a:p>
            <a:pPr lvl="2" eaLnBrk="1" hangingPunct="1">
              <a:lnSpc>
                <a:spcPct val="90000"/>
              </a:lnSpc>
              <a:spcBef>
                <a:spcPct val="0"/>
              </a:spcBef>
            </a:pPr>
            <a:r>
              <a:rPr lang="en-GB" altLang="zh-CN" sz="2000" dirty="0"/>
              <a:t>Use a separate thread for each client (thread-per-client)</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50"/>
                                        </p:tgtEl>
                                        <p:attrNameLst>
                                          <p:attrName>style.visibility</p:attrName>
                                        </p:attrNameLst>
                                      </p:cBhvr>
                                      <p:to>
                                        <p:strVal val="visible"/>
                                      </p:to>
                                    </p:set>
                                    <p:anim calcmode="lin" valueType="num">
                                      <p:cBhvr additive="base">
                                        <p:cTn id="7" dur="500" fill="hold"/>
                                        <p:tgtEl>
                                          <p:spTgt spid="17450"/>
                                        </p:tgtEl>
                                        <p:attrNameLst>
                                          <p:attrName>ppt_x</p:attrName>
                                        </p:attrNameLst>
                                      </p:cBhvr>
                                      <p:tavLst>
                                        <p:tav tm="0">
                                          <p:val>
                                            <p:strVal val="#ppt_x"/>
                                          </p:val>
                                        </p:tav>
                                        <p:tav tm="100000">
                                          <p:val>
                                            <p:strVal val="#ppt_x"/>
                                          </p:val>
                                        </p:tav>
                                      </p:tavLst>
                                    </p:anim>
                                    <p:anim calcmode="lin" valueType="num">
                                      <p:cBhvr additive="base">
                                        <p:cTn id="8" dur="500" fill="hold"/>
                                        <p:tgtEl>
                                          <p:spTgt spid="174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b="1" dirty="0">
                <a:solidFill>
                  <a:srgbClr val="99FFCC"/>
                </a:solidFill>
              </a:rPr>
              <a:t>2. </a:t>
            </a:r>
            <a:r>
              <a:rPr lang="zh-CN" altLang="en-US" sz="4600" b="1" dirty="0">
                <a:solidFill>
                  <a:srgbClr val="99FFCC"/>
                </a:solidFill>
              </a:rPr>
              <a:t>进程交互</a:t>
            </a:r>
            <a:endParaRPr lang="en-US" altLang="zh-CN" sz="4600" b="1" dirty="0">
              <a:solidFill>
                <a:srgbClr val="99FFCC"/>
              </a:solidFill>
              <a:ea typeface="新细明体" pitchFamily="2" charset="-122"/>
            </a:endParaRPr>
          </a:p>
        </p:txBody>
      </p:sp>
    </p:spTree>
    <p:extLst>
      <p:ext uri="{BB962C8B-B14F-4D97-AF65-F5344CB8AC3E}">
        <p14:creationId xmlns:p14="http://schemas.microsoft.com/office/powerpoint/2010/main" val="3033211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2846</TotalTime>
  <Words>5056</Words>
  <Application>Microsoft Office PowerPoint</Application>
  <PresentationFormat>全屏显示(4:3)</PresentationFormat>
  <Paragraphs>753</Paragraphs>
  <Slides>73</Slides>
  <Notes>68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5" baseType="lpstr">
      <vt:lpstr>宋体</vt:lpstr>
      <vt:lpstr>新细明体</vt:lpstr>
      <vt:lpstr>Arial</vt:lpstr>
      <vt:lpstr>Calibri</vt:lpstr>
      <vt:lpstr>Cambria Math</vt:lpstr>
      <vt:lpstr>Symbol</vt:lpstr>
      <vt:lpstr>Tahoma</vt:lpstr>
      <vt:lpstr>Times</vt:lpstr>
      <vt:lpstr>Times New Roman</vt:lpstr>
      <vt:lpstr>Wingdings</vt:lpstr>
      <vt:lpstr>默认设计模板</vt:lpstr>
      <vt:lpstr>Equation</vt:lpstr>
      <vt:lpstr>第2章 交互处理</vt:lpstr>
      <vt:lpstr>PowerPoint 演示文稿</vt:lpstr>
      <vt:lpstr>Process &amp; Thread</vt:lpstr>
      <vt:lpstr>Thread Usage in Non-distributed Systems</vt:lpstr>
      <vt:lpstr>最佳线程池大小-1 </vt:lpstr>
      <vt:lpstr>最佳线程池大小-2</vt:lpstr>
      <vt:lpstr>最佳线程池大小-3</vt:lpstr>
      <vt:lpstr>Threads in Distributed Systems </vt:lpstr>
      <vt:lpstr>PowerPoint 演示文稿</vt:lpstr>
      <vt:lpstr>进程交互</vt:lpstr>
      <vt:lpstr>Overlay Networks</vt:lpstr>
      <vt:lpstr>Survey on Overlays</vt:lpstr>
      <vt:lpstr>PowerPoint 演示文稿</vt:lpstr>
      <vt:lpstr>Epidemic Protocols</vt:lpstr>
      <vt:lpstr>Anti-Entropy Model: a kind of simple epidemics</vt:lpstr>
      <vt:lpstr>Anti-Entropy Model: an infect-forever model</vt:lpstr>
      <vt:lpstr>Anti-Entropy Model: Push versus Pull</vt:lpstr>
      <vt:lpstr>Gossiping - I</vt:lpstr>
      <vt:lpstr>Gossiping - II</vt:lpstr>
      <vt:lpstr>Gossiping - III</vt:lpstr>
      <vt:lpstr>PowerPoint 演示文稿</vt:lpstr>
      <vt:lpstr>P2P Lookup/Routing</vt:lpstr>
      <vt:lpstr>Pastry: Prefix Routing</vt:lpstr>
      <vt:lpstr>Circular routing alone is correct but inefficient  </vt:lpstr>
      <vt:lpstr>Routing table R in Pastry</vt:lpstr>
      <vt:lpstr>Routing process at any node A to node D</vt:lpstr>
      <vt:lpstr>PowerPoint 演示文稿</vt:lpstr>
      <vt:lpstr>PowerPoint 演示文稿</vt:lpstr>
      <vt:lpstr>PowerPoint 演示文稿</vt:lpstr>
      <vt:lpstr>Application Layer Multicasting </vt:lpstr>
      <vt:lpstr>ESM (End System Multicast)</vt:lpstr>
      <vt:lpstr>Joining a tree</vt:lpstr>
      <vt:lpstr>Dealing with nodes leaving </vt:lpstr>
      <vt:lpstr>Performance-aware adaptation </vt:lpstr>
      <vt:lpstr>Scribe: an application level multicast infrastructure</vt:lpstr>
      <vt:lpstr>Functionality of Scribe</vt:lpstr>
      <vt:lpstr>Creating a group (1100)</vt:lpstr>
      <vt:lpstr>Joining a group</vt:lpstr>
      <vt:lpstr>Multicasting</vt:lpstr>
      <vt:lpstr>Leaving a group</vt:lpstr>
      <vt:lpstr> Repairing the tree</vt:lpstr>
      <vt:lpstr>Summary</vt:lpstr>
      <vt:lpstr>PowerPoint 演示文稿</vt:lpstr>
      <vt:lpstr>Middleware Communication Protocols</vt:lpstr>
      <vt:lpstr>Remote Procedure Calls</vt:lpstr>
      <vt:lpstr>Steps of a Remote Procedure Call</vt:lpstr>
      <vt:lpstr>Example of a Remote Procedure Call</vt:lpstr>
      <vt:lpstr>Parameter Passing</vt:lpstr>
      <vt:lpstr>Parameter Passing: Parameter Specification</vt:lpstr>
      <vt:lpstr>RPC Semantics</vt:lpstr>
      <vt:lpstr>Failures that can occur in RPC Systems</vt:lpstr>
      <vt:lpstr>RPC Failures and Solutions  (1) </vt:lpstr>
      <vt:lpstr>RPC Failures and Solutions (2)</vt:lpstr>
      <vt:lpstr>Example</vt:lpstr>
      <vt:lpstr>RPC Failures and Solutions (3)</vt:lpstr>
      <vt:lpstr>Client Solutions for RPC Failures</vt:lpstr>
      <vt:lpstr>RPC Failures and Solutions (4)</vt:lpstr>
      <vt:lpstr>Extended RPC Models: Asynchronous RPC -1</vt:lpstr>
      <vt:lpstr>Extended RPC Models:Asynchronous RPC-2</vt:lpstr>
      <vt:lpstr>Message-oriented Middleware</vt:lpstr>
      <vt:lpstr>Comparing MOMs with e-mail systems</vt:lpstr>
      <vt:lpstr>Basic Interface for a Message-Queuing System </vt:lpstr>
      <vt:lpstr>General Architecture of a Message-Queuing System-1</vt:lpstr>
      <vt:lpstr>General Architecture of a Message-Queuing System (2)</vt:lpstr>
      <vt:lpstr>Case Study: IBM MQSeries / WebSphere MQ</vt:lpstr>
      <vt:lpstr>Queue Manager: aliases</vt:lpstr>
      <vt:lpstr>Case Study: Kafka</vt:lpstr>
      <vt:lpstr>Stream-oriented communication</vt:lpstr>
      <vt:lpstr>Quality of Service</vt:lpstr>
      <vt:lpstr>Enforcing QoS-I</vt:lpstr>
      <vt:lpstr>Enforcing QoS- II: Packet loss recovery techniques</vt:lpstr>
      <vt:lpstr>Enforcing QoS- III: error concealment techniques</vt:lpstr>
      <vt:lpstr>Stream Synchronization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BH Jin</cp:lastModifiedBy>
  <cp:revision>187</cp:revision>
  <cp:lastPrinted>2019-10-12T08:29:41Z</cp:lastPrinted>
  <dcterms:created xsi:type="dcterms:W3CDTF">2017-03-01T09:02:37Z</dcterms:created>
  <dcterms:modified xsi:type="dcterms:W3CDTF">2019-10-13T06:59:59Z</dcterms:modified>
</cp:coreProperties>
</file>