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handoutMasterIdLst>
    <p:handoutMasterId r:id="rId64"/>
  </p:handoutMasterIdLst>
  <p:sldIdLst>
    <p:sldId id="330" r:id="rId2"/>
    <p:sldId id="476" r:id="rId3"/>
    <p:sldId id="258" r:id="rId4"/>
    <p:sldId id="477" r:id="rId5"/>
    <p:sldId id="478" r:id="rId6"/>
    <p:sldId id="259" r:id="rId7"/>
    <p:sldId id="261" r:id="rId8"/>
    <p:sldId id="260" r:id="rId9"/>
    <p:sldId id="262" r:id="rId10"/>
    <p:sldId id="263" r:id="rId11"/>
    <p:sldId id="264" r:id="rId12"/>
    <p:sldId id="265" r:id="rId13"/>
    <p:sldId id="266" r:id="rId14"/>
    <p:sldId id="321" r:id="rId15"/>
    <p:sldId id="322" r:id="rId16"/>
    <p:sldId id="286" r:id="rId17"/>
    <p:sldId id="288" r:id="rId18"/>
    <p:sldId id="289" r:id="rId19"/>
    <p:sldId id="290" r:id="rId20"/>
    <p:sldId id="291" r:id="rId21"/>
    <p:sldId id="292" r:id="rId22"/>
    <p:sldId id="293" r:id="rId23"/>
    <p:sldId id="269" r:id="rId24"/>
    <p:sldId id="270" r:id="rId25"/>
    <p:sldId id="271" r:id="rId26"/>
    <p:sldId id="294" r:id="rId27"/>
    <p:sldId id="295" r:id="rId28"/>
    <p:sldId id="285" r:id="rId29"/>
    <p:sldId id="272" r:id="rId30"/>
    <p:sldId id="273" r:id="rId31"/>
    <p:sldId id="274" r:id="rId32"/>
    <p:sldId id="275" r:id="rId33"/>
    <p:sldId id="324" r:id="rId34"/>
    <p:sldId id="325" r:id="rId35"/>
    <p:sldId id="276" r:id="rId36"/>
    <p:sldId id="277" r:id="rId37"/>
    <p:sldId id="327" r:id="rId38"/>
    <p:sldId id="279" r:id="rId39"/>
    <p:sldId id="278" r:id="rId40"/>
    <p:sldId id="280" r:id="rId41"/>
    <p:sldId id="281" r:id="rId42"/>
    <p:sldId id="282" r:id="rId43"/>
    <p:sldId id="283" r:id="rId44"/>
    <p:sldId id="284" r:id="rId45"/>
    <p:sldId id="326" r:id="rId46"/>
    <p:sldId id="298" r:id="rId47"/>
    <p:sldId id="301" r:id="rId48"/>
    <p:sldId id="302" r:id="rId49"/>
    <p:sldId id="303" r:id="rId50"/>
    <p:sldId id="328" r:id="rId51"/>
    <p:sldId id="306" r:id="rId52"/>
    <p:sldId id="313" r:id="rId53"/>
    <p:sldId id="308" r:id="rId54"/>
    <p:sldId id="309" r:id="rId55"/>
    <p:sldId id="315" r:id="rId56"/>
    <p:sldId id="316" r:id="rId57"/>
    <p:sldId id="317" r:id="rId58"/>
    <p:sldId id="318" r:id="rId59"/>
    <p:sldId id="319" r:id="rId60"/>
    <p:sldId id="320" r:id="rId61"/>
    <p:sldId id="479" r:id="rId62"/>
  </p:sldIdLst>
  <p:sldSz cx="9144000" cy="6858000" type="screen4x3"/>
  <p:notesSz cx="10234613" cy="7099300"/>
  <p:defaultTextStyle>
    <a:defPPr>
      <a:defRPr lang="zh-CN"/>
    </a:defPPr>
    <a:lvl1pPr algn="ctr" rtl="0" fontAlgn="base">
      <a:spcBef>
        <a:spcPct val="0"/>
      </a:spcBef>
      <a:spcAft>
        <a:spcPct val="0"/>
      </a:spcAft>
      <a:defRPr kern="1200">
        <a:solidFill>
          <a:schemeClr val="tx1"/>
        </a:solidFill>
        <a:latin typeface="Arial" charset="0"/>
        <a:ea typeface="宋体" pitchFamily="2" charset="-122"/>
        <a:cs typeface="+mn-cs"/>
      </a:defRPr>
    </a:lvl1pPr>
    <a:lvl2pPr marL="457200" algn="ctr" rtl="0" fontAlgn="base">
      <a:spcBef>
        <a:spcPct val="0"/>
      </a:spcBef>
      <a:spcAft>
        <a:spcPct val="0"/>
      </a:spcAft>
      <a:defRPr kern="1200">
        <a:solidFill>
          <a:schemeClr val="tx1"/>
        </a:solidFill>
        <a:latin typeface="Arial" charset="0"/>
        <a:ea typeface="宋体" pitchFamily="2" charset="-122"/>
        <a:cs typeface="+mn-cs"/>
      </a:defRPr>
    </a:lvl2pPr>
    <a:lvl3pPr marL="914400" algn="ctr" rtl="0" fontAlgn="base">
      <a:spcBef>
        <a:spcPct val="0"/>
      </a:spcBef>
      <a:spcAft>
        <a:spcPct val="0"/>
      </a:spcAft>
      <a:defRPr kern="1200">
        <a:solidFill>
          <a:schemeClr val="tx1"/>
        </a:solidFill>
        <a:latin typeface="Arial" charset="0"/>
        <a:ea typeface="宋体" pitchFamily="2" charset="-122"/>
        <a:cs typeface="+mn-cs"/>
      </a:defRPr>
    </a:lvl3pPr>
    <a:lvl4pPr marL="1371600" algn="ctr" rtl="0" fontAlgn="base">
      <a:spcBef>
        <a:spcPct val="0"/>
      </a:spcBef>
      <a:spcAft>
        <a:spcPct val="0"/>
      </a:spcAft>
      <a:defRPr kern="1200">
        <a:solidFill>
          <a:schemeClr val="tx1"/>
        </a:solidFill>
        <a:latin typeface="Arial" charset="0"/>
        <a:ea typeface="宋体" pitchFamily="2" charset="-122"/>
        <a:cs typeface="+mn-cs"/>
      </a:defRPr>
    </a:lvl4pPr>
    <a:lvl5pPr marL="1828800" algn="ctr"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3300"/>
    <a:srgbClr val="0000CC"/>
    <a:srgbClr val="660033"/>
    <a:srgbClr val="8000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90" autoAdjust="0"/>
  </p:normalViewPr>
  <p:slideViewPr>
    <p:cSldViewPr>
      <p:cViewPr varScale="1">
        <p:scale>
          <a:sx n="61" d="100"/>
          <a:sy n="61" d="100"/>
        </p:scale>
        <p:origin x="900" y="60"/>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2633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1" y="0"/>
            <a:ext cx="4435304" cy="355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l" defTabSz="990600">
              <a:defRPr sz="1300"/>
            </a:lvl1pPr>
          </a:lstStyle>
          <a:p>
            <a:pPr>
              <a:defRPr/>
            </a:pPr>
            <a:endParaRPr lang="en-US" altLang="zh-CN"/>
          </a:p>
        </p:txBody>
      </p:sp>
      <p:sp>
        <p:nvSpPr>
          <p:cNvPr id="74755" name="Rectangle 3"/>
          <p:cNvSpPr>
            <a:spLocks noGrp="1" noChangeArrowheads="1"/>
          </p:cNvSpPr>
          <p:nvPr>
            <p:ph type="dt" sz="quarter" idx="1"/>
          </p:nvPr>
        </p:nvSpPr>
        <p:spPr bwMode="auto">
          <a:xfrm>
            <a:off x="5797022" y="0"/>
            <a:ext cx="4435304" cy="355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74756" name="Rectangle 4"/>
          <p:cNvSpPr>
            <a:spLocks noGrp="1" noChangeArrowheads="1"/>
          </p:cNvSpPr>
          <p:nvPr>
            <p:ph type="ftr" sz="quarter" idx="2"/>
          </p:nvPr>
        </p:nvSpPr>
        <p:spPr bwMode="auto">
          <a:xfrm>
            <a:off x="1" y="6742518"/>
            <a:ext cx="4435304" cy="355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l" defTabSz="990600">
              <a:defRPr sz="1300"/>
            </a:lvl1pPr>
          </a:lstStyle>
          <a:p>
            <a:pPr>
              <a:defRPr/>
            </a:pPr>
            <a:endParaRPr lang="en-US" altLang="zh-CN"/>
          </a:p>
        </p:txBody>
      </p:sp>
      <p:sp>
        <p:nvSpPr>
          <p:cNvPr id="74757" name="Rectangle 5"/>
          <p:cNvSpPr>
            <a:spLocks noGrp="1" noChangeArrowheads="1"/>
          </p:cNvSpPr>
          <p:nvPr>
            <p:ph type="sldNum" sz="quarter" idx="3"/>
          </p:nvPr>
        </p:nvSpPr>
        <p:spPr bwMode="auto">
          <a:xfrm>
            <a:off x="5797022" y="6742518"/>
            <a:ext cx="4435304" cy="355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631573D7-25A9-470F-9231-5CF62293ECA5}" type="slidenum">
              <a:rPr lang="en-US" altLang="zh-CN"/>
              <a:pPr>
                <a:defRPr/>
              </a:pPr>
              <a:t>‹#›</a:t>
            </a:fld>
            <a:endParaRPr lang="en-US" altLang="zh-CN"/>
          </a:p>
        </p:txBody>
      </p:sp>
    </p:spTree>
    <p:extLst>
      <p:ext uri="{BB962C8B-B14F-4D97-AF65-F5344CB8AC3E}">
        <p14:creationId xmlns:p14="http://schemas.microsoft.com/office/powerpoint/2010/main" val="19366280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0"/>
            <a:ext cx="4435304" cy="355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l" defTabSz="990600">
              <a:defRPr sz="1300"/>
            </a:lvl1pPr>
          </a:lstStyle>
          <a:p>
            <a:pPr>
              <a:defRPr/>
            </a:pPr>
            <a:endParaRPr lang="en-US" altLang="zh-CN"/>
          </a:p>
        </p:txBody>
      </p:sp>
      <p:sp>
        <p:nvSpPr>
          <p:cNvPr id="3075" name="Rectangle 3"/>
          <p:cNvSpPr>
            <a:spLocks noGrp="1" noChangeArrowheads="1"/>
          </p:cNvSpPr>
          <p:nvPr>
            <p:ph type="dt" idx="1"/>
          </p:nvPr>
        </p:nvSpPr>
        <p:spPr bwMode="auto">
          <a:xfrm>
            <a:off x="5797022" y="0"/>
            <a:ext cx="4435304" cy="355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1444" name="Rectangle 4"/>
          <p:cNvSpPr>
            <a:spLocks noGrp="1" noRot="1" noChangeAspect="1" noChangeArrowheads="1" noTextEdit="1"/>
          </p:cNvSpPr>
          <p:nvPr>
            <p:ph type="sldImg" idx="2"/>
          </p:nvPr>
        </p:nvSpPr>
        <p:spPr bwMode="auto">
          <a:xfrm>
            <a:off x="3341688" y="531813"/>
            <a:ext cx="3551237" cy="266223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023005" y="3371810"/>
            <a:ext cx="8188606" cy="3195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p:cNvSpPr>
            <a:spLocks noGrp="1" noChangeArrowheads="1"/>
          </p:cNvSpPr>
          <p:nvPr>
            <p:ph type="ftr" sz="quarter" idx="4"/>
          </p:nvPr>
        </p:nvSpPr>
        <p:spPr bwMode="auto">
          <a:xfrm>
            <a:off x="1" y="6742518"/>
            <a:ext cx="4435304" cy="355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l" defTabSz="990600">
              <a:defRPr sz="1300"/>
            </a:lvl1pPr>
          </a:lstStyle>
          <a:p>
            <a:pPr>
              <a:defRPr/>
            </a:pPr>
            <a:endParaRPr lang="en-US" altLang="zh-CN"/>
          </a:p>
        </p:txBody>
      </p:sp>
      <p:sp>
        <p:nvSpPr>
          <p:cNvPr id="3079" name="Rectangle 7"/>
          <p:cNvSpPr>
            <a:spLocks noGrp="1" noChangeArrowheads="1"/>
          </p:cNvSpPr>
          <p:nvPr>
            <p:ph type="sldNum" sz="quarter" idx="5"/>
          </p:nvPr>
        </p:nvSpPr>
        <p:spPr bwMode="auto">
          <a:xfrm>
            <a:off x="5797022" y="6742518"/>
            <a:ext cx="4435304" cy="355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5C10F9F-9BB4-471D-B6BC-29468654B2CB}" type="slidenum">
              <a:rPr lang="en-US" altLang="zh-CN"/>
              <a:pPr>
                <a:defRPr/>
              </a:pPr>
              <a:t>‹#›</a:t>
            </a:fld>
            <a:endParaRPr lang="en-US" altLang="zh-CN"/>
          </a:p>
        </p:txBody>
      </p:sp>
    </p:spTree>
    <p:extLst>
      <p:ext uri="{BB962C8B-B14F-4D97-AF65-F5344CB8AC3E}">
        <p14:creationId xmlns:p14="http://schemas.microsoft.com/office/powerpoint/2010/main" val="17456439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14423" eaLnBrk="0" hangingPunct="0">
              <a:spcBef>
                <a:spcPct val="30000"/>
              </a:spcBef>
              <a:defRPr sz="1100">
                <a:solidFill>
                  <a:schemeClr val="tx1"/>
                </a:solidFill>
                <a:latin typeface="Arial" charset="0"/>
                <a:ea typeface="宋体" pitchFamily="2" charset="-122"/>
              </a:defRPr>
            </a:lvl1pPr>
            <a:lvl2pPr marL="685817" indent="-263776" defTabSz="914423" eaLnBrk="0" hangingPunct="0">
              <a:spcBef>
                <a:spcPct val="30000"/>
              </a:spcBef>
              <a:defRPr sz="1100">
                <a:solidFill>
                  <a:schemeClr val="tx1"/>
                </a:solidFill>
                <a:latin typeface="Arial" charset="0"/>
                <a:ea typeface="宋体" pitchFamily="2" charset="-122"/>
              </a:defRPr>
            </a:lvl2pPr>
            <a:lvl3pPr marL="1055103" indent="-211021" defTabSz="914423" eaLnBrk="0" hangingPunct="0">
              <a:spcBef>
                <a:spcPct val="30000"/>
              </a:spcBef>
              <a:defRPr sz="1100">
                <a:solidFill>
                  <a:schemeClr val="tx1"/>
                </a:solidFill>
                <a:latin typeface="Arial" charset="0"/>
                <a:ea typeface="宋体" pitchFamily="2" charset="-122"/>
              </a:defRPr>
            </a:lvl3pPr>
            <a:lvl4pPr marL="1477145" indent="-211021" defTabSz="914423" eaLnBrk="0" hangingPunct="0">
              <a:spcBef>
                <a:spcPct val="30000"/>
              </a:spcBef>
              <a:defRPr sz="1100">
                <a:solidFill>
                  <a:schemeClr val="tx1"/>
                </a:solidFill>
                <a:latin typeface="Arial" charset="0"/>
                <a:ea typeface="宋体" pitchFamily="2" charset="-122"/>
              </a:defRPr>
            </a:lvl4pPr>
            <a:lvl5pPr marL="1899186" indent="-211021" defTabSz="914423" eaLnBrk="0" hangingPunct="0">
              <a:spcBef>
                <a:spcPct val="30000"/>
              </a:spcBef>
              <a:defRPr sz="1100">
                <a:solidFill>
                  <a:schemeClr val="tx1"/>
                </a:solidFill>
                <a:latin typeface="Arial" charset="0"/>
                <a:ea typeface="宋体" pitchFamily="2" charset="-122"/>
              </a:defRPr>
            </a:lvl5pPr>
            <a:lvl6pPr marL="2321227" indent="-211021" defTabSz="914423" eaLnBrk="0" fontAlgn="base" hangingPunct="0">
              <a:spcBef>
                <a:spcPct val="30000"/>
              </a:spcBef>
              <a:spcAft>
                <a:spcPct val="0"/>
              </a:spcAft>
              <a:defRPr sz="1100">
                <a:solidFill>
                  <a:schemeClr val="tx1"/>
                </a:solidFill>
                <a:latin typeface="Arial" charset="0"/>
                <a:ea typeface="宋体" pitchFamily="2" charset="-122"/>
              </a:defRPr>
            </a:lvl6pPr>
            <a:lvl7pPr marL="2743269" indent="-211021" defTabSz="914423" eaLnBrk="0" fontAlgn="base" hangingPunct="0">
              <a:spcBef>
                <a:spcPct val="30000"/>
              </a:spcBef>
              <a:spcAft>
                <a:spcPct val="0"/>
              </a:spcAft>
              <a:defRPr sz="1100">
                <a:solidFill>
                  <a:schemeClr val="tx1"/>
                </a:solidFill>
                <a:latin typeface="Arial" charset="0"/>
                <a:ea typeface="宋体" pitchFamily="2" charset="-122"/>
              </a:defRPr>
            </a:lvl7pPr>
            <a:lvl8pPr marL="3165310" indent="-211021" defTabSz="914423" eaLnBrk="0" fontAlgn="base" hangingPunct="0">
              <a:spcBef>
                <a:spcPct val="30000"/>
              </a:spcBef>
              <a:spcAft>
                <a:spcPct val="0"/>
              </a:spcAft>
              <a:defRPr sz="1100">
                <a:solidFill>
                  <a:schemeClr val="tx1"/>
                </a:solidFill>
                <a:latin typeface="Arial" charset="0"/>
                <a:ea typeface="宋体" pitchFamily="2" charset="-122"/>
              </a:defRPr>
            </a:lvl8pPr>
            <a:lvl9pPr marL="3587351" indent="-211021" defTabSz="914423"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0AA3D1A4-040E-4AD9-B52B-DF2997BEDC44}" type="slidenum">
              <a:rPr lang="en-US" altLang="zh-CN" sz="1200">
                <a:solidFill>
                  <a:prstClr val="black"/>
                </a:solidFill>
              </a:rPr>
              <a:pPr eaLnBrk="1" hangingPunct="1">
                <a:spcBef>
                  <a:spcPct val="0"/>
                </a:spcBef>
              </a:pPr>
              <a:t>2</a:t>
            </a:fld>
            <a:endParaRPr lang="en-US" altLang="zh-CN" sz="1200">
              <a:solidFill>
                <a:prstClr val="black"/>
              </a:solidFill>
            </a:endParaRPr>
          </a:p>
        </p:txBody>
      </p:sp>
      <p:sp>
        <p:nvSpPr>
          <p:cNvPr id="77827" name="Rectangle 2"/>
          <p:cNvSpPr>
            <a:spLocks noGrp="1" noRot="1" noChangeAspect="1" noChangeArrowheads="1" noTextEdit="1"/>
          </p:cNvSpPr>
          <p:nvPr>
            <p:ph type="sldImg"/>
          </p:nvPr>
        </p:nvSpPr>
        <p:spPr>
          <a:xfrm>
            <a:off x="3263900" y="509588"/>
            <a:ext cx="3400425" cy="2549525"/>
          </a:xfrm>
          <a:ln/>
        </p:spPr>
      </p:sp>
      <p:sp>
        <p:nvSpPr>
          <p:cNvPr id="77828" name="Rectangle 3"/>
          <p:cNvSpPr>
            <a:spLocks noGrp="1" noChangeArrowheads="1"/>
          </p:cNvSpPr>
          <p:nvPr>
            <p:ph type="body" idx="1"/>
          </p:nvPr>
        </p:nvSpPr>
        <p:spPr>
          <a:xfrm>
            <a:off x="1325394" y="3228554"/>
            <a:ext cx="7277442" cy="3058795"/>
          </a:xfrm>
          <a:noFill/>
        </p:spPr>
        <p:txBody>
          <a:bodyPr/>
          <a:lstStyle/>
          <a:p>
            <a:pPr eaLnBrk="1" hangingPunct="1"/>
            <a:endParaRPr lang="en-US" altLang="en-US"/>
          </a:p>
        </p:txBody>
      </p:sp>
    </p:spTree>
    <p:extLst>
      <p:ext uri="{BB962C8B-B14F-4D97-AF65-F5344CB8AC3E}">
        <p14:creationId xmlns:p14="http://schemas.microsoft.com/office/powerpoint/2010/main" val="235149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A62592DF-94FC-468A-B17A-7EB766064252}" type="slidenum">
              <a:rPr lang="en-US" altLang="zh-CN" sz="1300" smtClean="0"/>
              <a:pPr algn="r" eaLnBrk="1" hangingPunct="1">
                <a:spcBef>
                  <a:spcPct val="0"/>
                </a:spcBef>
              </a:pPr>
              <a:t>11</a:t>
            </a:fld>
            <a:endParaRPr lang="en-US" altLang="zh-CN" sz="130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2070933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2723E101-6689-49BA-9468-CC8235737079}" type="slidenum">
              <a:rPr lang="en-US" altLang="zh-CN" sz="1300" smtClean="0"/>
              <a:pPr algn="r" eaLnBrk="1" hangingPunct="1">
                <a:spcBef>
                  <a:spcPct val="0"/>
                </a:spcBef>
              </a:pPr>
              <a:t>12</a:t>
            </a:fld>
            <a:endParaRPr lang="en-US" altLang="zh-CN" sz="130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957001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2078C549-4505-459E-A117-904DF12AE92C}" type="slidenum">
              <a:rPr lang="en-US" altLang="zh-CN" sz="1300" smtClean="0"/>
              <a:pPr algn="r" eaLnBrk="1" hangingPunct="1">
                <a:spcBef>
                  <a:spcPct val="0"/>
                </a:spcBef>
              </a:pPr>
              <a:t>13</a:t>
            </a:fld>
            <a:endParaRPr lang="en-US" altLang="zh-CN" sz="130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2286216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920C5FF4-8C37-4863-AEC0-8B850BE7A4B8}" type="slidenum">
              <a:rPr lang="en-US" altLang="zh-CN" sz="1300" smtClean="0"/>
              <a:pPr algn="r" eaLnBrk="1" hangingPunct="1">
                <a:spcBef>
                  <a:spcPct val="0"/>
                </a:spcBef>
              </a:pPr>
              <a:t>14</a:t>
            </a:fld>
            <a:endParaRPr lang="en-US" altLang="zh-CN" sz="130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1600975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1E95E818-C030-435A-A141-E863B43D3E26}" type="slidenum">
              <a:rPr lang="en-US" altLang="zh-CN" sz="1300" smtClean="0"/>
              <a:pPr algn="r" eaLnBrk="1" hangingPunct="1">
                <a:spcBef>
                  <a:spcPct val="0"/>
                </a:spcBef>
              </a:pPr>
              <a:t>15</a:t>
            </a:fld>
            <a:endParaRPr lang="en-US" altLang="zh-CN" sz="130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3698045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6B9DC7BF-7A1B-4B5A-89C1-9317FC3BB40B}" type="slidenum">
              <a:rPr lang="en-US" altLang="zh-CN" sz="1300" smtClean="0"/>
              <a:pPr algn="r" eaLnBrk="1" hangingPunct="1">
                <a:spcBef>
                  <a:spcPct val="0"/>
                </a:spcBef>
              </a:pPr>
              <a:t>16</a:t>
            </a:fld>
            <a:endParaRPr lang="en-US" altLang="zh-CN" sz="130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0602736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9B2C31E3-86FC-40A9-A7B9-82136CDDD000}" type="slidenum">
              <a:rPr lang="en-US" altLang="zh-CN" sz="1300" smtClean="0"/>
              <a:pPr algn="r" eaLnBrk="1" hangingPunct="1">
                <a:spcBef>
                  <a:spcPct val="0"/>
                </a:spcBef>
              </a:pPr>
              <a:t>17</a:t>
            </a:fld>
            <a:endParaRPr lang="en-US" altLang="zh-CN" sz="130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1301309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A9EE67F6-5CB6-43DC-BA98-5A72E9C0D1C7}" type="slidenum">
              <a:rPr lang="en-US" altLang="zh-CN" sz="1300" smtClean="0"/>
              <a:pPr algn="r" eaLnBrk="1" hangingPunct="1">
                <a:spcBef>
                  <a:spcPct val="0"/>
                </a:spcBef>
              </a:pPr>
              <a:t>18</a:t>
            </a:fld>
            <a:endParaRPr lang="en-US" altLang="zh-CN" sz="13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800809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36C5DDC5-4B7B-4F72-B19F-26FD27D18BFC}" type="slidenum">
              <a:rPr lang="en-US" altLang="zh-CN" sz="1300" smtClean="0"/>
              <a:pPr algn="r" eaLnBrk="1" hangingPunct="1">
                <a:spcBef>
                  <a:spcPct val="0"/>
                </a:spcBef>
              </a:pPr>
              <a:t>19</a:t>
            </a:fld>
            <a:endParaRPr lang="en-US" altLang="zh-CN" sz="130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406260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D7327F11-69C4-4612-8480-85992A00A11A}" type="slidenum">
              <a:rPr lang="en-US" altLang="zh-CN" sz="1300" smtClean="0"/>
              <a:pPr algn="r" eaLnBrk="1" hangingPunct="1">
                <a:spcBef>
                  <a:spcPct val="0"/>
                </a:spcBef>
              </a:pPr>
              <a:t>20</a:t>
            </a:fld>
            <a:endParaRPr lang="en-US" altLang="zh-CN" sz="130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232386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852C0725-BA5B-47DB-B8AA-EB52E59CD8C7}" type="slidenum">
              <a:rPr lang="en-US" altLang="zh-CN" sz="1300" smtClean="0"/>
              <a:pPr algn="r" eaLnBrk="1" hangingPunct="1">
                <a:spcBef>
                  <a:spcPct val="0"/>
                </a:spcBef>
              </a:pPr>
              <a:t>3</a:t>
            </a:fld>
            <a:endParaRPr lang="en-US" altLang="zh-CN" sz="13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35669530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D31A0350-3EC3-4B2C-9DA6-3981D08C3808}" type="slidenum">
              <a:rPr lang="en-US" altLang="zh-CN" sz="1300" smtClean="0"/>
              <a:pPr algn="r" eaLnBrk="1" hangingPunct="1">
                <a:spcBef>
                  <a:spcPct val="0"/>
                </a:spcBef>
              </a:pPr>
              <a:t>21</a:t>
            </a:fld>
            <a:endParaRPr lang="en-US" altLang="zh-CN" sz="130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969142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B9CD298B-DAC4-493B-B124-FC7EA8C2CCDC}" type="slidenum">
              <a:rPr lang="en-US" altLang="zh-CN" sz="1300" smtClean="0"/>
              <a:pPr algn="r" eaLnBrk="1" hangingPunct="1">
                <a:spcBef>
                  <a:spcPct val="0"/>
                </a:spcBef>
              </a:pPr>
              <a:t>22</a:t>
            </a:fld>
            <a:endParaRPr lang="en-US" altLang="zh-CN" sz="130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1394927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E38C27BE-18BF-491A-930A-CB0DA29280CF}" type="slidenum">
              <a:rPr lang="en-US" altLang="zh-CN" sz="1300" smtClean="0"/>
              <a:pPr algn="r" eaLnBrk="1" hangingPunct="1">
                <a:spcBef>
                  <a:spcPct val="0"/>
                </a:spcBef>
              </a:pPr>
              <a:t>23</a:t>
            </a:fld>
            <a:endParaRPr lang="en-US" altLang="zh-CN" sz="130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38379987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CAEEB99C-FCFC-4F66-B1E5-62A220C92C13}" type="slidenum">
              <a:rPr lang="en-US" altLang="zh-CN" sz="1300" smtClean="0"/>
              <a:pPr algn="r" eaLnBrk="1" hangingPunct="1">
                <a:spcBef>
                  <a:spcPct val="0"/>
                </a:spcBef>
              </a:pPr>
              <a:t>24</a:t>
            </a:fld>
            <a:endParaRPr lang="en-US" altLang="zh-CN" sz="13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30710303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F7C875DB-F6EA-4F0C-B8AC-814FCADAFA55}" type="slidenum">
              <a:rPr lang="en-US" altLang="zh-CN" sz="1300" smtClean="0"/>
              <a:pPr algn="r" eaLnBrk="1" hangingPunct="1">
                <a:spcBef>
                  <a:spcPct val="0"/>
                </a:spcBef>
              </a:pPr>
              <a:t>25</a:t>
            </a:fld>
            <a:endParaRPr lang="en-US" altLang="zh-CN" sz="130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503816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AE94C5DD-0CC6-4446-BA4B-415F27E38A3C}" type="slidenum">
              <a:rPr lang="en-US" altLang="zh-CN" sz="1300" smtClean="0"/>
              <a:pPr algn="r" eaLnBrk="1" hangingPunct="1">
                <a:spcBef>
                  <a:spcPct val="0"/>
                </a:spcBef>
              </a:pPr>
              <a:t>26</a:t>
            </a:fld>
            <a:endParaRPr lang="en-US" altLang="zh-CN" sz="130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6844861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0B32C19C-6D9C-4ED0-897E-AABAF38DFBD6}" type="slidenum">
              <a:rPr lang="en-US" altLang="zh-CN" sz="1300" smtClean="0"/>
              <a:pPr algn="r" eaLnBrk="1" hangingPunct="1">
                <a:spcBef>
                  <a:spcPct val="0"/>
                </a:spcBef>
              </a:pPr>
              <a:t>27</a:t>
            </a:fld>
            <a:endParaRPr lang="en-US" altLang="zh-CN" sz="13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530832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605DAA4F-6144-44BF-B022-8B26E7027B51}" type="slidenum">
              <a:rPr lang="en-US" altLang="zh-CN" sz="1300" smtClean="0"/>
              <a:pPr algn="r" eaLnBrk="1" hangingPunct="1">
                <a:spcBef>
                  <a:spcPct val="0"/>
                </a:spcBef>
              </a:pPr>
              <a:t>28</a:t>
            </a:fld>
            <a:endParaRPr lang="en-US" altLang="zh-CN" sz="13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9299358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A38D5AF8-9AF3-417D-879C-3DA59CC1E14F}" type="slidenum">
              <a:rPr lang="en-US" altLang="zh-CN" sz="1300" smtClean="0"/>
              <a:pPr algn="r" eaLnBrk="1" hangingPunct="1">
                <a:spcBef>
                  <a:spcPct val="0"/>
                </a:spcBef>
              </a:pPr>
              <a:t>29</a:t>
            </a:fld>
            <a:endParaRPr lang="en-US" altLang="zh-CN" sz="130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42024690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F8E6BFC4-E6DC-4F4A-BC89-4246254E271B}" type="slidenum">
              <a:rPr lang="en-US" altLang="zh-CN" sz="1300" smtClean="0"/>
              <a:pPr algn="r" eaLnBrk="1" hangingPunct="1">
                <a:spcBef>
                  <a:spcPct val="0"/>
                </a:spcBef>
              </a:pPr>
              <a:t>30</a:t>
            </a:fld>
            <a:endParaRPr lang="en-US" altLang="zh-CN" sz="130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1791289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CFC66656-F0D8-4912-ACE1-3ADA2F0A4CE7}" type="slidenum">
              <a:rPr lang="en-US" altLang="zh-CN" sz="1300" smtClean="0"/>
              <a:pPr algn="r" eaLnBrk="1" hangingPunct="1">
                <a:spcBef>
                  <a:spcPct val="0"/>
                </a:spcBef>
              </a:pPr>
              <a:t>4</a:t>
            </a:fld>
            <a:endParaRPr lang="en-US" altLang="zh-CN" sz="130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8997078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F81C81A8-5F9B-4941-AF54-9889E2DE239C}" type="slidenum">
              <a:rPr lang="en-US" altLang="zh-CN" sz="1300" smtClean="0"/>
              <a:pPr algn="r" eaLnBrk="1" hangingPunct="1">
                <a:spcBef>
                  <a:spcPct val="0"/>
                </a:spcBef>
              </a:pPr>
              <a:t>31</a:t>
            </a:fld>
            <a:endParaRPr lang="en-US" altLang="zh-CN" sz="130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30681811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04844C90-A1F2-4105-8014-728B33ECFCD7}" type="slidenum">
              <a:rPr lang="en-US" altLang="zh-CN" sz="1300" smtClean="0"/>
              <a:pPr algn="r" eaLnBrk="1" hangingPunct="1">
                <a:spcBef>
                  <a:spcPct val="0"/>
                </a:spcBef>
              </a:pPr>
              <a:t>32</a:t>
            </a:fld>
            <a:endParaRPr lang="en-US" altLang="zh-CN" sz="130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25449652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2AC5F247-3859-47F6-AE53-5F83BB393712}" type="slidenum">
              <a:rPr lang="en-US" altLang="zh-CN" sz="1300" smtClean="0"/>
              <a:pPr algn="r" eaLnBrk="1" hangingPunct="1">
                <a:spcBef>
                  <a:spcPct val="0"/>
                </a:spcBef>
              </a:pPr>
              <a:t>33</a:t>
            </a:fld>
            <a:endParaRPr lang="en-US" altLang="zh-CN" sz="130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5712341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9460ED34-0C67-45DA-A613-B249680AD4FD}" type="slidenum">
              <a:rPr lang="en-US" altLang="zh-CN" sz="1300" smtClean="0"/>
              <a:pPr algn="r" eaLnBrk="1" hangingPunct="1">
                <a:spcBef>
                  <a:spcPct val="0"/>
                </a:spcBef>
              </a:pPr>
              <a:t>34</a:t>
            </a:fld>
            <a:endParaRPr lang="en-US" altLang="zh-CN" sz="130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1257159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A2851994-5283-42AC-8758-19E378E19ED4}" type="slidenum">
              <a:rPr lang="en-US" altLang="zh-CN" sz="1300" smtClean="0"/>
              <a:pPr algn="r" eaLnBrk="1" hangingPunct="1">
                <a:spcBef>
                  <a:spcPct val="0"/>
                </a:spcBef>
              </a:pPr>
              <a:t>35</a:t>
            </a:fld>
            <a:endParaRPr lang="en-US" altLang="zh-CN" sz="130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37683937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696E8ADB-3858-48DA-AAA5-E6515CAB494C}" type="slidenum">
              <a:rPr lang="en-US" altLang="zh-CN" sz="1300" smtClean="0"/>
              <a:pPr algn="r" eaLnBrk="1" hangingPunct="1">
                <a:spcBef>
                  <a:spcPct val="0"/>
                </a:spcBef>
              </a:pPr>
              <a:t>36</a:t>
            </a:fld>
            <a:endParaRPr lang="en-US" altLang="zh-CN" sz="130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42941728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D4296113-2D28-40BA-A3B1-81F61CBD1D1D}" type="slidenum">
              <a:rPr lang="en-US" altLang="zh-CN" sz="1300" smtClean="0"/>
              <a:pPr algn="r" eaLnBrk="1" hangingPunct="1">
                <a:spcBef>
                  <a:spcPct val="0"/>
                </a:spcBef>
              </a:pPr>
              <a:t>38</a:t>
            </a:fld>
            <a:endParaRPr lang="en-US" altLang="zh-CN" sz="130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12362777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C945D735-6FBC-4C0B-8741-F8C73156A96F}" type="slidenum">
              <a:rPr lang="en-US" altLang="zh-CN" sz="1300" smtClean="0"/>
              <a:pPr algn="r" eaLnBrk="1" hangingPunct="1">
                <a:spcBef>
                  <a:spcPct val="0"/>
                </a:spcBef>
              </a:pPr>
              <a:t>39</a:t>
            </a:fld>
            <a:endParaRPr lang="en-US" altLang="zh-CN" sz="130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6105254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A906A1C1-68A9-434C-8A2D-2A1293585AFD}" type="slidenum">
              <a:rPr lang="en-US" altLang="zh-CN" sz="1300" smtClean="0"/>
              <a:pPr algn="r" eaLnBrk="1" hangingPunct="1">
                <a:spcBef>
                  <a:spcPct val="0"/>
                </a:spcBef>
              </a:pPr>
              <a:t>40</a:t>
            </a:fld>
            <a:endParaRPr lang="en-US" altLang="zh-CN" sz="130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8694572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EDA83B0B-6079-4D7F-891E-5CF34F0697BA}" type="slidenum">
              <a:rPr lang="en-US" altLang="zh-CN" sz="1300" smtClean="0"/>
              <a:pPr algn="r" eaLnBrk="1" hangingPunct="1">
                <a:spcBef>
                  <a:spcPct val="0"/>
                </a:spcBef>
              </a:pPr>
              <a:t>41</a:t>
            </a:fld>
            <a:endParaRPr lang="en-US" altLang="zh-CN" sz="130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3300708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BA4B6B4C-1EAE-45F4-8B0E-5B7A891A5A9E}" type="slidenum">
              <a:rPr lang="en-US" altLang="zh-CN" sz="1300" smtClean="0"/>
              <a:pPr algn="r" eaLnBrk="1" hangingPunct="1">
                <a:spcBef>
                  <a:spcPct val="0"/>
                </a:spcBef>
              </a:pPr>
              <a:t>5</a:t>
            </a:fld>
            <a:endParaRPr lang="en-US" altLang="zh-CN" sz="13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5383875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69FA30BE-51E9-4C6B-BA1E-A3A56205DFEB}" type="slidenum">
              <a:rPr lang="en-US" altLang="zh-CN" sz="1300" smtClean="0"/>
              <a:pPr algn="r" eaLnBrk="1" hangingPunct="1">
                <a:spcBef>
                  <a:spcPct val="0"/>
                </a:spcBef>
              </a:pPr>
              <a:t>42</a:t>
            </a:fld>
            <a:endParaRPr lang="en-US" altLang="zh-CN" sz="130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21503146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972FC5E9-DBE3-404D-8E82-5ED6A03E7BA7}" type="slidenum">
              <a:rPr lang="en-US" altLang="zh-CN" sz="1300" smtClean="0"/>
              <a:pPr algn="r" eaLnBrk="1" hangingPunct="1">
                <a:spcBef>
                  <a:spcPct val="0"/>
                </a:spcBef>
              </a:pPr>
              <a:t>43</a:t>
            </a:fld>
            <a:endParaRPr lang="en-US" altLang="zh-CN" sz="130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258206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A31A5DCE-86D5-4914-B7D3-854638CB965C}" type="slidenum">
              <a:rPr lang="en-US" altLang="zh-CN" sz="1300" smtClean="0"/>
              <a:pPr algn="r" eaLnBrk="1" hangingPunct="1">
                <a:spcBef>
                  <a:spcPct val="0"/>
                </a:spcBef>
              </a:pPr>
              <a:t>44</a:t>
            </a:fld>
            <a:endParaRPr lang="en-US" altLang="zh-CN" sz="130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15233219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88755D88-B3F0-4459-A494-FE1317ACC420}" type="slidenum">
              <a:rPr lang="en-US" altLang="zh-CN" sz="1300" smtClean="0"/>
              <a:pPr algn="r" eaLnBrk="1" hangingPunct="1">
                <a:spcBef>
                  <a:spcPct val="0"/>
                </a:spcBef>
              </a:pPr>
              <a:t>45</a:t>
            </a:fld>
            <a:endParaRPr lang="en-US" altLang="zh-CN" sz="130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4835744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C18C1AD2-E818-4F2E-A543-CCF73870E41D}" type="slidenum">
              <a:rPr lang="en-US" altLang="zh-CN" sz="1300" smtClean="0"/>
              <a:pPr algn="r" eaLnBrk="1" hangingPunct="1">
                <a:spcBef>
                  <a:spcPct val="0"/>
                </a:spcBef>
              </a:pPr>
              <a:t>46</a:t>
            </a:fld>
            <a:endParaRPr lang="en-US" altLang="zh-CN" sz="130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p:spPr>
        <p:txBody>
          <a:bodyPr/>
          <a:lstStyle/>
          <a:p>
            <a:pPr eaLnBrk="1" hangingPunct="1"/>
            <a:r>
              <a:rPr lang="en-US" altLang="zh-CN"/>
              <a:t> (From ICNP 2004)</a:t>
            </a:r>
            <a:endParaRPr lang="en-US" altLang="en-US"/>
          </a:p>
        </p:txBody>
      </p:sp>
    </p:spTree>
    <p:extLst>
      <p:ext uri="{BB962C8B-B14F-4D97-AF65-F5344CB8AC3E}">
        <p14:creationId xmlns:p14="http://schemas.microsoft.com/office/powerpoint/2010/main" val="7874179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E9EF3535-122B-455E-B94F-3A5BAEB6983C}" type="slidenum">
              <a:rPr lang="en-US" altLang="zh-CN" sz="1300" smtClean="0"/>
              <a:pPr algn="r" eaLnBrk="1" hangingPunct="1">
                <a:spcBef>
                  <a:spcPct val="0"/>
                </a:spcBef>
              </a:pPr>
              <a:t>47</a:t>
            </a:fld>
            <a:endParaRPr lang="en-US" altLang="zh-CN" sz="1300"/>
          </a:p>
        </p:txBody>
      </p:sp>
      <p:sp>
        <p:nvSpPr>
          <p:cNvPr id="105475" name="Rectangle 2"/>
          <p:cNvSpPr>
            <a:spLocks noGrp="1" noRot="1" noChangeAspect="1" noChangeArrowheads="1" noTextEdit="1"/>
          </p:cNvSpPr>
          <p:nvPr>
            <p:ph type="sldImg"/>
          </p:nvPr>
        </p:nvSpPr>
        <p:spPr>
          <a:xfrm>
            <a:off x="3343275" y="533400"/>
            <a:ext cx="3548063" cy="2660650"/>
          </a:xfrm>
          <a:ln/>
        </p:spPr>
      </p:sp>
      <p:sp>
        <p:nvSpPr>
          <p:cNvPr id="105476" name="Rectangle 3"/>
          <p:cNvSpPr>
            <a:spLocks noGrp="1" noChangeArrowheads="1"/>
          </p:cNvSpPr>
          <p:nvPr>
            <p:ph type="body" idx="1"/>
          </p:nvPr>
        </p:nvSpPr>
        <p:spPr>
          <a:xfrm>
            <a:off x="1023005" y="3371809"/>
            <a:ext cx="8188606" cy="3194520"/>
          </a:xfrm>
          <a:noFill/>
        </p:spPr>
        <p:txBody>
          <a:bodyPr/>
          <a:lstStyle/>
          <a:p>
            <a:pPr eaLnBrk="1" hangingPunct="1"/>
            <a:endParaRPr lang="en-US" altLang="en-US"/>
          </a:p>
        </p:txBody>
      </p:sp>
    </p:spTree>
    <p:extLst>
      <p:ext uri="{BB962C8B-B14F-4D97-AF65-F5344CB8AC3E}">
        <p14:creationId xmlns:p14="http://schemas.microsoft.com/office/powerpoint/2010/main" val="17214640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006AB3C7-4860-42D4-AEF8-ED081891F5EE}" type="slidenum">
              <a:rPr lang="en-US" altLang="zh-CN" sz="1300" smtClean="0"/>
              <a:pPr algn="r" eaLnBrk="1" hangingPunct="1">
                <a:spcBef>
                  <a:spcPct val="0"/>
                </a:spcBef>
              </a:pPr>
              <a:t>48</a:t>
            </a:fld>
            <a:endParaRPr lang="en-US" altLang="zh-CN" sz="1300"/>
          </a:p>
        </p:txBody>
      </p:sp>
      <p:sp>
        <p:nvSpPr>
          <p:cNvPr id="106499" name="Rectangle 2"/>
          <p:cNvSpPr>
            <a:spLocks noGrp="1" noRot="1" noChangeAspect="1" noChangeArrowheads="1" noTextEdit="1"/>
          </p:cNvSpPr>
          <p:nvPr>
            <p:ph type="sldImg"/>
          </p:nvPr>
        </p:nvSpPr>
        <p:spPr>
          <a:xfrm>
            <a:off x="3343275" y="533400"/>
            <a:ext cx="3548063" cy="2660650"/>
          </a:xfrm>
          <a:ln/>
        </p:spPr>
      </p:sp>
      <p:sp>
        <p:nvSpPr>
          <p:cNvPr id="106500" name="Rectangle 3"/>
          <p:cNvSpPr>
            <a:spLocks noGrp="1" noChangeArrowheads="1"/>
          </p:cNvSpPr>
          <p:nvPr>
            <p:ph type="body" idx="1"/>
          </p:nvPr>
        </p:nvSpPr>
        <p:spPr>
          <a:xfrm>
            <a:off x="1023005" y="3371809"/>
            <a:ext cx="8188606" cy="3194520"/>
          </a:xfrm>
          <a:noFill/>
        </p:spPr>
        <p:txBody>
          <a:bodyPr/>
          <a:lstStyle/>
          <a:p>
            <a:pPr eaLnBrk="1" hangingPunct="1"/>
            <a:endParaRPr lang="en-US" altLang="en-US"/>
          </a:p>
        </p:txBody>
      </p:sp>
    </p:spTree>
    <p:extLst>
      <p:ext uri="{BB962C8B-B14F-4D97-AF65-F5344CB8AC3E}">
        <p14:creationId xmlns:p14="http://schemas.microsoft.com/office/powerpoint/2010/main" val="18140969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477F1CBF-1133-4D11-8A9B-B3578A3872DC}" type="slidenum">
              <a:rPr lang="en-US" altLang="zh-CN" sz="1300" smtClean="0"/>
              <a:pPr algn="r" eaLnBrk="1" hangingPunct="1">
                <a:spcBef>
                  <a:spcPct val="0"/>
                </a:spcBef>
              </a:pPr>
              <a:t>49</a:t>
            </a:fld>
            <a:endParaRPr lang="en-US" altLang="zh-CN" sz="1300"/>
          </a:p>
        </p:txBody>
      </p:sp>
      <p:sp>
        <p:nvSpPr>
          <p:cNvPr id="107523" name="Rectangle 2"/>
          <p:cNvSpPr>
            <a:spLocks noGrp="1" noRot="1" noChangeAspect="1" noChangeArrowheads="1" noTextEdit="1"/>
          </p:cNvSpPr>
          <p:nvPr>
            <p:ph type="sldImg"/>
          </p:nvPr>
        </p:nvSpPr>
        <p:spPr>
          <a:xfrm>
            <a:off x="3343275" y="533400"/>
            <a:ext cx="3548063" cy="2660650"/>
          </a:xfrm>
          <a:ln/>
        </p:spPr>
      </p:sp>
      <p:sp>
        <p:nvSpPr>
          <p:cNvPr id="107524" name="Rectangle 3"/>
          <p:cNvSpPr>
            <a:spLocks noGrp="1" noChangeArrowheads="1"/>
          </p:cNvSpPr>
          <p:nvPr>
            <p:ph type="body" idx="1"/>
          </p:nvPr>
        </p:nvSpPr>
        <p:spPr>
          <a:xfrm>
            <a:off x="1023005" y="3371809"/>
            <a:ext cx="8188606" cy="3194520"/>
          </a:xfrm>
          <a:noFill/>
        </p:spPr>
        <p:txBody>
          <a:bodyPr/>
          <a:lstStyle/>
          <a:p>
            <a:pPr eaLnBrk="1" hangingPunct="1"/>
            <a:endParaRPr lang="en-US" altLang="en-US"/>
          </a:p>
        </p:txBody>
      </p:sp>
    </p:spTree>
    <p:extLst>
      <p:ext uri="{BB962C8B-B14F-4D97-AF65-F5344CB8AC3E}">
        <p14:creationId xmlns:p14="http://schemas.microsoft.com/office/powerpoint/2010/main" val="34553157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432EBAB0-4DF0-4E54-B232-D639F74A8DE8}" type="slidenum">
              <a:rPr lang="en-US" altLang="zh-CN" sz="1300" smtClean="0"/>
              <a:pPr algn="r" eaLnBrk="1" hangingPunct="1">
                <a:spcBef>
                  <a:spcPct val="0"/>
                </a:spcBef>
              </a:pPr>
              <a:t>51</a:t>
            </a:fld>
            <a:endParaRPr lang="en-US" altLang="zh-CN" sz="130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0910601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CFC66656-F0D8-4912-ACE1-3ADA2F0A4CE7}" type="slidenum">
              <a:rPr lang="en-US" altLang="zh-CN" sz="1300" smtClean="0"/>
              <a:pPr algn="r" eaLnBrk="1" hangingPunct="1">
                <a:spcBef>
                  <a:spcPct val="0"/>
                </a:spcBef>
              </a:pPr>
              <a:t>52</a:t>
            </a:fld>
            <a:endParaRPr lang="en-US" altLang="zh-CN" sz="130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65276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F87FCBAB-0F03-47F4-871C-E3472178D0E3}" type="slidenum">
              <a:rPr lang="en-US" altLang="zh-CN" sz="1300" smtClean="0"/>
              <a:pPr algn="r" eaLnBrk="1" hangingPunct="1">
                <a:spcBef>
                  <a:spcPct val="0"/>
                </a:spcBef>
              </a:pPr>
              <a:t>6</a:t>
            </a:fld>
            <a:endParaRPr lang="en-US" altLang="zh-CN" sz="13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147326189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9BA001F1-9F1E-4244-8EF9-F14778145D7F}" type="slidenum">
              <a:rPr lang="en-US" altLang="zh-CN" sz="1300" smtClean="0"/>
              <a:pPr algn="r" eaLnBrk="1" hangingPunct="1">
                <a:spcBef>
                  <a:spcPct val="0"/>
                </a:spcBef>
              </a:pPr>
              <a:t>53</a:t>
            </a:fld>
            <a:endParaRPr lang="en-US" altLang="zh-CN" sz="130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6141826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C5217AAD-E578-4134-8184-5B65D0BBCCC3}" type="slidenum">
              <a:rPr lang="en-US" altLang="zh-CN" sz="1300" smtClean="0"/>
              <a:pPr algn="r" eaLnBrk="1" hangingPunct="1">
                <a:spcBef>
                  <a:spcPct val="0"/>
                </a:spcBef>
              </a:pPr>
              <a:t>54</a:t>
            </a:fld>
            <a:endParaRPr lang="en-US" altLang="zh-CN" sz="130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4681145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AEEF37B5-29CF-4F46-A618-E349EE08BFFA}" type="slidenum">
              <a:rPr lang="en-US" altLang="zh-CN" sz="1300" smtClean="0"/>
              <a:pPr algn="r" eaLnBrk="1" hangingPunct="1">
                <a:spcBef>
                  <a:spcPct val="0"/>
                </a:spcBef>
              </a:pPr>
              <a:t>55</a:t>
            </a:fld>
            <a:endParaRPr lang="en-US" altLang="zh-CN" sz="130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6552784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29631148-0F4D-42AC-819A-0CE789213949}" type="slidenum">
              <a:rPr lang="en-US" altLang="zh-CN" sz="1300" smtClean="0"/>
              <a:pPr algn="r" eaLnBrk="1" hangingPunct="1">
                <a:spcBef>
                  <a:spcPct val="0"/>
                </a:spcBef>
              </a:pPr>
              <a:t>56</a:t>
            </a:fld>
            <a:endParaRPr lang="en-US" altLang="zh-CN" sz="130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3954776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A0C670C6-803E-4B0E-96F5-41F5CE02AF17}" type="slidenum">
              <a:rPr lang="en-US" altLang="zh-CN" sz="1300" smtClean="0"/>
              <a:pPr algn="r" eaLnBrk="1" hangingPunct="1">
                <a:spcBef>
                  <a:spcPct val="0"/>
                </a:spcBef>
              </a:pPr>
              <a:t>57</a:t>
            </a:fld>
            <a:endParaRPr lang="en-US" altLang="zh-CN" sz="130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978581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40EDF63A-E452-4FEA-B62C-71A62FDE18F5}" type="slidenum">
              <a:rPr lang="en-US" altLang="zh-CN" sz="1300" smtClean="0"/>
              <a:pPr algn="r" eaLnBrk="1" hangingPunct="1">
                <a:spcBef>
                  <a:spcPct val="0"/>
                </a:spcBef>
              </a:pPr>
              <a:t>58</a:t>
            </a:fld>
            <a:endParaRPr lang="en-US" altLang="zh-CN" sz="130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147717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C1B86CED-AC7C-4B9F-A5CA-E578D6DB5134}" type="slidenum">
              <a:rPr lang="en-US" altLang="zh-CN" sz="1300" smtClean="0"/>
              <a:pPr algn="r" eaLnBrk="1" hangingPunct="1">
                <a:spcBef>
                  <a:spcPct val="0"/>
                </a:spcBef>
              </a:pPr>
              <a:t>59</a:t>
            </a:fld>
            <a:endParaRPr lang="en-US" altLang="zh-CN" sz="130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15914387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AAA381F3-34BF-4A45-ACE4-769A25842E77}" type="slidenum">
              <a:rPr lang="en-US" altLang="zh-CN" sz="1300" smtClean="0"/>
              <a:pPr algn="r" eaLnBrk="1" hangingPunct="1">
                <a:spcBef>
                  <a:spcPct val="0"/>
                </a:spcBef>
              </a:pPr>
              <a:t>60</a:t>
            </a:fld>
            <a:endParaRPr lang="en-US" altLang="zh-CN" sz="130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716610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0077E016-B385-4FC1-9FE7-61353B752503}" type="slidenum">
              <a:rPr lang="en-US" altLang="zh-CN" sz="1300" smtClean="0"/>
              <a:pPr algn="r" eaLnBrk="1" hangingPunct="1">
                <a:spcBef>
                  <a:spcPct val="0"/>
                </a:spcBef>
              </a:pPr>
              <a:t>7</a:t>
            </a:fld>
            <a:endParaRPr lang="en-US" altLang="zh-CN" sz="13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3518924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55955C6D-5839-4AFF-A1FA-50211E00DCFB}" type="slidenum">
              <a:rPr lang="en-US" altLang="zh-CN" sz="1300" smtClean="0"/>
              <a:pPr algn="r" eaLnBrk="1" hangingPunct="1">
                <a:spcBef>
                  <a:spcPct val="0"/>
                </a:spcBef>
              </a:pPr>
              <a:t>8</a:t>
            </a:fld>
            <a:endParaRPr lang="en-US" altLang="zh-CN" sz="130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2171784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4CE0AD65-3011-4F2C-87D3-01F8E5C439DB}" type="slidenum">
              <a:rPr lang="en-US" altLang="zh-CN" sz="1300" smtClean="0"/>
              <a:pPr algn="r" eaLnBrk="1" hangingPunct="1">
                <a:spcBef>
                  <a:spcPct val="0"/>
                </a:spcBef>
              </a:pPr>
              <a:t>9</a:t>
            </a:fld>
            <a:endParaRPr lang="en-US" altLang="zh-CN" sz="13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1308118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lgn="l" defTabSz="990600" eaLnBrk="0" hangingPunct="0">
              <a:spcBef>
                <a:spcPct val="30000"/>
              </a:spcBef>
              <a:defRPr sz="1200">
                <a:solidFill>
                  <a:schemeClr val="tx1"/>
                </a:solidFill>
                <a:latin typeface="Arial" charset="0"/>
                <a:ea typeface="宋体" pitchFamily="2" charset="-122"/>
              </a:defRPr>
            </a:lvl1pPr>
            <a:lvl2pPr marL="742950" indent="-285750" algn="l" defTabSz="990600" eaLnBrk="0" hangingPunct="0">
              <a:spcBef>
                <a:spcPct val="30000"/>
              </a:spcBef>
              <a:defRPr sz="1200">
                <a:solidFill>
                  <a:schemeClr val="tx1"/>
                </a:solidFill>
                <a:latin typeface="Arial" charset="0"/>
                <a:ea typeface="宋体" pitchFamily="2" charset="-122"/>
              </a:defRPr>
            </a:lvl2pPr>
            <a:lvl3pPr marL="1143000" indent="-228600" algn="l" defTabSz="990600" eaLnBrk="0" hangingPunct="0">
              <a:spcBef>
                <a:spcPct val="30000"/>
              </a:spcBef>
              <a:defRPr sz="1200">
                <a:solidFill>
                  <a:schemeClr val="tx1"/>
                </a:solidFill>
                <a:latin typeface="Arial" charset="0"/>
                <a:ea typeface="宋体" pitchFamily="2" charset="-122"/>
              </a:defRPr>
            </a:lvl3pPr>
            <a:lvl4pPr marL="1600200" indent="-228600" algn="l" defTabSz="990600" eaLnBrk="0" hangingPunct="0">
              <a:spcBef>
                <a:spcPct val="30000"/>
              </a:spcBef>
              <a:defRPr sz="1200">
                <a:solidFill>
                  <a:schemeClr val="tx1"/>
                </a:solidFill>
                <a:latin typeface="Arial" charset="0"/>
                <a:ea typeface="宋体" pitchFamily="2" charset="-122"/>
              </a:defRPr>
            </a:lvl4pPr>
            <a:lvl5pPr marL="2057400" indent="-228600" algn="l" defTabSz="990600" eaLnBrk="0" hangingPunct="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23791C8B-0F12-4E39-800D-A55218E5486F}" type="slidenum">
              <a:rPr lang="en-US" altLang="zh-CN" sz="1300" smtClean="0"/>
              <a:pPr algn="r" eaLnBrk="1" hangingPunct="1">
                <a:spcBef>
                  <a:spcPct val="0"/>
                </a:spcBef>
              </a:pPr>
              <a:t>10</a:t>
            </a:fld>
            <a:endParaRPr lang="en-US" altLang="zh-CN" sz="130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xfrm>
            <a:off x="1366295" y="3371810"/>
            <a:ext cx="7502026" cy="3195621"/>
          </a:xfrm>
          <a:noFill/>
        </p:spPr>
        <p:txBody>
          <a:bodyPr/>
          <a:lstStyle/>
          <a:p>
            <a:pPr eaLnBrk="1" hangingPunct="1"/>
            <a:endParaRPr lang="en-US" altLang="en-US"/>
          </a:p>
        </p:txBody>
      </p:sp>
    </p:spTree>
    <p:extLst>
      <p:ext uri="{BB962C8B-B14F-4D97-AF65-F5344CB8AC3E}">
        <p14:creationId xmlns:p14="http://schemas.microsoft.com/office/powerpoint/2010/main" val="1474450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a:p>
        </p:txBody>
      </p:sp>
    </p:spTree>
    <p:extLst>
      <p:ext uri="{BB962C8B-B14F-4D97-AF65-F5344CB8AC3E}">
        <p14:creationId xmlns:p14="http://schemas.microsoft.com/office/powerpoint/2010/main" val="2627555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1139187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15888"/>
            <a:ext cx="2057400" cy="6742112"/>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15888"/>
            <a:ext cx="6019800" cy="6742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880878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15888"/>
            <a:ext cx="8229600" cy="865187"/>
          </a:xfrm>
        </p:spPr>
        <p:txBody>
          <a:bodyPr/>
          <a:lstStyle/>
          <a:p>
            <a:r>
              <a:rPr lang="zh-CN" altLang="en-US"/>
              <a:t>单击此处编辑母版标题样式</a:t>
            </a:r>
            <a:endParaRPr lang="en-US"/>
          </a:p>
        </p:txBody>
      </p:sp>
      <p:sp>
        <p:nvSpPr>
          <p:cNvPr id="3" name="文本占位符 2"/>
          <p:cNvSpPr>
            <a:spLocks noGrp="1"/>
          </p:cNvSpPr>
          <p:nvPr>
            <p:ph type="body" sz="half" idx="1"/>
          </p:nvPr>
        </p:nvSpPr>
        <p:spPr>
          <a:xfrm>
            <a:off x="457200" y="1052513"/>
            <a:ext cx="4038600" cy="5805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052513"/>
            <a:ext cx="4038600" cy="5805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2001387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115888"/>
            <a:ext cx="8229600" cy="865187"/>
          </a:xfrm>
        </p:spPr>
        <p:txBody>
          <a:bodyPr/>
          <a:lstStyle/>
          <a:p>
            <a:r>
              <a:rPr lang="zh-CN" altLang="en-US"/>
              <a:t>单击此处编辑母版标题样式</a:t>
            </a:r>
            <a:endParaRPr lang="en-US"/>
          </a:p>
        </p:txBody>
      </p:sp>
      <p:sp>
        <p:nvSpPr>
          <p:cNvPr id="3" name="文本占位符 2"/>
          <p:cNvSpPr>
            <a:spLocks noGrp="1"/>
          </p:cNvSpPr>
          <p:nvPr>
            <p:ph type="body" sz="half" idx="1"/>
          </p:nvPr>
        </p:nvSpPr>
        <p:spPr>
          <a:xfrm>
            <a:off x="457200" y="1052513"/>
            <a:ext cx="8229600" cy="28257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57200" y="4030663"/>
            <a:ext cx="8229600" cy="28273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3184456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1712865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051008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052513"/>
            <a:ext cx="4038600" cy="580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052513"/>
            <a:ext cx="4038600" cy="580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777840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156359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851544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6755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727501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624306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3533"/>
            <a:ext cx="8229600" cy="721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764705"/>
            <a:ext cx="8229600" cy="6093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ea typeface="宋体" pitchFamily="2" charset="-122"/>
        </a:defRPr>
      </a:lvl2pPr>
      <a:lvl3pPr algn="ctr" rtl="0" eaLnBrk="0" fontAlgn="base" hangingPunct="0">
        <a:spcBef>
          <a:spcPct val="0"/>
        </a:spcBef>
        <a:spcAft>
          <a:spcPct val="0"/>
        </a:spcAft>
        <a:defRPr sz="4000">
          <a:solidFill>
            <a:schemeClr val="tx2"/>
          </a:solidFill>
          <a:latin typeface="Arial" charset="0"/>
          <a:ea typeface="宋体" pitchFamily="2" charset="-122"/>
        </a:defRPr>
      </a:lvl3pPr>
      <a:lvl4pPr algn="ctr" rtl="0" eaLnBrk="0" fontAlgn="base" hangingPunct="0">
        <a:spcBef>
          <a:spcPct val="0"/>
        </a:spcBef>
        <a:spcAft>
          <a:spcPct val="0"/>
        </a:spcAft>
        <a:defRPr sz="4000">
          <a:solidFill>
            <a:schemeClr val="tx2"/>
          </a:solidFill>
          <a:latin typeface="Arial" charset="0"/>
          <a:ea typeface="宋体" pitchFamily="2" charset="-122"/>
        </a:defRPr>
      </a:lvl4pPr>
      <a:lvl5pPr algn="ctr" rtl="0" eaLnBrk="0" fontAlgn="base" hangingPunct="0">
        <a:spcBef>
          <a:spcPct val="0"/>
        </a:spcBef>
        <a:spcAft>
          <a:spcPct val="0"/>
        </a:spcAft>
        <a:defRPr sz="4000">
          <a:solidFill>
            <a:schemeClr val="tx2"/>
          </a:solidFill>
          <a:latin typeface="Arial" charset="0"/>
          <a:ea typeface="宋体" pitchFamily="2" charset="-122"/>
        </a:defRPr>
      </a:lvl5pPr>
      <a:lvl6pPr marL="457200" algn="ctr" rtl="0" fontAlgn="base">
        <a:spcBef>
          <a:spcPct val="0"/>
        </a:spcBef>
        <a:spcAft>
          <a:spcPct val="0"/>
        </a:spcAft>
        <a:defRPr sz="4000">
          <a:solidFill>
            <a:schemeClr val="tx2"/>
          </a:solidFill>
          <a:latin typeface="Arial" charset="0"/>
          <a:ea typeface="宋体" pitchFamily="2" charset="-122"/>
        </a:defRPr>
      </a:lvl6pPr>
      <a:lvl7pPr marL="914400" algn="ctr" rtl="0" fontAlgn="base">
        <a:spcBef>
          <a:spcPct val="0"/>
        </a:spcBef>
        <a:spcAft>
          <a:spcPct val="0"/>
        </a:spcAft>
        <a:defRPr sz="4000">
          <a:solidFill>
            <a:schemeClr val="tx2"/>
          </a:solidFill>
          <a:latin typeface="Arial" charset="0"/>
          <a:ea typeface="宋体" pitchFamily="2" charset="-122"/>
        </a:defRPr>
      </a:lvl7pPr>
      <a:lvl8pPr marL="1371600" algn="ctr" rtl="0" fontAlgn="base">
        <a:spcBef>
          <a:spcPct val="0"/>
        </a:spcBef>
        <a:spcAft>
          <a:spcPct val="0"/>
        </a:spcAft>
        <a:defRPr sz="4000">
          <a:solidFill>
            <a:schemeClr val="tx2"/>
          </a:solidFill>
          <a:latin typeface="Arial" charset="0"/>
          <a:ea typeface="宋体" pitchFamily="2" charset="-122"/>
        </a:defRPr>
      </a:lvl8pPr>
      <a:lvl9pPr marL="1828800" algn="ctr" rtl="0" fontAlgn="base">
        <a:spcBef>
          <a:spcPct val="0"/>
        </a:spcBef>
        <a:spcAft>
          <a:spcPct val="0"/>
        </a:spcAft>
        <a:defRPr sz="4000">
          <a:solidFill>
            <a:schemeClr val="tx2"/>
          </a:solidFill>
          <a:latin typeface="Arial" charset="0"/>
          <a:ea typeface="宋体" pitchFamily="2" charset="-122"/>
        </a:defRPr>
      </a:lvl9pPr>
    </p:titleStyle>
    <p:bodyStyle>
      <a:lvl1pPr marL="342900" indent="-342900" algn="l" rtl="0" eaLnBrk="0" fontAlgn="base" hangingPunct="0">
        <a:spcBef>
          <a:spcPts val="0"/>
        </a:spcBef>
        <a:spcAft>
          <a:spcPct val="0"/>
        </a:spcAft>
        <a:buChar char="•"/>
        <a:defRPr sz="3200">
          <a:solidFill>
            <a:schemeClr val="tx1"/>
          </a:solidFill>
          <a:latin typeface="+mn-lt"/>
          <a:ea typeface="+mn-ea"/>
          <a:cs typeface="+mn-cs"/>
        </a:defRPr>
      </a:lvl1pPr>
      <a:lvl2pPr marL="742950" indent="-285750" algn="l" rtl="0" eaLnBrk="0" fontAlgn="base" hangingPunct="0">
        <a:spcBef>
          <a:spcPts val="0"/>
        </a:spcBef>
        <a:spcAft>
          <a:spcPct val="0"/>
        </a:spcAft>
        <a:buChar char="–"/>
        <a:defRPr sz="2800">
          <a:solidFill>
            <a:schemeClr val="tx1"/>
          </a:solidFill>
          <a:latin typeface="+mn-lt"/>
          <a:ea typeface="+mn-ea"/>
        </a:defRPr>
      </a:lvl2pPr>
      <a:lvl3pPr marL="1143000" indent="-228600" algn="l" rtl="0" eaLnBrk="0" fontAlgn="base" hangingPunct="0">
        <a:spcBef>
          <a:spcPts val="0"/>
        </a:spcBef>
        <a:spcAft>
          <a:spcPct val="0"/>
        </a:spcAft>
        <a:buChar char="•"/>
        <a:defRPr sz="2400">
          <a:solidFill>
            <a:schemeClr val="tx1"/>
          </a:solidFill>
          <a:latin typeface="+mn-lt"/>
          <a:ea typeface="+mn-ea"/>
        </a:defRPr>
      </a:lvl3pPr>
      <a:lvl4pPr marL="1600200" indent="-228600" algn="l" rtl="0" eaLnBrk="0" fontAlgn="base" hangingPunct="0">
        <a:spcBef>
          <a:spcPts val="0"/>
        </a:spcBef>
        <a:spcAft>
          <a:spcPct val="0"/>
        </a:spcAft>
        <a:buChar char="–"/>
        <a:defRPr sz="2000">
          <a:solidFill>
            <a:schemeClr val="tx1"/>
          </a:solidFill>
          <a:latin typeface="+mn-lt"/>
          <a:ea typeface="+mn-ea"/>
        </a:defRPr>
      </a:lvl4pPr>
      <a:lvl5pPr marL="2057400" indent="-228600" algn="l" rtl="0" eaLnBrk="0" fontAlgn="base" hangingPunct="0">
        <a:spcBef>
          <a:spcPts val="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章 交互处理</a:t>
            </a:r>
            <a:endParaRPr 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a:t>进程组织</a:t>
            </a:r>
            <a:endParaRPr lang="en-US" altLang="zh-CN" dirty="0"/>
          </a:p>
          <a:p>
            <a:pPr marL="514350" indent="-514350">
              <a:buFont typeface="+mj-lt"/>
              <a:buAutoNum type="arabicPeriod"/>
            </a:pPr>
            <a:r>
              <a:rPr lang="zh-CN" altLang="en-US" dirty="0"/>
              <a:t>进程交互</a:t>
            </a:r>
            <a:endParaRPr lang="en-US" altLang="zh-CN" dirty="0"/>
          </a:p>
          <a:p>
            <a:pPr marL="514350" indent="-514350">
              <a:buFont typeface="+mj-lt"/>
              <a:buAutoNum type="arabicPeriod"/>
            </a:pPr>
            <a:r>
              <a:rPr lang="zh-CN" altLang="en-US" b="1" dirty="0">
                <a:solidFill>
                  <a:srgbClr val="0000CC"/>
                </a:solidFill>
              </a:rPr>
              <a:t>进程协作</a:t>
            </a:r>
            <a:endParaRPr lang="en-US" altLang="zh-CN" b="1" dirty="0">
              <a:solidFill>
                <a:srgbClr val="0000CC"/>
              </a:solidFill>
            </a:endParaRPr>
          </a:p>
          <a:p>
            <a:pPr marL="971550" lvl="1" indent="-514350">
              <a:buFont typeface="+mj-lt"/>
              <a:buAutoNum type="arabicPeriod"/>
            </a:pPr>
            <a:r>
              <a:rPr lang="zh-CN" altLang="en-US" b="1" dirty="0">
                <a:solidFill>
                  <a:srgbClr val="0000CC"/>
                </a:solidFill>
              </a:rPr>
              <a:t>分布式互斥</a:t>
            </a:r>
          </a:p>
          <a:p>
            <a:pPr marL="971550" lvl="1" indent="-514350">
              <a:buFont typeface="+mj-lt"/>
              <a:buAutoNum type="arabicPeriod"/>
            </a:pPr>
            <a:r>
              <a:rPr lang="zh-CN" altLang="en-US" b="1" dirty="0">
                <a:solidFill>
                  <a:srgbClr val="0000CC"/>
                </a:solidFill>
              </a:rPr>
              <a:t>选举</a:t>
            </a:r>
          </a:p>
          <a:p>
            <a:pPr marL="971550" lvl="1" indent="-514350">
              <a:buFont typeface="+mj-lt"/>
              <a:buAutoNum type="arabicPeriod"/>
            </a:pPr>
            <a:r>
              <a:rPr lang="zh-CN" altLang="en-US" b="1" dirty="0">
                <a:solidFill>
                  <a:srgbClr val="0000CC"/>
                </a:solidFill>
              </a:rPr>
              <a:t>组通信中的排序组播</a:t>
            </a:r>
          </a:p>
          <a:p>
            <a:endParaRPr lang="en-US" dirty="0"/>
          </a:p>
        </p:txBody>
      </p:sp>
      <p:sp>
        <p:nvSpPr>
          <p:cNvPr id="4" name="TextBox 1"/>
          <p:cNvSpPr txBox="1">
            <a:spLocks noChangeArrowheads="1"/>
          </p:cNvSpPr>
          <p:nvPr/>
        </p:nvSpPr>
        <p:spPr bwMode="auto">
          <a:xfrm>
            <a:off x="119176" y="5428381"/>
            <a:ext cx="7904151"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FontTx/>
              <a:buNone/>
            </a:pPr>
            <a:r>
              <a:rPr lang="zh-CN" altLang="en-US" sz="2800">
                <a:latin typeface="Arial" panose="020B0604020202020204" pitchFamily="34" charset="0"/>
              </a:rPr>
              <a:t>参考文献：</a:t>
            </a:r>
            <a:endParaRPr lang="en-US" altLang="zh-CN" sz="2800">
              <a:latin typeface="Arial" panose="020B0604020202020204" pitchFamily="34" charset="0"/>
            </a:endParaRPr>
          </a:p>
          <a:p>
            <a:pPr algn="l" eaLnBrk="1" hangingPunct="1">
              <a:spcBef>
                <a:spcPct val="0"/>
              </a:spcBef>
              <a:buFontTx/>
              <a:buNone/>
            </a:pPr>
            <a:r>
              <a:rPr lang="en-US" altLang="zh-CN" sz="2800">
                <a:latin typeface="Arial" panose="020B0604020202020204" pitchFamily="34" charset="0"/>
              </a:rPr>
              <a:t>CDK5, Chapter 15, Coordination and Agreement</a:t>
            </a:r>
          </a:p>
          <a:p>
            <a:pPr algn="l" eaLnBrk="1" hangingPunct="1">
              <a:spcBef>
                <a:spcPct val="0"/>
              </a:spcBef>
              <a:buFontTx/>
              <a:buNone/>
            </a:pPr>
            <a:endParaRPr lang="en-US" altLang="en-US" sz="2800">
              <a:latin typeface="Arial" panose="020B0604020202020204" pitchFamily="34" charset="0"/>
            </a:endParaRPr>
          </a:p>
        </p:txBody>
      </p:sp>
    </p:spTree>
    <p:extLst>
      <p:ext uri="{BB962C8B-B14F-4D97-AF65-F5344CB8AC3E}">
        <p14:creationId xmlns:p14="http://schemas.microsoft.com/office/powerpoint/2010/main" val="4156760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z="3600"/>
              <a:t>互斥算法的评价标准</a:t>
            </a:r>
          </a:p>
        </p:txBody>
      </p:sp>
      <p:sp>
        <p:nvSpPr>
          <p:cNvPr id="8195" name="Rectangle 3"/>
          <p:cNvSpPr>
            <a:spLocks noGrp="1" noChangeArrowheads="1"/>
          </p:cNvSpPr>
          <p:nvPr>
            <p:ph type="body" idx="1"/>
          </p:nvPr>
        </p:nvSpPr>
        <p:spPr/>
        <p:txBody>
          <a:bodyPr>
            <a:normAutofit/>
          </a:bodyPr>
          <a:lstStyle/>
          <a:p>
            <a:pPr eaLnBrk="1" hangingPunct="1"/>
            <a:r>
              <a:rPr lang="zh-CN" altLang="en-US"/>
              <a:t>消耗的带宽，与在每个进入临界区和退出临界区操作中发送的消息数成比例</a:t>
            </a:r>
          </a:p>
          <a:p>
            <a:pPr eaLnBrk="1" hangingPunct="1"/>
            <a:r>
              <a:rPr lang="zh-CN" altLang="en-US"/>
              <a:t>客户的延迟时间，在每个进入和退出操作中由进程导致的客户延迟</a:t>
            </a:r>
          </a:p>
          <a:p>
            <a:pPr eaLnBrk="1" hangingPunct="1"/>
            <a:r>
              <a:rPr lang="zh-CN" altLang="en-US"/>
              <a:t>对系统吞吐量的影响，用同步延迟衡量</a:t>
            </a:r>
          </a:p>
          <a:p>
            <a:pPr lvl="1" eaLnBrk="1" hangingPunct="1"/>
            <a:r>
              <a:rPr lang="zh-CN" altLang="en-US" sz="3200"/>
              <a:t>吞吐量是每秒能处理的对临界区操作的请求个数</a:t>
            </a:r>
            <a:endParaRPr lang="en-US" altLang="zh-CN" sz="3200"/>
          </a:p>
          <a:p>
            <a:pPr lvl="1" eaLnBrk="1" hangingPunct="1"/>
            <a:r>
              <a:rPr lang="zh-CN" altLang="en-US" sz="3200"/>
              <a:t>吞吐量 </a:t>
            </a:r>
            <a:r>
              <a:rPr lang="en-US" altLang="zh-CN" sz="3200"/>
              <a:t>= 1/(</a:t>
            </a:r>
            <a:r>
              <a:rPr lang="zh-CN" altLang="en-US" sz="3200"/>
              <a:t>同步延迟</a:t>
            </a:r>
            <a:r>
              <a:rPr lang="en-US" altLang="zh-CN" sz="3200"/>
              <a:t>+</a:t>
            </a:r>
            <a:r>
              <a:rPr lang="zh-CN" altLang="en-US" sz="3200"/>
              <a:t>进程在临界区内工作的最大时间值</a:t>
            </a:r>
            <a:r>
              <a:rPr lang="en-US" altLang="zh-CN" sz="3200"/>
              <a:t>)</a:t>
            </a:r>
          </a:p>
          <a:p>
            <a:pPr lvl="1" eaLnBrk="1" hangingPunct="1"/>
            <a:r>
              <a:rPr lang="zh-CN" altLang="en-US" sz="3200"/>
              <a:t>同步延迟：一个进程离开临界区和下一个进程进入临界区之间的时间</a:t>
            </a:r>
          </a:p>
          <a:p>
            <a:pPr lvl="1" eaLnBrk="1" hangingPunct="1"/>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a:t>中央服务器互斥算法</a:t>
            </a:r>
          </a:p>
        </p:txBody>
      </p:sp>
      <p:sp>
        <p:nvSpPr>
          <p:cNvPr id="9219" name="Rectangle 3"/>
          <p:cNvSpPr>
            <a:spLocks noGrp="1" noChangeArrowheads="1"/>
          </p:cNvSpPr>
          <p:nvPr>
            <p:ph type="body" idx="1"/>
          </p:nvPr>
        </p:nvSpPr>
        <p:spPr/>
        <p:txBody>
          <a:bodyPr/>
          <a:lstStyle/>
          <a:p>
            <a:pPr eaLnBrk="1" hangingPunct="1">
              <a:lnSpc>
                <a:spcPct val="90000"/>
              </a:lnSpc>
            </a:pPr>
            <a:r>
              <a:rPr lang="zh-CN" altLang="en-US" sz="2800" b="1">
                <a:solidFill>
                  <a:srgbClr val="C00000"/>
                </a:solidFill>
              </a:rPr>
              <a:t>假设</a:t>
            </a:r>
            <a:r>
              <a:rPr lang="zh-CN" altLang="en-US" sz="2800"/>
              <a:t>系统是异步的，进程不出故障，并且采用异步消息传递</a:t>
            </a:r>
            <a:r>
              <a:rPr lang="en-US" altLang="zh-CN" sz="2800"/>
              <a:t>(optional)</a:t>
            </a:r>
            <a:r>
              <a:rPr lang="zh-CN" altLang="en-US" sz="2800"/>
              <a:t>，消息传递是可靠的，这样任何传递的消息最终都被完整地发送恰好一次</a:t>
            </a:r>
            <a:endParaRPr lang="en-US" altLang="zh-CN" sz="2800"/>
          </a:p>
          <a:p>
            <a:pPr eaLnBrk="1" hangingPunct="1">
              <a:lnSpc>
                <a:spcPct val="90000"/>
              </a:lnSpc>
            </a:pPr>
            <a:r>
              <a:rPr lang="zh-CN" altLang="en-US" sz="2800"/>
              <a:t>为进入一个临界区，一个进程向服务器发送一个请求消息并等待服务器的</a:t>
            </a:r>
            <a:r>
              <a:rPr lang="zh-CN" altLang="en-US" sz="2800" b="1">
                <a:solidFill>
                  <a:srgbClr val="0000CC"/>
                </a:solidFill>
              </a:rPr>
              <a:t>权标</a:t>
            </a:r>
            <a:r>
              <a:rPr lang="en-US" altLang="zh-CN" sz="2800" b="1">
                <a:solidFill>
                  <a:srgbClr val="0000CC"/>
                </a:solidFill>
              </a:rPr>
              <a:t>(token)</a:t>
            </a:r>
            <a:r>
              <a:rPr lang="zh-CN" altLang="en-US" sz="2800"/>
              <a:t>。如果在请求时没有其它进程拥有这个权标，服务器就立刻应答来授予权标。如果此时另一进程持有这个权标，服务器就不应答而是把请求放入队列</a:t>
            </a:r>
          </a:p>
          <a:p>
            <a:pPr eaLnBrk="1" hangingPunct="1">
              <a:lnSpc>
                <a:spcPct val="90000"/>
              </a:lnSpc>
            </a:pPr>
            <a:r>
              <a:rPr lang="zh-CN" altLang="en-US" sz="2800"/>
              <a:t>进程在退出临界区时，发一个消息给服务器，交回这个权标。如果等待进入临界区的进程队列不空，那么，服务器就会选择时间最早的进程，把它从进程队列中删除并给这个进程一个应答。这样，这个进程就持有了权标</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a:t>中央服务器互斥算法 </a:t>
            </a:r>
          </a:p>
        </p:txBody>
      </p:sp>
      <p:pic>
        <p:nvPicPr>
          <p:cNvPr id="10243" name="Picture 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1187624" y="1836564"/>
            <a:ext cx="7886700" cy="49768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323528" y="980728"/>
            <a:ext cx="4994316" cy="830997"/>
          </a:xfrm>
          <a:prstGeom prst="rect">
            <a:avLst/>
          </a:prstGeom>
          <a:noFill/>
        </p:spPr>
        <p:txBody>
          <a:bodyPr wrap="none" rtlCol="0">
            <a:spAutoFit/>
          </a:bodyPr>
          <a:lstStyle/>
          <a:p>
            <a:pPr algn="l"/>
            <a:r>
              <a:rPr lang="en-US" altLang="zh-CN" sz="2400"/>
              <a:t>A </a:t>
            </a:r>
            <a:r>
              <a:rPr lang="en-US" altLang="zh-CN" sz="2400" b="1">
                <a:solidFill>
                  <a:srgbClr val="0000CC"/>
                </a:solidFill>
              </a:rPr>
              <a:t>central</a:t>
            </a:r>
            <a:r>
              <a:rPr lang="en-US" altLang="zh-CN" sz="2400"/>
              <a:t> server algorithm</a:t>
            </a:r>
          </a:p>
          <a:p>
            <a:pPr algn="l"/>
            <a:r>
              <a:rPr lang="en-US" altLang="zh-CN" sz="2400"/>
              <a:t>A token-based </a:t>
            </a:r>
            <a:r>
              <a:rPr lang="en-US" altLang="zh-CN" sz="2400" b="1">
                <a:solidFill>
                  <a:srgbClr val="0000CC"/>
                </a:solidFill>
              </a:rPr>
              <a:t>centralized</a:t>
            </a:r>
            <a:r>
              <a:rPr lang="en-US" altLang="zh-CN" sz="2400"/>
              <a:t> solution</a:t>
            </a:r>
            <a:endParaRPr lang="zh-CN"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68313" y="44450"/>
            <a:ext cx="8229600" cy="792163"/>
          </a:xfrm>
        </p:spPr>
        <p:txBody>
          <a:bodyPr/>
          <a:lstStyle/>
          <a:p>
            <a:pPr eaLnBrk="1" hangingPunct="1"/>
            <a:r>
              <a:rPr lang="zh-CN" altLang="en-US"/>
              <a:t>算法分析</a:t>
            </a:r>
          </a:p>
        </p:txBody>
      </p:sp>
      <p:sp>
        <p:nvSpPr>
          <p:cNvPr id="11267" name="Rectangle 3"/>
          <p:cNvSpPr>
            <a:spLocks noGrp="1" noChangeArrowheads="1"/>
          </p:cNvSpPr>
          <p:nvPr>
            <p:ph type="body" idx="1"/>
          </p:nvPr>
        </p:nvSpPr>
        <p:spPr>
          <a:xfrm>
            <a:off x="468312" y="836613"/>
            <a:ext cx="8352159" cy="6021387"/>
          </a:xfrm>
          <a:noFill/>
        </p:spPr>
        <p:txBody>
          <a:bodyPr>
            <a:normAutofit/>
          </a:bodyPr>
          <a:lstStyle/>
          <a:p>
            <a:pPr eaLnBrk="1" hangingPunct="1">
              <a:lnSpc>
                <a:spcPct val="90000"/>
              </a:lnSpc>
              <a:spcBef>
                <a:spcPct val="0"/>
              </a:spcBef>
            </a:pPr>
            <a:r>
              <a:rPr lang="zh-CN" altLang="en-US" sz="2400"/>
              <a:t>如果系统不发生故障，</a:t>
            </a:r>
            <a:r>
              <a:rPr lang="zh-CN" altLang="en-US" sz="2400" b="1">
                <a:solidFill>
                  <a:srgbClr val="0000CC"/>
                </a:solidFill>
              </a:rPr>
              <a:t>满足</a:t>
            </a:r>
            <a:r>
              <a:rPr lang="en-US" altLang="zh-CN" sz="2400" b="1">
                <a:solidFill>
                  <a:srgbClr val="0000CC"/>
                </a:solidFill>
              </a:rPr>
              <a:t>ME1</a:t>
            </a:r>
            <a:r>
              <a:rPr lang="zh-CN" altLang="en-US" sz="2400" b="1">
                <a:solidFill>
                  <a:srgbClr val="0000CC"/>
                </a:solidFill>
              </a:rPr>
              <a:t>、</a:t>
            </a:r>
            <a:r>
              <a:rPr lang="en-US" altLang="zh-CN" sz="2400" b="1">
                <a:solidFill>
                  <a:srgbClr val="0000CC"/>
                </a:solidFill>
              </a:rPr>
              <a:t>ME2</a:t>
            </a:r>
            <a:endParaRPr lang="zh-CN" altLang="en-US" sz="2400" b="1">
              <a:solidFill>
                <a:srgbClr val="0000CC"/>
              </a:solidFill>
            </a:endParaRPr>
          </a:p>
          <a:p>
            <a:pPr eaLnBrk="1" hangingPunct="1">
              <a:lnSpc>
                <a:spcPct val="90000"/>
              </a:lnSpc>
              <a:spcBef>
                <a:spcPct val="0"/>
              </a:spcBef>
            </a:pPr>
            <a:r>
              <a:rPr lang="zh-CN" altLang="en-US" sz="2400" b="1">
                <a:solidFill>
                  <a:srgbClr val="0000CC"/>
                </a:solidFill>
              </a:rPr>
              <a:t>不满足</a:t>
            </a:r>
            <a:r>
              <a:rPr lang="en-US" altLang="zh-CN" sz="2400" b="1">
                <a:solidFill>
                  <a:srgbClr val="0000CC"/>
                </a:solidFill>
              </a:rPr>
              <a:t>ME3(</a:t>
            </a:r>
            <a:r>
              <a:rPr lang="zh-CN" altLang="en-US" sz="2400" b="1">
                <a:solidFill>
                  <a:srgbClr val="0000CC"/>
                </a:solidFill>
              </a:rPr>
              <a:t>顺序条件</a:t>
            </a:r>
            <a:r>
              <a:rPr lang="en-US" altLang="zh-CN" sz="2400" b="1">
                <a:solidFill>
                  <a:srgbClr val="0000CC"/>
                </a:solidFill>
              </a:rPr>
              <a:t>)</a:t>
            </a:r>
          </a:p>
          <a:p>
            <a:pPr lvl="1" eaLnBrk="1" hangingPunct="1">
              <a:spcBef>
                <a:spcPct val="0"/>
              </a:spcBef>
            </a:pPr>
            <a:r>
              <a:rPr lang="zh-CN" altLang="en-US" sz="2400"/>
              <a:t>反例：进程</a:t>
            </a:r>
            <a:r>
              <a:rPr lang="en-US" altLang="zh-CN" sz="2400"/>
              <a:t>A</a:t>
            </a:r>
            <a:r>
              <a:rPr lang="zh-CN" altLang="en-US" sz="2400"/>
              <a:t>先发进入临界区的请求</a:t>
            </a:r>
            <a:r>
              <a:rPr lang="en-US" altLang="zh-CN" sz="2400"/>
              <a:t>r</a:t>
            </a:r>
            <a:r>
              <a:rPr lang="en-US" altLang="zh-CN" sz="2400" i="1" baseline="-25000"/>
              <a:t>a</a:t>
            </a:r>
            <a:r>
              <a:rPr lang="zh-CN" altLang="en-US" sz="2400"/>
              <a:t>，然后给进程</a:t>
            </a:r>
            <a:r>
              <a:rPr lang="en-US" altLang="zh-CN" sz="2400"/>
              <a:t>B</a:t>
            </a:r>
            <a:r>
              <a:rPr lang="zh-CN" altLang="en-US" sz="2400"/>
              <a:t>发一个消息</a:t>
            </a:r>
            <a:r>
              <a:rPr lang="en-US" altLang="zh-CN" sz="2400"/>
              <a:t>m</a:t>
            </a:r>
            <a:r>
              <a:rPr lang="zh-CN" altLang="en-US" sz="2400"/>
              <a:t>。</a:t>
            </a:r>
            <a:r>
              <a:rPr lang="en-US" altLang="zh-CN" sz="2400"/>
              <a:t>B</a:t>
            </a:r>
            <a:r>
              <a:rPr lang="zh-CN" altLang="en-US" sz="2400"/>
              <a:t>在收到</a:t>
            </a:r>
            <a:r>
              <a:rPr lang="en-US" altLang="zh-CN" sz="2400"/>
              <a:t>m</a:t>
            </a:r>
            <a:r>
              <a:rPr lang="zh-CN" altLang="en-US" sz="2400"/>
              <a:t>后，发进入临界区的请求</a:t>
            </a:r>
            <a:r>
              <a:rPr lang="en-US" altLang="zh-CN" sz="2400"/>
              <a:t>r</a:t>
            </a:r>
            <a:r>
              <a:rPr lang="en-US" altLang="zh-CN" sz="2400" i="1" baseline="-25000"/>
              <a:t>b</a:t>
            </a:r>
            <a:r>
              <a:rPr lang="zh-CN" altLang="en-US" sz="2400"/>
              <a:t>。如果要满足顺序条件，应该先处理</a:t>
            </a:r>
            <a:r>
              <a:rPr lang="en-US" altLang="zh-CN" sz="2400"/>
              <a:t>A</a:t>
            </a:r>
            <a:r>
              <a:rPr lang="zh-CN" altLang="en-US" sz="2400"/>
              <a:t>的请求，再处理</a:t>
            </a:r>
            <a:r>
              <a:rPr lang="en-US" altLang="zh-CN" sz="2400"/>
              <a:t>B</a:t>
            </a:r>
            <a:r>
              <a:rPr lang="zh-CN" altLang="en-US" sz="2400"/>
              <a:t>的请求。由于消息传递有延迟，</a:t>
            </a:r>
            <a:r>
              <a:rPr lang="en-US" altLang="zh-CN" sz="2400"/>
              <a:t>B</a:t>
            </a:r>
            <a:r>
              <a:rPr lang="zh-CN" altLang="en-US" sz="2400"/>
              <a:t>的请求可能会先于</a:t>
            </a:r>
            <a:r>
              <a:rPr lang="en-US" altLang="zh-CN" sz="2400"/>
              <a:t>A</a:t>
            </a:r>
            <a:r>
              <a:rPr lang="zh-CN" altLang="en-US" sz="2400"/>
              <a:t>的请求到达服务器，所以服务器会先处理</a:t>
            </a:r>
            <a:r>
              <a:rPr lang="en-US" altLang="zh-CN" sz="2400"/>
              <a:t>B</a:t>
            </a:r>
            <a:r>
              <a:rPr lang="zh-CN" altLang="en-US" sz="2400"/>
              <a:t>的请求。</a:t>
            </a:r>
            <a:endParaRPr lang="en-US" altLang="zh-CN" sz="2400"/>
          </a:p>
          <a:p>
            <a:pPr eaLnBrk="1" hangingPunct="1">
              <a:lnSpc>
                <a:spcPct val="90000"/>
              </a:lnSpc>
            </a:pPr>
            <a:r>
              <a:rPr lang="zh-CN" altLang="en-US" sz="2400"/>
              <a:t>性能</a:t>
            </a:r>
            <a:r>
              <a:rPr lang="en-US" altLang="zh-CN" sz="2400"/>
              <a:t>(</a:t>
            </a:r>
            <a:r>
              <a:rPr lang="zh-CN" altLang="en-US" sz="2400"/>
              <a:t>假设采用异步消息传递</a:t>
            </a:r>
            <a:r>
              <a:rPr lang="en-US" altLang="zh-CN" sz="2400"/>
              <a:t>)</a:t>
            </a:r>
            <a:endParaRPr lang="zh-CN" altLang="en-US" sz="2400"/>
          </a:p>
          <a:p>
            <a:pPr lvl="1" eaLnBrk="1" hangingPunct="1">
              <a:lnSpc>
                <a:spcPct val="90000"/>
              </a:lnSpc>
            </a:pPr>
            <a:r>
              <a:rPr lang="zh-CN" altLang="en-US" sz="2400" b="1">
                <a:solidFill>
                  <a:srgbClr val="C00000"/>
                </a:solidFill>
              </a:rPr>
              <a:t>消息数量和延迟</a:t>
            </a:r>
            <a:r>
              <a:rPr lang="zh-CN" altLang="en-US" sz="2400"/>
              <a:t>：进入临界区需要两个消息</a:t>
            </a:r>
            <a:r>
              <a:rPr lang="en-US" altLang="zh-CN" sz="2400"/>
              <a:t>(</a:t>
            </a:r>
            <a:r>
              <a:rPr lang="zh-CN" altLang="en-US" sz="2400"/>
              <a:t>请求和随后的授权</a:t>
            </a:r>
            <a:r>
              <a:rPr lang="en-US" altLang="zh-CN" sz="2400"/>
              <a:t>)</a:t>
            </a:r>
            <a:r>
              <a:rPr lang="zh-CN" altLang="en-US" sz="2400"/>
              <a:t>，客户被延迟了这对消息的往返时间；退出临界区需要一个释放消息，客户端没有发生延迟</a:t>
            </a:r>
          </a:p>
          <a:p>
            <a:pPr lvl="1" eaLnBrk="1" hangingPunct="1">
              <a:lnSpc>
                <a:spcPct val="90000"/>
              </a:lnSpc>
            </a:pPr>
            <a:r>
              <a:rPr lang="zh-CN" altLang="en-US" sz="2400" b="1">
                <a:solidFill>
                  <a:srgbClr val="C00000"/>
                </a:solidFill>
              </a:rPr>
              <a:t>同步延迟</a:t>
            </a:r>
            <a:r>
              <a:rPr lang="zh-CN" altLang="en-US" sz="2400"/>
              <a:t>：发到服务器的释放消息，和随后让下一进程进入临界区的授权消息，这两个消息之间花的总时间</a:t>
            </a:r>
          </a:p>
          <a:p>
            <a:pPr lvl="1" eaLnBrk="1" hangingPunct="1">
              <a:lnSpc>
                <a:spcPct val="90000"/>
              </a:lnSpc>
            </a:pPr>
            <a:r>
              <a:rPr lang="zh-CN" altLang="en-US" sz="2400" b="1">
                <a:solidFill>
                  <a:srgbClr val="C00000"/>
                </a:solidFill>
              </a:rPr>
              <a:t>吞吐量</a:t>
            </a:r>
            <a:r>
              <a:rPr lang="zh-CN" altLang="en-US" sz="2400"/>
              <a:t>：服务器可能会成为整个系统的一个性能瓶颈</a:t>
            </a:r>
          </a:p>
          <a:p>
            <a:pPr eaLnBrk="1" hangingPunct="1">
              <a:lnSpc>
                <a:spcPct val="90000"/>
              </a:lnSpc>
            </a:pPr>
            <a:r>
              <a:rPr lang="zh-CN" altLang="en-US" sz="2400"/>
              <a:t>服务器会造成单点失败</a:t>
            </a:r>
            <a:endParaRPr lang="en-US" altLang="zh-CN" sz="2400"/>
          </a:p>
          <a:p>
            <a:pPr lvl="1" eaLnBrk="1" hangingPunct="1">
              <a:lnSpc>
                <a:spcPct val="90000"/>
              </a:lnSpc>
            </a:pPr>
            <a:r>
              <a:rPr lang="zh-CN" altLang="en-US" sz="2400"/>
              <a:t>需要后备</a:t>
            </a:r>
            <a:r>
              <a:rPr lang="en-US" altLang="zh-CN" sz="2400"/>
              <a:t>(backup)</a:t>
            </a:r>
            <a:r>
              <a:rPr lang="zh-CN" altLang="en-US" sz="2400"/>
              <a:t>节点</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68313" y="115888"/>
            <a:ext cx="8229600" cy="720725"/>
          </a:xfrm>
        </p:spPr>
        <p:txBody>
          <a:bodyPr/>
          <a:lstStyle/>
          <a:p>
            <a:pPr eaLnBrk="1" hangingPunct="1"/>
            <a:r>
              <a:rPr lang="zh-CN" altLang="en-US"/>
              <a:t>基于环的互斥算法</a:t>
            </a:r>
          </a:p>
        </p:txBody>
      </p:sp>
      <p:sp>
        <p:nvSpPr>
          <p:cNvPr id="12291" name="Rectangle 3"/>
          <p:cNvSpPr>
            <a:spLocks noGrp="1" noChangeArrowheads="1"/>
          </p:cNvSpPr>
          <p:nvPr>
            <p:ph type="body" sz="half" idx="1"/>
          </p:nvPr>
        </p:nvSpPr>
        <p:spPr>
          <a:xfrm>
            <a:off x="395537" y="908050"/>
            <a:ext cx="6024314" cy="5545138"/>
          </a:xfrm>
        </p:spPr>
        <p:txBody>
          <a:bodyPr>
            <a:normAutofit fontScale="92500" lnSpcReduction="10000"/>
          </a:bodyPr>
          <a:lstStyle/>
          <a:p>
            <a:pPr eaLnBrk="1" hangingPunct="1">
              <a:lnSpc>
                <a:spcPct val="110000"/>
              </a:lnSpc>
            </a:pPr>
            <a:r>
              <a:rPr lang="zh-CN" altLang="en-US" sz="2800">
                <a:latin typeface="Times New Roman" pitchFamily="18" charset="0"/>
              </a:rPr>
              <a:t>把进程安排成</a:t>
            </a:r>
            <a:r>
              <a:rPr lang="zh-CN" altLang="en-US" sz="2800" b="1">
                <a:solidFill>
                  <a:srgbClr val="0000CC"/>
                </a:solidFill>
                <a:latin typeface="Times New Roman" pitchFamily="18" charset="0"/>
              </a:rPr>
              <a:t>环</a:t>
            </a:r>
            <a:r>
              <a:rPr lang="zh-CN" altLang="en-US" sz="2800">
                <a:latin typeface="Times New Roman" pitchFamily="18" charset="0"/>
              </a:rPr>
              <a:t>，环的拓扑结构可以与计算机之间的物理互连无关。每个进程</a:t>
            </a:r>
            <a:r>
              <a:rPr lang="en-US" altLang="zh-CN" sz="2800" i="1">
                <a:latin typeface="Times New Roman" pitchFamily="18" charset="0"/>
              </a:rPr>
              <a:t>p</a:t>
            </a:r>
            <a:r>
              <a:rPr lang="en-US" altLang="zh-CN" sz="2800" i="1" baseline="-25000">
                <a:latin typeface="Times New Roman" pitchFamily="18" charset="0"/>
              </a:rPr>
              <a:t>i</a:t>
            </a:r>
            <a:r>
              <a:rPr lang="zh-CN" altLang="en-US" sz="2800">
                <a:latin typeface="Times New Roman" pitchFamily="18" charset="0"/>
              </a:rPr>
              <a:t>只需与环中下一个进程</a:t>
            </a:r>
            <a:r>
              <a:rPr lang="en-US" altLang="zh-CN" sz="2800" i="1">
                <a:latin typeface="Times New Roman" pitchFamily="18" charset="0"/>
              </a:rPr>
              <a:t>p</a:t>
            </a:r>
            <a:r>
              <a:rPr lang="en-US" altLang="zh-CN" sz="2800" baseline="-25000">
                <a:latin typeface="Times New Roman" pitchFamily="18" charset="0"/>
              </a:rPr>
              <a:t>(i+1) </a:t>
            </a:r>
            <a:r>
              <a:rPr lang="en-US" altLang="zh-CN" sz="2800" i="1" baseline="-25000">
                <a:latin typeface="Times New Roman" pitchFamily="18" charset="0"/>
              </a:rPr>
              <a:t>mod N</a:t>
            </a:r>
            <a:r>
              <a:rPr lang="zh-CN" altLang="en-US" sz="2800">
                <a:latin typeface="Times New Roman" pitchFamily="18" charset="0"/>
              </a:rPr>
              <a:t>有一个通信通道</a:t>
            </a:r>
            <a:endParaRPr lang="zh-CN" altLang="en-US" sz="2800"/>
          </a:p>
          <a:p>
            <a:pPr eaLnBrk="1" hangingPunct="1">
              <a:lnSpc>
                <a:spcPct val="110000"/>
              </a:lnSpc>
            </a:pPr>
            <a:r>
              <a:rPr lang="zh-CN" altLang="en-US" sz="2800" b="1">
                <a:solidFill>
                  <a:srgbClr val="0000CC"/>
                </a:solidFill>
              </a:rPr>
              <a:t>权标</a:t>
            </a:r>
            <a:r>
              <a:rPr lang="zh-CN" altLang="en-US" sz="2800"/>
              <a:t>在进程环中沿着环顺时针或逆时针传递，获得权标，就能访问共享资源</a:t>
            </a:r>
          </a:p>
          <a:p>
            <a:pPr eaLnBrk="1" hangingPunct="1">
              <a:lnSpc>
                <a:spcPct val="110000"/>
              </a:lnSpc>
            </a:pPr>
            <a:r>
              <a:rPr lang="zh-CN" altLang="en-US" sz="2800"/>
              <a:t>如果一个进程在收到权标时不需要进入临界区，那么它立即把权标传给它的邻居。需要权标的进程将一直等待，直到接收到权标，它在访问共享资源时，会保留权标。为了退出临界区，进程把权标发送到它的邻居</a:t>
            </a:r>
          </a:p>
        </p:txBody>
      </p:sp>
      <p:pic>
        <p:nvPicPr>
          <p:cNvPr id="12292" name="Picture 4"/>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5940152" y="2310123"/>
            <a:ext cx="3203848" cy="274099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p:nvPr/>
        </p:nvSpPr>
        <p:spPr>
          <a:xfrm>
            <a:off x="3563888" y="6027003"/>
            <a:ext cx="5611316" cy="830997"/>
          </a:xfrm>
          <a:prstGeom prst="rect">
            <a:avLst/>
          </a:prstGeom>
          <a:noFill/>
        </p:spPr>
        <p:txBody>
          <a:bodyPr wrap="square" rtlCol="0">
            <a:spAutoFit/>
          </a:bodyPr>
          <a:lstStyle/>
          <a:p>
            <a:pPr algn="r"/>
            <a:r>
              <a:rPr lang="en-US" altLang="zh-CN" sz="2400"/>
              <a:t>A </a:t>
            </a:r>
            <a:r>
              <a:rPr lang="en-US" altLang="zh-CN" sz="2400" b="1">
                <a:solidFill>
                  <a:srgbClr val="0000CC"/>
                </a:solidFill>
              </a:rPr>
              <a:t>ring</a:t>
            </a:r>
            <a:r>
              <a:rPr lang="en-US" altLang="zh-CN" sz="2400"/>
              <a:t>-based algorithm</a:t>
            </a:r>
          </a:p>
          <a:p>
            <a:pPr algn="r"/>
            <a:r>
              <a:rPr lang="en-US" altLang="zh-CN" sz="2400"/>
              <a:t>A </a:t>
            </a:r>
            <a:r>
              <a:rPr lang="en-US" altLang="zh-CN" sz="2400" b="1">
                <a:solidFill>
                  <a:srgbClr val="0000CC"/>
                </a:solidFill>
              </a:rPr>
              <a:t>token</a:t>
            </a:r>
            <a:r>
              <a:rPr lang="en-US" altLang="zh-CN" sz="2400"/>
              <a:t>-based </a:t>
            </a:r>
            <a:r>
              <a:rPr lang="en-US" altLang="zh-CN" sz="2400" b="1">
                <a:solidFill>
                  <a:srgbClr val="0000CC"/>
                </a:solidFill>
              </a:rPr>
              <a:t>distributed</a:t>
            </a:r>
            <a:r>
              <a:rPr lang="en-US" altLang="zh-CN" sz="2400"/>
              <a:t> solution</a:t>
            </a:r>
            <a:endParaRPr lang="zh-CN" alt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68313" y="71438"/>
            <a:ext cx="8229600" cy="620712"/>
          </a:xfrm>
        </p:spPr>
        <p:txBody>
          <a:bodyPr/>
          <a:lstStyle/>
          <a:p>
            <a:pPr eaLnBrk="1" hangingPunct="1"/>
            <a:r>
              <a:rPr lang="zh-CN" altLang="en-US" sz="3600"/>
              <a:t>算法分析</a:t>
            </a:r>
          </a:p>
        </p:txBody>
      </p:sp>
      <p:sp>
        <p:nvSpPr>
          <p:cNvPr id="13315" name="Rectangle 3"/>
          <p:cNvSpPr>
            <a:spLocks noGrp="1" noChangeArrowheads="1"/>
          </p:cNvSpPr>
          <p:nvPr>
            <p:ph type="body" idx="1"/>
          </p:nvPr>
        </p:nvSpPr>
        <p:spPr>
          <a:xfrm>
            <a:off x="468313" y="647700"/>
            <a:ext cx="8351837" cy="6237288"/>
          </a:xfrm>
        </p:spPr>
        <p:txBody>
          <a:bodyPr/>
          <a:lstStyle/>
          <a:p>
            <a:pPr eaLnBrk="1" hangingPunct="1">
              <a:lnSpc>
                <a:spcPct val="90000"/>
              </a:lnSpc>
              <a:spcBef>
                <a:spcPct val="0"/>
              </a:spcBef>
            </a:pPr>
            <a:r>
              <a:rPr lang="zh-CN" altLang="en-US" sz="2800" b="1">
                <a:solidFill>
                  <a:srgbClr val="0000CC"/>
                </a:solidFill>
              </a:rPr>
              <a:t>满足安全性、活性条件</a:t>
            </a:r>
          </a:p>
          <a:p>
            <a:pPr eaLnBrk="1" hangingPunct="1">
              <a:lnSpc>
                <a:spcPct val="90000"/>
              </a:lnSpc>
              <a:spcBef>
                <a:spcPct val="0"/>
              </a:spcBef>
            </a:pPr>
            <a:r>
              <a:rPr lang="zh-CN" altLang="en-US" sz="2800" b="1">
                <a:solidFill>
                  <a:srgbClr val="0000CC"/>
                </a:solidFill>
              </a:rPr>
              <a:t>不满足顺序条件</a:t>
            </a:r>
            <a:r>
              <a:rPr lang="en-US" altLang="zh-CN" sz="2800" b="1">
                <a:solidFill>
                  <a:srgbClr val="0000CC"/>
                </a:solidFill>
              </a:rPr>
              <a:t>(ME3)</a:t>
            </a:r>
            <a:r>
              <a:rPr lang="zh-CN" altLang="en-US" sz="2800" b="1">
                <a:solidFill>
                  <a:srgbClr val="0000CC"/>
                </a:solidFill>
              </a:rPr>
              <a:t> </a:t>
            </a:r>
          </a:p>
          <a:p>
            <a:pPr lvl="1" eaLnBrk="1" hangingPunct="1">
              <a:lnSpc>
                <a:spcPct val="90000"/>
              </a:lnSpc>
              <a:spcBef>
                <a:spcPct val="0"/>
              </a:spcBef>
              <a:buFontTx/>
              <a:buChar char="•"/>
            </a:pPr>
            <a:r>
              <a:rPr lang="zh-CN" altLang="en-US" sz="2400"/>
              <a:t>反例：</a:t>
            </a:r>
            <a:r>
              <a:rPr lang="en-US" altLang="zh-CN" sz="2400"/>
              <a:t>P1</a:t>
            </a:r>
            <a:r>
              <a:rPr lang="en-US" altLang="zh-CN" sz="2400">
                <a:sym typeface="Wingdings" pitchFamily="2" charset="2"/>
              </a:rPr>
              <a:t></a:t>
            </a:r>
            <a:r>
              <a:rPr lang="en-US" altLang="zh-CN" sz="2400"/>
              <a:t> P2</a:t>
            </a:r>
            <a:r>
              <a:rPr lang="en-US" altLang="zh-CN" sz="2400">
                <a:sym typeface="Wingdings" pitchFamily="2" charset="2"/>
              </a:rPr>
              <a:t></a:t>
            </a:r>
            <a:r>
              <a:rPr lang="en-US" altLang="zh-CN" sz="2400"/>
              <a:t> P3</a:t>
            </a:r>
            <a:r>
              <a:rPr lang="en-US" altLang="zh-CN" sz="2400">
                <a:sym typeface="Wingdings" pitchFamily="2" charset="2"/>
              </a:rPr>
              <a:t></a:t>
            </a:r>
            <a:r>
              <a:rPr lang="en-US" altLang="zh-CN" sz="2400"/>
              <a:t>P1</a:t>
            </a:r>
            <a:r>
              <a:rPr lang="zh-CN" altLang="en-US" sz="2400"/>
              <a:t>。</a:t>
            </a:r>
            <a:r>
              <a:rPr lang="en-US" altLang="zh-CN" sz="2400"/>
              <a:t>P1</a:t>
            </a:r>
            <a:r>
              <a:rPr lang="zh-CN" altLang="en-US" sz="2400"/>
              <a:t>，</a:t>
            </a:r>
            <a:r>
              <a:rPr lang="en-US" altLang="zh-CN" sz="2400"/>
              <a:t>P2</a:t>
            </a:r>
            <a:r>
              <a:rPr lang="zh-CN" altLang="en-US" sz="2400"/>
              <a:t>，</a:t>
            </a:r>
            <a:r>
              <a:rPr lang="en-US" altLang="zh-CN" sz="2400"/>
              <a:t>P3</a:t>
            </a:r>
            <a:r>
              <a:rPr lang="zh-CN" altLang="en-US" sz="2400"/>
              <a:t>形成一个传递权标的通信环路。</a:t>
            </a:r>
            <a:r>
              <a:rPr lang="en-US" altLang="zh-CN" sz="2400"/>
              <a:t>P1</a:t>
            </a:r>
            <a:r>
              <a:rPr lang="zh-CN" altLang="en-US" sz="2400"/>
              <a:t>先发请求，想进入临界区，然后</a:t>
            </a:r>
            <a:r>
              <a:rPr lang="en-US" altLang="zh-CN" sz="2400"/>
              <a:t>P1</a:t>
            </a:r>
            <a:r>
              <a:rPr lang="zh-CN" altLang="en-US" sz="2400"/>
              <a:t>给</a:t>
            </a:r>
            <a:r>
              <a:rPr lang="en-US" altLang="zh-CN" sz="2400"/>
              <a:t>P3</a:t>
            </a:r>
            <a:r>
              <a:rPr lang="zh-CN" altLang="en-US" sz="2400"/>
              <a:t>发消息，即</a:t>
            </a:r>
            <a:r>
              <a:rPr lang="en-US" altLang="zh-CN" sz="2400"/>
              <a:t>P1</a:t>
            </a:r>
            <a:r>
              <a:rPr lang="zh-CN" altLang="en-US" sz="2400"/>
              <a:t>、</a:t>
            </a:r>
            <a:r>
              <a:rPr lang="en-US" altLang="zh-CN" sz="2400"/>
              <a:t>P3</a:t>
            </a:r>
            <a:r>
              <a:rPr lang="zh-CN" altLang="en-US" sz="2400"/>
              <a:t>构成发生在先关系，</a:t>
            </a:r>
            <a:r>
              <a:rPr lang="en-US" altLang="zh-CN" sz="2400"/>
              <a:t>P1</a:t>
            </a:r>
            <a:r>
              <a:rPr lang="en-US" altLang="zh-CN" sz="2400">
                <a:sym typeface="Wingdings" pitchFamily="2" charset="2"/>
              </a:rPr>
              <a:t></a:t>
            </a:r>
            <a:r>
              <a:rPr lang="en-US" altLang="zh-CN" sz="2400"/>
              <a:t>P3</a:t>
            </a:r>
            <a:r>
              <a:rPr lang="zh-CN" altLang="en-US" sz="2400"/>
              <a:t>，然后</a:t>
            </a:r>
            <a:r>
              <a:rPr lang="en-US" altLang="zh-CN" sz="2400"/>
              <a:t>P3</a:t>
            </a:r>
            <a:r>
              <a:rPr lang="zh-CN" altLang="en-US" sz="2400"/>
              <a:t>发请求，也想进入临界区。但目前权标在</a:t>
            </a:r>
            <a:r>
              <a:rPr lang="en-US" altLang="zh-CN" sz="2400"/>
              <a:t>P2</a:t>
            </a:r>
            <a:r>
              <a:rPr lang="zh-CN" altLang="en-US" sz="2400"/>
              <a:t>，所以先传到了</a:t>
            </a:r>
            <a:r>
              <a:rPr lang="en-US" altLang="zh-CN" sz="2400"/>
              <a:t>P3</a:t>
            </a:r>
            <a:r>
              <a:rPr lang="zh-CN" altLang="en-US" sz="2400"/>
              <a:t>，所以</a:t>
            </a:r>
            <a:r>
              <a:rPr lang="en-US" altLang="zh-CN" sz="2400"/>
              <a:t>P3</a:t>
            </a:r>
            <a:r>
              <a:rPr lang="zh-CN" altLang="en-US" sz="2400"/>
              <a:t>的请求先获得了满足</a:t>
            </a:r>
          </a:p>
          <a:p>
            <a:pPr eaLnBrk="1" hangingPunct="1">
              <a:lnSpc>
                <a:spcPct val="90000"/>
              </a:lnSpc>
            </a:pPr>
            <a:r>
              <a:rPr lang="zh-CN" altLang="en-US" sz="2800"/>
              <a:t>性能</a:t>
            </a:r>
          </a:p>
          <a:p>
            <a:pPr lvl="1" eaLnBrk="1" hangingPunct="1">
              <a:lnSpc>
                <a:spcPct val="90000"/>
              </a:lnSpc>
            </a:pPr>
            <a:r>
              <a:rPr lang="zh-CN" altLang="en-US" sz="2400"/>
              <a:t>该算法</a:t>
            </a:r>
            <a:r>
              <a:rPr lang="zh-CN" altLang="en-US" sz="2400" b="1">
                <a:solidFill>
                  <a:srgbClr val="C00000"/>
                </a:solidFill>
              </a:rPr>
              <a:t>连续地消耗网络带宽</a:t>
            </a:r>
          </a:p>
          <a:p>
            <a:pPr lvl="1" eaLnBrk="1" hangingPunct="1">
              <a:lnSpc>
                <a:spcPct val="90000"/>
              </a:lnSpc>
            </a:pPr>
            <a:r>
              <a:rPr lang="zh-CN" altLang="en-US" sz="2400"/>
              <a:t>请求进入临界区的进程会</a:t>
            </a:r>
            <a:r>
              <a:rPr lang="zh-CN" altLang="en-US" sz="2400" b="1">
                <a:solidFill>
                  <a:srgbClr val="C00000"/>
                </a:solidFill>
              </a:rPr>
              <a:t>延迟</a:t>
            </a:r>
            <a:r>
              <a:rPr lang="en-US" altLang="zh-CN" sz="2400" b="1">
                <a:solidFill>
                  <a:srgbClr val="C00000"/>
                </a:solidFill>
              </a:rPr>
              <a:t>0</a:t>
            </a:r>
            <a:r>
              <a:rPr lang="zh-CN" altLang="en-US" sz="2400" b="1">
                <a:solidFill>
                  <a:srgbClr val="C00000"/>
                </a:solidFill>
              </a:rPr>
              <a:t>个</a:t>
            </a:r>
            <a:r>
              <a:rPr lang="en-US" altLang="zh-CN" sz="2400"/>
              <a:t>(</a:t>
            </a:r>
            <a:r>
              <a:rPr lang="zh-CN" altLang="en-US" sz="2400"/>
              <a:t>这时，它正好收到权标</a:t>
            </a:r>
            <a:r>
              <a:rPr lang="en-US" altLang="zh-CN" sz="2400"/>
              <a:t>)</a:t>
            </a:r>
            <a:r>
              <a:rPr lang="zh-CN" altLang="en-US" sz="2400" b="1">
                <a:solidFill>
                  <a:srgbClr val="C00000"/>
                </a:solidFill>
              </a:rPr>
              <a:t>到</a:t>
            </a:r>
            <a:r>
              <a:rPr lang="en-US" altLang="zh-CN" sz="2400" b="1">
                <a:solidFill>
                  <a:srgbClr val="C00000"/>
                </a:solidFill>
              </a:rPr>
              <a:t>N</a:t>
            </a:r>
            <a:r>
              <a:rPr lang="zh-CN" altLang="en-US" sz="2400" b="1">
                <a:solidFill>
                  <a:srgbClr val="C00000"/>
                </a:solidFill>
              </a:rPr>
              <a:t>个</a:t>
            </a:r>
            <a:r>
              <a:rPr lang="en-US" altLang="zh-CN" sz="2400"/>
              <a:t>(</a:t>
            </a:r>
            <a:r>
              <a:rPr lang="zh-CN" altLang="en-US" sz="2400"/>
              <a:t>这时，它刚传递了权标</a:t>
            </a:r>
            <a:r>
              <a:rPr lang="en-US" altLang="zh-CN" sz="2400"/>
              <a:t>)</a:t>
            </a:r>
            <a:r>
              <a:rPr lang="zh-CN" altLang="en-US" sz="2400" b="1">
                <a:solidFill>
                  <a:srgbClr val="C00000"/>
                </a:solidFill>
              </a:rPr>
              <a:t>消息</a:t>
            </a:r>
          </a:p>
          <a:p>
            <a:pPr lvl="1" eaLnBrk="1" hangingPunct="1">
              <a:lnSpc>
                <a:spcPct val="90000"/>
              </a:lnSpc>
            </a:pPr>
            <a:r>
              <a:rPr lang="zh-CN" altLang="en-US" sz="2400"/>
              <a:t>退出临界区只需要一个消息</a:t>
            </a:r>
          </a:p>
          <a:p>
            <a:pPr lvl="1" eaLnBrk="1" hangingPunct="1">
              <a:lnSpc>
                <a:spcPct val="90000"/>
              </a:lnSpc>
            </a:pPr>
            <a:r>
              <a:rPr lang="zh-CN" altLang="en-US" sz="2400"/>
              <a:t>在一个进程离开和下一个进程进入临界区之间的</a:t>
            </a:r>
            <a:r>
              <a:rPr lang="zh-CN" altLang="en-US" sz="2400" b="1">
                <a:solidFill>
                  <a:srgbClr val="C00000"/>
                </a:solidFill>
              </a:rPr>
              <a:t>同步延迟</a:t>
            </a:r>
            <a:r>
              <a:rPr lang="zh-CN" altLang="en-US" sz="2400"/>
              <a:t>可以是</a:t>
            </a:r>
            <a:r>
              <a:rPr lang="en-US" altLang="zh-CN" sz="2400"/>
              <a:t>1</a:t>
            </a:r>
            <a:r>
              <a:rPr lang="zh-CN" altLang="en-US" sz="2400"/>
              <a:t>到</a:t>
            </a:r>
            <a:r>
              <a:rPr lang="en-US" altLang="zh-CN" sz="2400"/>
              <a:t>N</a:t>
            </a:r>
            <a:r>
              <a:rPr lang="zh-CN" altLang="en-US" sz="2400"/>
              <a:t>个消息传输</a:t>
            </a:r>
          </a:p>
          <a:p>
            <a:pPr eaLnBrk="1" hangingPunct="1">
              <a:lnSpc>
                <a:spcPct val="90000"/>
              </a:lnSpc>
            </a:pPr>
            <a:r>
              <a:rPr lang="zh-CN" altLang="en-US" sz="2800"/>
              <a:t>故障的检测和处理</a:t>
            </a:r>
          </a:p>
          <a:p>
            <a:pPr lvl="1" eaLnBrk="1" hangingPunct="1">
              <a:lnSpc>
                <a:spcPct val="90000"/>
              </a:lnSpc>
            </a:pPr>
            <a:r>
              <a:rPr lang="zh-CN" altLang="en-US" sz="2400"/>
              <a:t>故障：进程崩溃，消息</a:t>
            </a:r>
            <a:r>
              <a:rPr lang="en-US" altLang="zh-CN" sz="2400"/>
              <a:t>(token)</a:t>
            </a:r>
            <a:r>
              <a:rPr lang="zh-CN" altLang="en-US" sz="2400"/>
              <a:t>丢失</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44450"/>
            <a:ext cx="9144000" cy="865188"/>
          </a:xfrm>
        </p:spPr>
        <p:txBody>
          <a:bodyPr/>
          <a:lstStyle/>
          <a:p>
            <a:pPr eaLnBrk="1" hangingPunct="1"/>
            <a:r>
              <a:rPr lang="en-US" altLang="zh-CN" sz="2800"/>
              <a:t>Lamport Algorithm: Using multicast and logical clocks</a:t>
            </a:r>
            <a:r>
              <a:rPr lang="en-US" altLang="zh-CN"/>
              <a:t> </a:t>
            </a:r>
          </a:p>
        </p:txBody>
      </p:sp>
      <p:sp>
        <p:nvSpPr>
          <p:cNvPr id="14339" name="Rectangle 3"/>
          <p:cNvSpPr>
            <a:spLocks noGrp="1" noChangeArrowheads="1"/>
          </p:cNvSpPr>
          <p:nvPr>
            <p:ph type="body" idx="1"/>
          </p:nvPr>
        </p:nvSpPr>
        <p:spPr>
          <a:xfrm>
            <a:off x="457200" y="908050"/>
            <a:ext cx="8229600" cy="5805488"/>
          </a:xfrm>
        </p:spPr>
        <p:txBody>
          <a:bodyPr/>
          <a:lstStyle/>
          <a:p>
            <a:pPr eaLnBrk="1" hangingPunct="1">
              <a:lnSpc>
                <a:spcPct val="80000"/>
              </a:lnSpc>
            </a:pPr>
            <a:r>
              <a:rPr lang="en-US" altLang="zh-CN" sz="2800"/>
              <a:t>Assumptions: message passing is </a:t>
            </a:r>
            <a:r>
              <a:rPr lang="en-US" altLang="zh-CN" sz="2800">
                <a:solidFill>
                  <a:srgbClr val="0000FF"/>
                </a:solidFill>
              </a:rPr>
              <a:t>FIFO and reliable</a:t>
            </a:r>
            <a:r>
              <a:rPr lang="en-US" altLang="zh-CN" sz="2800"/>
              <a:t>, but asynchronous. </a:t>
            </a:r>
          </a:p>
          <a:p>
            <a:pPr eaLnBrk="1" hangingPunct="1">
              <a:lnSpc>
                <a:spcPct val="80000"/>
              </a:lnSpc>
            </a:pPr>
            <a:r>
              <a:rPr lang="en-US" altLang="zh-CN" sz="2800"/>
              <a:t>The extended </a:t>
            </a:r>
            <a:r>
              <a:rPr lang="en-US" altLang="zh-CN" sz="2800">
                <a:solidFill>
                  <a:srgbClr val="C00000"/>
                </a:solidFill>
              </a:rPr>
              <a:t>timestamp</a:t>
            </a:r>
            <a:r>
              <a:rPr lang="en-US" altLang="zh-CN" sz="2800"/>
              <a:t> is in the form of </a:t>
            </a:r>
            <a:r>
              <a:rPr lang="en-US" altLang="zh-CN" sz="2800">
                <a:solidFill>
                  <a:srgbClr val="C00000"/>
                </a:solidFill>
              </a:rPr>
              <a:t>(C(event), process id)</a:t>
            </a:r>
          </a:p>
          <a:p>
            <a:pPr eaLnBrk="1" hangingPunct="1">
              <a:lnSpc>
                <a:spcPct val="80000"/>
              </a:lnSpc>
            </a:pPr>
            <a:r>
              <a:rPr lang="en-US" altLang="zh-CN" sz="2800"/>
              <a:t>For events </a:t>
            </a:r>
            <a:r>
              <a:rPr lang="en-US" altLang="zh-CN" sz="2800" i="1"/>
              <a:t>a</a:t>
            </a:r>
            <a:r>
              <a:rPr lang="en-US" altLang="zh-CN" sz="2800"/>
              <a:t> and </a:t>
            </a:r>
            <a:r>
              <a:rPr lang="en-US" altLang="zh-CN" sz="2800" i="1"/>
              <a:t>b</a:t>
            </a:r>
            <a:r>
              <a:rPr lang="en-US" altLang="zh-CN" sz="2800"/>
              <a:t>, </a:t>
            </a:r>
            <a:r>
              <a:rPr lang="en-US" altLang="zh-CN" sz="2800" i="1"/>
              <a:t>a</a:t>
            </a:r>
            <a:r>
              <a:rPr lang="en-US" altLang="zh-CN" sz="2800">
                <a:sym typeface="Wingdings" pitchFamily="2" charset="2"/>
              </a:rPr>
              <a:t></a:t>
            </a:r>
            <a:r>
              <a:rPr lang="en-US" altLang="zh-CN" sz="2800" i="1">
                <a:sym typeface="Wingdings" pitchFamily="2" charset="2"/>
              </a:rPr>
              <a:t>b </a:t>
            </a:r>
            <a:r>
              <a:rPr lang="en-US" altLang="zh-CN" sz="2800">
                <a:sym typeface="Wingdings" pitchFamily="2" charset="2"/>
              </a:rPr>
              <a:t>if either of the following is true</a:t>
            </a:r>
          </a:p>
          <a:p>
            <a:pPr lvl="1" eaLnBrk="1" hangingPunct="1">
              <a:lnSpc>
                <a:spcPct val="80000"/>
              </a:lnSpc>
            </a:pPr>
            <a:r>
              <a:rPr lang="en-US" altLang="zh-CN" sz="2400">
                <a:sym typeface="Wingdings" pitchFamily="2" charset="2"/>
              </a:rPr>
              <a:t>C(a)&lt;C(b)</a:t>
            </a:r>
          </a:p>
          <a:p>
            <a:pPr lvl="1" eaLnBrk="1" hangingPunct="1">
              <a:lnSpc>
                <a:spcPct val="80000"/>
              </a:lnSpc>
            </a:pPr>
            <a:r>
              <a:rPr lang="en-US" altLang="zh-CN" sz="2400">
                <a:sym typeface="Wingdings" pitchFamily="2" charset="2"/>
              </a:rPr>
              <a:t>C(a)=C(b) but pid(a)&lt;pid(b), where pid is the process identifier</a:t>
            </a:r>
            <a:endParaRPr lang="en-US" altLang="zh-CN" sz="2400"/>
          </a:p>
          <a:p>
            <a:pPr eaLnBrk="1" hangingPunct="1">
              <a:lnSpc>
                <a:spcPct val="80000"/>
              </a:lnSpc>
            </a:pPr>
            <a:r>
              <a:rPr lang="en-US" altLang="zh-CN" sz="2800"/>
              <a:t>Each </a:t>
            </a:r>
            <a:r>
              <a:rPr lang="en-US" altLang="zh-CN" sz="2800">
                <a:solidFill>
                  <a:srgbClr val="0000FF"/>
                </a:solidFill>
              </a:rPr>
              <a:t>process P</a:t>
            </a:r>
            <a:r>
              <a:rPr lang="en-US" altLang="zh-CN" sz="2800" baseline="-25000">
                <a:solidFill>
                  <a:srgbClr val="0000FF"/>
                </a:solidFill>
              </a:rPr>
              <a:t>i </a:t>
            </a:r>
            <a:r>
              <a:rPr lang="en-US" altLang="zh-CN" sz="2800"/>
              <a:t>maintain </a:t>
            </a:r>
            <a:r>
              <a:rPr lang="en-US" altLang="zh-CN" sz="2800">
                <a:solidFill>
                  <a:srgbClr val="0000FF"/>
                </a:solidFill>
              </a:rPr>
              <a:t>a local request queue Q.</a:t>
            </a:r>
          </a:p>
          <a:p>
            <a:pPr eaLnBrk="1" hangingPunct="1">
              <a:lnSpc>
                <a:spcPct val="80000"/>
              </a:lnSpc>
            </a:pPr>
            <a:r>
              <a:rPr lang="en-US" altLang="zh-CN" sz="2800"/>
              <a:t>Timestamped requests are sorted in </a:t>
            </a:r>
            <a:r>
              <a:rPr lang="en-US" altLang="zh-CN" sz="2800">
                <a:solidFill>
                  <a:srgbClr val="C00000"/>
                </a:solidFill>
              </a:rPr>
              <a:t>total order </a:t>
            </a:r>
            <a:r>
              <a:rPr lang="en-US" altLang="zh-CN" sz="2800">
                <a:solidFill>
                  <a:srgbClr val="C00000"/>
                </a:solidFill>
                <a:sym typeface="Wingdings" pitchFamily="2" charset="2"/>
              </a:rPr>
              <a:t></a:t>
            </a:r>
            <a:r>
              <a:rPr lang="en-US" altLang="zh-CN" sz="2800"/>
              <a:t> in Q.</a:t>
            </a:r>
          </a:p>
          <a:p>
            <a:pPr eaLnBrk="1" hangingPunct="1">
              <a:lnSpc>
                <a:spcPct val="80000"/>
              </a:lnSpc>
            </a:pPr>
            <a:r>
              <a:rPr lang="en-US" altLang="zh-CN" sz="2800"/>
              <a:t>There are three messages: Request, Reply, Release message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395288" y="0"/>
            <a:ext cx="8229600" cy="764704"/>
          </a:xfrm>
        </p:spPr>
        <p:txBody>
          <a:bodyPr/>
          <a:lstStyle/>
          <a:p>
            <a:r>
              <a:rPr lang="en-US" altLang="zh-CN" sz="3600"/>
              <a:t>Steps</a:t>
            </a:r>
            <a:endParaRPr lang="en-US" altLang="en-US" sz="3600"/>
          </a:p>
        </p:txBody>
      </p:sp>
      <p:sp>
        <p:nvSpPr>
          <p:cNvPr id="15363" name="Rectangle 3"/>
          <p:cNvSpPr>
            <a:spLocks noGrp="1" noChangeArrowheads="1"/>
          </p:cNvSpPr>
          <p:nvPr>
            <p:ph idx="1"/>
          </p:nvPr>
        </p:nvSpPr>
        <p:spPr>
          <a:xfrm>
            <a:off x="395288" y="764704"/>
            <a:ext cx="8229600" cy="6093296"/>
          </a:xfrm>
        </p:spPr>
        <p:txBody>
          <a:bodyPr/>
          <a:lstStyle/>
          <a:p>
            <a:pPr marL="609600" indent="-609600" eaLnBrk="1" hangingPunct="1">
              <a:spcBef>
                <a:spcPct val="0"/>
              </a:spcBef>
              <a:buFontTx/>
              <a:buAutoNum type="arabicPeriod"/>
            </a:pPr>
            <a:r>
              <a:rPr lang="en-US" altLang="zh-CN" sz="2400"/>
              <a:t>P</a:t>
            </a:r>
            <a:r>
              <a:rPr lang="en-US" altLang="zh-CN" sz="2400" baseline="-25000"/>
              <a:t>i</a:t>
            </a:r>
            <a:r>
              <a:rPr lang="en-US" altLang="zh-CN" sz="2400"/>
              <a:t> makes a request by sending a message </a:t>
            </a:r>
            <a:r>
              <a:rPr lang="en-US" altLang="zh-CN" sz="2400" b="1" i="1">
                <a:solidFill>
                  <a:srgbClr val="C00000"/>
                </a:solidFill>
              </a:rPr>
              <a:t>Request (C(req</a:t>
            </a:r>
            <a:r>
              <a:rPr lang="en-US" altLang="zh-CN" sz="2400" b="1" i="1" baseline="-25000">
                <a:solidFill>
                  <a:srgbClr val="C00000"/>
                </a:solidFill>
              </a:rPr>
              <a:t>i</a:t>
            </a:r>
            <a:r>
              <a:rPr lang="en-US" altLang="zh-CN" sz="2400" b="1" i="1">
                <a:solidFill>
                  <a:srgbClr val="C00000"/>
                </a:solidFill>
              </a:rPr>
              <a:t>),i)</a:t>
            </a:r>
            <a:r>
              <a:rPr lang="en-US" altLang="zh-CN" sz="2400" b="1"/>
              <a:t> </a:t>
            </a:r>
            <a:r>
              <a:rPr lang="en-US" altLang="zh-CN" sz="2400"/>
              <a:t>to </a:t>
            </a:r>
            <a:r>
              <a:rPr lang="en-US" altLang="zh-CN" sz="2400">
                <a:solidFill>
                  <a:srgbClr val="0000FF"/>
                </a:solidFill>
              </a:rPr>
              <a:t>all process, including itself </a:t>
            </a:r>
          </a:p>
          <a:p>
            <a:pPr marL="609600" indent="-609600" eaLnBrk="1" hangingPunct="1">
              <a:spcBef>
                <a:spcPct val="0"/>
              </a:spcBef>
              <a:buFontTx/>
              <a:buAutoNum type="arabicPeriod"/>
            </a:pPr>
            <a:r>
              <a:rPr lang="en-US" altLang="zh-CN" sz="2400"/>
              <a:t>When P</a:t>
            </a:r>
            <a:r>
              <a:rPr lang="en-US" altLang="zh-CN" sz="2400" baseline="-25000"/>
              <a:t>j</a:t>
            </a:r>
            <a:r>
              <a:rPr lang="en-US" altLang="zh-CN" sz="2400"/>
              <a:t> receives a request message </a:t>
            </a:r>
            <a:r>
              <a:rPr lang="en-US" altLang="zh-CN" sz="2400" i="1"/>
              <a:t>Request (C(req</a:t>
            </a:r>
            <a:r>
              <a:rPr lang="en-US" altLang="zh-CN" sz="2400" i="1" baseline="-25000"/>
              <a:t>i</a:t>
            </a:r>
            <a:r>
              <a:rPr lang="en-US" altLang="zh-CN" sz="2400" i="1"/>
              <a:t>),i)</a:t>
            </a:r>
            <a:r>
              <a:rPr lang="en-US" altLang="zh-CN" sz="2400"/>
              <a:t> from P</a:t>
            </a:r>
            <a:r>
              <a:rPr lang="en-US" altLang="zh-CN" sz="2400" baseline="-25000"/>
              <a:t>i</a:t>
            </a:r>
            <a:r>
              <a:rPr lang="en-US" altLang="zh-CN" sz="2400"/>
              <a:t>, </a:t>
            </a:r>
            <a:r>
              <a:rPr lang="en-US" altLang="zh-CN" sz="2400">
                <a:solidFill>
                  <a:srgbClr val="0000FF"/>
                </a:solidFill>
              </a:rPr>
              <a:t>it puts into Q </a:t>
            </a:r>
            <a:r>
              <a:rPr lang="en-US" altLang="zh-CN" sz="2400"/>
              <a:t>and sends a reply message </a:t>
            </a:r>
            <a:r>
              <a:rPr lang="en-US" altLang="zh-CN" sz="2400" b="1" i="1">
                <a:solidFill>
                  <a:srgbClr val="C00000"/>
                </a:solidFill>
              </a:rPr>
              <a:t>Reply</a:t>
            </a:r>
            <a:r>
              <a:rPr lang="en-US" altLang="zh-CN" sz="2400" b="1">
                <a:solidFill>
                  <a:srgbClr val="C00000"/>
                </a:solidFill>
              </a:rPr>
              <a:t> </a:t>
            </a:r>
            <a:r>
              <a:rPr lang="en-US" altLang="zh-CN" sz="2400" b="1" i="1">
                <a:solidFill>
                  <a:srgbClr val="C00000"/>
                </a:solidFill>
              </a:rPr>
              <a:t>(C(rep</a:t>
            </a:r>
            <a:r>
              <a:rPr lang="en-US" altLang="zh-CN" sz="2400" b="1" i="1" baseline="-25000">
                <a:solidFill>
                  <a:srgbClr val="C00000"/>
                </a:solidFill>
              </a:rPr>
              <a:t>j</a:t>
            </a:r>
            <a:r>
              <a:rPr lang="en-US" altLang="zh-CN" sz="2400" b="1" i="1">
                <a:solidFill>
                  <a:srgbClr val="C00000"/>
                </a:solidFill>
              </a:rPr>
              <a:t>),j)</a:t>
            </a:r>
            <a:r>
              <a:rPr lang="en-US" altLang="zh-CN" sz="2400" b="1">
                <a:solidFill>
                  <a:srgbClr val="C00000"/>
                </a:solidFill>
              </a:rPr>
              <a:t> </a:t>
            </a:r>
            <a:r>
              <a:rPr lang="en-US" altLang="zh-CN" sz="2400"/>
              <a:t>to P</a:t>
            </a:r>
            <a:r>
              <a:rPr lang="en-US" altLang="zh-CN" sz="2400" baseline="-25000"/>
              <a:t>i</a:t>
            </a:r>
          </a:p>
          <a:p>
            <a:pPr marL="609600" indent="-609600" eaLnBrk="1" hangingPunct="1">
              <a:spcBef>
                <a:spcPct val="0"/>
              </a:spcBef>
              <a:buFontTx/>
              <a:buAutoNum type="arabicPeriod"/>
            </a:pPr>
            <a:r>
              <a:rPr lang="en-US" altLang="zh-CN" sz="2400"/>
              <a:t>P</a:t>
            </a:r>
            <a:r>
              <a:rPr lang="en-US" altLang="zh-CN" sz="2400" baseline="-25000"/>
              <a:t>i </a:t>
            </a:r>
            <a:r>
              <a:rPr lang="en-US" altLang="zh-CN" sz="2400"/>
              <a:t>can enter its CS and use the resource when the following two conditions are true:</a:t>
            </a:r>
          </a:p>
          <a:p>
            <a:pPr marL="990600" lvl="1" indent="-533400" eaLnBrk="1" hangingPunct="1">
              <a:spcBef>
                <a:spcPct val="0"/>
              </a:spcBef>
              <a:buFontTx/>
              <a:buAutoNum type="alphaLcParenR"/>
            </a:pPr>
            <a:r>
              <a:rPr lang="en-US" altLang="zh-CN" sz="2400"/>
              <a:t>P</a:t>
            </a:r>
            <a:r>
              <a:rPr lang="en-US" altLang="zh-CN" baseline="-25000"/>
              <a:t>i</a:t>
            </a:r>
            <a:r>
              <a:rPr lang="en-US" altLang="zh-CN" sz="2400"/>
              <a:t>’s own request is at the head of Q, and </a:t>
            </a:r>
          </a:p>
          <a:p>
            <a:pPr marL="990600" lvl="1" indent="-533400" eaLnBrk="1" hangingPunct="1">
              <a:spcBef>
                <a:spcPct val="0"/>
              </a:spcBef>
              <a:buFontTx/>
              <a:buAutoNum type="alphaLcParenR"/>
            </a:pPr>
            <a:r>
              <a:rPr lang="en-US" altLang="zh-CN" sz="2400"/>
              <a:t>P</a:t>
            </a:r>
            <a:r>
              <a:rPr lang="en-US" altLang="zh-CN" baseline="-25000"/>
              <a:t>i</a:t>
            </a:r>
            <a:r>
              <a:rPr lang="en-US" altLang="zh-CN" sz="2400"/>
              <a:t> has received a message r</a:t>
            </a:r>
            <a:r>
              <a:rPr lang="en-US" altLang="zh-CN" baseline="-25000"/>
              <a:t>k </a:t>
            </a:r>
            <a:r>
              <a:rPr lang="en-US" altLang="zh-CN" sz="2400"/>
              <a:t>(either Request, Reply or Release) from all process P</a:t>
            </a:r>
            <a:r>
              <a:rPr lang="en-US" altLang="zh-CN" baseline="-25000"/>
              <a:t>k</a:t>
            </a:r>
            <a:r>
              <a:rPr lang="en-US" altLang="zh-CN" sz="2400"/>
              <a:t> with timestamp C(r</a:t>
            </a:r>
            <a:r>
              <a:rPr lang="en-US" altLang="zh-CN" baseline="-25000"/>
              <a:t>k</a:t>
            </a:r>
            <a:r>
              <a:rPr lang="en-US" altLang="zh-CN" sz="2400"/>
              <a:t>), such that (C(req</a:t>
            </a:r>
            <a:r>
              <a:rPr lang="en-US" altLang="zh-CN" baseline="-25000"/>
              <a:t>i</a:t>
            </a:r>
            <a:r>
              <a:rPr lang="en-US" altLang="zh-CN" sz="2400"/>
              <a:t>),i) &lt; (C(r</a:t>
            </a:r>
            <a:r>
              <a:rPr lang="en-US" altLang="zh-CN" baseline="-25000"/>
              <a:t>k</a:t>
            </a:r>
            <a:r>
              <a:rPr lang="en-US" altLang="zh-CN" sz="2400"/>
              <a:t>),k)</a:t>
            </a:r>
          </a:p>
          <a:p>
            <a:pPr marL="609600" indent="-609600" eaLnBrk="1" hangingPunct="1">
              <a:spcBef>
                <a:spcPct val="0"/>
              </a:spcBef>
              <a:buFontTx/>
              <a:buAutoNum type="arabicPeriod"/>
            </a:pPr>
            <a:r>
              <a:rPr lang="en-US" altLang="zh-CN" sz="2400"/>
              <a:t>P</a:t>
            </a:r>
            <a:r>
              <a:rPr lang="en-US" altLang="zh-CN" sz="2400" baseline="-25000"/>
              <a:t>i</a:t>
            </a:r>
            <a:r>
              <a:rPr lang="en-US" altLang="zh-CN" sz="2400"/>
              <a:t> release the source by removing its request from Q, and send a release message </a:t>
            </a:r>
            <a:r>
              <a:rPr lang="en-US" altLang="zh-CN" sz="2400" b="1" i="1">
                <a:solidFill>
                  <a:srgbClr val="C00000"/>
                </a:solidFill>
              </a:rPr>
              <a:t>Release (C(rel</a:t>
            </a:r>
            <a:r>
              <a:rPr lang="en-US" altLang="zh-CN" sz="2400" b="1" i="1" baseline="-25000">
                <a:solidFill>
                  <a:srgbClr val="C00000"/>
                </a:solidFill>
              </a:rPr>
              <a:t>i</a:t>
            </a:r>
            <a:r>
              <a:rPr lang="en-US" altLang="zh-CN" sz="2400" b="1" i="1">
                <a:solidFill>
                  <a:srgbClr val="C00000"/>
                </a:solidFill>
              </a:rPr>
              <a:t>),i)</a:t>
            </a:r>
            <a:r>
              <a:rPr lang="en-US" altLang="zh-CN" sz="2400" b="1">
                <a:solidFill>
                  <a:srgbClr val="C00000"/>
                </a:solidFill>
              </a:rPr>
              <a:t> </a:t>
            </a:r>
            <a:r>
              <a:rPr lang="en-US" altLang="zh-CN" sz="2400"/>
              <a:t>to all processes.</a:t>
            </a:r>
          </a:p>
          <a:p>
            <a:pPr marL="609600" indent="-609600" eaLnBrk="1" hangingPunct="1">
              <a:spcBef>
                <a:spcPct val="0"/>
              </a:spcBef>
              <a:buFontTx/>
              <a:buAutoNum type="arabicPeriod"/>
            </a:pPr>
            <a:r>
              <a:rPr lang="en-US" altLang="zh-CN" sz="2400"/>
              <a:t>When P</a:t>
            </a:r>
            <a:r>
              <a:rPr lang="en-US" altLang="zh-CN" sz="2400" baseline="-25000"/>
              <a:t>j</a:t>
            </a:r>
            <a:r>
              <a:rPr lang="en-US" altLang="zh-CN" sz="2400"/>
              <a:t> receives a release message from P</a:t>
            </a:r>
            <a:r>
              <a:rPr lang="en-US" altLang="zh-CN" sz="2400" baseline="-25000"/>
              <a:t>i</a:t>
            </a:r>
            <a:r>
              <a:rPr lang="en-US" altLang="zh-CN" sz="2400"/>
              <a:t>, it removes P</a:t>
            </a:r>
            <a:r>
              <a:rPr lang="en-US" altLang="zh-CN" sz="2400" baseline="-25000"/>
              <a:t>i</a:t>
            </a:r>
            <a:r>
              <a:rPr lang="en-US" altLang="zh-CN" sz="2400"/>
              <a:t>’s request from Q.</a:t>
            </a:r>
          </a:p>
        </p:txBody>
      </p:sp>
      <p:cxnSp>
        <p:nvCxnSpPr>
          <p:cNvPr id="3" name="直接箭头连接符 2"/>
          <p:cNvCxnSpPr>
            <a:stCxn id="6" idx="2"/>
          </p:cNvCxnSpPr>
          <p:nvPr/>
        </p:nvCxnSpPr>
        <p:spPr bwMode="auto">
          <a:xfrm flipH="1">
            <a:off x="7738580" y="1731160"/>
            <a:ext cx="717030" cy="388004"/>
          </a:xfrm>
          <a:prstGeom prst="straightConnector1">
            <a:avLst/>
          </a:prstGeom>
          <a:solidFill>
            <a:schemeClr val="accent1"/>
          </a:solidFill>
          <a:ln w="38100"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文本框 5"/>
          <p:cNvSpPr txBox="1"/>
          <p:nvPr/>
        </p:nvSpPr>
        <p:spPr>
          <a:xfrm>
            <a:off x="7722076" y="1331050"/>
            <a:ext cx="1467068" cy="400110"/>
          </a:xfrm>
          <a:prstGeom prst="rect">
            <a:avLst/>
          </a:prstGeom>
          <a:noFill/>
        </p:spPr>
        <p:txBody>
          <a:bodyPr wrap="none" rtlCol="0">
            <a:spAutoFit/>
          </a:bodyPr>
          <a:lstStyle/>
          <a:p>
            <a:r>
              <a:rPr lang="zh-CN" altLang="en-US" sz="2000" b="1"/>
              <a:t>马上给应答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115888"/>
            <a:ext cx="8229600" cy="617537"/>
          </a:xfrm>
        </p:spPr>
        <p:txBody>
          <a:bodyPr/>
          <a:lstStyle/>
          <a:p>
            <a:pPr algn="l" eaLnBrk="1" hangingPunct="1"/>
            <a:r>
              <a:rPr lang="en-US" altLang="zh-CN" sz="3200"/>
              <a:t>Example</a:t>
            </a:r>
          </a:p>
        </p:txBody>
      </p:sp>
      <p:sp>
        <p:nvSpPr>
          <p:cNvPr id="16387" name="Oval 9"/>
          <p:cNvSpPr>
            <a:spLocks noChangeArrowheads="1"/>
          </p:cNvSpPr>
          <p:nvPr/>
        </p:nvSpPr>
        <p:spPr bwMode="auto">
          <a:xfrm>
            <a:off x="1763713" y="1773238"/>
            <a:ext cx="1009650" cy="7191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P1</a:t>
            </a:r>
          </a:p>
        </p:txBody>
      </p:sp>
      <p:sp>
        <p:nvSpPr>
          <p:cNvPr id="16388" name="Oval 10"/>
          <p:cNvSpPr>
            <a:spLocks noChangeArrowheads="1"/>
          </p:cNvSpPr>
          <p:nvPr/>
        </p:nvSpPr>
        <p:spPr bwMode="auto">
          <a:xfrm>
            <a:off x="5940425" y="1341438"/>
            <a:ext cx="1009650" cy="7191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P3</a:t>
            </a:r>
          </a:p>
        </p:txBody>
      </p:sp>
      <p:sp>
        <p:nvSpPr>
          <p:cNvPr id="16389" name="Oval 11"/>
          <p:cNvSpPr>
            <a:spLocks noChangeArrowheads="1"/>
          </p:cNvSpPr>
          <p:nvPr/>
        </p:nvSpPr>
        <p:spPr bwMode="auto">
          <a:xfrm>
            <a:off x="4572000" y="3644900"/>
            <a:ext cx="1009650" cy="7191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P2</a:t>
            </a:r>
          </a:p>
        </p:txBody>
      </p:sp>
      <p:sp>
        <p:nvSpPr>
          <p:cNvPr id="86028" name="Line 12"/>
          <p:cNvSpPr>
            <a:spLocks noChangeShapeType="1"/>
          </p:cNvSpPr>
          <p:nvPr/>
        </p:nvSpPr>
        <p:spPr bwMode="auto">
          <a:xfrm flipH="1" flipV="1">
            <a:off x="2771775" y="2492375"/>
            <a:ext cx="1871663" cy="1368425"/>
          </a:xfrm>
          <a:prstGeom prst="line">
            <a:avLst/>
          </a:prstGeom>
          <a:noFill/>
          <a:ln w="2857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9" name="Line 13"/>
          <p:cNvSpPr>
            <a:spLocks noChangeShapeType="1"/>
          </p:cNvSpPr>
          <p:nvPr/>
        </p:nvSpPr>
        <p:spPr bwMode="auto">
          <a:xfrm flipV="1">
            <a:off x="5364163" y="2205038"/>
            <a:ext cx="792162" cy="1511300"/>
          </a:xfrm>
          <a:prstGeom prst="line">
            <a:avLst/>
          </a:prstGeom>
          <a:noFill/>
          <a:ln w="2857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30" name="Text Box 14"/>
          <p:cNvSpPr txBox="1">
            <a:spLocks noChangeArrowheads="1"/>
          </p:cNvSpPr>
          <p:nvPr/>
        </p:nvSpPr>
        <p:spPr bwMode="auto">
          <a:xfrm>
            <a:off x="3489325" y="2873375"/>
            <a:ext cx="4381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34</a:t>
            </a:r>
          </a:p>
        </p:txBody>
      </p:sp>
      <p:sp>
        <p:nvSpPr>
          <p:cNvPr id="86031" name="Text Box 15"/>
          <p:cNvSpPr txBox="1">
            <a:spLocks noChangeArrowheads="1"/>
          </p:cNvSpPr>
          <p:nvPr/>
        </p:nvSpPr>
        <p:spPr bwMode="auto">
          <a:xfrm>
            <a:off x="5648325" y="3016250"/>
            <a:ext cx="4381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34</a:t>
            </a:r>
          </a:p>
        </p:txBody>
      </p:sp>
      <p:sp>
        <p:nvSpPr>
          <p:cNvPr id="86033" name="AutoShape 17"/>
          <p:cNvSpPr>
            <a:spLocks noChangeArrowheads="1"/>
          </p:cNvSpPr>
          <p:nvPr/>
        </p:nvSpPr>
        <p:spPr bwMode="auto">
          <a:xfrm>
            <a:off x="4716463" y="4365625"/>
            <a:ext cx="863600" cy="287338"/>
          </a:xfrm>
          <a:prstGeom prst="curvedUpArrow">
            <a:avLst>
              <a:gd name="adj1" fmla="val 60110"/>
              <a:gd name="adj2" fmla="val 120221"/>
              <a:gd name="adj3" fmla="val 33333"/>
            </a:avLst>
          </a:prstGeom>
          <a:solidFill>
            <a:srgbClr val="FFFFFF"/>
          </a:solidFill>
          <a:ln w="285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86034" name="AutoShape 18"/>
          <p:cNvSpPr>
            <a:spLocks noChangeArrowheads="1"/>
          </p:cNvSpPr>
          <p:nvPr/>
        </p:nvSpPr>
        <p:spPr bwMode="auto">
          <a:xfrm>
            <a:off x="1979613" y="1484313"/>
            <a:ext cx="792162" cy="288925"/>
          </a:xfrm>
          <a:prstGeom prst="curvedDownArrow">
            <a:avLst>
              <a:gd name="adj1" fmla="val 54835"/>
              <a:gd name="adj2" fmla="val 109670"/>
              <a:gd name="adj3" fmla="val 33333"/>
            </a:avLst>
          </a:prstGeom>
          <a:solidFill>
            <a:srgbClr val="FFFFFF"/>
          </a:solidFill>
          <a:ln w="285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sp>
        <p:nvSpPr>
          <p:cNvPr id="86035" name="Text Box 19"/>
          <p:cNvSpPr txBox="1">
            <a:spLocks noChangeArrowheads="1"/>
          </p:cNvSpPr>
          <p:nvPr/>
        </p:nvSpPr>
        <p:spPr bwMode="auto">
          <a:xfrm>
            <a:off x="4784725" y="4600575"/>
            <a:ext cx="4381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34</a:t>
            </a:r>
          </a:p>
        </p:txBody>
      </p:sp>
      <p:sp>
        <p:nvSpPr>
          <p:cNvPr id="86036" name="Line 20"/>
          <p:cNvSpPr>
            <a:spLocks noChangeShapeType="1"/>
          </p:cNvSpPr>
          <p:nvPr/>
        </p:nvSpPr>
        <p:spPr bwMode="auto">
          <a:xfrm flipH="1">
            <a:off x="5076825" y="1916113"/>
            <a:ext cx="863600" cy="1657350"/>
          </a:xfrm>
          <a:prstGeom prst="line">
            <a:avLst/>
          </a:prstGeom>
          <a:noFill/>
          <a:ln w="2857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38" name="Line 22"/>
          <p:cNvSpPr>
            <a:spLocks noChangeShapeType="1"/>
          </p:cNvSpPr>
          <p:nvPr/>
        </p:nvSpPr>
        <p:spPr bwMode="auto">
          <a:xfrm>
            <a:off x="2843213" y="2133600"/>
            <a:ext cx="1944687" cy="1439863"/>
          </a:xfrm>
          <a:prstGeom prst="line">
            <a:avLst/>
          </a:prstGeom>
          <a:noFill/>
          <a:ln w="2857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39" name="Text Box 23"/>
          <p:cNvSpPr txBox="1">
            <a:spLocks noChangeArrowheads="1"/>
          </p:cNvSpPr>
          <p:nvPr/>
        </p:nvSpPr>
        <p:spPr bwMode="auto">
          <a:xfrm>
            <a:off x="4643438" y="2297113"/>
            <a:ext cx="10858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Reply 39</a:t>
            </a:r>
          </a:p>
        </p:txBody>
      </p:sp>
      <p:sp>
        <p:nvSpPr>
          <p:cNvPr id="86040" name="Text Box 24"/>
          <p:cNvSpPr txBox="1">
            <a:spLocks noChangeArrowheads="1"/>
          </p:cNvSpPr>
          <p:nvPr/>
        </p:nvSpPr>
        <p:spPr bwMode="auto">
          <a:xfrm>
            <a:off x="3203575" y="2205038"/>
            <a:ext cx="10858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Reply 43</a:t>
            </a:r>
          </a:p>
        </p:txBody>
      </p:sp>
      <p:sp>
        <p:nvSpPr>
          <p:cNvPr id="86044" name="Freeform 28"/>
          <p:cNvSpPr>
            <a:spLocks/>
          </p:cNvSpPr>
          <p:nvPr/>
        </p:nvSpPr>
        <p:spPr bwMode="auto">
          <a:xfrm>
            <a:off x="2124075" y="2636838"/>
            <a:ext cx="2303463" cy="1655762"/>
          </a:xfrm>
          <a:custGeom>
            <a:avLst/>
            <a:gdLst>
              <a:gd name="T0" fmla="*/ 0 w 1315"/>
              <a:gd name="T1" fmla="*/ 0 h 817"/>
              <a:gd name="T2" fmla="*/ 2147483647 w 1315"/>
              <a:gd name="T3" fmla="*/ 2147483647 h 817"/>
              <a:gd name="T4" fmla="*/ 2147483647 w 1315"/>
              <a:gd name="T5" fmla="*/ 2147483647 h 817"/>
              <a:gd name="T6" fmla="*/ 0 60000 65536"/>
              <a:gd name="T7" fmla="*/ 0 60000 65536"/>
              <a:gd name="T8" fmla="*/ 0 60000 65536"/>
            </a:gdLst>
            <a:ahLst/>
            <a:cxnLst>
              <a:cxn ang="T6">
                <a:pos x="T0" y="T1"/>
              </a:cxn>
              <a:cxn ang="T7">
                <a:pos x="T2" y="T3"/>
              </a:cxn>
              <a:cxn ang="T8">
                <a:pos x="T4" y="T5"/>
              </a:cxn>
            </a:cxnLst>
            <a:rect l="0" t="0" r="r" b="b"/>
            <a:pathLst>
              <a:path w="1315" h="817">
                <a:moveTo>
                  <a:pt x="0" y="0"/>
                </a:moveTo>
                <a:cubicBezTo>
                  <a:pt x="185" y="249"/>
                  <a:pt x="371" y="499"/>
                  <a:pt x="590" y="635"/>
                </a:cubicBezTo>
                <a:cubicBezTo>
                  <a:pt x="809" y="771"/>
                  <a:pt x="1194" y="787"/>
                  <a:pt x="1315" y="817"/>
                </a:cubicBezTo>
              </a:path>
            </a:pathLst>
          </a:custGeom>
          <a:noFill/>
          <a:ln w="28575" cap="flat" cmpd="sng">
            <a:solidFill>
              <a:schemeClr val="tx1"/>
            </a:solidFill>
            <a:prstDash val="solid"/>
            <a:round/>
            <a:headEnd type="none" w="med" len="med"/>
            <a:tailEnd type="arrow"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45" name="Text Box 29"/>
          <p:cNvSpPr txBox="1">
            <a:spLocks noChangeArrowheads="1"/>
          </p:cNvSpPr>
          <p:nvPr/>
        </p:nvSpPr>
        <p:spPr bwMode="auto">
          <a:xfrm>
            <a:off x="2700338" y="3716338"/>
            <a:ext cx="4381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41</a:t>
            </a:r>
          </a:p>
        </p:txBody>
      </p:sp>
      <p:sp>
        <p:nvSpPr>
          <p:cNvPr id="86046" name="Text Box 30"/>
          <p:cNvSpPr txBox="1">
            <a:spLocks noChangeArrowheads="1"/>
          </p:cNvSpPr>
          <p:nvPr/>
        </p:nvSpPr>
        <p:spPr bwMode="auto">
          <a:xfrm>
            <a:off x="2051050" y="1125538"/>
            <a:ext cx="4381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41</a:t>
            </a:r>
          </a:p>
        </p:txBody>
      </p:sp>
      <p:sp>
        <p:nvSpPr>
          <p:cNvPr id="86047" name="Freeform 31"/>
          <p:cNvSpPr>
            <a:spLocks/>
          </p:cNvSpPr>
          <p:nvPr/>
        </p:nvSpPr>
        <p:spPr bwMode="auto">
          <a:xfrm>
            <a:off x="2700338" y="1281113"/>
            <a:ext cx="3167062" cy="563562"/>
          </a:xfrm>
          <a:custGeom>
            <a:avLst/>
            <a:gdLst>
              <a:gd name="T0" fmla="*/ 0 w 1995"/>
              <a:gd name="T1" fmla="*/ 2147483647 h 355"/>
              <a:gd name="T2" fmla="*/ 2147483647 w 1995"/>
              <a:gd name="T3" fmla="*/ 2147483647 h 355"/>
              <a:gd name="T4" fmla="*/ 2147483647 w 1995"/>
              <a:gd name="T5" fmla="*/ 2147483647 h 355"/>
              <a:gd name="T6" fmla="*/ 0 60000 65536"/>
              <a:gd name="T7" fmla="*/ 0 60000 65536"/>
              <a:gd name="T8" fmla="*/ 0 60000 65536"/>
            </a:gdLst>
            <a:ahLst/>
            <a:cxnLst>
              <a:cxn ang="T6">
                <a:pos x="T0" y="T1"/>
              </a:cxn>
              <a:cxn ang="T7">
                <a:pos x="T2" y="T3"/>
              </a:cxn>
              <a:cxn ang="T8">
                <a:pos x="T4" y="T5"/>
              </a:cxn>
            </a:cxnLst>
            <a:rect l="0" t="0" r="r" b="b"/>
            <a:pathLst>
              <a:path w="1995" h="355">
                <a:moveTo>
                  <a:pt x="0" y="355"/>
                </a:moveTo>
                <a:cubicBezTo>
                  <a:pt x="219" y="215"/>
                  <a:pt x="439" y="76"/>
                  <a:pt x="771" y="38"/>
                </a:cubicBezTo>
                <a:cubicBezTo>
                  <a:pt x="1103" y="0"/>
                  <a:pt x="1791" y="113"/>
                  <a:pt x="1995" y="128"/>
                </a:cubicBezTo>
              </a:path>
            </a:pathLst>
          </a:custGeom>
          <a:noFill/>
          <a:ln w="28575" cap="flat" cmpd="sng">
            <a:solidFill>
              <a:schemeClr val="tx1"/>
            </a:solidFill>
            <a:prstDash val="solid"/>
            <a:round/>
            <a:headEnd type="none" w="med" len="med"/>
            <a:tailEnd type="arrow"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48" name="Text Box 32"/>
          <p:cNvSpPr txBox="1">
            <a:spLocks noChangeArrowheads="1"/>
          </p:cNvSpPr>
          <p:nvPr/>
        </p:nvSpPr>
        <p:spPr bwMode="auto">
          <a:xfrm>
            <a:off x="4140200" y="908050"/>
            <a:ext cx="4381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41</a:t>
            </a:r>
          </a:p>
        </p:txBody>
      </p:sp>
      <p:sp>
        <p:nvSpPr>
          <p:cNvPr id="86049" name="Line 33"/>
          <p:cNvSpPr>
            <a:spLocks noChangeShapeType="1"/>
          </p:cNvSpPr>
          <p:nvPr/>
        </p:nvSpPr>
        <p:spPr bwMode="auto">
          <a:xfrm flipH="1">
            <a:off x="2987675" y="1700213"/>
            <a:ext cx="2808288" cy="215900"/>
          </a:xfrm>
          <a:prstGeom prst="line">
            <a:avLst/>
          </a:prstGeom>
          <a:noFill/>
          <a:ln w="2857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51" name="Text Box 35"/>
          <p:cNvSpPr txBox="1">
            <a:spLocks noChangeArrowheads="1"/>
          </p:cNvSpPr>
          <p:nvPr/>
        </p:nvSpPr>
        <p:spPr bwMode="auto">
          <a:xfrm>
            <a:off x="3629025" y="1504950"/>
            <a:ext cx="10223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Reply43</a:t>
            </a:r>
          </a:p>
        </p:txBody>
      </p:sp>
      <p:sp>
        <p:nvSpPr>
          <p:cNvPr id="16410" name="Line 37"/>
          <p:cNvSpPr>
            <a:spLocks noChangeShapeType="1"/>
          </p:cNvSpPr>
          <p:nvPr/>
        </p:nvSpPr>
        <p:spPr bwMode="auto">
          <a:xfrm>
            <a:off x="4500563" y="5013325"/>
            <a:ext cx="1150937" cy="0"/>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1" name="Line 38"/>
          <p:cNvSpPr>
            <a:spLocks noChangeShapeType="1"/>
          </p:cNvSpPr>
          <p:nvPr/>
        </p:nvSpPr>
        <p:spPr bwMode="auto">
          <a:xfrm>
            <a:off x="5651500" y="5013325"/>
            <a:ext cx="0" cy="360363"/>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2" name="Line 39"/>
          <p:cNvSpPr>
            <a:spLocks noChangeShapeType="1"/>
          </p:cNvSpPr>
          <p:nvPr/>
        </p:nvSpPr>
        <p:spPr bwMode="auto">
          <a:xfrm>
            <a:off x="4500563" y="5373688"/>
            <a:ext cx="1150937" cy="0"/>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3" name="Line 40"/>
          <p:cNvSpPr>
            <a:spLocks noChangeShapeType="1"/>
          </p:cNvSpPr>
          <p:nvPr/>
        </p:nvSpPr>
        <p:spPr bwMode="auto">
          <a:xfrm>
            <a:off x="5148263" y="5013325"/>
            <a:ext cx="0" cy="360363"/>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57" name="Text Box 41"/>
          <p:cNvSpPr txBox="1">
            <a:spLocks noChangeArrowheads="1"/>
          </p:cNvSpPr>
          <p:nvPr/>
        </p:nvSpPr>
        <p:spPr bwMode="auto">
          <a:xfrm>
            <a:off x="5145088" y="5006975"/>
            <a:ext cx="4381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34</a:t>
            </a:r>
          </a:p>
        </p:txBody>
      </p:sp>
      <p:sp>
        <p:nvSpPr>
          <p:cNvPr id="86059" name="Text Box 43"/>
          <p:cNvSpPr txBox="1">
            <a:spLocks noChangeArrowheads="1"/>
          </p:cNvSpPr>
          <p:nvPr/>
        </p:nvSpPr>
        <p:spPr bwMode="auto">
          <a:xfrm>
            <a:off x="4572000" y="5013325"/>
            <a:ext cx="4381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41</a:t>
            </a:r>
          </a:p>
        </p:txBody>
      </p:sp>
      <p:sp>
        <p:nvSpPr>
          <p:cNvPr id="16416" name="Line 44"/>
          <p:cNvSpPr>
            <a:spLocks noChangeShapeType="1"/>
          </p:cNvSpPr>
          <p:nvPr/>
        </p:nvSpPr>
        <p:spPr bwMode="auto">
          <a:xfrm>
            <a:off x="6951663" y="2211388"/>
            <a:ext cx="1150937" cy="0"/>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7" name="Line 45"/>
          <p:cNvSpPr>
            <a:spLocks noChangeShapeType="1"/>
          </p:cNvSpPr>
          <p:nvPr/>
        </p:nvSpPr>
        <p:spPr bwMode="auto">
          <a:xfrm>
            <a:off x="8102600" y="2211388"/>
            <a:ext cx="0" cy="360362"/>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8" name="Line 46"/>
          <p:cNvSpPr>
            <a:spLocks noChangeShapeType="1"/>
          </p:cNvSpPr>
          <p:nvPr/>
        </p:nvSpPr>
        <p:spPr bwMode="auto">
          <a:xfrm>
            <a:off x="6951663" y="2571750"/>
            <a:ext cx="1150937" cy="0"/>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9" name="Line 47"/>
          <p:cNvSpPr>
            <a:spLocks noChangeShapeType="1"/>
          </p:cNvSpPr>
          <p:nvPr/>
        </p:nvSpPr>
        <p:spPr bwMode="auto">
          <a:xfrm>
            <a:off x="7599363" y="2211388"/>
            <a:ext cx="0" cy="360362"/>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64" name="Text Box 48"/>
          <p:cNvSpPr txBox="1">
            <a:spLocks noChangeArrowheads="1"/>
          </p:cNvSpPr>
          <p:nvPr/>
        </p:nvSpPr>
        <p:spPr bwMode="auto">
          <a:xfrm>
            <a:off x="7596188" y="2205038"/>
            <a:ext cx="4381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34</a:t>
            </a:r>
          </a:p>
        </p:txBody>
      </p:sp>
      <p:sp>
        <p:nvSpPr>
          <p:cNvPr id="86065" name="Text Box 49"/>
          <p:cNvSpPr txBox="1">
            <a:spLocks noChangeArrowheads="1"/>
          </p:cNvSpPr>
          <p:nvPr/>
        </p:nvSpPr>
        <p:spPr bwMode="auto">
          <a:xfrm>
            <a:off x="7023100" y="2211388"/>
            <a:ext cx="4381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41</a:t>
            </a:r>
          </a:p>
        </p:txBody>
      </p:sp>
      <p:sp>
        <p:nvSpPr>
          <p:cNvPr id="16422" name="Line 50"/>
          <p:cNvSpPr>
            <a:spLocks noChangeShapeType="1"/>
          </p:cNvSpPr>
          <p:nvPr/>
        </p:nvSpPr>
        <p:spPr bwMode="auto">
          <a:xfrm>
            <a:off x="471488" y="1922463"/>
            <a:ext cx="1150937" cy="1587"/>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3" name="Line 51"/>
          <p:cNvSpPr>
            <a:spLocks noChangeShapeType="1"/>
          </p:cNvSpPr>
          <p:nvPr/>
        </p:nvSpPr>
        <p:spPr bwMode="auto">
          <a:xfrm>
            <a:off x="1622425" y="1922463"/>
            <a:ext cx="1588" cy="360362"/>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4" name="Line 52"/>
          <p:cNvSpPr>
            <a:spLocks noChangeShapeType="1"/>
          </p:cNvSpPr>
          <p:nvPr/>
        </p:nvSpPr>
        <p:spPr bwMode="auto">
          <a:xfrm>
            <a:off x="471488" y="2282825"/>
            <a:ext cx="1150937" cy="1588"/>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5" name="Line 53"/>
          <p:cNvSpPr>
            <a:spLocks noChangeShapeType="1"/>
          </p:cNvSpPr>
          <p:nvPr/>
        </p:nvSpPr>
        <p:spPr bwMode="auto">
          <a:xfrm>
            <a:off x="1119188" y="1922463"/>
            <a:ext cx="1587" cy="360362"/>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71" name="Text Box 55"/>
          <p:cNvSpPr txBox="1">
            <a:spLocks noChangeArrowheads="1"/>
          </p:cNvSpPr>
          <p:nvPr/>
        </p:nvSpPr>
        <p:spPr bwMode="auto">
          <a:xfrm>
            <a:off x="1187450" y="1916113"/>
            <a:ext cx="4381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41</a:t>
            </a:r>
          </a:p>
        </p:txBody>
      </p:sp>
      <p:sp>
        <p:nvSpPr>
          <p:cNvPr id="86072" name="Freeform 56"/>
          <p:cNvSpPr>
            <a:spLocks/>
          </p:cNvSpPr>
          <p:nvPr/>
        </p:nvSpPr>
        <p:spPr bwMode="auto">
          <a:xfrm>
            <a:off x="2051050" y="2924175"/>
            <a:ext cx="2520950" cy="1549400"/>
          </a:xfrm>
          <a:custGeom>
            <a:avLst/>
            <a:gdLst>
              <a:gd name="T0" fmla="*/ 2147483647 w 1588"/>
              <a:gd name="T1" fmla="*/ 2147483647 h 976"/>
              <a:gd name="T2" fmla="*/ 2147483647 w 1588"/>
              <a:gd name="T3" fmla="*/ 2147483647 h 976"/>
              <a:gd name="T4" fmla="*/ 2147483647 w 1588"/>
              <a:gd name="T5" fmla="*/ 2147483647 h 976"/>
              <a:gd name="T6" fmla="*/ 0 w 1588"/>
              <a:gd name="T7" fmla="*/ 0 h 9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88" h="976">
                <a:moveTo>
                  <a:pt x="1588" y="908"/>
                </a:moveTo>
                <a:cubicBezTo>
                  <a:pt x="1191" y="942"/>
                  <a:pt x="795" y="976"/>
                  <a:pt x="545" y="908"/>
                </a:cubicBezTo>
                <a:cubicBezTo>
                  <a:pt x="295" y="840"/>
                  <a:pt x="182" y="650"/>
                  <a:pt x="91" y="499"/>
                </a:cubicBezTo>
                <a:cubicBezTo>
                  <a:pt x="0" y="348"/>
                  <a:pt x="15" y="83"/>
                  <a:pt x="0" y="0"/>
                </a:cubicBezTo>
              </a:path>
            </a:pathLst>
          </a:custGeom>
          <a:noFill/>
          <a:ln w="28575" cap="flat" cmpd="sng">
            <a:solidFill>
              <a:schemeClr val="tx1"/>
            </a:solidFill>
            <a:prstDash val="solid"/>
            <a:round/>
            <a:headEnd type="none" w="med" len="med"/>
            <a:tailEnd type="arrow"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73" name="Text Box 57"/>
          <p:cNvSpPr txBox="1">
            <a:spLocks noChangeArrowheads="1"/>
          </p:cNvSpPr>
          <p:nvPr/>
        </p:nvSpPr>
        <p:spPr bwMode="auto">
          <a:xfrm>
            <a:off x="2012950" y="4024313"/>
            <a:ext cx="10858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Reply 43</a:t>
            </a:r>
          </a:p>
        </p:txBody>
      </p:sp>
      <p:sp>
        <p:nvSpPr>
          <p:cNvPr id="86074" name="Freeform 58"/>
          <p:cNvSpPr>
            <a:spLocks/>
          </p:cNvSpPr>
          <p:nvPr/>
        </p:nvSpPr>
        <p:spPr bwMode="auto">
          <a:xfrm>
            <a:off x="5651500" y="2349500"/>
            <a:ext cx="1176338" cy="1871663"/>
          </a:xfrm>
          <a:custGeom>
            <a:avLst/>
            <a:gdLst>
              <a:gd name="T0" fmla="*/ 0 w 741"/>
              <a:gd name="T1" fmla="*/ 2147483647 h 1179"/>
              <a:gd name="T2" fmla="*/ 2147483647 w 741"/>
              <a:gd name="T3" fmla="*/ 2147483647 h 1179"/>
              <a:gd name="T4" fmla="*/ 2147483647 w 741"/>
              <a:gd name="T5" fmla="*/ 0 h 1179"/>
              <a:gd name="T6" fmla="*/ 0 60000 65536"/>
              <a:gd name="T7" fmla="*/ 0 60000 65536"/>
              <a:gd name="T8" fmla="*/ 0 60000 65536"/>
            </a:gdLst>
            <a:ahLst/>
            <a:cxnLst>
              <a:cxn ang="T6">
                <a:pos x="T0" y="T1"/>
              </a:cxn>
              <a:cxn ang="T7">
                <a:pos x="T2" y="T3"/>
              </a:cxn>
              <a:cxn ang="T8">
                <a:pos x="T4" y="T5"/>
              </a:cxn>
            </a:cxnLst>
            <a:rect l="0" t="0" r="r" b="b"/>
            <a:pathLst>
              <a:path w="741" h="1179">
                <a:moveTo>
                  <a:pt x="0" y="1179"/>
                </a:moveTo>
                <a:cubicBezTo>
                  <a:pt x="264" y="1118"/>
                  <a:pt x="529" y="1057"/>
                  <a:pt x="635" y="861"/>
                </a:cubicBezTo>
                <a:cubicBezTo>
                  <a:pt x="741" y="665"/>
                  <a:pt x="635" y="143"/>
                  <a:pt x="635" y="0"/>
                </a:cubicBezTo>
              </a:path>
            </a:pathLst>
          </a:custGeom>
          <a:noFill/>
          <a:ln w="28575" cap="flat" cmpd="sng">
            <a:solidFill>
              <a:schemeClr val="tx1"/>
            </a:solidFill>
            <a:prstDash val="solid"/>
            <a:round/>
            <a:headEnd type="none" w="med" len="med"/>
            <a:tailEnd type="arrow"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75" name="Freeform 59"/>
          <p:cNvSpPr>
            <a:spLocks/>
          </p:cNvSpPr>
          <p:nvPr/>
        </p:nvSpPr>
        <p:spPr bwMode="auto">
          <a:xfrm>
            <a:off x="1127125" y="2492375"/>
            <a:ext cx="3589338" cy="2449513"/>
          </a:xfrm>
          <a:custGeom>
            <a:avLst/>
            <a:gdLst>
              <a:gd name="T0" fmla="*/ 2147483647 w 2306"/>
              <a:gd name="T1" fmla="*/ 2147483647 h 1414"/>
              <a:gd name="T2" fmla="*/ 2147483647 w 2306"/>
              <a:gd name="T3" fmla="*/ 2147483647 h 1414"/>
              <a:gd name="T4" fmla="*/ 2147483647 w 2306"/>
              <a:gd name="T5" fmla="*/ 2147483647 h 1414"/>
              <a:gd name="T6" fmla="*/ 2147483647 w 2306"/>
              <a:gd name="T7" fmla="*/ 2147483647 h 1414"/>
              <a:gd name="T8" fmla="*/ 2147483647 w 2306"/>
              <a:gd name="T9" fmla="*/ 0 h 14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06" h="1414">
                <a:moveTo>
                  <a:pt x="2306" y="1089"/>
                </a:moveTo>
                <a:cubicBezTo>
                  <a:pt x="1962" y="1243"/>
                  <a:pt x="1618" y="1398"/>
                  <a:pt x="1263" y="1406"/>
                </a:cubicBezTo>
                <a:cubicBezTo>
                  <a:pt x="908" y="1414"/>
                  <a:pt x="348" y="1293"/>
                  <a:pt x="174" y="1134"/>
                </a:cubicBezTo>
                <a:cubicBezTo>
                  <a:pt x="0" y="975"/>
                  <a:pt x="182" y="643"/>
                  <a:pt x="220" y="454"/>
                </a:cubicBezTo>
                <a:cubicBezTo>
                  <a:pt x="258" y="265"/>
                  <a:pt x="371" y="76"/>
                  <a:pt x="401" y="0"/>
                </a:cubicBezTo>
              </a:path>
            </a:pathLst>
          </a:custGeom>
          <a:noFill/>
          <a:ln w="28575" cap="flat" cmpd="sng">
            <a:solidFill>
              <a:schemeClr val="tx1"/>
            </a:solidFill>
            <a:prstDash val="solid"/>
            <a:round/>
            <a:headEnd type="none" w="med" len="med"/>
            <a:tailEnd type="arrow"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76" name="Text Box 60"/>
          <p:cNvSpPr txBox="1">
            <a:spLocks noChangeArrowheads="1"/>
          </p:cNvSpPr>
          <p:nvPr/>
        </p:nvSpPr>
        <p:spPr bwMode="auto">
          <a:xfrm>
            <a:off x="1165225" y="4529138"/>
            <a:ext cx="13398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Release 48</a:t>
            </a:r>
          </a:p>
        </p:txBody>
      </p:sp>
      <p:sp>
        <p:nvSpPr>
          <p:cNvPr id="86077" name="Text Box 61"/>
          <p:cNvSpPr txBox="1">
            <a:spLocks noChangeArrowheads="1"/>
          </p:cNvSpPr>
          <p:nvPr/>
        </p:nvSpPr>
        <p:spPr bwMode="auto">
          <a:xfrm>
            <a:off x="6227763" y="3500438"/>
            <a:ext cx="13398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Release 48</a:t>
            </a:r>
          </a:p>
        </p:txBody>
      </p:sp>
      <p:sp>
        <p:nvSpPr>
          <p:cNvPr id="86078" name="Text Box 62"/>
          <p:cNvSpPr txBox="1">
            <a:spLocks noChangeArrowheads="1"/>
          </p:cNvSpPr>
          <p:nvPr/>
        </p:nvSpPr>
        <p:spPr bwMode="auto">
          <a:xfrm>
            <a:off x="604838" y="1916113"/>
            <a:ext cx="10144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41  34</a:t>
            </a:r>
          </a:p>
        </p:txBody>
      </p:sp>
      <p:sp>
        <p:nvSpPr>
          <p:cNvPr id="86079" name="Text Box 63"/>
          <p:cNvSpPr txBox="1">
            <a:spLocks noChangeArrowheads="1"/>
          </p:cNvSpPr>
          <p:nvPr/>
        </p:nvSpPr>
        <p:spPr bwMode="auto">
          <a:xfrm>
            <a:off x="1187450" y="1916113"/>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41</a:t>
            </a:r>
          </a:p>
        </p:txBody>
      </p:sp>
      <p:sp>
        <p:nvSpPr>
          <p:cNvPr id="2" name="TextBox 1"/>
          <p:cNvSpPr txBox="1">
            <a:spLocks noChangeArrowheads="1"/>
          </p:cNvSpPr>
          <p:nvPr/>
        </p:nvSpPr>
        <p:spPr bwMode="auto">
          <a:xfrm>
            <a:off x="5888038" y="5013325"/>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zh-CN" altLang="en-US" sz="1800"/>
              <a:t>使用资源</a:t>
            </a:r>
            <a:endParaRPr lang="en-US" altLang="en-US" sz="1800"/>
          </a:p>
        </p:txBody>
      </p:sp>
      <p:sp>
        <p:nvSpPr>
          <p:cNvPr id="3" name="TextBox 2"/>
          <p:cNvSpPr txBox="1">
            <a:spLocks noChangeArrowheads="1"/>
          </p:cNvSpPr>
          <p:nvPr/>
        </p:nvSpPr>
        <p:spPr bwMode="auto">
          <a:xfrm>
            <a:off x="509588" y="148431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zh-CN" altLang="en-US" sz="1800"/>
              <a:t>使用资源</a:t>
            </a:r>
            <a:endParaRPr lang="en-US"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6028"/>
                                        </p:tgtEl>
                                        <p:attrNameLst>
                                          <p:attrName>style.visibility</p:attrName>
                                        </p:attrNameLst>
                                      </p:cBhvr>
                                      <p:to>
                                        <p:strVal val="visible"/>
                                      </p:to>
                                    </p:set>
                                    <p:animEffect transition="in" filter="checkerboard(across)">
                                      <p:cBhvr>
                                        <p:cTn id="7" dur="500"/>
                                        <p:tgtEl>
                                          <p:spTgt spid="8602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86030"/>
                                        </p:tgtEl>
                                        <p:attrNameLst>
                                          <p:attrName>style.visibility</p:attrName>
                                        </p:attrNameLst>
                                      </p:cBhvr>
                                      <p:to>
                                        <p:strVal val="visible"/>
                                      </p:to>
                                    </p:set>
                                    <p:animEffect transition="in" filter="checkerboard(across)">
                                      <p:cBhvr>
                                        <p:cTn id="10" dur="500"/>
                                        <p:tgtEl>
                                          <p:spTgt spid="86030"/>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6031"/>
                                        </p:tgtEl>
                                        <p:attrNameLst>
                                          <p:attrName>style.visibility</p:attrName>
                                        </p:attrNameLst>
                                      </p:cBhvr>
                                      <p:to>
                                        <p:strVal val="visible"/>
                                      </p:to>
                                    </p:set>
                                    <p:animEffect transition="in" filter="checkerboard(across)">
                                      <p:cBhvr>
                                        <p:cTn id="13" dur="500"/>
                                        <p:tgtEl>
                                          <p:spTgt spid="86031"/>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86029"/>
                                        </p:tgtEl>
                                        <p:attrNameLst>
                                          <p:attrName>style.visibility</p:attrName>
                                        </p:attrNameLst>
                                      </p:cBhvr>
                                      <p:to>
                                        <p:strVal val="visible"/>
                                      </p:to>
                                    </p:set>
                                    <p:animEffect transition="in" filter="checkerboard(across)">
                                      <p:cBhvr>
                                        <p:cTn id="16" dur="500"/>
                                        <p:tgtEl>
                                          <p:spTgt spid="86029"/>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86035"/>
                                        </p:tgtEl>
                                        <p:attrNameLst>
                                          <p:attrName>style.visibility</p:attrName>
                                        </p:attrNameLst>
                                      </p:cBhvr>
                                      <p:to>
                                        <p:strVal val="visible"/>
                                      </p:to>
                                    </p:set>
                                    <p:animEffect transition="in" filter="checkerboard(across)">
                                      <p:cBhvr>
                                        <p:cTn id="19" dur="500"/>
                                        <p:tgtEl>
                                          <p:spTgt spid="86035"/>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86033"/>
                                        </p:tgtEl>
                                        <p:attrNameLst>
                                          <p:attrName>style.visibility</p:attrName>
                                        </p:attrNameLst>
                                      </p:cBhvr>
                                      <p:to>
                                        <p:strVal val="visible"/>
                                      </p:to>
                                    </p:set>
                                    <p:animEffect transition="in" filter="checkerboard(across)">
                                      <p:cBhvr>
                                        <p:cTn id="22" dur="500"/>
                                        <p:tgtEl>
                                          <p:spTgt spid="86033"/>
                                        </p:tgtEl>
                                      </p:cBhvr>
                                    </p:animEffect>
                                  </p:childTnLst>
                                </p:cTn>
                              </p:par>
                            </p:childTnLst>
                          </p:cTn>
                        </p:par>
                        <p:par>
                          <p:cTn id="23" fill="hold" nodeType="afterGroup">
                            <p:stCondLst>
                              <p:cond delay="500"/>
                            </p:stCondLst>
                            <p:childTnLst>
                              <p:par>
                                <p:cTn id="24" presetID="3" presetClass="entr" presetSubtype="10" fill="hold" grpId="0" nodeType="afterEffect">
                                  <p:stCondLst>
                                    <p:cond delay="0"/>
                                  </p:stCondLst>
                                  <p:childTnLst>
                                    <p:set>
                                      <p:cBhvr>
                                        <p:cTn id="25" dur="1" fill="hold">
                                          <p:stCondLst>
                                            <p:cond delay="0"/>
                                          </p:stCondLst>
                                        </p:cTn>
                                        <p:tgtEl>
                                          <p:spTgt spid="86057"/>
                                        </p:tgtEl>
                                        <p:attrNameLst>
                                          <p:attrName>style.visibility</p:attrName>
                                        </p:attrNameLst>
                                      </p:cBhvr>
                                      <p:to>
                                        <p:strVal val="visible"/>
                                      </p:to>
                                    </p:set>
                                    <p:animEffect transition="in" filter="blinds(horizontal)">
                                      <p:cBhvr>
                                        <p:cTn id="26" dur="500"/>
                                        <p:tgtEl>
                                          <p:spTgt spid="8605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86036"/>
                                        </p:tgtEl>
                                        <p:attrNameLst>
                                          <p:attrName>style.visibility</p:attrName>
                                        </p:attrNameLst>
                                      </p:cBhvr>
                                      <p:to>
                                        <p:strVal val="visible"/>
                                      </p:to>
                                    </p:set>
                                    <p:animEffect transition="in" filter="checkerboard(across)">
                                      <p:cBhvr>
                                        <p:cTn id="31" dur="500"/>
                                        <p:tgtEl>
                                          <p:spTgt spid="86036"/>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86039"/>
                                        </p:tgtEl>
                                        <p:attrNameLst>
                                          <p:attrName>style.visibility</p:attrName>
                                        </p:attrNameLst>
                                      </p:cBhvr>
                                      <p:to>
                                        <p:strVal val="visible"/>
                                      </p:to>
                                    </p:set>
                                    <p:animEffect transition="in" filter="checkerboard(across)">
                                      <p:cBhvr>
                                        <p:cTn id="34" dur="500"/>
                                        <p:tgtEl>
                                          <p:spTgt spid="86039"/>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86064"/>
                                        </p:tgtEl>
                                        <p:attrNameLst>
                                          <p:attrName>style.visibility</p:attrName>
                                        </p:attrNameLst>
                                      </p:cBhvr>
                                      <p:to>
                                        <p:strVal val="visible"/>
                                      </p:to>
                                    </p:set>
                                    <p:animEffect transition="in" filter="blinds(horizontal)">
                                      <p:cBhvr>
                                        <p:cTn id="37" dur="500"/>
                                        <p:tgtEl>
                                          <p:spTgt spid="8606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86045"/>
                                        </p:tgtEl>
                                        <p:attrNameLst>
                                          <p:attrName>style.visibility</p:attrName>
                                        </p:attrNameLst>
                                      </p:cBhvr>
                                      <p:to>
                                        <p:strVal val="visible"/>
                                      </p:to>
                                    </p:set>
                                    <p:animEffect transition="in" filter="checkerboard(across)">
                                      <p:cBhvr>
                                        <p:cTn id="42" dur="500"/>
                                        <p:tgtEl>
                                          <p:spTgt spid="86045"/>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86044"/>
                                        </p:tgtEl>
                                        <p:attrNameLst>
                                          <p:attrName>style.visibility</p:attrName>
                                        </p:attrNameLst>
                                      </p:cBhvr>
                                      <p:to>
                                        <p:strVal val="visible"/>
                                      </p:to>
                                    </p:set>
                                    <p:animEffect transition="in" filter="checkerboard(across)">
                                      <p:cBhvr>
                                        <p:cTn id="45" dur="500"/>
                                        <p:tgtEl>
                                          <p:spTgt spid="86044"/>
                                        </p:tgtEl>
                                      </p:cBhvr>
                                    </p:animEffect>
                                  </p:childTnLst>
                                </p:cTn>
                              </p:par>
                              <p:par>
                                <p:cTn id="46" presetID="5" presetClass="entr" presetSubtype="10" fill="hold" grpId="0" nodeType="withEffect">
                                  <p:stCondLst>
                                    <p:cond delay="0"/>
                                  </p:stCondLst>
                                  <p:childTnLst>
                                    <p:set>
                                      <p:cBhvr>
                                        <p:cTn id="47" dur="1" fill="hold">
                                          <p:stCondLst>
                                            <p:cond delay="0"/>
                                          </p:stCondLst>
                                        </p:cTn>
                                        <p:tgtEl>
                                          <p:spTgt spid="86048"/>
                                        </p:tgtEl>
                                        <p:attrNameLst>
                                          <p:attrName>style.visibility</p:attrName>
                                        </p:attrNameLst>
                                      </p:cBhvr>
                                      <p:to>
                                        <p:strVal val="visible"/>
                                      </p:to>
                                    </p:set>
                                    <p:animEffect transition="in" filter="checkerboard(across)">
                                      <p:cBhvr>
                                        <p:cTn id="48" dur="500"/>
                                        <p:tgtEl>
                                          <p:spTgt spid="86048"/>
                                        </p:tgtEl>
                                      </p:cBhvr>
                                    </p:animEffect>
                                  </p:childTnLst>
                                </p:cTn>
                              </p:par>
                              <p:par>
                                <p:cTn id="49" presetID="5" presetClass="entr" presetSubtype="10" fill="hold" grpId="0" nodeType="withEffect">
                                  <p:stCondLst>
                                    <p:cond delay="0"/>
                                  </p:stCondLst>
                                  <p:childTnLst>
                                    <p:set>
                                      <p:cBhvr>
                                        <p:cTn id="50" dur="1" fill="hold">
                                          <p:stCondLst>
                                            <p:cond delay="0"/>
                                          </p:stCondLst>
                                        </p:cTn>
                                        <p:tgtEl>
                                          <p:spTgt spid="86047"/>
                                        </p:tgtEl>
                                        <p:attrNameLst>
                                          <p:attrName>style.visibility</p:attrName>
                                        </p:attrNameLst>
                                      </p:cBhvr>
                                      <p:to>
                                        <p:strVal val="visible"/>
                                      </p:to>
                                    </p:set>
                                    <p:animEffect transition="in" filter="checkerboard(across)">
                                      <p:cBhvr>
                                        <p:cTn id="51" dur="500"/>
                                        <p:tgtEl>
                                          <p:spTgt spid="86047"/>
                                        </p:tgtEl>
                                      </p:cBhvr>
                                    </p:animEffect>
                                  </p:childTnLst>
                                </p:cTn>
                              </p:par>
                              <p:par>
                                <p:cTn id="52" presetID="5" presetClass="entr" presetSubtype="10" fill="hold" grpId="0" nodeType="withEffect">
                                  <p:stCondLst>
                                    <p:cond delay="0"/>
                                  </p:stCondLst>
                                  <p:childTnLst>
                                    <p:set>
                                      <p:cBhvr>
                                        <p:cTn id="53" dur="1" fill="hold">
                                          <p:stCondLst>
                                            <p:cond delay="0"/>
                                          </p:stCondLst>
                                        </p:cTn>
                                        <p:tgtEl>
                                          <p:spTgt spid="86046"/>
                                        </p:tgtEl>
                                        <p:attrNameLst>
                                          <p:attrName>style.visibility</p:attrName>
                                        </p:attrNameLst>
                                      </p:cBhvr>
                                      <p:to>
                                        <p:strVal val="visible"/>
                                      </p:to>
                                    </p:set>
                                    <p:animEffect transition="in" filter="checkerboard(across)">
                                      <p:cBhvr>
                                        <p:cTn id="54" dur="500"/>
                                        <p:tgtEl>
                                          <p:spTgt spid="86046"/>
                                        </p:tgtEl>
                                      </p:cBhvr>
                                    </p:animEffect>
                                  </p:childTnLst>
                                </p:cTn>
                              </p:par>
                              <p:par>
                                <p:cTn id="55" presetID="5" presetClass="entr" presetSubtype="10" fill="hold" grpId="0" nodeType="withEffect">
                                  <p:stCondLst>
                                    <p:cond delay="0"/>
                                  </p:stCondLst>
                                  <p:childTnLst>
                                    <p:set>
                                      <p:cBhvr>
                                        <p:cTn id="56" dur="1" fill="hold">
                                          <p:stCondLst>
                                            <p:cond delay="0"/>
                                          </p:stCondLst>
                                        </p:cTn>
                                        <p:tgtEl>
                                          <p:spTgt spid="86034"/>
                                        </p:tgtEl>
                                        <p:attrNameLst>
                                          <p:attrName>style.visibility</p:attrName>
                                        </p:attrNameLst>
                                      </p:cBhvr>
                                      <p:to>
                                        <p:strVal val="visible"/>
                                      </p:to>
                                    </p:set>
                                    <p:animEffect transition="in" filter="checkerboard(across)">
                                      <p:cBhvr>
                                        <p:cTn id="57" dur="500"/>
                                        <p:tgtEl>
                                          <p:spTgt spid="86034"/>
                                        </p:tgtEl>
                                      </p:cBhvr>
                                    </p:animEffect>
                                  </p:childTnLst>
                                </p:cTn>
                              </p:par>
                            </p:childTnLst>
                          </p:cTn>
                        </p:par>
                        <p:par>
                          <p:cTn id="58" fill="hold" nodeType="afterGroup">
                            <p:stCondLst>
                              <p:cond delay="500"/>
                            </p:stCondLst>
                            <p:childTnLst>
                              <p:par>
                                <p:cTn id="59" presetID="3" presetClass="entr" presetSubtype="10" fill="hold" grpId="0" nodeType="afterEffect">
                                  <p:stCondLst>
                                    <p:cond delay="0"/>
                                  </p:stCondLst>
                                  <p:childTnLst>
                                    <p:set>
                                      <p:cBhvr>
                                        <p:cTn id="60" dur="1" fill="hold">
                                          <p:stCondLst>
                                            <p:cond delay="0"/>
                                          </p:stCondLst>
                                        </p:cTn>
                                        <p:tgtEl>
                                          <p:spTgt spid="86071"/>
                                        </p:tgtEl>
                                        <p:attrNameLst>
                                          <p:attrName>style.visibility</p:attrName>
                                        </p:attrNameLst>
                                      </p:cBhvr>
                                      <p:to>
                                        <p:strVal val="visible"/>
                                      </p:to>
                                    </p:set>
                                    <p:animEffect transition="in" filter="blinds(horizontal)">
                                      <p:cBhvr>
                                        <p:cTn id="61" dur="500"/>
                                        <p:tgtEl>
                                          <p:spTgt spid="86071"/>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5" presetClass="entr" presetSubtype="10" fill="hold" grpId="0" nodeType="clickEffect">
                                  <p:stCondLst>
                                    <p:cond delay="0"/>
                                  </p:stCondLst>
                                  <p:childTnLst>
                                    <p:set>
                                      <p:cBhvr>
                                        <p:cTn id="65" dur="1" fill="hold">
                                          <p:stCondLst>
                                            <p:cond delay="0"/>
                                          </p:stCondLst>
                                        </p:cTn>
                                        <p:tgtEl>
                                          <p:spTgt spid="86040"/>
                                        </p:tgtEl>
                                        <p:attrNameLst>
                                          <p:attrName>style.visibility</p:attrName>
                                        </p:attrNameLst>
                                      </p:cBhvr>
                                      <p:to>
                                        <p:strVal val="visible"/>
                                      </p:to>
                                    </p:set>
                                    <p:animEffect transition="in" filter="checkerboard(across)">
                                      <p:cBhvr>
                                        <p:cTn id="66" dur="500"/>
                                        <p:tgtEl>
                                          <p:spTgt spid="86040"/>
                                        </p:tgtEl>
                                      </p:cBhvr>
                                    </p:animEffect>
                                  </p:childTnLst>
                                </p:cTn>
                              </p:par>
                              <p:par>
                                <p:cTn id="67" presetID="5" presetClass="entr" presetSubtype="10" fill="hold" grpId="0" nodeType="withEffect">
                                  <p:stCondLst>
                                    <p:cond delay="0"/>
                                  </p:stCondLst>
                                  <p:childTnLst>
                                    <p:set>
                                      <p:cBhvr>
                                        <p:cTn id="68" dur="1" fill="hold">
                                          <p:stCondLst>
                                            <p:cond delay="0"/>
                                          </p:stCondLst>
                                        </p:cTn>
                                        <p:tgtEl>
                                          <p:spTgt spid="86038"/>
                                        </p:tgtEl>
                                        <p:attrNameLst>
                                          <p:attrName>style.visibility</p:attrName>
                                        </p:attrNameLst>
                                      </p:cBhvr>
                                      <p:to>
                                        <p:strVal val="visible"/>
                                      </p:to>
                                    </p:set>
                                    <p:animEffect transition="in" filter="checkerboard(across)">
                                      <p:cBhvr>
                                        <p:cTn id="69" dur="500"/>
                                        <p:tgtEl>
                                          <p:spTgt spid="86038"/>
                                        </p:tgtEl>
                                      </p:cBhvr>
                                    </p:animEffect>
                                  </p:childTnLst>
                                </p:cTn>
                              </p:par>
                            </p:childTnLst>
                          </p:cTn>
                        </p:par>
                        <p:par>
                          <p:cTn id="70" fill="hold" nodeType="afterGroup">
                            <p:stCondLst>
                              <p:cond delay="500"/>
                            </p:stCondLst>
                            <p:childTnLst>
                              <p:par>
                                <p:cTn id="71" presetID="3" presetClass="exit" presetSubtype="10" fill="hold" grpId="1" nodeType="afterEffect">
                                  <p:stCondLst>
                                    <p:cond delay="0"/>
                                  </p:stCondLst>
                                  <p:childTnLst>
                                    <p:animEffect transition="out" filter="blinds(horizontal)">
                                      <p:cBhvr>
                                        <p:cTn id="72" dur="500"/>
                                        <p:tgtEl>
                                          <p:spTgt spid="86071"/>
                                        </p:tgtEl>
                                      </p:cBhvr>
                                    </p:animEffect>
                                    <p:set>
                                      <p:cBhvr>
                                        <p:cTn id="73" dur="1" fill="hold">
                                          <p:stCondLst>
                                            <p:cond delay="499"/>
                                          </p:stCondLst>
                                        </p:cTn>
                                        <p:tgtEl>
                                          <p:spTgt spid="86071"/>
                                        </p:tgtEl>
                                        <p:attrNameLst>
                                          <p:attrName>style.visibility</p:attrName>
                                        </p:attrNameLst>
                                      </p:cBhvr>
                                      <p:to>
                                        <p:strVal val="hidden"/>
                                      </p:to>
                                    </p:set>
                                  </p:childTnLst>
                                </p:cTn>
                              </p:par>
                            </p:childTnLst>
                          </p:cTn>
                        </p:par>
                        <p:par>
                          <p:cTn id="74" fill="hold" nodeType="afterGroup">
                            <p:stCondLst>
                              <p:cond delay="1000"/>
                            </p:stCondLst>
                            <p:childTnLst>
                              <p:par>
                                <p:cTn id="75" presetID="3" presetClass="entr" presetSubtype="10" fill="hold" grpId="0" nodeType="afterEffect">
                                  <p:stCondLst>
                                    <p:cond delay="0"/>
                                  </p:stCondLst>
                                  <p:childTnLst>
                                    <p:set>
                                      <p:cBhvr>
                                        <p:cTn id="76" dur="1" fill="hold">
                                          <p:stCondLst>
                                            <p:cond delay="0"/>
                                          </p:stCondLst>
                                        </p:cTn>
                                        <p:tgtEl>
                                          <p:spTgt spid="86078"/>
                                        </p:tgtEl>
                                        <p:attrNameLst>
                                          <p:attrName>style.visibility</p:attrName>
                                        </p:attrNameLst>
                                      </p:cBhvr>
                                      <p:to>
                                        <p:strVal val="visible"/>
                                      </p:to>
                                    </p:set>
                                    <p:animEffect transition="in" filter="blinds(horizontal)">
                                      <p:cBhvr>
                                        <p:cTn id="77" dur="500"/>
                                        <p:tgtEl>
                                          <p:spTgt spid="8607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
                                        </p:tgtEl>
                                        <p:attrNameLst>
                                          <p:attrName>style.visibility</p:attrName>
                                        </p:attrNameLst>
                                      </p:cBhvr>
                                      <p:to>
                                        <p:strVal val="visible"/>
                                      </p:to>
                                    </p:set>
                                    <p:animEffect transition="in" filter="fade">
                                      <p:cBhvr>
                                        <p:cTn id="82" dur="500"/>
                                        <p:tgtEl>
                                          <p:spTgt spid="2"/>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5" presetClass="entr" presetSubtype="10" fill="hold" grpId="0" nodeType="clickEffect">
                                  <p:stCondLst>
                                    <p:cond delay="0"/>
                                  </p:stCondLst>
                                  <p:childTnLst>
                                    <p:set>
                                      <p:cBhvr>
                                        <p:cTn id="86" dur="1" fill="hold">
                                          <p:stCondLst>
                                            <p:cond delay="0"/>
                                          </p:stCondLst>
                                        </p:cTn>
                                        <p:tgtEl>
                                          <p:spTgt spid="86051"/>
                                        </p:tgtEl>
                                        <p:attrNameLst>
                                          <p:attrName>style.visibility</p:attrName>
                                        </p:attrNameLst>
                                      </p:cBhvr>
                                      <p:to>
                                        <p:strVal val="visible"/>
                                      </p:to>
                                    </p:set>
                                    <p:animEffect transition="in" filter="checkerboard(across)">
                                      <p:cBhvr>
                                        <p:cTn id="87" dur="500"/>
                                        <p:tgtEl>
                                          <p:spTgt spid="86051"/>
                                        </p:tgtEl>
                                      </p:cBhvr>
                                    </p:animEffect>
                                  </p:childTnLst>
                                </p:cTn>
                              </p:par>
                              <p:par>
                                <p:cTn id="88" presetID="5" presetClass="entr" presetSubtype="10" fill="hold" grpId="0" nodeType="withEffect">
                                  <p:stCondLst>
                                    <p:cond delay="0"/>
                                  </p:stCondLst>
                                  <p:childTnLst>
                                    <p:set>
                                      <p:cBhvr>
                                        <p:cTn id="89" dur="1" fill="hold">
                                          <p:stCondLst>
                                            <p:cond delay="0"/>
                                          </p:stCondLst>
                                        </p:cTn>
                                        <p:tgtEl>
                                          <p:spTgt spid="86049"/>
                                        </p:tgtEl>
                                        <p:attrNameLst>
                                          <p:attrName>style.visibility</p:attrName>
                                        </p:attrNameLst>
                                      </p:cBhvr>
                                      <p:to>
                                        <p:strVal val="visible"/>
                                      </p:to>
                                    </p:set>
                                    <p:animEffect transition="in" filter="checkerboard(across)">
                                      <p:cBhvr>
                                        <p:cTn id="90" dur="500"/>
                                        <p:tgtEl>
                                          <p:spTgt spid="86049"/>
                                        </p:tgtEl>
                                      </p:cBhvr>
                                    </p:animEffect>
                                  </p:childTnLst>
                                </p:cTn>
                              </p:par>
                              <p:par>
                                <p:cTn id="91" presetID="3" presetClass="entr" presetSubtype="10" fill="hold" nodeType="withEffect">
                                  <p:stCondLst>
                                    <p:cond delay="0"/>
                                  </p:stCondLst>
                                  <p:childTnLst>
                                    <p:set>
                                      <p:cBhvr>
                                        <p:cTn id="92" dur="1" fill="hold">
                                          <p:stCondLst>
                                            <p:cond delay="0"/>
                                          </p:stCondLst>
                                        </p:cTn>
                                        <p:tgtEl>
                                          <p:spTgt spid="86065"/>
                                        </p:tgtEl>
                                        <p:attrNameLst>
                                          <p:attrName>style.visibility</p:attrName>
                                        </p:attrNameLst>
                                      </p:cBhvr>
                                      <p:to>
                                        <p:strVal val="visible"/>
                                      </p:to>
                                    </p:set>
                                    <p:animEffect transition="in" filter="blinds(horizontal)">
                                      <p:cBhvr>
                                        <p:cTn id="93" dur="500"/>
                                        <p:tgtEl>
                                          <p:spTgt spid="86065"/>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5" presetClass="entr" presetSubtype="10" fill="hold" grpId="0" nodeType="clickEffect">
                                  <p:stCondLst>
                                    <p:cond delay="0"/>
                                  </p:stCondLst>
                                  <p:childTnLst>
                                    <p:set>
                                      <p:cBhvr>
                                        <p:cTn id="97" dur="1" fill="hold">
                                          <p:stCondLst>
                                            <p:cond delay="0"/>
                                          </p:stCondLst>
                                        </p:cTn>
                                        <p:tgtEl>
                                          <p:spTgt spid="86072"/>
                                        </p:tgtEl>
                                        <p:attrNameLst>
                                          <p:attrName>style.visibility</p:attrName>
                                        </p:attrNameLst>
                                      </p:cBhvr>
                                      <p:to>
                                        <p:strVal val="visible"/>
                                      </p:to>
                                    </p:set>
                                    <p:animEffect transition="in" filter="checkerboard(across)">
                                      <p:cBhvr>
                                        <p:cTn id="98" dur="500"/>
                                        <p:tgtEl>
                                          <p:spTgt spid="86072"/>
                                        </p:tgtEl>
                                      </p:cBhvr>
                                    </p:animEffect>
                                  </p:childTnLst>
                                </p:cTn>
                              </p:par>
                              <p:par>
                                <p:cTn id="99" presetID="5" presetClass="entr" presetSubtype="10" fill="hold" grpId="0" nodeType="withEffect">
                                  <p:stCondLst>
                                    <p:cond delay="0"/>
                                  </p:stCondLst>
                                  <p:childTnLst>
                                    <p:set>
                                      <p:cBhvr>
                                        <p:cTn id="100" dur="1" fill="hold">
                                          <p:stCondLst>
                                            <p:cond delay="0"/>
                                          </p:stCondLst>
                                        </p:cTn>
                                        <p:tgtEl>
                                          <p:spTgt spid="86073"/>
                                        </p:tgtEl>
                                        <p:attrNameLst>
                                          <p:attrName>style.visibility</p:attrName>
                                        </p:attrNameLst>
                                      </p:cBhvr>
                                      <p:to>
                                        <p:strVal val="visible"/>
                                      </p:to>
                                    </p:set>
                                    <p:animEffect transition="in" filter="checkerboard(across)">
                                      <p:cBhvr>
                                        <p:cTn id="101" dur="500"/>
                                        <p:tgtEl>
                                          <p:spTgt spid="86073"/>
                                        </p:tgtEl>
                                      </p:cBhvr>
                                    </p:animEffect>
                                  </p:childTnLst>
                                </p:cTn>
                              </p:par>
                              <p:par>
                                <p:cTn id="102" presetID="3" presetClass="entr" presetSubtype="10" fill="hold" grpId="0" nodeType="withEffect">
                                  <p:stCondLst>
                                    <p:cond delay="0"/>
                                  </p:stCondLst>
                                  <p:childTnLst>
                                    <p:set>
                                      <p:cBhvr>
                                        <p:cTn id="103" dur="1" fill="hold">
                                          <p:stCondLst>
                                            <p:cond delay="0"/>
                                          </p:stCondLst>
                                        </p:cTn>
                                        <p:tgtEl>
                                          <p:spTgt spid="86059"/>
                                        </p:tgtEl>
                                        <p:attrNameLst>
                                          <p:attrName>style.visibility</p:attrName>
                                        </p:attrNameLst>
                                      </p:cBhvr>
                                      <p:to>
                                        <p:strVal val="visible"/>
                                      </p:to>
                                    </p:set>
                                    <p:animEffect transition="in" filter="blinds(horizontal)">
                                      <p:cBhvr>
                                        <p:cTn id="104" dur="500"/>
                                        <p:tgtEl>
                                          <p:spTgt spid="86059"/>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5" presetClass="entr" presetSubtype="10" fill="hold" grpId="0" nodeType="clickEffect">
                                  <p:stCondLst>
                                    <p:cond delay="0"/>
                                  </p:stCondLst>
                                  <p:childTnLst>
                                    <p:set>
                                      <p:cBhvr>
                                        <p:cTn id="108" dur="1" fill="hold">
                                          <p:stCondLst>
                                            <p:cond delay="0"/>
                                          </p:stCondLst>
                                        </p:cTn>
                                        <p:tgtEl>
                                          <p:spTgt spid="86075"/>
                                        </p:tgtEl>
                                        <p:attrNameLst>
                                          <p:attrName>style.visibility</p:attrName>
                                        </p:attrNameLst>
                                      </p:cBhvr>
                                      <p:to>
                                        <p:strVal val="visible"/>
                                      </p:to>
                                    </p:set>
                                    <p:animEffect transition="in" filter="checkerboard(across)">
                                      <p:cBhvr>
                                        <p:cTn id="109" dur="500"/>
                                        <p:tgtEl>
                                          <p:spTgt spid="86075"/>
                                        </p:tgtEl>
                                      </p:cBhvr>
                                    </p:animEffect>
                                  </p:childTnLst>
                                </p:cTn>
                              </p:par>
                              <p:par>
                                <p:cTn id="110" presetID="5" presetClass="entr" presetSubtype="10" fill="hold" grpId="0" nodeType="withEffect">
                                  <p:stCondLst>
                                    <p:cond delay="0"/>
                                  </p:stCondLst>
                                  <p:childTnLst>
                                    <p:set>
                                      <p:cBhvr>
                                        <p:cTn id="111" dur="1" fill="hold">
                                          <p:stCondLst>
                                            <p:cond delay="0"/>
                                          </p:stCondLst>
                                        </p:cTn>
                                        <p:tgtEl>
                                          <p:spTgt spid="86076"/>
                                        </p:tgtEl>
                                        <p:attrNameLst>
                                          <p:attrName>style.visibility</p:attrName>
                                        </p:attrNameLst>
                                      </p:cBhvr>
                                      <p:to>
                                        <p:strVal val="visible"/>
                                      </p:to>
                                    </p:set>
                                    <p:animEffect transition="in" filter="checkerboard(across)">
                                      <p:cBhvr>
                                        <p:cTn id="112" dur="500"/>
                                        <p:tgtEl>
                                          <p:spTgt spid="86076"/>
                                        </p:tgtEl>
                                      </p:cBhvr>
                                    </p:animEffect>
                                  </p:childTnLst>
                                </p:cTn>
                              </p:par>
                              <p:par>
                                <p:cTn id="113" presetID="5" presetClass="entr" presetSubtype="10" fill="hold" grpId="0" nodeType="withEffect">
                                  <p:stCondLst>
                                    <p:cond delay="0"/>
                                  </p:stCondLst>
                                  <p:childTnLst>
                                    <p:set>
                                      <p:cBhvr>
                                        <p:cTn id="114" dur="1" fill="hold">
                                          <p:stCondLst>
                                            <p:cond delay="0"/>
                                          </p:stCondLst>
                                        </p:cTn>
                                        <p:tgtEl>
                                          <p:spTgt spid="86077"/>
                                        </p:tgtEl>
                                        <p:attrNameLst>
                                          <p:attrName>style.visibility</p:attrName>
                                        </p:attrNameLst>
                                      </p:cBhvr>
                                      <p:to>
                                        <p:strVal val="visible"/>
                                      </p:to>
                                    </p:set>
                                    <p:animEffect transition="in" filter="checkerboard(across)">
                                      <p:cBhvr>
                                        <p:cTn id="115" dur="500"/>
                                        <p:tgtEl>
                                          <p:spTgt spid="86077"/>
                                        </p:tgtEl>
                                      </p:cBhvr>
                                    </p:animEffect>
                                  </p:childTnLst>
                                </p:cTn>
                              </p:par>
                              <p:par>
                                <p:cTn id="116" presetID="5" presetClass="entr" presetSubtype="10" fill="hold" grpId="0" nodeType="withEffect">
                                  <p:stCondLst>
                                    <p:cond delay="0"/>
                                  </p:stCondLst>
                                  <p:childTnLst>
                                    <p:set>
                                      <p:cBhvr>
                                        <p:cTn id="117" dur="1" fill="hold">
                                          <p:stCondLst>
                                            <p:cond delay="0"/>
                                          </p:stCondLst>
                                        </p:cTn>
                                        <p:tgtEl>
                                          <p:spTgt spid="86074"/>
                                        </p:tgtEl>
                                        <p:attrNameLst>
                                          <p:attrName>style.visibility</p:attrName>
                                        </p:attrNameLst>
                                      </p:cBhvr>
                                      <p:to>
                                        <p:strVal val="visible"/>
                                      </p:to>
                                    </p:set>
                                    <p:animEffect transition="in" filter="checkerboard(across)">
                                      <p:cBhvr>
                                        <p:cTn id="118" dur="500"/>
                                        <p:tgtEl>
                                          <p:spTgt spid="86074"/>
                                        </p:tgtEl>
                                      </p:cBhvr>
                                    </p:animEffect>
                                  </p:childTnLst>
                                </p:cTn>
                              </p:par>
                            </p:childTnLst>
                          </p:cTn>
                        </p:par>
                        <p:par>
                          <p:cTn id="119" fill="hold" nodeType="afterGroup">
                            <p:stCondLst>
                              <p:cond delay="500"/>
                            </p:stCondLst>
                            <p:childTnLst>
                              <p:par>
                                <p:cTn id="120" presetID="10" presetClass="exit" presetSubtype="0" fill="hold" grpId="1" nodeType="afterEffect">
                                  <p:stCondLst>
                                    <p:cond delay="0"/>
                                  </p:stCondLst>
                                  <p:childTnLst>
                                    <p:animEffect transition="out" filter="fade">
                                      <p:cBhvr>
                                        <p:cTn id="121" dur="500"/>
                                        <p:tgtEl>
                                          <p:spTgt spid="2"/>
                                        </p:tgtEl>
                                      </p:cBhvr>
                                    </p:animEffect>
                                    <p:set>
                                      <p:cBhvr>
                                        <p:cTn id="122" dur="1" fill="hold">
                                          <p:stCondLst>
                                            <p:cond delay="499"/>
                                          </p:stCondLst>
                                        </p:cTn>
                                        <p:tgtEl>
                                          <p:spTgt spid="2"/>
                                        </p:tgtEl>
                                        <p:attrNameLst>
                                          <p:attrName>style.visibility</p:attrName>
                                        </p:attrNameLst>
                                      </p:cBhvr>
                                      <p:to>
                                        <p:strVal val="hidden"/>
                                      </p:to>
                                    </p:set>
                                  </p:childTnLst>
                                </p:cTn>
                              </p:par>
                            </p:childTnLst>
                          </p:cTn>
                        </p:par>
                        <p:par>
                          <p:cTn id="123" fill="hold" nodeType="afterGroup">
                            <p:stCondLst>
                              <p:cond delay="1000"/>
                            </p:stCondLst>
                            <p:childTnLst>
                              <p:par>
                                <p:cTn id="124" presetID="3" presetClass="exit" presetSubtype="10" fill="hold" grpId="1" nodeType="afterEffect">
                                  <p:stCondLst>
                                    <p:cond delay="0"/>
                                  </p:stCondLst>
                                  <p:childTnLst>
                                    <p:animEffect transition="out" filter="blinds(horizontal)">
                                      <p:cBhvr>
                                        <p:cTn id="125" dur="500"/>
                                        <p:tgtEl>
                                          <p:spTgt spid="86057"/>
                                        </p:tgtEl>
                                      </p:cBhvr>
                                    </p:animEffect>
                                    <p:set>
                                      <p:cBhvr>
                                        <p:cTn id="126" dur="1" fill="hold">
                                          <p:stCondLst>
                                            <p:cond delay="499"/>
                                          </p:stCondLst>
                                        </p:cTn>
                                        <p:tgtEl>
                                          <p:spTgt spid="86057"/>
                                        </p:tgtEl>
                                        <p:attrNameLst>
                                          <p:attrName>style.visibility</p:attrName>
                                        </p:attrNameLst>
                                      </p:cBhvr>
                                      <p:to>
                                        <p:strVal val="hidden"/>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3" presetClass="exit" presetSubtype="10" fill="hold" grpId="1" nodeType="clickEffect">
                                  <p:stCondLst>
                                    <p:cond delay="0"/>
                                  </p:stCondLst>
                                  <p:childTnLst>
                                    <p:animEffect transition="out" filter="blinds(horizontal)">
                                      <p:cBhvr>
                                        <p:cTn id="130" dur="500"/>
                                        <p:tgtEl>
                                          <p:spTgt spid="86064"/>
                                        </p:tgtEl>
                                      </p:cBhvr>
                                    </p:animEffect>
                                    <p:set>
                                      <p:cBhvr>
                                        <p:cTn id="131" dur="1" fill="hold">
                                          <p:stCondLst>
                                            <p:cond delay="499"/>
                                          </p:stCondLst>
                                        </p:cTn>
                                        <p:tgtEl>
                                          <p:spTgt spid="86064"/>
                                        </p:tgtEl>
                                        <p:attrNameLst>
                                          <p:attrName>style.visibility</p:attrName>
                                        </p:attrNameLst>
                                      </p:cBhvr>
                                      <p:to>
                                        <p:strVal val="hidden"/>
                                      </p:to>
                                    </p:set>
                                  </p:childTnLst>
                                </p:cTn>
                              </p:par>
                            </p:childTnLst>
                          </p:cTn>
                        </p:par>
                        <p:par>
                          <p:cTn id="132" fill="hold" nodeType="afterGroup">
                            <p:stCondLst>
                              <p:cond delay="500"/>
                            </p:stCondLst>
                            <p:childTnLst>
                              <p:par>
                                <p:cTn id="133" presetID="3" presetClass="exit" presetSubtype="10" fill="hold" grpId="1" nodeType="afterEffect">
                                  <p:stCondLst>
                                    <p:cond delay="0"/>
                                  </p:stCondLst>
                                  <p:childTnLst>
                                    <p:animEffect transition="out" filter="blinds(horizontal)">
                                      <p:cBhvr>
                                        <p:cTn id="134" dur="500"/>
                                        <p:tgtEl>
                                          <p:spTgt spid="86078"/>
                                        </p:tgtEl>
                                      </p:cBhvr>
                                    </p:animEffect>
                                    <p:set>
                                      <p:cBhvr>
                                        <p:cTn id="135" dur="1" fill="hold">
                                          <p:stCondLst>
                                            <p:cond delay="499"/>
                                          </p:stCondLst>
                                        </p:cTn>
                                        <p:tgtEl>
                                          <p:spTgt spid="86078"/>
                                        </p:tgtEl>
                                        <p:attrNameLst>
                                          <p:attrName>style.visibility</p:attrName>
                                        </p:attrNameLst>
                                      </p:cBhvr>
                                      <p:to>
                                        <p:strVal val="hidden"/>
                                      </p:to>
                                    </p:set>
                                  </p:childTnLst>
                                </p:cTn>
                              </p:par>
                            </p:childTnLst>
                          </p:cTn>
                        </p:par>
                        <p:par>
                          <p:cTn id="136" fill="hold" nodeType="afterGroup">
                            <p:stCondLst>
                              <p:cond delay="1000"/>
                            </p:stCondLst>
                            <p:childTnLst>
                              <p:par>
                                <p:cTn id="137" presetID="3" presetClass="entr" presetSubtype="10" fill="hold" grpId="0" nodeType="afterEffect">
                                  <p:stCondLst>
                                    <p:cond delay="0"/>
                                  </p:stCondLst>
                                  <p:childTnLst>
                                    <p:set>
                                      <p:cBhvr>
                                        <p:cTn id="138" dur="1" fill="hold">
                                          <p:stCondLst>
                                            <p:cond delay="0"/>
                                          </p:stCondLst>
                                        </p:cTn>
                                        <p:tgtEl>
                                          <p:spTgt spid="86079"/>
                                        </p:tgtEl>
                                        <p:attrNameLst>
                                          <p:attrName>style.visibility</p:attrName>
                                        </p:attrNameLst>
                                      </p:cBhvr>
                                      <p:to>
                                        <p:strVal val="visible"/>
                                      </p:to>
                                    </p:set>
                                    <p:animEffect transition="in" filter="blinds(horizontal)">
                                      <p:cBhvr>
                                        <p:cTn id="139" dur="500"/>
                                        <p:tgtEl>
                                          <p:spTgt spid="86079"/>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3"/>
                                        </p:tgtEl>
                                        <p:attrNameLst>
                                          <p:attrName>style.visibility</p:attrName>
                                        </p:attrNameLst>
                                      </p:cBhvr>
                                      <p:to>
                                        <p:strVal val="visible"/>
                                      </p:to>
                                    </p:set>
                                    <p:animEffect transition="in" filter="fade">
                                      <p:cBhvr>
                                        <p:cTn id="14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8" grpId="0" animBg="1"/>
      <p:bldP spid="86029" grpId="0" animBg="1"/>
      <p:bldP spid="86030" grpId="0"/>
      <p:bldP spid="86031" grpId="0"/>
      <p:bldP spid="86033" grpId="0" animBg="1"/>
      <p:bldP spid="86034" grpId="0" animBg="1"/>
      <p:bldP spid="86035" grpId="0"/>
      <p:bldP spid="86036" grpId="0" animBg="1"/>
      <p:bldP spid="86038" grpId="0" animBg="1"/>
      <p:bldP spid="86039" grpId="0"/>
      <p:bldP spid="86040" grpId="0"/>
      <p:bldP spid="86044" grpId="0" animBg="1"/>
      <p:bldP spid="86045" grpId="0"/>
      <p:bldP spid="86046" grpId="0"/>
      <p:bldP spid="86047" grpId="0" animBg="1"/>
      <p:bldP spid="86048" grpId="0"/>
      <p:bldP spid="86049" grpId="0" animBg="1"/>
      <p:bldP spid="86051" grpId="0"/>
      <p:bldP spid="86057" grpId="0"/>
      <p:bldP spid="86057" grpId="1"/>
      <p:bldP spid="86059" grpId="0"/>
      <p:bldP spid="86064" grpId="0"/>
      <p:bldP spid="86064" grpId="1"/>
      <p:bldP spid="86071" grpId="0"/>
      <p:bldP spid="86071" grpId="1"/>
      <p:bldP spid="86072" grpId="0" animBg="1"/>
      <p:bldP spid="86073" grpId="0"/>
      <p:bldP spid="86074" grpId="0" animBg="1"/>
      <p:bldP spid="86075" grpId="0" animBg="1"/>
      <p:bldP spid="86076" grpId="0"/>
      <p:bldP spid="86077" grpId="0"/>
      <p:bldP spid="86078" grpId="0"/>
      <p:bldP spid="86078" grpId="1"/>
      <p:bldP spid="86079" grpId="0"/>
      <p:bldP spid="2" grpId="0"/>
      <p:bldP spid="2" grpId="1"/>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sz="2800"/>
              <a:t>The example in terms of </a:t>
            </a:r>
            <a:r>
              <a:rPr lang="en-US" altLang="zh-CN" sz="2800" b="1">
                <a:solidFill>
                  <a:srgbClr val="0000CC"/>
                </a:solidFill>
              </a:rPr>
              <a:t>space-time diagram</a:t>
            </a:r>
            <a:r>
              <a:rPr lang="en-US" altLang="zh-CN" sz="3600" b="1">
                <a:solidFill>
                  <a:srgbClr val="0000CC"/>
                </a:solidFill>
              </a:rPr>
              <a:t> </a:t>
            </a:r>
          </a:p>
        </p:txBody>
      </p:sp>
      <p:sp>
        <p:nvSpPr>
          <p:cNvPr id="17411" name="Rectangle 3"/>
          <p:cNvSpPr>
            <a:spLocks noGrp="1" noChangeArrowheads="1"/>
          </p:cNvSpPr>
          <p:nvPr>
            <p:ph type="body" sz="half" idx="1"/>
          </p:nvPr>
        </p:nvSpPr>
        <p:spPr>
          <a:xfrm>
            <a:off x="457200" y="1052513"/>
            <a:ext cx="8229600" cy="2824162"/>
          </a:xfrm>
        </p:spPr>
        <p:txBody>
          <a:bodyPr/>
          <a:lstStyle/>
          <a:p>
            <a:pPr eaLnBrk="1" hangingPunct="1"/>
            <a:r>
              <a:rPr lang="en-US" altLang="zh-CN" sz="2400"/>
              <a:t>Note that at local time </a:t>
            </a:r>
            <a:r>
              <a:rPr lang="en-US" altLang="zh-CN" sz="2400" b="1">
                <a:solidFill>
                  <a:srgbClr val="C00000"/>
                </a:solidFill>
              </a:rPr>
              <a:t>44</a:t>
            </a:r>
            <a:r>
              <a:rPr lang="en-US" altLang="zh-CN" sz="2400"/>
              <a:t>, P2 may start using the resource, since it has already received a message from P1 with a larger timestamp of value 41 than P2’s request of value 34.</a:t>
            </a:r>
          </a:p>
          <a:p>
            <a:pPr eaLnBrk="1" hangingPunct="1"/>
            <a:r>
              <a:rPr lang="en-US" altLang="zh-CN" sz="2400"/>
              <a:t>Furthermore, this solution grants resource in an order consistent with the happens-before relation (no priority inversion).</a:t>
            </a:r>
          </a:p>
        </p:txBody>
      </p:sp>
      <p:pic>
        <p:nvPicPr>
          <p:cNvPr id="17412" name="Picture 5"/>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611188" y="3860800"/>
            <a:ext cx="8208962" cy="2635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413" name="Line 6"/>
          <p:cNvSpPr>
            <a:spLocks noChangeShapeType="1"/>
          </p:cNvSpPr>
          <p:nvPr/>
        </p:nvSpPr>
        <p:spPr bwMode="auto">
          <a:xfrm>
            <a:off x="1331913" y="6669088"/>
            <a:ext cx="1008062" cy="0"/>
          </a:xfrm>
          <a:prstGeom prst="line">
            <a:avLst/>
          </a:prstGeom>
          <a:noFill/>
          <a:ln w="2857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4" name="Line 7"/>
          <p:cNvSpPr>
            <a:spLocks noChangeShapeType="1"/>
          </p:cNvSpPr>
          <p:nvPr/>
        </p:nvSpPr>
        <p:spPr bwMode="auto">
          <a:xfrm>
            <a:off x="4140200" y="6669088"/>
            <a:ext cx="1008063" cy="0"/>
          </a:xfrm>
          <a:prstGeom prst="line">
            <a:avLst/>
          </a:prstGeom>
          <a:noFill/>
          <a:ln w="28575" cap="rnd">
            <a:solidFill>
              <a:schemeClr val="tx1"/>
            </a:solidFill>
            <a:prstDash val="sysDot"/>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5" name="Text Box 8"/>
          <p:cNvSpPr txBox="1">
            <a:spLocks noChangeArrowheads="1"/>
          </p:cNvSpPr>
          <p:nvPr/>
        </p:nvSpPr>
        <p:spPr bwMode="auto">
          <a:xfrm>
            <a:off x="2392363" y="6453188"/>
            <a:ext cx="11001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a:t>Request</a:t>
            </a:r>
          </a:p>
        </p:txBody>
      </p:sp>
      <p:sp>
        <p:nvSpPr>
          <p:cNvPr id="17416" name="Text Box 9"/>
          <p:cNvSpPr txBox="1">
            <a:spLocks noChangeArrowheads="1"/>
          </p:cNvSpPr>
          <p:nvPr/>
        </p:nvSpPr>
        <p:spPr bwMode="auto">
          <a:xfrm>
            <a:off x="5219700" y="6453188"/>
            <a:ext cx="946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en-US" altLang="zh-CN" sz="1800"/>
              <a:t>Reply</a:t>
            </a:r>
          </a:p>
        </p:txBody>
      </p:sp>
      <p:sp>
        <p:nvSpPr>
          <p:cNvPr id="2" name="文本框 1"/>
          <p:cNvSpPr txBox="1"/>
          <p:nvPr/>
        </p:nvSpPr>
        <p:spPr>
          <a:xfrm>
            <a:off x="611560" y="4211796"/>
            <a:ext cx="466795" cy="369332"/>
          </a:xfrm>
          <a:prstGeom prst="rect">
            <a:avLst/>
          </a:prstGeom>
          <a:noFill/>
        </p:spPr>
        <p:txBody>
          <a:bodyPr wrap="none" rtlCol="0">
            <a:spAutoFit/>
          </a:bodyPr>
          <a:lstStyle/>
          <a:p>
            <a:r>
              <a:rPr lang="en-US" altLang="zh-CN"/>
              <a:t>P1</a:t>
            </a:r>
            <a:endParaRPr lang="zh-CN" altLang="en-US"/>
          </a:p>
        </p:txBody>
      </p:sp>
      <p:sp>
        <p:nvSpPr>
          <p:cNvPr id="10" name="文本框 9"/>
          <p:cNvSpPr txBox="1"/>
          <p:nvPr/>
        </p:nvSpPr>
        <p:spPr>
          <a:xfrm>
            <a:off x="576814" y="5474166"/>
            <a:ext cx="466794" cy="369332"/>
          </a:xfrm>
          <a:prstGeom prst="rect">
            <a:avLst/>
          </a:prstGeom>
          <a:noFill/>
        </p:spPr>
        <p:txBody>
          <a:bodyPr wrap="none" rtlCol="0">
            <a:spAutoFit/>
          </a:bodyPr>
          <a:lstStyle/>
          <a:p>
            <a:r>
              <a:rPr lang="en-US" altLang="zh-CN"/>
              <a:t>P2</a:t>
            </a:r>
            <a:endParaRPr lang="zh-CN" altLang="en-US"/>
          </a:p>
        </p:txBody>
      </p:sp>
      <p:sp>
        <p:nvSpPr>
          <p:cNvPr id="11" name="文本框 10"/>
          <p:cNvSpPr txBox="1"/>
          <p:nvPr/>
        </p:nvSpPr>
        <p:spPr>
          <a:xfrm>
            <a:off x="576813" y="6485235"/>
            <a:ext cx="466795" cy="369332"/>
          </a:xfrm>
          <a:prstGeom prst="rect">
            <a:avLst/>
          </a:prstGeom>
          <a:noFill/>
        </p:spPr>
        <p:txBody>
          <a:bodyPr wrap="none" rtlCol="0">
            <a:spAutoFit/>
          </a:bodyPr>
          <a:lstStyle/>
          <a:p>
            <a:r>
              <a:rPr lang="en-US" altLang="zh-CN"/>
              <a:t>P3</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hidden">
          <a:xfrm>
            <a:off x="0" y="914400"/>
            <a:ext cx="9144000" cy="4724400"/>
          </a:xfrm>
          <a:prstGeom prst="rect">
            <a:avLst/>
          </a:prstGeom>
          <a:gradFill rotWithShape="0">
            <a:gsLst>
              <a:gs pos="0">
                <a:schemeClr val="bg1"/>
              </a:gs>
              <a:gs pos="5000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lang="en-GB" altLang="en-US" sz="2400">
              <a:solidFill>
                <a:srgbClr val="000000"/>
              </a:solidFill>
              <a:latin typeface="Times New Roman" pitchFamily="18" charset="0"/>
            </a:endParaRPr>
          </a:p>
        </p:txBody>
      </p:sp>
      <p:sp>
        <p:nvSpPr>
          <p:cNvPr id="6147" name="Rectangle 3"/>
          <p:cNvSpPr>
            <a:spLocks noChangeArrowheads="1"/>
          </p:cNvSpPr>
          <p:nvPr/>
        </p:nvSpPr>
        <p:spPr bwMode="hidden">
          <a:xfrm>
            <a:off x="1295400" y="1600200"/>
            <a:ext cx="7848600" cy="2667000"/>
          </a:xfrm>
          <a:prstGeom prst="rect">
            <a:avLst/>
          </a:prstGeom>
          <a:gradFill rotWithShape="1">
            <a:gsLst>
              <a:gs pos="0">
                <a:srgbClr val="002F5E"/>
              </a:gs>
              <a:gs pos="100000">
                <a:srgbClr val="0066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GB" altLang="en-US" sz="2400">
              <a:solidFill>
                <a:srgbClr val="000000"/>
              </a:solidFill>
              <a:latin typeface="Times New Roman" pitchFamily="18" charset="0"/>
            </a:endParaRPr>
          </a:p>
        </p:txBody>
      </p:sp>
      <p:sp>
        <p:nvSpPr>
          <p:cNvPr id="56324" name="Rectangle 4"/>
          <p:cNvSpPr>
            <a:spLocks noChangeArrowheads="1"/>
          </p:cNvSpPr>
          <p:nvPr/>
        </p:nvSpPr>
        <p:spPr bwMode="auto">
          <a:xfrm>
            <a:off x="1447800" y="2514600"/>
            <a:ext cx="74676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fontAlgn="base" hangingPunct="1">
              <a:spcBef>
                <a:spcPct val="0"/>
              </a:spcBef>
              <a:spcAft>
                <a:spcPct val="0"/>
              </a:spcAft>
              <a:buFontTx/>
              <a:buNone/>
            </a:pPr>
            <a:r>
              <a:rPr lang="en-US" altLang="zh-CN" sz="4600" b="1" dirty="0">
                <a:solidFill>
                  <a:srgbClr val="99FFCC"/>
                </a:solidFill>
              </a:rPr>
              <a:t>3. </a:t>
            </a:r>
            <a:r>
              <a:rPr lang="zh-CN" altLang="en-US" sz="4600" b="1" dirty="0">
                <a:solidFill>
                  <a:srgbClr val="99FFCC"/>
                </a:solidFill>
              </a:rPr>
              <a:t>进程协作</a:t>
            </a:r>
            <a:endParaRPr lang="en-US" altLang="zh-CN" sz="4600" b="1" dirty="0">
              <a:solidFill>
                <a:srgbClr val="99FFCC"/>
              </a:solidFill>
              <a:ea typeface="新细明体" pitchFamily="2" charset="-122"/>
            </a:endParaRPr>
          </a:p>
        </p:txBody>
      </p:sp>
    </p:spTree>
    <p:extLst>
      <p:ext uri="{BB962C8B-B14F-4D97-AF65-F5344CB8AC3E}">
        <p14:creationId xmlns:p14="http://schemas.microsoft.com/office/powerpoint/2010/main" val="6719923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56324"/>
                                        </p:tgtEl>
                                        <p:attrNameLst>
                                          <p:attrName>style.visibility</p:attrName>
                                        </p:attrNameLst>
                                      </p:cBhvr>
                                      <p:to>
                                        <p:strVal val="visible"/>
                                      </p:to>
                                    </p:set>
                                    <p:anim calcmode="lin" valueType="num">
                                      <p:cBhvr>
                                        <p:cTn id="7" dur="500" fill="hold"/>
                                        <p:tgtEl>
                                          <p:spTgt spid="56324"/>
                                        </p:tgtEl>
                                        <p:attrNameLst>
                                          <p:attrName>ppt_w</p:attrName>
                                        </p:attrNameLst>
                                      </p:cBhvr>
                                      <p:tavLst>
                                        <p:tav tm="0">
                                          <p:val>
                                            <p:fltVal val="0"/>
                                          </p:val>
                                        </p:tav>
                                        <p:tav tm="100000">
                                          <p:val>
                                            <p:strVal val="#ppt_w"/>
                                          </p:val>
                                        </p:tav>
                                      </p:tavLst>
                                    </p:anim>
                                    <p:anim calcmode="lin" valueType="num">
                                      <p:cBhvr>
                                        <p:cTn id="8" dur="500" fill="hold"/>
                                        <p:tgtEl>
                                          <p:spTgt spid="56324"/>
                                        </p:tgtEl>
                                        <p:attrNameLst>
                                          <p:attrName>ppt_h</p:attrName>
                                        </p:attrNameLst>
                                      </p:cBhvr>
                                      <p:tavLst>
                                        <p:tav tm="0">
                                          <p:val>
                                            <p:fltVal val="0"/>
                                          </p:val>
                                        </p:tav>
                                        <p:tav tm="100000">
                                          <p:val>
                                            <p:strVal val="#ppt_h"/>
                                          </p:val>
                                        </p:tav>
                                      </p:tavLst>
                                    </p:anim>
                                    <p:anim calcmode="lin" valueType="num">
                                      <p:cBhvr>
                                        <p:cTn id="9" dur="500" fill="hold"/>
                                        <p:tgtEl>
                                          <p:spTgt spid="56324"/>
                                        </p:tgtEl>
                                        <p:attrNameLst>
                                          <p:attrName>ppt_x</p:attrName>
                                        </p:attrNameLst>
                                      </p:cBhvr>
                                      <p:tavLst>
                                        <p:tav tm="0">
                                          <p:val>
                                            <p:fltVal val="0.5"/>
                                          </p:val>
                                        </p:tav>
                                        <p:tav tm="100000">
                                          <p:val>
                                            <p:strVal val="#ppt_x"/>
                                          </p:val>
                                        </p:tav>
                                      </p:tavLst>
                                    </p:anim>
                                    <p:anim calcmode="lin" valueType="num">
                                      <p:cBhvr>
                                        <p:cTn id="10" dur="500" fill="hold"/>
                                        <p:tgtEl>
                                          <p:spTgt spid="56324"/>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a:t>Correctness-I</a:t>
            </a:r>
          </a:p>
        </p:txBody>
      </p:sp>
      <p:sp>
        <p:nvSpPr>
          <p:cNvPr id="18435" name="Rectangle 3"/>
          <p:cNvSpPr>
            <a:spLocks noGrp="1" noChangeArrowheads="1"/>
          </p:cNvSpPr>
          <p:nvPr>
            <p:ph type="body" idx="1"/>
          </p:nvPr>
        </p:nvSpPr>
        <p:spPr/>
        <p:txBody>
          <a:bodyPr>
            <a:normAutofit lnSpcReduction="10000"/>
          </a:bodyPr>
          <a:lstStyle/>
          <a:p>
            <a:pPr eaLnBrk="1" hangingPunct="1"/>
            <a:r>
              <a:rPr lang="en-US" altLang="zh-CN" sz="2800"/>
              <a:t>Mutual exclusion</a:t>
            </a:r>
          </a:p>
          <a:p>
            <a:pPr lvl="1" eaLnBrk="1" hangingPunct="1"/>
            <a:r>
              <a:rPr lang="en-US" altLang="zh-CN"/>
              <a:t>All queues are ordered the same way, and a request cannot be granted until it is at head (step 3-a) and no request of a smaller timestamp can arrive (step 3-b)</a:t>
            </a:r>
          </a:p>
          <a:p>
            <a:pPr lvl="1" eaLnBrk="1" hangingPunct="1"/>
            <a:r>
              <a:rPr lang="en-US" altLang="zh-CN"/>
              <a:t>This depends on </a:t>
            </a:r>
            <a:r>
              <a:rPr lang="en-US" altLang="zh-CN" b="1">
                <a:solidFill>
                  <a:srgbClr val="C00000"/>
                </a:solidFill>
              </a:rPr>
              <a:t>reliable</a:t>
            </a:r>
            <a:r>
              <a:rPr lang="en-US" altLang="zh-CN"/>
              <a:t> </a:t>
            </a:r>
            <a:r>
              <a:rPr lang="en-US" altLang="zh-CN" b="1">
                <a:solidFill>
                  <a:srgbClr val="C00000"/>
                </a:solidFill>
              </a:rPr>
              <a:t>FIFO</a:t>
            </a:r>
            <a:r>
              <a:rPr lang="en-US" altLang="zh-CN"/>
              <a:t> messages	</a:t>
            </a:r>
          </a:p>
          <a:p>
            <a:pPr lvl="2" eaLnBrk="1" hangingPunct="1"/>
            <a:r>
              <a:rPr lang="en-US" altLang="zh-CN" sz="2800"/>
              <a:t>Receiving a message means that all old messages are received.</a:t>
            </a:r>
          </a:p>
          <a:p>
            <a:pPr lvl="2" eaLnBrk="1" hangingPunct="1"/>
            <a:r>
              <a:rPr lang="en-US" altLang="zh-CN" sz="2800"/>
              <a:t>Receiving a message from all processes with timestamps larger than that of request means </a:t>
            </a:r>
            <a:r>
              <a:rPr lang="en-US" altLang="zh-CN" sz="2800" i="1"/>
              <a:t>no</a:t>
            </a:r>
            <a:r>
              <a:rPr lang="en-US" altLang="zh-CN" sz="2800"/>
              <a:t> future request will come with a smaller timestamp.</a:t>
            </a:r>
          </a:p>
          <a:p>
            <a:pPr lvl="1" eaLnBrk="1" hangingPunct="1"/>
            <a:r>
              <a:rPr lang="en-US" altLang="zh-CN"/>
              <a:t>No two processes get resource at the same time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a:t>Correctness-II</a:t>
            </a:r>
          </a:p>
        </p:txBody>
      </p:sp>
      <p:sp>
        <p:nvSpPr>
          <p:cNvPr id="19459" name="Rectangle 3"/>
          <p:cNvSpPr>
            <a:spLocks noGrp="1" noChangeArrowheads="1"/>
          </p:cNvSpPr>
          <p:nvPr>
            <p:ph type="body" idx="1"/>
          </p:nvPr>
        </p:nvSpPr>
        <p:spPr/>
        <p:txBody>
          <a:bodyPr/>
          <a:lstStyle/>
          <a:p>
            <a:pPr eaLnBrk="1" hangingPunct="1">
              <a:lnSpc>
                <a:spcPct val="80000"/>
              </a:lnSpc>
            </a:pPr>
            <a:r>
              <a:rPr lang="en-US" altLang="zh-CN" sz="2800"/>
              <a:t>Progress</a:t>
            </a:r>
          </a:p>
          <a:p>
            <a:pPr lvl="1"/>
            <a:r>
              <a:rPr lang="en-US" altLang="en-US" sz="2600"/>
              <a:t>Step 2 guarantees that after Pi requests the resource, reply messages to Pi will eventually arrive, and so the condition in step 3-b will eventually hold.</a:t>
            </a:r>
          </a:p>
          <a:p>
            <a:pPr lvl="1"/>
            <a:r>
              <a:rPr lang="en-US" altLang="en-US" sz="2600"/>
              <a:t>Steps 4 and 5 imply that if each process which is granted the resource eventually release it, then the condition in step 3-a will eventually hold. </a:t>
            </a:r>
          </a:p>
          <a:p>
            <a:pPr lvl="1"/>
            <a:r>
              <a:rPr lang="en-US" altLang="en-US" sz="2600"/>
              <a:t>As a result, Step 3 will be executed.</a:t>
            </a:r>
          </a:p>
          <a:p>
            <a:pPr eaLnBrk="1" hangingPunct="1">
              <a:lnSpc>
                <a:spcPct val="80000"/>
              </a:lnSpc>
            </a:pPr>
            <a:r>
              <a:rPr lang="en-US" altLang="zh-CN" sz="2800"/>
              <a:t>FIFO fairness</a:t>
            </a:r>
          </a:p>
          <a:p>
            <a:pPr lvl="1" eaLnBrk="1" hangingPunct="1">
              <a:lnSpc>
                <a:spcPct val="80000"/>
              </a:lnSpc>
            </a:pPr>
            <a:r>
              <a:rPr lang="en-US" altLang="zh-CN" sz="2600"/>
              <a:t>All local queues are sorted according to </a:t>
            </a:r>
            <a:r>
              <a:rPr lang="en-US" altLang="zh-CN" sz="2600">
                <a:sym typeface="Wingdings" pitchFamily="2" charset="2"/>
              </a:rPr>
              <a:t></a:t>
            </a:r>
            <a:r>
              <a:rPr lang="en-US" altLang="zh-CN" sz="2600"/>
              <a:t>, which is the same on each process.</a:t>
            </a:r>
          </a:p>
          <a:p>
            <a:pPr lvl="1" eaLnBrk="1" hangingPunct="1">
              <a:lnSpc>
                <a:spcPct val="80000"/>
              </a:lnSpc>
            </a:pPr>
            <a:r>
              <a:rPr lang="en-US" altLang="zh-CN" sz="2600"/>
              <a:t>All accesses to the resource follow the order of the queue.</a:t>
            </a:r>
          </a:p>
          <a:p>
            <a:pPr lvl="1" eaLnBrk="1" hangingPunct="1">
              <a:lnSpc>
                <a:spcPct val="80000"/>
              </a:lnSpc>
            </a:pPr>
            <a:endParaRPr lang="en-US" altLang="zh-CN"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50825" y="0"/>
            <a:ext cx="8713788" cy="1124743"/>
          </a:xfrm>
        </p:spPr>
        <p:txBody>
          <a:bodyPr/>
          <a:lstStyle/>
          <a:p>
            <a:pPr eaLnBrk="1" hangingPunct="1"/>
            <a:r>
              <a:rPr lang="en-US" altLang="zh-CN" sz="2800"/>
              <a:t>Ricart-Agrawala algorithm: an optimized version of Lamport’s solution</a:t>
            </a:r>
          </a:p>
        </p:txBody>
      </p:sp>
      <p:sp>
        <p:nvSpPr>
          <p:cNvPr id="20483" name="Rectangle 3"/>
          <p:cNvSpPr>
            <a:spLocks noGrp="1" noChangeArrowheads="1"/>
          </p:cNvSpPr>
          <p:nvPr>
            <p:ph type="body" idx="1"/>
          </p:nvPr>
        </p:nvSpPr>
        <p:spPr>
          <a:xfrm>
            <a:off x="457200" y="1124743"/>
            <a:ext cx="8229600" cy="5733257"/>
          </a:xfrm>
        </p:spPr>
        <p:txBody>
          <a:bodyPr/>
          <a:lstStyle/>
          <a:p>
            <a:pPr eaLnBrk="1" hangingPunct="1">
              <a:lnSpc>
                <a:spcPct val="80000"/>
              </a:lnSpc>
            </a:pPr>
            <a:r>
              <a:rPr lang="en-US" altLang="zh-CN" sz="2800"/>
              <a:t>Each process seeking entry into its CS sends a timestamped request to </a:t>
            </a:r>
            <a:r>
              <a:rPr lang="en-US" altLang="zh-CN" sz="2800" b="1">
                <a:solidFill>
                  <a:srgbClr val="0000FF"/>
                </a:solidFill>
              </a:rPr>
              <a:t>every other process</a:t>
            </a:r>
            <a:r>
              <a:rPr lang="en-US" altLang="zh-CN" sz="2800">
                <a:solidFill>
                  <a:srgbClr val="0000FF"/>
                </a:solidFill>
              </a:rPr>
              <a:t> </a:t>
            </a:r>
            <a:r>
              <a:rPr lang="en-US" altLang="zh-CN" sz="2800"/>
              <a:t>in the system</a:t>
            </a:r>
          </a:p>
          <a:p>
            <a:pPr eaLnBrk="1" hangingPunct="1">
              <a:lnSpc>
                <a:spcPct val="80000"/>
              </a:lnSpc>
            </a:pPr>
            <a:r>
              <a:rPr lang="en-US" altLang="zh-CN" sz="2800"/>
              <a:t>A process receiving a request </a:t>
            </a:r>
            <a:r>
              <a:rPr lang="en-US" altLang="zh-CN" sz="2800" b="1">
                <a:solidFill>
                  <a:srgbClr val="0000FF"/>
                </a:solidFill>
              </a:rPr>
              <a:t>sends a reply back to the sender</a:t>
            </a:r>
            <a:r>
              <a:rPr lang="en-US" altLang="zh-CN" sz="2800">
                <a:solidFill>
                  <a:srgbClr val="0000FF"/>
                </a:solidFill>
              </a:rPr>
              <a:t>, </a:t>
            </a:r>
            <a:r>
              <a:rPr lang="en-US" altLang="zh-CN" sz="2800" b="1">
                <a:solidFill>
                  <a:srgbClr val="0000FF"/>
                </a:solidFill>
              </a:rPr>
              <a:t>only when</a:t>
            </a:r>
            <a:r>
              <a:rPr lang="en-US" altLang="zh-CN" sz="2800"/>
              <a:t> </a:t>
            </a:r>
            <a:r>
              <a:rPr lang="en-US" altLang="zh-CN" sz="2800">
                <a:solidFill>
                  <a:srgbClr val="0000FF"/>
                </a:solidFill>
              </a:rPr>
              <a:t>(i) </a:t>
            </a:r>
            <a:r>
              <a:rPr lang="en-US" altLang="zh-CN" sz="2800"/>
              <a:t>the process is not interested in entering its CS, or </a:t>
            </a:r>
            <a:r>
              <a:rPr lang="en-US" altLang="zh-CN" sz="2800">
                <a:solidFill>
                  <a:srgbClr val="0000FF"/>
                </a:solidFill>
              </a:rPr>
              <a:t>(ii) </a:t>
            </a:r>
            <a:r>
              <a:rPr lang="en-US" altLang="zh-CN" sz="2800"/>
              <a:t>the process is trying to enter its CS, </a:t>
            </a:r>
            <a:r>
              <a:rPr lang="en-US" altLang="zh-CN" sz="2800" b="1">
                <a:solidFill>
                  <a:srgbClr val="0000FF"/>
                </a:solidFill>
              </a:rPr>
              <a:t>but its timestamp is larger than that of the sender</a:t>
            </a:r>
            <a:r>
              <a:rPr lang="en-US" altLang="zh-CN" sz="2800"/>
              <a:t>. If the process is already in its CS, then it will </a:t>
            </a:r>
            <a:r>
              <a:rPr lang="en-US" altLang="zh-CN" sz="2800">
                <a:solidFill>
                  <a:srgbClr val="C00000"/>
                </a:solidFill>
              </a:rPr>
              <a:t>buffer all requests </a:t>
            </a:r>
            <a:r>
              <a:rPr lang="en-US" altLang="zh-CN" sz="2800"/>
              <a:t>until its exit from CS</a:t>
            </a:r>
          </a:p>
          <a:p>
            <a:pPr eaLnBrk="1" hangingPunct="1">
              <a:lnSpc>
                <a:spcPct val="80000"/>
              </a:lnSpc>
            </a:pPr>
            <a:r>
              <a:rPr lang="en-US" altLang="zh-CN" sz="2800"/>
              <a:t>A process enters its CS, when it receives an reply from each of the remaining n-1 processes</a:t>
            </a:r>
          </a:p>
          <a:p>
            <a:pPr eaLnBrk="1" hangingPunct="1">
              <a:lnSpc>
                <a:spcPct val="80000"/>
              </a:lnSpc>
            </a:pPr>
            <a:r>
              <a:rPr lang="en-US" altLang="zh-CN" sz="2800"/>
              <a:t>Upon exit from its CS, a process must </a:t>
            </a:r>
            <a:r>
              <a:rPr lang="en-US" altLang="zh-CN" sz="2800">
                <a:solidFill>
                  <a:srgbClr val="C00000"/>
                </a:solidFill>
              </a:rPr>
              <a:t>send reply to each of the pending requests</a:t>
            </a:r>
            <a:r>
              <a:rPr lang="en-US" altLang="zh-CN" sz="2800"/>
              <a:t> before making a request or executing other actions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50825" y="44450"/>
            <a:ext cx="8737600" cy="735013"/>
          </a:xfrm>
        </p:spPr>
        <p:txBody>
          <a:bodyPr/>
          <a:lstStyle/>
          <a:p>
            <a:pPr eaLnBrk="1" hangingPunct="1"/>
            <a:r>
              <a:rPr lang="en-US" altLang="zh-CN" sz="3200"/>
              <a:t>Ricart-Agrawala algorithm</a:t>
            </a:r>
            <a:endParaRPr lang="en-US" altLang="zh-CN" sz="4400"/>
          </a:p>
        </p:txBody>
      </p:sp>
      <p:sp>
        <p:nvSpPr>
          <p:cNvPr id="21507" name="Rectangle 3"/>
          <p:cNvSpPr>
            <a:spLocks noGrp="1" noChangeArrowheads="1"/>
          </p:cNvSpPr>
          <p:nvPr>
            <p:ph type="body" idx="1"/>
          </p:nvPr>
        </p:nvSpPr>
        <p:spPr>
          <a:xfrm>
            <a:off x="395288" y="836613"/>
            <a:ext cx="8178800" cy="5876925"/>
          </a:xfrm>
        </p:spPr>
        <p:txBody>
          <a:bodyPr/>
          <a:lstStyle/>
          <a:p>
            <a:pPr eaLnBrk="1" hangingPunct="1">
              <a:lnSpc>
                <a:spcPct val="80000"/>
              </a:lnSpc>
              <a:buFontTx/>
              <a:buNone/>
            </a:pPr>
            <a:r>
              <a:rPr lang="en-US" altLang="zh-CN" sz="2400" b="1" i="1" dirty="0"/>
              <a:t>On initialization</a:t>
            </a:r>
            <a:r>
              <a:rPr lang="en-US" altLang="zh-CN" sz="2400" b="1" dirty="0"/>
              <a:t>:</a:t>
            </a:r>
            <a:endParaRPr lang="en-GB" altLang="zh-CN" sz="2400" b="1" dirty="0"/>
          </a:p>
          <a:p>
            <a:pPr eaLnBrk="1" hangingPunct="1">
              <a:lnSpc>
                <a:spcPct val="80000"/>
              </a:lnSpc>
              <a:buFontTx/>
              <a:buNone/>
            </a:pPr>
            <a:r>
              <a:rPr lang="zh-CN" altLang="en-GB" sz="2000" b="1" dirty="0"/>
              <a:t>	</a:t>
            </a:r>
            <a:r>
              <a:rPr lang="en-GB" altLang="zh-CN" sz="2000" b="1" i="1" dirty="0">
                <a:solidFill>
                  <a:srgbClr val="0000FF"/>
                </a:solidFill>
              </a:rPr>
              <a:t>state</a:t>
            </a:r>
            <a:r>
              <a:rPr lang="en-GB" altLang="zh-CN" sz="2000" b="1" dirty="0"/>
              <a:t> := RELEASED; </a:t>
            </a:r>
            <a:endParaRPr lang="en-US" altLang="zh-CN" sz="2000" b="1" i="1" dirty="0"/>
          </a:p>
          <a:p>
            <a:pPr eaLnBrk="1" hangingPunct="1">
              <a:lnSpc>
                <a:spcPct val="80000"/>
              </a:lnSpc>
              <a:buFontTx/>
              <a:buNone/>
            </a:pPr>
            <a:r>
              <a:rPr lang="en-US" altLang="zh-CN" sz="2400" b="1" i="1" dirty="0"/>
              <a:t>To enter the section: </a:t>
            </a:r>
            <a:endParaRPr lang="en-GB" altLang="zh-CN" sz="2400" b="1" dirty="0"/>
          </a:p>
          <a:p>
            <a:pPr eaLnBrk="1" hangingPunct="1">
              <a:lnSpc>
                <a:spcPct val="80000"/>
              </a:lnSpc>
              <a:buFontTx/>
              <a:buNone/>
            </a:pPr>
            <a:r>
              <a:rPr lang="zh-CN" altLang="en-GB" sz="2000" b="1" dirty="0"/>
              <a:t>	</a:t>
            </a:r>
            <a:r>
              <a:rPr lang="en-GB" altLang="zh-CN" sz="2000" b="1" i="1" dirty="0">
                <a:solidFill>
                  <a:srgbClr val="0000FF"/>
                </a:solidFill>
              </a:rPr>
              <a:t>state</a:t>
            </a:r>
            <a:r>
              <a:rPr lang="en-GB" altLang="zh-CN" sz="2000" b="1" dirty="0"/>
              <a:t> := WANTED;</a:t>
            </a:r>
          </a:p>
          <a:p>
            <a:pPr eaLnBrk="1" hangingPunct="1">
              <a:lnSpc>
                <a:spcPct val="80000"/>
              </a:lnSpc>
              <a:buFontTx/>
              <a:buNone/>
            </a:pPr>
            <a:r>
              <a:rPr lang="en-GB" altLang="zh-CN" sz="2000" b="1" dirty="0"/>
              <a:t>	multicast </a:t>
            </a:r>
            <a:r>
              <a:rPr lang="en-GB" altLang="zh-CN" sz="2000" b="1" i="1" dirty="0"/>
              <a:t>request</a:t>
            </a:r>
            <a:r>
              <a:rPr lang="en-GB" altLang="zh-CN" sz="2000" b="1" dirty="0"/>
              <a:t> </a:t>
            </a:r>
            <a:r>
              <a:rPr lang="en-GB" altLang="zh-CN" sz="2000" b="1" i="1" dirty="0"/>
              <a:t>&lt;T, pi&gt; </a:t>
            </a:r>
            <a:r>
              <a:rPr lang="en-GB" altLang="zh-CN" sz="2000" b="1" dirty="0"/>
              <a:t>to all processes </a:t>
            </a:r>
            <a:r>
              <a:rPr lang="en-US" altLang="zh-CN" sz="2000" b="1" dirty="0"/>
              <a:t>where T:= request’s timestamp;</a:t>
            </a:r>
            <a:r>
              <a:rPr lang="en-US" altLang="zh-CN" sz="2000" b="1" i="1" dirty="0"/>
              <a:t> </a:t>
            </a:r>
            <a:r>
              <a:rPr lang="en-US" altLang="zh-CN" sz="2000" b="1" dirty="0"/>
              <a:t>			</a:t>
            </a:r>
            <a:endParaRPr lang="zh-CN" altLang="en-GB" sz="2000" b="1" dirty="0"/>
          </a:p>
          <a:p>
            <a:pPr eaLnBrk="1" hangingPunct="1">
              <a:lnSpc>
                <a:spcPct val="80000"/>
              </a:lnSpc>
              <a:buFontTx/>
              <a:buNone/>
            </a:pPr>
            <a:r>
              <a:rPr lang="zh-CN" altLang="en-GB" sz="2000" b="1" dirty="0"/>
              <a:t>	</a:t>
            </a:r>
            <a:r>
              <a:rPr lang="en-GB" altLang="zh-CN" sz="2000" b="1" dirty="0"/>
              <a:t>w</a:t>
            </a:r>
            <a:r>
              <a:rPr lang="en-US" altLang="zh-CN" sz="2000" b="1" i="1" dirty="0" err="1"/>
              <a:t>ait</a:t>
            </a:r>
            <a:r>
              <a:rPr lang="en-US" altLang="zh-CN" sz="2000" b="1" dirty="0"/>
              <a:t> </a:t>
            </a:r>
            <a:r>
              <a:rPr lang="en-GB" altLang="zh-CN" sz="2000" b="1" i="1" dirty="0"/>
              <a:t>until  </a:t>
            </a:r>
            <a:r>
              <a:rPr lang="en-GB" altLang="zh-CN" sz="2000" b="1" dirty="0"/>
              <a:t>(number of replies received= (</a:t>
            </a:r>
            <a:r>
              <a:rPr lang="en-GB" altLang="zh-CN" sz="2000" b="1" i="1" dirty="0"/>
              <a:t>N</a:t>
            </a:r>
            <a:r>
              <a:rPr lang="en-GB" altLang="zh-CN" sz="2000" b="1" dirty="0"/>
              <a:t> – 1));</a:t>
            </a:r>
          </a:p>
          <a:p>
            <a:pPr eaLnBrk="1" hangingPunct="1">
              <a:lnSpc>
                <a:spcPct val="80000"/>
              </a:lnSpc>
              <a:buFontTx/>
              <a:buNone/>
            </a:pPr>
            <a:r>
              <a:rPr lang="en-GB" altLang="zh-CN" sz="2000" b="1" dirty="0"/>
              <a:t>	</a:t>
            </a:r>
            <a:r>
              <a:rPr lang="en-GB" altLang="zh-CN" sz="2000" b="1" i="1" dirty="0">
                <a:solidFill>
                  <a:srgbClr val="0000FF"/>
                </a:solidFill>
              </a:rPr>
              <a:t>state</a:t>
            </a:r>
            <a:r>
              <a:rPr lang="en-GB" altLang="zh-CN" sz="2000" b="1" dirty="0"/>
              <a:t> := HELD;</a:t>
            </a:r>
            <a:endParaRPr lang="en-US" altLang="zh-CN" sz="2000" b="1" i="1" dirty="0"/>
          </a:p>
          <a:p>
            <a:pPr eaLnBrk="1" hangingPunct="1">
              <a:lnSpc>
                <a:spcPct val="80000"/>
              </a:lnSpc>
              <a:buFontTx/>
              <a:buNone/>
            </a:pPr>
            <a:r>
              <a:rPr lang="en-US" altLang="zh-CN" sz="2400" b="1" i="1" dirty="0"/>
              <a:t>On receipt of a request </a:t>
            </a:r>
            <a:r>
              <a:rPr lang="en-GB" altLang="zh-CN" sz="2400" b="1" i="1" dirty="0"/>
              <a:t>&lt;</a:t>
            </a:r>
            <a:r>
              <a:rPr lang="en-GB" altLang="zh-CN" sz="2400" b="1" i="1" dirty="0" err="1"/>
              <a:t>Ti</a:t>
            </a:r>
            <a:r>
              <a:rPr lang="en-GB" altLang="zh-CN" sz="2400" b="1" i="1" dirty="0"/>
              <a:t>, pi&gt; </a:t>
            </a:r>
            <a:r>
              <a:rPr lang="en-US" altLang="zh-CN" sz="2400" b="1" i="1" dirty="0"/>
              <a:t>at </a:t>
            </a:r>
            <a:r>
              <a:rPr lang="en-GB" altLang="zh-CN" sz="2400" b="1" i="1" dirty="0" err="1"/>
              <a:t>pj</a:t>
            </a:r>
            <a:r>
              <a:rPr lang="en-GB" altLang="zh-CN" sz="2400" b="1" i="1" dirty="0"/>
              <a:t> (</a:t>
            </a:r>
            <a:r>
              <a:rPr lang="en-GB" altLang="zh-CN" sz="2400" b="1" i="1" dirty="0" err="1"/>
              <a:t>i</a:t>
            </a:r>
            <a:r>
              <a:rPr lang="en-GB" altLang="zh-CN" sz="2400" b="1" i="1" dirty="0"/>
              <a:t> ≠ j)</a:t>
            </a:r>
            <a:r>
              <a:rPr lang="zh-CN" altLang="en-GB" sz="2400" b="1" i="1" dirty="0"/>
              <a:t>：</a:t>
            </a:r>
            <a:endParaRPr lang="zh-CN" altLang="en-GB" sz="2400" b="1" dirty="0"/>
          </a:p>
          <a:p>
            <a:pPr eaLnBrk="1" hangingPunct="1">
              <a:lnSpc>
                <a:spcPct val="80000"/>
              </a:lnSpc>
              <a:buFontTx/>
              <a:buNone/>
            </a:pPr>
            <a:r>
              <a:rPr lang="en-GB" altLang="zh-CN" sz="2000" b="1" dirty="0"/>
              <a:t>	</a:t>
            </a:r>
            <a:r>
              <a:rPr lang="en-GB" altLang="zh-CN" sz="2000" b="1" i="1" dirty="0"/>
              <a:t>if</a:t>
            </a:r>
            <a:r>
              <a:rPr lang="en-GB" altLang="zh-CN" sz="2000" b="1" dirty="0"/>
              <a:t>  (</a:t>
            </a:r>
            <a:r>
              <a:rPr lang="en-GB" altLang="zh-CN" sz="2000" b="1" i="1" dirty="0">
                <a:solidFill>
                  <a:srgbClr val="0000FF"/>
                </a:solidFill>
              </a:rPr>
              <a:t>state</a:t>
            </a:r>
            <a:r>
              <a:rPr lang="en-GB" altLang="zh-CN" sz="2000" b="1" dirty="0">
                <a:solidFill>
                  <a:srgbClr val="0000FF"/>
                </a:solidFill>
              </a:rPr>
              <a:t> </a:t>
            </a:r>
            <a:r>
              <a:rPr lang="en-GB" altLang="zh-CN" sz="2000" b="1" dirty="0"/>
              <a:t>= HELD or (</a:t>
            </a:r>
            <a:r>
              <a:rPr lang="en-GB" altLang="zh-CN" sz="2000" b="1" i="1" dirty="0">
                <a:solidFill>
                  <a:srgbClr val="0000FF"/>
                </a:solidFill>
              </a:rPr>
              <a:t>state</a:t>
            </a:r>
            <a:r>
              <a:rPr lang="en-GB" altLang="zh-CN" sz="2000" b="1" dirty="0">
                <a:solidFill>
                  <a:srgbClr val="0000FF"/>
                </a:solidFill>
              </a:rPr>
              <a:t> </a:t>
            </a:r>
            <a:r>
              <a:rPr lang="en-GB" altLang="zh-CN" sz="2000" b="1" dirty="0"/>
              <a:t>= WANTED </a:t>
            </a:r>
            <a:r>
              <a:rPr lang="en-GB" altLang="zh-CN" sz="2000" b="1" i="1" dirty="0"/>
              <a:t>and</a:t>
            </a:r>
            <a:r>
              <a:rPr lang="en-GB" altLang="zh-CN" sz="2000" b="1" dirty="0"/>
              <a:t> (</a:t>
            </a:r>
            <a:r>
              <a:rPr lang="en-GB" altLang="zh-CN" sz="2000" b="1" i="1" dirty="0"/>
              <a:t>T</a:t>
            </a:r>
            <a:r>
              <a:rPr lang="en-GB" altLang="zh-CN" sz="2000" b="1" dirty="0"/>
              <a:t>, </a:t>
            </a:r>
            <a:r>
              <a:rPr lang="en-GB" altLang="zh-CN" sz="2000" b="1" i="1" dirty="0" err="1"/>
              <a:t>pj</a:t>
            </a:r>
            <a:r>
              <a:rPr lang="en-GB" altLang="zh-CN" sz="2000" b="1" dirty="0"/>
              <a:t>) &lt; (</a:t>
            </a:r>
            <a:r>
              <a:rPr lang="en-GB" altLang="zh-CN" sz="2000" b="1" i="1" dirty="0" err="1"/>
              <a:t>Ti</a:t>
            </a:r>
            <a:r>
              <a:rPr lang="en-GB" altLang="zh-CN" sz="2000" b="1" dirty="0"/>
              <a:t>, </a:t>
            </a:r>
            <a:r>
              <a:rPr lang="en-GB" altLang="zh-CN" sz="2000" b="1" i="1" dirty="0"/>
              <a:t>pi</a:t>
            </a:r>
            <a:r>
              <a:rPr lang="en-GB" altLang="zh-CN" sz="2000" b="1" dirty="0"/>
              <a:t>)))</a:t>
            </a:r>
          </a:p>
          <a:p>
            <a:pPr eaLnBrk="1" hangingPunct="1">
              <a:lnSpc>
                <a:spcPct val="80000"/>
              </a:lnSpc>
              <a:buFontTx/>
              <a:buNone/>
            </a:pPr>
            <a:r>
              <a:rPr lang="en-GB" altLang="zh-CN" sz="2000" b="1" dirty="0"/>
              <a:t>	</a:t>
            </a:r>
            <a:r>
              <a:rPr lang="en-GB" altLang="zh-CN" sz="2000" b="1" i="1" dirty="0"/>
              <a:t>then</a:t>
            </a:r>
            <a:r>
              <a:rPr lang="en-GB" altLang="zh-CN" sz="2000" b="1" dirty="0"/>
              <a:t> </a:t>
            </a:r>
          </a:p>
          <a:p>
            <a:pPr eaLnBrk="1" hangingPunct="1">
              <a:lnSpc>
                <a:spcPct val="80000"/>
              </a:lnSpc>
              <a:buFontTx/>
              <a:buNone/>
            </a:pPr>
            <a:r>
              <a:rPr lang="en-GB" altLang="zh-CN" sz="2000" b="1" dirty="0"/>
              <a:t>		queue </a:t>
            </a:r>
            <a:r>
              <a:rPr lang="en-GB" altLang="zh-CN" sz="2000" b="1" i="1" dirty="0"/>
              <a:t>request</a:t>
            </a:r>
            <a:r>
              <a:rPr lang="en-GB" altLang="zh-CN" sz="2000" b="1" dirty="0"/>
              <a:t> from pi without replying;</a:t>
            </a:r>
            <a:endParaRPr lang="zh-CN" altLang="en-GB" sz="2000" b="1" dirty="0"/>
          </a:p>
          <a:p>
            <a:pPr eaLnBrk="1" hangingPunct="1">
              <a:lnSpc>
                <a:spcPct val="80000"/>
              </a:lnSpc>
              <a:buFontTx/>
              <a:buNone/>
            </a:pPr>
            <a:r>
              <a:rPr lang="zh-CN" altLang="en-GB" sz="2000" b="1" dirty="0"/>
              <a:t>	</a:t>
            </a:r>
            <a:r>
              <a:rPr lang="en-GB" altLang="zh-CN" sz="2000" b="1" i="1" dirty="0"/>
              <a:t>else</a:t>
            </a:r>
            <a:r>
              <a:rPr lang="en-GB" altLang="zh-CN" sz="2000" b="1" dirty="0"/>
              <a:t> </a:t>
            </a:r>
          </a:p>
          <a:p>
            <a:pPr eaLnBrk="1" hangingPunct="1">
              <a:lnSpc>
                <a:spcPct val="80000"/>
              </a:lnSpc>
              <a:buFontTx/>
              <a:buNone/>
            </a:pPr>
            <a:r>
              <a:rPr lang="en-GB" altLang="zh-CN" sz="2000" b="1" dirty="0"/>
              <a:t>		reply immediately to </a:t>
            </a:r>
            <a:r>
              <a:rPr lang="en-GB" altLang="zh-CN" sz="2000" b="1" i="1" dirty="0"/>
              <a:t>pi</a:t>
            </a:r>
            <a:r>
              <a:rPr lang="en-GB" altLang="zh-CN" sz="2000" b="1" dirty="0"/>
              <a:t>;</a:t>
            </a:r>
          </a:p>
          <a:p>
            <a:pPr eaLnBrk="1" hangingPunct="1">
              <a:lnSpc>
                <a:spcPct val="80000"/>
              </a:lnSpc>
              <a:buFontTx/>
              <a:buNone/>
            </a:pPr>
            <a:r>
              <a:rPr lang="zh-CN" altLang="en-GB" sz="2000" b="1" dirty="0"/>
              <a:t>	</a:t>
            </a:r>
            <a:r>
              <a:rPr lang="en-GB" altLang="zh-CN" sz="2000" b="1" dirty="0"/>
              <a:t>end if</a:t>
            </a:r>
            <a:endParaRPr lang="en-US" altLang="zh-CN" sz="2000" b="1" i="1" dirty="0"/>
          </a:p>
          <a:p>
            <a:pPr eaLnBrk="1" hangingPunct="1">
              <a:lnSpc>
                <a:spcPct val="80000"/>
              </a:lnSpc>
              <a:buFontTx/>
              <a:buNone/>
            </a:pPr>
            <a:r>
              <a:rPr lang="en-US" altLang="zh-CN" sz="2400" b="1" i="1" dirty="0"/>
              <a:t>To exit the critical section:</a:t>
            </a:r>
            <a:endParaRPr lang="en-GB" altLang="zh-CN" sz="2400" b="1" dirty="0"/>
          </a:p>
          <a:p>
            <a:pPr eaLnBrk="1" hangingPunct="1">
              <a:lnSpc>
                <a:spcPct val="80000"/>
              </a:lnSpc>
              <a:buFontTx/>
              <a:buNone/>
            </a:pPr>
            <a:r>
              <a:rPr lang="zh-CN" altLang="en-GB" sz="2000" b="1" dirty="0"/>
              <a:t>	</a:t>
            </a:r>
            <a:r>
              <a:rPr lang="en-GB" altLang="zh-CN" sz="2000" b="1" i="1" dirty="0">
                <a:solidFill>
                  <a:srgbClr val="0000FF"/>
                </a:solidFill>
              </a:rPr>
              <a:t>state</a:t>
            </a:r>
            <a:r>
              <a:rPr lang="en-GB" altLang="zh-CN" sz="2000" b="1" dirty="0"/>
              <a:t> := RELEASED;</a:t>
            </a:r>
          </a:p>
          <a:p>
            <a:pPr eaLnBrk="1" hangingPunct="1">
              <a:lnSpc>
                <a:spcPct val="80000"/>
              </a:lnSpc>
              <a:buFontTx/>
              <a:buNone/>
            </a:pPr>
            <a:r>
              <a:rPr lang="en-GB" altLang="zh-CN" sz="2000" b="1" dirty="0"/>
              <a:t>	reply to any queued requests;</a:t>
            </a:r>
            <a:endParaRPr lang="en-US" altLang="zh-CN" sz="20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a:t>例子</a:t>
            </a:r>
          </a:p>
        </p:txBody>
      </p:sp>
      <p:pic>
        <p:nvPicPr>
          <p:cNvPr id="22531" name="Picture 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909638" y="1273175"/>
            <a:ext cx="6038850" cy="47275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75" name="新月形 22574"/>
          <p:cNvSpPr/>
          <p:nvPr/>
        </p:nvSpPr>
        <p:spPr bwMode="auto">
          <a:xfrm rot="19640604" flipH="1">
            <a:off x="1992675" y="1392876"/>
            <a:ext cx="944485" cy="1166514"/>
          </a:xfrm>
          <a:prstGeom prst="moon">
            <a:avLst>
              <a:gd name="adj" fmla="val 87500"/>
            </a:avLst>
          </a:prstGeom>
          <a:solidFill>
            <a:schemeClr val="bg1"/>
          </a:solidFill>
          <a:ln w="28575" cap="flat" cmpd="sng" algn="ctr">
            <a:noFill/>
            <a:prstDash val="solid"/>
            <a:round/>
            <a:headEnd type="none" w="med" len="med"/>
            <a:tailEnd type="arrow"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12" name="新月形 111"/>
          <p:cNvSpPr/>
          <p:nvPr/>
        </p:nvSpPr>
        <p:spPr bwMode="auto">
          <a:xfrm rot="21011863" flipH="1">
            <a:off x="4618790" y="4387117"/>
            <a:ext cx="1073287" cy="1359675"/>
          </a:xfrm>
          <a:prstGeom prst="moon">
            <a:avLst>
              <a:gd name="adj" fmla="val 87500"/>
            </a:avLst>
          </a:prstGeom>
          <a:solidFill>
            <a:schemeClr val="bg1"/>
          </a:solidFill>
          <a:ln w="28575" cap="flat" cmpd="sng" algn="ctr">
            <a:noFill/>
            <a:prstDash val="solid"/>
            <a:round/>
            <a:headEnd type="none" w="med" len="med"/>
            <a:tailEnd type="arrow"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68313" y="115888"/>
            <a:ext cx="8229600" cy="864840"/>
          </a:xfrm>
        </p:spPr>
        <p:txBody>
          <a:bodyPr/>
          <a:lstStyle/>
          <a:p>
            <a:pPr eaLnBrk="1" hangingPunct="1"/>
            <a:r>
              <a:rPr lang="zh-CN" altLang="en-US" sz="3600"/>
              <a:t>算法分析</a:t>
            </a:r>
            <a:r>
              <a:rPr lang="en-US" altLang="zh-CN" sz="3600"/>
              <a:t>-I</a:t>
            </a:r>
            <a:r>
              <a:rPr lang="en-US" altLang="zh-CN"/>
              <a:t> </a:t>
            </a:r>
          </a:p>
        </p:txBody>
      </p:sp>
      <p:sp>
        <p:nvSpPr>
          <p:cNvPr id="23555" name="Rectangle 3"/>
          <p:cNvSpPr>
            <a:spLocks noGrp="1" noChangeArrowheads="1"/>
          </p:cNvSpPr>
          <p:nvPr>
            <p:ph type="body" idx="1"/>
          </p:nvPr>
        </p:nvSpPr>
        <p:spPr>
          <a:xfrm>
            <a:off x="395288" y="980728"/>
            <a:ext cx="8178800" cy="5761385"/>
          </a:xfrm>
        </p:spPr>
        <p:txBody>
          <a:bodyPr/>
          <a:lstStyle/>
          <a:p>
            <a:pPr eaLnBrk="1" hangingPunct="1"/>
            <a:r>
              <a:rPr lang="zh-CN" altLang="en-US" sz="2800"/>
              <a:t>达到安全性</a:t>
            </a:r>
            <a:r>
              <a:rPr lang="en-US" altLang="zh-CN" sz="2800"/>
              <a:t>ME1</a:t>
            </a:r>
            <a:r>
              <a:rPr lang="zh-CN" altLang="en-US" sz="2800"/>
              <a:t>。</a:t>
            </a:r>
            <a:endParaRPr lang="en-US" altLang="zh-CN" sz="2800"/>
          </a:p>
          <a:p>
            <a:pPr lvl="1" eaLnBrk="1" hangingPunct="1"/>
            <a:r>
              <a:rPr lang="zh-CN" altLang="en-US"/>
              <a:t>反证法：如果两个进程</a:t>
            </a:r>
            <a:r>
              <a:rPr lang="en-US" altLang="zh-CN" i="1"/>
              <a:t>pi</a:t>
            </a:r>
            <a:r>
              <a:rPr lang="zh-CN" altLang="en-US"/>
              <a:t>和</a:t>
            </a:r>
            <a:r>
              <a:rPr lang="en-US" altLang="zh-CN" i="1"/>
              <a:t>pj</a:t>
            </a:r>
            <a:r>
              <a:rPr lang="zh-CN" altLang="en-US"/>
              <a:t>（</a:t>
            </a:r>
            <a:r>
              <a:rPr lang="en-US" altLang="zh-CN" i="1"/>
              <a:t>i</a:t>
            </a:r>
            <a:r>
              <a:rPr lang="en-US" altLang="zh-CN">
                <a:sym typeface="Symbol" pitchFamily="18" charset="2"/>
              </a:rPr>
              <a:t></a:t>
            </a:r>
            <a:r>
              <a:rPr lang="en-US" altLang="zh-CN" i="1"/>
              <a:t>j</a:t>
            </a:r>
            <a:r>
              <a:rPr lang="zh-CN" altLang="en-US"/>
              <a:t>）能同时进入临界区，那么这两个进程必须已经互相回答了对方。但是，因为</a:t>
            </a:r>
            <a:r>
              <a:rPr lang="en-US" altLang="zh-CN"/>
              <a:t>&lt;</a:t>
            </a:r>
            <a:r>
              <a:rPr lang="en-US" altLang="zh-CN" i="1"/>
              <a:t>Ti</a:t>
            </a:r>
            <a:r>
              <a:rPr lang="en-US" altLang="zh-CN"/>
              <a:t>, </a:t>
            </a:r>
            <a:r>
              <a:rPr lang="en-US" altLang="zh-CN" i="1"/>
              <a:t>pi</a:t>
            </a:r>
            <a:r>
              <a:rPr lang="en-US" altLang="zh-CN"/>
              <a:t>&gt;</a:t>
            </a:r>
            <a:r>
              <a:rPr lang="zh-CN" altLang="en-US"/>
              <a:t>对是全排序的，所以这是不可能的</a:t>
            </a:r>
          </a:p>
          <a:p>
            <a:pPr eaLnBrk="1" hangingPunct="1"/>
            <a:r>
              <a:rPr lang="zh-CN" altLang="en-US" sz="2800"/>
              <a:t>满足</a:t>
            </a:r>
            <a:r>
              <a:rPr lang="en-US" altLang="zh-CN" sz="2800"/>
              <a:t>ME2</a:t>
            </a:r>
            <a:r>
              <a:rPr lang="zh-CN" altLang="en-US" sz="2800"/>
              <a:t>和</a:t>
            </a:r>
            <a:r>
              <a:rPr lang="en-US" altLang="zh-CN" sz="2800"/>
              <a:t>ME3</a:t>
            </a:r>
          </a:p>
          <a:p>
            <a:pPr eaLnBrk="1" hangingPunct="1"/>
            <a:r>
              <a:rPr lang="zh-CN" altLang="en-US" sz="2800"/>
              <a:t>性能 </a:t>
            </a:r>
          </a:p>
          <a:p>
            <a:pPr lvl="1" eaLnBrk="1" hangingPunct="1"/>
            <a:r>
              <a:rPr lang="zh-CN" altLang="en-US"/>
              <a:t>在</a:t>
            </a:r>
            <a:r>
              <a:rPr lang="en-US" altLang="zh-CN"/>
              <a:t>n</a:t>
            </a:r>
            <a:r>
              <a:rPr lang="zh-CN" altLang="en-US"/>
              <a:t>个进程的环境中，一个进程进入临界区，需要</a:t>
            </a:r>
            <a:r>
              <a:rPr lang="en-US" altLang="zh-CN"/>
              <a:t>2(n-1)</a:t>
            </a:r>
            <a:r>
              <a:rPr lang="zh-CN" altLang="en-US"/>
              <a:t>次消息传递。或者，如果硬件支持组播，请求只需要一个消息，总数是</a:t>
            </a:r>
            <a:r>
              <a:rPr lang="en-US" altLang="zh-CN"/>
              <a:t>n</a:t>
            </a:r>
            <a:r>
              <a:rPr lang="zh-CN" altLang="en-US"/>
              <a:t>个消息</a:t>
            </a:r>
          </a:p>
          <a:p>
            <a:pPr lvl="1" eaLnBrk="1" hangingPunct="1"/>
            <a:r>
              <a:rPr lang="zh-CN" altLang="en-US"/>
              <a:t>同步延迟仅是一个消息传输时间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a:t>Algorithm Analysis - II</a:t>
            </a:r>
          </a:p>
        </p:txBody>
      </p:sp>
      <p:sp>
        <p:nvSpPr>
          <p:cNvPr id="24579" name="Rectangle 3"/>
          <p:cNvSpPr>
            <a:spLocks noGrp="1" noChangeArrowheads="1"/>
          </p:cNvSpPr>
          <p:nvPr>
            <p:ph type="body" idx="1"/>
          </p:nvPr>
        </p:nvSpPr>
        <p:spPr>
          <a:xfrm>
            <a:off x="457200" y="1052513"/>
            <a:ext cx="8229600" cy="5545137"/>
          </a:xfrm>
        </p:spPr>
        <p:txBody>
          <a:bodyPr/>
          <a:lstStyle/>
          <a:p>
            <a:pPr eaLnBrk="1" hangingPunct="1"/>
            <a:r>
              <a:rPr lang="en-US" altLang="zh-CN"/>
              <a:t>The management of the multicast  group membership </a:t>
            </a:r>
          </a:p>
          <a:p>
            <a:pPr eaLnBrk="1" hangingPunct="1"/>
            <a:r>
              <a:rPr lang="en-US" altLang="zh-CN">
                <a:solidFill>
                  <a:srgbClr val="0000FF"/>
                </a:solidFill>
              </a:rPr>
              <a:t>N points of failure</a:t>
            </a:r>
            <a:r>
              <a:rPr lang="en-US" altLang="zh-CN"/>
              <a:t>: some processes fail</a:t>
            </a:r>
          </a:p>
          <a:p>
            <a:pPr lvl="1" eaLnBrk="1" hangingPunct="1"/>
            <a:r>
              <a:rPr lang="en-US" altLang="zh-CN">
                <a:solidFill>
                  <a:srgbClr val="0000FF"/>
                </a:solidFill>
              </a:rPr>
              <a:t>Improvement:</a:t>
            </a:r>
            <a:r>
              <a:rPr lang="en-US" altLang="zh-CN"/>
              <a:t> the receiver always sends a reply, either granting or denying permission.</a:t>
            </a:r>
          </a:p>
          <a:p>
            <a:pPr eaLnBrk="1" hangingPunct="1"/>
            <a:r>
              <a:rPr lang="en-US" altLang="zh-CN"/>
              <a:t>Why does a process need to gather permission from all other processes?</a:t>
            </a:r>
          </a:p>
          <a:p>
            <a:pPr lvl="1" eaLnBrk="1" hangingPunct="1"/>
            <a:r>
              <a:rPr lang="en-US" altLang="zh-CN">
                <a:solidFill>
                  <a:srgbClr val="0000FF"/>
                </a:solidFill>
              </a:rPr>
              <a:t>Improvement: </a:t>
            </a:r>
            <a:r>
              <a:rPr lang="en-US" altLang="zh-CN"/>
              <a:t>ask only permission from a majority of processes / the quorum of processes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11188" y="115888"/>
            <a:ext cx="8064500" cy="1081087"/>
          </a:xfrm>
        </p:spPr>
        <p:txBody>
          <a:bodyPr/>
          <a:lstStyle/>
          <a:p>
            <a:pPr eaLnBrk="1" hangingPunct="1"/>
            <a:r>
              <a:rPr lang="en-US" altLang="zh-CN" sz="3200"/>
              <a:t>Improvement: ask permission from a majority of processes</a:t>
            </a:r>
          </a:p>
        </p:txBody>
      </p:sp>
      <p:sp>
        <p:nvSpPr>
          <p:cNvPr id="25603" name="Rectangle 3"/>
          <p:cNvSpPr>
            <a:spLocks noGrp="1" noChangeArrowheads="1"/>
          </p:cNvSpPr>
          <p:nvPr>
            <p:ph type="body" idx="1"/>
          </p:nvPr>
        </p:nvSpPr>
        <p:spPr>
          <a:xfrm>
            <a:off x="457200" y="1347788"/>
            <a:ext cx="8229600" cy="5510212"/>
          </a:xfrm>
        </p:spPr>
        <p:txBody>
          <a:bodyPr/>
          <a:lstStyle/>
          <a:p>
            <a:pPr eaLnBrk="1" hangingPunct="1">
              <a:lnSpc>
                <a:spcPct val="90000"/>
              </a:lnSpc>
            </a:pPr>
            <a:r>
              <a:rPr lang="en-US" altLang="zh-CN" sz="2800"/>
              <a:t>To request for the resource, </a:t>
            </a:r>
            <a:r>
              <a:rPr lang="en-US" altLang="zh-CN" sz="2800" i="1"/>
              <a:t>Pi</a:t>
            </a:r>
            <a:r>
              <a:rPr lang="en-US" altLang="zh-CN" sz="2800"/>
              <a:t> sends a </a:t>
            </a:r>
            <a:r>
              <a:rPr lang="en-US" altLang="zh-CN" sz="2800" i="1"/>
              <a:t>request</a:t>
            </a:r>
            <a:r>
              <a:rPr lang="en-US" altLang="zh-CN" sz="2800"/>
              <a:t> to all </a:t>
            </a:r>
            <a:r>
              <a:rPr lang="en-US" altLang="zh-CN" sz="2800" i="1"/>
              <a:t>n</a:t>
            </a:r>
            <a:r>
              <a:rPr lang="en-US" altLang="zh-CN" sz="2800"/>
              <a:t> process</a:t>
            </a:r>
          </a:p>
          <a:p>
            <a:pPr eaLnBrk="1" hangingPunct="1">
              <a:lnSpc>
                <a:spcPct val="90000"/>
              </a:lnSpc>
            </a:pPr>
            <a:r>
              <a:rPr lang="en-US" altLang="zh-CN" sz="2800"/>
              <a:t>A process </a:t>
            </a:r>
            <a:r>
              <a:rPr lang="en-US" altLang="zh-CN" sz="2800" i="1"/>
              <a:t>Pj</a:t>
            </a:r>
            <a:r>
              <a:rPr lang="en-US" altLang="zh-CN" sz="2800"/>
              <a:t> will send a </a:t>
            </a:r>
            <a:r>
              <a:rPr lang="en-US" altLang="zh-CN" sz="2800" i="1"/>
              <a:t>reply</a:t>
            </a:r>
            <a:r>
              <a:rPr lang="en-US" altLang="zh-CN" sz="2800"/>
              <a:t> if it is not using the resource and it has not sent a reply to another process </a:t>
            </a:r>
            <a:r>
              <a:rPr lang="en-US" altLang="zh-CN" sz="2800" i="1"/>
              <a:t>Pk </a:t>
            </a:r>
            <a:r>
              <a:rPr lang="en-US" altLang="zh-CN" sz="2800"/>
              <a:t>(unless </a:t>
            </a:r>
            <a:r>
              <a:rPr lang="en-US" altLang="zh-CN" sz="2800" i="1"/>
              <a:t>Pi</a:t>
            </a:r>
            <a:r>
              <a:rPr lang="en-US" altLang="zh-CN" sz="2800"/>
              <a:t> has sent a </a:t>
            </a:r>
            <a:r>
              <a:rPr lang="en-US" altLang="zh-CN" sz="2800" i="1"/>
              <a:t>release</a:t>
            </a:r>
            <a:r>
              <a:rPr lang="en-US" altLang="zh-CN" sz="2800"/>
              <a:t> message back to </a:t>
            </a:r>
            <a:r>
              <a:rPr lang="en-US" altLang="zh-CN" sz="2800" i="1"/>
              <a:t>Pj </a:t>
            </a:r>
            <a:r>
              <a:rPr lang="en-US" altLang="zh-CN" sz="2800"/>
              <a:t>to announce that it is done)</a:t>
            </a:r>
          </a:p>
          <a:p>
            <a:pPr eaLnBrk="1" hangingPunct="1">
              <a:lnSpc>
                <a:spcPct val="90000"/>
              </a:lnSpc>
            </a:pPr>
            <a:r>
              <a:rPr lang="en-US" altLang="zh-CN" sz="2800" i="1">
                <a:solidFill>
                  <a:srgbClr val="0000FF"/>
                </a:solidFill>
              </a:rPr>
              <a:t>Pi</a:t>
            </a:r>
            <a:r>
              <a:rPr lang="en-US" altLang="zh-CN" sz="2800">
                <a:solidFill>
                  <a:srgbClr val="0000FF"/>
                </a:solidFill>
              </a:rPr>
              <a:t> can use the resource if it gets a </a:t>
            </a:r>
            <a:r>
              <a:rPr lang="en-US" altLang="zh-CN" sz="2800" i="1">
                <a:solidFill>
                  <a:srgbClr val="0000FF"/>
                </a:solidFill>
              </a:rPr>
              <a:t>reply</a:t>
            </a:r>
            <a:r>
              <a:rPr lang="en-US" altLang="zh-CN" sz="2800">
                <a:solidFill>
                  <a:srgbClr val="0000FF"/>
                </a:solidFill>
              </a:rPr>
              <a:t> from a majority ceiling((n+1)/2) of processes</a:t>
            </a:r>
          </a:p>
          <a:p>
            <a:pPr eaLnBrk="1" hangingPunct="1">
              <a:lnSpc>
                <a:spcPct val="90000"/>
              </a:lnSpc>
            </a:pPr>
            <a:r>
              <a:rPr lang="en-US" altLang="zh-CN" sz="2800"/>
              <a:t>When </a:t>
            </a:r>
            <a:r>
              <a:rPr lang="en-US" altLang="zh-CN" sz="2800" i="1"/>
              <a:t>Pi</a:t>
            </a:r>
            <a:r>
              <a:rPr lang="en-US" altLang="zh-CN" sz="2800"/>
              <a:t> is done, it sends </a:t>
            </a:r>
            <a:r>
              <a:rPr lang="en-US" altLang="zh-CN" sz="2800" i="1"/>
              <a:t>release</a:t>
            </a:r>
            <a:r>
              <a:rPr lang="en-US" altLang="zh-CN" sz="2800"/>
              <a:t> to all processes it receives a </a:t>
            </a:r>
            <a:r>
              <a:rPr lang="en-US" altLang="zh-CN" sz="2800" i="1"/>
              <a:t>reply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46" y="44450"/>
            <a:ext cx="9143554" cy="647700"/>
          </a:xfrm>
        </p:spPr>
        <p:txBody>
          <a:bodyPr/>
          <a:lstStyle/>
          <a:p>
            <a:pPr eaLnBrk="1" hangingPunct="1"/>
            <a:r>
              <a:rPr lang="en-US" altLang="zh-CN" sz="3200"/>
              <a:t>Improvement: successively use a CS many times</a:t>
            </a:r>
            <a:endParaRPr lang="en-US" altLang="zh-CN" sz="3600"/>
          </a:p>
        </p:txBody>
      </p:sp>
      <p:sp>
        <p:nvSpPr>
          <p:cNvPr id="26627" name="Rectangle 3"/>
          <p:cNvSpPr>
            <a:spLocks noGrp="1" noChangeArrowheads="1"/>
          </p:cNvSpPr>
          <p:nvPr>
            <p:ph type="body" idx="1"/>
          </p:nvPr>
        </p:nvSpPr>
        <p:spPr>
          <a:xfrm>
            <a:off x="323850" y="765175"/>
            <a:ext cx="8229600" cy="6092825"/>
          </a:xfrm>
        </p:spPr>
        <p:txBody>
          <a:bodyPr>
            <a:normAutofit fontScale="92500" lnSpcReduction="10000"/>
          </a:bodyPr>
          <a:lstStyle/>
          <a:p>
            <a:pPr eaLnBrk="1" hangingPunct="1">
              <a:buFontTx/>
              <a:buNone/>
            </a:pPr>
            <a:r>
              <a:rPr lang="en-US" altLang="zh-CN" sz="2400" b="1" i="1" dirty="0"/>
              <a:t>On initialization</a:t>
            </a:r>
            <a:r>
              <a:rPr lang="en-US" altLang="zh-CN" sz="2400" b="1" dirty="0"/>
              <a:t>:</a:t>
            </a:r>
            <a:endParaRPr lang="zh-CN" altLang="en-GB" sz="2400" dirty="0"/>
          </a:p>
          <a:p>
            <a:pPr eaLnBrk="1" hangingPunct="1">
              <a:buFontTx/>
              <a:buNone/>
            </a:pPr>
            <a:r>
              <a:rPr lang="zh-CN" altLang="en-GB" sz="2000" dirty="0"/>
              <a:t>	</a:t>
            </a:r>
            <a:r>
              <a:rPr lang="en-GB" altLang="zh-CN" sz="2000" i="1" dirty="0"/>
              <a:t>state</a:t>
            </a:r>
            <a:r>
              <a:rPr lang="en-GB" altLang="zh-CN" sz="2000" dirty="0"/>
              <a:t> := RELEASED </a:t>
            </a:r>
            <a:r>
              <a:rPr lang="zh-CN" altLang="en-GB" sz="2000" dirty="0"/>
              <a:t>；</a:t>
            </a:r>
            <a:endParaRPr lang="zh-CN" altLang="en-GB" sz="2000" i="1" dirty="0"/>
          </a:p>
          <a:p>
            <a:pPr eaLnBrk="1" hangingPunct="1">
              <a:buFontTx/>
              <a:buNone/>
            </a:pPr>
            <a:r>
              <a:rPr lang="en-US" altLang="zh-CN" sz="2400" b="1" i="1" dirty="0"/>
              <a:t>To enter the section:</a:t>
            </a:r>
            <a:endParaRPr lang="zh-CN" altLang="en-GB" sz="2400" dirty="0"/>
          </a:p>
          <a:p>
            <a:pPr eaLnBrk="1" hangingPunct="1">
              <a:buFontTx/>
              <a:buNone/>
            </a:pPr>
            <a:r>
              <a:rPr lang="zh-CN" altLang="en-GB" sz="2000" dirty="0"/>
              <a:t>	</a:t>
            </a:r>
            <a:r>
              <a:rPr lang="en-GB" altLang="zh-CN" sz="2000" dirty="0"/>
              <a:t>if(</a:t>
            </a:r>
            <a:r>
              <a:rPr lang="en-GB" altLang="zh-CN" sz="2000" dirty="0">
                <a:solidFill>
                  <a:srgbClr val="0000FF"/>
                </a:solidFill>
              </a:rPr>
              <a:t>state != JUST_RELEASED</a:t>
            </a:r>
            <a:r>
              <a:rPr lang="en-GB" altLang="zh-CN" sz="2000" dirty="0"/>
              <a:t>) {</a:t>
            </a:r>
          </a:p>
          <a:p>
            <a:pPr eaLnBrk="1" hangingPunct="1">
              <a:buFontTx/>
              <a:buNone/>
            </a:pPr>
            <a:r>
              <a:rPr lang="en-GB" altLang="zh-CN" sz="2000" dirty="0"/>
              <a:t>		</a:t>
            </a:r>
            <a:r>
              <a:rPr lang="en-GB" altLang="zh-CN" sz="2000" i="1" dirty="0"/>
              <a:t>state</a:t>
            </a:r>
            <a:r>
              <a:rPr lang="en-GB" altLang="zh-CN" sz="2000" dirty="0"/>
              <a:t> := WANTED </a:t>
            </a:r>
            <a:r>
              <a:rPr lang="zh-CN" altLang="en-GB" sz="2000" dirty="0"/>
              <a:t>；</a:t>
            </a:r>
            <a:endParaRPr lang="zh-CN" altLang="en-US" sz="2000" dirty="0"/>
          </a:p>
          <a:p>
            <a:pPr eaLnBrk="1" hangingPunct="1">
              <a:buFontTx/>
              <a:buNone/>
            </a:pPr>
            <a:r>
              <a:rPr lang="zh-CN" altLang="en-US" sz="2000" dirty="0"/>
              <a:t>		</a:t>
            </a:r>
            <a:r>
              <a:rPr lang="en-GB" altLang="zh-CN" sz="2000" i="1" dirty="0"/>
              <a:t>multicast request to all processes;</a:t>
            </a:r>
            <a:r>
              <a:rPr lang="en-US" altLang="zh-CN" sz="2000" i="1" dirty="0"/>
              <a:t> </a:t>
            </a:r>
            <a:endParaRPr lang="zh-CN" altLang="en-GB" sz="2000" i="1" dirty="0"/>
          </a:p>
          <a:p>
            <a:pPr eaLnBrk="1" hangingPunct="1">
              <a:buFontTx/>
              <a:buNone/>
            </a:pPr>
            <a:r>
              <a:rPr lang="zh-CN" altLang="en-GB" sz="2000" dirty="0"/>
              <a:t>		</a:t>
            </a:r>
            <a:r>
              <a:rPr lang="en-US" altLang="zh-CN" sz="2000" i="1" dirty="0"/>
              <a:t>Wait</a:t>
            </a:r>
            <a:r>
              <a:rPr lang="en-US" altLang="zh-CN" sz="2000" dirty="0"/>
              <a:t> </a:t>
            </a:r>
            <a:r>
              <a:rPr lang="en-GB" altLang="zh-CN" sz="2000" i="1" dirty="0"/>
              <a:t>until  </a:t>
            </a:r>
            <a:r>
              <a:rPr lang="en-GB" altLang="zh-CN" sz="2000" dirty="0"/>
              <a:t>(number of replies received</a:t>
            </a:r>
            <a:r>
              <a:rPr lang="zh-CN" altLang="en-GB" sz="2000" dirty="0"/>
              <a:t> </a:t>
            </a:r>
            <a:r>
              <a:rPr lang="en-GB" altLang="zh-CN" sz="2000" dirty="0"/>
              <a:t>= (</a:t>
            </a:r>
            <a:r>
              <a:rPr lang="en-GB" altLang="zh-CN" sz="2000" i="1" dirty="0"/>
              <a:t>N</a:t>
            </a:r>
            <a:r>
              <a:rPr lang="en-GB" altLang="zh-CN" sz="2000" dirty="0"/>
              <a:t> – 1)) </a:t>
            </a:r>
            <a:r>
              <a:rPr lang="zh-CN" altLang="en-GB" sz="2000" dirty="0"/>
              <a:t>；</a:t>
            </a:r>
          </a:p>
          <a:p>
            <a:pPr eaLnBrk="1" hangingPunct="1">
              <a:buFontTx/>
              <a:buNone/>
            </a:pPr>
            <a:r>
              <a:rPr lang="zh-CN" altLang="en-GB" sz="2000" dirty="0"/>
              <a:t>	</a:t>
            </a:r>
            <a:r>
              <a:rPr lang="en-GB" altLang="zh-CN" sz="2000" dirty="0"/>
              <a:t>}</a:t>
            </a:r>
          </a:p>
          <a:p>
            <a:pPr eaLnBrk="1" hangingPunct="1">
              <a:buFontTx/>
              <a:buNone/>
            </a:pPr>
            <a:r>
              <a:rPr lang="en-GB" altLang="zh-CN" sz="2000" dirty="0"/>
              <a:t>	</a:t>
            </a:r>
            <a:r>
              <a:rPr lang="en-GB" altLang="zh-CN" sz="2000" i="1" dirty="0">
                <a:solidFill>
                  <a:srgbClr val="0000FF"/>
                </a:solidFill>
              </a:rPr>
              <a:t>state</a:t>
            </a:r>
            <a:r>
              <a:rPr lang="en-GB" altLang="zh-CN" sz="2000" dirty="0">
                <a:solidFill>
                  <a:srgbClr val="0000FF"/>
                </a:solidFill>
              </a:rPr>
              <a:t> := HELD;</a:t>
            </a:r>
            <a:endParaRPr lang="en-GB" altLang="zh-CN" sz="2000" i="1" dirty="0">
              <a:solidFill>
                <a:srgbClr val="0000FF"/>
              </a:solidFill>
            </a:endParaRPr>
          </a:p>
          <a:p>
            <a:pPr eaLnBrk="1" hangingPunct="1">
              <a:buFontTx/>
              <a:buNone/>
            </a:pPr>
            <a:r>
              <a:rPr lang="en-US" altLang="zh-CN" sz="2400" b="1" i="1" dirty="0"/>
              <a:t>On receipt of a request </a:t>
            </a:r>
            <a:r>
              <a:rPr lang="en-GB" altLang="zh-CN" sz="2400" b="1" i="1" dirty="0"/>
              <a:t>&lt;</a:t>
            </a:r>
            <a:r>
              <a:rPr lang="en-GB" altLang="zh-CN" sz="2400" b="1" i="1" dirty="0" err="1"/>
              <a:t>Ti</a:t>
            </a:r>
            <a:r>
              <a:rPr lang="en-GB" altLang="zh-CN" sz="2400" b="1" i="1" dirty="0"/>
              <a:t>, pi&gt; </a:t>
            </a:r>
            <a:r>
              <a:rPr lang="en-US" altLang="zh-CN" sz="2400" b="1" i="1" dirty="0"/>
              <a:t>at </a:t>
            </a:r>
            <a:r>
              <a:rPr lang="en-GB" altLang="zh-CN" sz="2400" b="1" i="1" dirty="0" err="1"/>
              <a:t>pj</a:t>
            </a:r>
            <a:r>
              <a:rPr lang="en-GB" altLang="zh-CN" sz="2400" b="1" i="1" dirty="0"/>
              <a:t> (</a:t>
            </a:r>
            <a:r>
              <a:rPr lang="en-GB" altLang="zh-CN" sz="2400" b="1" i="1" dirty="0" err="1"/>
              <a:t>i</a:t>
            </a:r>
            <a:r>
              <a:rPr lang="en-GB" altLang="zh-CN" sz="2400" b="1" i="1" dirty="0"/>
              <a:t> ≠ j)</a:t>
            </a:r>
            <a:r>
              <a:rPr lang="zh-CN" altLang="en-GB" sz="2400" b="1" i="1" dirty="0"/>
              <a:t>：</a:t>
            </a:r>
            <a:endParaRPr lang="en-GB" altLang="zh-CN" sz="2400" dirty="0"/>
          </a:p>
          <a:p>
            <a:pPr eaLnBrk="1" hangingPunct="1">
              <a:buFontTx/>
              <a:buNone/>
            </a:pPr>
            <a:r>
              <a:rPr lang="en-GB" altLang="zh-CN" sz="2000" dirty="0"/>
              <a:t>	</a:t>
            </a:r>
            <a:r>
              <a:rPr lang="en-GB" altLang="zh-CN" sz="2000" i="1" dirty="0"/>
              <a:t>if</a:t>
            </a:r>
            <a:r>
              <a:rPr lang="en-GB" altLang="zh-CN" sz="2000" dirty="0"/>
              <a:t>  (</a:t>
            </a:r>
            <a:r>
              <a:rPr lang="en-GB" altLang="zh-CN" sz="2000" i="1" dirty="0"/>
              <a:t>state</a:t>
            </a:r>
            <a:r>
              <a:rPr lang="en-GB" altLang="zh-CN" sz="2000" dirty="0"/>
              <a:t> = HELD or (</a:t>
            </a:r>
            <a:r>
              <a:rPr lang="en-GB" altLang="zh-CN" sz="2000" i="1" dirty="0"/>
              <a:t>state</a:t>
            </a:r>
            <a:r>
              <a:rPr lang="en-GB" altLang="zh-CN" sz="2000" dirty="0"/>
              <a:t> = WANTED </a:t>
            </a:r>
            <a:r>
              <a:rPr lang="en-GB" altLang="zh-CN" sz="2000" i="1" dirty="0"/>
              <a:t>and</a:t>
            </a:r>
            <a:r>
              <a:rPr lang="en-GB" altLang="zh-CN" sz="2000" dirty="0"/>
              <a:t> (</a:t>
            </a:r>
            <a:r>
              <a:rPr lang="en-GB" altLang="zh-CN" sz="2000" i="1" dirty="0"/>
              <a:t>T</a:t>
            </a:r>
            <a:r>
              <a:rPr lang="en-GB" altLang="zh-CN" sz="2000" dirty="0"/>
              <a:t>, </a:t>
            </a:r>
            <a:r>
              <a:rPr lang="en-GB" altLang="zh-CN" sz="2000" i="1" dirty="0" err="1"/>
              <a:t>pj</a:t>
            </a:r>
            <a:r>
              <a:rPr lang="en-GB" altLang="zh-CN" sz="2000" dirty="0"/>
              <a:t>) &lt; (</a:t>
            </a:r>
            <a:r>
              <a:rPr lang="en-GB" altLang="zh-CN" sz="2000" i="1" dirty="0" err="1"/>
              <a:t>Ti</a:t>
            </a:r>
            <a:r>
              <a:rPr lang="en-GB" altLang="zh-CN" sz="2000" dirty="0"/>
              <a:t>, </a:t>
            </a:r>
            <a:r>
              <a:rPr lang="en-GB" altLang="zh-CN" sz="2000" i="1" dirty="0"/>
              <a:t>pi</a:t>
            </a:r>
            <a:r>
              <a:rPr lang="en-GB" altLang="zh-CN" sz="2000" dirty="0"/>
              <a:t>)))</a:t>
            </a:r>
          </a:p>
          <a:p>
            <a:pPr eaLnBrk="1" hangingPunct="1">
              <a:buFontTx/>
              <a:buNone/>
            </a:pPr>
            <a:r>
              <a:rPr lang="en-GB" altLang="zh-CN" sz="2000" dirty="0"/>
              <a:t>	</a:t>
            </a:r>
            <a:r>
              <a:rPr lang="en-GB" altLang="zh-CN" sz="2000" i="1" dirty="0"/>
              <a:t>then</a:t>
            </a:r>
            <a:r>
              <a:rPr lang="en-GB" altLang="zh-CN" sz="2000" dirty="0"/>
              <a:t> </a:t>
            </a:r>
          </a:p>
          <a:p>
            <a:pPr eaLnBrk="1" hangingPunct="1">
              <a:buFontTx/>
              <a:buNone/>
            </a:pPr>
            <a:r>
              <a:rPr lang="en-GB" altLang="zh-CN" sz="2000" dirty="0"/>
              <a:t>		 queue </a:t>
            </a:r>
            <a:r>
              <a:rPr lang="en-GB" altLang="zh-CN" sz="2000" i="1" dirty="0"/>
              <a:t>request</a:t>
            </a:r>
            <a:r>
              <a:rPr lang="en-GB" altLang="zh-CN" sz="2000" dirty="0"/>
              <a:t> from pi without replying;</a:t>
            </a:r>
            <a:endParaRPr lang="zh-CN" altLang="en-GB" sz="2000" dirty="0"/>
          </a:p>
          <a:p>
            <a:pPr eaLnBrk="1" hangingPunct="1">
              <a:buFontTx/>
              <a:buNone/>
            </a:pPr>
            <a:r>
              <a:rPr lang="zh-CN" altLang="en-GB" sz="2000" dirty="0"/>
              <a:t>	</a:t>
            </a:r>
            <a:r>
              <a:rPr lang="en-GB" altLang="zh-CN" sz="2000" i="1" dirty="0"/>
              <a:t>else</a:t>
            </a:r>
            <a:r>
              <a:rPr lang="en-GB" altLang="zh-CN" sz="2000" dirty="0"/>
              <a:t> </a:t>
            </a:r>
          </a:p>
          <a:p>
            <a:pPr eaLnBrk="1" hangingPunct="1">
              <a:buFontTx/>
              <a:buNone/>
            </a:pPr>
            <a:r>
              <a:rPr lang="en-GB" altLang="zh-CN" sz="2000" dirty="0"/>
              <a:t>		if (</a:t>
            </a:r>
            <a:r>
              <a:rPr lang="en-GB" altLang="zh-CN" sz="2000" i="1" dirty="0"/>
              <a:t>state</a:t>
            </a:r>
            <a:r>
              <a:rPr lang="en-GB" altLang="zh-CN" sz="2000" dirty="0"/>
              <a:t> = </a:t>
            </a:r>
            <a:r>
              <a:rPr lang="en-GB" altLang="zh-CN" sz="2000" dirty="0">
                <a:solidFill>
                  <a:srgbClr val="0000CC"/>
                </a:solidFill>
              </a:rPr>
              <a:t>JUST_RELEASED</a:t>
            </a:r>
            <a:r>
              <a:rPr lang="en-GB" altLang="zh-CN" sz="2000" dirty="0"/>
              <a:t>) state := </a:t>
            </a:r>
            <a:r>
              <a:rPr lang="en-GB" altLang="zh-CN" sz="2000" dirty="0">
                <a:solidFill>
                  <a:srgbClr val="0000CC"/>
                </a:solidFill>
              </a:rPr>
              <a:t>RELEASED</a:t>
            </a:r>
            <a:r>
              <a:rPr lang="zh-CN" altLang="en-GB" sz="2000" dirty="0"/>
              <a:t>；</a:t>
            </a:r>
            <a:r>
              <a:rPr lang="en-GB" altLang="zh-CN" sz="2000" dirty="0"/>
              <a:t> </a:t>
            </a:r>
          </a:p>
          <a:p>
            <a:pPr eaLnBrk="1" hangingPunct="1">
              <a:buFontTx/>
              <a:buNone/>
            </a:pPr>
            <a:r>
              <a:rPr lang="en-GB" altLang="zh-CN" sz="2000" dirty="0"/>
              <a:t>		reply immediately to </a:t>
            </a:r>
            <a:r>
              <a:rPr lang="en-GB" altLang="zh-CN" sz="2000" i="1" dirty="0"/>
              <a:t>pi</a:t>
            </a:r>
            <a:r>
              <a:rPr lang="en-GB" altLang="zh-CN" sz="2000" dirty="0"/>
              <a:t>;</a:t>
            </a:r>
            <a:endParaRPr lang="zh-CN" altLang="en-GB" sz="2000" dirty="0"/>
          </a:p>
          <a:p>
            <a:pPr eaLnBrk="1" hangingPunct="1">
              <a:buFontTx/>
              <a:buNone/>
            </a:pPr>
            <a:r>
              <a:rPr lang="zh-CN" altLang="en-GB" sz="2000" dirty="0"/>
              <a:t>	</a:t>
            </a:r>
            <a:r>
              <a:rPr lang="en-GB" altLang="zh-CN" sz="2000" dirty="0"/>
              <a:t>end if</a:t>
            </a:r>
            <a:endParaRPr lang="en-GB" altLang="zh-CN" sz="2000" i="1" dirty="0"/>
          </a:p>
          <a:p>
            <a:pPr eaLnBrk="1" hangingPunct="1">
              <a:buFontTx/>
              <a:buNone/>
            </a:pPr>
            <a:r>
              <a:rPr lang="en-US" altLang="zh-CN" sz="2400" b="1" i="1" dirty="0"/>
              <a:t>To exit the critical section:</a:t>
            </a:r>
            <a:endParaRPr lang="zh-CN" altLang="en-GB" sz="2400" dirty="0"/>
          </a:p>
          <a:p>
            <a:pPr eaLnBrk="1" hangingPunct="1">
              <a:buFontTx/>
              <a:buNone/>
            </a:pPr>
            <a:r>
              <a:rPr lang="zh-CN" altLang="en-GB" sz="2000" dirty="0"/>
              <a:t>	</a:t>
            </a:r>
            <a:r>
              <a:rPr lang="en-GB" altLang="zh-CN" sz="2000" i="1" dirty="0">
                <a:solidFill>
                  <a:srgbClr val="0000FF"/>
                </a:solidFill>
              </a:rPr>
              <a:t>state</a:t>
            </a:r>
            <a:r>
              <a:rPr lang="en-GB" altLang="zh-CN" sz="2000" dirty="0">
                <a:solidFill>
                  <a:srgbClr val="0000FF"/>
                </a:solidFill>
              </a:rPr>
              <a:t> := JUST_RELEASED </a:t>
            </a:r>
            <a:r>
              <a:rPr lang="zh-CN" altLang="en-GB" sz="2000" dirty="0">
                <a:solidFill>
                  <a:srgbClr val="0000FF"/>
                </a:solidFill>
              </a:rPr>
              <a:t>；</a:t>
            </a:r>
          </a:p>
          <a:p>
            <a:pPr eaLnBrk="1" hangingPunct="1">
              <a:buFontTx/>
              <a:buNone/>
            </a:pPr>
            <a:r>
              <a:rPr lang="zh-CN" altLang="en-GB" sz="2000" dirty="0"/>
              <a:t>	</a:t>
            </a:r>
            <a:r>
              <a:rPr lang="en-GB" altLang="zh-CN" sz="2000" dirty="0"/>
              <a:t>for (</a:t>
            </a:r>
            <a:r>
              <a:rPr lang="en-GB" altLang="zh-CN" sz="2000" i="1" dirty="0"/>
              <a:t>requests</a:t>
            </a:r>
            <a:r>
              <a:rPr lang="en-GB" altLang="zh-CN" sz="2000" dirty="0"/>
              <a:t> in queue) {</a:t>
            </a:r>
          </a:p>
          <a:p>
            <a:pPr eaLnBrk="1" hangingPunct="1">
              <a:buFontTx/>
              <a:buNone/>
            </a:pPr>
            <a:r>
              <a:rPr lang="en-GB" altLang="zh-CN" sz="2000" dirty="0"/>
              <a:t>		reply to any queued requests;</a:t>
            </a:r>
            <a:endParaRPr lang="zh-CN" altLang="en-GB" sz="2000" dirty="0"/>
          </a:p>
          <a:p>
            <a:pPr eaLnBrk="1" hangingPunct="1">
              <a:buFontTx/>
              <a:buNone/>
            </a:pPr>
            <a:r>
              <a:rPr lang="zh-CN" altLang="en-GB" sz="2000" dirty="0"/>
              <a:t>		</a:t>
            </a:r>
            <a:r>
              <a:rPr lang="en-GB" altLang="zh-CN" sz="2000" dirty="0">
                <a:solidFill>
                  <a:srgbClr val="0000FF"/>
                </a:solidFill>
              </a:rPr>
              <a:t>state:= RELEASED</a:t>
            </a:r>
            <a:r>
              <a:rPr lang="zh-CN" altLang="en-GB" sz="2000" dirty="0">
                <a:solidFill>
                  <a:srgbClr val="0000FF"/>
                </a:solidFill>
              </a:rPr>
              <a:t>； </a:t>
            </a:r>
            <a:r>
              <a:rPr lang="en-GB" altLang="zh-CN" sz="2000" dirty="0"/>
              <a:t>}</a:t>
            </a:r>
            <a:endParaRPr lang="en-US" altLang="zh-C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6627">
                                            <p:txEl>
                                              <p:pRg st="1" end="1"/>
                                            </p:txEl>
                                          </p:spTgt>
                                        </p:tgtEl>
                                        <p:attrNameLst>
                                          <p:attrName>style.visibility</p:attrName>
                                        </p:attrNameLst>
                                      </p:cBhvr>
                                      <p:to>
                                        <p:strVal val="visible"/>
                                      </p:to>
                                    </p:set>
                                    <p:animEffect transition="in" filter="fade">
                                      <p:cBhvr>
                                        <p:cTn id="10" dur="500"/>
                                        <p:tgtEl>
                                          <p:spTgt spid="2662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animEffect transition="in" filter="fade">
                                      <p:cBhvr>
                                        <p:cTn id="13" dur="500"/>
                                        <p:tgtEl>
                                          <p:spTgt spid="2662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6627">
                                            <p:txEl>
                                              <p:pRg st="3" end="3"/>
                                            </p:txEl>
                                          </p:spTgt>
                                        </p:tgtEl>
                                        <p:attrNameLst>
                                          <p:attrName>style.visibility</p:attrName>
                                        </p:attrNameLst>
                                      </p:cBhvr>
                                      <p:to>
                                        <p:strVal val="visible"/>
                                      </p:to>
                                    </p:set>
                                    <p:animEffect transition="in" filter="fade">
                                      <p:cBhvr>
                                        <p:cTn id="16" dur="500"/>
                                        <p:tgtEl>
                                          <p:spTgt spid="26627">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6627">
                                            <p:txEl>
                                              <p:pRg st="4" end="4"/>
                                            </p:txEl>
                                          </p:spTgt>
                                        </p:tgtEl>
                                        <p:attrNameLst>
                                          <p:attrName>style.visibility</p:attrName>
                                        </p:attrNameLst>
                                      </p:cBhvr>
                                      <p:to>
                                        <p:strVal val="visible"/>
                                      </p:to>
                                    </p:set>
                                    <p:animEffect transition="in" filter="fade">
                                      <p:cBhvr>
                                        <p:cTn id="19" dur="500"/>
                                        <p:tgtEl>
                                          <p:spTgt spid="26627">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6627">
                                            <p:txEl>
                                              <p:pRg st="5" end="5"/>
                                            </p:txEl>
                                          </p:spTgt>
                                        </p:tgtEl>
                                        <p:attrNameLst>
                                          <p:attrName>style.visibility</p:attrName>
                                        </p:attrNameLst>
                                      </p:cBhvr>
                                      <p:to>
                                        <p:strVal val="visible"/>
                                      </p:to>
                                    </p:set>
                                    <p:animEffect transition="in" filter="fade">
                                      <p:cBhvr>
                                        <p:cTn id="22" dur="500"/>
                                        <p:tgtEl>
                                          <p:spTgt spid="26627">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6627">
                                            <p:txEl>
                                              <p:pRg st="6" end="6"/>
                                            </p:txEl>
                                          </p:spTgt>
                                        </p:tgtEl>
                                        <p:attrNameLst>
                                          <p:attrName>style.visibility</p:attrName>
                                        </p:attrNameLst>
                                      </p:cBhvr>
                                      <p:to>
                                        <p:strVal val="visible"/>
                                      </p:to>
                                    </p:set>
                                    <p:animEffect transition="in" filter="fade">
                                      <p:cBhvr>
                                        <p:cTn id="25" dur="500"/>
                                        <p:tgtEl>
                                          <p:spTgt spid="26627">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6627">
                                            <p:txEl>
                                              <p:pRg st="7" end="7"/>
                                            </p:txEl>
                                          </p:spTgt>
                                        </p:tgtEl>
                                        <p:attrNameLst>
                                          <p:attrName>style.visibility</p:attrName>
                                        </p:attrNameLst>
                                      </p:cBhvr>
                                      <p:to>
                                        <p:strVal val="visible"/>
                                      </p:to>
                                    </p:set>
                                    <p:animEffect transition="in" filter="fade">
                                      <p:cBhvr>
                                        <p:cTn id="28" dur="500"/>
                                        <p:tgtEl>
                                          <p:spTgt spid="26627">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6627">
                                            <p:txEl>
                                              <p:pRg st="8" end="8"/>
                                            </p:txEl>
                                          </p:spTgt>
                                        </p:tgtEl>
                                        <p:attrNameLst>
                                          <p:attrName>style.visibility</p:attrName>
                                        </p:attrNameLst>
                                      </p:cBhvr>
                                      <p:to>
                                        <p:strVal val="visible"/>
                                      </p:to>
                                    </p:set>
                                    <p:animEffect transition="in" filter="fade">
                                      <p:cBhvr>
                                        <p:cTn id="31" dur="500"/>
                                        <p:tgtEl>
                                          <p:spTgt spid="26627">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6627">
                                            <p:txEl>
                                              <p:pRg st="9" end="9"/>
                                            </p:txEl>
                                          </p:spTgt>
                                        </p:tgtEl>
                                        <p:attrNameLst>
                                          <p:attrName>style.visibility</p:attrName>
                                        </p:attrNameLst>
                                      </p:cBhvr>
                                      <p:to>
                                        <p:strVal val="visible"/>
                                      </p:to>
                                    </p:set>
                                    <p:animEffect transition="in" filter="fade">
                                      <p:cBhvr>
                                        <p:cTn id="34" dur="500"/>
                                        <p:tgtEl>
                                          <p:spTgt spid="26627">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6627">
                                            <p:txEl>
                                              <p:pRg st="10" end="10"/>
                                            </p:txEl>
                                          </p:spTgt>
                                        </p:tgtEl>
                                        <p:attrNameLst>
                                          <p:attrName>style.visibility</p:attrName>
                                        </p:attrNameLst>
                                      </p:cBhvr>
                                      <p:to>
                                        <p:strVal val="visible"/>
                                      </p:to>
                                    </p:set>
                                    <p:animEffect transition="in" filter="fade">
                                      <p:cBhvr>
                                        <p:cTn id="37" dur="500"/>
                                        <p:tgtEl>
                                          <p:spTgt spid="26627">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6627">
                                            <p:txEl>
                                              <p:pRg st="11" end="11"/>
                                            </p:txEl>
                                          </p:spTgt>
                                        </p:tgtEl>
                                        <p:attrNameLst>
                                          <p:attrName>style.visibility</p:attrName>
                                        </p:attrNameLst>
                                      </p:cBhvr>
                                      <p:to>
                                        <p:strVal val="visible"/>
                                      </p:to>
                                    </p:set>
                                    <p:animEffect transition="in" filter="fade">
                                      <p:cBhvr>
                                        <p:cTn id="40" dur="500"/>
                                        <p:tgtEl>
                                          <p:spTgt spid="26627">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26627">
                                            <p:txEl>
                                              <p:pRg st="12" end="12"/>
                                            </p:txEl>
                                          </p:spTgt>
                                        </p:tgtEl>
                                        <p:attrNameLst>
                                          <p:attrName>style.visibility</p:attrName>
                                        </p:attrNameLst>
                                      </p:cBhvr>
                                      <p:to>
                                        <p:strVal val="visible"/>
                                      </p:to>
                                    </p:set>
                                    <p:animEffect transition="in" filter="fade">
                                      <p:cBhvr>
                                        <p:cTn id="43" dur="500"/>
                                        <p:tgtEl>
                                          <p:spTgt spid="26627">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26627">
                                            <p:txEl>
                                              <p:pRg st="13" end="13"/>
                                            </p:txEl>
                                          </p:spTgt>
                                        </p:tgtEl>
                                        <p:attrNameLst>
                                          <p:attrName>style.visibility</p:attrName>
                                        </p:attrNameLst>
                                      </p:cBhvr>
                                      <p:to>
                                        <p:strVal val="visible"/>
                                      </p:to>
                                    </p:set>
                                    <p:animEffect transition="in" filter="fade">
                                      <p:cBhvr>
                                        <p:cTn id="46" dur="500"/>
                                        <p:tgtEl>
                                          <p:spTgt spid="26627">
                                            <p:txEl>
                                              <p:pRg st="13" end="13"/>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6627">
                                            <p:txEl>
                                              <p:pRg st="14" end="14"/>
                                            </p:txEl>
                                          </p:spTgt>
                                        </p:tgtEl>
                                        <p:attrNameLst>
                                          <p:attrName>style.visibility</p:attrName>
                                        </p:attrNameLst>
                                      </p:cBhvr>
                                      <p:to>
                                        <p:strVal val="visible"/>
                                      </p:to>
                                    </p:set>
                                    <p:animEffect transition="in" filter="fade">
                                      <p:cBhvr>
                                        <p:cTn id="49" dur="500"/>
                                        <p:tgtEl>
                                          <p:spTgt spid="26627">
                                            <p:txEl>
                                              <p:pRg st="14" end="14"/>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6627">
                                            <p:txEl>
                                              <p:pRg st="15" end="15"/>
                                            </p:txEl>
                                          </p:spTgt>
                                        </p:tgtEl>
                                        <p:attrNameLst>
                                          <p:attrName>style.visibility</p:attrName>
                                        </p:attrNameLst>
                                      </p:cBhvr>
                                      <p:to>
                                        <p:strVal val="visible"/>
                                      </p:to>
                                    </p:set>
                                    <p:animEffect transition="in" filter="fade">
                                      <p:cBhvr>
                                        <p:cTn id="52" dur="500"/>
                                        <p:tgtEl>
                                          <p:spTgt spid="26627">
                                            <p:txEl>
                                              <p:pRg st="15" end="1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6627">
                                            <p:txEl>
                                              <p:pRg st="16" end="16"/>
                                            </p:txEl>
                                          </p:spTgt>
                                        </p:tgtEl>
                                        <p:attrNameLst>
                                          <p:attrName>style.visibility</p:attrName>
                                        </p:attrNameLst>
                                      </p:cBhvr>
                                      <p:to>
                                        <p:strVal val="visible"/>
                                      </p:to>
                                    </p:set>
                                    <p:animEffect transition="in" filter="fade">
                                      <p:cBhvr>
                                        <p:cTn id="55" dur="500"/>
                                        <p:tgtEl>
                                          <p:spTgt spid="26627">
                                            <p:txEl>
                                              <p:pRg st="16" end="16"/>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26627">
                                            <p:txEl>
                                              <p:pRg st="17" end="17"/>
                                            </p:txEl>
                                          </p:spTgt>
                                        </p:tgtEl>
                                        <p:attrNameLst>
                                          <p:attrName>style.visibility</p:attrName>
                                        </p:attrNameLst>
                                      </p:cBhvr>
                                      <p:to>
                                        <p:strVal val="visible"/>
                                      </p:to>
                                    </p:set>
                                    <p:animEffect transition="in" filter="fade">
                                      <p:cBhvr>
                                        <p:cTn id="58" dur="500"/>
                                        <p:tgtEl>
                                          <p:spTgt spid="26627">
                                            <p:txEl>
                                              <p:pRg st="17" end="17"/>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26627">
                                            <p:txEl>
                                              <p:pRg st="18" end="18"/>
                                            </p:txEl>
                                          </p:spTgt>
                                        </p:tgtEl>
                                        <p:attrNameLst>
                                          <p:attrName>style.visibility</p:attrName>
                                        </p:attrNameLst>
                                      </p:cBhvr>
                                      <p:to>
                                        <p:strVal val="visible"/>
                                      </p:to>
                                    </p:set>
                                    <p:animEffect transition="in" filter="fade">
                                      <p:cBhvr>
                                        <p:cTn id="61" dur="500"/>
                                        <p:tgtEl>
                                          <p:spTgt spid="26627">
                                            <p:txEl>
                                              <p:pRg st="18" end="18"/>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26627">
                                            <p:txEl>
                                              <p:pRg st="19" end="19"/>
                                            </p:txEl>
                                          </p:spTgt>
                                        </p:tgtEl>
                                        <p:attrNameLst>
                                          <p:attrName>style.visibility</p:attrName>
                                        </p:attrNameLst>
                                      </p:cBhvr>
                                      <p:to>
                                        <p:strVal val="visible"/>
                                      </p:to>
                                    </p:set>
                                    <p:animEffect transition="in" filter="fade">
                                      <p:cBhvr>
                                        <p:cTn id="64" dur="500"/>
                                        <p:tgtEl>
                                          <p:spTgt spid="26627">
                                            <p:txEl>
                                              <p:pRg st="19" end="19"/>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26627">
                                            <p:txEl>
                                              <p:pRg st="20" end="20"/>
                                            </p:txEl>
                                          </p:spTgt>
                                        </p:tgtEl>
                                        <p:attrNameLst>
                                          <p:attrName>style.visibility</p:attrName>
                                        </p:attrNameLst>
                                      </p:cBhvr>
                                      <p:to>
                                        <p:strVal val="visible"/>
                                      </p:to>
                                    </p:set>
                                    <p:animEffect transition="in" filter="fade">
                                      <p:cBhvr>
                                        <p:cTn id="67" dur="500"/>
                                        <p:tgtEl>
                                          <p:spTgt spid="26627">
                                            <p:txEl>
                                              <p:pRg st="20" end="20"/>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26627">
                                            <p:txEl>
                                              <p:pRg st="21" end="21"/>
                                            </p:txEl>
                                          </p:spTgt>
                                        </p:tgtEl>
                                        <p:attrNameLst>
                                          <p:attrName>style.visibility</p:attrName>
                                        </p:attrNameLst>
                                      </p:cBhvr>
                                      <p:to>
                                        <p:strVal val="visible"/>
                                      </p:to>
                                    </p:set>
                                    <p:animEffect transition="in" filter="fade">
                                      <p:cBhvr>
                                        <p:cTn id="70" dur="500"/>
                                        <p:tgtEl>
                                          <p:spTgt spid="26627">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44450"/>
            <a:ext cx="8229600" cy="720725"/>
          </a:xfrm>
        </p:spPr>
        <p:txBody>
          <a:bodyPr/>
          <a:lstStyle/>
          <a:p>
            <a:pPr eaLnBrk="1" hangingPunct="1"/>
            <a:r>
              <a:rPr lang="en-US" altLang="zh-CN"/>
              <a:t>Maekawa</a:t>
            </a:r>
            <a:r>
              <a:rPr lang="zh-CN" altLang="en-US"/>
              <a:t>投票算法 </a:t>
            </a:r>
          </a:p>
        </p:txBody>
      </p:sp>
      <p:sp>
        <p:nvSpPr>
          <p:cNvPr id="27651" name="Rectangle 3"/>
          <p:cNvSpPr>
            <a:spLocks noGrp="1" noChangeArrowheads="1"/>
          </p:cNvSpPr>
          <p:nvPr>
            <p:ph type="body" idx="1"/>
          </p:nvPr>
        </p:nvSpPr>
        <p:spPr>
          <a:xfrm>
            <a:off x="457200" y="908050"/>
            <a:ext cx="8229600" cy="5256213"/>
          </a:xfrm>
        </p:spPr>
        <p:txBody>
          <a:bodyPr/>
          <a:lstStyle/>
          <a:p>
            <a:pPr eaLnBrk="1" hangingPunct="1">
              <a:lnSpc>
                <a:spcPct val="90000"/>
              </a:lnSpc>
            </a:pPr>
            <a:r>
              <a:rPr lang="en-US" altLang="zh-CN" sz="2800"/>
              <a:t>Maekawa</a:t>
            </a:r>
            <a:r>
              <a:rPr lang="zh-CN" altLang="en-US" sz="2800"/>
              <a:t>把每个进程</a:t>
            </a:r>
            <a:r>
              <a:rPr lang="en-US" altLang="zh-CN" sz="2800" i="1"/>
              <a:t>p</a:t>
            </a:r>
            <a:r>
              <a:rPr lang="en-US" altLang="zh-CN" sz="2800" i="1" baseline="-25000"/>
              <a:t>i </a:t>
            </a:r>
            <a:r>
              <a:rPr lang="en-US" altLang="zh-CN" sz="2800"/>
              <a:t>(i=1,2…, N)</a:t>
            </a:r>
            <a:r>
              <a:rPr lang="zh-CN" altLang="en-US" sz="2800"/>
              <a:t>关联到一个选举集</a:t>
            </a:r>
            <a:r>
              <a:rPr lang="en-US" altLang="zh-CN" sz="2800">
                <a:solidFill>
                  <a:srgbClr val="0000FF"/>
                </a:solidFill>
              </a:rPr>
              <a:t>V</a:t>
            </a:r>
            <a:r>
              <a:rPr lang="en-US" altLang="zh-CN" sz="2800" i="1" baseline="-25000">
                <a:solidFill>
                  <a:srgbClr val="0000FF"/>
                </a:solidFill>
              </a:rPr>
              <a:t>i</a:t>
            </a:r>
            <a:r>
              <a:rPr lang="zh-CN" altLang="en-US" sz="2800"/>
              <a:t>，其中</a:t>
            </a:r>
            <a:r>
              <a:rPr lang="en-US" altLang="zh-CN" sz="2800"/>
              <a:t>V</a:t>
            </a:r>
            <a:r>
              <a:rPr lang="en-US" altLang="zh-CN" sz="2800" i="1" baseline="-25000"/>
              <a:t>i</a:t>
            </a:r>
            <a:r>
              <a:rPr lang="en-US" altLang="zh-CN" sz="2800">
                <a:sym typeface="Symbol" pitchFamily="18" charset="2"/>
              </a:rPr>
              <a:t></a:t>
            </a:r>
            <a:r>
              <a:rPr lang="en-US" altLang="zh-CN" sz="2800"/>
              <a:t>{</a:t>
            </a:r>
            <a:r>
              <a:rPr lang="en-US" altLang="zh-CN" sz="2800" i="1"/>
              <a:t> p</a:t>
            </a:r>
            <a:r>
              <a:rPr lang="en-US" altLang="zh-CN" sz="2800" i="1" baseline="-25000"/>
              <a:t>1</a:t>
            </a:r>
            <a:r>
              <a:rPr lang="en-US" altLang="zh-CN" sz="2800"/>
              <a:t>,</a:t>
            </a:r>
            <a:r>
              <a:rPr lang="en-US" altLang="zh-CN" sz="2800" i="1"/>
              <a:t> p</a:t>
            </a:r>
            <a:r>
              <a:rPr lang="en-US" altLang="zh-CN" sz="2800" i="1" baseline="-25000"/>
              <a:t>2</a:t>
            </a:r>
            <a:r>
              <a:rPr lang="en-US" altLang="zh-CN" sz="2800"/>
              <a:t> …, </a:t>
            </a:r>
            <a:r>
              <a:rPr lang="en-US" altLang="zh-CN" sz="2800" i="1"/>
              <a:t>p</a:t>
            </a:r>
            <a:r>
              <a:rPr lang="en-US" altLang="zh-CN" sz="2800" i="1" baseline="-25000"/>
              <a:t>N</a:t>
            </a:r>
            <a:r>
              <a:rPr lang="en-US" altLang="zh-CN" sz="2800"/>
              <a:t>}</a:t>
            </a:r>
            <a:r>
              <a:rPr lang="zh-CN" altLang="en-US" sz="2800"/>
              <a:t>。 集合</a:t>
            </a:r>
            <a:r>
              <a:rPr lang="en-US" altLang="zh-CN" sz="2800"/>
              <a:t>V</a:t>
            </a:r>
            <a:r>
              <a:rPr lang="en-US" altLang="zh-CN" sz="2800" i="1" baseline="-25000"/>
              <a:t>i</a:t>
            </a:r>
            <a:r>
              <a:rPr lang="zh-CN" altLang="en-US" sz="2800"/>
              <a:t>的选择，使得对所有</a:t>
            </a:r>
            <a:r>
              <a:rPr lang="en-US" altLang="zh-CN" sz="2800" i="1"/>
              <a:t>i</a:t>
            </a:r>
            <a:r>
              <a:rPr lang="en-US" altLang="zh-CN" sz="2800"/>
              <a:t>, </a:t>
            </a:r>
            <a:r>
              <a:rPr lang="en-US" altLang="zh-CN" sz="2800" i="1"/>
              <a:t>j</a:t>
            </a:r>
            <a:r>
              <a:rPr lang="en-US" altLang="zh-CN" sz="2800"/>
              <a:t> = 1, 2…, N</a:t>
            </a:r>
            <a:r>
              <a:rPr lang="zh-CN" altLang="en-US" sz="2800"/>
              <a:t>，有：</a:t>
            </a:r>
            <a:endParaRPr lang="zh-CN" altLang="en-US" sz="2800" i="1"/>
          </a:p>
          <a:p>
            <a:pPr lvl="1" eaLnBrk="1" hangingPunct="1">
              <a:lnSpc>
                <a:spcPct val="90000"/>
              </a:lnSpc>
            </a:pPr>
            <a:r>
              <a:rPr lang="en-US" altLang="zh-CN" i="1"/>
              <a:t>p</a:t>
            </a:r>
            <a:r>
              <a:rPr lang="en-US" altLang="zh-CN" i="1" baseline="-25000"/>
              <a:t>i</a:t>
            </a:r>
            <a:r>
              <a:rPr lang="en-US" altLang="zh-CN" i="1"/>
              <a:t> </a:t>
            </a:r>
            <a:r>
              <a:rPr lang="en-US" altLang="zh-CN">
                <a:sym typeface="Symbol" pitchFamily="18" charset="2"/>
              </a:rPr>
              <a:t></a:t>
            </a:r>
            <a:r>
              <a:rPr lang="en-US" altLang="zh-CN"/>
              <a:t> V</a:t>
            </a:r>
            <a:r>
              <a:rPr lang="en-US" altLang="zh-CN" i="1" baseline="-25000"/>
              <a:t>i</a:t>
            </a:r>
          </a:p>
          <a:p>
            <a:pPr lvl="1" eaLnBrk="1" hangingPunct="1">
              <a:lnSpc>
                <a:spcPct val="90000"/>
              </a:lnSpc>
            </a:pPr>
            <a:r>
              <a:rPr lang="en-US" altLang="zh-CN"/>
              <a:t>V</a:t>
            </a:r>
            <a:r>
              <a:rPr lang="en-US" altLang="zh-CN" i="1" baseline="-25000"/>
              <a:t>i</a:t>
            </a:r>
            <a:r>
              <a:rPr lang="en-US" altLang="zh-CN"/>
              <a:t> </a:t>
            </a:r>
            <a:r>
              <a:rPr lang="en-US" altLang="zh-CN">
                <a:sym typeface="Symbol" pitchFamily="18" charset="2"/>
              </a:rPr>
              <a:t></a:t>
            </a:r>
            <a:r>
              <a:rPr lang="en-US" altLang="zh-CN"/>
              <a:t> V</a:t>
            </a:r>
            <a:r>
              <a:rPr lang="en-US" altLang="zh-CN" i="1" baseline="-25000"/>
              <a:t>j</a:t>
            </a:r>
            <a:r>
              <a:rPr lang="en-US" altLang="zh-CN"/>
              <a:t> </a:t>
            </a:r>
            <a:r>
              <a:rPr lang="en-US" altLang="zh-CN">
                <a:sym typeface="Symbol" pitchFamily="18" charset="2"/>
              </a:rPr>
              <a:t></a:t>
            </a:r>
            <a:r>
              <a:rPr lang="en-US" altLang="zh-CN"/>
              <a:t> </a:t>
            </a:r>
            <a:r>
              <a:rPr lang="en-US" altLang="zh-CN" i="1">
                <a:sym typeface="Symbol" pitchFamily="18" charset="2"/>
              </a:rPr>
              <a:t></a:t>
            </a:r>
            <a:r>
              <a:rPr lang="en-US" altLang="zh-CN"/>
              <a:t> —— </a:t>
            </a:r>
            <a:r>
              <a:rPr lang="zh-CN" altLang="en-US"/>
              <a:t>任两个选举集至少有一个公共成员</a:t>
            </a:r>
          </a:p>
          <a:p>
            <a:pPr lvl="1" eaLnBrk="1" hangingPunct="1">
              <a:lnSpc>
                <a:spcPct val="90000"/>
              </a:lnSpc>
            </a:pPr>
            <a:r>
              <a:rPr lang="en-US" altLang="zh-CN"/>
              <a:t>|V</a:t>
            </a:r>
            <a:r>
              <a:rPr lang="en-US" altLang="zh-CN" i="1" baseline="-25000"/>
              <a:t>i</a:t>
            </a:r>
            <a:r>
              <a:rPr lang="en-US" altLang="zh-CN"/>
              <a:t>| = </a:t>
            </a:r>
            <a:r>
              <a:rPr lang="en-US" altLang="zh-CN" i="1">
                <a:solidFill>
                  <a:srgbClr val="0000FF"/>
                </a:solidFill>
              </a:rPr>
              <a:t>K</a:t>
            </a:r>
            <a:r>
              <a:rPr lang="en-US" altLang="zh-CN"/>
              <a:t> —— </a:t>
            </a:r>
            <a:r>
              <a:rPr lang="zh-CN" altLang="en-US"/>
              <a:t>为公平起见，每个进程有同样大小的选举集</a:t>
            </a:r>
          </a:p>
          <a:p>
            <a:pPr lvl="1" eaLnBrk="1" hangingPunct="1">
              <a:lnSpc>
                <a:spcPct val="90000"/>
              </a:lnSpc>
            </a:pPr>
            <a:r>
              <a:rPr lang="zh-CN" altLang="en-US"/>
              <a:t>每个进程</a:t>
            </a:r>
            <a:r>
              <a:rPr lang="en-US" altLang="zh-CN" i="1"/>
              <a:t>p</a:t>
            </a:r>
            <a:r>
              <a:rPr lang="en-US" altLang="zh-CN" i="1" baseline="-25000"/>
              <a:t>j</a:t>
            </a:r>
            <a:r>
              <a:rPr lang="zh-CN" altLang="en-US"/>
              <a:t>被包括在选举集</a:t>
            </a:r>
            <a:r>
              <a:rPr lang="en-US" altLang="zh-CN"/>
              <a:t>V</a:t>
            </a:r>
            <a:r>
              <a:rPr lang="en-US" altLang="zh-CN" i="1" baseline="-25000"/>
              <a:t>i</a:t>
            </a:r>
            <a:r>
              <a:rPr lang="zh-CN" altLang="en-US"/>
              <a:t>中的</a:t>
            </a:r>
            <a:r>
              <a:rPr lang="en-US" altLang="zh-CN" i="1">
                <a:solidFill>
                  <a:srgbClr val="0000FF"/>
                </a:solidFill>
              </a:rPr>
              <a:t>M</a:t>
            </a:r>
            <a:r>
              <a:rPr lang="zh-CN" altLang="en-US"/>
              <a:t>个集合中</a:t>
            </a:r>
          </a:p>
          <a:p>
            <a:pPr lvl="1" eaLnBrk="1" hangingPunct="1">
              <a:lnSpc>
                <a:spcPct val="90000"/>
              </a:lnSpc>
            </a:pPr>
            <a:r>
              <a:rPr lang="en-US" altLang="zh-CN"/>
              <a:t>The problem of finding a set of Vi’s that satisfies these conditions is equivalent to finding a finite projective plane of N points.</a:t>
            </a:r>
            <a:r>
              <a:rPr lang="en-US" altLang="zh-CN" sz="2400"/>
              <a:t> </a:t>
            </a:r>
          </a:p>
        </p:txBody>
      </p:sp>
      <p:sp>
        <p:nvSpPr>
          <p:cNvPr id="27652" name="Text Box 4"/>
          <p:cNvSpPr txBox="1">
            <a:spLocks noChangeArrowheads="1"/>
          </p:cNvSpPr>
          <p:nvPr/>
        </p:nvSpPr>
        <p:spPr bwMode="auto">
          <a:xfrm>
            <a:off x="71438" y="6172200"/>
            <a:ext cx="89646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t>Mamoru Maekawa, A N algorithm for mutual exclusion in decentralized systems, Transactions on Computer Systems (TOCS) , Volume 3 Issue 2, May 1985 </a:t>
            </a:r>
          </a:p>
        </p:txBody>
      </p:sp>
      <p:sp>
        <p:nvSpPr>
          <p:cNvPr id="2765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graphicFrame>
        <p:nvGraphicFramePr>
          <p:cNvPr id="27654" name="Object 5"/>
          <p:cNvGraphicFramePr>
            <a:graphicFrameLocks noChangeAspect="1"/>
          </p:cNvGraphicFramePr>
          <p:nvPr/>
        </p:nvGraphicFramePr>
        <p:xfrm>
          <a:off x="0" y="0"/>
          <a:ext cx="254000" cy="215900"/>
        </p:xfrm>
        <a:graphic>
          <a:graphicData uri="http://schemas.openxmlformats.org/presentationml/2006/ole">
            <mc:AlternateContent xmlns:mc="http://schemas.openxmlformats.org/markup-compatibility/2006">
              <mc:Choice xmlns:v="urn:schemas-microsoft-com:vml" Requires="v">
                <p:oleObj spid="_x0000_s28055" name="Equation" r:id="rId4" imgW="253780" imgH="215713" progId="Equation.DSMT4">
                  <p:embed/>
                </p:oleObj>
              </mc:Choice>
              <mc:Fallback>
                <p:oleObj name="Equation" r:id="rId4" imgW="253780" imgH="215713"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54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5"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endParaRPr lang="en-US" altLang="en-US" sz="1800"/>
          </a:p>
        </p:txBody>
      </p:sp>
      <p:graphicFrame>
        <p:nvGraphicFramePr>
          <p:cNvPr id="27656" name="Object 7"/>
          <p:cNvGraphicFramePr>
            <a:graphicFrameLocks noChangeAspect="1"/>
          </p:cNvGraphicFramePr>
          <p:nvPr/>
        </p:nvGraphicFramePr>
        <p:xfrm>
          <a:off x="0" y="0"/>
          <a:ext cx="254000" cy="215900"/>
        </p:xfrm>
        <a:graphic>
          <a:graphicData uri="http://schemas.openxmlformats.org/presentationml/2006/ole">
            <mc:AlternateContent xmlns:mc="http://schemas.openxmlformats.org/markup-compatibility/2006">
              <mc:Choice xmlns:v="urn:schemas-microsoft-com:vml" Requires="v">
                <p:oleObj spid="_x0000_s28056" name="Equation" r:id="rId6" imgW="253780" imgH="215713" progId="Equation.DSMT4">
                  <p:embed/>
                </p:oleObj>
              </mc:Choice>
              <mc:Fallback>
                <p:oleObj name="Equation" r:id="rId6" imgW="253780" imgH="215713"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54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115888"/>
            <a:ext cx="8229600" cy="642937"/>
          </a:xfrm>
        </p:spPr>
        <p:txBody>
          <a:bodyPr/>
          <a:lstStyle/>
          <a:p>
            <a:pPr eaLnBrk="1" hangingPunct="1"/>
            <a:r>
              <a:rPr lang="zh-CN" altLang="en-US"/>
              <a:t>进程协作</a:t>
            </a:r>
          </a:p>
        </p:txBody>
      </p:sp>
      <p:sp>
        <p:nvSpPr>
          <p:cNvPr id="3075" name="Rectangle 3"/>
          <p:cNvSpPr>
            <a:spLocks noGrp="1" noChangeArrowheads="1"/>
          </p:cNvSpPr>
          <p:nvPr>
            <p:ph type="body" idx="1"/>
          </p:nvPr>
        </p:nvSpPr>
        <p:spPr>
          <a:xfrm>
            <a:off x="468313" y="908050"/>
            <a:ext cx="8218487" cy="5659438"/>
          </a:xfrm>
        </p:spPr>
        <p:txBody>
          <a:bodyPr/>
          <a:lstStyle/>
          <a:p>
            <a:pPr eaLnBrk="1" hangingPunct="1">
              <a:lnSpc>
                <a:spcPct val="90000"/>
              </a:lnSpc>
            </a:pPr>
            <a:r>
              <a:rPr lang="zh-CN" altLang="en-US" sz="2800"/>
              <a:t>进程协作举例：多个并发进程要求访问</a:t>
            </a:r>
            <a:r>
              <a:rPr lang="zh-CN" altLang="en-US" sz="2800" b="1">
                <a:solidFill>
                  <a:srgbClr val="C00000"/>
                </a:solidFill>
              </a:rPr>
              <a:t>共享资源</a:t>
            </a:r>
            <a:r>
              <a:rPr lang="zh-CN" altLang="en-US" sz="2800"/>
              <a:t>时，进程在共享资源上如何协调工作，才能不致于发生冲突，且保证共享资源的正确性和完整性</a:t>
            </a:r>
            <a:r>
              <a:rPr lang="en-US" altLang="zh-CN" sz="2800" dirty="0"/>
              <a:t>?</a:t>
            </a:r>
          </a:p>
          <a:p>
            <a:pPr eaLnBrk="1" hangingPunct="1">
              <a:lnSpc>
                <a:spcPct val="90000"/>
              </a:lnSpc>
            </a:pPr>
            <a:r>
              <a:rPr lang="zh-CN" altLang="en-US" sz="2800" dirty="0"/>
              <a:t>进程协作分类：</a:t>
            </a:r>
          </a:p>
          <a:p>
            <a:pPr lvl="1" eaLnBrk="1" hangingPunct="1">
              <a:lnSpc>
                <a:spcPct val="90000"/>
              </a:lnSpc>
            </a:pPr>
            <a:r>
              <a:rPr lang="zh-CN" altLang="en-US" dirty="0"/>
              <a:t>如何保证临界区资源的互斥利用</a:t>
            </a:r>
            <a:r>
              <a:rPr lang="en-US" altLang="zh-CN" dirty="0"/>
              <a:t>—</a:t>
            </a:r>
            <a:r>
              <a:rPr lang="zh-CN" altLang="en-US" dirty="0"/>
              <a:t>分布式互斥</a:t>
            </a:r>
          </a:p>
          <a:p>
            <a:pPr lvl="1" eaLnBrk="1" hangingPunct="1">
              <a:lnSpc>
                <a:spcPct val="90000"/>
              </a:lnSpc>
            </a:pPr>
            <a:r>
              <a:rPr lang="zh-CN" altLang="en-US" dirty="0"/>
              <a:t>如何从多个并发进程中选举出一个进程扮演协调者</a:t>
            </a:r>
            <a:r>
              <a:rPr lang="en-US" altLang="zh-CN" dirty="0"/>
              <a:t>—</a:t>
            </a:r>
            <a:r>
              <a:rPr lang="zh-CN" altLang="en-US" dirty="0"/>
              <a:t>选举</a:t>
            </a:r>
          </a:p>
          <a:p>
            <a:pPr lvl="1" eaLnBrk="1" hangingPunct="1">
              <a:lnSpc>
                <a:spcPct val="90000"/>
              </a:lnSpc>
            </a:pPr>
            <a:r>
              <a:rPr lang="zh-CN" altLang="en-US" dirty="0"/>
              <a:t>如何就一组进程间发生的事件的发生顺序达成一致</a:t>
            </a:r>
            <a:r>
              <a:rPr lang="en-US" altLang="zh-CN" dirty="0"/>
              <a:t>—</a:t>
            </a:r>
            <a:r>
              <a:rPr lang="zh-CN" altLang="en-US" dirty="0"/>
              <a:t>事件排序；组通信中的排序组播</a:t>
            </a:r>
            <a:endParaRPr lang="en-US" altLang="zh-CN" dirty="0"/>
          </a:p>
          <a:p>
            <a:pPr lvl="1" eaLnBrk="1" hangingPunct="1">
              <a:lnSpc>
                <a:spcPct val="90000"/>
              </a:lnSpc>
            </a:pPr>
            <a:r>
              <a:rPr lang="zh-CN" altLang="en-US" dirty="0"/>
              <a:t>要求一组进程对共享资源进行公平的原子访问，不出现死锁，不出现饿死</a:t>
            </a:r>
            <a:r>
              <a:rPr lang="en-US" altLang="zh-CN" dirty="0"/>
              <a:t>—</a:t>
            </a:r>
            <a:r>
              <a:rPr lang="zh-CN" altLang="en-US" dirty="0"/>
              <a:t>分布式死锁</a:t>
            </a:r>
          </a:p>
          <a:p>
            <a:pPr lvl="1" eaLnBrk="1" hangingPunct="1">
              <a:lnSpc>
                <a:spcPct val="90000"/>
              </a:lnSpc>
            </a:pPr>
            <a:r>
              <a:rPr lang="zh-CN" altLang="en-US" dirty="0"/>
              <a:t>在异步网络中模拟时钟的滴答</a:t>
            </a:r>
            <a:r>
              <a:rPr lang="en-US" altLang="zh-CN" dirty="0"/>
              <a:t>(</a:t>
            </a:r>
            <a:r>
              <a:rPr lang="en-US" altLang="zh-CN" dirty="0" err="1"/>
              <a:t>tick,round</a:t>
            </a:r>
            <a:r>
              <a:rPr lang="en-US" altLang="zh-CN" dirty="0"/>
              <a:t>)—</a:t>
            </a:r>
            <a:r>
              <a:rPr lang="zh-CN" altLang="en-US" dirty="0"/>
              <a:t>同步器</a:t>
            </a:r>
            <a:r>
              <a:rPr lang="zh-CN" altLang="en-US" sz="2400" dirty="0"/>
              <a:t>  </a:t>
            </a:r>
          </a:p>
          <a:p>
            <a:pPr lvl="1" eaLnBrk="1" hangingPunct="1">
              <a:lnSpc>
                <a:spcPct val="90000"/>
              </a:lnSpc>
            </a:pPr>
            <a:endParaRPr lang="zh-CN" alt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15888"/>
            <a:ext cx="8229600" cy="720725"/>
          </a:xfrm>
        </p:spPr>
        <p:txBody>
          <a:bodyPr/>
          <a:lstStyle/>
          <a:p>
            <a:pPr eaLnBrk="1" hangingPunct="1"/>
            <a:r>
              <a:rPr lang="en-US" altLang="zh-CN"/>
              <a:t>Maekawa</a:t>
            </a:r>
            <a:r>
              <a:rPr lang="zh-CN" altLang="en-US"/>
              <a:t>投票算法</a:t>
            </a:r>
          </a:p>
        </p:txBody>
      </p:sp>
      <p:sp>
        <p:nvSpPr>
          <p:cNvPr id="28675" name="Rectangle 3"/>
          <p:cNvSpPr>
            <a:spLocks noGrp="1" noChangeArrowheads="1"/>
          </p:cNvSpPr>
          <p:nvPr>
            <p:ph type="body" sz="half" idx="1"/>
          </p:nvPr>
        </p:nvSpPr>
        <p:spPr>
          <a:xfrm>
            <a:off x="250825" y="836613"/>
            <a:ext cx="4465638" cy="6021387"/>
          </a:xfrm>
        </p:spPr>
        <p:txBody>
          <a:bodyPr/>
          <a:lstStyle/>
          <a:p>
            <a:pPr eaLnBrk="1" hangingPunct="1">
              <a:lnSpc>
                <a:spcPct val="80000"/>
              </a:lnSpc>
              <a:buFontTx/>
              <a:buNone/>
            </a:pPr>
            <a:r>
              <a:rPr lang="en-GB" altLang="zh-CN" sz="2000" i="1"/>
              <a:t>On initialization: </a:t>
            </a:r>
            <a:endParaRPr lang="zh-CN" altLang="en-GB" sz="2000" i="1"/>
          </a:p>
          <a:p>
            <a:pPr eaLnBrk="1" hangingPunct="1">
              <a:lnSpc>
                <a:spcPct val="80000"/>
              </a:lnSpc>
              <a:buFontTx/>
              <a:buNone/>
            </a:pPr>
            <a:r>
              <a:rPr lang="zh-CN" altLang="en-GB" sz="2000" i="1"/>
              <a:t>	</a:t>
            </a:r>
            <a:r>
              <a:rPr lang="en-GB" altLang="zh-CN" sz="2000" i="1"/>
              <a:t>state</a:t>
            </a:r>
            <a:r>
              <a:rPr lang="en-GB" altLang="zh-CN" sz="2000"/>
              <a:t> := RELEASED;</a:t>
            </a:r>
            <a:endParaRPr lang="en-GB" altLang="zh-CN" sz="2000" i="1"/>
          </a:p>
          <a:p>
            <a:pPr eaLnBrk="1" hangingPunct="1">
              <a:lnSpc>
                <a:spcPct val="80000"/>
              </a:lnSpc>
              <a:buFontTx/>
              <a:buNone/>
            </a:pPr>
            <a:r>
              <a:rPr lang="en-GB" altLang="zh-CN" sz="2000" i="1"/>
              <a:t>	voted</a:t>
            </a:r>
            <a:r>
              <a:rPr lang="en-GB" altLang="zh-CN" sz="2000"/>
              <a:t> := FALSE;</a:t>
            </a:r>
            <a:endParaRPr lang="en-GB" altLang="zh-CN" sz="2000" i="1"/>
          </a:p>
          <a:p>
            <a:pPr eaLnBrk="1" hangingPunct="1">
              <a:lnSpc>
                <a:spcPct val="80000"/>
              </a:lnSpc>
              <a:buFontTx/>
              <a:buNone/>
            </a:pPr>
            <a:r>
              <a:rPr lang="en-GB" altLang="zh-CN" sz="2000" i="1"/>
              <a:t>For pi to enter the critical section</a:t>
            </a:r>
            <a:r>
              <a:rPr lang="zh-CN" altLang="en-GB" sz="2000" i="1"/>
              <a:t>：</a:t>
            </a:r>
          </a:p>
          <a:p>
            <a:pPr eaLnBrk="1" hangingPunct="1">
              <a:lnSpc>
                <a:spcPct val="80000"/>
              </a:lnSpc>
              <a:buFontTx/>
              <a:buNone/>
            </a:pPr>
            <a:r>
              <a:rPr lang="zh-CN" altLang="en-GB" sz="2000" i="1"/>
              <a:t>	</a:t>
            </a:r>
            <a:r>
              <a:rPr lang="en-GB" altLang="zh-CN" sz="2000" i="1"/>
              <a:t>state</a:t>
            </a:r>
            <a:r>
              <a:rPr lang="en-GB" altLang="zh-CN" sz="2000"/>
              <a:t> := WANTED;</a:t>
            </a:r>
          </a:p>
          <a:p>
            <a:pPr eaLnBrk="1" hangingPunct="1">
              <a:lnSpc>
                <a:spcPct val="80000"/>
              </a:lnSpc>
              <a:buFontTx/>
              <a:buNone/>
            </a:pPr>
            <a:r>
              <a:rPr lang="en-GB" altLang="zh-CN" sz="2000"/>
              <a:t>	multicast </a:t>
            </a:r>
            <a:r>
              <a:rPr lang="en-GB" altLang="zh-CN" sz="2000" i="1"/>
              <a:t>request</a:t>
            </a:r>
            <a:r>
              <a:rPr lang="en-GB" altLang="zh-CN" sz="2000"/>
              <a:t> to </a:t>
            </a:r>
            <a:r>
              <a:rPr lang="en-GB" altLang="zh-CN" sz="2000">
                <a:solidFill>
                  <a:srgbClr val="0000FF"/>
                </a:solidFill>
              </a:rPr>
              <a:t>all processes in </a:t>
            </a:r>
            <a:r>
              <a:rPr lang="en-GB" altLang="zh-CN" sz="2000" i="1">
                <a:solidFill>
                  <a:srgbClr val="0000FF"/>
                </a:solidFill>
              </a:rPr>
              <a:t>Vi</a:t>
            </a:r>
            <a:endParaRPr lang="zh-CN" altLang="en-GB" sz="2000" i="1">
              <a:solidFill>
                <a:srgbClr val="0000FF"/>
              </a:solidFill>
            </a:endParaRPr>
          </a:p>
          <a:p>
            <a:pPr eaLnBrk="1" hangingPunct="1">
              <a:lnSpc>
                <a:spcPct val="80000"/>
              </a:lnSpc>
              <a:buFontTx/>
              <a:buNone/>
            </a:pPr>
            <a:r>
              <a:rPr lang="zh-CN" altLang="en-GB" sz="2000" i="1"/>
              <a:t>	</a:t>
            </a:r>
            <a:r>
              <a:rPr lang="en-GB" altLang="zh-CN" sz="2000" i="1"/>
              <a:t>Wait until</a:t>
            </a:r>
            <a:r>
              <a:rPr lang="en-GB" altLang="zh-CN" sz="2000"/>
              <a:t> </a:t>
            </a:r>
            <a:r>
              <a:rPr lang="en-GB" altLang="zh-CN" sz="2000">
                <a:solidFill>
                  <a:srgbClr val="0000FF"/>
                </a:solidFill>
              </a:rPr>
              <a:t>(number of replies received</a:t>
            </a:r>
            <a:r>
              <a:rPr lang="zh-CN" altLang="en-GB" sz="2000">
                <a:solidFill>
                  <a:srgbClr val="0000FF"/>
                </a:solidFill>
              </a:rPr>
              <a:t> </a:t>
            </a:r>
            <a:r>
              <a:rPr lang="en-GB" altLang="zh-CN" sz="2000">
                <a:solidFill>
                  <a:srgbClr val="0000FF"/>
                </a:solidFill>
              </a:rPr>
              <a:t>= </a:t>
            </a:r>
            <a:r>
              <a:rPr lang="en-GB" altLang="zh-CN" sz="2000" i="1">
                <a:solidFill>
                  <a:srgbClr val="0000FF"/>
                </a:solidFill>
              </a:rPr>
              <a:t>K</a:t>
            </a:r>
            <a:r>
              <a:rPr lang="en-GB" altLang="zh-CN" sz="2000">
                <a:solidFill>
                  <a:srgbClr val="0000FF"/>
                </a:solidFill>
              </a:rPr>
              <a:t>)</a:t>
            </a:r>
            <a:r>
              <a:rPr lang="en-GB" altLang="zh-CN" sz="2000"/>
              <a:t>;</a:t>
            </a:r>
            <a:endParaRPr lang="en-GB" altLang="zh-CN" sz="2000" i="1"/>
          </a:p>
          <a:p>
            <a:pPr eaLnBrk="1" hangingPunct="1">
              <a:lnSpc>
                <a:spcPct val="80000"/>
              </a:lnSpc>
              <a:buFontTx/>
              <a:buNone/>
            </a:pPr>
            <a:r>
              <a:rPr lang="en-GB" altLang="zh-CN" sz="2000" i="1"/>
              <a:t>	state</a:t>
            </a:r>
            <a:r>
              <a:rPr lang="en-GB" altLang="zh-CN" sz="2000"/>
              <a:t> := HELD;</a:t>
            </a:r>
            <a:endParaRPr lang="en-GB" altLang="zh-CN" sz="2000" i="1"/>
          </a:p>
          <a:p>
            <a:pPr eaLnBrk="1" hangingPunct="1">
              <a:lnSpc>
                <a:spcPct val="80000"/>
              </a:lnSpc>
              <a:buFontTx/>
              <a:buNone/>
            </a:pPr>
            <a:r>
              <a:rPr lang="en-GB" altLang="zh-CN" sz="2000" i="1"/>
              <a:t>On receipt of a request from pi at pj</a:t>
            </a:r>
            <a:r>
              <a:rPr lang="zh-CN" altLang="en-GB" sz="2000" i="1"/>
              <a:t>：</a:t>
            </a:r>
          </a:p>
          <a:p>
            <a:pPr eaLnBrk="1" hangingPunct="1">
              <a:lnSpc>
                <a:spcPct val="80000"/>
              </a:lnSpc>
              <a:buFontTx/>
              <a:buNone/>
            </a:pPr>
            <a:r>
              <a:rPr lang="zh-CN" altLang="en-GB" sz="2000" i="1"/>
              <a:t>	</a:t>
            </a:r>
            <a:r>
              <a:rPr lang="en-GB" altLang="zh-CN" sz="2000" i="1"/>
              <a:t>if </a:t>
            </a:r>
            <a:r>
              <a:rPr lang="en-GB" altLang="zh-CN" sz="2000"/>
              <a:t>(</a:t>
            </a:r>
            <a:r>
              <a:rPr lang="en-GB" altLang="zh-CN" sz="2000" i="1"/>
              <a:t>state</a:t>
            </a:r>
            <a:r>
              <a:rPr lang="en-GB" altLang="zh-CN" sz="2000"/>
              <a:t> = HELD </a:t>
            </a:r>
            <a:r>
              <a:rPr lang="en-GB" altLang="zh-CN" sz="2000" i="1"/>
              <a:t>or</a:t>
            </a:r>
            <a:r>
              <a:rPr lang="en-GB" altLang="zh-CN" sz="2000"/>
              <a:t> </a:t>
            </a:r>
            <a:r>
              <a:rPr lang="en-GB" altLang="zh-CN" sz="2000" i="1"/>
              <a:t>voted</a:t>
            </a:r>
            <a:r>
              <a:rPr lang="en-GB" altLang="zh-CN" sz="2000"/>
              <a:t> = TRUE)</a:t>
            </a:r>
            <a:endParaRPr lang="en-GB" altLang="zh-CN" sz="2000" i="1"/>
          </a:p>
          <a:p>
            <a:pPr eaLnBrk="1" hangingPunct="1">
              <a:lnSpc>
                <a:spcPct val="80000"/>
              </a:lnSpc>
              <a:buFontTx/>
              <a:buNone/>
            </a:pPr>
            <a:r>
              <a:rPr lang="en-GB" altLang="zh-CN" sz="2000" i="1"/>
              <a:t>	then</a:t>
            </a:r>
            <a:r>
              <a:rPr lang="en-GB" altLang="zh-CN" sz="2000" b="1"/>
              <a:t> </a:t>
            </a:r>
            <a:endParaRPr lang="en-GB" altLang="zh-CN" sz="2000"/>
          </a:p>
          <a:p>
            <a:pPr eaLnBrk="1" hangingPunct="1">
              <a:lnSpc>
                <a:spcPct val="80000"/>
              </a:lnSpc>
              <a:buFontTx/>
              <a:buNone/>
            </a:pPr>
            <a:r>
              <a:rPr lang="en-GB" altLang="zh-CN" sz="2000"/>
              <a:t>		</a:t>
            </a:r>
            <a:r>
              <a:rPr lang="en-GB" altLang="zh-CN" sz="2000">
                <a:solidFill>
                  <a:srgbClr val="C00000"/>
                </a:solidFill>
              </a:rPr>
              <a:t>queue </a:t>
            </a:r>
            <a:r>
              <a:rPr lang="en-GB" altLang="zh-CN" sz="2000" i="1">
                <a:solidFill>
                  <a:srgbClr val="C00000"/>
                </a:solidFill>
              </a:rPr>
              <a:t>request</a:t>
            </a:r>
            <a:r>
              <a:rPr lang="en-GB" altLang="zh-CN" sz="2000">
                <a:solidFill>
                  <a:srgbClr val="C00000"/>
                </a:solidFill>
              </a:rPr>
              <a:t> from </a:t>
            </a:r>
            <a:r>
              <a:rPr lang="en-GB" altLang="zh-CN" sz="2000" i="1">
                <a:solidFill>
                  <a:srgbClr val="C00000"/>
                </a:solidFill>
              </a:rPr>
              <a:t>pi </a:t>
            </a:r>
            <a:r>
              <a:rPr lang="en-GB" altLang="zh-CN" sz="2000"/>
              <a:t>without replying;</a:t>
            </a:r>
            <a:r>
              <a:rPr lang="zh-CN" altLang="en-GB" sz="2000"/>
              <a:t> </a:t>
            </a:r>
            <a:endParaRPr lang="zh-CN" altLang="en-GB" sz="2000" i="1"/>
          </a:p>
          <a:p>
            <a:pPr eaLnBrk="1" hangingPunct="1">
              <a:lnSpc>
                <a:spcPct val="80000"/>
              </a:lnSpc>
              <a:buFontTx/>
              <a:buNone/>
            </a:pPr>
            <a:r>
              <a:rPr lang="zh-CN" altLang="en-GB" sz="2000" i="1"/>
              <a:t>	</a:t>
            </a:r>
            <a:r>
              <a:rPr lang="en-GB" altLang="zh-CN" sz="2000" i="1"/>
              <a:t>else</a:t>
            </a:r>
            <a:r>
              <a:rPr lang="en-GB" altLang="zh-CN" sz="2000"/>
              <a:t> </a:t>
            </a:r>
          </a:p>
          <a:p>
            <a:pPr eaLnBrk="1" hangingPunct="1">
              <a:lnSpc>
                <a:spcPct val="80000"/>
              </a:lnSpc>
              <a:buFontTx/>
              <a:buNone/>
            </a:pPr>
            <a:r>
              <a:rPr lang="en-GB" altLang="zh-CN" sz="2000"/>
              <a:t>		send </a:t>
            </a:r>
            <a:r>
              <a:rPr lang="en-GB" altLang="zh-CN" sz="2000" i="1"/>
              <a:t>reply</a:t>
            </a:r>
            <a:r>
              <a:rPr lang="en-GB" altLang="zh-CN" sz="2000"/>
              <a:t> to </a:t>
            </a:r>
            <a:r>
              <a:rPr lang="en-GB" altLang="zh-CN" sz="2000" i="1"/>
              <a:t>pi</a:t>
            </a:r>
            <a:r>
              <a:rPr lang="en-GB" altLang="zh-CN" sz="2000"/>
              <a:t>;</a:t>
            </a:r>
            <a:endParaRPr lang="en-GB" altLang="zh-CN" sz="2000" i="1"/>
          </a:p>
          <a:p>
            <a:pPr eaLnBrk="1" hangingPunct="1">
              <a:lnSpc>
                <a:spcPct val="80000"/>
              </a:lnSpc>
              <a:buFontTx/>
              <a:buNone/>
            </a:pPr>
            <a:r>
              <a:rPr lang="en-GB" altLang="zh-CN" sz="2000" i="1"/>
              <a:t>		voted</a:t>
            </a:r>
            <a:r>
              <a:rPr lang="en-GB" altLang="zh-CN" sz="2000"/>
              <a:t> := TRUE;</a:t>
            </a:r>
            <a:endParaRPr lang="en-GB" altLang="zh-CN" sz="2000" i="1"/>
          </a:p>
          <a:p>
            <a:pPr eaLnBrk="1" hangingPunct="1">
              <a:lnSpc>
                <a:spcPct val="80000"/>
              </a:lnSpc>
              <a:buFontTx/>
              <a:buNone/>
            </a:pPr>
            <a:r>
              <a:rPr lang="en-GB" altLang="zh-CN" sz="2000" i="1"/>
              <a:t>	end if</a:t>
            </a:r>
          </a:p>
        </p:txBody>
      </p:sp>
      <p:sp>
        <p:nvSpPr>
          <p:cNvPr id="28676" name="Rectangle 4"/>
          <p:cNvSpPr>
            <a:spLocks noGrp="1" noChangeArrowheads="1"/>
          </p:cNvSpPr>
          <p:nvPr>
            <p:ph type="body" sz="half" idx="2"/>
          </p:nvPr>
        </p:nvSpPr>
        <p:spPr>
          <a:xfrm>
            <a:off x="4643438" y="836613"/>
            <a:ext cx="4537075" cy="5726112"/>
          </a:xfrm>
        </p:spPr>
        <p:txBody>
          <a:bodyPr/>
          <a:lstStyle/>
          <a:p>
            <a:pPr eaLnBrk="1" hangingPunct="1">
              <a:lnSpc>
                <a:spcPct val="80000"/>
              </a:lnSpc>
              <a:buFontTx/>
              <a:buNone/>
            </a:pPr>
            <a:r>
              <a:rPr lang="en-GB" altLang="zh-CN" sz="2000" i="1"/>
              <a:t>For pi to exit the critical section:</a:t>
            </a:r>
            <a:endParaRPr lang="zh-CN" altLang="en-GB" sz="2000" i="1"/>
          </a:p>
          <a:p>
            <a:pPr eaLnBrk="1" hangingPunct="1">
              <a:lnSpc>
                <a:spcPct val="80000"/>
              </a:lnSpc>
              <a:buFontTx/>
              <a:buNone/>
            </a:pPr>
            <a:r>
              <a:rPr lang="zh-CN" altLang="en-GB" sz="2000" i="1"/>
              <a:t>	</a:t>
            </a:r>
            <a:r>
              <a:rPr lang="en-GB" altLang="zh-CN" sz="2000" i="1"/>
              <a:t>state</a:t>
            </a:r>
            <a:r>
              <a:rPr lang="en-GB" altLang="zh-CN" sz="2000"/>
              <a:t> := RELEASED;</a:t>
            </a:r>
          </a:p>
          <a:p>
            <a:pPr eaLnBrk="1" hangingPunct="1">
              <a:lnSpc>
                <a:spcPct val="80000"/>
              </a:lnSpc>
              <a:buFontTx/>
              <a:buNone/>
            </a:pPr>
            <a:r>
              <a:rPr lang="en-GB" altLang="zh-CN" sz="2000"/>
              <a:t>	multicast </a:t>
            </a:r>
            <a:r>
              <a:rPr lang="en-GB" altLang="zh-CN" sz="2000" i="1"/>
              <a:t>release</a:t>
            </a:r>
            <a:r>
              <a:rPr lang="en-GB" altLang="zh-CN" sz="2000"/>
              <a:t> to all processes in </a:t>
            </a:r>
            <a:r>
              <a:rPr lang="en-GB" altLang="zh-CN" sz="2000" i="1"/>
              <a:t>Vi</a:t>
            </a:r>
            <a:r>
              <a:rPr lang="en-GB" altLang="zh-CN" sz="2000"/>
              <a:t> ;</a:t>
            </a:r>
            <a:endParaRPr lang="en-GB" altLang="zh-CN" sz="2000" i="1"/>
          </a:p>
          <a:p>
            <a:pPr eaLnBrk="1" hangingPunct="1">
              <a:lnSpc>
                <a:spcPct val="80000"/>
              </a:lnSpc>
              <a:buFontTx/>
              <a:buNone/>
            </a:pPr>
            <a:r>
              <a:rPr lang="en-GB" altLang="zh-CN" sz="2000" i="1"/>
              <a:t>On receipt of a release from pi at pj: </a:t>
            </a:r>
            <a:endParaRPr lang="zh-CN" altLang="en-GB" sz="2000" i="1"/>
          </a:p>
          <a:p>
            <a:pPr eaLnBrk="1" hangingPunct="1">
              <a:lnSpc>
                <a:spcPct val="80000"/>
              </a:lnSpc>
              <a:buFontTx/>
              <a:buNone/>
            </a:pPr>
            <a:r>
              <a:rPr lang="zh-CN" altLang="en-GB" sz="2000" i="1"/>
              <a:t>	</a:t>
            </a:r>
            <a:r>
              <a:rPr lang="en-GB" altLang="zh-CN" sz="2000" i="1"/>
              <a:t>if </a:t>
            </a:r>
            <a:r>
              <a:rPr lang="en-GB" altLang="zh-CN" sz="2000"/>
              <a:t>(queue of requests is non-empty)</a:t>
            </a:r>
            <a:endParaRPr lang="en-GB" altLang="zh-CN" sz="2000" i="1"/>
          </a:p>
          <a:p>
            <a:pPr eaLnBrk="1" hangingPunct="1">
              <a:lnSpc>
                <a:spcPct val="80000"/>
              </a:lnSpc>
              <a:buFontTx/>
              <a:buNone/>
            </a:pPr>
            <a:r>
              <a:rPr lang="en-GB" altLang="zh-CN" sz="2000" i="1"/>
              <a:t>	then</a:t>
            </a:r>
            <a:r>
              <a:rPr lang="en-GB" altLang="zh-CN" sz="2000" b="1"/>
              <a:t> </a:t>
            </a:r>
            <a:endParaRPr lang="en-GB" altLang="zh-CN" sz="2000"/>
          </a:p>
          <a:p>
            <a:pPr eaLnBrk="1" hangingPunct="1">
              <a:lnSpc>
                <a:spcPct val="80000"/>
              </a:lnSpc>
              <a:buFontTx/>
              <a:buNone/>
            </a:pPr>
            <a:r>
              <a:rPr lang="en-GB" altLang="zh-CN" sz="2000"/>
              <a:t>		remove head of queue from </a:t>
            </a:r>
            <a:r>
              <a:rPr lang="en-GB" altLang="zh-CN" sz="2000" i="1"/>
              <a:t>pk</a:t>
            </a:r>
            <a:r>
              <a:rPr lang="zh-CN" altLang="en-GB" sz="2000"/>
              <a:t>； </a:t>
            </a:r>
          </a:p>
          <a:p>
            <a:pPr eaLnBrk="1" hangingPunct="1">
              <a:lnSpc>
                <a:spcPct val="80000"/>
              </a:lnSpc>
              <a:buFontTx/>
              <a:buNone/>
            </a:pPr>
            <a:r>
              <a:rPr lang="zh-CN" altLang="en-GB" sz="2000"/>
              <a:t>		</a:t>
            </a:r>
            <a:r>
              <a:rPr lang="en-GB" altLang="zh-CN" sz="2000">
                <a:solidFill>
                  <a:srgbClr val="0070C0"/>
                </a:solidFill>
              </a:rPr>
              <a:t>send </a:t>
            </a:r>
            <a:r>
              <a:rPr lang="en-GB" altLang="zh-CN" sz="2000" i="1">
                <a:solidFill>
                  <a:srgbClr val="0070C0"/>
                </a:solidFill>
              </a:rPr>
              <a:t>reply</a:t>
            </a:r>
            <a:r>
              <a:rPr lang="en-GB" altLang="zh-CN" sz="2000">
                <a:solidFill>
                  <a:srgbClr val="0070C0"/>
                </a:solidFill>
              </a:rPr>
              <a:t> to </a:t>
            </a:r>
            <a:r>
              <a:rPr lang="en-GB" altLang="zh-CN" sz="2000" i="1">
                <a:solidFill>
                  <a:srgbClr val="0070C0"/>
                </a:solidFill>
              </a:rPr>
              <a:t>pk</a:t>
            </a:r>
            <a:r>
              <a:rPr lang="en-GB" altLang="zh-CN" sz="2000"/>
              <a:t>;</a:t>
            </a:r>
            <a:endParaRPr lang="en-GB" altLang="zh-CN" sz="2000" i="1"/>
          </a:p>
          <a:p>
            <a:pPr eaLnBrk="1" hangingPunct="1">
              <a:lnSpc>
                <a:spcPct val="80000"/>
              </a:lnSpc>
              <a:buFontTx/>
              <a:buNone/>
            </a:pPr>
            <a:r>
              <a:rPr lang="en-GB" altLang="zh-CN" sz="2000" i="1"/>
              <a:t>		voted</a:t>
            </a:r>
            <a:r>
              <a:rPr lang="en-GB" altLang="zh-CN" sz="2000"/>
              <a:t> := TRUE;</a:t>
            </a:r>
            <a:endParaRPr lang="en-GB" altLang="zh-CN" sz="2000" i="1"/>
          </a:p>
          <a:p>
            <a:pPr eaLnBrk="1" hangingPunct="1">
              <a:lnSpc>
                <a:spcPct val="80000"/>
              </a:lnSpc>
              <a:buFontTx/>
              <a:buNone/>
            </a:pPr>
            <a:r>
              <a:rPr lang="en-GB" altLang="zh-CN" sz="2000" i="1"/>
              <a:t>	else</a:t>
            </a:r>
            <a:r>
              <a:rPr lang="en-GB" altLang="zh-CN" sz="2000"/>
              <a:t> </a:t>
            </a:r>
            <a:endParaRPr lang="en-GB" altLang="zh-CN" sz="2000" i="1"/>
          </a:p>
          <a:p>
            <a:pPr eaLnBrk="1" hangingPunct="1">
              <a:lnSpc>
                <a:spcPct val="80000"/>
              </a:lnSpc>
              <a:buFontTx/>
              <a:buNone/>
            </a:pPr>
            <a:r>
              <a:rPr lang="en-GB" altLang="zh-CN" sz="2000" i="1"/>
              <a:t>		voted</a:t>
            </a:r>
            <a:r>
              <a:rPr lang="en-GB" altLang="zh-CN" sz="2000"/>
              <a:t> := FALSE;</a:t>
            </a:r>
            <a:endParaRPr lang="en-GB" altLang="zh-CN" sz="2000" i="1"/>
          </a:p>
          <a:p>
            <a:pPr eaLnBrk="1" hangingPunct="1">
              <a:lnSpc>
                <a:spcPct val="80000"/>
              </a:lnSpc>
              <a:buFontTx/>
              <a:buNone/>
            </a:pPr>
            <a:r>
              <a:rPr lang="en-GB" altLang="zh-CN" sz="2000" i="1"/>
              <a:t>	end if</a:t>
            </a:r>
            <a:endParaRPr lang="en-US" altLang="zh-CN" sz="2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68313" y="115888"/>
            <a:ext cx="8229600" cy="720725"/>
          </a:xfrm>
        </p:spPr>
        <p:txBody>
          <a:bodyPr/>
          <a:lstStyle/>
          <a:p>
            <a:pPr eaLnBrk="1" hangingPunct="1"/>
            <a:r>
              <a:rPr lang="zh-CN" altLang="en-US"/>
              <a:t>算法实现</a:t>
            </a:r>
          </a:p>
        </p:txBody>
      </p:sp>
      <p:sp>
        <p:nvSpPr>
          <p:cNvPr id="30723" name="Rectangle 3"/>
          <p:cNvSpPr>
            <a:spLocks noGrp="1" noRot="1" noChangeAspect="1" noMove="1" noResize="1" noEditPoints="1" noAdjustHandles="1" noChangeArrowheads="1" noChangeShapeType="1" noTextEdit="1"/>
          </p:cNvSpPr>
          <p:nvPr>
            <p:ph type="body" idx="1"/>
          </p:nvPr>
        </p:nvSpPr>
        <p:spPr>
          <a:xfrm>
            <a:off x="250825" y="908050"/>
            <a:ext cx="8686800" cy="5876925"/>
          </a:xfrm>
          <a:blipFill rotWithShape="1">
            <a:blip r:embed="rId3"/>
            <a:stretch>
              <a:fillRect l="-1193" t="-1349" r="-2175"/>
            </a:stretch>
          </a:blipFill>
        </p:spPr>
        <p:txBody>
          <a:bodyPr/>
          <a:lstStyle/>
          <a:p>
            <a:pPr>
              <a:defRPr/>
            </a:pPr>
            <a:r>
              <a:rPr lang="en-US">
                <a:noFill/>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68313" y="0"/>
            <a:ext cx="8229600" cy="777875"/>
          </a:xfrm>
        </p:spPr>
        <p:txBody>
          <a:bodyPr/>
          <a:lstStyle/>
          <a:p>
            <a:pPr eaLnBrk="1" hangingPunct="1"/>
            <a:r>
              <a:rPr lang="zh-CN" altLang="en-US"/>
              <a:t>算法分析</a:t>
            </a:r>
          </a:p>
        </p:txBody>
      </p:sp>
      <p:sp>
        <p:nvSpPr>
          <p:cNvPr id="31747" name="Rectangle 3"/>
          <p:cNvSpPr>
            <a:spLocks noGrp="1" noRot="1" noChangeAspect="1" noMove="1" noResize="1" noEditPoints="1" noAdjustHandles="1" noChangeArrowheads="1" noChangeShapeType="1" noTextEdit="1"/>
          </p:cNvSpPr>
          <p:nvPr>
            <p:ph type="body" idx="1"/>
          </p:nvPr>
        </p:nvSpPr>
        <p:spPr>
          <a:xfrm>
            <a:off x="468313" y="836613"/>
            <a:ext cx="8178800" cy="5832475"/>
          </a:xfrm>
          <a:blipFill rotWithShape="1">
            <a:blip r:embed="rId3"/>
            <a:stretch>
              <a:fillRect l="-1044" t="-1149" r="-4847"/>
            </a:stretch>
          </a:blipFill>
        </p:spPr>
        <p:txBody>
          <a:bodyPr/>
          <a:lstStyle/>
          <a:p>
            <a:pPr>
              <a:defRPr/>
            </a:pPr>
            <a:r>
              <a:rPr lang="en-US">
                <a:noFill/>
              </a:rP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9"/>
          <p:cNvSpPr>
            <a:spLocks noChangeArrowheads="1"/>
          </p:cNvSpPr>
          <p:nvPr/>
        </p:nvSpPr>
        <p:spPr bwMode="auto">
          <a:xfrm>
            <a:off x="1835150" y="4292600"/>
            <a:ext cx="1252538" cy="331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600">
                <a:latin typeface="Times New Roman" pitchFamily="18" charset="0"/>
                <a:cs typeface="Arial" charset="0"/>
              </a:rPr>
              <a:t>Ring-based</a:t>
            </a:r>
            <a:endParaRPr lang="en-US" altLang="zh-CN" sz="1600">
              <a:cs typeface="Arial" charset="0"/>
            </a:endParaRPr>
          </a:p>
        </p:txBody>
      </p:sp>
      <p:sp>
        <p:nvSpPr>
          <p:cNvPr id="31747" name="Rectangle 2"/>
          <p:cNvSpPr>
            <a:spLocks noGrp="1" noChangeArrowheads="1"/>
          </p:cNvSpPr>
          <p:nvPr>
            <p:ph type="title"/>
          </p:nvPr>
        </p:nvSpPr>
        <p:spPr/>
        <p:txBody>
          <a:bodyPr/>
          <a:lstStyle/>
          <a:p>
            <a:pPr eaLnBrk="1" hangingPunct="1"/>
            <a:r>
              <a:rPr lang="en-US" altLang="zh-CN"/>
              <a:t>Classification of Mutex Algorithms</a:t>
            </a:r>
          </a:p>
        </p:txBody>
      </p:sp>
      <p:sp>
        <p:nvSpPr>
          <p:cNvPr id="31748" name="Rectangle 6"/>
          <p:cNvSpPr>
            <a:spLocks noChangeArrowheads="1"/>
          </p:cNvSpPr>
          <p:nvPr/>
        </p:nvSpPr>
        <p:spPr bwMode="auto">
          <a:xfrm>
            <a:off x="250825" y="6011863"/>
            <a:ext cx="23050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r" eaLnBrk="1" hangingPunct="1">
              <a:spcBef>
                <a:spcPct val="0"/>
              </a:spcBef>
              <a:buFontTx/>
              <a:buNone/>
            </a:pPr>
            <a:r>
              <a:rPr lang="en-US" altLang="zh-CN" sz="2400">
                <a:latin typeface="Times New Roman" pitchFamily="18" charset="0"/>
                <a:cs typeface="Arial" charset="0"/>
              </a:rPr>
              <a:t>Network Type</a:t>
            </a:r>
            <a:endParaRPr lang="en-US" altLang="zh-CN" sz="2400">
              <a:cs typeface="Arial" charset="0"/>
            </a:endParaRPr>
          </a:p>
        </p:txBody>
      </p:sp>
      <p:sp>
        <p:nvSpPr>
          <p:cNvPr id="31749" name="Line 7"/>
          <p:cNvSpPr>
            <a:spLocks noChangeShapeType="1"/>
          </p:cNvSpPr>
          <p:nvPr/>
        </p:nvSpPr>
        <p:spPr bwMode="auto">
          <a:xfrm flipH="1" flipV="1">
            <a:off x="1906588" y="1628775"/>
            <a:ext cx="1587" cy="32400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50" name="Rectangle 8"/>
          <p:cNvSpPr>
            <a:spLocks noChangeArrowheads="1"/>
          </p:cNvSpPr>
          <p:nvPr/>
        </p:nvSpPr>
        <p:spPr bwMode="auto">
          <a:xfrm>
            <a:off x="4225925" y="3048000"/>
            <a:ext cx="1785938" cy="333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latin typeface="Times New Roman" pitchFamily="18" charset="0"/>
                <a:cs typeface="Arial" charset="0"/>
              </a:rPr>
              <a:t>Token-asking</a:t>
            </a:r>
            <a:endParaRPr lang="en-US" altLang="zh-CN" sz="1800">
              <a:cs typeface="Arial" charset="0"/>
            </a:endParaRPr>
          </a:p>
        </p:txBody>
      </p:sp>
      <p:sp>
        <p:nvSpPr>
          <p:cNvPr id="31751" name="Line 9"/>
          <p:cNvSpPr>
            <a:spLocks noChangeShapeType="1"/>
          </p:cNvSpPr>
          <p:nvPr/>
        </p:nvSpPr>
        <p:spPr bwMode="auto">
          <a:xfrm>
            <a:off x="4722813" y="3378200"/>
            <a:ext cx="661987" cy="330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52" name="Line 10"/>
          <p:cNvSpPr>
            <a:spLocks noChangeShapeType="1"/>
          </p:cNvSpPr>
          <p:nvPr/>
        </p:nvSpPr>
        <p:spPr bwMode="auto">
          <a:xfrm flipH="1">
            <a:off x="4887913" y="4040188"/>
            <a:ext cx="496887" cy="3333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53" name="Line 11"/>
          <p:cNvSpPr>
            <a:spLocks noChangeShapeType="1"/>
          </p:cNvSpPr>
          <p:nvPr/>
        </p:nvSpPr>
        <p:spPr bwMode="auto">
          <a:xfrm>
            <a:off x="5384800" y="4040188"/>
            <a:ext cx="661988" cy="3333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54" name="Line 12"/>
          <p:cNvSpPr>
            <a:spLocks noChangeShapeType="1"/>
          </p:cNvSpPr>
          <p:nvPr/>
        </p:nvSpPr>
        <p:spPr bwMode="auto">
          <a:xfrm>
            <a:off x="4556125" y="2714625"/>
            <a:ext cx="331788" cy="3317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55" name="Line 13"/>
          <p:cNvSpPr>
            <a:spLocks noChangeShapeType="1"/>
          </p:cNvSpPr>
          <p:nvPr/>
        </p:nvSpPr>
        <p:spPr bwMode="auto">
          <a:xfrm flipH="1">
            <a:off x="4556125" y="2054225"/>
            <a:ext cx="993775" cy="330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56" name="Line 14"/>
          <p:cNvSpPr>
            <a:spLocks noChangeShapeType="1"/>
          </p:cNvSpPr>
          <p:nvPr/>
        </p:nvSpPr>
        <p:spPr bwMode="auto">
          <a:xfrm>
            <a:off x="1906588" y="2882900"/>
            <a:ext cx="166687"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7" name="Line 15"/>
          <p:cNvSpPr>
            <a:spLocks noChangeShapeType="1"/>
          </p:cNvSpPr>
          <p:nvPr/>
        </p:nvSpPr>
        <p:spPr bwMode="auto">
          <a:xfrm>
            <a:off x="1906588" y="3875088"/>
            <a:ext cx="166687" cy="3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8" name="Rectangle 16"/>
          <p:cNvSpPr>
            <a:spLocks noChangeArrowheads="1"/>
          </p:cNvSpPr>
          <p:nvPr/>
        </p:nvSpPr>
        <p:spPr bwMode="auto">
          <a:xfrm>
            <a:off x="539750" y="2716213"/>
            <a:ext cx="1201738" cy="3317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r" eaLnBrk="1" hangingPunct="1">
              <a:spcBef>
                <a:spcPct val="0"/>
              </a:spcBef>
              <a:buFontTx/>
              <a:buNone/>
            </a:pPr>
            <a:r>
              <a:rPr lang="en-US" altLang="zh-CN" sz="1800" b="1">
                <a:latin typeface="Times New Roman" pitchFamily="18" charset="0"/>
                <a:cs typeface="Arial" charset="0"/>
              </a:rPr>
              <a:t>Dynamic</a:t>
            </a:r>
            <a:endParaRPr lang="en-US" altLang="zh-CN" sz="1800" b="1">
              <a:cs typeface="Arial" charset="0"/>
            </a:endParaRPr>
          </a:p>
        </p:txBody>
      </p:sp>
      <p:sp>
        <p:nvSpPr>
          <p:cNvPr id="31759" name="Rectangle 17"/>
          <p:cNvSpPr>
            <a:spLocks noChangeArrowheads="1"/>
          </p:cNvSpPr>
          <p:nvPr/>
        </p:nvSpPr>
        <p:spPr bwMode="auto">
          <a:xfrm>
            <a:off x="468313" y="3644900"/>
            <a:ext cx="949325" cy="330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r" eaLnBrk="1" hangingPunct="1">
              <a:spcBef>
                <a:spcPct val="0"/>
              </a:spcBef>
              <a:buFontTx/>
              <a:buNone/>
            </a:pPr>
            <a:r>
              <a:rPr lang="en-US" altLang="zh-CN" sz="1800" b="1">
                <a:latin typeface="Times New Roman" pitchFamily="18" charset="0"/>
                <a:cs typeface="Arial" charset="0"/>
              </a:rPr>
              <a:t>Static</a:t>
            </a:r>
            <a:endParaRPr lang="en-US" altLang="zh-CN" sz="1800" b="1">
              <a:cs typeface="Arial" charset="0"/>
            </a:endParaRPr>
          </a:p>
        </p:txBody>
      </p:sp>
      <p:sp>
        <p:nvSpPr>
          <p:cNvPr id="31760" name="Line 18"/>
          <p:cNvSpPr>
            <a:spLocks noChangeShapeType="1"/>
          </p:cNvSpPr>
          <p:nvPr/>
        </p:nvSpPr>
        <p:spPr bwMode="auto">
          <a:xfrm>
            <a:off x="1906588" y="4868863"/>
            <a:ext cx="6292850" cy="15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1" name="Rectangle 20"/>
          <p:cNvSpPr>
            <a:spLocks noChangeArrowheads="1"/>
          </p:cNvSpPr>
          <p:nvPr/>
        </p:nvSpPr>
        <p:spPr bwMode="auto">
          <a:xfrm>
            <a:off x="5529263" y="4371975"/>
            <a:ext cx="1274762" cy="331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600">
                <a:latin typeface="Times New Roman" pitchFamily="18" charset="0"/>
                <a:cs typeface="Arial" charset="0"/>
              </a:rPr>
              <a:t>Graph-based</a:t>
            </a:r>
            <a:endParaRPr lang="en-US" altLang="zh-CN" sz="1600">
              <a:cs typeface="Arial" charset="0"/>
            </a:endParaRPr>
          </a:p>
        </p:txBody>
      </p:sp>
      <p:sp>
        <p:nvSpPr>
          <p:cNvPr id="31762" name="Rectangle 21"/>
          <p:cNvSpPr>
            <a:spLocks noChangeArrowheads="1"/>
          </p:cNvSpPr>
          <p:nvPr/>
        </p:nvSpPr>
        <p:spPr bwMode="auto">
          <a:xfrm>
            <a:off x="4462463" y="4371975"/>
            <a:ext cx="1117600" cy="331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600">
                <a:latin typeface="Times New Roman" pitchFamily="18" charset="0"/>
                <a:cs typeface="Arial" charset="0"/>
              </a:rPr>
              <a:t>Tree-based</a:t>
            </a:r>
            <a:endParaRPr lang="en-US" altLang="zh-CN" sz="1600">
              <a:cs typeface="Arial" charset="0"/>
            </a:endParaRPr>
          </a:p>
        </p:txBody>
      </p:sp>
      <p:sp>
        <p:nvSpPr>
          <p:cNvPr id="31763" name="Rectangle 22"/>
          <p:cNvSpPr>
            <a:spLocks noChangeArrowheads="1"/>
          </p:cNvSpPr>
          <p:nvPr/>
        </p:nvSpPr>
        <p:spPr bwMode="auto">
          <a:xfrm>
            <a:off x="2484438" y="3048000"/>
            <a:ext cx="1906587" cy="331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latin typeface="Times New Roman" pitchFamily="18" charset="0"/>
                <a:cs typeface="Arial" charset="0"/>
              </a:rPr>
              <a:t>Token-circulating</a:t>
            </a:r>
            <a:endParaRPr lang="en-US" altLang="zh-CN" sz="1800">
              <a:cs typeface="Arial" charset="0"/>
            </a:endParaRPr>
          </a:p>
        </p:txBody>
      </p:sp>
      <p:sp>
        <p:nvSpPr>
          <p:cNvPr id="31764" name="Rectangle 23"/>
          <p:cNvSpPr>
            <a:spLocks noChangeArrowheads="1"/>
          </p:cNvSpPr>
          <p:nvPr/>
        </p:nvSpPr>
        <p:spPr bwMode="auto">
          <a:xfrm>
            <a:off x="2916238" y="4371975"/>
            <a:ext cx="1639887" cy="331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600">
                <a:latin typeface="Times New Roman" pitchFamily="18" charset="0"/>
                <a:cs typeface="Arial" charset="0"/>
              </a:rPr>
              <a:t>Broadcast-based</a:t>
            </a:r>
            <a:endParaRPr lang="en-US" altLang="zh-CN" sz="1600">
              <a:cs typeface="Arial" charset="0"/>
            </a:endParaRPr>
          </a:p>
        </p:txBody>
      </p:sp>
      <p:sp>
        <p:nvSpPr>
          <p:cNvPr id="31765" name="Line 24"/>
          <p:cNvSpPr>
            <a:spLocks noChangeShapeType="1"/>
          </p:cNvSpPr>
          <p:nvPr/>
        </p:nvSpPr>
        <p:spPr bwMode="auto">
          <a:xfrm flipH="1">
            <a:off x="3894138" y="3378200"/>
            <a:ext cx="828675" cy="10017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6" name="Line 25"/>
          <p:cNvSpPr>
            <a:spLocks noChangeShapeType="1"/>
          </p:cNvSpPr>
          <p:nvPr/>
        </p:nvSpPr>
        <p:spPr bwMode="auto">
          <a:xfrm flipH="1">
            <a:off x="2735263" y="3378200"/>
            <a:ext cx="1158875" cy="10017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7" name="Line 26"/>
          <p:cNvSpPr>
            <a:spLocks noChangeShapeType="1"/>
          </p:cNvSpPr>
          <p:nvPr/>
        </p:nvSpPr>
        <p:spPr bwMode="auto">
          <a:xfrm flipV="1">
            <a:off x="3894138" y="4702175"/>
            <a:ext cx="1587" cy="1666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8" name="Line 27"/>
          <p:cNvSpPr>
            <a:spLocks noChangeShapeType="1"/>
          </p:cNvSpPr>
          <p:nvPr/>
        </p:nvSpPr>
        <p:spPr bwMode="auto">
          <a:xfrm flipV="1">
            <a:off x="5053013" y="4702175"/>
            <a:ext cx="1587" cy="1666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9" name="Line 28"/>
          <p:cNvSpPr>
            <a:spLocks noChangeShapeType="1"/>
          </p:cNvSpPr>
          <p:nvPr/>
        </p:nvSpPr>
        <p:spPr bwMode="auto">
          <a:xfrm flipV="1">
            <a:off x="6046788" y="4702175"/>
            <a:ext cx="1587" cy="1666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70" name="Line 29"/>
          <p:cNvSpPr>
            <a:spLocks noChangeShapeType="1"/>
          </p:cNvSpPr>
          <p:nvPr/>
        </p:nvSpPr>
        <p:spPr bwMode="auto">
          <a:xfrm flipV="1">
            <a:off x="2735263" y="4702175"/>
            <a:ext cx="0" cy="1666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71" name="Rectangle 30"/>
          <p:cNvSpPr>
            <a:spLocks noChangeArrowheads="1"/>
          </p:cNvSpPr>
          <p:nvPr/>
        </p:nvSpPr>
        <p:spPr bwMode="auto">
          <a:xfrm>
            <a:off x="3492500" y="2384425"/>
            <a:ext cx="1727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b="1">
                <a:latin typeface="Times New Roman" pitchFamily="18" charset="0"/>
                <a:cs typeface="Arial" charset="0"/>
              </a:rPr>
              <a:t>Token-based</a:t>
            </a:r>
            <a:endParaRPr lang="en-US" altLang="zh-CN" sz="1800" b="1">
              <a:cs typeface="Arial" charset="0"/>
            </a:endParaRPr>
          </a:p>
        </p:txBody>
      </p:sp>
      <p:sp>
        <p:nvSpPr>
          <p:cNvPr id="31772" name="Line 31"/>
          <p:cNvSpPr>
            <a:spLocks noChangeShapeType="1"/>
          </p:cNvSpPr>
          <p:nvPr/>
        </p:nvSpPr>
        <p:spPr bwMode="auto">
          <a:xfrm flipH="1">
            <a:off x="747713" y="4868863"/>
            <a:ext cx="1158875" cy="11588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73" name="Line 32"/>
          <p:cNvSpPr>
            <a:spLocks noChangeShapeType="1"/>
          </p:cNvSpPr>
          <p:nvPr/>
        </p:nvSpPr>
        <p:spPr bwMode="auto">
          <a:xfrm>
            <a:off x="1409700" y="5365750"/>
            <a:ext cx="166688"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4" name="Rectangle 33"/>
          <p:cNvSpPr>
            <a:spLocks noChangeArrowheads="1"/>
          </p:cNvSpPr>
          <p:nvPr/>
        </p:nvSpPr>
        <p:spPr bwMode="auto">
          <a:xfrm>
            <a:off x="1576388" y="5199063"/>
            <a:ext cx="2346325"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0"/>
              </a:spcBef>
              <a:buFontTx/>
              <a:buNone/>
            </a:pPr>
            <a:r>
              <a:rPr lang="en-US" altLang="zh-CN" sz="1800" b="1">
                <a:latin typeface="Times New Roman" pitchFamily="18" charset="0"/>
                <a:cs typeface="Arial" charset="0"/>
              </a:rPr>
              <a:t>Infrastructured network</a:t>
            </a:r>
            <a:endParaRPr lang="en-US" altLang="zh-CN" sz="1800" b="1">
              <a:cs typeface="Arial" charset="0"/>
            </a:endParaRPr>
          </a:p>
        </p:txBody>
      </p:sp>
      <p:sp>
        <p:nvSpPr>
          <p:cNvPr id="31775" name="Line 34"/>
          <p:cNvSpPr>
            <a:spLocks noChangeShapeType="1"/>
          </p:cNvSpPr>
          <p:nvPr/>
        </p:nvSpPr>
        <p:spPr bwMode="auto">
          <a:xfrm>
            <a:off x="1079500" y="5695950"/>
            <a:ext cx="16510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6" name="Rectangle 35"/>
          <p:cNvSpPr>
            <a:spLocks noChangeArrowheads="1"/>
          </p:cNvSpPr>
          <p:nvPr/>
        </p:nvSpPr>
        <p:spPr bwMode="auto">
          <a:xfrm>
            <a:off x="1409700" y="5530850"/>
            <a:ext cx="2514600" cy="331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just" eaLnBrk="1" hangingPunct="1">
              <a:spcBef>
                <a:spcPct val="0"/>
              </a:spcBef>
              <a:buFontTx/>
              <a:buNone/>
            </a:pPr>
            <a:r>
              <a:rPr lang="en-US" altLang="zh-CN" sz="1800" b="1">
                <a:latin typeface="Times New Roman" pitchFamily="18" charset="0"/>
                <a:cs typeface="Arial" charset="0"/>
              </a:rPr>
              <a:t>Ad hoc network</a:t>
            </a:r>
            <a:endParaRPr lang="en-US" altLang="zh-CN" sz="1800" b="1">
              <a:cs typeface="Arial" charset="0"/>
            </a:endParaRPr>
          </a:p>
        </p:txBody>
      </p:sp>
      <p:sp>
        <p:nvSpPr>
          <p:cNvPr id="31777" name="Line 36"/>
          <p:cNvSpPr>
            <a:spLocks noChangeShapeType="1"/>
          </p:cNvSpPr>
          <p:nvPr/>
        </p:nvSpPr>
        <p:spPr bwMode="auto">
          <a:xfrm flipH="1">
            <a:off x="4059238" y="2714625"/>
            <a:ext cx="496887" cy="3317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78" name="Rectangle 37"/>
          <p:cNvSpPr>
            <a:spLocks noChangeArrowheads="1"/>
          </p:cNvSpPr>
          <p:nvPr/>
        </p:nvSpPr>
        <p:spPr bwMode="auto">
          <a:xfrm>
            <a:off x="4283075" y="3709988"/>
            <a:ext cx="23764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latin typeface="Times New Roman" pitchFamily="18" charset="0"/>
                <a:cs typeface="Arial" charset="0"/>
              </a:rPr>
              <a:t>Logical-structure-based</a:t>
            </a:r>
            <a:endParaRPr lang="en-US" altLang="zh-CN" sz="1800">
              <a:cs typeface="Arial" charset="0"/>
            </a:endParaRPr>
          </a:p>
        </p:txBody>
      </p:sp>
      <p:sp>
        <p:nvSpPr>
          <p:cNvPr id="31779" name="Rectangle 38"/>
          <p:cNvSpPr>
            <a:spLocks noChangeArrowheads="1"/>
          </p:cNvSpPr>
          <p:nvPr/>
        </p:nvSpPr>
        <p:spPr bwMode="auto">
          <a:xfrm>
            <a:off x="5716588" y="2386013"/>
            <a:ext cx="216852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b="1">
                <a:latin typeface="Times New Roman" pitchFamily="18" charset="0"/>
                <a:cs typeface="Arial" charset="0"/>
              </a:rPr>
              <a:t>Permission-based</a:t>
            </a:r>
            <a:endParaRPr lang="en-US" altLang="zh-CN" sz="1800" b="1">
              <a:cs typeface="Arial" charset="0"/>
            </a:endParaRPr>
          </a:p>
        </p:txBody>
      </p:sp>
      <p:sp>
        <p:nvSpPr>
          <p:cNvPr id="31780" name="Line 39"/>
          <p:cNvSpPr>
            <a:spLocks noChangeShapeType="1"/>
          </p:cNvSpPr>
          <p:nvPr/>
        </p:nvSpPr>
        <p:spPr bwMode="auto">
          <a:xfrm>
            <a:off x="5549900" y="2054225"/>
            <a:ext cx="663575" cy="3317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81" name="Rectangle 40"/>
          <p:cNvSpPr>
            <a:spLocks noChangeArrowheads="1"/>
          </p:cNvSpPr>
          <p:nvPr/>
        </p:nvSpPr>
        <p:spPr bwMode="auto">
          <a:xfrm>
            <a:off x="4211638" y="1420813"/>
            <a:ext cx="266541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800">
                <a:latin typeface="Times New Roman" pitchFamily="18" charset="0"/>
                <a:cs typeface="Arial" charset="0"/>
              </a:rPr>
              <a:t>Mutual Exclusion Algorithm</a:t>
            </a:r>
            <a:endParaRPr lang="en-US" altLang="zh-CN" sz="1800">
              <a:cs typeface="Arial" charset="0"/>
            </a:endParaRPr>
          </a:p>
        </p:txBody>
      </p:sp>
      <p:sp>
        <p:nvSpPr>
          <p:cNvPr id="31782" name="Line 41"/>
          <p:cNvSpPr>
            <a:spLocks noChangeShapeType="1"/>
          </p:cNvSpPr>
          <p:nvPr/>
        </p:nvSpPr>
        <p:spPr bwMode="auto">
          <a:xfrm>
            <a:off x="6543675" y="2716213"/>
            <a:ext cx="165100" cy="13239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83" name="Rectangle 42"/>
          <p:cNvSpPr>
            <a:spLocks noChangeArrowheads="1"/>
          </p:cNvSpPr>
          <p:nvPr/>
        </p:nvSpPr>
        <p:spPr bwMode="auto">
          <a:xfrm>
            <a:off x="6378575" y="4040188"/>
            <a:ext cx="8270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600">
                <a:latin typeface="Times New Roman" pitchFamily="18" charset="0"/>
                <a:cs typeface="Arial" charset="0"/>
              </a:rPr>
              <a:t>R-type</a:t>
            </a:r>
            <a:endParaRPr lang="en-US" altLang="zh-CN" sz="1600">
              <a:cs typeface="Arial" charset="0"/>
            </a:endParaRPr>
          </a:p>
        </p:txBody>
      </p:sp>
      <p:sp>
        <p:nvSpPr>
          <p:cNvPr id="31784" name="Rectangle 43"/>
          <p:cNvSpPr>
            <a:spLocks noChangeArrowheads="1"/>
          </p:cNvSpPr>
          <p:nvPr/>
        </p:nvSpPr>
        <p:spPr bwMode="auto">
          <a:xfrm>
            <a:off x="7040563" y="4040188"/>
            <a:ext cx="828675"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1600">
                <a:latin typeface="Times New Roman" pitchFamily="18" charset="0"/>
                <a:cs typeface="Arial" charset="0"/>
              </a:rPr>
              <a:t>M-type</a:t>
            </a:r>
            <a:endParaRPr lang="en-US" altLang="zh-CN" sz="1600">
              <a:cs typeface="Arial" charset="0"/>
            </a:endParaRPr>
          </a:p>
        </p:txBody>
      </p:sp>
      <p:sp>
        <p:nvSpPr>
          <p:cNvPr id="31785" name="Line 44"/>
          <p:cNvSpPr>
            <a:spLocks noChangeShapeType="1"/>
          </p:cNvSpPr>
          <p:nvPr/>
        </p:nvSpPr>
        <p:spPr bwMode="auto">
          <a:xfrm>
            <a:off x="6543675" y="2716213"/>
            <a:ext cx="828675" cy="13239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86" name="Line 45"/>
          <p:cNvSpPr>
            <a:spLocks noChangeShapeType="1"/>
          </p:cNvSpPr>
          <p:nvPr/>
        </p:nvSpPr>
        <p:spPr bwMode="auto">
          <a:xfrm flipV="1">
            <a:off x="6708775" y="4702175"/>
            <a:ext cx="1588" cy="1666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87" name="Line 46"/>
          <p:cNvSpPr>
            <a:spLocks noChangeShapeType="1"/>
          </p:cNvSpPr>
          <p:nvPr/>
        </p:nvSpPr>
        <p:spPr bwMode="auto">
          <a:xfrm flipV="1">
            <a:off x="7372350" y="4702175"/>
            <a:ext cx="0" cy="1666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88" name="Rectangle 47"/>
          <p:cNvSpPr>
            <a:spLocks noChangeArrowheads="1"/>
          </p:cNvSpPr>
          <p:nvPr/>
        </p:nvSpPr>
        <p:spPr bwMode="auto">
          <a:xfrm>
            <a:off x="1116013" y="1196975"/>
            <a:ext cx="129540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r" eaLnBrk="1" hangingPunct="1">
              <a:spcBef>
                <a:spcPct val="0"/>
              </a:spcBef>
              <a:buFontTx/>
              <a:buNone/>
            </a:pPr>
            <a:r>
              <a:rPr lang="en-US" altLang="zh-CN" sz="2400">
                <a:latin typeface="Times New Roman" pitchFamily="18" charset="0"/>
                <a:cs typeface="Arial" charset="0"/>
              </a:rPr>
              <a:t>Property</a:t>
            </a:r>
            <a:endParaRPr lang="en-US" altLang="zh-CN" sz="2400">
              <a:cs typeface="Arial" charset="0"/>
            </a:endParaRPr>
          </a:p>
        </p:txBody>
      </p:sp>
      <p:sp>
        <p:nvSpPr>
          <p:cNvPr id="31789" name="Rectangle 48"/>
          <p:cNvSpPr>
            <a:spLocks noChangeArrowheads="1"/>
          </p:cNvSpPr>
          <p:nvPr/>
        </p:nvSpPr>
        <p:spPr bwMode="auto">
          <a:xfrm>
            <a:off x="6227763" y="4868863"/>
            <a:ext cx="2771775"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FontTx/>
              <a:buNone/>
            </a:pPr>
            <a:r>
              <a:rPr lang="en-US" altLang="zh-CN" sz="2400">
                <a:latin typeface="Times New Roman" pitchFamily="18" charset="0"/>
                <a:cs typeface="Arial" charset="0"/>
              </a:rPr>
              <a:t>Mutual Exclusion</a:t>
            </a:r>
          </a:p>
          <a:p>
            <a:pPr algn="ctr" eaLnBrk="1" hangingPunct="1">
              <a:spcBef>
                <a:spcPct val="0"/>
              </a:spcBef>
              <a:buFontTx/>
              <a:buNone/>
            </a:pPr>
            <a:r>
              <a:rPr lang="en-US" altLang="zh-CN" sz="2400">
                <a:latin typeface="Times New Roman" pitchFamily="18" charset="0"/>
                <a:cs typeface="Arial" charset="0"/>
              </a:rPr>
              <a:t>Mechanism</a:t>
            </a:r>
            <a:endParaRPr lang="en-US" altLang="zh-CN" sz="2400">
              <a:cs typeface="Arial"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a:t>Mutual Exclusion Algorithms</a:t>
            </a:r>
            <a:endParaRPr lang="en-US" altLang="zh-CN"/>
          </a:p>
        </p:txBody>
      </p:sp>
      <p:sp>
        <p:nvSpPr>
          <p:cNvPr id="32771" name="Rectangle 3"/>
          <p:cNvSpPr>
            <a:spLocks noGrp="1" noChangeArrowheads="1"/>
          </p:cNvSpPr>
          <p:nvPr>
            <p:ph type="body" idx="1"/>
          </p:nvPr>
        </p:nvSpPr>
        <p:spPr>
          <a:xfrm>
            <a:off x="323850" y="908050"/>
            <a:ext cx="8569325" cy="5805488"/>
          </a:xfrm>
        </p:spPr>
        <p:txBody>
          <a:bodyPr/>
          <a:lstStyle/>
          <a:p>
            <a:pPr eaLnBrk="1" hangingPunct="1">
              <a:lnSpc>
                <a:spcPct val="90000"/>
              </a:lnSpc>
            </a:pPr>
            <a:r>
              <a:rPr lang="en-US" altLang="en-US" sz="2800"/>
              <a:t>Token-based</a:t>
            </a:r>
          </a:p>
          <a:p>
            <a:pPr lvl="1" eaLnBrk="1" hangingPunct="1">
              <a:lnSpc>
                <a:spcPct val="90000"/>
              </a:lnSpc>
            </a:pPr>
            <a:r>
              <a:rPr lang="en-GB" altLang="zh-CN" sz="2400"/>
              <a:t>the host only needs to keep information about its neighbours </a:t>
            </a:r>
          </a:p>
          <a:p>
            <a:pPr lvl="1" eaLnBrk="1" hangingPunct="1">
              <a:lnSpc>
                <a:spcPct val="90000"/>
              </a:lnSpc>
            </a:pPr>
            <a:r>
              <a:rPr lang="en-GB" altLang="zh-CN" sz="2400"/>
              <a:t>few messages needed to pass the privilege to enter the CS</a:t>
            </a:r>
          </a:p>
          <a:p>
            <a:pPr lvl="1" eaLnBrk="1" hangingPunct="1">
              <a:lnSpc>
                <a:spcPct val="90000"/>
              </a:lnSpc>
            </a:pPr>
            <a:r>
              <a:rPr lang="en-US" altLang="zh-TW" sz="2400"/>
              <a:t>may need </a:t>
            </a:r>
            <a:r>
              <a:rPr lang="en-US" altLang="zh-CN" sz="2400"/>
              <a:t>t</a:t>
            </a:r>
            <a:r>
              <a:rPr lang="en-US" altLang="zh-TW" sz="2400"/>
              <a:t>o </a:t>
            </a:r>
            <a:r>
              <a:rPr lang="en-US" altLang="zh-CN" sz="2400"/>
              <a:t>maintain logical topology</a:t>
            </a:r>
            <a:endParaRPr lang="en-GB" altLang="zh-CN" sz="2400"/>
          </a:p>
          <a:p>
            <a:pPr lvl="1" eaLnBrk="1" hangingPunct="1">
              <a:lnSpc>
                <a:spcPct val="90000"/>
              </a:lnSpc>
            </a:pPr>
            <a:r>
              <a:rPr lang="en-GB" altLang="zh-CN" sz="2400"/>
              <a:t>bad performance under a low load level</a:t>
            </a:r>
            <a:r>
              <a:rPr lang="en-US" altLang="zh-CN" sz="2400"/>
              <a:t>:</a:t>
            </a:r>
            <a:r>
              <a:rPr lang="en-GB" altLang="zh-CN" sz="2400"/>
              <a:t>token circulating</a:t>
            </a:r>
          </a:p>
          <a:p>
            <a:pPr lvl="1" eaLnBrk="1" hangingPunct="1">
              <a:lnSpc>
                <a:spcPct val="90000"/>
              </a:lnSpc>
            </a:pPr>
            <a:r>
              <a:rPr lang="en-GB" altLang="zh-CN" sz="2400"/>
              <a:t>it has to deal with token loss issue</a:t>
            </a:r>
          </a:p>
          <a:p>
            <a:pPr eaLnBrk="1" hangingPunct="1">
              <a:lnSpc>
                <a:spcPct val="90000"/>
              </a:lnSpc>
            </a:pPr>
            <a:r>
              <a:rPr lang="en-US" altLang="zh-CN" sz="2800"/>
              <a:t>Permission-based</a:t>
            </a:r>
          </a:p>
          <a:p>
            <a:pPr lvl="1" eaLnBrk="1" hangingPunct="1">
              <a:lnSpc>
                <a:spcPct val="90000"/>
              </a:lnSpc>
              <a:spcBef>
                <a:spcPct val="10000"/>
              </a:spcBef>
            </a:pPr>
            <a:r>
              <a:rPr lang="en-GB" altLang="zh-TW" sz="2400"/>
              <a:t>don’t need to maintain the logical topology to pass the token</a:t>
            </a:r>
          </a:p>
          <a:p>
            <a:pPr lvl="1" eaLnBrk="1" hangingPunct="1">
              <a:lnSpc>
                <a:spcPct val="90000"/>
              </a:lnSpc>
              <a:spcBef>
                <a:spcPct val="10000"/>
              </a:spcBef>
            </a:pPr>
            <a:r>
              <a:rPr lang="en-GB" altLang="zh-TW" sz="2400"/>
              <a:t>don’t need to propagate any message if no host requests to enter CS</a:t>
            </a:r>
          </a:p>
          <a:p>
            <a:pPr lvl="1" eaLnBrk="1" hangingPunct="1">
              <a:lnSpc>
                <a:spcPct val="90000"/>
              </a:lnSpc>
              <a:spcBef>
                <a:spcPct val="10000"/>
              </a:spcBef>
            </a:pPr>
            <a:r>
              <a:rPr lang="en-GB" altLang="zh-TW" sz="2400"/>
              <a:t>need to send the request to many hosts</a:t>
            </a:r>
            <a:endParaRPr lang="en-US" altLang="zh-CN"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a:t>3.2 </a:t>
            </a:r>
            <a:r>
              <a:rPr lang="zh-CN" altLang="en-US"/>
              <a:t>选举</a:t>
            </a:r>
          </a:p>
        </p:txBody>
      </p:sp>
      <mc:AlternateContent xmlns:mc="http://schemas.openxmlformats.org/markup-compatibility/2006" xmlns:a14="http://schemas.microsoft.com/office/drawing/2010/main">
        <mc:Choice Requires="a14">
          <p:sp>
            <p:nvSpPr>
              <p:cNvPr id="33795" name="Rectangle 3"/>
              <p:cNvSpPr>
                <a:spLocks noGrp="1" noChangeArrowheads="1"/>
              </p:cNvSpPr>
              <p:nvPr>
                <p:ph type="body" idx="1"/>
              </p:nvPr>
            </p:nvSpPr>
            <p:spPr/>
            <p:txBody>
              <a:bodyPr>
                <a:normAutofit fontScale="85000" lnSpcReduction="20000"/>
              </a:bodyPr>
              <a:lstStyle/>
              <a:p>
                <a:pPr>
                  <a:lnSpc>
                    <a:spcPct val="120000"/>
                  </a:lnSpc>
                  <a:spcBef>
                    <a:spcPts val="0"/>
                  </a:spcBef>
                </a:pPr>
                <a:r>
                  <a:rPr lang="zh-CN" altLang="en-US" dirty="0"/>
                  <a:t>选举算法是</a:t>
                </a:r>
                <a:r>
                  <a:rPr lang="zh-CN" altLang="en-US" dirty="0">
                    <a:solidFill>
                      <a:srgbClr val="C00000"/>
                    </a:solidFill>
                  </a:rPr>
                  <a:t>所有进程都同意某个进程来扮演特定角色的过程</a:t>
                </a:r>
                <a:r>
                  <a:rPr lang="zh-CN" altLang="en-US" dirty="0"/>
                  <a:t>，不失一般性，现在要求选择具有最大标识符的进程为当选进程</a:t>
                </a:r>
              </a:p>
              <a:p>
                <a:pPr>
                  <a:lnSpc>
                    <a:spcPct val="120000"/>
                  </a:lnSpc>
                  <a:spcBef>
                    <a:spcPts val="0"/>
                  </a:spcBef>
                </a:pPr>
                <a:r>
                  <a:rPr lang="zh-CN" altLang="en-US" dirty="0"/>
                  <a:t>选举算法的基本要求</a:t>
                </a:r>
              </a:p>
              <a:p>
                <a:pPr lvl="1">
                  <a:lnSpc>
                    <a:spcPct val="120000"/>
                  </a:lnSpc>
                  <a:spcBef>
                    <a:spcPts val="0"/>
                  </a:spcBef>
                </a:pPr>
                <a:r>
                  <a:rPr lang="zh-CN" altLang="en-US" dirty="0"/>
                  <a:t>假设每个进程</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r>
                      <a:rPr lang="en-US" altLang="zh-CN" i="1">
                        <a:latin typeface="Cambria Math" panose="02040503050406030204" pitchFamily="18" charset="0"/>
                      </a:rPr>
                      <m:t> </m:t>
                    </m:r>
                  </m:oMath>
                </a14:m>
                <a:r>
                  <a:rPr lang="en-US" altLang="zh-CN" dirty="0"/>
                  <a:t>(</a:t>
                </a:r>
                <a:r>
                  <a:rPr lang="en-US" altLang="zh-CN" dirty="0" err="1"/>
                  <a:t>i</a:t>
                </a:r>
                <a:r>
                  <a:rPr lang="en-US" altLang="zh-CN" dirty="0"/>
                  <a:t> =1, 2…, N)</a:t>
                </a:r>
                <a:r>
                  <a:rPr lang="zh-CN" altLang="en-US" dirty="0"/>
                  <a:t>有一个变量</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𝑒𝑙𝑒𝑐𝑡𝑒𝑑</m:t>
                        </m:r>
                      </m:e>
                      <m:sub>
                        <m:r>
                          <a:rPr lang="en-US" altLang="zh-CN" b="0" i="1" smtClean="0">
                            <a:latin typeface="Cambria Math" panose="02040503050406030204" pitchFamily="18" charset="0"/>
                          </a:rPr>
                          <m:t>𝑖</m:t>
                        </m:r>
                      </m:sub>
                    </m:sSub>
                  </m:oMath>
                </a14:m>
                <a:r>
                  <a:rPr lang="zh-CN" altLang="en-US" dirty="0"/>
                  <a:t>，用于包含当选进程的标识符</a:t>
                </a:r>
              </a:p>
              <a:p>
                <a:pPr lvl="1">
                  <a:lnSpc>
                    <a:spcPct val="120000"/>
                  </a:lnSpc>
                  <a:spcBef>
                    <a:spcPts val="0"/>
                  </a:spcBef>
                </a:pPr>
                <a:r>
                  <a:rPr lang="en-US" altLang="zh-CN" dirty="0">
                    <a:solidFill>
                      <a:srgbClr val="0000CC"/>
                    </a:solidFill>
                  </a:rPr>
                  <a:t>E1(</a:t>
                </a:r>
                <a:r>
                  <a:rPr lang="zh-CN" altLang="en-US" dirty="0">
                    <a:solidFill>
                      <a:srgbClr val="0000CC"/>
                    </a:solidFill>
                  </a:rPr>
                  <a:t>安全性</a:t>
                </a:r>
                <a:r>
                  <a:rPr lang="en-US" altLang="zh-CN" dirty="0">
                    <a:solidFill>
                      <a:srgbClr val="0000CC"/>
                    </a:solidFill>
                  </a:rPr>
                  <a:t>)</a:t>
                </a:r>
                <a:r>
                  <a:rPr lang="zh-CN" altLang="en-US" dirty="0"/>
                  <a:t>：参与的进程</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oMath>
                </a14:m>
                <a:r>
                  <a:rPr lang="zh-CN" altLang="en-US" dirty="0"/>
                  <a:t>或者</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𝑒𝑙𝑒𝑐𝑡𝑒𝑑</m:t>
                        </m:r>
                      </m:e>
                      <m:sub>
                        <m:r>
                          <a:rPr lang="en-US" altLang="zh-CN" i="1">
                            <a:latin typeface="Cambria Math" panose="02040503050406030204" pitchFamily="18" charset="0"/>
                          </a:rPr>
                          <m:t>𝑖</m:t>
                        </m:r>
                      </m:sub>
                    </m:sSub>
                    <m:r>
                      <a:rPr lang="en-US" altLang="zh-CN" i="1">
                        <a:latin typeface="Cambria Math" panose="02040503050406030204" pitchFamily="18" charset="0"/>
                      </a:rPr>
                      <m:t> </m:t>
                    </m:r>
                  </m:oMath>
                </a14:m>
                <a:r>
                  <a:rPr lang="en-US" altLang="zh-CN" dirty="0"/>
                  <a:t>=</a:t>
                </a:r>
                <a:r>
                  <a:rPr lang="en-US" altLang="zh-CN" dirty="0">
                    <a:sym typeface="Symbol" pitchFamily="18" charset="2"/>
                  </a:rPr>
                  <a:t></a:t>
                </a:r>
                <a:r>
                  <a:rPr lang="zh-CN" altLang="en-US" dirty="0"/>
                  <a:t>或者</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𝑒𝑙𝑒𝑐𝑡𝑒𝑑</m:t>
                        </m:r>
                      </m:e>
                      <m:sub>
                        <m:r>
                          <a:rPr lang="en-US" altLang="zh-CN" i="1">
                            <a:latin typeface="Cambria Math" panose="02040503050406030204" pitchFamily="18" charset="0"/>
                          </a:rPr>
                          <m:t>𝑖</m:t>
                        </m:r>
                      </m:sub>
                    </m:sSub>
                    <m:r>
                      <a:rPr lang="en-US" altLang="zh-CN" i="1">
                        <a:latin typeface="Cambria Math" panose="02040503050406030204" pitchFamily="18" charset="0"/>
                      </a:rPr>
                      <m:t> </m:t>
                    </m:r>
                  </m:oMath>
                </a14:m>
                <a:r>
                  <a:rPr lang="en-US" altLang="zh-CN" dirty="0"/>
                  <a:t>= P</a:t>
                </a:r>
                <a:r>
                  <a:rPr lang="zh-CN" altLang="en-US" dirty="0"/>
                  <a:t>，其中，</a:t>
                </a:r>
                <a:r>
                  <a:rPr lang="en-US" altLang="zh-CN" dirty="0"/>
                  <a:t>P</a:t>
                </a:r>
                <a:r>
                  <a:rPr lang="zh-CN" altLang="en-US" dirty="0"/>
                  <a:t>是在运行结束时具有最大标识符的非崩溃进程</a:t>
                </a:r>
              </a:p>
              <a:p>
                <a:pPr lvl="1">
                  <a:lnSpc>
                    <a:spcPct val="120000"/>
                  </a:lnSpc>
                  <a:spcBef>
                    <a:spcPts val="0"/>
                  </a:spcBef>
                </a:pPr>
                <a:r>
                  <a:rPr lang="en-US" altLang="zh-CN" dirty="0">
                    <a:solidFill>
                      <a:srgbClr val="0000CC"/>
                    </a:solidFill>
                  </a:rPr>
                  <a:t>E2(</a:t>
                </a:r>
                <a:r>
                  <a:rPr lang="zh-CN" altLang="en-US" dirty="0">
                    <a:solidFill>
                      <a:srgbClr val="0000CC"/>
                    </a:solidFill>
                  </a:rPr>
                  <a:t>活性</a:t>
                </a:r>
                <a:r>
                  <a:rPr lang="en-US" altLang="zh-CN" dirty="0">
                    <a:solidFill>
                      <a:srgbClr val="0000CC"/>
                    </a:solidFill>
                  </a:rPr>
                  <a:t>)</a:t>
                </a:r>
                <a:r>
                  <a:rPr lang="zh-CN" altLang="en-US" dirty="0"/>
                  <a:t>：所有进程</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oMath>
                </a14:m>
                <a:r>
                  <a:rPr lang="zh-CN" altLang="en-US" dirty="0"/>
                  <a:t>都参加选举并且最终置</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𝑒𝑙𝑒𝑐𝑡𝑒𝑑</m:t>
                        </m:r>
                      </m:e>
                      <m:sub>
                        <m:r>
                          <a:rPr lang="en-US" altLang="zh-CN" i="1">
                            <a:latin typeface="Cambria Math" panose="02040503050406030204" pitchFamily="18" charset="0"/>
                          </a:rPr>
                          <m:t>𝑖</m:t>
                        </m:r>
                      </m:sub>
                    </m:sSub>
                  </m:oMath>
                </a14:m>
                <a:r>
                  <a:rPr lang="en-US" altLang="zh-CN" dirty="0"/>
                  <a:t> </a:t>
                </a:r>
                <a:r>
                  <a:rPr lang="en-US" altLang="zh-CN" dirty="0">
                    <a:sym typeface="Symbol" pitchFamily="18" charset="2"/>
                  </a:rPr>
                  <a:t></a:t>
                </a:r>
                <a:r>
                  <a:rPr lang="en-US" altLang="zh-CN" dirty="0"/>
                  <a:t> </a:t>
                </a:r>
                <a:r>
                  <a:rPr lang="en-US" altLang="zh-CN" dirty="0">
                    <a:sym typeface="Symbol" pitchFamily="18" charset="2"/>
                  </a:rPr>
                  <a:t></a:t>
                </a:r>
                <a:r>
                  <a:rPr lang="en-US" altLang="zh-CN" dirty="0"/>
                  <a:t> </a:t>
                </a:r>
                <a:r>
                  <a:rPr lang="zh-CN" altLang="en-US" dirty="0"/>
                  <a:t>或者崩溃</a:t>
                </a:r>
              </a:p>
              <a:p>
                <a:pPr>
                  <a:lnSpc>
                    <a:spcPct val="120000"/>
                  </a:lnSpc>
                  <a:spcBef>
                    <a:spcPts val="0"/>
                  </a:spcBef>
                </a:pPr>
                <a:r>
                  <a:rPr lang="zh-CN" altLang="en-US" dirty="0"/>
                  <a:t>按下列标准评价选举算法</a:t>
                </a:r>
              </a:p>
              <a:p>
                <a:pPr lvl="1">
                  <a:lnSpc>
                    <a:spcPct val="120000"/>
                  </a:lnSpc>
                  <a:spcBef>
                    <a:spcPts val="0"/>
                  </a:spcBef>
                </a:pPr>
                <a:r>
                  <a:rPr lang="zh-CN" altLang="en-US" dirty="0"/>
                  <a:t>总的网络带宽使用，它与发送消息的总数成比例</a:t>
                </a:r>
              </a:p>
              <a:p>
                <a:pPr lvl="1">
                  <a:lnSpc>
                    <a:spcPct val="120000"/>
                  </a:lnSpc>
                  <a:spcBef>
                    <a:spcPts val="0"/>
                  </a:spcBef>
                </a:pPr>
                <a:r>
                  <a:rPr lang="zh-CN" altLang="en-US" dirty="0"/>
                  <a:t>算法的回转时间</a:t>
                </a:r>
                <a:r>
                  <a:rPr lang="en-US" altLang="zh-CN" dirty="0"/>
                  <a:t>(turnaround time)</a:t>
                </a:r>
                <a:r>
                  <a:rPr lang="zh-CN" altLang="en-US" dirty="0"/>
                  <a:t>，即从启动算法到终止算法之间的串行消息传输的次数</a:t>
                </a:r>
              </a:p>
            </p:txBody>
          </p:sp>
        </mc:Choice>
        <mc:Fallback xmlns="">
          <p:sp>
            <p:nvSpPr>
              <p:cNvPr id="33795" name="Rectangle 3"/>
              <p:cNvSpPr>
                <a:spLocks noGrp="1" noRot="1" noChangeAspect="1" noMove="1" noResize="1" noEditPoints="1" noAdjustHandles="1" noChangeArrowheads="1" noChangeShapeType="1" noTextEdit="1"/>
              </p:cNvSpPr>
              <p:nvPr>
                <p:ph type="body" idx="1"/>
              </p:nvPr>
            </p:nvSpPr>
            <p:spPr>
              <a:blipFill>
                <a:blip r:embed="rId3"/>
                <a:stretch>
                  <a:fillRect l="-1259" t="-800" r="-74"/>
                </a:stretch>
              </a:blipFill>
            </p:spPr>
            <p:txBody>
              <a:bodyPr/>
              <a:lstStyle/>
              <a:p>
                <a:r>
                  <a:rPr lang="zh-CN" altLang="en-US">
                    <a:noFill/>
                  </a:rPr>
                  <a:t> </a:t>
                </a:r>
              </a:p>
            </p:txBody>
          </p:sp>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6512" y="43533"/>
            <a:ext cx="9180512" cy="721171"/>
          </a:xfrm>
        </p:spPr>
        <p:txBody>
          <a:bodyPr/>
          <a:lstStyle/>
          <a:p>
            <a:r>
              <a:rPr lang="zh-CN" altLang="en-US" sz="3200" dirty="0"/>
              <a:t>基于环的选举算法</a:t>
            </a:r>
            <a:r>
              <a:rPr lang="en-US" altLang="zh-CN" sz="3200" dirty="0"/>
              <a:t>(Chang and Roberts 1979)</a:t>
            </a:r>
          </a:p>
        </p:txBody>
      </p:sp>
      <mc:AlternateContent xmlns:mc="http://schemas.openxmlformats.org/markup-compatibility/2006" xmlns:a14="http://schemas.microsoft.com/office/drawing/2010/main">
        <mc:Choice Requires="a14">
          <p:sp>
            <p:nvSpPr>
              <p:cNvPr id="34819" name="Rectangle 3"/>
              <p:cNvSpPr>
                <a:spLocks noGrp="1" noChangeArrowheads="1"/>
              </p:cNvSpPr>
              <p:nvPr>
                <p:ph type="body" idx="1"/>
              </p:nvPr>
            </p:nvSpPr>
            <p:spPr>
              <a:xfrm>
                <a:off x="457200" y="908719"/>
                <a:ext cx="8229600" cy="5949281"/>
              </a:xfrm>
            </p:spPr>
            <p:txBody>
              <a:bodyPr/>
              <a:lstStyle/>
              <a:p>
                <a:r>
                  <a:rPr lang="zh-CN" altLang="en-US" dirty="0">
                    <a:solidFill>
                      <a:srgbClr val="0000CC"/>
                    </a:solidFill>
                  </a:rPr>
                  <a:t>假设</a:t>
                </a:r>
                <a:r>
                  <a:rPr lang="zh-CN" altLang="en-US" dirty="0"/>
                  <a:t>：系统是异步的并且系统不发生故障</a:t>
                </a:r>
                <a:endParaRPr lang="en-US" altLang="zh-CN" dirty="0"/>
              </a:p>
              <a:p>
                <a:r>
                  <a:rPr lang="zh-CN" altLang="en-US" dirty="0">
                    <a:solidFill>
                      <a:srgbClr val="0000CC"/>
                    </a:solidFill>
                  </a:rPr>
                  <a:t>假设</a:t>
                </a:r>
                <a:r>
                  <a:rPr lang="zh-CN" altLang="en-US" dirty="0"/>
                  <a:t>：一组进程排列在一个环上，每个进程</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oMath>
                </a14:m>
                <a:r>
                  <a:rPr lang="zh-CN" altLang="en-US" dirty="0"/>
                  <a:t>有一个到下一进程</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e>
                        </m:d>
                        <m:r>
                          <a:rPr lang="en-US" altLang="zh-CN" b="0" i="1" smtClean="0">
                            <a:latin typeface="Cambria Math" panose="02040503050406030204" pitchFamily="18" charset="0"/>
                          </a:rPr>
                          <m:t>𝑚𝑜𝑑</m:t>
                        </m:r>
                        <m:r>
                          <a:rPr lang="en-US" altLang="zh-CN" b="0" i="1" smtClean="0">
                            <a:latin typeface="Cambria Math" panose="02040503050406030204" pitchFamily="18" charset="0"/>
                          </a:rPr>
                          <m:t> </m:t>
                        </m:r>
                        <m:r>
                          <a:rPr lang="en-US" altLang="zh-CN" b="0" i="1" smtClean="0">
                            <a:latin typeface="Cambria Math" panose="02040503050406030204" pitchFamily="18" charset="0"/>
                          </a:rPr>
                          <m:t>𝑁</m:t>
                        </m:r>
                      </m:sub>
                    </m:sSub>
                  </m:oMath>
                </a14:m>
                <a:r>
                  <a:rPr lang="zh-CN" altLang="en-US" dirty="0"/>
                  <a:t>的通信通道，消息沿着环顺时针发送</a:t>
                </a:r>
                <a:endParaRPr lang="en-US" altLang="zh-CN" dirty="0"/>
              </a:p>
              <a:p>
                <a:pPr lvl="1"/>
                <a:r>
                  <a:rPr lang="zh-CN" altLang="en-US" dirty="0"/>
                  <a:t>单向环</a:t>
                </a:r>
                <a:r>
                  <a:rPr lang="en-US" altLang="zh-CN" dirty="0"/>
                  <a:t>(</a:t>
                </a:r>
                <a:r>
                  <a:rPr lang="en-US" altLang="en-US" dirty="0"/>
                  <a:t>a unidirectional ring</a:t>
                </a:r>
                <a:r>
                  <a:rPr lang="en-US" altLang="zh-CN" dirty="0"/>
                  <a:t>)</a:t>
                </a:r>
              </a:p>
              <a:p>
                <a:pPr lvl="1"/>
                <a:r>
                  <a:rPr lang="zh-CN" altLang="en-US" dirty="0"/>
                  <a:t>进程之间仅需具有最小的先验知识：每个进程只知道如何与邻居通信</a:t>
                </a:r>
                <a:endParaRPr lang="en-US" altLang="zh-CN" dirty="0"/>
              </a:p>
              <a:p>
                <a:r>
                  <a:rPr lang="zh-CN" altLang="en-US" dirty="0"/>
                  <a:t>算法的目的</a:t>
                </a:r>
                <a:endParaRPr lang="en-US" altLang="zh-CN" dirty="0"/>
              </a:p>
              <a:p>
                <a:pPr lvl="1"/>
                <a:r>
                  <a:rPr lang="zh-CN" altLang="en-US" dirty="0"/>
                  <a:t>选举具有最大标识符的进程</a:t>
                </a:r>
                <a:r>
                  <a:rPr lang="en-US" altLang="zh-CN" dirty="0"/>
                  <a:t>(</a:t>
                </a:r>
                <a:r>
                  <a:rPr lang="zh-CN" altLang="en-US" dirty="0">
                    <a:solidFill>
                      <a:srgbClr val="C00000"/>
                    </a:solidFill>
                  </a:rPr>
                  <a:t>协调者</a:t>
                </a:r>
                <a:r>
                  <a:rPr lang="en-US" altLang="zh-CN" dirty="0"/>
                  <a:t>)</a:t>
                </a:r>
                <a:endParaRPr lang="zh-CN" altLang="en-US" dirty="0"/>
              </a:p>
            </p:txBody>
          </p:sp>
        </mc:Choice>
        <mc:Fallback xmlns="">
          <p:sp>
            <p:nvSpPr>
              <p:cNvPr id="34819" name="Rectangle 3"/>
              <p:cNvSpPr>
                <a:spLocks noGrp="1" noRot="1" noChangeAspect="1" noMove="1" noResize="1" noEditPoints="1" noAdjustHandles="1" noChangeArrowheads="1" noChangeShapeType="1" noTextEdit="1"/>
              </p:cNvSpPr>
              <p:nvPr>
                <p:ph type="body" idx="1"/>
              </p:nvPr>
            </p:nvSpPr>
            <p:spPr>
              <a:xfrm>
                <a:off x="457200" y="908719"/>
                <a:ext cx="8229600" cy="5949281"/>
              </a:xfrm>
              <a:blipFill>
                <a:blip r:embed="rId3"/>
                <a:stretch>
                  <a:fillRect l="-1704" t="-1639" r="-444"/>
                </a:stretch>
              </a:blipFill>
            </p:spPr>
            <p:txBody>
              <a:bodyPr/>
              <a:lstStyle/>
              <a:p>
                <a:r>
                  <a:rPr lang="zh-CN" altLang="en-US">
                    <a:noFill/>
                  </a:rPr>
                  <a:t> </a:t>
                </a:r>
              </a:p>
            </p:txBody>
          </p:sp>
        </mc:Fallback>
      </mc:AlternateContent>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a:t>基于环的选举算法</a:t>
            </a:r>
            <a:endParaRPr lang="en-US" altLang="en-US"/>
          </a:p>
        </p:txBody>
      </p:sp>
      <mc:AlternateContent xmlns:mc="http://schemas.openxmlformats.org/markup-compatibility/2006" xmlns:a14="http://schemas.microsoft.com/office/drawing/2010/main">
        <mc:Choice Requires="a14">
          <p:sp>
            <p:nvSpPr>
              <p:cNvPr id="35843" name="内容占位符 2"/>
              <p:cNvSpPr>
                <a:spLocks noGrp="1"/>
              </p:cNvSpPr>
              <p:nvPr>
                <p:ph idx="1"/>
              </p:nvPr>
            </p:nvSpPr>
            <p:spPr>
              <a:xfrm>
                <a:off x="457200" y="764704"/>
                <a:ext cx="8229600" cy="6093297"/>
              </a:xfrm>
            </p:spPr>
            <p:txBody>
              <a:bodyPr>
                <a:normAutofit lnSpcReduction="10000"/>
              </a:bodyPr>
              <a:lstStyle/>
              <a:p>
                <a:pPr>
                  <a:spcBef>
                    <a:spcPts val="0"/>
                  </a:spcBef>
                </a:pPr>
                <a:r>
                  <a:rPr lang="zh-CN" altLang="en-US" sz="2400" dirty="0"/>
                  <a:t>最初，每个进程被标记为选举中的一个</a:t>
                </a:r>
                <a:r>
                  <a:rPr lang="zh-CN" altLang="en-US" sz="2400" b="1" dirty="0">
                    <a:solidFill>
                      <a:srgbClr val="0000CC"/>
                    </a:solidFill>
                  </a:rPr>
                  <a:t>非参加者</a:t>
                </a:r>
                <a:r>
                  <a:rPr lang="zh-CN" altLang="en-US" sz="2400" dirty="0"/>
                  <a:t>。</a:t>
                </a:r>
                <a:r>
                  <a:rPr lang="zh-CN" altLang="en-US" sz="2400" b="1" dirty="0">
                    <a:solidFill>
                      <a:srgbClr val="C00000"/>
                    </a:solidFill>
                  </a:rPr>
                  <a:t>可以从任何一个进程开始一次选举。</a:t>
                </a:r>
                <a:r>
                  <a:rPr lang="zh-CN" altLang="en-US" sz="2400" dirty="0"/>
                  <a:t>它把自己标记为一个</a:t>
                </a:r>
                <a:r>
                  <a:rPr lang="zh-CN" altLang="en-US" sz="2400" b="1" dirty="0">
                    <a:solidFill>
                      <a:srgbClr val="0000CC"/>
                    </a:solidFill>
                  </a:rPr>
                  <a:t>参加者</a:t>
                </a:r>
                <a:r>
                  <a:rPr lang="zh-CN" altLang="en-US" sz="2400" dirty="0"/>
                  <a:t>，然后，把自己的标识符放到一个</a:t>
                </a:r>
                <a:r>
                  <a:rPr lang="zh-CN" altLang="en-US" sz="2400" b="1" dirty="0">
                    <a:solidFill>
                      <a:srgbClr val="C00000"/>
                    </a:solidFill>
                  </a:rPr>
                  <a:t>选举消息</a:t>
                </a:r>
                <a:r>
                  <a:rPr lang="zh-CN" altLang="en-US" sz="2400" dirty="0"/>
                  <a:t>里，并把消息发送到它的顺时针邻居</a:t>
                </a:r>
              </a:p>
              <a:p>
                <a:pPr>
                  <a:spcBef>
                    <a:spcPts val="0"/>
                  </a:spcBef>
                </a:pPr>
                <a:r>
                  <a:rPr lang="zh-CN" altLang="en-US" sz="2400" dirty="0"/>
                  <a:t>当一个进程收到一个选举消息时，它比较消息里的标识符和它自己的标识符</a:t>
                </a:r>
                <a:endParaRPr lang="en-US" altLang="zh-CN" sz="2400" dirty="0"/>
              </a:p>
              <a:p>
                <a:pPr lvl="1">
                  <a:spcBef>
                    <a:spcPts val="0"/>
                  </a:spcBef>
                </a:pPr>
                <a:r>
                  <a:rPr lang="zh-CN" altLang="en-US" sz="2000" dirty="0"/>
                  <a:t>如果到达的标识符较大，它把消息转发到它的邻居</a:t>
                </a:r>
                <a:endParaRPr lang="en-US" altLang="zh-CN" sz="2000" dirty="0"/>
              </a:p>
              <a:p>
                <a:pPr lvl="1">
                  <a:spcBef>
                    <a:spcPts val="0"/>
                  </a:spcBef>
                </a:pPr>
                <a:r>
                  <a:rPr lang="zh-CN" altLang="en-US" sz="2000" dirty="0"/>
                  <a:t>如果到达的标识符较小，且接收进程不是一个参加者，它把消息里的标识符替换为自己的，并转发消息</a:t>
                </a:r>
                <a:endParaRPr lang="en-US" altLang="zh-CN" sz="2000" dirty="0"/>
              </a:p>
              <a:p>
                <a:pPr lvl="1">
                  <a:spcBef>
                    <a:spcPts val="0"/>
                  </a:spcBef>
                </a:pPr>
                <a:r>
                  <a:rPr lang="zh-CN" altLang="en-US" sz="2000" dirty="0"/>
                  <a:t>如果</a:t>
                </a:r>
                <a:r>
                  <a:rPr lang="zh-CN" altLang="en-US" sz="2000" b="1" dirty="0"/>
                  <a:t>到达的标识符较小，</a:t>
                </a:r>
                <a:r>
                  <a:rPr lang="zh-CN" altLang="en-US" sz="2000" dirty="0"/>
                  <a:t>且它已经是一个参加者，它就不转发消息</a:t>
                </a:r>
                <a:endParaRPr lang="en-US" altLang="zh-CN" sz="2000" dirty="0"/>
              </a:p>
              <a:p>
                <a:pPr lvl="1">
                  <a:spcBef>
                    <a:spcPts val="0"/>
                  </a:spcBef>
                </a:pPr>
                <a:r>
                  <a:rPr lang="zh-CN" altLang="en-US" sz="2000" dirty="0"/>
                  <a:t>任何情况下，当转发一个选举消息时，进程把自己表示为</a:t>
                </a:r>
                <a:r>
                  <a:rPr lang="zh-CN" altLang="en-US" sz="2000" b="1" dirty="0">
                    <a:solidFill>
                      <a:srgbClr val="0000CC"/>
                    </a:solidFill>
                  </a:rPr>
                  <a:t>参与者</a:t>
                </a:r>
              </a:p>
              <a:p>
                <a:pPr>
                  <a:spcBef>
                    <a:spcPts val="0"/>
                  </a:spcBef>
                </a:pPr>
                <a:r>
                  <a:rPr lang="zh-CN" altLang="en-US" sz="2400" dirty="0"/>
                  <a:t>如果收到的标识符是接收者自己的，那么，这个进程的标识符一定最大，该进程就成为</a:t>
                </a:r>
                <a:r>
                  <a:rPr lang="zh-CN" altLang="en-US" sz="2400" b="1" dirty="0">
                    <a:solidFill>
                      <a:srgbClr val="0000CC"/>
                    </a:solidFill>
                  </a:rPr>
                  <a:t>协调者</a:t>
                </a:r>
                <a:r>
                  <a:rPr lang="zh-CN" altLang="en-US" sz="2400" dirty="0"/>
                  <a:t>。协调者再次把自己标记为</a:t>
                </a:r>
                <a:r>
                  <a:rPr lang="zh-CN" altLang="en-US" sz="2400" b="1" dirty="0">
                    <a:solidFill>
                      <a:srgbClr val="0000CC"/>
                    </a:solidFill>
                  </a:rPr>
                  <a:t>非参加者</a:t>
                </a:r>
                <a:r>
                  <a:rPr lang="zh-CN" altLang="en-US" sz="2400" dirty="0"/>
                  <a:t>并向它的邻居发送一个</a:t>
                </a:r>
                <a:r>
                  <a:rPr lang="zh-CN" altLang="en-US" sz="2400" b="1" dirty="0">
                    <a:solidFill>
                      <a:srgbClr val="C00000"/>
                    </a:solidFill>
                  </a:rPr>
                  <a:t>当选消息</a:t>
                </a:r>
                <a:r>
                  <a:rPr lang="zh-CN" altLang="en-US" sz="2400" dirty="0"/>
                  <a:t>，宣布它的当选并将它的标识符放入消息中</a:t>
                </a:r>
              </a:p>
              <a:p>
                <a:pPr>
                  <a:spcBef>
                    <a:spcPts val="0"/>
                  </a:spcBef>
                </a:pPr>
                <a:r>
                  <a:rPr lang="zh-CN" altLang="en-US" sz="2400" dirty="0"/>
                  <a:t>当进程收到一个当选消息时，它把自己标记为非参加者，置变量</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𝑒𝑙𝑒𝑐𝑡𝑒𝑑</m:t>
                        </m:r>
                      </m:e>
                      <m:sub>
                        <m:r>
                          <a:rPr lang="en-US" altLang="zh-CN" sz="2400" i="1">
                            <a:latin typeface="Cambria Math" panose="02040503050406030204" pitchFamily="18" charset="0"/>
                          </a:rPr>
                          <m:t>𝑖</m:t>
                        </m:r>
                      </m:sub>
                    </m:sSub>
                  </m:oMath>
                </a14:m>
                <a:r>
                  <a:rPr lang="zh-CN" altLang="en-US" sz="2400" dirty="0"/>
                  <a:t>为消息里的标识符，并且把消息转发到它的邻居，除非它是新的协调者</a:t>
                </a:r>
                <a:endParaRPr lang="en-US" altLang="en-US" sz="2400" dirty="0"/>
              </a:p>
            </p:txBody>
          </p:sp>
        </mc:Choice>
        <mc:Fallback xmlns="">
          <p:sp>
            <p:nvSpPr>
              <p:cNvPr id="35843" name="内容占位符 2"/>
              <p:cNvSpPr>
                <a:spLocks noGrp="1" noRot="1" noChangeAspect="1" noMove="1" noResize="1" noEditPoints="1" noAdjustHandles="1" noChangeArrowheads="1" noChangeShapeType="1" noTextEdit="1"/>
              </p:cNvSpPr>
              <p:nvPr>
                <p:ph idx="1"/>
              </p:nvPr>
            </p:nvSpPr>
            <p:spPr>
              <a:xfrm>
                <a:off x="457200" y="764704"/>
                <a:ext cx="8229600" cy="6093297"/>
              </a:xfrm>
              <a:blipFill>
                <a:blip r:embed="rId2"/>
                <a:stretch>
                  <a:fillRect l="-963" t="-1400" r="-593" b="-700"/>
                </a:stretch>
              </a:blipFill>
            </p:spPr>
            <p:txBody>
              <a:bodyPr/>
              <a:lstStyle/>
              <a:p>
                <a:r>
                  <a:rPr lang="zh-CN" altLang="en-US">
                    <a:noFill/>
                  </a:rPr>
                  <a:t> </a:t>
                </a:r>
              </a:p>
            </p:txBody>
          </p:sp>
        </mc:Fallback>
      </mc:AlternateContent>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62622"/>
            <a:ext cx="8229600" cy="803275"/>
          </a:xfrm>
        </p:spPr>
        <p:txBody>
          <a:bodyPr/>
          <a:lstStyle/>
          <a:p>
            <a:pPr algn="l" eaLnBrk="1" hangingPunct="1"/>
            <a:r>
              <a:rPr lang="zh-CN" altLang="en-US" dirty="0"/>
              <a:t>例子：最坏情况</a:t>
            </a:r>
          </a:p>
        </p:txBody>
      </p:sp>
      <p:pic>
        <p:nvPicPr>
          <p:cNvPr id="37891" name="Picture 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1691681" y="873589"/>
            <a:ext cx="6912570" cy="598441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5127502" y="5589240"/>
            <a:ext cx="1826142" cy="369332"/>
          </a:xfrm>
          <a:prstGeom prst="rect">
            <a:avLst/>
          </a:prstGeom>
          <a:noFill/>
        </p:spPr>
        <p:txBody>
          <a:bodyPr wrap="none" rtlCol="0">
            <a:spAutoFit/>
          </a:bodyPr>
          <a:lstStyle/>
          <a:p>
            <a:r>
              <a:rPr lang="zh-CN" altLang="en-US" dirty="0"/>
              <a:t>此时消息中为</a:t>
            </a:r>
            <a:r>
              <a:rPr lang="en-US" altLang="zh-CN" dirty="0"/>
              <a:t>28</a:t>
            </a:r>
            <a:endParaRPr lang="zh-CN" altLang="en-US" dirty="0"/>
          </a:p>
        </p:txBody>
      </p:sp>
      <p:sp>
        <p:nvSpPr>
          <p:cNvPr id="3" name="椭圆 2">
            <a:extLst>
              <a:ext uri="{FF2B5EF4-FFF2-40B4-BE49-F238E27FC236}">
                <a16:creationId xmlns:a16="http://schemas.microsoft.com/office/drawing/2014/main" xmlns="" id="{9418BBB0-F8F4-408E-9B52-AE4F35072768}"/>
              </a:ext>
            </a:extLst>
          </p:cNvPr>
          <p:cNvSpPr/>
          <p:nvPr/>
        </p:nvSpPr>
        <p:spPr bwMode="auto">
          <a:xfrm>
            <a:off x="4580867" y="865897"/>
            <a:ext cx="720080" cy="504056"/>
          </a:xfrm>
          <a:prstGeom prst="ellipse">
            <a:avLst/>
          </a:prstGeom>
          <a:solidFill>
            <a:srgbClr val="FFCC66"/>
          </a:solidFill>
          <a:ln w="28575" cap="flat" cmpd="sng" algn="ctr">
            <a:solidFill>
              <a:srgbClr val="FFC000"/>
            </a:solidFill>
            <a:prstDash val="solid"/>
            <a:round/>
            <a:headEnd type="none" w="med" len="med"/>
            <a:tailEnd type="arrow"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30</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4" name="矩形 3">
            <a:extLst>
              <a:ext uri="{FF2B5EF4-FFF2-40B4-BE49-F238E27FC236}">
                <a16:creationId xmlns:a16="http://schemas.microsoft.com/office/drawing/2014/main" xmlns="" id="{2D440C31-6EC4-45CE-A5EB-99546B3D9C13}"/>
              </a:ext>
            </a:extLst>
          </p:cNvPr>
          <p:cNvSpPr/>
          <p:nvPr/>
        </p:nvSpPr>
        <p:spPr bwMode="auto">
          <a:xfrm>
            <a:off x="5364088" y="620688"/>
            <a:ext cx="720081" cy="360040"/>
          </a:xfrm>
          <a:prstGeom prst="rect">
            <a:avLst/>
          </a:prstGeom>
          <a:ln>
            <a:headEnd type="none" w="med" len="med"/>
            <a:tailEnd type="arrow" w="lg" len="lg"/>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30</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7" name="矩形 6">
            <a:extLst>
              <a:ext uri="{FF2B5EF4-FFF2-40B4-BE49-F238E27FC236}">
                <a16:creationId xmlns:a16="http://schemas.microsoft.com/office/drawing/2014/main" xmlns="" id="{E7F56D27-C376-4922-BE00-9B0EE59AACD1}"/>
              </a:ext>
            </a:extLst>
          </p:cNvPr>
          <p:cNvSpPr/>
          <p:nvPr/>
        </p:nvSpPr>
        <p:spPr bwMode="auto">
          <a:xfrm>
            <a:off x="6156176" y="620688"/>
            <a:ext cx="1224136" cy="360040"/>
          </a:xfrm>
          <a:prstGeom prst="rect">
            <a:avLst/>
          </a:prstGeom>
          <a:ln>
            <a:headEnd type="none" w="med" len="med"/>
            <a:tailEnd type="arrow" w="lg" len="lg"/>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rial" charset="0"/>
                <a:ea typeface="宋体" pitchFamily="2" charset="-122"/>
              </a:rPr>
              <a:t>30 elected</a:t>
            </a:r>
            <a:endParaRPr kumimoji="0" lang="zh-CN" altLang="en-US" sz="1600" b="0" i="0" u="none" strike="noStrike" cap="none" normalizeH="0" baseline="0" dirty="0">
              <a:ln>
                <a:noFill/>
              </a:ln>
              <a:solidFill>
                <a:schemeClr val="tx1"/>
              </a:solidFill>
              <a:effectLst/>
              <a:latin typeface="Arial" charset="0"/>
              <a:ea typeface="宋体" pitchFamily="2" charset="-122"/>
            </a:endParaRPr>
          </a:p>
        </p:txBody>
      </p:sp>
      <p:sp>
        <p:nvSpPr>
          <p:cNvPr id="8" name="矩形 7">
            <a:extLst>
              <a:ext uri="{FF2B5EF4-FFF2-40B4-BE49-F238E27FC236}">
                <a16:creationId xmlns:a16="http://schemas.microsoft.com/office/drawing/2014/main" xmlns="" id="{111DE5B6-2AB7-4D49-BDDA-53C79CA07BDE}"/>
              </a:ext>
            </a:extLst>
          </p:cNvPr>
          <p:cNvSpPr/>
          <p:nvPr/>
        </p:nvSpPr>
        <p:spPr bwMode="auto">
          <a:xfrm>
            <a:off x="7596336" y="5373216"/>
            <a:ext cx="720081" cy="360040"/>
          </a:xfrm>
          <a:prstGeom prst="rect">
            <a:avLst/>
          </a:prstGeom>
          <a:ln>
            <a:headEnd type="none" w="med" len="med"/>
            <a:tailEnd type="arrow" w="lg" len="lg"/>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30</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9" name="矩形 8">
            <a:extLst>
              <a:ext uri="{FF2B5EF4-FFF2-40B4-BE49-F238E27FC236}">
                <a16:creationId xmlns:a16="http://schemas.microsoft.com/office/drawing/2014/main" xmlns="" id="{567EC17E-AFDF-4B44-AAB6-EF0FBC4F6B6B}"/>
              </a:ext>
            </a:extLst>
          </p:cNvPr>
          <p:cNvSpPr/>
          <p:nvPr/>
        </p:nvSpPr>
        <p:spPr bwMode="auto">
          <a:xfrm>
            <a:off x="7596336" y="5804391"/>
            <a:ext cx="1224136" cy="360040"/>
          </a:xfrm>
          <a:prstGeom prst="rect">
            <a:avLst/>
          </a:prstGeom>
          <a:ln>
            <a:headEnd type="none" w="med" len="med"/>
            <a:tailEnd type="arrow" w="lg" len="lg"/>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rial" charset="0"/>
                <a:ea typeface="宋体" pitchFamily="2" charset="-122"/>
              </a:rPr>
              <a:t>30 elected</a:t>
            </a:r>
            <a:endParaRPr kumimoji="0" lang="zh-CN" altLang="en-US" sz="1600" b="0" i="0" u="none" strike="noStrike" cap="none" normalizeH="0" baseline="0" dirty="0">
              <a:ln>
                <a:noFill/>
              </a:ln>
              <a:solidFill>
                <a:schemeClr val="tx1"/>
              </a:solidFill>
              <a:effectLst/>
              <a:latin typeface="Arial" charset="0"/>
              <a:ea typeface="宋体" pitchFamily="2" charset="-122"/>
            </a:endParaRPr>
          </a:p>
        </p:txBody>
      </p:sp>
      <p:sp>
        <p:nvSpPr>
          <p:cNvPr id="10" name="矩形 9">
            <a:extLst>
              <a:ext uri="{FF2B5EF4-FFF2-40B4-BE49-F238E27FC236}">
                <a16:creationId xmlns:a16="http://schemas.microsoft.com/office/drawing/2014/main" xmlns="" id="{2BA2DFC2-83C0-49D9-9AC6-43E42CC66912}"/>
              </a:ext>
            </a:extLst>
          </p:cNvPr>
          <p:cNvSpPr/>
          <p:nvPr/>
        </p:nvSpPr>
        <p:spPr bwMode="auto">
          <a:xfrm>
            <a:off x="3162539" y="906100"/>
            <a:ext cx="720081" cy="360040"/>
          </a:xfrm>
          <a:prstGeom prst="rect">
            <a:avLst/>
          </a:prstGeom>
          <a:ln>
            <a:headEnd type="none" w="med" len="med"/>
            <a:tailEnd type="arrow" w="lg" len="lg"/>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28</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11" name="矩形 10">
            <a:extLst>
              <a:ext uri="{FF2B5EF4-FFF2-40B4-BE49-F238E27FC236}">
                <a16:creationId xmlns:a16="http://schemas.microsoft.com/office/drawing/2014/main" xmlns="" id="{76E5B284-FA99-4CA9-BAEF-3BB5D1E33447}"/>
              </a:ext>
            </a:extLst>
          </p:cNvPr>
          <p:cNvSpPr/>
          <p:nvPr/>
        </p:nvSpPr>
        <p:spPr bwMode="auto">
          <a:xfrm>
            <a:off x="984851" y="906100"/>
            <a:ext cx="1224136" cy="360040"/>
          </a:xfrm>
          <a:prstGeom prst="rect">
            <a:avLst/>
          </a:prstGeom>
          <a:ln>
            <a:headEnd type="none" w="med" len="med"/>
            <a:tailEnd type="arrow" w="lg" len="lg"/>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rial" charset="0"/>
                <a:ea typeface="宋体" pitchFamily="2" charset="-122"/>
              </a:rPr>
              <a:t>30 elected</a:t>
            </a:r>
            <a:endParaRPr kumimoji="0" lang="zh-CN" altLang="en-US" sz="1600" b="0" i="0" u="none" strike="noStrike" cap="none" normalizeH="0" baseline="0" dirty="0">
              <a:ln>
                <a:noFill/>
              </a:ln>
              <a:solidFill>
                <a:schemeClr val="tx1"/>
              </a:solidFill>
              <a:effectLst/>
              <a:latin typeface="Arial" charset="0"/>
              <a:ea typeface="宋体" pitchFamily="2" charset="-122"/>
            </a:endParaRPr>
          </a:p>
        </p:txBody>
      </p:sp>
      <p:sp>
        <p:nvSpPr>
          <p:cNvPr id="5" name="弧形 4">
            <a:extLst>
              <a:ext uri="{FF2B5EF4-FFF2-40B4-BE49-F238E27FC236}">
                <a16:creationId xmlns:a16="http://schemas.microsoft.com/office/drawing/2014/main" xmlns="" id="{8E50F3D9-C1A9-4D94-943E-C495E29DBE62}"/>
              </a:ext>
            </a:extLst>
          </p:cNvPr>
          <p:cNvSpPr/>
          <p:nvPr/>
        </p:nvSpPr>
        <p:spPr bwMode="auto">
          <a:xfrm rot="551911">
            <a:off x="5325791" y="1194579"/>
            <a:ext cx="899782" cy="360040"/>
          </a:xfrm>
          <a:prstGeom prst="arc">
            <a:avLst>
              <a:gd name="adj1" fmla="val 11801596"/>
              <a:gd name="adj2" fmla="val 20132624"/>
            </a:avLst>
          </a:prstGeom>
          <a:solidFill>
            <a:schemeClr val="accent1"/>
          </a:solidFill>
          <a:ln w="28575" cap="flat" cmpd="sng" algn="ctr">
            <a:solidFill>
              <a:schemeClr val="tx1"/>
            </a:solidFill>
            <a:prstDash val="solid"/>
            <a:round/>
            <a:headEnd type="none" w="med" len="med"/>
            <a:tailEnd type="arrow"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3" name="弧形 12">
            <a:extLst>
              <a:ext uri="{FF2B5EF4-FFF2-40B4-BE49-F238E27FC236}">
                <a16:creationId xmlns:a16="http://schemas.microsoft.com/office/drawing/2014/main" xmlns="" id="{E4CE784A-BC47-4097-8D9C-9619BCD1FF1B}"/>
              </a:ext>
            </a:extLst>
          </p:cNvPr>
          <p:cNvSpPr/>
          <p:nvPr/>
        </p:nvSpPr>
        <p:spPr bwMode="auto">
          <a:xfrm rot="3723929">
            <a:off x="6423976" y="1952213"/>
            <a:ext cx="1180978" cy="364991"/>
          </a:xfrm>
          <a:prstGeom prst="arc">
            <a:avLst>
              <a:gd name="adj1" fmla="val 11801596"/>
              <a:gd name="adj2" fmla="val 20132624"/>
            </a:avLst>
          </a:prstGeom>
          <a:solidFill>
            <a:schemeClr val="accent1"/>
          </a:solidFill>
          <a:ln w="28575" cap="flat" cmpd="sng" algn="ctr">
            <a:solidFill>
              <a:schemeClr val="tx1"/>
            </a:solidFill>
            <a:prstDash val="solid"/>
            <a:round/>
            <a:headEnd type="none" w="med" len="med"/>
            <a:tailEnd type="arrow"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4" name="弧形 13">
            <a:extLst>
              <a:ext uri="{FF2B5EF4-FFF2-40B4-BE49-F238E27FC236}">
                <a16:creationId xmlns:a16="http://schemas.microsoft.com/office/drawing/2014/main" xmlns="" id="{D0D65A79-E284-483C-88FE-DA4E3550407D}"/>
              </a:ext>
            </a:extLst>
          </p:cNvPr>
          <p:cNvSpPr/>
          <p:nvPr/>
        </p:nvSpPr>
        <p:spPr bwMode="auto">
          <a:xfrm rot="19966246">
            <a:off x="3684255" y="1218960"/>
            <a:ext cx="899782" cy="374379"/>
          </a:xfrm>
          <a:prstGeom prst="arc">
            <a:avLst>
              <a:gd name="adj1" fmla="val 11801596"/>
              <a:gd name="adj2" fmla="val 20132624"/>
            </a:avLst>
          </a:prstGeom>
          <a:solidFill>
            <a:schemeClr val="accent1"/>
          </a:solidFill>
          <a:ln w="28575" cap="flat" cmpd="sng" algn="ctr">
            <a:solidFill>
              <a:schemeClr val="tx1"/>
            </a:solidFill>
            <a:prstDash val="solid"/>
            <a:round/>
            <a:headEnd type="none" w="med" len="med"/>
            <a:tailEnd type="arrow"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16" name="矩形 15">
            <a:extLst>
              <a:ext uri="{FF2B5EF4-FFF2-40B4-BE49-F238E27FC236}">
                <a16:creationId xmlns:a16="http://schemas.microsoft.com/office/drawing/2014/main" xmlns="" id="{30FB136D-A57F-405F-8DD7-5E3DBE8C2980}"/>
              </a:ext>
            </a:extLst>
          </p:cNvPr>
          <p:cNvSpPr/>
          <p:nvPr/>
        </p:nvSpPr>
        <p:spPr bwMode="auto">
          <a:xfrm>
            <a:off x="2354295" y="907426"/>
            <a:ext cx="720081" cy="360040"/>
          </a:xfrm>
          <a:prstGeom prst="rect">
            <a:avLst/>
          </a:prstGeom>
          <a:ln>
            <a:headEnd type="none" w="med" len="med"/>
            <a:tailEnd type="arrow" w="lg" len="lg"/>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30</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17" name="弧形 16">
            <a:extLst>
              <a:ext uri="{FF2B5EF4-FFF2-40B4-BE49-F238E27FC236}">
                <a16:creationId xmlns:a16="http://schemas.microsoft.com/office/drawing/2014/main" xmlns="" id="{CAD47A18-AFE7-472A-B734-430649BAE862}"/>
              </a:ext>
            </a:extLst>
          </p:cNvPr>
          <p:cNvSpPr/>
          <p:nvPr/>
        </p:nvSpPr>
        <p:spPr bwMode="auto">
          <a:xfrm rot="10213502">
            <a:off x="5401269" y="4934231"/>
            <a:ext cx="899782" cy="374379"/>
          </a:xfrm>
          <a:prstGeom prst="arc">
            <a:avLst>
              <a:gd name="adj1" fmla="val 11801596"/>
              <a:gd name="adj2" fmla="val 20132624"/>
            </a:avLst>
          </a:prstGeom>
          <a:solidFill>
            <a:schemeClr val="accent1"/>
          </a:solidFill>
          <a:ln w="28575" cap="flat" cmpd="sng" algn="ctr">
            <a:solidFill>
              <a:schemeClr val="tx1"/>
            </a:solidFill>
            <a:prstDash val="solid"/>
            <a:round/>
            <a:headEnd type="none" w="med" len="med"/>
            <a:tailEnd type="arrow"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7" grpId="0" animBg="1"/>
      <p:bldP spid="8" grpId="0" animBg="1"/>
      <p:bldP spid="9" grpId="0" animBg="1"/>
      <p:bldP spid="10" grpId="0" animBg="1"/>
      <p:bldP spid="11" grpId="0" animBg="1"/>
      <p:bldP spid="5" grpId="0" animBg="1"/>
      <p:bldP spid="13" grpId="0" animBg="1"/>
      <p:bldP spid="14" grpId="0" animBg="1"/>
      <p:bldP spid="16" grpId="0" animBg="1"/>
      <p:bldP spid="1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dirty="0"/>
              <a:t>算法分析</a:t>
            </a:r>
          </a:p>
        </p:txBody>
      </p:sp>
      <mc:AlternateContent xmlns:mc="http://schemas.openxmlformats.org/markup-compatibility/2006" xmlns:a14="http://schemas.microsoft.com/office/drawing/2010/main">
        <mc:Choice Requires="a14">
          <p:sp>
            <p:nvSpPr>
              <p:cNvPr id="36867" name="Rectangle 3"/>
              <p:cNvSpPr>
                <a:spLocks noGrp="1" noChangeArrowheads="1"/>
              </p:cNvSpPr>
              <p:nvPr>
                <p:ph type="body" idx="1"/>
              </p:nvPr>
            </p:nvSpPr>
            <p:spPr/>
            <p:txBody>
              <a:bodyPr/>
              <a:lstStyle/>
              <a:p>
                <a:r>
                  <a:rPr lang="zh-CN" altLang="en-US" dirty="0"/>
                  <a:t>满足条件</a:t>
                </a:r>
                <a:r>
                  <a:rPr lang="en-US" altLang="zh-CN" dirty="0"/>
                  <a:t>E1</a:t>
                </a:r>
                <a:r>
                  <a:rPr lang="zh-CN" altLang="en-US" dirty="0"/>
                  <a:t>：参与的进程</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𝑝</m:t>
                        </m:r>
                      </m:e>
                      <m:sub>
                        <m:r>
                          <a:rPr lang="en-US" altLang="zh-CN">
                            <a:latin typeface="Cambria Math" panose="02040503050406030204" pitchFamily="18" charset="0"/>
                          </a:rPr>
                          <m:t>𝑖</m:t>
                        </m:r>
                      </m:sub>
                    </m:sSub>
                  </m:oMath>
                </a14:m>
                <a:r>
                  <a:rPr lang="zh-CN" altLang="en-US" dirty="0"/>
                  <a:t>或者</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𝑒𝑙𝑒𝑐𝑡𝑒𝑑</m:t>
                        </m:r>
                      </m:e>
                      <m:sub>
                        <m:r>
                          <a:rPr lang="en-US" altLang="zh-CN">
                            <a:latin typeface="Cambria Math" panose="02040503050406030204" pitchFamily="18" charset="0"/>
                          </a:rPr>
                          <m:t>𝑖</m:t>
                        </m:r>
                      </m:sub>
                    </m:sSub>
                    <m:r>
                      <a:rPr lang="en-US" altLang="zh-CN">
                        <a:latin typeface="Cambria Math" panose="02040503050406030204" pitchFamily="18" charset="0"/>
                      </a:rPr>
                      <m:t> </m:t>
                    </m:r>
                  </m:oMath>
                </a14:m>
                <a:r>
                  <a:rPr lang="en-US" altLang="zh-CN" dirty="0"/>
                  <a:t>=</a:t>
                </a:r>
                <a:r>
                  <a:rPr lang="en-US" altLang="zh-CN" dirty="0">
                    <a:sym typeface="Symbol" pitchFamily="18" charset="2"/>
                  </a:rPr>
                  <a:t></a:t>
                </a:r>
                <a:r>
                  <a:rPr lang="zh-CN" altLang="en-US" dirty="0"/>
                  <a:t>或</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𝑒𝑙𝑒𝑐𝑡𝑒𝑑</m:t>
                        </m:r>
                      </m:e>
                      <m:sub>
                        <m:r>
                          <a:rPr lang="en-US" altLang="zh-CN">
                            <a:latin typeface="Cambria Math" panose="02040503050406030204" pitchFamily="18" charset="0"/>
                          </a:rPr>
                          <m:t>𝑖</m:t>
                        </m:r>
                      </m:sub>
                    </m:sSub>
                    <m:r>
                      <a:rPr lang="en-US" altLang="zh-CN">
                        <a:latin typeface="Cambria Math" panose="02040503050406030204" pitchFamily="18" charset="0"/>
                      </a:rPr>
                      <m:t> </m:t>
                    </m:r>
                  </m:oMath>
                </a14:m>
                <a:r>
                  <a:rPr lang="en-US" altLang="zh-CN" dirty="0"/>
                  <a:t>=P  </a:t>
                </a:r>
              </a:p>
              <a:p>
                <a:r>
                  <a:rPr lang="zh-CN" altLang="en-US" dirty="0"/>
                  <a:t>满足条件</a:t>
                </a:r>
                <a:r>
                  <a:rPr lang="en-US" altLang="zh-CN" dirty="0"/>
                  <a:t>E2</a:t>
                </a:r>
                <a:r>
                  <a:rPr lang="zh-CN" altLang="en-US" dirty="0"/>
                  <a:t>：所有进程</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𝑝</m:t>
                        </m:r>
                      </m:e>
                      <m:sub>
                        <m:r>
                          <a:rPr lang="en-US" altLang="zh-CN">
                            <a:latin typeface="Cambria Math" panose="02040503050406030204" pitchFamily="18" charset="0"/>
                          </a:rPr>
                          <m:t>𝑖</m:t>
                        </m:r>
                      </m:sub>
                    </m:sSub>
                  </m:oMath>
                </a14:m>
                <a:r>
                  <a:rPr lang="zh-CN" altLang="en-US" dirty="0"/>
                  <a:t>都参加选举并且最终置</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𝑒𝑙𝑒𝑐𝑡𝑒𝑑</m:t>
                        </m:r>
                      </m:e>
                      <m:sub>
                        <m:r>
                          <a:rPr lang="en-US" altLang="zh-CN">
                            <a:latin typeface="Cambria Math" panose="02040503050406030204" pitchFamily="18" charset="0"/>
                          </a:rPr>
                          <m:t>𝑖</m:t>
                        </m:r>
                      </m:sub>
                    </m:sSub>
                    <m:r>
                      <a:rPr lang="en-US" altLang="zh-CN">
                        <a:latin typeface="Cambria Math" panose="02040503050406030204" pitchFamily="18" charset="0"/>
                      </a:rPr>
                      <m:t> </m:t>
                    </m:r>
                  </m:oMath>
                </a14:m>
                <a:r>
                  <a:rPr lang="en-US" altLang="zh-CN" dirty="0">
                    <a:sym typeface="Symbol" pitchFamily="18" charset="2"/>
                  </a:rPr>
                  <a:t></a:t>
                </a:r>
                <a:r>
                  <a:rPr lang="en-US" altLang="zh-CN" dirty="0"/>
                  <a:t> </a:t>
                </a:r>
                <a:r>
                  <a:rPr lang="en-US" altLang="zh-CN" dirty="0">
                    <a:sym typeface="Symbol" pitchFamily="18" charset="2"/>
                  </a:rPr>
                  <a:t></a:t>
                </a:r>
                <a:r>
                  <a:rPr lang="en-US" altLang="zh-CN" dirty="0"/>
                  <a:t> </a:t>
                </a:r>
                <a:r>
                  <a:rPr lang="zh-CN" altLang="en-US" dirty="0"/>
                  <a:t>或者崩溃  </a:t>
                </a:r>
              </a:p>
              <a:p>
                <a:r>
                  <a:rPr lang="zh-CN" altLang="en-US" dirty="0"/>
                  <a:t>性能</a:t>
                </a:r>
              </a:p>
              <a:p>
                <a:pPr lvl="1"/>
                <a:r>
                  <a:rPr lang="zh-CN" altLang="en-US" dirty="0"/>
                  <a:t>总的网络带宽使用</a:t>
                </a:r>
                <a:r>
                  <a:rPr lang="en-US" altLang="zh-CN" dirty="0"/>
                  <a:t>(</a:t>
                </a:r>
                <a:r>
                  <a:rPr lang="zh-CN" altLang="en-US" dirty="0"/>
                  <a:t>发送消息的数量</a:t>
                </a:r>
                <a:r>
                  <a:rPr lang="en-US" altLang="zh-CN" dirty="0"/>
                  <a:t>)</a:t>
                </a:r>
                <a:r>
                  <a:rPr lang="zh-CN" altLang="en-US" dirty="0"/>
                  <a:t>：最坏的执行情况是</a:t>
                </a:r>
                <a:r>
                  <a:rPr lang="zh-CN" altLang="en-US" b="1" dirty="0">
                    <a:solidFill>
                      <a:srgbClr val="C00000"/>
                    </a:solidFill>
                  </a:rPr>
                  <a:t>启动选举的进程，它的逆时针邻居具有最大的标识符</a:t>
                </a:r>
                <a:r>
                  <a:rPr lang="zh-CN" altLang="en-US" dirty="0"/>
                  <a:t>。这时到达该邻居需要</a:t>
                </a:r>
                <a:r>
                  <a:rPr lang="en-US" altLang="zh-CN" dirty="0"/>
                  <a:t>N-1</a:t>
                </a:r>
                <a:r>
                  <a:rPr lang="zh-CN" altLang="en-US" dirty="0"/>
                  <a:t>个消息，并且还需要</a:t>
                </a:r>
                <a:r>
                  <a:rPr lang="en-US" altLang="zh-CN" dirty="0"/>
                  <a:t>N</a:t>
                </a:r>
                <a:r>
                  <a:rPr lang="zh-CN" altLang="en-US" dirty="0"/>
                  <a:t>个消息再完成一个回路，才能宣布它的当选。接着当选消息被发送</a:t>
                </a:r>
                <a:r>
                  <a:rPr lang="en-US" altLang="zh-CN" dirty="0"/>
                  <a:t>N</a:t>
                </a:r>
                <a:r>
                  <a:rPr lang="zh-CN" altLang="en-US" dirty="0"/>
                  <a:t>次，共计</a:t>
                </a:r>
                <a:r>
                  <a:rPr lang="en-US" altLang="zh-CN" dirty="0"/>
                  <a:t>3N-1</a:t>
                </a:r>
                <a:r>
                  <a:rPr lang="zh-CN" altLang="en-US" dirty="0"/>
                  <a:t>个消息</a:t>
                </a:r>
              </a:p>
              <a:p>
                <a:pPr lvl="1"/>
                <a:r>
                  <a:rPr lang="zh-CN" altLang="en-US" dirty="0"/>
                  <a:t>回转时间 ：</a:t>
                </a:r>
                <a:r>
                  <a:rPr lang="en-US" altLang="zh-CN" dirty="0"/>
                  <a:t>3N-1</a:t>
                </a:r>
                <a:r>
                  <a:rPr lang="zh-CN" altLang="en-US" dirty="0"/>
                  <a:t>个消息  </a:t>
                </a:r>
              </a:p>
            </p:txBody>
          </p:sp>
        </mc:Choice>
        <mc:Fallback xmlns="">
          <p:sp>
            <p:nvSpPr>
              <p:cNvPr id="36867" name="Rectangle 3"/>
              <p:cNvSpPr>
                <a:spLocks noGrp="1" noRot="1" noChangeAspect="1" noMove="1" noResize="1" noEditPoints="1" noAdjustHandles="1" noChangeArrowheads="1" noChangeShapeType="1" noTextEdit="1"/>
              </p:cNvSpPr>
              <p:nvPr>
                <p:ph type="body" idx="1"/>
              </p:nvPr>
            </p:nvSpPr>
            <p:spPr>
              <a:blipFill>
                <a:blip r:embed="rId3"/>
                <a:stretch>
                  <a:fillRect l="-1704" t="-1600"/>
                </a:stretch>
              </a:blipFill>
            </p:spPr>
            <p:txBody>
              <a:bodyPr/>
              <a:lstStyle/>
              <a:p>
                <a:r>
                  <a:rPr lang="zh-CN" alt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sz="3200"/>
              <a:t>有序组播</a:t>
            </a:r>
            <a:r>
              <a:rPr lang="zh-CN" altLang="en-US" sz="3600"/>
              <a:t> </a:t>
            </a:r>
          </a:p>
        </p:txBody>
      </p:sp>
      <p:sp>
        <p:nvSpPr>
          <p:cNvPr id="53251" name="Rectangle 3"/>
          <p:cNvSpPr>
            <a:spLocks noGrp="1" noChangeArrowheads="1"/>
          </p:cNvSpPr>
          <p:nvPr>
            <p:ph idx="1"/>
          </p:nvPr>
        </p:nvSpPr>
        <p:spPr/>
        <p:txBody>
          <a:bodyPr/>
          <a:lstStyle/>
          <a:p>
            <a:pPr eaLnBrk="1" hangingPunct="1">
              <a:lnSpc>
                <a:spcPct val="90000"/>
              </a:lnSpc>
            </a:pPr>
            <a:r>
              <a:rPr lang="en-US" altLang="zh-CN" sz="2800" i="1" dirty="0"/>
              <a:t>FIFO</a:t>
            </a:r>
            <a:r>
              <a:rPr lang="zh-CN" altLang="en-US" sz="2800" dirty="0"/>
              <a:t>排序：如果一个进程发</a:t>
            </a:r>
            <a:r>
              <a:rPr lang="en-US" altLang="zh-CN" sz="2800" i="1" dirty="0"/>
              <a:t>multicast</a:t>
            </a:r>
            <a:r>
              <a:rPr lang="en-US" altLang="zh-CN" sz="2800" dirty="0"/>
              <a:t>(</a:t>
            </a:r>
            <a:r>
              <a:rPr lang="en-US" altLang="zh-CN" sz="2800" i="1" dirty="0"/>
              <a:t>g</a:t>
            </a:r>
            <a:r>
              <a:rPr lang="en-US" altLang="zh-CN" sz="2800" dirty="0"/>
              <a:t>, </a:t>
            </a:r>
            <a:r>
              <a:rPr lang="en-US" altLang="zh-CN" sz="2800" i="1" dirty="0"/>
              <a:t>m</a:t>
            </a:r>
            <a:r>
              <a:rPr lang="en-US" altLang="zh-CN" sz="2800" dirty="0"/>
              <a:t>)</a:t>
            </a:r>
            <a:r>
              <a:rPr lang="zh-CN" altLang="en-US" sz="2800" dirty="0"/>
              <a:t>，然后发</a:t>
            </a:r>
            <a:r>
              <a:rPr lang="en-US" altLang="zh-CN" sz="2800" i="1" dirty="0"/>
              <a:t>multicast</a:t>
            </a:r>
            <a:r>
              <a:rPr lang="en-US" altLang="zh-CN" sz="2800" dirty="0"/>
              <a:t>(</a:t>
            </a:r>
            <a:r>
              <a:rPr lang="en-US" altLang="zh-CN" sz="2800" i="1" dirty="0"/>
              <a:t>g</a:t>
            </a:r>
            <a:r>
              <a:rPr lang="en-US" altLang="zh-CN" sz="2800" dirty="0"/>
              <a:t>, </a:t>
            </a:r>
            <a:r>
              <a:rPr lang="en-US" altLang="zh-CN" sz="2800" i="1" dirty="0"/>
              <a:t>m’</a:t>
            </a:r>
            <a:r>
              <a:rPr lang="en-US" altLang="zh-CN" sz="2800" dirty="0"/>
              <a:t>)</a:t>
            </a:r>
            <a:r>
              <a:rPr lang="zh-CN" altLang="en-US" sz="2800" dirty="0"/>
              <a:t>，那么，每个传递</a:t>
            </a:r>
            <a:r>
              <a:rPr lang="en-US" altLang="zh-CN" sz="2800" i="1" dirty="0"/>
              <a:t>m’</a:t>
            </a:r>
            <a:r>
              <a:rPr lang="zh-CN" altLang="en-US" sz="2800" dirty="0"/>
              <a:t>的</a:t>
            </a:r>
            <a:r>
              <a:rPr lang="zh-CN" altLang="en-US" sz="2800" u="sng" dirty="0">
                <a:solidFill>
                  <a:srgbClr val="0000FF"/>
                </a:solidFill>
              </a:rPr>
              <a:t>正确的进程</a:t>
            </a:r>
            <a:r>
              <a:rPr lang="zh-CN" altLang="en-US" sz="2800" dirty="0"/>
              <a:t>将在</a:t>
            </a:r>
            <a:r>
              <a:rPr lang="en-US" altLang="zh-CN" sz="2800" i="1" dirty="0"/>
              <a:t>m’</a:t>
            </a:r>
            <a:r>
              <a:rPr lang="zh-CN" altLang="en-US" sz="2800" dirty="0"/>
              <a:t>前传递</a:t>
            </a:r>
            <a:r>
              <a:rPr lang="en-US" altLang="zh-CN" sz="2800" i="1" dirty="0"/>
              <a:t>m</a:t>
            </a:r>
            <a:endParaRPr lang="en-US" altLang="zh-CN" sz="2800" dirty="0"/>
          </a:p>
          <a:p>
            <a:pPr eaLnBrk="1" hangingPunct="1">
              <a:lnSpc>
                <a:spcPct val="90000"/>
              </a:lnSpc>
            </a:pPr>
            <a:r>
              <a:rPr lang="zh-CN" altLang="en-US" sz="2800" dirty="0"/>
              <a:t>因果排序：如果 </a:t>
            </a:r>
            <a:r>
              <a:rPr lang="en-US" altLang="zh-CN" sz="2800" i="1" dirty="0"/>
              <a:t>multicast</a:t>
            </a:r>
            <a:r>
              <a:rPr lang="en-US" altLang="zh-CN" sz="2800" dirty="0"/>
              <a:t>(</a:t>
            </a:r>
            <a:r>
              <a:rPr lang="en-US" altLang="zh-CN" sz="2800" i="1" dirty="0"/>
              <a:t>g</a:t>
            </a:r>
            <a:r>
              <a:rPr lang="en-US" altLang="zh-CN" sz="2800" dirty="0"/>
              <a:t>, </a:t>
            </a:r>
            <a:r>
              <a:rPr lang="en-US" altLang="zh-CN" sz="2800" i="1" dirty="0"/>
              <a:t>m</a:t>
            </a:r>
            <a:r>
              <a:rPr lang="en-US" altLang="zh-CN" sz="2800" dirty="0"/>
              <a:t>) </a:t>
            </a:r>
            <a:r>
              <a:rPr lang="en-US" altLang="zh-CN" sz="2800" dirty="0">
                <a:sym typeface="Symbol" pitchFamily="18" charset="2"/>
              </a:rPr>
              <a:t></a:t>
            </a:r>
            <a:r>
              <a:rPr lang="en-US" altLang="zh-CN" sz="2800" dirty="0"/>
              <a:t> </a:t>
            </a:r>
            <a:r>
              <a:rPr lang="en-US" altLang="zh-CN" sz="2800" i="1" dirty="0"/>
              <a:t>multicast</a:t>
            </a:r>
            <a:r>
              <a:rPr lang="en-US" altLang="zh-CN" sz="2800" dirty="0"/>
              <a:t>(</a:t>
            </a:r>
            <a:r>
              <a:rPr lang="en-US" altLang="zh-CN" sz="2800" i="1" dirty="0"/>
              <a:t>g</a:t>
            </a:r>
            <a:r>
              <a:rPr lang="en-US" altLang="zh-CN" sz="2800" dirty="0"/>
              <a:t>, </a:t>
            </a:r>
            <a:r>
              <a:rPr lang="en-US" altLang="zh-CN" sz="2800" i="1" dirty="0"/>
              <a:t>m’</a:t>
            </a:r>
            <a:r>
              <a:rPr lang="en-US" altLang="zh-CN" sz="2800" dirty="0"/>
              <a:t>)</a:t>
            </a:r>
            <a:r>
              <a:rPr lang="zh-CN" altLang="en-US" sz="2800" dirty="0"/>
              <a:t>，其中 </a:t>
            </a:r>
            <a:r>
              <a:rPr lang="zh-CN" altLang="en-US" sz="2800" dirty="0">
                <a:solidFill>
                  <a:srgbClr val="0000FF"/>
                </a:solidFill>
                <a:sym typeface="Symbol" pitchFamily="18" charset="2"/>
              </a:rPr>
              <a:t></a:t>
            </a:r>
            <a:r>
              <a:rPr lang="zh-CN" altLang="en-US" sz="2800" dirty="0">
                <a:solidFill>
                  <a:srgbClr val="0000FF"/>
                </a:solidFill>
              </a:rPr>
              <a:t> 是发生在先关系且只由</a:t>
            </a:r>
            <a:r>
              <a:rPr lang="en-US" altLang="zh-CN" sz="2800" i="1" dirty="0">
                <a:solidFill>
                  <a:srgbClr val="0000FF"/>
                </a:solidFill>
              </a:rPr>
              <a:t>g</a:t>
            </a:r>
            <a:r>
              <a:rPr lang="zh-CN" altLang="en-US" sz="2800" dirty="0">
                <a:solidFill>
                  <a:srgbClr val="0000FF"/>
                </a:solidFill>
              </a:rPr>
              <a:t>的成员之间发送的消息引起</a:t>
            </a:r>
            <a:r>
              <a:rPr lang="zh-CN" altLang="en-US" sz="2800" dirty="0"/>
              <a:t>，那么，任何传递</a:t>
            </a:r>
            <a:r>
              <a:rPr lang="en-US" altLang="zh-CN" sz="2800" i="1" dirty="0"/>
              <a:t>m’</a:t>
            </a:r>
            <a:r>
              <a:rPr lang="zh-CN" altLang="en-US" sz="2800" dirty="0"/>
              <a:t>的</a:t>
            </a:r>
            <a:r>
              <a:rPr lang="zh-CN" altLang="en-US" sz="2800" u="sng" dirty="0">
                <a:solidFill>
                  <a:srgbClr val="0000FF"/>
                </a:solidFill>
              </a:rPr>
              <a:t>正确的进程</a:t>
            </a:r>
            <a:r>
              <a:rPr lang="zh-CN" altLang="en-US" sz="2800" dirty="0"/>
              <a:t>将在</a:t>
            </a:r>
            <a:r>
              <a:rPr lang="en-US" altLang="zh-CN" sz="2800" i="1" dirty="0"/>
              <a:t>m’</a:t>
            </a:r>
            <a:r>
              <a:rPr lang="zh-CN" altLang="en-US" sz="2800" dirty="0"/>
              <a:t>前传递</a:t>
            </a:r>
            <a:r>
              <a:rPr lang="en-US" altLang="zh-CN" sz="2800" i="1" dirty="0"/>
              <a:t>m</a:t>
            </a:r>
          </a:p>
          <a:p>
            <a:pPr lvl="1" eaLnBrk="1" hangingPunct="1">
              <a:lnSpc>
                <a:spcPct val="90000"/>
              </a:lnSpc>
            </a:pPr>
            <a:r>
              <a:rPr lang="zh-CN" altLang="en-US" dirty="0">
                <a:solidFill>
                  <a:srgbClr val="C00000"/>
                </a:solidFill>
              </a:rPr>
              <a:t>因果排序隐含</a:t>
            </a:r>
            <a:r>
              <a:rPr lang="en-US" altLang="zh-CN" dirty="0">
                <a:solidFill>
                  <a:srgbClr val="C00000"/>
                </a:solidFill>
              </a:rPr>
              <a:t>FIFO</a:t>
            </a:r>
            <a:r>
              <a:rPr lang="zh-CN" altLang="en-US" dirty="0">
                <a:solidFill>
                  <a:srgbClr val="C00000"/>
                </a:solidFill>
              </a:rPr>
              <a:t>排序 </a:t>
            </a:r>
            <a:endParaRPr lang="zh-CN" altLang="en-US" sz="2400" dirty="0">
              <a:solidFill>
                <a:srgbClr val="C00000"/>
              </a:solidFill>
            </a:endParaRPr>
          </a:p>
          <a:p>
            <a:pPr eaLnBrk="1" hangingPunct="1">
              <a:lnSpc>
                <a:spcPct val="90000"/>
              </a:lnSpc>
            </a:pPr>
            <a:r>
              <a:rPr lang="zh-CN" altLang="en-US" sz="2800" dirty="0"/>
              <a:t>全排序：如果一个正确的进程在传递</a:t>
            </a:r>
            <a:r>
              <a:rPr lang="en-US" altLang="zh-CN" sz="2800" i="1" dirty="0"/>
              <a:t>m’</a:t>
            </a:r>
            <a:r>
              <a:rPr lang="zh-CN" altLang="en-US" sz="2800" dirty="0"/>
              <a:t>前传递消息</a:t>
            </a:r>
            <a:r>
              <a:rPr lang="en-US" altLang="zh-CN" sz="2800" i="1" dirty="0"/>
              <a:t>m</a:t>
            </a:r>
            <a:r>
              <a:rPr lang="zh-CN" altLang="en-US" sz="2800" dirty="0"/>
              <a:t>，那么，任何其它传递</a:t>
            </a:r>
            <a:r>
              <a:rPr lang="en-US" altLang="zh-CN" sz="2800" i="1" dirty="0"/>
              <a:t>m’</a:t>
            </a:r>
            <a:r>
              <a:rPr lang="zh-CN" altLang="en-US" sz="2800" dirty="0"/>
              <a:t>的</a:t>
            </a:r>
            <a:r>
              <a:rPr lang="zh-CN" altLang="en-US" sz="2800" u="sng" dirty="0">
                <a:solidFill>
                  <a:srgbClr val="0000FF"/>
                </a:solidFill>
              </a:rPr>
              <a:t>正确的进程</a:t>
            </a:r>
            <a:r>
              <a:rPr lang="zh-CN" altLang="en-US" sz="2800" dirty="0"/>
              <a:t>将在</a:t>
            </a:r>
            <a:r>
              <a:rPr lang="en-US" altLang="zh-CN" sz="2800" i="1" dirty="0"/>
              <a:t>m’</a:t>
            </a:r>
            <a:r>
              <a:rPr lang="zh-CN" altLang="en-US" sz="2800" dirty="0"/>
              <a:t>前传递</a:t>
            </a:r>
            <a:r>
              <a:rPr lang="en-US" altLang="zh-CN" sz="2800" i="1" dirty="0"/>
              <a:t>m</a:t>
            </a:r>
          </a:p>
          <a:p>
            <a:pPr lvl="1" eaLnBrk="1" hangingPunct="1">
              <a:lnSpc>
                <a:spcPct val="90000"/>
              </a:lnSpc>
            </a:pPr>
            <a:r>
              <a:rPr lang="zh-CN" altLang="en-US" dirty="0">
                <a:solidFill>
                  <a:srgbClr val="C00000"/>
                </a:solidFill>
              </a:rPr>
              <a:t>全排序未必是</a:t>
            </a:r>
            <a:r>
              <a:rPr lang="en-US" altLang="zh-CN" dirty="0">
                <a:solidFill>
                  <a:srgbClr val="C00000"/>
                </a:solidFill>
              </a:rPr>
              <a:t>FIFO</a:t>
            </a:r>
            <a:r>
              <a:rPr lang="zh-CN" altLang="en-US" dirty="0">
                <a:solidFill>
                  <a:srgbClr val="C00000"/>
                </a:solidFill>
              </a:rPr>
              <a:t>或因果排序 </a:t>
            </a:r>
          </a:p>
          <a:p>
            <a:pPr eaLnBrk="1" hangingPunct="1">
              <a:lnSpc>
                <a:spcPct val="90000"/>
              </a:lnSpc>
            </a:pPr>
            <a:r>
              <a:rPr lang="zh-CN" altLang="en-US" sz="2800" dirty="0"/>
              <a:t>混合排序：</a:t>
            </a:r>
            <a:r>
              <a:rPr lang="en-US" altLang="zh-CN" sz="2800" dirty="0"/>
              <a:t>FIFO-</a:t>
            </a:r>
            <a:r>
              <a:rPr lang="zh-CN" altLang="en-US" sz="2800" dirty="0"/>
              <a:t>全排序，因果</a:t>
            </a:r>
            <a:r>
              <a:rPr lang="en-US" altLang="zh-CN" sz="2800" dirty="0"/>
              <a:t>-</a:t>
            </a:r>
            <a:r>
              <a:rPr lang="zh-CN" altLang="en-US" sz="2800" dirty="0"/>
              <a:t>全排序</a:t>
            </a:r>
          </a:p>
        </p:txBody>
      </p:sp>
    </p:spTree>
    <p:extLst>
      <p:ext uri="{BB962C8B-B14F-4D97-AF65-F5344CB8AC3E}">
        <p14:creationId xmlns:p14="http://schemas.microsoft.com/office/powerpoint/2010/main" val="3725818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251">
                                            <p:txEl>
                                              <p:pRg st="2" end="2"/>
                                            </p:txEl>
                                          </p:spTgt>
                                        </p:tgtEl>
                                        <p:attrNameLst>
                                          <p:attrName>style.visibility</p:attrName>
                                        </p:attrNameLst>
                                      </p:cBhvr>
                                      <p:to>
                                        <p:strVal val="visible"/>
                                      </p:to>
                                    </p:set>
                                    <p:animEffect transition="in" filter="fade">
                                      <p:cBhvr>
                                        <p:cTn id="7" dur="500"/>
                                        <p:tgtEl>
                                          <p:spTgt spid="5325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251">
                                            <p:txEl>
                                              <p:pRg st="4" end="4"/>
                                            </p:txEl>
                                          </p:spTgt>
                                        </p:tgtEl>
                                        <p:attrNameLst>
                                          <p:attrName>style.visibility</p:attrName>
                                        </p:attrNameLst>
                                      </p:cBhvr>
                                      <p:to>
                                        <p:strVal val="visible"/>
                                      </p:to>
                                    </p:set>
                                    <p:animEffect transition="in" filter="fade">
                                      <p:cBhvr>
                                        <p:cTn id="12" dur="500"/>
                                        <p:tgtEl>
                                          <p:spTgt spid="532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sz="3600" dirty="0"/>
              <a:t>霸道</a:t>
            </a:r>
            <a:r>
              <a:rPr lang="en-US" altLang="zh-CN" sz="3600" dirty="0"/>
              <a:t>(Bully)</a:t>
            </a:r>
            <a:r>
              <a:rPr lang="zh-CN" altLang="en-US" sz="3600" dirty="0"/>
              <a:t>算法</a:t>
            </a:r>
            <a:r>
              <a:rPr lang="en-US" altLang="zh-CN" sz="3600" dirty="0"/>
              <a:t>(Garcia-Molina1982)</a:t>
            </a:r>
            <a:endParaRPr lang="zh-CN" altLang="en-US" sz="3600" dirty="0"/>
          </a:p>
        </p:txBody>
      </p:sp>
      <p:sp>
        <p:nvSpPr>
          <p:cNvPr id="38915" name="Rectangle 3"/>
          <p:cNvSpPr>
            <a:spLocks noGrp="1" noChangeArrowheads="1"/>
          </p:cNvSpPr>
          <p:nvPr>
            <p:ph type="body" idx="1"/>
          </p:nvPr>
        </p:nvSpPr>
        <p:spPr/>
        <p:txBody>
          <a:bodyPr>
            <a:normAutofit fontScale="92500" lnSpcReduction="10000"/>
          </a:bodyPr>
          <a:lstStyle/>
          <a:p>
            <a:r>
              <a:rPr lang="zh-CN" altLang="en-US" sz="2800" dirty="0">
                <a:solidFill>
                  <a:srgbClr val="0000CC"/>
                </a:solidFill>
              </a:rPr>
              <a:t>假设</a:t>
            </a:r>
            <a:r>
              <a:rPr lang="zh-CN" altLang="en-US" sz="2800" dirty="0"/>
              <a:t>：进程可能崩溃；消息传递是可靠的，并能在一段时间内完成；所有进程知道对方的标识符</a:t>
            </a:r>
            <a:r>
              <a:rPr lang="en-US" altLang="zh-CN" sz="2800" dirty="0"/>
              <a:t>(</a:t>
            </a:r>
            <a:r>
              <a:rPr lang="en-US" altLang="zh-CN" sz="2800" dirty="0" err="1"/>
              <a:t>pid</a:t>
            </a:r>
            <a:r>
              <a:rPr lang="en-US" altLang="zh-CN" sz="2800" dirty="0"/>
              <a:t>)</a:t>
            </a:r>
          </a:p>
          <a:p>
            <a:r>
              <a:rPr lang="zh-CN" altLang="en-US" sz="2800" dirty="0">
                <a:solidFill>
                  <a:srgbClr val="0000CC"/>
                </a:solidFill>
              </a:rPr>
              <a:t>假设</a:t>
            </a:r>
            <a:r>
              <a:rPr lang="zh-CN" altLang="en-US" sz="2800" dirty="0"/>
              <a:t>：系统是同步的，并允许在选举期间进程崩溃</a:t>
            </a:r>
            <a:endParaRPr lang="en-US" altLang="zh-CN" sz="2800" dirty="0"/>
          </a:p>
          <a:p>
            <a:pPr lvl="1"/>
            <a:r>
              <a:rPr lang="zh-CN" altLang="en-US" sz="2400" dirty="0"/>
              <a:t>可以构造一个可靠的故障检测器来检测进程故障</a:t>
            </a:r>
            <a:endParaRPr lang="en-US" altLang="zh-CN" sz="2400" dirty="0"/>
          </a:p>
          <a:p>
            <a:pPr lvl="1"/>
            <a:endParaRPr lang="zh-CN" altLang="en-US" sz="2400" dirty="0"/>
          </a:p>
          <a:p>
            <a:pPr>
              <a:buFont typeface="Wingdings" panose="05000000000000000000" pitchFamily="2" charset="2"/>
              <a:buChar char="Ø"/>
            </a:pPr>
            <a:r>
              <a:rPr lang="zh-CN" altLang="en-US" sz="2200" b="1" dirty="0">
                <a:solidFill>
                  <a:srgbClr val="C00000"/>
                </a:solidFill>
              </a:rPr>
              <a:t>基于环的算法可用于异步系统，霸道算法仅用于同步系统</a:t>
            </a:r>
            <a:endParaRPr lang="en-US" altLang="zh-CN" sz="2200" b="1" dirty="0">
              <a:solidFill>
                <a:srgbClr val="C00000"/>
              </a:solidFill>
            </a:endParaRPr>
          </a:p>
          <a:p>
            <a:pPr>
              <a:buFont typeface="Wingdings" panose="05000000000000000000" pitchFamily="2" charset="2"/>
              <a:buChar char="Ø"/>
            </a:pPr>
            <a:r>
              <a:rPr lang="zh-CN" altLang="en-US" sz="2200" b="1" dirty="0">
                <a:solidFill>
                  <a:srgbClr val="C00000"/>
                </a:solidFill>
              </a:rPr>
              <a:t>基于环的算法是假设没有故障的，霸道算法假定进程可能在选举期间崩溃</a:t>
            </a:r>
            <a:endParaRPr lang="en-US" altLang="zh-CN" sz="2200" b="1" dirty="0">
              <a:solidFill>
                <a:srgbClr val="C00000"/>
              </a:solidFill>
            </a:endParaRPr>
          </a:p>
          <a:p>
            <a:pPr>
              <a:buFont typeface="Wingdings" panose="05000000000000000000" pitchFamily="2" charset="2"/>
              <a:buChar char="Ø"/>
            </a:pPr>
            <a:r>
              <a:rPr lang="zh-CN" altLang="en-US" sz="2200" b="1" dirty="0">
                <a:solidFill>
                  <a:srgbClr val="C00000"/>
                </a:solidFill>
              </a:rPr>
              <a:t>基于环的算法假定进程相互之间具有最小的先验知识，霸道算法假定每个进程知道哪些进程有较高的标识符，并且可以和所有这些进程通信</a:t>
            </a:r>
            <a:endParaRPr lang="en-US" altLang="zh-CN" sz="2200" b="1" dirty="0">
              <a:solidFill>
                <a:srgbClr val="C00000"/>
              </a:solidFill>
            </a:endParaRPr>
          </a:p>
          <a:p>
            <a:pPr>
              <a:buFont typeface="Wingdings" panose="05000000000000000000" pitchFamily="2" charset="2"/>
              <a:buChar char="Ø"/>
            </a:pPr>
            <a:endParaRPr lang="zh-CN" altLang="en-US" sz="2200" b="1" dirty="0">
              <a:solidFill>
                <a:srgbClr val="C00000"/>
              </a:solidFill>
            </a:endParaRPr>
          </a:p>
          <a:p>
            <a:r>
              <a:rPr lang="zh-CN" altLang="en-US" sz="2800" dirty="0"/>
              <a:t>霸道算法中有三种类型的消息</a:t>
            </a:r>
            <a:endParaRPr lang="en-US" altLang="zh-CN" sz="2800" dirty="0"/>
          </a:p>
          <a:p>
            <a:pPr lvl="1"/>
            <a:r>
              <a:rPr lang="zh-CN" altLang="en-US" sz="2400" b="1" dirty="0">
                <a:solidFill>
                  <a:srgbClr val="0000CC"/>
                </a:solidFill>
              </a:rPr>
              <a:t>选举消息</a:t>
            </a:r>
            <a:r>
              <a:rPr lang="zh-CN" altLang="en-US" sz="2400" dirty="0"/>
              <a:t>用于宣布选举</a:t>
            </a:r>
            <a:endParaRPr lang="en-US" altLang="zh-CN" sz="2400" dirty="0"/>
          </a:p>
          <a:p>
            <a:pPr lvl="1"/>
            <a:r>
              <a:rPr lang="zh-CN" altLang="en-US" sz="2400" b="1" dirty="0">
                <a:solidFill>
                  <a:srgbClr val="0000CC"/>
                </a:solidFill>
              </a:rPr>
              <a:t>回答消息</a:t>
            </a:r>
            <a:r>
              <a:rPr lang="zh-CN" altLang="en-US" sz="2400" dirty="0"/>
              <a:t>用于回复选举消息</a:t>
            </a:r>
            <a:endParaRPr lang="en-US" altLang="zh-CN" sz="2400" dirty="0"/>
          </a:p>
          <a:p>
            <a:pPr lvl="1"/>
            <a:r>
              <a:rPr lang="zh-CN" altLang="en-US" sz="2400" b="1" dirty="0">
                <a:solidFill>
                  <a:srgbClr val="0000CC"/>
                </a:solidFill>
              </a:rPr>
              <a:t>协调者消息</a:t>
            </a:r>
            <a:r>
              <a:rPr lang="zh-CN" altLang="en-US" sz="2400" dirty="0"/>
              <a:t>用于宣布当选进程的身份</a:t>
            </a:r>
            <a:r>
              <a:rPr lang="en-US" altLang="zh-CN" sz="2400" dirty="0"/>
              <a:t>——</a:t>
            </a:r>
            <a:r>
              <a:rPr lang="zh-CN" altLang="en-US" sz="2400" dirty="0"/>
              <a:t>新的“协调者”</a:t>
            </a:r>
          </a:p>
          <a:p>
            <a:r>
              <a:rPr lang="zh-CN" altLang="en-US" sz="2800" dirty="0"/>
              <a:t>一个进程在通过超时发现协调者已经出现故障时开始一次选举</a:t>
            </a:r>
            <a:endParaRPr lang="en-US" altLang="zh-CN" sz="2800" dirty="0"/>
          </a:p>
          <a:p>
            <a:pPr lvl="1"/>
            <a:r>
              <a:rPr lang="zh-CN" altLang="en-US" sz="2400" dirty="0"/>
              <a:t>几个进程可能并发地观察到此现象</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9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891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91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91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915">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915">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915">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915">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91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44624"/>
            <a:ext cx="8229600" cy="865187"/>
          </a:xfrm>
        </p:spPr>
        <p:txBody>
          <a:bodyPr/>
          <a:lstStyle/>
          <a:p>
            <a:pPr eaLnBrk="1" hangingPunct="1"/>
            <a:r>
              <a:rPr lang="zh-CN" altLang="en-US" sz="3600" dirty="0"/>
              <a:t>霸道算法</a:t>
            </a:r>
            <a:r>
              <a:rPr lang="en-US" altLang="zh-CN" sz="3600" dirty="0"/>
              <a:t>-</a:t>
            </a:r>
            <a:r>
              <a:rPr lang="zh-CN" altLang="en-US" sz="3600" dirty="0"/>
              <a:t>算法的要点</a:t>
            </a:r>
          </a:p>
        </p:txBody>
      </p:sp>
      <mc:AlternateContent xmlns:mc="http://schemas.openxmlformats.org/markup-compatibility/2006" xmlns:a14="http://schemas.microsoft.com/office/drawing/2010/main">
        <mc:Choice Requires="a14">
          <p:sp>
            <p:nvSpPr>
              <p:cNvPr id="39939" name="Rectangle 3"/>
              <p:cNvSpPr>
                <a:spLocks noGrp="1" noChangeArrowheads="1"/>
              </p:cNvSpPr>
              <p:nvPr>
                <p:ph idx="1"/>
              </p:nvPr>
            </p:nvSpPr>
            <p:spPr>
              <a:xfrm>
                <a:off x="457200" y="908721"/>
                <a:ext cx="8229600" cy="5949280"/>
              </a:xfrm>
            </p:spPr>
            <p:txBody>
              <a:bodyPr/>
              <a:lstStyle/>
              <a:p>
                <a:pPr eaLnBrk="1" hangingPunct="1">
                  <a:lnSpc>
                    <a:spcPct val="110000"/>
                  </a:lnSpc>
                </a:pPr>
                <a:r>
                  <a:rPr lang="zh-CN" altLang="en-US" sz="2400" dirty="0"/>
                  <a:t>有较低标识符的进程开始一次选举的过程：</a:t>
                </a:r>
                <a:r>
                  <a:rPr lang="zh-CN" altLang="en-US" sz="2400" dirty="0">
                    <a:solidFill>
                      <a:srgbClr val="0000CC"/>
                    </a:solidFill>
                  </a:rPr>
                  <a:t>发送</a:t>
                </a:r>
                <a:r>
                  <a:rPr lang="zh-CN" altLang="en-US" sz="2400" b="1" dirty="0">
                    <a:solidFill>
                      <a:srgbClr val="C00000"/>
                    </a:solidFill>
                  </a:rPr>
                  <a:t>选举消息</a:t>
                </a:r>
                <a:r>
                  <a:rPr lang="zh-CN" altLang="en-US" sz="2400" dirty="0">
                    <a:solidFill>
                      <a:srgbClr val="0000FF"/>
                    </a:solidFill>
                  </a:rPr>
                  <a:t>给那些有较高标识符的进程，并等待回复的回答消息</a:t>
                </a:r>
                <a:r>
                  <a:rPr lang="zh-CN" altLang="en-US" sz="2400" dirty="0"/>
                  <a:t>。如果在时间</a:t>
                </a:r>
                <a:r>
                  <a:rPr lang="en-US" altLang="zh-CN" sz="2400" i="1" dirty="0"/>
                  <a:t>T</a:t>
                </a:r>
                <a:r>
                  <a:rPr lang="zh-CN" altLang="en-US" sz="2400" dirty="0"/>
                  <a:t>内没有消息到达，该进程认为自己是协调者，并发送</a:t>
                </a:r>
                <a:r>
                  <a:rPr lang="zh-CN" altLang="en-US" sz="2400" b="1" dirty="0">
                    <a:solidFill>
                      <a:srgbClr val="C00000"/>
                    </a:solidFill>
                  </a:rPr>
                  <a:t>协调者消息</a:t>
                </a:r>
                <a:r>
                  <a:rPr lang="zh-CN" altLang="en-US" sz="2400" dirty="0"/>
                  <a:t>给所有有较低标识符的进程来宣布这一结果。否则，该进程再等待时间</a:t>
                </a:r>
                <a:r>
                  <a:rPr lang="en-US" altLang="zh-CN" sz="2400" i="1" dirty="0"/>
                  <a:t>T’</a:t>
                </a:r>
                <a:r>
                  <a:rPr lang="en-US" altLang="zh-CN" sz="2400" dirty="0"/>
                  <a:t> </a:t>
                </a:r>
                <a:r>
                  <a:rPr lang="zh-CN" altLang="en-US" sz="2400" dirty="0"/>
                  <a:t>用于接收从新的协调者发来的消息。如果没有消息到达，它开始另一次选举</a:t>
                </a:r>
              </a:p>
              <a:p>
                <a:pPr eaLnBrk="1" hangingPunct="1">
                  <a:lnSpc>
                    <a:spcPct val="110000"/>
                  </a:lnSpc>
                </a:pPr>
                <a:r>
                  <a:rPr lang="zh-CN" altLang="en-US" sz="2400" dirty="0"/>
                  <a:t>知道自己有最高标识符的进程可以发送</a:t>
                </a:r>
                <a:r>
                  <a:rPr lang="zh-CN" altLang="en-US" sz="2400" b="1" dirty="0">
                    <a:solidFill>
                      <a:srgbClr val="C00000"/>
                    </a:solidFill>
                  </a:rPr>
                  <a:t>协调者消息</a:t>
                </a:r>
                <a:r>
                  <a:rPr lang="zh-CN" altLang="en-US" sz="2400" dirty="0"/>
                  <a:t>给所有有较低标识符的进程，来选举自己为协调者</a:t>
                </a:r>
              </a:p>
              <a:p>
                <a:pPr eaLnBrk="1" hangingPunct="1">
                  <a:lnSpc>
                    <a:spcPct val="110000"/>
                  </a:lnSpc>
                </a:pPr>
                <a:r>
                  <a:rPr lang="zh-CN" altLang="en-US" sz="2400" dirty="0"/>
                  <a:t>如果进程</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𝑖</m:t>
                        </m:r>
                      </m:sub>
                    </m:sSub>
                  </m:oMath>
                </a14:m>
                <a:r>
                  <a:rPr lang="zh-CN" altLang="en-US" sz="2400" dirty="0"/>
                  <a:t>收到一个协调者消息，它把它的变量</a:t>
                </a:r>
                <a14:m>
                  <m:oMath xmlns:m="http://schemas.openxmlformats.org/officeDocument/2006/math">
                    <m:sSub>
                      <m:sSubPr>
                        <m:ctrlPr>
                          <a:rPr lang="en-US" altLang="zh-CN" sz="2400" i="1">
                            <a:latin typeface="Cambria Math" panose="02040503050406030204" pitchFamily="18" charset="0"/>
                          </a:rPr>
                        </m:ctrlPr>
                      </m:sSubPr>
                      <m:e>
                        <m:r>
                          <a:rPr lang="en-US" altLang="zh-CN" sz="2400">
                            <a:latin typeface="Cambria Math" panose="02040503050406030204" pitchFamily="18" charset="0"/>
                          </a:rPr>
                          <m:t>𝑒𝑙𝑒𝑐𝑡𝑒𝑑</m:t>
                        </m:r>
                      </m:e>
                      <m:sub>
                        <m:r>
                          <a:rPr lang="en-US" altLang="zh-CN" sz="2400">
                            <a:latin typeface="Cambria Math" panose="02040503050406030204" pitchFamily="18" charset="0"/>
                          </a:rPr>
                          <m:t>𝑖</m:t>
                        </m:r>
                      </m:sub>
                    </m:sSub>
                    <m:r>
                      <a:rPr lang="en-US" altLang="zh-CN" sz="2400" i="1">
                        <a:latin typeface="Cambria Math" panose="02040503050406030204" pitchFamily="18" charset="0"/>
                      </a:rPr>
                      <m:t> </m:t>
                    </m:r>
                  </m:oMath>
                </a14:m>
                <a:r>
                  <a:rPr lang="zh-CN" altLang="en-US" sz="2400" dirty="0"/>
                  <a:t>置为消息中包含的协调者的标识符，并把这个进程作为协调者</a:t>
                </a:r>
              </a:p>
              <a:p>
                <a:pPr eaLnBrk="1" hangingPunct="1">
                  <a:lnSpc>
                    <a:spcPct val="110000"/>
                  </a:lnSpc>
                </a:pPr>
                <a:r>
                  <a:rPr lang="zh-CN" altLang="en-US" sz="2400" dirty="0">
                    <a:solidFill>
                      <a:srgbClr val="0000FF"/>
                    </a:solidFill>
                  </a:rPr>
                  <a:t>如果进程</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𝑖</m:t>
                        </m:r>
                      </m:sub>
                    </m:sSub>
                  </m:oMath>
                </a14:m>
                <a:r>
                  <a:rPr lang="zh-CN" altLang="en-US" sz="2400" dirty="0">
                    <a:solidFill>
                      <a:srgbClr val="0000FF"/>
                    </a:solidFill>
                  </a:rPr>
                  <a:t>收到一个选举消息，它回送一个</a:t>
                </a:r>
                <a:r>
                  <a:rPr lang="zh-CN" altLang="en-US" sz="2400" b="1" dirty="0">
                    <a:solidFill>
                      <a:srgbClr val="C00000"/>
                    </a:solidFill>
                  </a:rPr>
                  <a:t>回答消息</a:t>
                </a:r>
                <a:r>
                  <a:rPr lang="zh-CN" altLang="en-US" sz="2400" dirty="0">
                    <a:solidFill>
                      <a:srgbClr val="0000FF"/>
                    </a:solidFill>
                  </a:rPr>
                  <a:t>并开始另一次选举</a:t>
                </a:r>
                <a:r>
                  <a:rPr lang="en-US" altLang="zh-CN" sz="2400" dirty="0"/>
                  <a:t>——</a:t>
                </a:r>
                <a:r>
                  <a:rPr lang="zh-CN" altLang="en-US" sz="2400" dirty="0"/>
                  <a:t>除非它已经开始了一次选举</a:t>
                </a:r>
              </a:p>
            </p:txBody>
          </p:sp>
        </mc:Choice>
        <mc:Fallback xmlns="">
          <p:sp>
            <p:nvSpPr>
              <p:cNvPr id="39939" name="Rectangle 3"/>
              <p:cNvSpPr>
                <a:spLocks noGrp="1" noRot="1" noChangeAspect="1" noMove="1" noResize="1" noEditPoints="1" noAdjustHandles="1" noChangeArrowheads="1" noChangeShapeType="1" noTextEdit="1"/>
              </p:cNvSpPr>
              <p:nvPr>
                <p:ph idx="1"/>
              </p:nvPr>
            </p:nvSpPr>
            <p:spPr>
              <a:xfrm>
                <a:off x="457200" y="908721"/>
                <a:ext cx="8229600" cy="5949280"/>
              </a:xfrm>
              <a:blipFill>
                <a:blip r:embed="rId3"/>
                <a:stretch>
                  <a:fillRect l="-963" t="-1025" r="-444"/>
                </a:stretch>
              </a:blipFill>
            </p:spPr>
            <p:txBody>
              <a:bodyPr/>
              <a:lstStyle/>
              <a:p>
                <a:r>
                  <a:rPr lang="zh-CN" altLang="en-US">
                    <a:noFill/>
                  </a:rPr>
                  <a:t> </a:t>
                </a:r>
              </a:p>
            </p:txBody>
          </p:sp>
        </mc:Fallback>
      </mc:AlternateContent>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a:t>霸道算法</a:t>
            </a:r>
            <a:r>
              <a:rPr lang="en-US" altLang="zh-CN"/>
              <a:t>-</a:t>
            </a:r>
            <a:r>
              <a:rPr lang="zh-CN" altLang="en-US"/>
              <a:t>例子</a:t>
            </a:r>
          </a:p>
        </p:txBody>
      </p:sp>
      <p:pic>
        <p:nvPicPr>
          <p:cNvPr id="40963" name="Picture 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611188" y="1125538"/>
            <a:ext cx="7705725" cy="5543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xmlns="" id="{11FE99DF-B595-4F95-A505-A65ED06A273D}"/>
              </a:ext>
            </a:extLst>
          </p:cNvPr>
          <p:cNvSpPr txBox="1"/>
          <p:nvPr/>
        </p:nvSpPr>
        <p:spPr>
          <a:xfrm>
            <a:off x="2303810" y="4149080"/>
            <a:ext cx="2160240" cy="369332"/>
          </a:xfrm>
          <a:prstGeom prst="rect">
            <a:avLst/>
          </a:prstGeom>
          <a:noFill/>
        </p:spPr>
        <p:txBody>
          <a:bodyPr wrap="square" rtlCol="0">
            <a:spAutoFit/>
          </a:bodyPr>
          <a:lstStyle/>
          <a:p>
            <a:r>
              <a:rPr lang="en-US" altLang="zh-CN" dirty="0"/>
              <a:t>P1</a:t>
            </a:r>
            <a:r>
              <a:rPr lang="zh-CN" altLang="en-US" dirty="0"/>
              <a:t>开始另一次选举</a:t>
            </a:r>
          </a:p>
        </p:txBody>
      </p:sp>
      <p:sp>
        <p:nvSpPr>
          <p:cNvPr id="5" name="文本框 4">
            <a:extLst>
              <a:ext uri="{FF2B5EF4-FFF2-40B4-BE49-F238E27FC236}">
                <a16:creationId xmlns:a16="http://schemas.microsoft.com/office/drawing/2014/main" xmlns="" id="{6FF05681-3CE5-485C-B9DC-705448A527C6}"/>
              </a:ext>
            </a:extLst>
          </p:cNvPr>
          <p:cNvSpPr txBox="1"/>
          <p:nvPr/>
        </p:nvSpPr>
        <p:spPr>
          <a:xfrm>
            <a:off x="160275" y="6278261"/>
            <a:ext cx="2160240" cy="369332"/>
          </a:xfrm>
          <a:prstGeom prst="rect">
            <a:avLst/>
          </a:prstGeom>
          <a:noFill/>
        </p:spPr>
        <p:txBody>
          <a:bodyPr wrap="square" rtlCol="0">
            <a:spAutoFit/>
          </a:bodyPr>
          <a:lstStyle/>
          <a:p>
            <a:r>
              <a:rPr lang="en-US" altLang="zh-CN" dirty="0"/>
              <a:t>P2</a:t>
            </a:r>
            <a:r>
              <a:rPr lang="zh-CN" altLang="en-US" dirty="0"/>
              <a:t>当选协调者</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a:t>算法分析</a:t>
            </a:r>
            <a:r>
              <a:rPr lang="en-US" altLang="zh-CN"/>
              <a:t>-I</a:t>
            </a:r>
          </a:p>
        </p:txBody>
      </p:sp>
      <p:sp>
        <p:nvSpPr>
          <p:cNvPr id="41987" name="Rectangle 3"/>
          <p:cNvSpPr>
            <a:spLocks noGrp="1" noChangeArrowheads="1"/>
          </p:cNvSpPr>
          <p:nvPr>
            <p:ph idx="1"/>
          </p:nvPr>
        </p:nvSpPr>
        <p:spPr>
          <a:xfrm>
            <a:off x="457200" y="836712"/>
            <a:ext cx="8229600" cy="5805487"/>
          </a:xfrm>
        </p:spPr>
        <p:txBody>
          <a:bodyPr>
            <a:normAutofit fontScale="70000" lnSpcReduction="20000"/>
          </a:bodyPr>
          <a:lstStyle/>
          <a:p>
            <a:pPr>
              <a:lnSpc>
                <a:spcPct val="120000"/>
              </a:lnSpc>
              <a:spcBef>
                <a:spcPts val="0"/>
              </a:spcBef>
            </a:pPr>
            <a:r>
              <a:rPr lang="zh-CN" altLang="en-US" dirty="0"/>
              <a:t>如果</a:t>
            </a:r>
            <a:r>
              <a:rPr lang="zh-CN" altLang="en-US" dirty="0">
                <a:solidFill>
                  <a:srgbClr val="C00000"/>
                </a:solidFill>
              </a:rPr>
              <a:t>没有进程被替换</a:t>
            </a:r>
            <a:r>
              <a:rPr lang="en-US" altLang="zh-CN" dirty="0"/>
              <a:t>(</a:t>
            </a:r>
            <a:r>
              <a:rPr lang="zh-CN" altLang="en-US" dirty="0"/>
              <a:t>指进程崩溃后重启</a:t>
            </a:r>
            <a:r>
              <a:rPr lang="en-US" altLang="zh-CN" dirty="0"/>
              <a:t>)</a:t>
            </a:r>
            <a:r>
              <a:rPr lang="zh-CN" altLang="en-US" dirty="0"/>
              <a:t>，算法</a:t>
            </a:r>
            <a:r>
              <a:rPr lang="zh-CN" altLang="en-US" b="1" dirty="0">
                <a:solidFill>
                  <a:srgbClr val="0000CC"/>
                </a:solidFill>
              </a:rPr>
              <a:t>满足条件</a:t>
            </a:r>
            <a:r>
              <a:rPr lang="en-US" altLang="zh-CN" b="1" dirty="0">
                <a:solidFill>
                  <a:srgbClr val="0000CC"/>
                </a:solidFill>
              </a:rPr>
              <a:t>E1</a:t>
            </a:r>
          </a:p>
          <a:p>
            <a:pPr>
              <a:lnSpc>
                <a:spcPct val="120000"/>
              </a:lnSpc>
              <a:spcBef>
                <a:spcPts val="0"/>
              </a:spcBef>
            </a:pPr>
            <a:r>
              <a:rPr lang="zh-CN" altLang="en-US" dirty="0"/>
              <a:t>如果</a:t>
            </a:r>
            <a:r>
              <a:rPr lang="zh-CN" altLang="en-US" dirty="0">
                <a:solidFill>
                  <a:srgbClr val="C00000"/>
                </a:solidFill>
              </a:rPr>
              <a:t>允许进程被替换</a:t>
            </a:r>
            <a:r>
              <a:rPr lang="zh-CN" altLang="en-US" dirty="0"/>
              <a:t>，那么如果崩溃的进程被替换为具有相同标识符的进程，这个算法就</a:t>
            </a:r>
            <a:r>
              <a:rPr lang="zh-CN" altLang="en-US" b="1" dirty="0">
                <a:solidFill>
                  <a:srgbClr val="0000CC"/>
                </a:solidFill>
              </a:rPr>
              <a:t>不能保证满足</a:t>
            </a:r>
            <a:r>
              <a:rPr lang="en-US" altLang="zh-CN" b="1" dirty="0">
                <a:solidFill>
                  <a:srgbClr val="0000CC"/>
                </a:solidFill>
              </a:rPr>
              <a:t>E1</a:t>
            </a:r>
          </a:p>
          <a:p>
            <a:pPr lvl="1">
              <a:lnSpc>
                <a:spcPct val="120000"/>
              </a:lnSpc>
              <a:spcBef>
                <a:spcPts val="0"/>
              </a:spcBef>
            </a:pPr>
            <a:r>
              <a:rPr lang="zh-CN" altLang="en-US" sz="3100" dirty="0"/>
              <a:t>一个进程已经检测到进程</a:t>
            </a:r>
            <a:r>
              <a:rPr lang="en-US" altLang="zh-CN" sz="3100" dirty="0"/>
              <a:t>p</a:t>
            </a:r>
            <a:r>
              <a:rPr lang="zh-CN" altLang="en-US" sz="3100" dirty="0"/>
              <a:t>的崩溃，然后决定它有最高的标识符，这时，</a:t>
            </a:r>
            <a:r>
              <a:rPr lang="en-US" altLang="zh-CN" sz="3100" dirty="0"/>
              <a:t>p</a:t>
            </a:r>
            <a:r>
              <a:rPr lang="zh-CN" altLang="en-US" sz="3100" dirty="0"/>
              <a:t>的替换进程激活了，替换</a:t>
            </a:r>
            <a:r>
              <a:rPr lang="en-US" altLang="zh-CN" sz="3100" dirty="0"/>
              <a:t>p</a:t>
            </a:r>
            <a:r>
              <a:rPr lang="zh-CN" altLang="en-US" sz="3100" dirty="0"/>
              <a:t>的进程可能决定它有最高的标识符。两个进程可能并发地宣布它们自己为协调者。因为在消息的传输顺序上没有保证，所以，这些消息的接收者可能就谁是协调者得出不同的结论</a:t>
            </a:r>
          </a:p>
          <a:p>
            <a:pPr>
              <a:lnSpc>
                <a:spcPct val="120000"/>
              </a:lnSpc>
              <a:spcBef>
                <a:spcPts val="0"/>
              </a:spcBef>
            </a:pPr>
            <a:r>
              <a:rPr lang="zh-CN" altLang="en-US" dirty="0"/>
              <a:t>如果假定的</a:t>
            </a:r>
            <a:r>
              <a:rPr lang="zh-CN" altLang="en-US" dirty="0">
                <a:solidFill>
                  <a:srgbClr val="C00000"/>
                </a:solidFill>
              </a:rPr>
              <a:t>超时值被证明是不准确的</a:t>
            </a:r>
            <a:r>
              <a:rPr lang="zh-CN" altLang="en-US" dirty="0"/>
              <a:t>，即如果进程的故障检测器是不可靠的，条件</a:t>
            </a:r>
            <a:r>
              <a:rPr lang="en-US" altLang="zh-CN" b="1" dirty="0">
                <a:solidFill>
                  <a:srgbClr val="0000CC"/>
                </a:solidFill>
              </a:rPr>
              <a:t>E1</a:t>
            </a:r>
            <a:r>
              <a:rPr lang="zh-CN" altLang="en-US" b="1" dirty="0">
                <a:solidFill>
                  <a:srgbClr val="0000CC"/>
                </a:solidFill>
              </a:rPr>
              <a:t>可能会被违反</a:t>
            </a:r>
          </a:p>
          <a:p>
            <a:pPr lvl="1">
              <a:lnSpc>
                <a:spcPct val="120000"/>
              </a:lnSpc>
              <a:spcBef>
                <a:spcPts val="0"/>
              </a:spcBef>
            </a:pPr>
            <a:r>
              <a:rPr lang="zh-CN" altLang="en-US" sz="3100" dirty="0"/>
              <a:t>假设或者</a:t>
            </a:r>
            <a:r>
              <a:rPr lang="en-US" altLang="zh-CN" sz="3100" dirty="0"/>
              <a:t>p3</a:t>
            </a:r>
            <a:r>
              <a:rPr lang="zh-CN" altLang="en-US" sz="3100" dirty="0"/>
              <a:t>没有崩溃但运行异乎寻常地慢</a:t>
            </a:r>
            <a:r>
              <a:rPr lang="en-US" altLang="zh-CN" sz="3100" dirty="0"/>
              <a:t>(</a:t>
            </a:r>
            <a:r>
              <a:rPr lang="zh-CN" altLang="en-US" sz="3100" dirty="0"/>
              <a:t>即系统同步的假定是不正确的</a:t>
            </a:r>
            <a:r>
              <a:rPr lang="en-US" altLang="zh-CN" sz="3100" dirty="0"/>
              <a:t>)</a:t>
            </a:r>
            <a:r>
              <a:rPr lang="zh-CN" altLang="en-US" sz="3100" dirty="0"/>
              <a:t>，或者</a:t>
            </a:r>
            <a:r>
              <a:rPr lang="en-US" altLang="zh-CN" sz="3100" dirty="0"/>
              <a:t>p3</a:t>
            </a:r>
            <a:r>
              <a:rPr lang="zh-CN" altLang="en-US" sz="3100" dirty="0"/>
              <a:t>已经崩溃但被替换。正在</a:t>
            </a:r>
            <a:r>
              <a:rPr lang="en-US" altLang="zh-CN" sz="3100" dirty="0"/>
              <a:t>p2</a:t>
            </a:r>
            <a:r>
              <a:rPr lang="zh-CN" altLang="en-US" sz="3100" dirty="0"/>
              <a:t>发送它的协调者消息时，</a:t>
            </a:r>
            <a:r>
              <a:rPr lang="en-US" altLang="zh-CN" sz="3100" dirty="0"/>
              <a:t>p3 (</a:t>
            </a:r>
            <a:r>
              <a:rPr lang="zh-CN" altLang="en-US" sz="3100" dirty="0"/>
              <a:t>或替换者</a:t>
            </a:r>
            <a:r>
              <a:rPr lang="en-US" altLang="zh-CN" sz="3100" dirty="0"/>
              <a:t>)</a:t>
            </a:r>
            <a:r>
              <a:rPr lang="zh-CN" altLang="en-US" sz="3100" dirty="0"/>
              <a:t>也做同样的事情。</a:t>
            </a:r>
            <a:r>
              <a:rPr lang="en-US" altLang="zh-CN" sz="3100" dirty="0"/>
              <a:t>p2</a:t>
            </a:r>
            <a:r>
              <a:rPr lang="zh-CN" altLang="en-US" sz="3100" dirty="0"/>
              <a:t>在发送自己的协调者消息后收到</a:t>
            </a:r>
            <a:r>
              <a:rPr lang="en-US" altLang="zh-CN" sz="3100" dirty="0"/>
              <a:t>p3</a:t>
            </a:r>
            <a:r>
              <a:rPr lang="zh-CN" altLang="en-US" sz="3100" dirty="0"/>
              <a:t>的，因此置</a:t>
            </a:r>
            <a:r>
              <a:rPr lang="en-US" altLang="zh-CN" sz="3100" dirty="0"/>
              <a:t>elected2 = p3</a:t>
            </a:r>
            <a:r>
              <a:rPr lang="zh-CN" altLang="en-US" sz="3100" dirty="0"/>
              <a:t>。 由于消息传输延迟，</a:t>
            </a:r>
            <a:r>
              <a:rPr lang="en-US" altLang="zh-CN" sz="3100" dirty="0"/>
              <a:t>p1</a:t>
            </a:r>
            <a:r>
              <a:rPr lang="zh-CN" altLang="en-US" sz="3100" dirty="0"/>
              <a:t>在收到</a:t>
            </a:r>
            <a:r>
              <a:rPr lang="en-US" altLang="zh-CN" sz="3100" dirty="0"/>
              <a:t>p3</a:t>
            </a:r>
            <a:r>
              <a:rPr lang="zh-CN" altLang="en-US" sz="3100" dirty="0"/>
              <a:t>的协调者消息后收到</a:t>
            </a:r>
            <a:r>
              <a:rPr lang="en-US" altLang="zh-CN" sz="3100" dirty="0"/>
              <a:t>p2</a:t>
            </a:r>
            <a:r>
              <a:rPr lang="zh-CN" altLang="en-US" sz="3100" dirty="0"/>
              <a:t>的，因此最终</a:t>
            </a:r>
            <a:r>
              <a:rPr lang="en-US" altLang="zh-CN" sz="3100" dirty="0"/>
              <a:t>elected1 = p2</a:t>
            </a:r>
            <a:r>
              <a:rPr lang="zh-CN" altLang="en-US" sz="3100" dirty="0"/>
              <a:t>。条件</a:t>
            </a:r>
            <a:r>
              <a:rPr lang="en-US" altLang="zh-CN" sz="3100" dirty="0"/>
              <a:t>E1</a:t>
            </a:r>
            <a:r>
              <a:rPr lang="zh-CN" altLang="en-US" sz="3100" dirty="0"/>
              <a:t>被违反</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a:t>算法分析</a:t>
            </a:r>
            <a:r>
              <a:rPr lang="en-US" altLang="zh-CN"/>
              <a:t>-II</a:t>
            </a:r>
          </a:p>
        </p:txBody>
      </p:sp>
      <mc:AlternateContent xmlns:mc="http://schemas.openxmlformats.org/markup-compatibility/2006" xmlns:a14="http://schemas.microsoft.com/office/drawing/2010/main">
        <mc:Choice Requires="a14">
          <p:sp>
            <p:nvSpPr>
              <p:cNvPr id="43011" name="Rectangle 3"/>
              <p:cNvSpPr>
                <a:spLocks noGrp="1" noChangeArrowheads="1"/>
              </p:cNvSpPr>
              <p:nvPr>
                <p:ph type="body" idx="1"/>
              </p:nvPr>
            </p:nvSpPr>
            <p:spPr/>
            <p:txBody>
              <a:bodyPr/>
              <a:lstStyle/>
              <a:p>
                <a:pPr eaLnBrk="1" hangingPunct="1"/>
                <a:r>
                  <a:rPr lang="zh-CN" altLang="en-US" sz="2800" dirty="0"/>
                  <a:t>满足活性条件</a:t>
                </a:r>
                <a:r>
                  <a:rPr lang="en-US" altLang="zh-CN" sz="2800" dirty="0"/>
                  <a:t>E2</a:t>
                </a:r>
              </a:p>
              <a:p>
                <a:pPr eaLnBrk="1" hangingPunct="1"/>
                <a:r>
                  <a:rPr lang="zh-CN" altLang="en-US" sz="2800" dirty="0"/>
                  <a:t>性能</a:t>
                </a:r>
              </a:p>
              <a:p>
                <a:pPr lvl="1" eaLnBrk="1" hangingPunct="1"/>
                <a:r>
                  <a:rPr lang="zh-CN" altLang="en-US" dirty="0">
                    <a:solidFill>
                      <a:srgbClr val="C00000"/>
                    </a:solidFill>
                  </a:rPr>
                  <a:t>最好情况</a:t>
                </a:r>
                <a:r>
                  <a:rPr lang="zh-CN" altLang="en-US" dirty="0"/>
                  <a:t>是具有次高标识符的进程发现了协调者的故障。它可以立即选举自己并发送</a:t>
                </a:r>
                <a:r>
                  <a:rPr lang="en-US" altLang="zh-CN" dirty="0"/>
                  <a:t>N-2</a:t>
                </a:r>
                <a:r>
                  <a:rPr lang="zh-CN" altLang="en-US" dirty="0"/>
                  <a:t>个协调者消息。回转时间是一个消息</a:t>
                </a:r>
              </a:p>
              <a:p>
                <a:pPr lvl="1" eaLnBrk="1" hangingPunct="1"/>
                <a:r>
                  <a:rPr lang="zh-CN" altLang="en-US" dirty="0"/>
                  <a:t>在</a:t>
                </a:r>
                <a:r>
                  <a:rPr lang="zh-CN" altLang="en-US" dirty="0">
                    <a:solidFill>
                      <a:srgbClr val="C00000"/>
                    </a:solidFill>
                  </a:rPr>
                  <a:t>最坏情况</a:t>
                </a:r>
                <a:r>
                  <a:rPr lang="zh-CN" altLang="en-US" dirty="0"/>
                  <a:t>下，霸道算法需要</a:t>
                </a:r>
                <a:r>
                  <a:rPr lang="en-US" altLang="zh-CN" dirty="0"/>
                  <a:t>O(</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2</m:t>
                        </m:r>
                      </m:sup>
                    </m:sSup>
                  </m:oMath>
                </a14:m>
                <a:r>
                  <a:rPr lang="en-US" altLang="zh-CN" dirty="0"/>
                  <a:t>)</a:t>
                </a:r>
                <a:r>
                  <a:rPr lang="zh-CN" altLang="en-US" dirty="0"/>
                  <a:t>个消息，即，具有最小标识符的进程首先检测到协调者的故障，然后</a:t>
                </a:r>
                <a:r>
                  <a:rPr lang="en-US" altLang="zh-CN" dirty="0"/>
                  <a:t>N-1</a:t>
                </a:r>
                <a:r>
                  <a:rPr lang="zh-CN" altLang="en-US" dirty="0"/>
                  <a:t>个进程一起开始选举，每个都发送消息到有较高标识符的进程</a:t>
                </a:r>
              </a:p>
            </p:txBody>
          </p:sp>
        </mc:Choice>
        <mc:Fallback xmlns="">
          <p:sp>
            <p:nvSpPr>
              <p:cNvPr id="43011" name="Rectangle 3"/>
              <p:cNvSpPr>
                <a:spLocks noGrp="1" noRot="1" noChangeAspect="1" noMove="1" noResize="1" noEditPoints="1" noAdjustHandles="1" noChangeArrowheads="1" noChangeShapeType="1" noTextEdit="1"/>
              </p:cNvSpPr>
              <p:nvPr>
                <p:ph type="body" idx="1"/>
              </p:nvPr>
            </p:nvSpPr>
            <p:spPr>
              <a:blipFill>
                <a:blip r:embed="rId3"/>
                <a:stretch>
                  <a:fillRect l="-1333" t="-1300"/>
                </a:stretch>
              </a:blipFill>
            </p:spPr>
            <p:txBody>
              <a:bodyPr/>
              <a:lstStyle/>
              <a:p>
                <a:r>
                  <a:rPr lang="zh-CN" altLang="en-US">
                    <a:noFill/>
                  </a:rPr>
                  <a:t> </a:t>
                </a:r>
              </a:p>
            </p:txBody>
          </p:sp>
        </mc:Fallback>
      </mc:AlternateContent>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44624"/>
            <a:ext cx="8229600" cy="865187"/>
          </a:xfrm>
        </p:spPr>
        <p:txBody>
          <a:bodyPr/>
          <a:lstStyle/>
          <a:p>
            <a:pPr eaLnBrk="1" hangingPunct="1"/>
            <a:r>
              <a:rPr lang="en-US" altLang="zh-CN" dirty="0"/>
              <a:t>Election in Arbitrary Networks </a:t>
            </a:r>
          </a:p>
        </p:txBody>
      </p:sp>
      <mc:AlternateContent xmlns:mc="http://schemas.openxmlformats.org/markup-compatibility/2006" xmlns:a14="http://schemas.microsoft.com/office/drawing/2010/main">
        <mc:Choice Requires="a14">
          <p:sp>
            <p:nvSpPr>
              <p:cNvPr id="44035" name="Rectangle 3"/>
              <p:cNvSpPr>
                <a:spLocks noGrp="1" noChangeArrowheads="1"/>
              </p:cNvSpPr>
              <p:nvPr>
                <p:ph type="body" idx="1"/>
              </p:nvPr>
            </p:nvSpPr>
            <p:spPr>
              <a:xfrm>
                <a:off x="457200" y="980729"/>
                <a:ext cx="8229600" cy="5877272"/>
              </a:xfrm>
            </p:spPr>
            <p:txBody>
              <a:bodyPr/>
              <a:lstStyle/>
              <a:p>
                <a:pPr eaLnBrk="1" hangingPunct="1"/>
                <a:r>
                  <a:rPr lang="en-US" altLang="zh-CN" sz="2800" b="1" dirty="0">
                    <a:solidFill>
                      <a:srgbClr val="0000FF"/>
                    </a:solidFill>
                  </a:rPr>
                  <a:t>A ring algorithm </a:t>
                </a:r>
                <a:r>
                  <a:rPr lang="en-US" altLang="zh-CN" sz="2800" dirty="0"/>
                  <a:t>can be used, if a ring is embedded on the given topology </a:t>
                </a:r>
              </a:p>
              <a:p>
                <a:pPr lvl="1" eaLnBrk="1" hangingPunct="1"/>
                <a:r>
                  <a:rPr lang="en-US" altLang="zh-CN" sz="2400" dirty="0"/>
                  <a:t>The orientation of the embedded ring helps messages propagate in a predefined manner</a:t>
                </a:r>
              </a:p>
              <a:p>
                <a:pPr eaLnBrk="1" hangingPunct="1"/>
                <a:r>
                  <a:rPr lang="en-US" altLang="zh-CN" sz="2800" b="1" dirty="0">
                    <a:solidFill>
                      <a:srgbClr val="0000FF"/>
                    </a:solidFill>
                  </a:rPr>
                  <a:t>Use flooding </a:t>
                </a:r>
                <a:r>
                  <a:rPr lang="en-US" altLang="zh-CN" sz="2800" dirty="0"/>
                  <a:t>to construct a leader election algorithm that will run in rounds</a:t>
                </a:r>
              </a:p>
              <a:p>
                <a:pPr lvl="1" eaLnBrk="1" hangingPunct="1"/>
                <a:r>
                  <a:rPr lang="en-US" altLang="zh-CN" sz="2400" dirty="0"/>
                  <a:t>Initially, </a:t>
                </a:r>
                <a:r>
                  <a:rPr lang="en-US" altLang="zh-CN" sz="2400" dirty="0">
                    <a:sym typeface="Symbol" pitchFamily="18" charset="2"/>
                  </a:rPr>
                  <a:t></a:t>
                </a:r>
                <a:r>
                  <a:rPr lang="en-US" altLang="zh-CN" sz="2400" dirty="0" err="1"/>
                  <a:t>i:L</a:t>
                </a:r>
                <a:r>
                  <a:rPr lang="en-US" altLang="zh-CN" sz="2400" dirty="0"/>
                  <a:t>(</a:t>
                </a:r>
                <a:r>
                  <a:rPr lang="en-US" altLang="zh-CN" sz="2400" dirty="0" err="1"/>
                  <a:t>i</a:t>
                </a:r>
                <a:r>
                  <a:rPr lang="en-US" altLang="zh-CN" sz="2400" dirty="0"/>
                  <a:t>)=</a:t>
                </a:r>
                <a:r>
                  <a:rPr lang="en-US" altLang="zh-CN" sz="2400" dirty="0" err="1"/>
                  <a:t>i</a:t>
                </a:r>
                <a:r>
                  <a:rPr lang="en-US" altLang="zh-CN" sz="2400" dirty="0"/>
                  <a:t> </a:t>
                </a:r>
              </a:p>
              <a:p>
                <a:pPr lvl="1" eaLnBrk="1" hangingPunct="1"/>
                <a:r>
                  <a:rPr lang="en-US" altLang="zh-CN" sz="2400" dirty="0"/>
                  <a:t>In each round, every node sends the id of its leader to all its neighbors. A process </a:t>
                </a:r>
                <a:r>
                  <a:rPr lang="en-US" altLang="zh-CN" sz="2400" b="1" i="1" dirty="0" err="1"/>
                  <a:t>i</a:t>
                </a:r>
                <a:r>
                  <a:rPr lang="en-US" altLang="zh-CN" sz="2400" dirty="0"/>
                  <a:t> picks the largest id from the set </a:t>
                </a:r>
                <a:r>
                  <a:rPr lang="en-US" altLang="zh-CN" sz="2400" dirty="0">
                    <a:solidFill>
                      <a:srgbClr val="0000FF"/>
                    </a:solidFill>
                  </a:rPr>
                  <a:t>{L(</a:t>
                </a:r>
                <a:r>
                  <a:rPr lang="en-US" altLang="zh-CN" sz="2400" dirty="0" err="1">
                    <a:solidFill>
                      <a:srgbClr val="0000FF"/>
                    </a:solidFill>
                  </a:rPr>
                  <a:t>i</a:t>
                </a:r>
                <a:r>
                  <a:rPr lang="en-US" altLang="zh-CN" sz="2400" dirty="0">
                    <a:solidFill>
                      <a:srgbClr val="0000FF"/>
                    </a:solidFill>
                  </a:rPr>
                  <a:t>) ∪ the set of all ids received}</a:t>
                </a:r>
                <a:r>
                  <a:rPr lang="en-US" altLang="zh-CN" sz="2400" dirty="0"/>
                  <a:t>, assigns it to L(</a:t>
                </a:r>
                <a:r>
                  <a:rPr lang="en-US" altLang="zh-CN" sz="2400" dirty="0" err="1"/>
                  <a:t>i</a:t>
                </a:r>
                <a:r>
                  <a:rPr lang="en-US" altLang="zh-CN" sz="2400" dirty="0"/>
                  <a:t>), sends L(</a:t>
                </a:r>
                <a:r>
                  <a:rPr lang="en-US" altLang="zh-CN" sz="2400" dirty="0" err="1"/>
                  <a:t>i</a:t>
                </a:r>
                <a:r>
                  <a:rPr lang="en-US" altLang="zh-CN" sz="2400" dirty="0"/>
                  <a:t>) out to its neighbors</a:t>
                </a:r>
              </a:p>
              <a:p>
                <a:pPr lvl="1" eaLnBrk="1" hangingPunct="1"/>
                <a:r>
                  <a:rPr lang="en-US" altLang="zh-CN" sz="2400" dirty="0"/>
                  <a:t>The algorithm terminates after </a:t>
                </a:r>
                <a14:m>
                  <m:oMath xmlns:m="http://schemas.openxmlformats.org/officeDocument/2006/math">
                    <m:r>
                      <a:rPr lang="en-US" altLang="zh-CN" sz="2400" i="1">
                        <a:latin typeface="Cambria Math" panose="02040503050406030204" pitchFamily="18" charset="0"/>
                        <a:ea typeface="Cambria Math" panose="02040503050406030204" pitchFamily="18" charset="0"/>
                      </a:rPr>
                      <m:t>𝐷</m:t>
                    </m:r>
                  </m:oMath>
                </a14:m>
                <a:r>
                  <a:rPr lang="en-US" altLang="zh-CN" sz="2400" dirty="0"/>
                  <a:t> rounds, where </a:t>
                </a:r>
                <a14:m>
                  <m:oMath xmlns:m="http://schemas.openxmlformats.org/officeDocument/2006/math">
                    <m:r>
                      <a:rPr lang="en-US" altLang="zh-CN" sz="2400" i="1">
                        <a:latin typeface="Cambria Math" panose="02040503050406030204" pitchFamily="18" charset="0"/>
                        <a:ea typeface="Cambria Math" panose="02040503050406030204" pitchFamily="18" charset="0"/>
                      </a:rPr>
                      <m:t>𝐷</m:t>
                    </m:r>
                  </m:oMath>
                </a14:m>
                <a:r>
                  <a:rPr lang="en-US" altLang="zh-CN" sz="2400" dirty="0"/>
                  <a:t> is </a:t>
                </a:r>
                <a:r>
                  <a:rPr lang="en-US" altLang="zh-CN" sz="2400" b="1" dirty="0"/>
                  <a:t>the diameter of the graph</a:t>
                </a:r>
                <a:r>
                  <a:rPr lang="en-US" altLang="zh-CN" sz="2400" dirty="0"/>
                  <a:t>. The message complexity is O(</a:t>
                </a:r>
                <a14:m>
                  <m:oMath xmlns:m="http://schemas.openxmlformats.org/officeDocument/2006/math">
                    <m:r>
                      <m:rPr>
                        <m:sty m:val="p"/>
                      </m:rPr>
                      <a:rPr lang="el-GR" altLang="zh-CN" sz="2400" i="1" smtClean="0">
                        <a:latin typeface="Cambria Math" panose="02040503050406030204" pitchFamily="18" charset="0"/>
                        <a:ea typeface="Cambria Math" panose="02040503050406030204" pitchFamily="18" charset="0"/>
                      </a:rPr>
                      <m:t>δ</m:t>
                    </m:r>
                    <m:r>
                      <a:rPr lang="en-US" altLang="zh-CN" sz="240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𝐷</m:t>
                    </m:r>
                  </m:oMath>
                </a14:m>
                <a:r>
                  <a:rPr lang="en-US" altLang="zh-CN" sz="2400" dirty="0"/>
                  <a:t>), where </a:t>
                </a:r>
                <a14:m>
                  <m:oMath xmlns:m="http://schemas.openxmlformats.org/officeDocument/2006/math">
                    <m:r>
                      <m:rPr>
                        <m:sty m:val="p"/>
                      </m:rPr>
                      <a:rPr lang="el-GR" altLang="zh-CN" sz="2400" i="1">
                        <a:latin typeface="Cambria Math" panose="02040503050406030204" pitchFamily="18" charset="0"/>
                        <a:ea typeface="Cambria Math" panose="02040503050406030204" pitchFamily="18" charset="0"/>
                      </a:rPr>
                      <m:t>δ</m:t>
                    </m:r>
                    <m:r>
                      <a:rPr lang="el-GR" altLang="zh-CN" sz="2400" i="1">
                        <a:latin typeface="Cambria Math" panose="02040503050406030204" pitchFamily="18" charset="0"/>
                        <a:ea typeface="Cambria Math" panose="02040503050406030204" pitchFamily="18" charset="0"/>
                      </a:rPr>
                      <m:t> </m:t>
                    </m:r>
                  </m:oMath>
                </a14:m>
                <a:r>
                  <a:rPr lang="en-US" altLang="zh-CN" sz="2400" dirty="0"/>
                  <a:t>is the maximum degree of a node  </a:t>
                </a:r>
              </a:p>
            </p:txBody>
          </p:sp>
        </mc:Choice>
        <mc:Fallback xmlns="">
          <p:sp>
            <p:nvSpPr>
              <p:cNvPr id="44035" name="Rectangle 3"/>
              <p:cNvSpPr>
                <a:spLocks noGrp="1" noRot="1" noChangeAspect="1" noMove="1" noResize="1" noEditPoints="1" noAdjustHandles="1" noChangeArrowheads="1" noChangeShapeType="1" noTextEdit="1"/>
              </p:cNvSpPr>
              <p:nvPr>
                <p:ph type="body" idx="1"/>
              </p:nvPr>
            </p:nvSpPr>
            <p:spPr>
              <a:xfrm>
                <a:off x="457200" y="980729"/>
                <a:ext cx="8229600" cy="5877272"/>
              </a:xfrm>
              <a:blipFill>
                <a:blip r:embed="rId3"/>
                <a:stretch>
                  <a:fillRect l="-1333" t="-1141" r="-2000" b="-1556"/>
                </a:stretch>
              </a:blipFill>
            </p:spPr>
            <p:txBody>
              <a:bodyPr/>
              <a:lstStyle/>
              <a:p>
                <a:r>
                  <a:rPr lang="zh-CN" altLang="en-US">
                    <a:noFill/>
                  </a:rPr>
                  <a:t> </a:t>
                </a:r>
              </a:p>
            </p:txBody>
          </p:sp>
        </mc:Fallback>
      </mc:AlternateContent>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27384"/>
            <a:ext cx="8229600" cy="865187"/>
          </a:xfrm>
        </p:spPr>
        <p:txBody>
          <a:bodyPr/>
          <a:lstStyle/>
          <a:p>
            <a:r>
              <a:rPr lang="en-US" altLang="zh-CN" dirty="0"/>
              <a:t>Elections in Wireless Environments</a:t>
            </a:r>
          </a:p>
        </p:txBody>
      </p:sp>
      <p:sp>
        <p:nvSpPr>
          <p:cNvPr id="45059" name="Rectangle 3"/>
          <p:cNvSpPr>
            <a:spLocks noGrp="1" noChangeArrowheads="1"/>
          </p:cNvSpPr>
          <p:nvPr>
            <p:ph idx="1"/>
          </p:nvPr>
        </p:nvSpPr>
        <p:spPr>
          <a:xfrm>
            <a:off x="457200" y="836713"/>
            <a:ext cx="8229600" cy="6021288"/>
          </a:xfrm>
        </p:spPr>
        <p:txBody>
          <a:bodyPr>
            <a:normAutofit fontScale="70000" lnSpcReduction="20000"/>
          </a:bodyPr>
          <a:lstStyle/>
          <a:p>
            <a:pPr>
              <a:lnSpc>
                <a:spcPct val="120000"/>
              </a:lnSpc>
            </a:pPr>
            <a:r>
              <a:rPr lang="en-US" altLang="zh-CN" sz="3400" dirty="0"/>
              <a:t>Challenges:</a:t>
            </a:r>
          </a:p>
          <a:p>
            <a:pPr lvl="1">
              <a:lnSpc>
                <a:spcPct val="120000"/>
              </a:lnSpc>
            </a:pPr>
            <a:r>
              <a:rPr lang="en-US" altLang="zh-CN" dirty="0"/>
              <a:t>It has to handle failing nodes and partitioning networks </a:t>
            </a:r>
          </a:p>
          <a:p>
            <a:pPr lvl="1">
              <a:lnSpc>
                <a:spcPct val="120000"/>
              </a:lnSpc>
            </a:pPr>
            <a:r>
              <a:rPr lang="en-US" altLang="zh-CN" dirty="0"/>
              <a:t>It has to handle disconnection and doze mode of hosts</a:t>
            </a:r>
          </a:p>
          <a:p>
            <a:pPr lvl="1">
              <a:lnSpc>
                <a:spcPct val="120000"/>
              </a:lnSpc>
            </a:pPr>
            <a:r>
              <a:rPr lang="en-US" altLang="zh-CN" dirty="0"/>
              <a:t>It has to provide scalability</a:t>
            </a:r>
          </a:p>
          <a:p>
            <a:pPr>
              <a:lnSpc>
                <a:spcPct val="120000"/>
              </a:lnSpc>
            </a:pPr>
            <a:r>
              <a:rPr lang="en-US" altLang="zh-CN" sz="3400" dirty="0"/>
              <a:t>An algorithm to elect the best leader in a MANET: </a:t>
            </a:r>
          </a:p>
          <a:p>
            <a:pPr lvl="1">
              <a:lnSpc>
                <a:spcPct val="120000"/>
              </a:lnSpc>
            </a:pPr>
            <a:r>
              <a:rPr lang="en-US" altLang="zh-CN" dirty="0"/>
              <a:t>Source node can initiate an election by sending </a:t>
            </a:r>
            <a:r>
              <a:rPr lang="en-US" altLang="zh-CN" dirty="0">
                <a:solidFill>
                  <a:srgbClr val="C00000"/>
                </a:solidFill>
              </a:rPr>
              <a:t>an</a:t>
            </a:r>
            <a:r>
              <a:rPr lang="en-US" altLang="zh-CN" dirty="0"/>
              <a:t> </a:t>
            </a:r>
            <a:r>
              <a:rPr lang="en-US" altLang="zh-CN" i="1" dirty="0">
                <a:solidFill>
                  <a:srgbClr val="C00000"/>
                </a:solidFill>
              </a:rPr>
              <a:t>Election </a:t>
            </a:r>
            <a:r>
              <a:rPr lang="en-US" altLang="zh-CN" dirty="0">
                <a:solidFill>
                  <a:srgbClr val="C00000"/>
                </a:solidFill>
              </a:rPr>
              <a:t>message </a:t>
            </a:r>
            <a:r>
              <a:rPr lang="en-US" altLang="zh-CN" dirty="0"/>
              <a:t>to its immediate neighbors</a:t>
            </a:r>
          </a:p>
          <a:p>
            <a:pPr lvl="1">
              <a:lnSpc>
                <a:spcPct val="120000"/>
              </a:lnSpc>
            </a:pPr>
            <a:r>
              <a:rPr lang="en-US" altLang="zh-CN" dirty="0"/>
              <a:t>When a node receives an </a:t>
            </a:r>
            <a:r>
              <a:rPr lang="en-US" altLang="zh-CN" i="1" dirty="0"/>
              <a:t>Election</a:t>
            </a:r>
            <a:r>
              <a:rPr lang="en-US" altLang="zh-CN" dirty="0"/>
              <a:t> for the first time, it designates the sender as its parent and subsequently sends out an </a:t>
            </a:r>
            <a:r>
              <a:rPr lang="en-US" altLang="zh-CN" i="1" dirty="0"/>
              <a:t>Election </a:t>
            </a:r>
            <a:r>
              <a:rPr lang="en-US" altLang="zh-CN" dirty="0"/>
              <a:t>message to all its immediate neighbors</a:t>
            </a:r>
          </a:p>
          <a:p>
            <a:pPr lvl="1">
              <a:lnSpc>
                <a:spcPct val="120000"/>
              </a:lnSpc>
            </a:pPr>
            <a:r>
              <a:rPr lang="en-US" altLang="zh-CN" dirty="0"/>
              <a:t>When a node receives an </a:t>
            </a:r>
            <a:r>
              <a:rPr lang="en-US" altLang="zh-CN" i="1" dirty="0"/>
              <a:t>Election</a:t>
            </a:r>
            <a:r>
              <a:rPr lang="en-US" altLang="zh-CN" dirty="0"/>
              <a:t> message from a node other than its parent, it merely acknowledges the receipt, piggybacking the other information such as its battery lifetime and other resource capacities,</a:t>
            </a:r>
          </a:p>
          <a:p>
            <a:pPr lvl="1">
              <a:lnSpc>
                <a:spcPct val="120000"/>
              </a:lnSpc>
            </a:pPr>
            <a:r>
              <a:rPr lang="en-US" altLang="zh-CN" dirty="0"/>
              <a:t>When node R has designated node Q as its parent, it forwards the Election message to its immediate neighbors and waits for acknowledgments to come in before acknowledging the Election message from Q.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sz="2800"/>
              <a:t> An Example of Election in a MANET- I</a:t>
            </a:r>
          </a:p>
        </p:txBody>
      </p:sp>
      <p:sp>
        <p:nvSpPr>
          <p:cNvPr id="46083" name="Rectangle 3"/>
          <p:cNvSpPr>
            <a:spLocks noGrp="1" noChangeArrowheads="1"/>
          </p:cNvSpPr>
          <p:nvPr>
            <p:ph type="body" idx="1"/>
          </p:nvPr>
        </p:nvSpPr>
        <p:spPr>
          <a:xfrm>
            <a:off x="107950" y="5373688"/>
            <a:ext cx="8928100" cy="1295400"/>
          </a:xfrm>
        </p:spPr>
        <p:txBody>
          <a:bodyPr>
            <a:normAutofit lnSpcReduction="10000"/>
          </a:bodyPr>
          <a:lstStyle/>
          <a:p>
            <a:pPr eaLnBrk="1" hangingPunct="1"/>
            <a:r>
              <a:rPr lang="en-US" altLang="zh-CN" sz="2800"/>
              <a:t>Election algorithm in a wireless network, with node a as the source. (a) Initial network. (b)–(e) The build-tree phase</a:t>
            </a:r>
          </a:p>
        </p:txBody>
      </p:sp>
      <p:pic>
        <p:nvPicPr>
          <p:cNvPr id="46084" name="Picture 4" descr="06-22"/>
          <p:cNvPicPr>
            <a:picLocks noChangeAspect="1" noChangeArrowheads="1"/>
          </p:cNvPicPr>
          <p:nvPr/>
        </p:nvPicPr>
        <p:blipFill>
          <a:blip r:embed="rId3">
            <a:extLst>
              <a:ext uri="{28A0092B-C50C-407E-A947-70E740481C1C}">
                <a14:useLocalDpi xmlns:a14="http://schemas.microsoft.com/office/drawing/2010/main" val="0"/>
              </a:ext>
            </a:extLst>
          </a:blip>
          <a:srcRect b="66548"/>
          <a:stretch>
            <a:fillRect/>
          </a:stretch>
        </p:blipFill>
        <p:spPr bwMode="auto">
          <a:xfrm>
            <a:off x="341313" y="1268413"/>
            <a:ext cx="8532812" cy="369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zh-CN" sz="2800"/>
              <a:t>An Example of Election in a MANET- </a:t>
            </a:r>
            <a:r>
              <a:rPr lang="en-US" altLang="zh-CN" sz="3200"/>
              <a:t>II</a:t>
            </a:r>
          </a:p>
        </p:txBody>
      </p:sp>
      <p:sp>
        <p:nvSpPr>
          <p:cNvPr id="47107" name="Rectangle 3"/>
          <p:cNvSpPr>
            <a:spLocks noGrp="1" noChangeArrowheads="1"/>
          </p:cNvSpPr>
          <p:nvPr>
            <p:ph type="body" idx="1"/>
          </p:nvPr>
        </p:nvSpPr>
        <p:spPr>
          <a:xfrm>
            <a:off x="107950" y="5229225"/>
            <a:ext cx="8856663" cy="1368425"/>
          </a:xfrm>
        </p:spPr>
        <p:txBody>
          <a:bodyPr/>
          <a:lstStyle/>
          <a:p>
            <a:pPr eaLnBrk="1" hangingPunct="1">
              <a:lnSpc>
                <a:spcPct val="90000"/>
              </a:lnSpc>
            </a:pPr>
            <a:r>
              <a:rPr lang="en-US" altLang="zh-CN" sz="2800"/>
              <a:t>Election algorithm in a wireless network, with node a as the source. (a) Initial network. (b)–(e) The build-tree phase</a:t>
            </a:r>
          </a:p>
        </p:txBody>
      </p:sp>
      <p:pic>
        <p:nvPicPr>
          <p:cNvPr id="47108" name="Picture 4" descr="06-22"/>
          <p:cNvPicPr>
            <a:picLocks noChangeAspect="1" noChangeArrowheads="1"/>
          </p:cNvPicPr>
          <p:nvPr/>
        </p:nvPicPr>
        <p:blipFill>
          <a:blip r:embed="rId3">
            <a:extLst>
              <a:ext uri="{28A0092B-C50C-407E-A947-70E740481C1C}">
                <a14:useLocalDpi xmlns:a14="http://schemas.microsoft.com/office/drawing/2010/main" val="0"/>
              </a:ext>
            </a:extLst>
          </a:blip>
          <a:srcRect t="33369" b="32646"/>
          <a:stretch>
            <a:fillRect/>
          </a:stretch>
        </p:blipFill>
        <p:spPr bwMode="auto">
          <a:xfrm>
            <a:off x="415925" y="1412875"/>
            <a:ext cx="8342313"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sz="2800"/>
              <a:t>An Example of Election in a MANET - </a:t>
            </a:r>
            <a:r>
              <a:rPr lang="en-US" altLang="zh-CN" sz="3200"/>
              <a:t>III</a:t>
            </a:r>
          </a:p>
        </p:txBody>
      </p:sp>
      <p:sp>
        <p:nvSpPr>
          <p:cNvPr id="48131" name="Rectangle 3"/>
          <p:cNvSpPr>
            <a:spLocks noGrp="1" noChangeArrowheads="1"/>
          </p:cNvSpPr>
          <p:nvPr>
            <p:ph type="body" idx="1"/>
          </p:nvPr>
        </p:nvSpPr>
        <p:spPr>
          <a:xfrm>
            <a:off x="457200" y="5335588"/>
            <a:ext cx="8229600" cy="1181100"/>
          </a:xfrm>
        </p:spPr>
        <p:txBody>
          <a:bodyPr/>
          <a:lstStyle/>
          <a:p>
            <a:pPr eaLnBrk="1" hangingPunct="1"/>
            <a:r>
              <a:rPr lang="en-US" altLang="zh-CN" sz="2800"/>
              <a:t>(e) The build-tree phase. </a:t>
            </a:r>
            <a:br>
              <a:rPr lang="en-US" altLang="zh-CN" sz="2800"/>
            </a:br>
            <a:r>
              <a:rPr lang="en-US" altLang="zh-CN" sz="2800"/>
              <a:t>(f) Reporting of best node to source.</a:t>
            </a:r>
          </a:p>
        </p:txBody>
      </p:sp>
      <p:pic>
        <p:nvPicPr>
          <p:cNvPr id="48132" name="Picture 4" descr="06-22"/>
          <p:cNvPicPr>
            <a:picLocks noChangeAspect="1" noChangeArrowheads="1"/>
          </p:cNvPicPr>
          <p:nvPr/>
        </p:nvPicPr>
        <p:blipFill>
          <a:blip r:embed="rId3">
            <a:extLst>
              <a:ext uri="{28A0092B-C50C-407E-A947-70E740481C1C}">
                <a14:useLocalDpi xmlns:a14="http://schemas.microsoft.com/office/drawing/2010/main" val="0"/>
              </a:ext>
            </a:extLst>
          </a:blip>
          <a:srcRect t="70323"/>
          <a:stretch>
            <a:fillRect/>
          </a:stretch>
        </p:blipFill>
        <p:spPr bwMode="auto">
          <a:xfrm>
            <a:off x="258763" y="1639888"/>
            <a:ext cx="8683625" cy="333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85800" y="288925"/>
            <a:ext cx="7696200" cy="576263"/>
          </a:xfrm>
        </p:spPr>
        <p:txBody>
          <a:bodyPr/>
          <a:lstStyle/>
          <a:p>
            <a:pPr eaLnBrk="1" hangingPunct="1"/>
            <a:r>
              <a:rPr lang="zh-CN" altLang="en-US" sz="3600" dirty="0"/>
              <a:t>有序组播举例</a:t>
            </a:r>
          </a:p>
        </p:txBody>
      </p:sp>
      <p:pic>
        <p:nvPicPr>
          <p:cNvPr id="54275" name="Picture 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685800" y="1052513"/>
            <a:ext cx="7478713" cy="4749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Rectangle 4"/>
          <p:cNvSpPr>
            <a:spLocks noChangeArrowheads="1"/>
          </p:cNvSpPr>
          <p:nvPr/>
        </p:nvSpPr>
        <p:spPr bwMode="auto">
          <a:xfrm>
            <a:off x="228600" y="5792788"/>
            <a:ext cx="8610600" cy="1096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3200">
                <a:solidFill>
                  <a:schemeClr val="tx1"/>
                </a:solidFill>
                <a:latin typeface="Arial" charset="0"/>
                <a:ea typeface="宋体" pitchFamily="2" charset="-122"/>
              </a:defRPr>
            </a:lvl1pPr>
            <a:lvl2pPr marL="742950" indent="-285750" algn="l" eaLnBrk="0" hangingPunct="0">
              <a:spcBef>
                <a:spcPct val="20000"/>
              </a:spcBef>
              <a:buChar char="–"/>
              <a:defRPr sz="2800">
                <a:solidFill>
                  <a:schemeClr val="tx1"/>
                </a:solidFill>
                <a:latin typeface="Arial" charset="0"/>
                <a:ea typeface="宋体" pitchFamily="2" charset="-122"/>
              </a:defRPr>
            </a:lvl2pPr>
            <a:lvl3pPr marL="1143000" indent="-228600" algn="l" eaLnBrk="0" hangingPunct="0">
              <a:spcBef>
                <a:spcPct val="20000"/>
              </a:spcBef>
              <a:buChar char="•"/>
              <a:defRPr sz="2400">
                <a:solidFill>
                  <a:schemeClr val="tx1"/>
                </a:solidFill>
                <a:latin typeface="Arial" charset="0"/>
                <a:ea typeface="宋体" pitchFamily="2" charset="-122"/>
              </a:defRPr>
            </a:lvl3pPr>
            <a:lvl4pPr marL="1600200" indent="-228600" algn="l" eaLnBrk="0" hangingPunct="0">
              <a:spcBef>
                <a:spcPct val="20000"/>
              </a:spcBef>
              <a:buChar char="–"/>
              <a:defRPr sz="2000">
                <a:solidFill>
                  <a:schemeClr val="tx1"/>
                </a:solidFill>
                <a:latin typeface="Arial" charset="0"/>
                <a:ea typeface="宋体" pitchFamily="2" charset="-122"/>
              </a:defRPr>
            </a:lvl4pPr>
            <a:lvl5pPr marL="2057400" indent="-228600" algn="l"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r>
              <a:rPr lang="zh-CN" altLang="en-US" sz="2200">
                <a:latin typeface="Comic Sans MS" pitchFamily="66" charset="0"/>
              </a:rPr>
              <a:t>有序组播并不隐含可靠性。例如，在全排序下，如果正确的进程</a:t>
            </a:r>
            <a:r>
              <a:rPr lang="en-US" altLang="zh-CN" sz="2200">
                <a:latin typeface="Comic Sans MS" pitchFamily="66" charset="0"/>
              </a:rPr>
              <a:t>p</a:t>
            </a:r>
            <a:r>
              <a:rPr lang="zh-CN" altLang="en-US" sz="2200">
                <a:latin typeface="Comic Sans MS" pitchFamily="66" charset="0"/>
              </a:rPr>
              <a:t>传递消息</a:t>
            </a:r>
            <a:r>
              <a:rPr lang="en-US" altLang="zh-CN" sz="2200">
                <a:latin typeface="Comic Sans MS" pitchFamily="66" charset="0"/>
              </a:rPr>
              <a:t>m</a:t>
            </a:r>
            <a:r>
              <a:rPr lang="zh-CN" altLang="en-US" sz="2200">
                <a:latin typeface="Comic Sans MS" pitchFamily="66" charset="0"/>
              </a:rPr>
              <a:t>然后传递</a:t>
            </a:r>
            <a:r>
              <a:rPr lang="en-US" altLang="zh-CN" sz="2200">
                <a:latin typeface="Comic Sans MS" pitchFamily="66" charset="0"/>
              </a:rPr>
              <a:t>m</a:t>
            </a:r>
            <a:r>
              <a:rPr lang="en-US" altLang="zh-CN" sz="2200"/>
              <a:t>’</a:t>
            </a:r>
            <a:r>
              <a:rPr lang="zh-CN" altLang="en-US" sz="2200">
                <a:latin typeface="Comic Sans MS" pitchFamily="66" charset="0"/>
              </a:rPr>
              <a:t>，那么正确的进程</a:t>
            </a:r>
            <a:r>
              <a:rPr lang="en-US" altLang="zh-CN" sz="2200">
                <a:latin typeface="Comic Sans MS" pitchFamily="66" charset="0"/>
              </a:rPr>
              <a:t>q</a:t>
            </a:r>
            <a:r>
              <a:rPr lang="zh-CN" altLang="en-US" sz="2200">
                <a:latin typeface="Comic Sans MS" pitchFamily="66" charset="0"/>
              </a:rPr>
              <a:t>可以传递</a:t>
            </a:r>
            <a:r>
              <a:rPr lang="en-US" altLang="zh-CN" sz="2200">
                <a:latin typeface="Comic Sans MS" pitchFamily="66" charset="0"/>
              </a:rPr>
              <a:t>m</a:t>
            </a:r>
            <a:r>
              <a:rPr lang="zh-CN" altLang="en-US" sz="2200">
                <a:latin typeface="Comic Sans MS" pitchFamily="66" charset="0"/>
              </a:rPr>
              <a:t>而不传递</a:t>
            </a:r>
            <a:r>
              <a:rPr lang="en-US" altLang="zh-CN" sz="2200">
                <a:latin typeface="Comic Sans MS" pitchFamily="66" charset="0"/>
              </a:rPr>
              <a:t>m</a:t>
            </a:r>
            <a:r>
              <a:rPr lang="en-US" altLang="zh-CN" sz="2200"/>
              <a:t>’</a:t>
            </a:r>
            <a:r>
              <a:rPr lang="zh-CN" altLang="en-US" sz="2200">
                <a:latin typeface="Comic Sans MS" pitchFamily="66" charset="0"/>
              </a:rPr>
              <a:t>或按序排在</a:t>
            </a:r>
            <a:r>
              <a:rPr lang="en-US" altLang="zh-CN" sz="2200">
                <a:latin typeface="Comic Sans MS" pitchFamily="66" charset="0"/>
              </a:rPr>
              <a:t>m</a:t>
            </a:r>
            <a:r>
              <a:rPr lang="zh-CN" altLang="en-US" sz="2200">
                <a:latin typeface="Comic Sans MS" pitchFamily="66" charset="0"/>
              </a:rPr>
              <a:t>后的任何消息。</a:t>
            </a:r>
          </a:p>
        </p:txBody>
      </p:sp>
    </p:spTree>
    <p:extLst>
      <p:ext uri="{BB962C8B-B14F-4D97-AF65-F5344CB8AC3E}">
        <p14:creationId xmlns:p14="http://schemas.microsoft.com/office/powerpoint/2010/main" val="25986394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0" y="115888"/>
            <a:ext cx="9036050" cy="865187"/>
          </a:xfrm>
        </p:spPr>
        <p:txBody>
          <a:bodyPr/>
          <a:lstStyle/>
          <a:p>
            <a:r>
              <a:rPr lang="en-US" altLang="en-US" sz="3600" dirty="0"/>
              <a:t>Leader Election for Replicated Services Using Application Scores/Middleware 2011</a:t>
            </a:r>
          </a:p>
        </p:txBody>
      </p:sp>
      <p:sp>
        <p:nvSpPr>
          <p:cNvPr id="49155" name="内容占位符 2"/>
          <p:cNvSpPr>
            <a:spLocks noGrp="1"/>
          </p:cNvSpPr>
          <p:nvPr>
            <p:ph idx="1"/>
          </p:nvPr>
        </p:nvSpPr>
        <p:spPr>
          <a:xfrm>
            <a:off x="179388" y="1125538"/>
            <a:ext cx="8785225" cy="5732462"/>
          </a:xfrm>
        </p:spPr>
        <p:txBody>
          <a:bodyPr>
            <a:normAutofit lnSpcReduction="10000"/>
          </a:bodyPr>
          <a:lstStyle/>
          <a:p>
            <a:pPr>
              <a:spcBef>
                <a:spcPct val="0"/>
              </a:spcBef>
            </a:pPr>
            <a:r>
              <a:rPr lang="en-US" altLang="en-US" sz="2800" dirty="0"/>
              <a:t>Replicated Services: </a:t>
            </a:r>
            <a:r>
              <a:rPr lang="en-US" altLang="en-US" sz="2800" b="1" dirty="0" err="1">
                <a:solidFill>
                  <a:srgbClr val="C00000"/>
                </a:solidFill>
              </a:rPr>
              <a:t>ZooKeeper</a:t>
            </a:r>
            <a:r>
              <a:rPr lang="en-US" altLang="en-US" sz="2800" dirty="0"/>
              <a:t>, </a:t>
            </a:r>
            <a:r>
              <a:rPr lang="en-US" altLang="en-US" sz="2800" b="1" dirty="0">
                <a:solidFill>
                  <a:srgbClr val="C00000"/>
                </a:solidFill>
              </a:rPr>
              <a:t>Chubby</a:t>
            </a:r>
          </a:p>
          <a:p>
            <a:pPr>
              <a:spcBef>
                <a:spcPct val="0"/>
              </a:spcBef>
            </a:pPr>
            <a:r>
              <a:rPr lang="en-US" altLang="en-US" sz="2800" dirty="0"/>
              <a:t>In replicated services, the leader performs more work than other servers, since it processes more messages and generates state updates</a:t>
            </a:r>
          </a:p>
          <a:p>
            <a:pPr>
              <a:spcBef>
                <a:spcPct val="0"/>
              </a:spcBef>
            </a:pPr>
            <a:r>
              <a:rPr lang="en-US" altLang="en-US" sz="2800" dirty="0"/>
              <a:t>One initial requirement regarding leader election in </a:t>
            </a:r>
            <a:r>
              <a:rPr lang="en-US" altLang="en-US" sz="2800" dirty="0" err="1"/>
              <a:t>ZooKeeper</a:t>
            </a:r>
            <a:r>
              <a:rPr lang="en-US" altLang="en-US" sz="2800" dirty="0"/>
              <a:t> was the ability to elect </a:t>
            </a:r>
            <a:r>
              <a:rPr lang="en-US" altLang="en-US" sz="2800" dirty="0">
                <a:solidFill>
                  <a:srgbClr val="C00000"/>
                </a:solidFill>
              </a:rPr>
              <a:t>the server with the longest history of state updates among a quorum of servers</a:t>
            </a:r>
          </a:p>
          <a:p>
            <a:pPr>
              <a:spcBef>
                <a:spcPct val="0"/>
              </a:spcBef>
            </a:pPr>
            <a:r>
              <a:rPr lang="en-US" altLang="en-US" sz="2800" dirty="0">
                <a:solidFill>
                  <a:srgbClr val="0000FF"/>
                </a:solidFill>
              </a:rPr>
              <a:t>Performance-Oriented Leader Election</a:t>
            </a:r>
          </a:p>
          <a:p>
            <a:pPr lvl="1">
              <a:spcBef>
                <a:spcPct val="0"/>
              </a:spcBef>
            </a:pPr>
            <a:r>
              <a:rPr lang="en-US" altLang="en-US" sz="2400" b="1" dirty="0"/>
              <a:t>Mean request latency</a:t>
            </a:r>
            <a:r>
              <a:rPr lang="en-US" altLang="en-US" sz="2400" dirty="0"/>
              <a:t>: the mean time required for clients to complete a request</a:t>
            </a:r>
          </a:p>
          <a:p>
            <a:pPr lvl="1">
              <a:spcBef>
                <a:spcPct val="0"/>
              </a:spcBef>
            </a:pPr>
            <a:r>
              <a:rPr lang="en-US" altLang="en-US" sz="2400" b="1" dirty="0"/>
              <a:t>Worst-case request latency</a:t>
            </a:r>
          </a:p>
          <a:p>
            <a:pPr lvl="1">
              <a:spcBef>
                <a:spcPct val="0"/>
              </a:spcBef>
            </a:pPr>
            <a:r>
              <a:rPr lang="en-US" altLang="en-US" sz="2400" b="1" dirty="0"/>
              <a:t>Recovery time</a:t>
            </a:r>
            <a:r>
              <a:rPr lang="en-US" altLang="en-US" sz="2400" dirty="0"/>
              <a:t>: the time it takes for a new leader to start operating again after the failure of the previous leader</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a:t>3.3 </a:t>
            </a:r>
            <a:r>
              <a:rPr lang="zh-CN" altLang="en-US"/>
              <a:t>排序组播</a:t>
            </a:r>
          </a:p>
        </p:txBody>
      </p:sp>
      <p:sp>
        <p:nvSpPr>
          <p:cNvPr id="50179" name="Rectangle 3"/>
          <p:cNvSpPr>
            <a:spLocks noGrp="1" noChangeArrowheads="1"/>
          </p:cNvSpPr>
          <p:nvPr>
            <p:ph idx="1"/>
          </p:nvPr>
        </p:nvSpPr>
        <p:spPr/>
        <p:txBody>
          <a:bodyPr>
            <a:normAutofit lnSpcReduction="10000"/>
          </a:bodyPr>
          <a:lstStyle/>
          <a:p>
            <a:r>
              <a:rPr lang="zh-CN" altLang="en-US" dirty="0"/>
              <a:t>组播不能保证消息按序到达</a:t>
            </a:r>
          </a:p>
          <a:p>
            <a:pPr lvl="1"/>
            <a:r>
              <a:rPr lang="zh-CN" altLang="en-US" dirty="0"/>
              <a:t>用单播实现组播时，同属一组的一些成员从同一个发送者接收的数据包的顺序可能与其他一些成员不一样</a:t>
            </a:r>
          </a:p>
          <a:p>
            <a:r>
              <a:rPr lang="zh-CN" altLang="en-US" dirty="0"/>
              <a:t>应用需要有序组播</a:t>
            </a:r>
          </a:p>
          <a:p>
            <a:pPr lvl="1"/>
            <a:r>
              <a:rPr lang="zh-CN" altLang="en-US" dirty="0"/>
              <a:t>排序：</a:t>
            </a:r>
            <a:r>
              <a:rPr lang="en-US" altLang="zh-CN" dirty="0"/>
              <a:t>BBS</a:t>
            </a:r>
            <a:r>
              <a:rPr lang="zh-CN" altLang="en-US" dirty="0"/>
              <a:t>，在最低程度上，</a:t>
            </a:r>
            <a:r>
              <a:rPr lang="en-US" altLang="zh-CN" dirty="0"/>
              <a:t>BBS</a:t>
            </a:r>
            <a:r>
              <a:rPr lang="zh-CN" altLang="en-US" dirty="0"/>
              <a:t>需要</a:t>
            </a:r>
            <a:r>
              <a:rPr lang="en-US" altLang="zh-CN" b="1" dirty="0">
                <a:solidFill>
                  <a:srgbClr val="C00000"/>
                </a:solidFill>
              </a:rPr>
              <a:t>FIFO</a:t>
            </a:r>
            <a:r>
              <a:rPr lang="zh-CN" altLang="en-US" b="1" dirty="0">
                <a:solidFill>
                  <a:srgbClr val="C00000"/>
                </a:solidFill>
              </a:rPr>
              <a:t>序</a:t>
            </a:r>
            <a:r>
              <a:rPr lang="zh-CN" altLang="en-US" dirty="0"/>
              <a:t>的组播，另外，一个贴子和它的回贴应该是有序出现的即按</a:t>
            </a:r>
            <a:r>
              <a:rPr lang="zh-CN" altLang="en-US" b="1" dirty="0">
                <a:solidFill>
                  <a:srgbClr val="C00000"/>
                </a:solidFill>
              </a:rPr>
              <a:t>因果序</a:t>
            </a:r>
            <a:r>
              <a:rPr lang="zh-CN" altLang="en-US" dirty="0"/>
              <a:t>出现 </a:t>
            </a:r>
          </a:p>
          <a:p>
            <a:endParaRPr lang="zh-CN" altLang="en-US" dirty="0"/>
          </a:p>
          <a:p>
            <a:r>
              <a:rPr lang="zh-CN" altLang="en-US" dirty="0"/>
              <a:t>一个组称为是封闭的组，如果只有组的成员可以组播到它</a:t>
            </a:r>
          </a:p>
          <a:p>
            <a:r>
              <a:rPr lang="zh-CN" altLang="en-US" dirty="0"/>
              <a:t>一个组称为是开放的组，如果组外的进程可以发送组播消息给它</a:t>
            </a:r>
          </a:p>
          <a:p>
            <a:r>
              <a:rPr lang="zh-CN" altLang="en-US" dirty="0"/>
              <a:t>重叠组，一个进程属于两个组</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sz="3200"/>
              <a:t>有序组播</a:t>
            </a:r>
            <a:r>
              <a:rPr lang="zh-CN" altLang="en-US" sz="3600"/>
              <a:t> </a:t>
            </a:r>
          </a:p>
        </p:txBody>
      </p:sp>
      <p:sp>
        <p:nvSpPr>
          <p:cNvPr id="53251" name="Rectangle 3"/>
          <p:cNvSpPr>
            <a:spLocks noGrp="1" noChangeArrowheads="1"/>
          </p:cNvSpPr>
          <p:nvPr>
            <p:ph idx="1"/>
          </p:nvPr>
        </p:nvSpPr>
        <p:spPr/>
        <p:txBody>
          <a:bodyPr/>
          <a:lstStyle/>
          <a:p>
            <a:pPr eaLnBrk="1" hangingPunct="1"/>
            <a:r>
              <a:rPr lang="en-US" altLang="zh-CN" sz="2800" b="1" dirty="0">
                <a:solidFill>
                  <a:srgbClr val="0000CC"/>
                </a:solidFill>
              </a:rPr>
              <a:t>FIFO</a:t>
            </a:r>
            <a:r>
              <a:rPr lang="zh-CN" altLang="en-US" sz="2800" b="1" dirty="0">
                <a:solidFill>
                  <a:srgbClr val="0000CC"/>
                </a:solidFill>
              </a:rPr>
              <a:t>排序：</a:t>
            </a:r>
            <a:r>
              <a:rPr lang="zh-CN" altLang="en-US" sz="2800" dirty="0"/>
              <a:t>如果一个进程发</a:t>
            </a:r>
            <a:r>
              <a:rPr lang="en-US" altLang="zh-CN" sz="2800" i="1" dirty="0"/>
              <a:t>multicast</a:t>
            </a:r>
            <a:r>
              <a:rPr lang="en-US" altLang="zh-CN" sz="2800" dirty="0"/>
              <a:t>(</a:t>
            </a:r>
            <a:r>
              <a:rPr lang="en-US" altLang="zh-CN" sz="2800" i="1" dirty="0"/>
              <a:t>g</a:t>
            </a:r>
            <a:r>
              <a:rPr lang="en-US" altLang="zh-CN" sz="2800" dirty="0"/>
              <a:t>, </a:t>
            </a:r>
            <a:r>
              <a:rPr lang="en-US" altLang="zh-CN" sz="2800" i="1" dirty="0"/>
              <a:t>m</a:t>
            </a:r>
            <a:r>
              <a:rPr lang="en-US" altLang="zh-CN" sz="2800" dirty="0"/>
              <a:t>)</a:t>
            </a:r>
            <a:r>
              <a:rPr lang="zh-CN" altLang="en-US" sz="2800" dirty="0"/>
              <a:t>，然后发</a:t>
            </a:r>
            <a:r>
              <a:rPr lang="en-US" altLang="zh-CN" sz="2800" i="1" dirty="0"/>
              <a:t>multicast</a:t>
            </a:r>
            <a:r>
              <a:rPr lang="en-US" altLang="zh-CN" sz="2800" dirty="0"/>
              <a:t>(</a:t>
            </a:r>
            <a:r>
              <a:rPr lang="en-US" altLang="zh-CN" sz="2800" i="1" dirty="0"/>
              <a:t>g</a:t>
            </a:r>
            <a:r>
              <a:rPr lang="en-US" altLang="zh-CN" sz="2800" dirty="0"/>
              <a:t>, </a:t>
            </a:r>
            <a:r>
              <a:rPr lang="en-US" altLang="zh-CN" sz="2800" i="1" dirty="0"/>
              <a:t>m’</a:t>
            </a:r>
            <a:r>
              <a:rPr lang="en-US" altLang="zh-CN" sz="2800" dirty="0"/>
              <a:t>)</a:t>
            </a:r>
            <a:r>
              <a:rPr lang="zh-CN" altLang="en-US" sz="2800" dirty="0"/>
              <a:t>，那么，每个传递</a:t>
            </a:r>
            <a:r>
              <a:rPr lang="en-US" altLang="zh-CN" sz="2800" i="1" dirty="0"/>
              <a:t>m’</a:t>
            </a:r>
            <a:r>
              <a:rPr lang="zh-CN" altLang="en-US" sz="2800" dirty="0"/>
              <a:t>的</a:t>
            </a:r>
            <a:r>
              <a:rPr lang="zh-CN" altLang="en-US" sz="2800" dirty="0">
                <a:solidFill>
                  <a:srgbClr val="C00000"/>
                </a:solidFill>
              </a:rPr>
              <a:t>正确的进程</a:t>
            </a:r>
            <a:r>
              <a:rPr lang="zh-CN" altLang="en-US" sz="2800" dirty="0"/>
              <a:t>将在</a:t>
            </a:r>
            <a:r>
              <a:rPr lang="en-US" altLang="zh-CN" sz="2800" i="1" dirty="0"/>
              <a:t>m’</a:t>
            </a:r>
            <a:r>
              <a:rPr lang="zh-CN" altLang="en-US" sz="2800" dirty="0"/>
              <a:t>前传递</a:t>
            </a:r>
            <a:r>
              <a:rPr lang="en-US" altLang="zh-CN" sz="2800" i="1" dirty="0"/>
              <a:t>m</a:t>
            </a:r>
            <a:endParaRPr lang="en-US" altLang="zh-CN" sz="2800" dirty="0"/>
          </a:p>
          <a:p>
            <a:pPr eaLnBrk="1" hangingPunct="1"/>
            <a:r>
              <a:rPr lang="zh-CN" altLang="en-US" sz="2800" b="1" dirty="0">
                <a:solidFill>
                  <a:srgbClr val="0000CC"/>
                </a:solidFill>
              </a:rPr>
              <a:t>因果排序：</a:t>
            </a:r>
            <a:r>
              <a:rPr lang="zh-CN" altLang="en-US" sz="2800" dirty="0"/>
              <a:t>如果 </a:t>
            </a:r>
            <a:r>
              <a:rPr lang="en-US" altLang="zh-CN" sz="2800" i="1" dirty="0"/>
              <a:t>multicast</a:t>
            </a:r>
            <a:r>
              <a:rPr lang="en-US" altLang="zh-CN" sz="2800" dirty="0"/>
              <a:t>(</a:t>
            </a:r>
            <a:r>
              <a:rPr lang="en-US" altLang="zh-CN" sz="2800" i="1" dirty="0"/>
              <a:t>g</a:t>
            </a:r>
            <a:r>
              <a:rPr lang="en-US" altLang="zh-CN" sz="2800" dirty="0"/>
              <a:t>, </a:t>
            </a:r>
            <a:r>
              <a:rPr lang="en-US" altLang="zh-CN" sz="2800" i="1" dirty="0"/>
              <a:t>m</a:t>
            </a:r>
            <a:r>
              <a:rPr lang="en-US" altLang="zh-CN" sz="2800" dirty="0"/>
              <a:t>) </a:t>
            </a:r>
            <a:r>
              <a:rPr lang="en-US" altLang="zh-CN" sz="2800" dirty="0">
                <a:sym typeface="Symbol" pitchFamily="18" charset="2"/>
              </a:rPr>
              <a:t></a:t>
            </a:r>
            <a:r>
              <a:rPr lang="en-US" altLang="zh-CN" sz="2800" dirty="0"/>
              <a:t> </a:t>
            </a:r>
            <a:r>
              <a:rPr lang="en-US" altLang="zh-CN" sz="2800" i="1" dirty="0"/>
              <a:t>multicast</a:t>
            </a:r>
            <a:r>
              <a:rPr lang="en-US" altLang="zh-CN" sz="2800" dirty="0"/>
              <a:t>(</a:t>
            </a:r>
            <a:r>
              <a:rPr lang="en-US" altLang="zh-CN" sz="2800" i="1" dirty="0"/>
              <a:t>g</a:t>
            </a:r>
            <a:r>
              <a:rPr lang="en-US" altLang="zh-CN" sz="2800" dirty="0"/>
              <a:t>, </a:t>
            </a:r>
            <a:r>
              <a:rPr lang="en-US" altLang="zh-CN" sz="2800" i="1" dirty="0"/>
              <a:t>m’</a:t>
            </a:r>
            <a:r>
              <a:rPr lang="en-US" altLang="zh-CN" sz="2800" dirty="0"/>
              <a:t>)</a:t>
            </a:r>
            <a:r>
              <a:rPr lang="zh-CN" altLang="en-US" sz="2800" dirty="0"/>
              <a:t>，其中 </a:t>
            </a:r>
            <a:r>
              <a:rPr lang="zh-CN" altLang="en-US" sz="2800" dirty="0">
                <a:solidFill>
                  <a:srgbClr val="C00000"/>
                </a:solidFill>
                <a:sym typeface="Symbol" pitchFamily="18" charset="2"/>
              </a:rPr>
              <a:t></a:t>
            </a:r>
            <a:r>
              <a:rPr lang="zh-CN" altLang="en-US" sz="2800" dirty="0">
                <a:solidFill>
                  <a:srgbClr val="C00000"/>
                </a:solidFill>
              </a:rPr>
              <a:t> 是发生在先关系且只由</a:t>
            </a:r>
            <a:r>
              <a:rPr lang="en-US" altLang="zh-CN" sz="2800" i="1" dirty="0">
                <a:solidFill>
                  <a:srgbClr val="C00000"/>
                </a:solidFill>
              </a:rPr>
              <a:t>g</a:t>
            </a:r>
            <a:r>
              <a:rPr lang="zh-CN" altLang="en-US" sz="2800" dirty="0">
                <a:solidFill>
                  <a:srgbClr val="C00000"/>
                </a:solidFill>
              </a:rPr>
              <a:t>的成员之间发送的消息引起</a:t>
            </a:r>
            <a:r>
              <a:rPr lang="zh-CN" altLang="en-US" sz="2800" dirty="0"/>
              <a:t>，那么，任何传递</a:t>
            </a:r>
            <a:r>
              <a:rPr lang="en-US" altLang="zh-CN" sz="2800" i="1" dirty="0"/>
              <a:t>m’</a:t>
            </a:r>
            <a:r>
              <a:rPr lang="zh-CN" altLang="en-US" sz="2800" dirty="0"/>
              <a:t>的</a:t>
            </a:r>
            <a:r>
              <a:rPr lang="zh-CN" altLang="en-US" sz="2800" dirty="0">
                <a:solidFill>
                  <a:srgbClr val="C00000"/>
                </a:solidFill>
              </a:rPr>
              <a:t>正确的进程</a:t>
            </a:r>
            <a:r>
              <a:rPr lang="zh-CN" altLang="en-US" sz="2800" dirty="0"/>
              <a:t>将在</a:t>
            </a:r>
            <a:r>
              <a:rPr lang="en-US" altLang="zh-CN" sz="2800" i="1" dirty="0"/>
              <a:t>m’</a:t>
            </a:r>
            <a:r>
              <a:rPr lang="zh-CN" altLang="en-US" sz="2800" dirty="0"/>
              <a:t>前传递</a:t>
            </a:r>
            <a:r>
              <a:rPr lang="en-US" altLang="zh-CN" sz="2800" i="1" dirty="0"/>
              <a:t>m</a:t>
            </a:r>
          </a:p>
          <a:p>
            <a:pPr lvl="1" eaLnBrk="1" hangingPunct="1"/>
            <a:r>
              <a:rPr lang="zh-CN" altLang="en-US" dirty="0">
                <a:solidFill>
                  <a:srgbClr val="993300"/>
                </a:solidFill>
              </a:rPr>
              <a:t>因果排序隐含</a:t>
            </a:r>
            <a:r>
              <a:rPr lang="en-US" altLang="zh-CN" dirty="0">
                <a:solidFill>
                  <a:srgbClr val="993300"/>
                </a:solidFill>
              </a:rPr>
              <a:t>FIFO</a:t>
            </a:r>
            <a:r>
              <a:rPr lang="zh-CN" altLang="en-US" dirty="0">
                <a:solidFill>
                  <a:srgbClr val="993300"/>
                </a:solidFill>
              </a:rPr>
              <a:t>排序 </a:t>
            </a:r>
            <a:endParaRPr lang="zh-CN" altLang="en-US" sz="2400" dirty="0">
              <a:solidFill>
                <a:srgbClr val="993300"/>
              </a:solidFill>
            </a:endParaRPr>
          </a:p>
          <a:p>
            <a:pPr eaLnBrk="1" hangingPunct="1"/>
            <a:r>
              <a:rPr lang="zh-CN" altLang="en-US" sz="2800" b="1" dirty="0">
                <a:solidFill>
                  <a:srgbClr val="0000CC"/>
                </a:solidFill>
              </a:rPr>
              <a:t>全排序：</a:t>
            </a:r>
            <a:r>
              <a:rPr lang="zh-CN" altLang="en-US" sz="2800" dirty="0"/>
              <a:t>如果一个正确的进程在传递</a:t>
            </a:r>
            <a:r>
              <a:rPr lang="en-US" altLang="zh-CN" sz="2800" i="1" dirty="0"/>
              <a:t>m’</a:t>
            </a:r>
            <a:r>
              <a:rPr lang="zh-CN" altLang="en-US" sz="2800" dirty="0"/>
              <a:t>前传递消息</a:t>
            </a:r>
            <a:r>
              <a:rPr lang="en-US" altLang="zh-CN" sz="2800" i="1" dirty="0"/>
              <a:t>m</a:t>
            </a:r>
            <a:r>
              <a:rPr lang="zh-CN" altLang="en-US" sz="2800" dirty="0"/>
              <a:t>，那么，任何其它传递</a:t>
            </a:r>
            <a:r>
              <a:rPr lang="en-US" altLang="zh-CN" sz="2800" i="1" dirty="0"/>
              <a:t>m’</a:t>
            </a:r>
            <a:r>
              <a:rPr lang="zh-CN" altLang="en-US" sz="2800" dirty="0"/>
              <a:t>的</a:t>
            </a:r>
            <a:r>
              <a:rPr lang="zh-CN" altLang="en-US" sz="2800" dirty="0">
                <a:solidFill>
                  <a:srgbClr val="660033"/>
                </a:solidFill>
              </a:rPr>
              <a:t>正确的进程</a:t>
            </a:r>
            <a:r>
              <a:rPr lang="zh-CN" altLang="en-US" sz="2800" dirty="0"/>
              <a:t>将在</a:t>
            </a:r>
            <a:r>
              <a:rPr lang="en-US" altLang="zh-CN" sz="2800" i="1" dirty="0"/>
              <a:t>m’</a:t>
            </a:r>
            <a:r>
              <a:rPr lang="zh-CN" altLang="en-US" sz="2800" dirty="0"/>
              <a:t>前传递</a:t>
            </a:r>
            <a:r>
              <a:rPr lang="en-US" altLang="zh-CN" sz="2800" i="1" dirty="0"/>
              <a:t>m</a:t>
            </a:r>
          </a:p>
          <a:p>
            <a:pPr lvl="1" eaLnBrk="1" hangingPunct="1"/>
            <a:r>
              <a:rPr lang="zh-CN" altLang="en-US" dirty="0">
                <a:solidFill>
                  <a:srgbClr val="993300"/>
                </a:solidFill>
              </a:rPr>
              <a:t>全排序未必是</a:t>
            </a:r>
            <a:r>
              <a:rPr lang="en-US" altLang="zh-CN" dirty="0">
                <a:solidFill>
                  <a:srgbClr val="993300"/>
                </a:solidFill>
              </a:rPr>
              <a:t>FIFO</a:t>
            </a:r>
            <a:r>
              <a:rPr lang="zh-CN" altLang="en-US" dirty="0">
                <a:solidFill>
                  <a:srgbClr val="993300"/>
                </a:solidFill>
              </a:rPr>
              <a:t>或因果排序 </a:t>
            </a:r>
          </a:p>
          <a:p>
            <a:pPr eaLnBrk="1" hangingPunct="1"/>
            <a:r>
              <a:rPr lang="zh-CN" altLang="en-US" sz="2800" b="1" dirty="0">
                <a:solidFill>
                  <a:srgbClr val="0000CC"/>
                </a:solidFill>
              </a:rPr>
              <a:t>混合排序：</a:t>
            </a:r>
            <a:r>
              <a:rPr lang="en-US" altLang="zh-CN" sz="2800" dirty="0"/>
              <a:t>FIFO-</a:t>
            </a:r>
            <a:r>
              <a:rPr lang="zh-CN" altLang="en-US" sz="2800" dirty="0"/>
              <a:t>全排序，因果</a:t>
            </a:r>
            <a:r>
              <a:rPr lang="en-US" altLang="zh-CN" sz="2800" dirty="0"/>
              <a:t>-</a:t>
            </a:r>
            <a:r>
              <a:rPr lang="zh-CN" altLang="en-US" sz="2800" dirty="0"/>
              <a:t>全排序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251">
                                            <p:txEl>
                                              <p:pRg st="2" end="2"/>
                                            </p:txEl>
                                          </p:spTgt>
                                        </p:tgtEl>
                                        <p:attrNameLst>
                                          <p:attrName>style.visibility</p:attrName>
                                        </p:attrNameLst>
                                      </p:cBhvr>
                                      <p:to>
                                        <p:strVal val="visible"/>
                                      </p:to>
                                    </p:set>
                                    <p:animEffect transition="in" filter="fade">
                                      <p:cBhvr>
                                        <p:cTn id="7" dur="500"/>
                                        <p:tgtEl>
                                          <p:spTgt spid="5325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251">
                                            <p:txEl>
                                              <p:pRg st="4" end="4"/>
                                            </p:txEl>
                                          </p:spTgt>
                                        </p:tgtEl>
                                        <p:attrNameLst>
                                          <p:attrName>style.visibility</p:attrName>
                                        </p:attrNameLst>
                                      </p:cBhvr>
                                      <p:to>
                                        <p:strVal val="visible"/>
                                      </p:to>
                                    </p:set>
                                    <p:animEffect transition="in" filter="fade">
                                      <p:cBhvr>
                                        <p:cTn id="12" dur="500"/>
                                        <p:tgtEl>
                                          <p:spTgt spid="532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dirty="0"/>
              <a:t>Assumptions</a:t>
            </a:r>
          </a:p>
        </p:txBody>
      </p:sp>
      <p:sp>
        <p:nvSpPr>
          <p:cNvPr id="51203" name="Rectangle 3"/>
          <p:cNvSpPr>
            <a:spLocks noGrp="1" noChangeArrowheads="1"/>
          </p:cNvSpPr>
          <p:nvPr>
            <p:ph type="body" idx="1"/>
          </p:nvPr>
        </p:nvSpPr>
        <p:spPr>
          <a:xfrm>
            <a:off x="457200" y="908050"/>
            <a:ext cx="8229600" cy="5805488"/>
          </a:xfrm>
        </p:spPr>
        <p:txBody>
          <a:bodyPr/>
          <a:lstStyle/>
          <a:p>
            <a:pPr eaLnBrk="1" hangingPunct="1">
              <a:lnSpc>
                <a:spcPct val="80000"/>
              </a:lnSpc>
            </a:pPr>
            <a:r>
              <a:rPr lang="en-US" altLang="zh-CN" sz="2800" dirty="0"/>
              <a:t>Processes communicate reliably over one-to-one channels</a:t>
            </a:r>
          </a:p>
          <a:p>
            <a:pPr eaLnBrk="1" hangingPunct="1">
              <a:lnSpc>
                <a:spcPct val="80000"/>
              </a:lnSpc>
            </a:pPr>
            <a:r>
              <a:rPr lang="en-US" altLang="zh-CN" sz="2800" dirty="0"/>
              <a:t>Processes may fail only by crashing</a:t>
            </a:r>
          </a:p>
          <a:p>
            <a:pPr eaLnBrk="1" hangingPunct="1">
              <a:lnSpc>
                <a:spcPct val="80000"/>
              </a:lnSpc>
            </a:pPr>
            <a:r>
              <a:rPr lang="en-US" altLang="zh-CN" sz="2800" dirty="0"/>
              <a:t>For ordering property, processes are restricted to being members of at most one group at a time, otherwise processes are allowed to belong to several groups</a:t>
            </a:r>
          </a:p>
          <a:p>
            <a:pPr eaLnBrk="1" hangingPunct="1">
              <a:lnSpc>
                <a:spcPct val="90000"/>
              </a:lnSpc>
            </a:pPr>
            <a:r>
              <a:rPr lang="en-US" altLang="zh-CN" sz="2800" i="1" dirty="0">
                <a:solidFill>
                  <a:srgbClr val="0000CC"/>
                </a:solidFill>
              </a:rPr>
              <a:t>multicast</a:t>
            </a:r>
            <a:r>
              <a:rPr lang="en-US" altLang="zh-CN" sz="2800" dirty="0">
                <a:solidFill>
                  <a:srgbClr val="0000CC"/>
                </a:solidFill>
              </a:rPr>
              <a:t>(</a:t>
            </a:r>
            <a:r>
              <a:rPr lang="en-US" altLang="zh-CN" sz="2800" i="1" dirty="0" err="1">
                <a:solidFill>
                  <a:srgbClr val="0000CC"/>
                </a:solidFill>
              </a:rPr>
              <a:t>g</a:t>
            </a:r>
            <a:r>
              <a:rPr lang="en-US" altLang="zh-CN" sz="2800" dirty="0" err="1">
                <a:solidFill>
                  <a:srgbClr val="0000CC"/>
                </a:solidFill>
              </a:rPr>
              <a:t>,</a:t>
            </a:r>
            <a:r>
              <a:rPr lang="en-US" altLang="zh-CN" sz="2800" i="1" dirty="0" err="1">
                <a:solidFill>
                  <a:srgbClr val="0000CC"/>
                </a:solidFill>
              </a:rPr>
              <a:t>m</a:t>
            </a:r>
            <a:r>
              <a:rPr lang="en-US" altLang="zh-CN" sz="2800" dirty="0">
                <a:solidFill>
                  <a:srgbClr val="0000CC"/>
                </a:solidFill>
              </a:rPr>
              <a:t>)</a:t>
            </a:r>
            <a:r>
              <a:rPr lang="en-US" altLang="zh-CN" sz="2800" dirty="0"/>
              <a:t> sends the message </a:t>
            </a:r>
            <a:r>
              <a:rPr lang="en-US" altLang="zh-CN" sz="2800" i="1" dirty="0"/>
              <a:t>m </a:t>
            </a:r>
            <a:r>
              <a:rPr lang="en-US" altLang="zh-CN" sz="2800" dirty="0"/>
              <a:t>to all members of the group </a:t>
            </a:r>
            <a:r>
              <a:rPr lang="en-US" altLang="zh-CN" sz="2800" i="1" dirty="0"/>
              <a:t>g</a:t>
            </a:r>
            <a:r>
              <a:rPr lang="en-US" altLang="zh-CN" sz="2800" dirty="0"/>
              <a:t> of processes</a:t>
            </a:r>
          </a:p>
          <a:p>
            <a:pPr eaLnBrk="1" hangingPunct="1">
              <a:lnSpc>
                <a:spcPct val="90000"/>
              </a:lnSpc>
            </a:pPr>
            <a:r>
              <a:rPr lang="en-US" altLang="zh-CN" sz="2800" i="1" dirty="0">
                <a:solidFill>
                  <a:srgbClr val="0000CC"/>
                </a:solidFill>
              </a:rPr>
              <a:t>deliver</a:t>
            </a:r>
            <a:r>
              <a:rPr lang="en-US" altLang="zh-CN" sz="2800" dirty="0">
                <a:solidFill>
                  <a:srgbClr val="0000CC"/>
                </a:solidFill>
              </a:rPr>
              <a:t>(</a:t>
            </a:r>
            <a:r>
              <a:rPr lang="en-US" altLang="zh-CN" sz="2800" i="1" dirty="0">
                <a:solidFill>
                  <a:srgbClr val="0000CC"/>
                </a:solidFill>
              </a:rPr>
              <a:t>m</a:t>
            </a:r>
            <a:r>
              <a:rPr lang="en-US" altLang="zh-CN" sz="2800" dirty="0">
                <a:solidFill>
                  <a:srgbClr val="0000CC"/>
                </a:solidFill>
              </a:rPr>
              <a:t>) </a:t>
            </a:r>
            <a:r>
              <a:rPr lang="en-US" altLang="zh-CN" sz="2800" dirty="0"/>
              <a:t>delivers the message </a:t>
            </a:r>
            <a:r>
              <a:rPr lang="en-US" altLang="zh-CN" sz="2800" i="1" dirty="0"/>
              <a:t>m</a:t>
            </a:r>
            <a:r>
              <a:rPr lang="en-US" altLang="zh-CN" sz="2800" dirty="0"/>
              <a:t> sent by multicast to the calling process</a:t>
            </a:r>
          </a:p>
          <a:p>
            <a:pPr eaLnBrk="1" hangingPunct="1">
              <a:lnSpc>
                <a:spcPct val="90000"/>
              </a:lnSpc>
            </a:pPr>
            <a:r>
              <a:rPr lang="en-US" altLang="zh-CN" sz="2800" dirty="0"/>
              <a:t>Every message </a:t>
            </a:r>
            <a:r>
              <a:rPr lang="en-US" altLang="zh-CN" sz="2800" i="1" dirty="0"/>
              <a:t>m</a:t>
            </a:r>
            <a:r>
              <a:rPr lang="en-US" altLang="zh-CN" sz="2800" dirty="0"/>
              <a:t> carries the unique identifier of the process </a:t>
            </a:r>
            <a:r>
              <a:rPr lang="en-US" altLang="zh-CN" sz="2800" i="1" dirty="0"/>
              <a:t>sender(m)</a:t>
            </a:r>
            <a:r>
              <a:rPr lang="en-US" altLang="zh-CN" sz="2800" dirty="0"/>
              <a:t> that sent it , and the unique destination group identifier </a:t>
            </a:r>
            <a:r>
              <a:rPr lang="en-US" altLang="zh-CN" sz="2800" i="1" dirty="0"/>
              <a:t>group(m)</a:t>
            </a:r>
            <a:r>
              <a:rPr lang="en-US" altLang="zh-CN" sz="2800" dirty="0"/>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250825" y="182563"/>
            <a:ext cx="8458200" cy="731837"/>
          </a:xfrm>
        </p:spPr>
        <p:txBody>
          <a:bodyPr/>
          <a:lstStyle/>
          <a:p>
            <a:pPr eaLnBrk="1" hangingPunct="1"/>
            <a:r>
              <a:rPr lang="en-US" altLang="zh-CN" sz="3600"/>
              <a:t>Basic multicast primitive </a:t>
            </a:r>
            <a:r>
              <a:rPr lang="en-US" altLang="zh-CN" sz="3600" i="1"/>
              <a:t>B-multicast</a:t>
            </a:r>
          </a:p>
        </p:txBody>
      </p:sp>
      <p:sp>
        <p:nvSpPr>
          <p:cNvPr id="52227" name="Rectangle 3"/>
          <p:cNvSpPr>
            <a:spLocks noGrp="1" noChangeArrowheads="1"/>
          </p:cNvSpPr>
          <p:nvPr>
            <p:ph type="body" idx="1"/>
          </p:nvPr>
        </p:nvSpPr>
        <p:spPr>
          <a:xfrm>
            <a:off x="395288" y="1052513"/>
            <a:ext cx="8424862" cy="5127625"/>
          </a:xfrm>
        </p:spPr>
        <p:txBody>
          <a:bodyPr/>
          <a:lstStyle/>
          <a:p>
            <a:pPr eaLnBrk="1" hangingPunct="1">
              <a:lnSpc>
                <a:spcPct val="90000"/>
              </a:lnSpc>
            </a:pPr>
            <a:r>
              <a:rPr lang="en-US" altLang="zh-CN" sz="2800" dirty="0"/>
              <a:t>B-multicast: a correct process will eventually deliver the message, as long as the </a:t>
            </a:r>
            <a:r>
              <a:rPr lang="en-US" altLang="zh-CN" sz="2800" dirty="0" err="1"/>
              <a:t>multicaster</a:t>
            </a:r>
            <a:r>
              <a:rPr lang="en-US" altLang="zh-CN" sz="2800" dirty="0"/>
              <a:t> does not crash</a:t>
            </a:r>
          </a:p>
          <a:p>
            <a:pPr eaLnBrk="1" hangingPunct="1">
              <a:lnSpc>
                <a:spcPct val="90000"/>
              </a:lnSpc>
            </a:pPr>
            <a:r>
              <a:rPr lang="en-US" altLang="zh-CN" sz="2800" dirty="0"/>
              <a:t>B-deliver: the</a:t>
            </a:r>
            <a:r>
              <a:rPr lang="en-US" altLang="zh-CN" sz="2800" i="1" dirty="0"/>
              <a:t> </a:t>
            </a:r>
            <a:r>
              <a:rPr lang="en-US" altLang="zh-CN" sz="2800" dirty="0"/>
              <a:t>corresponding basic delivery primitive</a:t>
            </a:r>
          </a:p>
          <a:p>
            <a:pPr eaLnBrk="1" hangingPunct="1">
              <a:lnSpc>
                <a:spcPct val="90000"/>
              </a:lnSpc>
            </a:pPr>
            <a:r>
              <a:rPr lang="en-US" altLang="zh-CN" sz="2800" dirty="0">
                <a:solidFill>
                  <a:srgbClr val="0000CC"/>
                </a:solidFill>
              </a:rPr>
              <a:t>A way to implement </a:t>
            </a:r>
            <a:r>
              <a:rPr lang="en-US" altLang="zh-CN" sz="2800" i="1" dirty="0">
                <a:solidFill>
                  <a:srgbClr val="0000CC"/>
                </a:solidFill>
              </a:rPr>
              <a:t>B-multicast </a:t>
            </a:r>
            <a:r>
              <a:rPr lang="en-US" altLang="zh-CN" sz="2800" dirty="0"/>
              <a:t>:</a:t>
            </a:r>
            <a:endParaRPr lang="en-US" altLang="zh-CN" sz="2800" i="1" dirty="0"/>
          </a:p>
          <a:p>
            <a:pPr lvl="1" eaLnBrk="1" hangingPunct="1">
              <a:lnSpc>
                <a:spcPct val="90000"/>
              </a:lnSpc>
              <a:buFontTx/>
              <a:buNone/>
            </a:pPr>
            <a:r>
              <a:rPr lang="en-US" altLang="zh-CN" i="1" dirty="0"/>
              <a:t>To B-multicast</a:t>
            </a:r>
            <a:r>
              <a:rPr lang="en-US" altLang="zh-CN" dirty="0"/>
              <a:t>(</a:t>
            </a:r>
            <a:r>
              <a:rPr lang="en-US" altLang="zh-CN" i="1" dirty="0" err="1"/>
              <a:t>g</a:t>
            </a:r>
            <a:r>
              <a:rPr lang="en-US" altLang="zh-CN" dirty="0" err="1"/>
              <a:t>,</a:t>
            </a:r>
            <a:r>
              <a:rPr lang="en-US" altLang="zh-CN" i="1" dirty="0" err="1"/>
              <a:t>m</a:t>
            </a:r>
            <a:r>
              <a:rPr lang="en-US" altLang="zh-CN" dirty="0"/>
              <a:t>): </a:t>
            </a:r>
          </a:p>
          <a:p>
            <a:pPr lvl="1" eaLnBrk="1" hangingPunct="1">
              <a:lnSpc>
                <a:spcPct val="90000"/>
              </a:lnSpc>
              <a:buFontTx/>
              <a:buNone/>
            </a:pPr>
            <a:r>
              <a:rPr lang="en-US" altLang="zh-CN" dirty="0"/>
              <a:t>		for each process </a:t>
            </a:r>
            <a:r>
              <a:rPr lang="en-US" altLang="zh-CN" i="1" dirty="0" err="1"/>
              <a:t>p</a:t>
            </a:r>
            <a:r>
              <a:rPr lang="en-US" altLang="zh-CN" dirty="0" err="1">
                <a:sym typeface="Symbol" pitchFamily="18" charset="2"/>
              </a:rPr>
              <a:t></a:t>
            </a:r>
            <a:r>
              <a:rPr lang="en-US" altLang="zh-CN" i="1" dirty="0" err="1"/>
              <a:t>g</a:t>
            </a:r>
            <a:r>
              <a:rPr lang="en-US" altLang="zh-CN" dirty="0"/>
              <a:t>, </a:t>
            </a:r>
            <a:r>
              <a:rPr lang="en-US" altLang="zh-CN" i="1" dirty="0"/>
              <a:t>send</a:t>
            </a:r>
            <a:r>
              <a:rPr lang="en-US" altLang="zh-CN" dirty="0"/>
              <a:t>(</a:t>
            </a:r>
            <a:r>
              <a:rPr lang="en-US" altLang="zh-CN" i="1" dirty="0" err="1"/>
              <a:t>p</a:t>
            </a:r>
            <a:r>
              <a:rPr lang="en-US" altLang="zh-CN" dirty="0" err="1"/>
              <a:t>,</a:t>
            </a:r>
            <a:r>
              <a:rPr lang="en-US" altLang="zh-CN" i="1" dirty="0" err="1"/>
              <a:t>m</a:t>
            </a:r>
            <a:r>
              <a:rPr lang="en-US" altLang="zh-CN" dirty="0"/>
              <a:t>);</a:t>
            </a:r>
          </a:p>
          <a:p>
            <a:pPr lvl="1" eaLnBrk="1" hangingPunct="1">
              <a:lnSpc>
                <a:spcPct val="90000"/>
              </a:lnSpc>
              <a:buFontTx/>
              <a:buNone/>
            </a:pPr>
            <a:r>
              <a:rPr lang="en-US" altLang="zh-CN" dirty="0"/>
              <a:t>		//send is </a:t>
            </a:r>
            <a:r>
              <a:rPr lang="en-US" altLang="zh-CN" dirty="0">
                <a:solidFill>
                  <a:srgbClr val="C00000"/>
                </a:solidFill>
              </a:rPr>
              <a:t>a reliable one-to-one operation</a:t>
            </a:r>
            <a:endParaRPr lang="en-US" altLang="zh-CN" i="1" dirty="0">
              <a:solidFill>
                <a:srgbClr val="C00000"/>
              </a:solidFill>
            </a:endParaRPr>
          </a:p>
          <a:p>
            <a:pPr lvl="1" eaLnBrk="1" hangingPunct="1">
              <a:lnSpc>
                <a:spcPct val="90000"/>
              </a:lnSpc>
              <a:buFontTx/>
              <a:buNone/>
            </a:pPr>
            <a:r>
              <a:rPr lang="en-US" altLang="zh-CN" i="1" dirty="0"/>
              <a:t>On receive</a:t>
            </a:r>
            <a:r>
              <a:rPr lang="en-US" altLang="zh-CN" dirty="0"/>
              <a:t>(</a:t>
            </a:r>
            <a:r>
              <a:rPr lang="en-US" altLang="zh-CN" i="1" dirty="0"/>
              <a:t>m</a:t>
            </a:r>
            <a:r>
              <a:rPr lang="en-US" altLang="zh-CN" dirty="0"/>
              <a:t>) at p: </a:t>
            </a:r>
            <a:r>
              <a:rPr lang="en-US" altLang="zh-CN" i="1" dirty="0"/>
              <a:t>B-deliver</a:t>
            </a:r>
            <a:r>
              <a:rPr lang="en-US" altLang="zh-CN" dirty="0"/>
              <a:t>(</a:t>
            </a:r>
            <a:r>
              <a:rPr lang="en-US" altLang="zh-CN" i="1" dirty="0"/>
              <a:t>m</a:t>
            </a:r>
            <a:r>
              <a:rPr lang="en-US" altLang="zh-CN" dirty="0"/>
              <a:t>) at p</a:t>
            </a:r>
          </a:p>
          <a:p>
            <a:pPr eaLnBrk="1" hangingPunct="1">
              <a:lnSpc>
                <a:spcPct val="90000"/>
              </a:lnSpc>
            </a:pPr>
            <a:r>
              <a:rPr lang="en-US" altLang="zh-CN" dirty="0"/>
              <a:t>Ack  &amp;&amp; Ack-implosion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11188" y="144463"/>
            <a:ext cx="7696200" cy="692150"/>
          </a:xfrm>
        </p:spPr>
        <p:txBody>
          <a:bodyPr/>
          <a:lstStyle/>
          <a:p>
            <a:pPr eaLnBrk="1" hangingPunct="1"/>
            <a:r>
              <a:rPr lang="zh-CN" altLang="en-US" sz="3600" dirty="0"/>
              <a:t>实现</a:t>
            </a:r>
            <a:r>
              <a:rPr lang="en-US" altLang="zh-CN" sz="3600" dirty="0"/>
              <a:t>FIFO</a:t>
            </a:r>
            <a:r>
              <a:rPr lang="zh-CN" altLang="en-US" sz="3600" dirty="0"/>
              <a:t>排序的组播</a:t>
            </a:r>
            <a:r>
              <a:rPr lang="en-US" altLang="zh-CN" sz="3600" i="1" dirty="0"/>
              <a:t>FO-multicast</a:t>
            </a:r>
            <a:r>
              <a:rPr lang="en-US" altLang="zh-CN" dirty="0"/>
              <a:t> </a:t>
            </a:r>
          </a:p>
        </p:txBody>
      </p:sp>
      <mc:AlternateContent xmlns:mc="http://schemas.openxmlformats.org/markup-compatibility/2006" xmlns:a14="http://schemas.microsoft.com/office/drawing/2010/main">
        <mc:Choice Requires="a14">
          <p:sp>
            <p:nvSpPr>
              <p:cNvPr id="55299" name="Rectangle 3"/>
              <p:cNvSpPr>
                <a:spLocks noGrp="1" noChangeArrowheads="1"/>
              </p:cNvSpPr>
              <p:nvPr>
                <p:ph type="body" idx="1"/>
              </p:nvPr>
            </p:nvSpPr>
            <p:spPr>
              <a:xfrm>
                <a:off x="684213" y="981075"/>
                <a:ext cx="7696200" cy="5500688"/>
              </a:xfrm>
            </p:spPr>
            <p:txBody>
              <a:bodyPr>
                <a:normAutofit lnSpcReduction="10000"/>
              </a:bodyPr>
              <a:lstStyle/>
              <a:p>
                <a:pPr eaLnBrk="1" hangingPunct="1"/>
                <a:r>
                  <a:rPr lang="zh-CN" altLang="en-US" sz="2800" dirty="0"/>
                  <a:t>假设进程组不重叠</a:t>
                </a:r>
              </a:p>
              <a:p>
                <a:pPr eaLnBrk="1" hangingPunct="1"/>
                <a:r>
                  <a:rPr lang="zh-CN" altLang="en-US" sz="2800" dirty="0"/>
                  <a:t>设置进程</a:t>
                </a:r>
                <a:r>
                  <a:rPr lang="en-US" altLang="zh-CN" sz="2800" i="1" dirty="0"/>
                  <a:t>p</a:t>
                </a:r>
                <a:r>
                  <a:rPr lang="zh-CN" altLang="en-US" sz="2800" dirty="0"/>
                  <a:t>的两个变量：</a:t>
                </a:r>
                <a14:m>
                  <m:oMath xmlns:m="http://schemas.openxmlformats.org/officeDocument/2006/math">
                    <m:sSubSup>
                      <m:sSubSupPr>
                        <m:ctrlPr>
                          <a:rPr lang="en-US" altLang="zh-CN" i="1" smtClean="0">
                            <a:solidFill>
                              <a:srgbClr val="C00000"/>
                            </a:solidFill>
                            <a:latin typeface="Cambria Math" panose="02040503050406030204" pitchFamily="18" charset="0"/>
                          </a:rPr>
                        </m:ctrlPr>
                      </m:sSubSupPr>
                      <m:e>
                        <m:r>
                          <a:rPr lang="en-US" altLang="zh-CN" b="0" i="1" smtClean="0">
                            <a:solidFill>
                              <a:srgbClr val="C00000"/>
                            </a:solidFill>
                            <a:latin typeface="Cambria Math" panose="02040503050406030204" pitchFamily="18" charset="0"/>
                          </a:rPr>
                          <m:t>𝑆</m:t>
                        </m:r>
                      </m:e>
                      <m:sub>
                        <m:r>
                          <a:rPr lang="en-US" altLang="zh-CN" b="0" i="1" smtClean="0">
                            <a:solidFill>
                              <a:srgbClr val="C00000"/>
                            </a:solidFill>
                            <a:latin typeface="Cambria Math" panose="02040503050406030204" pitchFamily="18" charset="0"/>
                          </a:rPr>
                          <m:t>𝑔</m:t>
                        </m:r>
                      </m:sub>
                      <m:sup>
                        <m:r>
                          <a:rPr lang="en-US" altLang="zh-CN" b="0" i="1" smtClean="0">
                            <a:solidFill>
                              <a:srgbClr val="C00000"/>
                            </a:solidFill>
                            <a:latin typeface="Cambria Math" panose="02040503050406030204" pitchFamily="18" charset="0"/>
                          </a:rPr>
                          <m:t>𝑝</m:t>
                        </m:r>
                      </m:sup>
                    </m:sSubSup>
                  </m:oMath>
                </a14:m>
                <a:r>
                  <a:rPr lang="zh-CN" altLang="en-US" sz="2800" dirty="0"/>
                  <a:t>是进程</a:t>
                </a:r>
                <a:r>
                  <a:rPr lang="en-US" altLang="zh-CN" sz="2800" i="1" dirty="0"/>
                  <a:t>p</a:t>
                </a:r>
                <a:r>
                  <a:rPr lang="zh-CN" altLang="en-US" sz="2800" dirty="0"/>
                  <a:t>已发送到组</a:t>
                </a:r>
                <a:r>
                  <a:rPr lang="en-US" altLang="zh-CN" sz="2800" i="1" dirty="0"/>
                  <a:t>g</a:t>
                </a:r>
                <a:r>
                  <a:rPr lang="zh-CN" altLang="en-US" sz="2800" dirty="0"/>
                  <a:t>的消息计数，</a:t>
                </a:r>
                <a14:m>
                  <m:oMath xmlns:m="http://schemas.openxmlformats.org/officeDocument/2006/math">
                    <m:sSubSup>
                      <m:sSubSupPr>
                        <m:ctrlPr>
                          <a:rPr lang="en-US" altLang="zh-CN" i="1" smtClean="0">
                            <a:solidFill>
                              <a:srgbClr val="C00000"/>
                            </a:solidFill>
                            <a:latin typeface="Cambria Math" panose="02040503050406030204" pitchFamily="18" charset="0"/>
                          </a:rPr>
                        </m:ctrlPr>
                      </m:sSubSupPr>
                      <m:e>
                        <m:r>
                          <a:rPr lang="en-US" altLang="zh-CN" b="0" i="1" smtClean="0">
                            <a:solidFill>
                              <a:srgbClr val="C00000"/>
                            </a:solidFill>
                            <a:latin typeface="Cambria Math" panose="02040503050406030204" pitchFamily="18" charset="0"/>
                          </a:rPr>
                          <m:t>𝑅</m:t>
                        </m:r>
                      </m:e>
                      <m:sub>
                        <m:r>
                          <a:rPr lang="en-US" altLang="zh-CN" b="0" i="1" smtClean="0">
                            <a:solidFill>
                              <a:srgbClr val="C00000"/>
                            </a:solidFill>
                            <a:latin typeface="Cambria Math" panose="02040503050406030204" pitchFamily="18" charset="0"/>
                          </a:rPr>
                          <m:t>𝑔</m:t>
                        </m:r>
                      </m:sub>
                      <m:sup>
                        <m:r>
                          <a:rPr lang="en-US" altLang="zh-CN" b="0" i="1" smtClean="0">
                            <a:solidFill>
                              <a:srgbClr val="C00000"/>
                            </a:solidFill>
                            <a:latin typeface="Cambria Math" panose="02040503050406030204" pitchFamily="18" charset="0"/>
                          </a:rPr>
                          <m:t>𝑞</m:t>
                        </m:r>
                      </m:sup>
                    </m:sSubSup>
                  </m:oMath>
                </a14:m>
                <a:r>
                  <a:rPr lang="zh-CN" altLang="en-US" sz="2800" dirty="0"/>
                  <a:t>是</a:t>
                </a:r>
                <a:r>
                  <a:rPr lang="en-US" altLang="zh-CN" sz="2800" i="1" dirty="0"/>
                  <a:t>p</a:t>
                </a:r>
                <a:r>
                  <a:rPr lang="zh-CN" altLang="en-US" sz="2800" dirty="0"/>
                  <a:t>已传递的来自进程</a:t>
                </a:r>
                <a:r>
                  <a:rPr lang="en-US" altLang="zh-CN" sz="2800" i="1" dirty="0"/>
                  <a:t>q</a:t>
                </a:r>
                <a:r>
                  <a:rPr lang="zh-CN" altLang="en-US" sz="2800" dirty="0"/>
                  <a:t>并且发往组</a:t>
                </a:r>
                <a:r>
                  <a:rPr lang="en-US" altLang="zh-CN" sz="2800" i="1" dirty="0"/>
                  <a:t>g</a:t>
                </a:r>
                <a:r>
                  <a:rPr lang="zh-CN" altLang="en-US" sz="2800" dirty="0"/>
                  <a:t>的最近的消息的顺序数</a:t>
                </a:r>
              </a:p>
              <a:p>
                <a:pPr eaLnBrk="1" hangingPunct="1"/>
                <a:r>
                  <a:rPr lang="en-US" altLang="zh-CN" sz="2800" i="1" dirty="0">
                    <a:solidFill>
                      <a:srgbClr val="0000CC"/>
                    </a:solidFill>
                  </a:rPr>
                  <a:t>p</a:t>
                </a:r>
                <a:r>
                  <a:rPr lang="zh-CN" altLang="en-US" sz="2800" dirty="0">
                    <a:solidFill>
                      <a:srgbClr val="0000CC"/>
                    </a:solidFill>
                  </a:rPr>
                  <a:t>要</a:t>
                </a:r>
                <a:r>
                  <a:rPr lang="en-US" altLang="zh-CN" sz="2800" i="1" dirty="0">
                    <a:solidFill>
                      <a:srgbClr val="0000CC"/>
                    </a:solidFill>
                  </a:rPr>
                  <a:t>FO-multicast</a:t>
                </a:r>
                <a:r>
                  <a:rPr lang="zh-CN" altLang="en-US" sz="2800" dirty="0">
                    <a:solidFill>
                      <a:srgbClr val="0000CC"/>
                    </a:solidFill>
                  </a:rPr>
                  <a:t>一个消息</a:t>
                </a:r>
                <a:r>
                  <a:rPr lang="zh-CN" altLang="en-US" sz="2800" dirty="0"/>
                  <a:t>到组</a:t>
                </a:r>
                <a:r>
                  <a:rPr lang="en-US" altLang="zh-CN" sz="2800" i="1" dirty="0"/>
                  <a:t>g</a:t>
                </a:r>
                <a:r>
                  <a:rPr lang="zh-CN" altLang="en-US" sz="2800" dirty="0"/>
                  <a:t>时，它在消息上捎带值</a:t>
                </a:r>
                <a14:m>
                  <m:oMath xmlns:m="http://schemas.openxmlformats.org/officeDocument/2006/math">
                    <m:sSubSup>
                      <m:sSubSupPr>
                        <m:ctrlPr>
                          <a:rPr lang="en-US" altLang="zh-CN" sz="2800" i="1">
                            <a:solidFill>
                              <a:srgbClr val="C00000"/>
                            </a:solidFill>
                            <a:latin typeface="Cambria Math" panose="02040503050406030204" pitchFamily="18" charset="0"/>
                          </a:rPr>
                        </m:ctrlPr>
                      </m:sSubSupPr>
                      <m:e>
                        <m:r>
                          <a:rPr lang="en-US" altLang="zh-CN" sz="2800" i="1">
                            <a:solidFill>
                              <a:srgbClr val="C00000"/>
                            </a:solidFill>
                            <a:latin typeface="Cambria Math" panose="02040503050406030204" pitchFamily="18" charset="0"/>
                          </a:rPr>
                          <m:t>𝑆</m:t>
                        </m:r>
                      </m:e>
                      <m:sub>
                        <m:r>
                          <a:rPr lang="en-US" altLang="zh-CN" sz="2800" i="1">
                            <a:solidFill>
                              <a:srgbClr val="C00000"/>
                            </a:solidFill>
                            <a:latin typeface="Cambria Math" panose="02040503050406030204" pitchFamily="18" charset="0"/>
                          </a:rPr>
                          <m:t>𝑔</m:t>
                        </m:r>
                      </m:sub>
                      <m:sup>
                        <m:r>
                          <a:rPr lang="en-US" altLang="zh-CN" sz="2800" i="1">
                            <a:solidFill>
                              <a:srgbClr val="C00000"/>
                            </a:solidFill>
                            <a:latin typeface="Cambria Math" panose="02040503050406030204" pitchFamily="18" charset="0"/>
                          </a:rPr>
                          <m:t>𝑝</m:t>
                        </m:r>
                      </m:sup>
                    </m:sSubSup>
                    <m:r>
                      <a:rPr lang="en-US" altLang="zh-CN" sz="2800" i="1">
                        <a:solidFill>
                          <a:srgbClr val="C00000"/>
                        </a:solidFill>
                        <a:latin typeface="Cambria Math" panose="02040503050406030204" pitchFamily="18" charset="0"/>
                      </a:rPr>
                      <m:t> </m:t>
                    </m:r>
                  </m:oMath>
                </a14:m>
                <a:r>
                  <a:rPr lang="zh-CN" altLang="en-US" sz="2800" dirty="0"/>
                  <a:t>，接着</a:t>
                </a:r>
                <a:r>
                  <a:rPr lang="en-US" altLang="zh-CN" sz="2800" i="1" dirty="0"/>
                  <a:t>B-multicast</a:t>
                </a:r>
                <a:r>
                  <a:rPr lang="zh-CN" altLang="en-US" sz="2800" dirty="0"/>
                  <a:t>消息到</a:t>
                </a:r>
                <a:r>
                  <a:rPr lang="en-US" altLang="zh-CN" sz="2800" i="1" dirty="0"/>
                  <a:t>g</a:t>
                </a:r>
                <a:r>
                  <a:rPr lang="zh-CN" altLang="en-US" sz="2800" dirty="0"/>
                  <a:t>，然后把</a:t>
                </a:r>
                <a14:m>
                  <m:oMath xmlns:m="http://schemas.openxmlformats.org/officeDocument/2006/math">
                    <m:sSubSup>
                      <m:sSubSupPr>
                        <m:ctrlPr>
                          <a:rPr lang="en-US" altLang="zh-CN" sz="2800" i="1">
                            <a:solidFill>
                              <a:srgbClr val="C00000"/>
                            </a:solidFill>
                            <a:latin typeface="Cambria Math" panose="02040503050406030204" pitchFamily="18" charset="0"/>
                          </a:rPr>
                        </m:ctrlPr>
                      </m:sSubSupPr>
                      <m:e>
                        <m:r>
                          <a:rPr lang="en-US" altLang="zh-CN" sz="2800" i="1">
                            <a:solidFill>
                              <a:srgbClr val="C00000"/>
                            </a:solidFill>
                            <a:latin typeface="Cambria Math" panose="02040503050406030204" pitchFamily="18" charset="0"/>
                          </a:rPr>
                          <m:t>𝑆</m:t>
                        </m:r>
                      </m:e>
                      <m:sub>
                        <m:r>
                          <a:rPr lang="en-US" altLang="zh-CN" sz="2800" i="1">
                            <a:solidFill>
                              <a:srgbClr val="C00000"/>
                            </a:solidFill>
                            <a:latin typeface="Cambria Math" panose="02040503050406030204" pitchFamily="18" charset="0"/>
                          </a:rPr>
                          <m:t>𝑔</m:t>
                        </m:r>
                      </m:sub>
                      <m:sup>
                        <m:r>
                          <a:rPr lang="en-US" altLang="zh-CN" sz="2800" i="1">
                            <a:solidFill>
                              <a:srgbClr val="C00000"/>
                            </a:solidFill>
                            <a:latin typeface="Cambria Math" panose="02040503050406030204" pitchFamily="18" charset="0"/>
                          </a:rPr>
                          <m:t>𝑝</m:t>
                        </m:r>
                      </m:sup>
                    </m:sSubSup>
                  </m:oMath>
                </a14:m>
                <a:r>
                  <a:rPr lang="zh-CN" altLang="en-US" sz="2800" dirty="0"/>
                  <a:t>加</a:t>
                </a:r>
                <a:r>
                  <a:rPr lang="en-US" altLang="zh-CN" sz="2800" dirty="0"/>
                  <a:t>1</a:t>
                </a:r>
              </a:p>
              <a:p>
                <a:pPr eaLnBrk="1" hangingPunct="1"/>
                <a:r>
                  <a:rPr lang="en-US" altLang="zh-CN" sz="2800" i="1" dirty="0">
                    <a:solidFill>
                      <a:srgbClr val="0000CC"/>
                    </a:solidFill>
                  </a:rPr>
                  <a:t>p</a:t>
                </a:r>
                <a:r>
                  <a:rPr lang="zh-CN" altLang="en-US" sz="2800" dirty="0">
                    <a:solidFill>
                      <a:srgbClr val="0000CC"/>
                    </a:solidFill>
                  </a:rPr>
                  <a:t>收到</a:t>
                </a:r>
                <a:r>
                  <a:rPr lang="zh-CN" altLang="en-US" sz="2800" dirty="0"/>
                  <a:t>来自</a:t>
                </a:r>
                <a:r>
                  <a:rPr lang="en-US" altLang="zh-CN" sz="2800" i="1" dirty="0"/>
                  <a:t>q</a:t>
                </a:r>
                <a:r>
                  <a:rPr lang="zh-CN" altLang="en-US" sz="2800" dirty="0"/>
                  <a:t>的顺序数为</a:t>
                </a:r>
                <a:r>
                  <a:rPr lang="en-US" altLang="zh-CN" sz="2800" i="1" dirty="0">
                    <a:solidFill>
                      <a:srgbClr val="C00000"/>
                    </a:solidFill>
                  </a:rPr>
                  <a:t>S</a:t>
                </a:r>
                <a:r>
                  <a:rPr lang="zh-CN" altLang="en-US" sz="2800" dirty="0"/>
                  <a:t>的消息时，</a:t>
                </a:r>
                <a:r>
                  <a:rPr lang="en-US" altLang="zh-CN" sz="2800" i="1" dirty="0">
                    <a:solidFill>
                      <a:srgbClr val="0000FF"/>
                    </a:solidFill>
                  </a:rPr>
                  <a:t>p</a:t>
                </a:r>
                <a:r>
                  <a:rPr lang="zh-CN" altLang="en-US" sz="2800" dirty="0">
                    <a:solidFill>
                      <a:srgbClr val="0000FF"/>
                    </a:solidFill>
                  </a:rPr>
                  <a:t>检查：</a:t>
                </a:r>
                <a:r>
                  <a:rPr lang="zh-CN" altLang="en-US" sz="2800" dirty="0"/>
                  <a:t> </a:t>
                </a:r>
                <a:endParaRPr lang="en-US" altLang="zh-CN" sz="2800" dirty="0"/>
              </a:p>
              <a:p>
                <a:pPr lvl="1" eaLnBrk="1" hangingPunct="1"/>
                <a:r>
                  <a:rPr lang="zh-CN" altLang="en-US" sz="2400" dirty="0"/>
                  <a:t>如果</a:t>
                </a:r>
                <a:r>
                  <a:rPr lang="zh-CN" altLang="en-US" sz="2400" dirty="0">
                    <a:solidFill>
                      <a:srgbClr val="0000FF"/>
                    </a:solidFill>
                  </a:rPr>
                  <a:t> </a:t>
                </a:r>
                <a:r>
                  <a:rPr lang="en-US" altLang="zh-CN" sz="2400" i="1" dirty="0">
                    <a:solidFill>
                      <a:srgbClr val="C00000"/>
                    </a:solidFill>
                  </a:rPr>
                  <a:t>S</a:t>
                </a:r>
                <a:r>
                  <a:rPr lang="en-US" altLang="zh-CN" sz="2400" dirty="0">
                    <a:solidFill>
                      <a:srgbClr val="C00000"/>
                    </a:solidFill>
                  </a:rPr>
                  <a:t> = </a:t>
                </a:r>
                <a14:m>
                  <m:oMath xmlns:m="http://schemas.openxmlformats.org/officeDocument/2006/math">
                    <m:sSubSup>
                      <m:sSubSupPr>
                        <m:ctrlPr>
                          <a:rPr lang="en-US" altLang="zh-CN" sz="2400" i="1">
                            <a:solidFill>
                              <a:srgbClr val="C00000"/>
                            </a:solidFill>
                            <a:latin typeface="Cambria Math" panose="02040503050406030204" pitchFamily="18" charset="0"/>
                          </a:rPr>
                        </m:ctrlPr>
                      </m:sSubSupPr>
                      <m:e>
                        <m:r>
                          <a:rPr lang="en-US" altLang="zh-CN" sz="2400" i="1">
                            <a:solidFill>
                              <a:srgbClr val="C00000"/>
                            </a:solidFill>
                            <a:latin typeface="Cambria Math" panose="02040503050406030204" pitchFamily="18" charset="0"/>
                          </a:rPr>
                          <m:t>𝑅</m:t>
                        </m:r>
                      </m:e>
                      <m:sub>
                        <m:r>
                          <a:rPr lang="en-US" altLang="zh-CN" sz="2400" i="1">
                            <a:solidFill>
                              <a:srgbClr val="C00000"/>
                            </a:solidFill>
                            <a:latin typeface="Cambria Math" panose="02040503050406030204" pitchFamily="18" charset="0"/>
                          </a:rPr>
                          <m:t>𝑔</m:t>
                        </m:r>
                      </m:sub>
                      <m:sup>
                        <m:r>
                          <a:rPr lang="en-US" altLang="zh-CN" sz="2400" i="1">
                            <a:solidFill>
                              <a:srgbClr val="C00000"/>
                            </a:solidFill>
                            <a:latin typeface="Cambria Math" panose="02040503050406030204" pitchFamily="18" charset="0"/>
                          </a:rPr>
                          <m:t>𝑞</m:t>
                        </m:r>
                      </m:sup>
                    </m:sSubSup>
                    <m:r>
                      <a:rPr lang="en-US" altLang="zh-CN" sz="2400" i="1">
                        <a:solidFill>
                          <a:srgbClr val="C00000"/>
                        </a:solidFill>
                        <a:latin typeface="Cambria Math" panose="02040503050406030204" pitchFamily="18" charset="0"/>
                      </a:rPr>
                      <m:t> </m:t>
                    </m:r>
                  </m:oMath>
                </a14:m>
                <a:r>
                  <a:rPr lang="en-US" altLang="zh-CN" sz="2400" dirty="0">
                    <a:solidFill>
                      <a:srgbClr val="C00000"/>
                    </a:solidFill>
                  </a:rPr>
                  <a:t>+ 1</a:t>
                </a:r>
                <a:r>
                  <a:rPr lang="zh-CN" altLang="en-US" sz="2400" dirty="0"/>
                  <a:t>，那么这个消息是预期的来自发送进程</a:t>
                </a:r>
                <a:r>
                  <a:rPr lang="en-US" altLang="zh-CN" sz="2400" i="1" dirty="0"/>
                  <a:t>q</a:t>
                </a:r>
                <a:r>
                  <a:rPr lang="zh-CN" altLang="en-US" sz="2400" dirty="0"/>
                  <a:t>的下一个消息，</a:t>
                </a:r>
                <a:r>
                  <a:rPr lang="en-US" altLang="zh-CN" sz="2400" i="1" dirty="0"/>
                  <a:t>p</a:t>
                </a:r>
                <a:r>
                  <a:rPr lang="en-US" altLang="zh-CN" sz="2400" dirty="0"/>
                  <a:t> </a:t>
                </a:r>
                <a:r>
                  <a:rPr lang="en-US" altLang="zh-CN" sz="2400" i="1" dirty="0"/>
                  <a:t>FO-deliver</a:t>
                </a:r>
                <a:r>
                  <a:rPr lang="en-US" altLang="zh-CN" sz="2400" dirty="0"/>
                  <a:t> </a:t>
                </a:r>
                <a:r>
                  <a:rPr lang="zh-CN" altLang="en-US" sz="2400" dirty="0"/>
                  <a:t>消息，并且置 </a:t>
                </a:r>
                <a14:m>
                  <m:oMath xmlns:m="http://schemas.openxmlformats.org/officeDocument/2006/math">
                    <m:sSubSup>
                      <m:sSubSupPr>
                        <m:ctrlPr>
                          <a:rPr lang="en-US" altLang="zh-CN" sz="2400" i="1" smtClean="0">
                            <a:solidFill>
                              <a:srgbClr val="C00000"/>
                            </a:solidFill>
                            <a:latin typeface="Cambria Math" panose="02040503050406030204" pitchFamily="18" charset="0"/>
                          </a:rPr>
                        </m:ctrlPr>
                      </m:sSubSupPr>
                      <m:e>
                        <m:r>
                          <a:rPr lang="en-US" altLang="zh-CN" sz="2400" i="1">
                            <a:solidFill>
                              <a:srgbClr val="C00000"/>
                            </a:solidFill>
                            <a:latin typeface="Cambria Math" panose="02040503050406030204" pitchFamily="18" charset="0"/>
                          </a:rPr>
                          <m:t>𝑅</m:t>
                        </m:r>
                      </m:e>
                      <m:sub>
                        <m:r>
                          <a:rPr lang="en-US" altLang="zh-CN" sz="2400" i="1">
                            <a:solidFill>
                              <a:srgbClr val="C00000"/>
                            </a:solidFill>
                            <a:latin typeface="Cambria Math" panose="02040503050406030204" pitchFamily="18" charset="0"/>
                          </a:rPr>
                          <m:t>𝑔</m:t>
                        </m:r>
                      </m:sub>
                      <m:sup>
                        <m:r>
                          <a:rPr lang="en-US" altLang="zh-CN" sz="2400" i="1">
                            <a:solidFill>
                              <a:srgbClr val="C00000"/>
                            </a:solidFill>
                            <a:latin typeface="Cambria Math" panose="02040503050406030204" pitchFamily="18" charset="0"/>
                          </a:rPr>
                          <m:t>𝑞</m:t>
                        </m:r>
                      </m:sup>
                    </m:sSubSup>
                    <m:r>
                      <a:rPr lang="en-US" altLang="zh-CN" sz="2400" i="1">
                        <a:solidFill>
                          <a:srgbClr val="C00000"/>
                        </a:solidFill>
                        <a:latin typeface="Cambria Math" panose="02040503050406030204" pitchFamily="18" charset="0"/>
                      </a:rPr>
                      <m:t> </m:t>
                    </m:r>
                  </m:oMath>
                </a14:m>
                <a:r>
                  <a:rPr lang="en-US" altLang="zh-CN" sz="2400" dirty="0">
                    <a:solidFill>
                      <a:srgbClr val="C00000"/>
                    </a:solidFill>
                  </a:rPr>
                  <a:t>:=</a:t>
                </a:r>
                <a:r>
                  <a:rPr lang="en-US" altLang="zh-CN" sz="2400" i="1" dirty="0">
                    <a:solidFill>
                      <a:srgbClr val="C00000"/>
                    </a:solidFill>
                  </a:rPr>
                  <a:t>S</a:t>
                </a:r>
                <a:endParaRPr lang="en-US" altLang="zh-CN" sz="2400" dirty="0">
                  <a:solidFill>
                    <a:srgbClr val="C00000"/>
                  </a:solidFill>
                </a:endParaRPr>
              </a:p>
              <a:p>
                <a:pPr lvl="1" eaLnBrk="1" hangingPunct="1"/>
                <a:r>
                  <a:rPr lang="zh-CN" altLang="en-US" sz="2400" dirty="0"/>
                  <a:t>如果 </a:t>
                </a:r>
                <a:r>
                  <a:rPr lang="en-US" altLang="zh-CN" sz="2400" i="1" dirty="0">
                    <a:solidFill>
                      <a:srgbClr val="C00000"/>
                    </a:solidFill>
                  </a:rPr>
                  <a:t>S</a:t>
                </a:r>
                <a:r>
                  <a:rPr lang="en-US" altLang="zh-CN" sz="2400" dirty="0">
                    <a:solidFill>
                      <a:srgbClr val="C00000"/>
                    </a:solidFill>
                  </a:rPr>
                  <a:t> &gt; </a:t>
                </a:r>
                <a14:m>
                  <m:oMath xmlns:m="http://schemas.openxmlformats.org/officeDocument/2006/math">
                    <m:sSubSup>
                      <m:sSubSupPr>
                        <m:ctrlPr>
                          <a:rPr lang="en-US" altLang="zh-CN" sz="2400" i="1">
                            <a:solidFill>
                              <a:srgbClr val="C00000"/>
                            </a:solidFill>
                            <a:latin typeface="Cambria Math" panose="02040503050406030204" pitchFamily="18" charset="0"/>
                          </a:rPr>
                        </m:ctrlPr>
                      </m:sSubSupPr>
                      <m:e>
                        <m:r>
                          <a:rPr lang="en-US" altLang="zh-CN" sz="2400" i="1">
                            <a:solidFill>
                              <a:srgbClr val="C00000"/>
                            </a:solidFill>
                            <a:latin typeface="Cambria Math" panose="02040503050406030204" pitchFamily="18" charset="0"/>
                          </a:rPr>
                          <m:t>𝑅</m:t>
                        </m:r>
                      </m:e>
                      <m:sub>
                        <m:r>
                          <a:rPr lang="en-US" altLang="zh-CN" sz="2400" i="1">
                            <a:solidFill>
                              <a:srgbClr val="C00000"/>
                            </a:solidFill>
                            <a:latin typeface="Cambria Math" panose="02040503050406030204" pitchFamily="18" charset="0"/>
                          </a:rPr>
                          <m:t>𝑔</m:t>
                        </m:r>
                      </m:sub>
                      <m:sup>
                        <m:r>
                          <a:rPr lang="en-US" altLang="zh-CN" sz="2400" i="1">
                            <a:solidFill>
                              <a:srgbClr val="C00000"/>
                            </a:solidFill>
                            <a:latin typeface="Cambria Math" panose="02040503050406030204" pitchFamily="18" charset="0"/>
                          </a:rPr>
                          <m:t>𝑞</m:t>
                        </m:r>
                      </m:sup>
                    </m:sSubSup>
                  </m:oMath>
                </a14:m>
                <a:r>
                  <a:rPr lang="en-US" altLang="zh-CN" sz="2400" dirty="0">
                    <a:solidFill>
                      <a:srgbClr val="C00000"/>
                    </a:solidFill>
                  </a:rPr>
                  <a:t> + 1</a:t>
                </a:r>
                <a:r>
                  <a:rPr lang="en-US" altLang="zh-CN" sz="2400" dirty="0"/>
                  <a:t>, </a:t>
                </a:r>
                <a:r>
                  <a:rPr lang="zh-CN" altLang="en-US" sz="2400" dirty="0"/>
                  <a:t>它把消息放到保留队列中，直到介于其间的消息已被传递且</a:t>
                </a:r>
                <a:r>
                  <a:rPr lang="en-US" altLang="zh-CN" sz="2400" i="1" dirty="0">
                    <a:solidFill>
                      <a:srgbClr val="C00000"/>
                    </a:solidFill>
                  </a:rPr>
                  <a:t>S</a:t>
                </a:r>
                <a:r>
                  <a:rPr lang="en-US" altLang="zh-CN" sz="2400" dirty="0">
                    <a:solidFill>
                      <a:srgbClr val="C00000"/>
                    </a:solidFill>
                  </a:rPr>
                  <a:t> = </a:t>
                </a:r>
                <a14:m>
                  <m:oMath xmlns:m="http://schemas.openxmlformats.org/officeDocument/2006/math">
                    <m:sSubSup>
                      <m:sSubSupPr>
                        <m:ctrlPr>
                          <a:rPr lang="en-US" altLang="zh-CN" sz="2400" i="1">
                            <a:solidFill>
                              <a:srgbClr val="C00000"/>
                            </a:solidFill>
                            <a:latin typeface="Cambria Math" panose="02040503050406030204" pitchFamily="18" charset="0"/>
                          </a:rPr>
                        </m:ctrlPr>
                      </m:sSubSupPr>
                      <m:e>
                        <m:r>
                          <a:rPr lang="en-US" altLang="zh-CN" sz="2400" i="1">
                            <a:solidFill>
                              <a:srgbClr val="C00000"/>
                            </a:solidFill>
                            <a:latin typeface="Cambria Math" panose="02040503050406030204" pitchFamily="18" charset="0"/>
                          </a:rPr>
                          <m:t>𝑅</m:t>
                        </m:r>
                      </m:e>
                      <m:sub>
                        <m:r>
                          <a:rPr lang="en-US" altLang="zh-CN" sz="2400" i="1">
                            <a:solidFill>
                              <a:srgbClr val="C00000"/>
                            </a:solidFill>
                            <a:latin typeface="Cambria Math" panose="02040503050406030204" pitchFamily="18" charset="0"/>
                          </a:rPr>
                          <m:t>𝑔</m:t>
                        </m:r>
                      </m:sub>
                      <m:sup>
                        <m:r>
                          <a:rPr lang="en-US" altLang="zh-CN" sz="2400" i="1">
                            <a:solidFill>
                              <a:srgbClr val="C00000"/>
                            </a:solidFill>
                            <a:latin typeface="Cambria Math" panose="02040503050406030204" pitchFamily="18" charset="0"/>
                          </a:rPr>
                          <m:t>𝑞</m:t>
                        </m:r>
                      </m:sup>
                    </m:sSubSup>
                    <m:r>
                      <a:rPr lang="en-US" altLang="zh-CN" sz="2400" i="1">
                        <a:solidFill>
                          <a:srgbClr val="C00000"/>
                        </a:solidFill>
                        <a:latin typeface="Cambria Math" panose="02040503050406030204" pitchFamily="18" charset="0"/>
                      </a:rPr>
                      <m:t> </m:t>
                    </m:r>
                  </m:oMath>
                </a14:m>
                <a:r>
                  <a:rPr lang="en-US" altLang="zh-CN" sz="2400" dirty="0">
                    <a:solidFill>
                      <a:srgbClr val="C00000"/>
                    </a:solidFill>
                  </a:rPr>
                  <a:t>+ 1 </a:t>
                </a:r>
                <a:endParaRPr lang="en-US" altLang="zh-CN" sz="2400" dirty="0"/>
              </a:p>
            </p:txBody>
          </p:sp>
        </mc:Choice>
        <mc:Fallback xmlns="">
          <p:sp>
            <p:nvSpPr>
              <p:cNvPr id="55299" name="Rectangle 3"/>
              <p:cNvSpPr>
                <a:spLocks noGrp="1" noRot="1" noChangeAspect="1" noMove="1" noResize="1" noEditPoints="1" noAdjustHandles="1" noChangeArrowheads="1" noChangeShapeType="1" noTextEdit="1"/>
              </p:cNvSpPr>
              <p:nvPr>
                <p:ph type="body" idx="1"/>
              </p:nvPr>
            </p:nvSpPr>
            <p:spPr>
              <a:xfrm>
                <a:off x="684213" y="981075"/>
                <a:ext cx="7696200" cy="5500688"/>
              </a:xfrm>
              <a:blipFill>
                <a:blip r:embed="rId3"/>
                <a:stretch>
                  <a:fillRect l="-1425" t="-2328" r="-475" b="-776"/>
                </a:stretch>
              </a:blipFill>
            </p:spPr>
            <p:txBody>
              <a:bodyPr/>
              <a:lstStyle/>
              <a:p>
                <a:r>
                  <a:rPr lang="zh-CN" altLang="en-US">
                    <a:noFill/>
                  </a:rPr>
                  <a:t> </a:t>
                </a:r>
              </a:p>
            </p:txBody>
          </p:sp>
        </mc:Fallback>
      </mc:AlternateContent>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sz="3600"/>
              <a:t>全排序组播</a:t>
            </a:r>
          </a:p>
        </p:txBody>
      </p:sp>
      <mc:AlternateContent xmlns:mc="http://schemas.openxmlformats.org/markup-compatibility/2006" xmlns:a14="http://schemas.microsoft.com/office/drawing/2010/main">
        <mc:Choice Requires="a14">
          <p:sp>
            <p:nvSpPr>
              <p:cNvPr id="56323" name="Rectangle 3"/>
              <p:cNvSpPr>
                <a:spLocks noGrp="1" noChangeArrowheads="1"/>
              </p:cNvSpPr>
              <p:nvPr>
                <p:ph idx="1"/>
              </p:nvPr>
            </p:nvSpPr>
            <p:spPr/>
            <p:txBody>
              <a:bodyPr/>
              <a:lstStyle/>
              <a:p>
                <a:pPr eaLnBrk="1" hangingPunct="1"/>
                <a:r>
                  <a:rPr lang="zh-CN" altLang="en-US" dirty="0"/>
                  <a:t>实现全排序的基本途径是为组播消息指定一个全排序标识符</a:t>
                </a:r>
                <a14:m>
                  <m:oMath xmlns:m="http://schemas.openxmlformats.org/officeDocument/2006/math">
                    <m:r>
                      <a:rPr lang="en-US" altLang="zh-CN" sz="3600" b="0" i="0" smtClean="0">
                        <a:latin typeface="Cambria Math" panose="02040503050406030204" pitchFamily="18" charset="0"/>
                      </a:rPr>
                      <m:t> </m:t>
                    </m:r>
                    <m:sSub>
                      <m:sSubPr>
                        <m:ctrlPr>
                          <a:rPr lang="en-US" altLang="zh-CN" sz="3600" i="1" smtClean="0">
                            <a:solidFill>
                              <a:srgbClr val="0000FF"/>
                            </a:solidFill>
                            <a:latin typeface="Cambria Math" panose="02040503050406030204" pitchFamily="18" charset="0"/>
                          </a:rPr>
                        </m:ctrlPr>
                      </m:sSubPr>
                      <m:e>
                        <m:r>
                          <a:rPr lang="en-US" altLang="zh-CN" sz="3600" b="0" i="1" smtClean="0">
                            <a:solidFill>
                              <a:srgbClr val="0000FF"/>
                            </a:solidFill>
                            <a:latin typeface="Cambria Math" panose="02040503050406030204" pitchFamily="18" charset="0"/>
                          </a:rPr>
                          <m:t>𝑆</m:t>
                        </m:r>
                      </m:e>
                      <m:sub>
                        <m:r>
                          <a:rPr lang="en-US" altLang="zh-CN" sz="3600" b="0" i="1" smtClean="0">
                            <a:solidFill>
                              <a:srgbClr val="0000FF"/>
                            </a:solidFill>
                            <a:latin typeface="Cambria Math" panose="02040503050406030204" pitchFamily="18" charset="0"/>
                          </a:rPr>
                          <m:t>𝑔</m:t>
                        </m:r>
                      </m:sub>
                    </m:sSub>
                  </m:oMath>
                </a14:m>
                <a:r>
                  <a:rPr lang="zh-CN" altLang="en-US" dirty="0"/>
                  <a:t>，维持一个组的顺序数，使得每个进程可以基于这些标识符做出相同的排序决定</a:t>
                </a:r>
              </a:p>
              <a:p>
                <a:pPr eaLnBrk="1" hangingPunct="1"/>
                <a:r>
                  <a:rPr lang="zh-CN" altLang="en-US" dirty="0"/>
                  <a:t>指定全排序标识符的方法</a:t>
                </a:r>
              </a:p>
              <a:p>
                <a:pPr lvl="1" eaLnBrk="1" hangingPunct="1"/>
                <a:r>
                  <a:rPr lang="zh-CN" altLang="en-US" dirty="0">
                    <a:solidFill>
                      <a:srgbClr val="C00000"/>
                    </a:solidFill>
                  </a:rPr>
                  <a:t>由定序者</a:t>
                </a:r>
                <a:r>
                  <a:rPr lang="en-US" altLang="zh-CN" dirty="0">
                    <a:solidFill>
                      <a:srgbClr val="C00000"/>
                    </a:solidFill>
                  </a:rPr>
                  <a:t>(sequencer)</a:t>
                </a:r>
                <a:r>
                  <a:rPr lang="zh-CN" altLang="en-US" dirty="0">
                    <a:solidFill>
                      <a:srgbClr val="C00000"/>
                    </a:solidFill>
                  </a:rPr>
                  <a:t>的进程来指派</a:t>
                </a:r>
              </a:p>
              <a:p>
                <a:pPr lvl="1" eaLnBrk="1" hangingPunct="1"/>
                <a:r>
                  <a:rPr lang="zh-CN" altLang="en-US" dirty="0">
                    <a:solidFill>
                      <a:srgbClr val="C00000"/>
                    </a:solidFill>
                  </a:rPr>
                  <a:t>分布式协商</a:t>
                </a:r>
              </a:p>
              <a:p>
                <a:pPr eaLnBrk="1" hangingPunct="1"/>
                <a14:m>
                  <m:oMath xmlns:m="http://schemas.openxmlformats.org/officeDocument/2006/math">
                    <m:sSub>
                      <m:sSubPr>
                        <m:ctrlPr>
                          <a:rPr lang="en-US" altLang="zh-CN" i="1" smtClean="0">
                            <a:solidFill>
                              <a:srgbClr val="0000FF"/>
                            </a:solidFill>
                            <a:latin typeface="Cambria Math" panose="02040503050406030204" pitchFamily="18" charset="0"/>
                          </a:rPr>
                        </m:ctrlPr>
                      </m:sSubPr>
                      <m:e>
                        <m:r>
                          <a:rPr lang="en-US" altLang="zh-CN" b="0" i="1" smtClean="0">
                            <a:solidFill>
                              <a:srgbClr val="0000FF"/>
                            </a:solidFill>
                            <a:latin typeface="Cambria Math" panose="02040503050406030204" pitchFamily="18" charset="0"/>
                          </a:rPr>
                          <m:t>𝑟</m:t>
                        </m:r>
                      </m:e>
                      <m:sub>
                        <m:r>
                          <a:rPr lang="en-US" altLang="zh-CN" i="1">
                            <a:solidFill>
                              <a:srgbClr val="0000FF"/>
                            </a:solidFill>
                            <a:latin typeface="Cambria Math" panose="02040503050406030204" pitchFamily="18" charset="0"/>
                          </a:rPr>
                          <m:t>𝑔</m:t>
                        </m:r>
                      </m:sub>
                    </m:sSub>
                    <m:r>
                      <a:rPr lang="en-US" altLang="zh-CN" i="1">
                        <a:solidFill>
                          <a:schemeClr val="tx1"/>
                        </a:solidFill>
                        <a:latin typeface="Cambria Math" panose="02040503050406030204" pitchFamily="18" charset="0"/>
                      </a:rPr>
                      <m:t> </m:t>
                    </m:r>
                  </m:oMath>
                </a14:m>
                <a:r>
                  <a:rPr lang="zh-CN" altLang="en-US" dirty="0"/>
                  <a:t>是预期的接收组播消息的顺序数。一开始，每个成员的</a:t>
                </a:r>
                <a:r>
                  <a:rPr lang="en-US" altLang="zh-CN" dirty="0" err="1"/>
                  <a:t>r</a:t>
                </a:r>
                <a:r>
                  <a:rPr lang="en-US" altLang="zh-CN" i="1" baseline="-25000" dirty="0" err="1"/>
                  <a:t>g</a:t>
                </a:r>
                <a:r>
                  <a:rPr lang="zh-CN" altLang="en-US" dirty="0"/>
                  <a:t>为</a:t>
                </a:r>
                <a:r>
                  <a:rPr lang="en-US" altLang="zh-CN" dirty="0"/>
                  <a:t>0</a:t>
                </a:r>
              </a:p>
            </p:txBody>
          </p:sp>
        </mc:Choice>
        <mc:Fallback xmlns="">
          <p:sp>
            <p:nvSpPr>
              <p:cNvPr id="56323" name="Rectangle 3"/>
              <p:cNvSpPr>
                <a:spLocks noGrp="1" noRot="1" noChangeAspect="1" noMove="1" noResize="1" noEditPoints="1" noAdjustHandles="1" noChangeArrowheads="1" noChangeShapeType="1" noTextEdit="1"/>
              </p:cNvSpPr>
              <p:nvPr>
                <p:ph idx="1"/>
              </p:nvPr>
            </p:nvSpPr>
            <p:spPr>
              <a:blipFill>
                <a:blip r:embed="rId3"/>
                <a:stretch>
                  <a:fillRect l="-1704" t="-1300"/>
                </a:stretch>
              </a:blipFill>
            </p:spPr>
            <p:txBody>
              <a:bodyPr/>
              <a:lstStyle/>
              <a:p>
                <a:r>
                  <a:rPr lang="zh-CN" altLang="en-US">
                    <a:noFill/>
                  </a:rPr>
                  <a:t> </a:t>
                </a:r>
              </a:p>
            </p:txBody>
          </p:sp>
        </mc:Fallback>
      </mc:AlternateContent>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95288" y="0"/>
            <a:ext cx="8458200" cy="801688"/>
          </a:xfrm>
        </p:spPr>
        <p:txBody>
          <a:bodyPr/>
          <a:lstStyle/>
          <a:p>
            <a:pPr eaLnBrk="1" hangingPunct="1"/>
            <a:r>
              <a:rPr lang="zh-CN" altLang="en-US" sz="3600"/>
              <a:t>实现全排序组播</a:t>
            </a:r>
            <a:r>
              <a:rPr lang="en-US" altLang="zh-CN" sz="3600"/>
              <a:t>TO-multicast </a:t>
            </a:r>
            <a:r>
              <a:rPr lang="zh-CN" altLang="en-US" sz="3600"/>
              <a:t>算法</a:t>
            </a:r>
            <a:r>
              <a:rPr lang="en-US" altLang="zh-CN" sz="3600"/>
              <a:t>-I</a:t>
            </a:r>
          </a:p>
        </p:txBody>
      </p:sp>
      <mc:AlternateContent xmlns:mc="http://schemas.openxmlformats.org/markup-compatibility/2006" xmlns:a14="http://schemas.microsoft.com/office/drawing/2010/main">
        <mc:Choice Requires="a14">
          <p:sp>
            <p:nvSpPr>
              <p:cNvPr id="57347" name="Rectangle 3"/>
              <p:cNvSpPr>
                <a:spLocks noGrp="1" noChangeArrowheads="1"/>
              </p:cNvSpPr>
              <p:nvPr>
                <p:ph type="body" idx="1"/>
              </p:nvPr>
            </p:nvSpPr>
            <p:spPr>
              <a:xfrm>
                <a:off x="521072" y="692696"/>
                <a:ext cx="8227640" cy="6165304"/>
              </a:xfrm>
            </p:spPr>
            <p:txBody>
              <a:bodyPr>
                <a:normAutofit lnSpcReduction="10000"/>
              </a:bodyPr>
              <a:lstStyle/>
              <a:p>
                <a:pPr algn="just" eaLnBrk="1" hangingPunct="1">
                  <a:lnSpc>
                    <a:spcPct val="110000"/>
                  </a:lnSpc>
                  <a:buFontTx/>
                  <a:buNone/>
                </a:pPr>
                <a:r>
                  <a:rPr lang="en-US" altLang="zh-CN" sz="2400" b="1" dirty="0">
                    <a:latin typeface="Times New Roman" pitchFamily="18" charset="0"/>
                  </a:rPr>
                  <a:t>1. </a:t>
                </a:r>
                <a:r>
                  <a:rPr lang="zh-CN" altLang="en-US" sz="2400" b="1" dirty="0">
                    <a:latin typeface="Times New Roman" pitchFamily="18" charset="0"/>
                  </a:rPr>
                  <a:t>组成员</a:t>
                </a:r>
                <a:r>
                  <a:rPr lang="en-US" altLang="zh-CN" sz="2400" b="1" dirty="0">
                    <a:latin typeface="Times New Roman" pitchFamily="18" charset="0"/>
                  </a:rPr>
                  <a:t>p </a:t>
                </a:r>
                <a:r>
                  <a:rPr lang="zh-CN" altLang="en-US" sz="2400" b="1" dirty="0">
                    <a:latin typeface="Times New Roman" pitchFamily="18" charset="0"/>
                  </a:rPr>
                  <a:t>的算法</a:t>
                </a:r>
              </a:p>
              <a:p>
                <a:pPr algn="just" eaLnBrk="1" hangingPunct="1">
                  <a:lnSpc>
                    <a:spcPct val="110000"/>
                  </a:lnSpc>
                  <a:buFontTx/>
                  <a:buNone/>
                </a:pPr>
                <a:r>
                  <a:rPr lang="en-US" altLang="zh-CN" sz="2400" b="1" dirty="0">
                    <a:latin typeface="Times New Roman" pitchFamily="18" charset="0"/>
                  </a:rPr>
                  <a:t>On initialization: </a:t>
                </a:r>
              </a:p>
              <a:p>
                <a:pPr algn="just" eaLnBrk="1" hangingPunct="1">
                  <a:lnSpc>
                    <a:spcPct val="110000"/>
                  </a:lnSpc>
                  <a:buFontTx/>
                  <a:buNone/>
                </a:pPr>
                <a:r>
                  <a:rPr lang="en-US" altLang="zh-CN" sz="2400" dirty="0">
                    <a:latin typeface="Times New Roman" pitchFamily="18" charset="0"/>
                  </a:rPr>
                  <a:t>	</a:t>
                </a:r>
                <a:r>
                  <a:rPr lang="en-US" altLang="zh-CN" sz="2400" dirty="0">
                    <a:solidFill>
                      <a:srgbClr val="0000FF"/>
                    </a:solidFill>
                  </a:rPr>
                  <a:t> </a:t>
                </a:r>
                <a14:m>
                  <m:oMath xmlns:m="http://schemas.openxmlformats.org/officeDocument/2006/math">
                    <m:sSub>
                      <m:sSubPr>
                        <m:ctrlPr>
                          <a:rPr lang="en-US" altLang="zh-CN" sz="2400" i="1">
                            <a:solidFill>
                              <a:srgbClr val="0000FF"/>
                            </a:solidFill>
                            <a:latin typeface="Cambria Math" panose="02040503050406030204" pitchFamily="18" charset="0"/>
                          </a:rPr>
                        </m:ctrlPr>
                      </m:sSubPr>
                      <m:e>
                        <m:r>
                          <a:rPr lang="en-US" altLang="zh-CN" sz="2400" i="1">
                            <a:solidFill>
                              <a:srgbClr val="0000FF"/>
                            </a:solidFill>
                            <a:latin typeface="Cambria Math" panose="02040503050406030204" pitchFamily="18" charset="0"/>
                          </a:rPr>
                          <m:t>𝑟</m:t>
                        </m:r>
                      </m:e>
                      <m:sub>
                        <m:r>
                          <a:rPr lang="en-US" altLang="zh-CN" sz="2400" i="1">
                            <a:solidFill>
                              <a:srgbClr val="0000FF"/>
                            </a:solidFill>
                            <a:latin typeface="Cambria Math" panose="02040503050406030204" pitchFamily="18" charset="0"/>
                          </a:rPr>
                          <m:t>𝑔</m:t>
                        </m:r>
                      </m:sub>
                    </m:sSub>
                    <m:r>
                      <a:rPr lang="en-US" altLang="zh-CN" sz="2400" i="1">
                        <a:latin typeface="Cambria Math" panose="02040503050406030204" pitchFamily="18" charset="0"/>
                      </a:rPr>
                      <m:t> </m:t>
                    </m:r>
                  </m:oMath>
                </a14:m>
                <a:r>
                  <a:rPr lang="en-US" altLang="zh-CN" sz="2400" dirty="0">
                    <a:latin typeface="Times New Roman" pitchFamily="18" charset="0"/>
                  </a:rPr>
                  <a:t>:=0;</a:t>
                </a:r>
              </a:p>
              <a:p>
                <a:pPr algn="just" eaLnBrk="1" hangingPunct="1">
                  <a:lnSpc>
                    <a:spcPct val="110000"/>
                  </a:lnSpc>
                  <a:buFontTx/>
                  <a:buNone/>
                </a:pPr>
                <a:r>
                  <a:rPr lang="en-US" altLang="zh-CN" sz="2400" b="1" dirty="0">
                    <a:latin typeface="Times New Roman" pitchFamily="18" charset="0"/>
                  </a:rPr>
                  <a:t>To TO-multicast message m to group g:</a:t>
                </a:r>
              </a:p>
              <a:p>
                <a:pPr algn="just" eaLnBrk="1" hangingPunct="1">
                  <a:lnSpc>
                    <a:spcPct val="110000"/>
                  </a:lnSpc>
                  <a:buFontTx/>
                  <a:buNone/>
                </a:pPr>
                <a:r>
                  <a:rPr lang="en-US" altLang="zh-CN" sz="2400" b="1" dirty="0">
                    <a:latin typeface="Times New Roman" pitchFamily="18" charset="0"/>
                  </a:rPr>
                  <a:t>	</a:t>
                </a:r>
                <a:r>
                  <a:rPr lang="en-US" altLang="zh-CN" sz="2400" dirty="0">
                    <a:latin typeface="Times New Roman" pitchFamily="18" charset="0"/>
                  </a:rPr>
                  <a:t>B-multicast(g </a:t>
                </a:r>
                <a:r>
                  <a:rPr lang="en-US" altLang="zh-CN" sz="2400" dirty="0">
                    <a:latin typeface="Times New Roman" pitchFamily="18" charset="0"/>
                    <a:sym typeface="Symbol" pitchFamily="18" charset="2"/>
                  </a:rPr>
                  <a:t></a:t>
                </a:r>
                <a:r>
                  <a:rPr lang="en-US" altLang="zh-CN" sz="2400" dirty="0">
                    <a:latin typeface="Times New Roman" pitchFamily="18" charset="0"/>
                  </a:rPr>
                  <a:t> {sequencer(g)}, &lt;m, </a:t>
                </a:r>
                <a:r>
                  <a:rPr lang="en-US" altLang="zh-CN" sz="2400" dirty="0" err="1">
                    <a:latin typeface="Times New Roman" pitchFamily="18" charset="0"/>
                  </a:rPr>
                  <a:t>i</a:t>
                </a:r>
                <a:r>
                  <a:rPr lang="en-US" altLang="zh-CN" sz="2400" dirty="0">
                    <a:latin typeface="Times New Roman" pitchFamily="18" charset="0"/>
                  </a:rPr>
                  <a:t>&gt;);</a:t>
                </a:r>
              </a:p>
              <a:p>
                <a:pPr algn="just" eaLnBrk="1" hangingPunct="1">
                  <a:lnSpc>
                    <a:spcPct val="110000"/>
                  </a:lnSpc>
                  <a:buFontTx/>
                  <a:buNone/>
                </a:pPr>
                <a:r>
                  <a:rPr lang="en-US" altLang="zh-CN" sz="2400" b="1" dirty="0">
                    <a:latin typeface="Times New Roman" pitchFamily="18" charset="0"/>
                  </a:rPr>
                  <a:t>On B-deliver(&lt;</a:t>
                </a:r>
                <a:r>
                  <a:rPr lang="en-US" altLang="zh-CN" sz="2400" b="1" dirty="0" err="1">
                    <a:latin typeface="Times New Roman" pitchFamily="18" charset="0"/>
                  </a:rPr>
                  <a:t>m,i</a:t>
                </a:r>
                <a:r>
                  <a:rPr lang="en-US" altLang="zh-CN" sz="2400" b="1" dirty="0">
                    <a:latin typeface="Times New Roman" pitchFamily="18" charset="0"/>
                  </a:rPr>
                  <a:t>&gt;)  with g=group(m)</a:t>
                </a:r>
              </a:p>
              <a:p>
                <a:pPr algn="just" eaLnBrk="1" hangingPunct="1">
                  <a:lnSpc>
                    <a:spcPct val="110000"/>
                  </a:lnSpc>
                  <a:buFontTx/>
                  <a:buNone/>
                </a:pPr>
                <a:r>
                  <a:rPr lang="en-US" altLang="zh-CN" sz="2400" b="1" dirty="0">
                    <a:latin typeface="Times New Roman" pitchFamily="18" charset="0"/>
                  </a:rPr>
                  <a:t>	</a:t>
                </a:r>
                <a:r>
                  <a:rPr lang="en-US" altLang="zh-CN" sz="2400" dirty="0">
                    <a:latin typeface="Times New Roman" pitchFamily="18" charset="0"/>
                  </a:rPr>
                  <a:t>Place &lt;</a:t>
                </a:r>
                <a:r>
                  <a:rPr lang="en-US" altLang="zh-CN" sz="2400" dirty="0" err="1">
                    <a:latin typeface="Times New Roman" pitchFamily="18" charset="0"/>
                  </a:rPr>
                  <a:t>m,i</a:t>
                </a:r>
                <a:r>
                  <a:rPr lang="en-US" altLang="zh-CN" sz="2400" dirty="0">
                    <a:latin typeface="Times New Roman" pitchFamily="18" charset="0"/>
                  </a:rPr>
                  <a:t>&gt; in hold-back queue;</a:t>
                </a:r>
              </a:p>
              <a:p>
                <a:pPr algn="just" eaLnBrk="1" hangingPunct="1">
                  <a:lnSpc>
                    <a:spcPct val="110000"/>
                  </a:lnSpc>
                  <a:buFontTx/>
                  <a:buNone/>
                </a:pPr>
                <a:r>
                  <a:rPr lang="en-US" altLang="zh-CN" sz="2400" b="1" dirty="0">
                    <a:latin typeface="Times New Roman" pitchFamily="18" charset="0"/>
                  </a:rPr>
                  <a:t>On B-deliver(</a:t>
                </a:r>
                <a:r>
                  <a:rPr lang="en-US" altLang="zh-CN" sz="2400" b="1" dirty="0" err="1">
                    <a:latin typeface="Times New Roman" pitchFamily="18" charset="0"/>
                  </a:rPr>
                  <a:t>M</a:t>
                </a:r>
                <a:r>
                  <a:rPr lang="en-US" altLang="zh-CN" sz="2400" b="1" baseline="-25000" dirty="0" err="1">
                    <a:latin typeface="Times New Roman" pitchFamily="18" charset="0"/>
                  </a:rPr>
                  <a:t>order</a:t>
                </a:r>
                <a:r>
                  <a:rPr lang="en-US" altLang="zh-CN" sz="2400" b="1" dirty="0">
                    <a:latin typeface="Times New Roman" pitchFamily="18" charset="0"/>
                  </a:rPr>
                  <a:t> = &lt;”order”, </a:t>
                </a:r>
                <a:r>
                  <a:rPr lang="en-US" altLang="zh-CN" sz="2400" b="1" dirty="0" err="1">
                    <a:latin typeface="Times New Roman" pitchFamily="18" charset="0"/>
                  </a:rPr>
                  <a:t>i</a:t>
                </a:r>
                <a:r>
                  <a:rPr lang="en-US" altLang="zh-CN" sz="2400" b="1" dirty="0">
                    <a:latin typeface="Times New Roman" pitchFamily="18" charset="0"/>
                  </a:rPr>
                  <a:t>, S&gt;) with g=group(</a:t>
                </a:r>
                <a:r>
                  <a:rPr lang="en-US" altLang="zh-CN" sz="2400" b="1" dirty="0" err="1">
                    <a:latin typeface="Times New Roman" pitchFamily="18" charset="0"/>
                  </a:rPr>
                  <a:t>M</a:t>
                </a:r>
                <a:r>
                  <a:rPr lang="en-US" altLang="zh-CN" sz="2400" b="1" baseline="-25000" dirty="0" err="1">
                    <a:latin typeface="Times New Roman" pitchFamily="18" charset="0"/>
                  </a:rPr>
                  <a:t>order</a:t>
                </a:r>
                <a:r>
                  <a:rPr lang="en-US" altLang="zh-CN" sz="2400" b="1" dirty="0">
                    <a:latin typeface="Times New Roman" pitchFamily="18" charset="0"/>
                  </a:rPr>
                  <a:t>):</a:t>
                </a:r>
              </a:p>
              <a:p>
                <a:pPr algn="just" eaLnBrk="1" hangingPunct="1">
                  <a:lnSpc>
                    <a:spcPct val="110000"/>
                  </a:lnSpc>
                  <a:buFontTx/>
                  <a:buNone/>
                </a:pPr>
                <a:r>
                  <a:rPr lang="en-US" altLang="zh-CN" sz="2400" b="1" dirty="0">
                    <a:latin typeface="Times New Roman" pitchFamily="18" charset="0"/>
                  </a:rPr>
                  <a:t>    </a:t>
                </a:r>
                <a:r>
                  <a:rPr lang="en-US" altLang="zh-CN" sz="2400" dirty="0">
                    <a:latin typeface="Times New Roman" pitchFamily="18" charset="0"/>
                  </a:rPr>
                  <a:t>Wait until &lt;</a:t>
                </a:r>
                <a:r>
                  <a:rPr lang="en-US" altLang="zh-CN" sz="2400" dirty="0" err="1">
                    <a:latin typeface="Times New Roman" pitchFamily="18" charset="0"/>
                  </a:rPr>
                  <a:t>m,i</a:t>
                </a:r>
                <a:r>
                  <a:rPr lang="en-US" altLang="zh-CN" sz="2400" dirty="0">
                    <a:latin typeface="Times New Roman" pitchFamily="18" charset="0"/>
                  </a:rPr>
                  <a:t>&gt; in hold-back queue and S==</a:t>
                </a:r>
                <a:r>
                  <a:rPr lang="en-US" altLang="zh-CN" sz="2400" dirty="0">
                    <a:solidFill>
                      <a:srgbClr val="0000FF"/>
                    </a:solidFill>
                  </a:rPr>
                  <a:t> </a:t>
                </a:r>
                <a14:m>
                  <m:oMath xmlns:m="http://schemas.openxmlformats.org/officeDocument/2006/math">
                    <m:sSub>
                      <m:sSubPr>
                        <m:ctrlPr>
                          <a:rPr lang="en-US" altLang="zh-CN" sz="2400" i="1">
                            <a:solidFill>
                              <a:srgbClr val="0000FF"/>
                            </a:solidFill>
                            <a:latin typeface="Cambria Math" panose="02040503050406030204" pitchFamily="18" charset="0"/>
                          </a:rPr>
                        </m:ctrlPr>
                      </m:sSubPr>
                      <m:e>
                        <m:r>
                          <a:rPr lang="en-US" altLang="zh-CN" sz="2400" i="1">
                            <a:solidFill>
                              <a:srgbClr val="0000FF"/>
                            </a:solidFill>
                            <a:latin typeface="Cambria Math" panose="02040503050406030204" pitchFamily="18" charset="0"/>
                          </a:rPr>
                          <m:t>𝑟</m:t>
                        </m:r>
                      </m:e>
                      <m:sub>
                        <m:r>
                          <a:rPr lang="en-US" altLang="zh-CN" sz="2400" i="1">
                            <a:solidFill>
                              <a:srgbClr val="0000FF"/>
                            </a:solidFill>
                            <a:latin typeface="Cambria Math" panose="02040503050406030204" pitchFamily="18" charset="0"/>
                          </a:rPr>
                          <m:t>𝑔</m:t>
                        </m:r>
                      </m:sub>
                    </m:sSub>
                  </m:oMath>
                </a14:m>
                <a:r>
                  <a:rPr lang="en-US" altLang="zh-CN" sz="2400" dirty="0">
                    <a:latin typeface="Times New Roman" pitchFamily="18" charset="0"/>
                  </a:rPr>
                  <a:t>;</a:t>
                </a:r>
              </a:p>
              <a:p>
                <a:pPr algn="just" eaLnBrk="1" hangingPunct="1">
                  <a:lnSpc>
                    <a:spcPct val="110000"/>
                  </a:lnSpc>
                  <a:buFontTx/>
                  <a:buNone/>
                </a:pPr>
                <a:r>
                  <a:rPr lang="en-US" altLang="zh-CN" sz="2400" dirty="0">
                    <a:latin typeface="Times New Roman" pitchFamily="18" charset="0"/>
                  </a:rPr>
                  <a:t> 	TO-deliver m; //</a:t>
                </a:r>
                <a:r>
                  <a:rPr lang="zh-CN" altLang="en-US" sz="2400" dirty="0">
                    <a:latin typeface="Times New Roman" pitchFamily="18" charset="0"/>
                  </a:rPr>
                  <a:t>在从保留队列中删除它之后</a:t>
                </a:r>
              </a:p>
              <a:p>
                <a:pPr algn="just" eaLnBrk="1" hangingPunct="1">
                  <a:lnSpc>
                    <a:spcPct val="110000"/>
                  </a:lnSpc>
                  <a:buFontTx/>
                  <a:buNone/>
                </a:pPr>
                <a:r>
                  <a:rPr lang="zh-CN" altLang="en-US" sz="2400" dirty="0">
                    <a:latin typeface="Times New Roman" pitchFamily="18" charset="0"/>
                  </a:rPr>
                  <a:t>  	</a:t>
                </a:r>
                <a:r>
                  <a:rPr lang="en-US" altLang="zh-CN" sz="2400" dirty="0">
                    <a:solidFill>
                      <a:srgbClr val="0000FF"/>
                    </a:solidFill>
                  </a:rPr>
                  <a:t> </a:t>
                </a:r>
                <a14:m>
                  <m:oMath xmlns:m="http://schemas.openxmlformats.org/officeDocument/2006/math">
                    <m:sSub>
                      <m:sSubPr>
                        <m:ctrlPr>
                          <a:rPr lang="en-US" altLang="zh-CN" sz="2400" i="1">
                            <a:solidFill>
                              <a:srgbClr val="0000FF"/>
                            </a:solidFill>
                            <a:latin typeface="Cambria Math" panose="02040503050406030204" pitchFamily="18" charset="0"/>
                          </a:rPr>
                        </m:ctrlPr>
                      </m:sSubPr>
                      <m:e>
                        <m:r>
                          <a:rPr lang="en-US" altLang="zh-CN" sz="2400" i="1">
                            <a:solidFill>
                              <a:srgbClr val="0000FF"/>
                            </a:solidFill>
                            <a:latin typeface="Cambria Math" panose="02040503050406030204" pitchFamily="18" charset="0"/>
                          </a:rPr>
                          <m:t>𝑟</m:t>
                        </m:r>
                      </m:e>
                      <m:sub>
                        <m:r>
                          <a:rPr lang="en-US" altLang="zh-CN" sz="2400" i="1">
                            <a:solidFill>
                              <a:srgbClr val="0000FF"/>
                            </a:solidFill>
                            <a:latin typeface="Cambria Math" panose="02040503050406030204" pitchFamily="18" charset="0"/>
                          </a:rPr>
                          <m:t>𝑔</m:t>
                        </m:r>
                      </m:sub>
                    </m:sSub>
                    <m:r>
                      <a:rPr lang="en-US" altLang="zh-CN" sz="2400" i="1">
                        <a:latin typeface="Cambria Math" panose="02040503050406030204" pitchFamily="18" charset="0"/>
                      </a:rPr>
                      <m:t> </m:t>
                    </m:r>
                  </m:oMath>
                </a14:m>
                <a:r>
                  <a:rPr lang="en-US" altLang="zh-CN" sz="2400" dirty="0">
                    <a:latin typeface="Times New Roman" pitchFamily="18" charset="0"/>
                  </a:rPr>
                  <a:t>= S+1;</a:t>
                </a:r>
              </a:p>
              <a:p>
                <a:pPr algn="just" eaLnBrk="1" hangingPunct="1">
                  <a:lnSpc>
                    <a:spcPct val="110000"/>
                  </a:lnSpc>
                  <a:buFontTx/>
                  <a:buNone/>
                </a:pPr>
                <a:r>
                  <a:rPr lang="en-US" altLang="zh-CN" sz="2400" b="1" dirty="0">
                    <a:latin typeface="Times New Roman" pitchFamily="18" charset="0"/>
                  </a:rPr>
                  <a:t>2. </a:t>
                </a:r>
                <a:r>
                  <a:rPr lang="zh-CN" altLang="en-US" sz="2400" b="1" dirty="0">
                    <a:latin typeface="Times New Roman" pitchFamily="18" charset="0"/>
                  </a:rPr>
                  <a:t>定序者 </a:t>
                </a:r>
                <a:r>
                  <a:rPr lang="en-US" altLang="zh-CN" sz="2400" b="1" dirty="0">
                    <a:latin typeface="Times New Roman" pitchFamily="18" charset="0"/>
                  </a:rPr>
                  <a:t>g</a:t>
                </a:r>
                <a:r>
                  <a:rPr lang="zh-CN" altLang="en-US" sz="2400" b="1" dirty="0">
                    <a:latin typeface="Times New Roman" pitchFamily="18" charset="0"/>
                  </a:rPr>
                  <a:t>的算法</a:t>
                </a:r>
              </a:p>
              <a:p>
                <a:pPr algn="just" eaLnBrk="1" hangingPunct="1">
                  <a:lnSpc>
                    <a:spcPct val="110000"/>
                  </a:lnSpc>
                  <a:buFontTx/>
                  <a:buNone/>
                </a:pPr>
                <a:r>
                  <a:rPr lang="en-US" altLang="zh-CN" sz="2400" b="1" dirty="0">
                    <a:latin typeface="Times New Roman" pitchFamily="18" charset="0"/>
                  </a:rPr>
                  <a:t>On initialization: </a:t>
                </a:r>
                <a14:m>
                  <m:oMath xmlns:m="http://schemas.openxmlformats.org/officeDocument/2006/math">
                    <m:sSub>
                      <m:sSubPr>
                        <m:ctrlPr>
                          <a:rPr lang="en-US" altLang="zh-CN" sz="2400" i="1">
                            <a:solidFill>
                              <a:srgbClr val="0000FF"/>
                            </a:solidFill>
                            <a:latin typeface="Cambria Math" panose="02040503050406030204" pitchFamily="18" charset="0"/>
                          </a:rPr>
                        </m:ctrlPr>
                      </m:sSubPr>
                      <m:e>
                        <m:r>
                          <a:rPr lang="en-US" altLang="zh-CN" sz="2400" i="1">
                            <a:solidFill>
                              <a:srgbClr val="0000FF"/>
                            </a:solidFill>
                            <a:latin typeface="Cambria Math" panose="02040503050406030204" pitchFamily="18" charset="0"/>
                          </a:rPr>
                          <m:t>𝑆</m:t>
                        </m:r>
                      </m:e>
                      <m:sub>
                        <m:r>
                          <a:rPr lang="en-US" altLang="zh-CN" sz="2400" i="1">
                            <a:solidFill>
                              <a:srgbClr val="0000FF"/>
                            </a:solidFill>
                            <a:latin typeface="Cambria Math" panose="02040503050406030204" pitchFamily="18" charset="0"/>
                          </a:rPr>
                          <m:t>𝑔</m:t>
                        </m:r>
                      </m:sub>
                    </m:sSub>
                    <m:r>
                      <a:rPr lang="en-US" altLang="zh-CN" sz="2400" i="1">
                        <a:solidFill>
                          <a:srgbClr val="0000FF"/>
                        </a:solidFill>
                        <a:latin typeface="Cambria Math" panose="02040503050406030204" pitchFamily="18" charset="0"/>
                      </a:rPr>
                      <m:t> </m:t>
                    </m:r>
                  </m:oMath>
                </a14:m>
                <a:r>
                  <a:rPr lang="en-US" altLang="zh-CN" sz="2400" dirty="0">
                    <a:latin typeface="Times New Roman" pitchFamily="18" charset="0"/>
                  </a:rPr>
                  <a:t>:=0</a:t>
                </a:r>
                <a:r>
                  <a:rPr lang="zh-CN" altLang="en-US" sz="2400" dirty="0">
                    <a:latin typeface="Times New Roman" pitchFamily="18" charset="0"/>
                  </a:rPr>
                  <a:t>；</a:t>
                </a:r>
              </a:p>
              <a:p>
                <a:pPr algn="just" eaLnBrk="1" hangingPunct="1">
                  <a:lnSpc>
                    <a:spcPct val="110000"/>
                  </a:lnSpc>
                  <a:buFontTx/>
                  <a:buNone/>
                </a:pPr>
                <a:r>
                  <a:rPr lang="en-US" altLang="zh-CN" sz="2400" b="1" dirty="0">
                    <a:latin typeface="Times New Roman" pitchFamily="18" charset="0"/>
                  </a:rPr>
                  <a:t>On B-deliver(&lt;</a:t>
                </a:r>
                <a:r>
                  <a:rPr lang="en-US" altLang="zh-CN" sz="2400" b="1" dirty="0" err="1">
                    <a:latin typeface="Times New Roman" pitchFamily="18" charset="0"/>
                  </a:rPr>
                  <a:t>m,i</a:t>
                </a:r>
                <a:r>
                  <a:rPr lang="en-US" altLang="zh-CN" sz="2400" b="1" dirty="0">
                    <a:latin typeface="Times New Roman" pitchFamily="18" charset="0"/>
                  </a:rPr>
                  <a:t>&gt;) with g=group(m):</a:t>
                </a:r>
              </a:p>
              <a:p>
                <a:pPr algn="just" eaLnBrk="1" hangingPunct="1">
                  <a:lnSpc>
                    <a:spcPct val="110000"/>
                  </a:lnSpc>
                  <a:buFontTx/>
                  <a:buNone/>
                </a:pPr>
                <a:r>
                  <a:rPr lang="en-US" altLang="zh-CN" sz="2400" b="1" dirty="0">
                    <a:latin typeface="Times New Roman" pitchFamily="18" charset="0"/>
                  </a:rPr>
                  <a:t>	</a:t>
                </a:r>
                <a:r>
                  <a:rPr lang="en-US" altLang="zh-CN" sz="2400" dirty="0">
                    <a:latin typeface="Times New Roman" pitchFamily="18" charset="0"/>
                  </a:rPr>
                  <a:t>B-multicast(g,&lt;”order”, </a:t>
                </a:r>
                <a:r>
                  <a:rPr lang="en-US" altLang="zh-CN" sz="2400" dirty="0" err="1">
                    <a:latin typeface="Times New Roman" pitchFamily="18" charset="0"/>
                  </a:rPr>
                  <a:t>i</a:t>
                </a:r>
                <a:r>
                  <a:rPr lang="en-US" altLang="zh-CN" sz="2400" dirty="0">
                    <a:latin typeface="Times New Roman" pitchFamily="18" charset="0"/>
                  </a:rPr>
                  <a:t>, </a:t>
                </a:r>
                <a14:m>
                  <m:oMath xmlns:m="http://schemas.openxmlformats.org/officeDocument/2006/math">
                    <m:sSub>
                      <m:sSubPr>
                        <m:ctrlPr>
                          <a:rPr lang="en-US" altLang="zh-CN" sz="2400" i="1">
                            <a:solidFill>
                              <a:srgbClr val="0000FF"/>
                            </a:solidFill>
                            <a:latin typeface="Cambria Math" panose="02040503050406030204" pitchFamily="18" charset="0"/>
                          </a:rPr>
                        </m:ctrlPr>
                      </m:sSubPr>
                      <m:e>
                        <m:r>
                          <a:rPr lang="en-US" altLang="zh-CN" sz="2400" i="1">
                            <a:solidFill>
                              <a:srgbClr val="0000FF"/>
                            </a:solidFill>
                            <a:latin typeface="Cambria Math" panose="02040503050406030204" pitchFamily="18" charset="0"/>
                          </a:rPr>
                          <m:t>𝑆</m:t>
                        </m:r>
                      </m:e>
                      <m:sub>
                        <m:r>
                          <a:rPr lang="en-US" altLang="zh-CN" sz="2400" i="1">
                            <a:solidFill>
                              <a:srgbClr val="0000FF"/>
                            </a:solidFill>
                            <a:latin typeface="Cambria Math" panose="02040503050406030204" pitchFamily="18" charset="0"/>
                          </a:rPr>
                          <m:t>𝑔</m:t>
                        </m:r>
                      </m:sub>
                    </m:sSub>
                    <m:r>
                      <a:rPr lang="en-US" altLang="zh-CN" sz="2400" i="1">
                        <a:solidFill>
                          <a:srgbClr val="0000FF"/>
                        </a:solidFill>
                        <a:latin typeface="Cambria Math" panose="02040503050406030204" pitchFamily="18" charset="0"/>
                      </a:rPr>
                      <m:t> </m:t>
                    </m:r>
                  </m:oMath>
                </a14:m>
                <a:r>
                  <a:rPr lang="en-US" altLang="zh-CN" sz="2400" dirty="0">
                    <a:latin typeface="Times New Roman" pitchFamily="18" charset="0"/>
                  </a:rPr>
                  <a:t>&gt;);</a:t>
                </a:r>
              </a:p>
              <a:p>
                <a:pPr algn="just" eaLnBrk="1" hangingPunct="1">
                  <a:lnSpc>
                    <a:spcPct val="110000"/>
                  </a:lnSpc>
                  <a:buFontTx/>
                  <a:buNone/>
                </a:pPr>
                <a:r>
                  <a:rPr lang="en-US" altLang="zh-CN" sz="2400" dirty="0">
                    <a:latin typeface="Times New Roman" pitchFamily="18" charset="0"/>
                  </a:rPr>
                  <a:t>	</a:t>
                </a:r>
                <a:r>
                  <a:rPr lang="en-US" altLang="zh-CN" sz="2400" dirty="0">
                    <a:solidFill>
                      <a:srgbClr val="0000FF"/>
                    </a:solidFill>
                  </a:rPr>
                  <a:t> </a:t>
                </a:r>
                <a14:m>
                  <m:oMath xmlns:m="http://schemas.openxmlformats.org/officeDocument/2006/math">
                    <m:sSub>
                      <m:sSubPr>
                        <m:ctrlPr>
                          <a:rPr lang="en-US" altLang="zh-CN" sz="2400" i="1">
                            <a:solidFill>
                              <a:srgbClr val="0000FF"/>
                            </a:solidFill>
                            <a:latin typeface="Cambria Math" panose="02040503050406030204" pitchFamily="18" charset="0"/>
                          </a:rPr>
                        </m:ctrlPr>
                      </m:sSubPr>
                      <m:e>
                        <m:r>
                          <a:rPr lang="en-US" altLang="zh-CN" sz="2400" i="1">
                            <a:solidFill>
                              <a:srgbClr val="0000FF"/>
                            </a:solidFill>
                            <a:latin typeface="Cambria Math" panose="02040503050406030204" pitchFamily="18" charset="0"/>
                          </a:rPr>
                          <m:t>𝑆</m:t>
                        </m:r>
                      </m:e>
                      <m:sub>
                        <m:r>
                          <a:rPr lang="en-US" altLang="zh-CN" sz="2400" i="1">
                            <a:solidFill>
                              <a:srgbClr val="0000FF"/>
                            </a:solidFill>
                            <a:latin typeface="Cambria Math" panose="02040503050406030204" pitchFamily="18" charset="0"/>
                          </a:rPr>
                          <m:t>𝑔</m:t>
                        </m:r>
                      </m:sub>
                    </m:sSub>
                    <m:r>
                      <a:rPr lang="en-US" altLang="zh-CN" sz="2400" i="1">
                        <a:solidFill>
                          <a:srgbClr val="0000FF"/>
                        </a:solidFill>
                        <a:latin typeface="Cambria Math" panose="02040503050406030204" pitchFamily="18" charset="0"/>
                      </a:rPr>
                      <m:t> </m:t>
                    </m:r>
                  </m:oMath>
                </a14:m>
                <a:r>
                  <a:rPr lang="en-US" altLang="zh-CN" sz="2400" dirty="0">
                    <a:latin typeface="Times New Roman" pitchFamily="18" charset="0"/>
                  </a:rPr>
                  <a:t>:=</a:t>
                </a:r>
                <a:r>
                  <a:rPr lang="en-US" altLang="zh-CN" sz="2400" dirty="0">
                    <a:solidFill>
                      <a:srgbClr val="0000FF"/>
                    </a:solidFill>
                  </a:rPr>
                  <a:t> </a:t>
                </a:r>
                <a14:m>
                  <m:oMath xmlns:m="http://schemas.openxmlformats.org/officeDocument/2006/math">
                    <m:sSub>
                      <m:sSubPr>
                        <m:ctrlPr>
                          <a:rPr lang="en-US" altLang="zh-CN" sz="2400" i="1">
                            <a:solidFill>
                              <a:srgbClr val="0000FF"/>
                            </a:solidFill>
                            <a:latin typeface="Cambria Math" panose="02040503050406030204" pitchFamily="18" charset="0"/>
                          </a:rPr>
                        </m:ctrlPr>
                      </m:sSubPr>
                      <m:e>
                        <m:r>
                          <a:rPr lang="en-US" altLang="zh-CN" sz="2400" i="1">
                            <a:solidFill>
                              <a:srgbClr val="0000FF"/>
                            </a:solidFill>
                            <a:latin typeface="Cambria Math" panose="02040503050406030204" pitchFamily="18" charset="0"/>
                          </a:rPr>
                          <m:t>𝑆</m:t>
                        </m:r>
                      </m:e>
                      <m:sub>
                        <m:r>
                          <a:rPr lang="en-US" altLang="zh-CN" sz="2400" i="1">
                            <a:solidFill>
                              <a:srgbClr val="0000FF"/>
                            </a:solidFill>
                            <a:latin typeface="Cambria Math" panose="02040503050406030204" pitchFamily="18" charset="0"/>
                          </a:rPr>
                          <m:t>𝑔</m:t>
                        </m:r>
                      </m:sub>
                    </m:sSub>
                    <m:r>
                      <a:rPr lang="en-US" altLang="zh-CN" sz="2400" i="1">
                        <a:solidFill>
                          <a:srgbClr val="0000FF"/>
                        </a:solidFill>
                        <a:latin typeface="Cambria Math" panose="02040503050406030204" pitchFamily="18" charset="0"/>
                      </a:rPr>
                      <m:t> </m:t>
                    </m:r>
                  </m:oMath>
                </a14:m>
                <a:r>
                  <a:rPr lang="en-US" altLang="zh-CN" sz="2400" dirty="0">
                    <a:latin typeface="Times New Roman" pitchFamily="18" charset="0"/>
                  </a:rPr>
                  <a:t>+1;</a:t>
                </a:r>
              </a:p>
            </p:txBody>
          </p:sp>
        </mc:Choice>
        <mc:Fallback xmlns="">
          <p:sp>
            <p:nvSpPr>
              <p:cNvPr id="57347" name="Rectangle 3"/>
              <p:cNvSpPr>
                <a:spLocks noGrp="1" noRot="1" noChangeAspect="1" noMove="1" noResize="1" noEditPoints="1" noAdjustHandles="1" noChangeArrowheads="1" noChangeShapeType="1" noTextEdit="1"/>
              </p:cNvSpPr>
              <p:nvPr>
                <p:ph type="body" idx="1"/>
              </p:nvPr>
            </p:nvSpPr>
            <p:spPr>
              <a:xfrm>
                <a:off x="521072" y="692696"/>
                <a:ext cx="8227640" cy="6165304"/>
              </a:xfrm>
              <a:blipFill>
                <a:blip r:embed="rId3"/>
                <a:stretch>
                  <a:fillRect l="-1111" t="-1088" b="-1088"/>
                </a:stretch>
              </a:blipFill>
            </p:spPr>
            <p:txBody>
              <a:bodyPr/>
              <a:lstStyle/>
              <a:p>
                <a:r>
                  <a:rPr lang="zh-CN" altLang="en-US">
                    <a:noFill/>
                  </a:rPr>
                  <a:t> </a:t>
                </a:r>
              </a:p>
            </p:txBody>
          </p:sp>
        </mc:Fallback>
      </mc:AlternateContent>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sz="3600"/>
              <a:t>实现全排序组播</a:t>
            </a:r>
            <a:r>
              <a:rPr lang="en-US" altLang="zh-CN" sz="3600"/>
              <a:t>TO-multicast</a:t>
            </a:r>
            <a:r>
              <a:rPr lang="zh-CN" altLang="en-US" sz="3600"/>
              <a:t>算法</a:t>
            </a:r>
            <a:r>
              <a:rPr lang="en-US" altLang="zh-CN" sz="3600"/>
              <a:t>-II</a:t>
            </a:r>
          </a:p>
        </p:txBody>
      </p:sp>
      <p:pic>
        <p:nvPicPr>
          <p:cNvPr id="58371" name="Picture 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538163" y="1223963"/>
            <a:ext cx="7871546" cy="552541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533400" y="115888"/>
            <a:ext cx="8001000" cy="765175"/>
          </a:xfrm>
        </p:spPr>
        <p:txBody>
          <a:bodyPr/>
          <a:lstStyle/>
          <a:p>
            <a:pPr eaLnBrk="1" hangingPunct="1"/>
            <a:r>
              <a:rPr lang="zh-CN" altLang="en-US" sz="3600"/>
              <a:t>实现全排序组播</a:t>
            </a:r>
            <a:r>
              <a:rPr lang="en-US" altLang="zh-CN" sz="3600"/>
              <a:t>TO-multicast</a:t>
            </a:r>
            <a:r>
              <a:rPr lang="zh-CN" altLang="en-US" sz="3600"/>
              <a:t>算法</a:t>
            </a:r>
            <a:r>
              <a:rPr lang="en-US" altLang="zh-CN" sz="3600"/>
              <a:t>-II</a:t>
            </a:r>
            <a:r>
              <a:rPr lang="en-US" altLang="zh-CN"/>
              <a:t> </a:t>
            </a:r>
          </a:p>
        </p:txBody>
      </p:sp>
      <mc:AlternateContent xmlns:mc="http://schemas.openxmlformats.org/markup-compatibility/2006" xmlns:a14="http://schemas.microsoft.com/office/drawing/2010/main">
        <mc:Choice Requires="a14">
          <p:sp>
            <p:nvSpPr>
              <p:cNvPr id="59395" name="Rectangle 3"/>
              <p:cNvSpPr>
                <a:spLocks noGrp="1" noChangeArrowheads="1"/>
              </p:cNvSpPr>
              <p:nvPr>
                <p:ph type="body" idx="1"/>
              </p:nvPr>
            </p:nvSpPr>
            <p:spPr>
              <a:xfrm>
                <a:off x="381000" y="764704"/>
                <a:ext cx="8534400" cy="5940896"/>
              </a:xfrm>
            </p:spPr>
            <p:txBody>
              <a:bodyPr>
                <a:normAutofit lnSpcReduction="10000"/>
              </a:bodyPr>
              <a:lstStyle/>
              <a:p>
                <a:pPr eaLnBrk="1" hangingPunct="1"/>
                <a:r>
                  <a:rPr lang="zh-CN" altLang="en-US" sz="2800" dirty="0"/>
                  <a:t>每个进程</a:t>
                </a:r>
                <a:r>
                  <a:rPr lang="en-US" altLang="zh-CN" sz="2800" i="1" dirty="0"/>
                  <a:t>q</a:t>
                </a:r>
                <a:r>
                  <a:rPr lang="zh-CN" altLang="en-US" sz="2800" dirty="0"/>
                  <a:t>设置两个变量：</a:t>
                </a:r>
              </a:p>
              <a:p>
                <a:pPr marL="400050" lvl="1" indent="0" eaLnBrk="1" hangingPunct="1"/>
                <a:r>
                  <a:rPr lang="zh-CN" altLang="en-US" sz="2000" i="1" dirty="0"/>
                  <a:t> </a:t>
                </a:r>
                <a14:m>
                  <m:oMath xmlns:m="http://schemas.openxmlformats.org/officeDocument/2006/math">
                    <m:sSubSup>
                      <m:sSubSupPr>
                        <m:ctrlPr>
                          <a:rPr lang="en-US" altLang="zh-CN" i="1" smtClean="0">
                            <a:solidFill>
                              <a:srgbClr val="0000FF"/>
                            </a:solidFill>
                            <a:latin typeface="Cambria Math" panose="02040503050406030204" pitchFamily="18" charset="0"/>
                          </a:rPr>
                        </m:ctrlPr>
                      </m:sSubSupPr>
                      <m:e>
                        <m:r>
                          <a:rPr lang="en-US" altLang="zh-CN" b="0" i="1" smtClean="0">
                            <a:solidFill>
                              <a:srgbClr val="0000FF"/>
                            </a:solidFill>
                            <a:latin typeface="Cambria Math" panose="02040503050406030204" pitchFamily="18" charset="0"/>
                          </a:rPr>
                          <m:t>𝐴</m:t>
                        </m:r>
                      </m:e>
                      <m:sub>
                        <m:r>
                          <a:rPr lang="en-US" altLang="zh-CN" b="0" i="1" smtClean="0">
                            <a:solidFill>
                              <a:srgbClr val="0000FF"/>
                            </a:solidFill>
                            <a:latin typeface="Cambria Math" panose="02040503050406030204" pitchFamily="18" charset="0"/>
                          </a:rPr>
                          <m:t>𝑔</m:t>
                        </m:r>
                      </m:sub>
                      <m:sup>
                        <m:r>
                          <a:rPr lang="en-US" altLang="zh-CN" b="0" i="1" smtClean="0">
                            <a:solidFill>
                              <a:srgbClr val="0000FF"/>
                            </a:solidFill>
                            <a:latin typeface="Cambria Math" panose="02040503050406030204" pitchFamily="18" charset="0"/>
                          </a:rPr>
                          <m:t>𝑞</m:t>
                        </m:r>
                      </m:sup>
                    </m:sSubSup>
                  </m:oMath>
                </a14:m>
                <a:r>
                  <a:rPr lang="zh-CN" altLang="en-US" dirty="0"/>
                  <a:t>是迄今为止从组</a:t>
                </a:r>
                <a:r>
                  <a:rPr lang="en-US" altLang="zh-CN" i="1" dirty="0"/>
                  <a:t>g</a:t>
                </a:r>
                <a:r>
                  <a:rPr lang="zh-CN" altLang="en-US" dirty="0"/>
                  <a:t>观察到的最大的协定顺序数</a:t>
                </a:r>
              </a:p>
              <a:p>
                <a:pPr marL="400050" lvl="1" indent="0" eaLnBrk="1" hangingPunct="1"/>
                <a:r>
                  <a:rPr lang="zh-CN" altLang="en-US" sz="2000" i="1" dirty="0"/>
                  <a:t> </a:t>
                </a:r>
                <a14:m>
                  <m:oMath xmlns:m="http://schemas.openxmlformats.org/officeDocument/2006/math">
                    <m:sSubSup>
                      <m:sSubSupPr>
                        <m:ctrlPr>
                          <a:rPr lang="en-US" altLang="zh-CN" i="1" smtClean="0">
                            <a:solidFill>
                              <a:srgbClr val="0000FF"/>
                            </a:solidFill>
                            <a:latin typeface="Cambria Math" panose="02040503050406030204" pitchFamily="18" charset="0"/>
                          </a:rPr>
                        </m:ctrlPr>
                      </m:sSubSupPr>
                      <m:e>
                        <m:r>
                          <a:rPr lang="en-US" altLang="zh-CN" b="0" i="1" smtClean="0">
                            <a:solidFill>
                              <a:srgbClr val="0000FF"/>
                            </a:solidFill>
                            <a:latin typeface="Cambria Math" panose="02040503050406030204" pitchFamily="18" charset="0"/>
                          </a:rPr>
                          <m:t>𝑃</m:t>
                        </m:r>
                      </m:e>
                      <m:sub>
                        <m:r>
                          <a:rPr lang="en-US" altLang="zh-CN" b="0" i="1" smtClean="0">
                            <a:solidFill>
                              <a:srgbClr val="0000FF"/>
                            </a:solidFill>
                            <a:latin typeface="Cambria Math" panose="02040503050406030204" pitchFamily="18" charset="0"/>
                          </a:rPr>
                          <m:t>𝑔</m:t>
                        </m:r>
                      </m:sub>
                      <m:sup>
                        <m:r>
                          <a:rPr lang="en-US" altLang="zh-CN" b="0" i="1" smtClean="0">
                            <a:solidFill>
                              <a:srgbClr val="0000FF"/>
                            </a:solidFill>
                            <a:latin typeface="Cambria Math" panose="02040503050406030204" pitchFamily="18" charset="0"/>
                          </a:rPr>
                          <m:t>𝑞</m:t>
                        </m:r>
                      </m:sup>
                    </m:sSubSup>
                  </m:oMath>
                </a14:m>
                <a:r>
                  <a:rPr lang="zh-CN" altLang="en-US" dirty="0"/>
                  <a:t>是</a:t>
                </a:r>
                <a:r>
                  <a:rPr lang="en-US" altLang="zh-CN" i="1" dirty="0"/>
                  <a:t>q</a:t>
                </a:r>
                <a:r>
                  <a:rPr lang="zh-CN" altLang="en-US" dirty="0"/>
                  <a:t>自己提出的最大顺序数</a:t>
                </a:r>
              </a:p>
              <a:p>
                <a:pPr marL="0" indent="0" eaLnBrk="1" hangingPunct="1">
                  <a:buFontTx/>
                  <a:buNone/>
                </a:pPr>
                <a:endParaRPr lang="en-US" altLang="zh-CN" sz="2800" dirty="0"/>
              </a:p>
              <a:p>
                <a:pPr eaLnBrk="1" hangingPunct="1"/>
                <a:r>
                  <a:rPr lang="zh-CN" altLang="en-US" sz="2800" dirty="0">
                    <a:solidFill>
                      <a:srgbClr val="993300"/>
                    </a:solidFill>
                  </a:rPr>
                  <a:t>进程</a:t>
                </a:r>
                <a:r>
                  <a:rPr lang="en-US" altLang="zh-CN" sz="2800" dirty="0">
                    <a:solidFill>
                      <a:srgbClr val="993300"/>
                    </a:solidFill>
                  </a:rPr>
                  <a:t>p</a:t>
                </a:r>
                <a:r>
                  <a:rPr lang="zh-CN" altLang="en-US" sz="2800" dirty="0">
                    <a:solidFill>
                      <a:srgbClr val="993300"/>
                    </a:solidFill>
                  </a:rPr>
                  <a:t>组播消息</a:t>
                </a:r>
                <a:r>
                  <a:rPr lang="en-US" altLang="zh-CN" sz="2800" dirty="0">
                    <a:solidFill>
                      <a:srgbClr val="993300"/>
                    </a:solidFill>
                  </a:rPr>
                  <a:t>m</a:t>
                </a:r>
                <a:r>
                  <a:rPr lang="zh-CN" altLang="en-US" sz="2800" dirty="0">
                    <a:solidFill>
                      <a:srgbClr val="993300"/>
                    </a:solidFill>
                  </a:rPr>
                  <a:t>到组</a:t>
                </a:r>
                <a:r>
                  <a:rPr lang="en-US" altLang="zh-CN" sz="2800" dirty="0">
                    <a:solidFill>
                      <a:srgbClr val="993300"/>
                    </a:solidFill>
                  </a:rPr>
                  <a:t>g</a:t>
                </a:r>
                <a:r>
                  <a:rPr lang="zh-CN" altLang="en-US" sz="2800" dirty="0"/>
                  <a:t>的算法：</a:t>
                </a:r>
              </a:p>
              <a:p>
                <a:pPr marL="400050" lvl="1" indent="0" eaLnBrk="1" hangingPunct="1"/>
                <a:r>
                  <a:rPr lang="zh-CN" altLang="en-US" sz="2400" i="1" dirty="0"/>
                  <a:t> </a:t>
                </a:r>
                <a:r>
                  <a:rPr lang="en-US" altLang="zh-CN" sz="2400" i="1" dirty="0">
                    <a:solidFill>
                      <a:srgbClr val="0000FF"/>
                    </a:solidFill>
                  </a:rPr>
                  <a:t>p</a:t>
                </a:r>
                <a:r>
                  <a:rPr lang="en-US" altLang="zh-CN" sz="2400" dirty="0">
                    <a:solidFill>
                      <a:srgbClr val="0000FF"/>
                    </a:solidFill>
                  </a:rPr>
                  <a:t> </a:t>
                </a:r>
                <a:r>
                  <a:rPr lang="en-US" altLang="zh-CN" sz="2400" i="1" dirty="0">
                    <a:solidFill>
                      <a:srgbClr val="0000FF"/>
                    </a:solidFill>
                  </a:rPr>
                  <a:t>B-multicast</a:t>
                </a:r>
                <a:r>
                  <a:rPr lang="en-US" altLang="zh-CN" sz="2400" dirty="0">
                    <a:solidFill>
                      <a:srgbClr val="0000FF"/>
                    </a:solidFill>
                  </a:rPr>
                  <a:t> &lt;</a:t>
                </a:r>
                <a:r>
                  <a:rPr lang="en-US" altLang="zh-CN" sz="2400" i="1" dirty="0">
                    <a:solidFill>
                      <a:srgbClr val="993300"/>
                    </a:solidFill>
                  </a:rPr>
                  <a:t>m</a:t>
                </a:r>
                <a:r>
                  <a:rPr lang="en-US" altLang="zh-CN" sz="2400" dirty="0">
                    <a:solidFill>
                      <a:srgbClr val="0000FF"/>
                    </a:solidFill>
                  </a:rPr>
                  <a:t>, </a:t>
                </a:r>
                <a:r>
                  <a:rPr lang="en-US" altLang="zh-CN" sz="2400" i="1" dirty="0" err="1">
                    <a:solidFill>
                      <a:srgbClr val="0000FF"/>
                    </a:solidFill>
                  </a:rPr>
                  <a:t>i</a:t>
                </a:r>
                <a:r>
                  <a:rPr lang="en-US" altLang="zh-CN" sz="2400" dirty="0">
                    <a:solidFill>
                      <a:srgbClr val="0000FF"/>
                    </a:solidFill>
                  </a:rPr>
                  <a:t>&gt;</a:t>
                </a:r>
                <a:r>
                  <a:rPr lang="zh-CN" altLang="en-US" sz="2400" dirty="0">
                    <a:solidFill>
                      <a:srgbClr val="0000FF"/>
                    </a:solidFill>
                  </a:rPr>
                  <a:t>到</a:t>
                </a:r>
                <a:r>
                  <a:rPr lang="en-US" altLang="zh-CN" sz="2400" i="1" dirty="0">
                    <a:solidFill>
                      <a:srgbClr val="0000FF"/>
                    </a:solidFill>
                  </a:rPr>
                  <a:t>g</a:t>
                </a:r>
                <a:r>
                  <a:rPr lang="en-US" altLang="zh-CN" sz="2400" dirty="0"/>
                  <a:t>, </a:t>
                </a:r>
                <a:r>
                  <a:rPr lang="zh-CN" altLang="en-US" sz="2400" dirty="0"/>
                  <a:t>其中</a:t>
                </a:r>
                <a:r>
                  <a:rPr lang="en-US" altLang="zh-CN" sz="2400" i="1" dirty="0" err="1"/>
                  <a:t>i</a:t>
                </a:r>
                <a:r>
                  <a:rPr lang="zh-CN" altLang="en-US" sz="2400" dirty="0"/>
                  <a:t>是消息</a:t>
                </a:r>
                <a:r>
                  <a:rPr lang="en-US" altLang="zh-CN" sz="2400" i="1" dirty="0"/>
                  <a:t>m</a:t>
                </a:r>
                <a:r>
                  <a:rPr lang="zh-CN" altLang="en-US" sz="2400" dirty="0"/>
                  <a:t>的一个唯一的标识符</a:t>
                </a:r>
              </a:p>
              <a:p>
                <a:pPr marL="400050" lvl="1" indent="0" eaLnBrk="1" hangingPunct="1"/>
                <a:r>
                  <a:rPr lang="zh-CN" altLang="en-US" sz="2400" dirty="0"/>
                  <a:t> 每个进程</a:t>
                </a:r>
                <a:r>
                  <a:rPr lang="en-US" altLang="zh-CN" sz="2400" i="1" dirty="0">
                    <a:solidFill>
                      <a:srgbClr val="0000FF"/>
                    </a:solidFill>
                  </a:rPr>
                  <a:t>q</a:t>
                </a:r>
                <a:r>
                  <a:rPr lang="zh-CN" altLang="en-US" sz="2400" dirty="0">
                    <a:solidFill>
                      <a:srgbClr val="0000FF"/>
                    </a:solidFill>
                  </a:rPr>
                  <a:t>回答发送者</a:t>
                </a:r>
                <a:r>
                  <a:rPr lang="en-US" altLang="zh-CN" sz="2400" i="1" dirty="0">
                    <a:solidFill>
                      <a:srgbClr val="0000FF"/>
                    </a:solidFill>
                  </a:rPr>
                  <a:t>p</a:t>
                </a:r>
                <a:r>
                  <a:rPr lang="zh-CN" altLang="en-US" sz="2400" dirty="0"/>
                  <a:t>，提议</a:t>
                </a:r>
                <a14:m>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𝑃</m:t>
                        </m:r>
                      </m:e>
                      <m:sub>
                        <m:r>
                          <a:rPr lang="en-US" altLang="zh-CN" sz="2400" i="1">
                            <a:latin typeface="Cambria Math" panose="02040503050406030204" pitchFamily="18" charset="0"/>
                          </a:rPr>
                          <m:t>𝑔</m:t>
                        </m:r>
                      </m:sub>
                      <m:sup>
                        <m:r>
                          <a:rPr lang="en-US" altLang="zh-CN" sz="2400" i="1">
                            <a:latin typeface="Cambria Math" panose="02040503050406030204" pitchFamily="18" charset="0"/>
                          </a:rPr>
                          <m:t>𝑞</m:t>
                        </m:r>
                      </m:sup>
                    </m:sSubSup>
                  </m:oMath>
                </a14:m>
                <a:r>
                  <a:rPr lang="en-US" altLang="zh-CN" sz="2400" dirty="0"/>
                  <a:t> = </a:t>
                </a:r>
                <a:r>
                  <a:rPr lang="en-US" altLang="zh-CN" sz="2400" i="1" dirty="0"/>
                  <a:t>Max</a:t>
                </a:r>
                <a:r>
                  <a:rPr lang="en-US" altLang="zh-CN" sz="2400" dirty="0"/>
                  <a:t>(</a:t>
                </a:r>
                <a14:m>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𝐴</m:t>
                        </m:r>
                      </m:e>
                      <m:sub>
                        <m:r>
                          <a:rPr lang="en-US" altLang="zh-CN" sz="2400" i="1">
                            <a:latin typeface="Cambria Math" panose="02040503050406030204" pitchFamily="18" charset="0"/>
                          </a:rPr>
                          <m:t>𝑔</m:t>
                        </m:r>
                      </m:sub>
                      <m:sup>
                        <m:r>
                          <a:rPr lang="en-US" altLang="zh-CN" sz="2400" i="1">
                            <a:latin typeface="Cambria Math" panose="02040503050406030204" pitchFamily="18" charset="0"/>
                          </a:rPr>
                          <m:t>𝑞</m:t>
                        </m:r>
                      </m:sup>
                    </m:sSubSup>
                  </m:oMath>
                </a14:m>
                <a:r>
                  <a:rPr lang="en-US" altLang="zh-CN" sz="2400" dirty="0"/>
                  <a:t>, </a:t>
                </a:r>
                <a14:m>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𝑃</m:t>
                        </m:r>
                      </m:e>
                      <m:sub>
                        <m:r>
                          <a:rPr lang="en-US" altLang="zh-CN" sz="2400" i="1">
                            <a:latin typeface="Cambria Math" panose="02040503050406030204" pitchFamily="18" charset="0"/>
                          </a:rPr>
                          <m:t>𝑔</m:t>
                        </m:r>
                      </m:sub>
                      <m:sup>
                        <m:r>
                          <a:rPr lang="en-US" altLang="zh-CN" sz="2400" i="1">
                            <a:latin typeface="Cambria Math" panose="02040503050406030204" pitchFamily="18" charset="0"/>
                          </a:rPr>
                          <m:t>𝑞</m:t>
                        </m:r>
                      </m:sup>
                    </m:sSubSup>
                  </m:oMath>
                </a14:m>
                <a:r>
                  <a:rPr lang="en-US" altLang="zh-CN" sz="2400" dirty="0"/>
                  <a:t>) +1</a:t>
                </a:r>
                <a:r>
                  <a:rPr lang="zh-CN" altLang="en-US" sz="2400" dirty="0"/>
                  <a:t>为此消息的协定顺序数。每个进程把提议的顺序数分配给消息，并把消息放入它的保留队列中，注：保留队列的顺序是最小的顺序数在队首</a:t>
                </a:r>
                <a:endParaRPr lang="zh-CN" altLang="en-US" sz="2400" i="1" dirty="0"/>
              </a:p>
              <a:p>
                <a:pPr marL="400050" lvl="1" indent="0" eaLnBrk="1" hangingPunct="1"/>
                <a:r>
                  <a:rPr lang="zh-CN" altLang="en-US" sz="2400" i="1" dirty="0"/>
                  <a:t> </a:t>
                </a:r>
                <a:r>
                  <a:rPr lang="en-US" altLang="zh-CN" sz="2400" i="1" dirty="0">
                    <a:solidFill>
                      <a:srgbClr val="0000FF"/>
                    </a:solidFill>
                  </a:rPr>
                  <a:t>p</a:t>
                </a:r>
                <a:r>
                  <a:rPr lang="zh-CN" altLang="en-US" sz="2400" dirty="0"/>
                  <a:t>收集所有提议的顺序数，并选择最大的数</a:t>
                </a:r>
                <a:r>
                  <a:rPr lang="en-US" altLang="zh-CN" sz="2400" i="1" dirty="0"/>
                  <a:t>a</a:t>
                </a:r>
                <a:r>
                  <a:rPr lang="zh-CN" altLang="en-US" sz="2400" dirty="0"/>
                  <a:t>作为下一个协定顺序数。然后它</a:t>
                </a:r>
                <a:r>
                  <a:rPr lang="en-US" altLang="zh-CN" sz="2400" i="1" dirty="0">
                    <a:solidFill>
                      <a:srgbClr val="0000FF"/>
                    </a:solidFill>
                  </a:rPr>
                  <a:t>B-multicast</a:t>
                </a:r>
                <a:r>
                  <a:rPr lang="en-US" altLang="zh-CN" sz="2400" dirty="0">
                    <a:solidFill>
                      <a:srgbClr val="0000FF"/>
                    </a:solidFill>
                  </a:rPr>
                  <a:t> &lt;</a:t>
                </a:r>
                <a:r>
                  <a:rPr lang="en-US" altLang="zh-CN" sz="2400" i="1" dirty="0" err="1">
                    <a:solidFill>
                      <a:srgbClr val="0000FF"/>
                    </a:solidFill>
                  </a:rPr>
                  <a:t>i</a:t>
                </a:r>
                <a:r>
                  <a:rPr lang="en-US" altLang="zh-CN" sz="2400" dirty="0">
                    <a:solidFill>
                      <a:srgbClr val="0000FF"/>
                    </a:solidFill>
                  </a:rPr>
                  <a:t>, </a:t>
                </a:r>
                <a:r>
                  <a:rPr lang="en-US" altLang="zh-CN" sz="2400" i="1" dirty="0">
                    <a:solidFill>
                      <a:srgbClr val="0000FF"/>
                    </a:solidFill>
                  </a:rPr>
                  <a:t>a</a:t>
                </a:r>
                <a:r>
                  <a:rPr lang="en-US" altLang="zh-CN" sz="2400" dirty="0">
                    <a:solidFill>
                      <a:srgbClr val="0000FF"/>
                    </a:solidFill>
                  </a:rPr>
                  <a:t>&gt;</a:t>
                </a:r>
                <a:r>
                  <a:rPr lang="zh-CN" altLang="en-US" sz="2400" dirty="0">
                    <a:solidFill>
                      <a:srgbClr val="0000FF"/>
                    </a:solidFill>
                  </a:rPr>
                  <a:t>到</a:t>
                </a:r>
                <a:r>
                  <a:rPr lang="en-US" altLang="zh-CN" sz="2400" i="1" dirty="0">
                    <a:solidFill>
                      <a:srgbClr val="0000FF"/>
                    </a:solidFill>
                  </a:rPr>
                  <a:t>g</a:t>
                </a:r>
                <a:r>
                  <a:rPr lang="zh-CN" altLang="en-US" sz="2400" dirty="0"/>
                  <a:t>。 </a:t>
                </a:r>
                <a:r>
                  <a:rPr lang="en-US" altLang="zh-CN" sz="2400" i="1" dirty="0"/>
                  <a:t>g</a:t>
                </a:r>
                <a:r>
                  <a:rPr lang="zh-CN" altLang="en-US" sz="2400" dirty="0"/>
                  <a:t>中每个进程</a:t>
                </a:r>
                <a:r>
                  <a:rPr lang="en-US" altLang="zh-CN" sz="2400" i="1" dirty="0">
                    <a:solidFill>
                      <a:srgbClr val="0000FF"/>
                    </a:solidFill>
                  </a:rPr>
                  <a:t>q</a:t>
                </a:r>
                <a:r>
                  <a:rPr lang="zh-CN" altLang="en-US" sz="2400" dirty="0">
                    <a:solidFill>
                      <a:srgbClr val="0000FF"/>
                    </a:solidFill>
                  </a:rPr>
                  <a:t>置</a:t>
                </a:r>
                <a14:m>
                  <m:oMath xmlns:m="http://schemas.openxmlformats.org/officeDocument/2006/math">
                    <m:sSubSup>
                      <m:sSubSupPr>
                        <m:ctrlPr>
                          <a:rPr lang="en-US" altLang="zh-CN" sz="2400" i="1">
                            <a:solidFill>
                              <a:srgbClr val="0000FF"/>
                            </a:solidFill>
                            <a:latin typeface="Cambria Math" panose="02040503050406030204" pitchFamily="18" charset="0"/>
                          </a:rPr>
                        </m:ctrlPr>
                      </m:sSubSupPr>
                      <m:e>
                        <m:r>
                          <a:rPr lang="en-US" altLang="zh-CN" sz="2400" i="1">
                            <a:solidFill>
                              <a:srgbClr val="0000FF"/>
                            </a:solidFill>
                            <a:latin typeface="Cambria Math" panose="02040503050406030204" pitchFamily="18" charset="0"/>
                          </a:rPr>
                          <m:t>𝐴</m:t>
                        </m:r>
                      </m:e>
                      <m:sub>
                        <m:r>
                          <a:rPr lang="en-US" altLang="zh-CN" sz="2400" i="1">
                            <a:solidFill>
                              <a:srgbClr val="0000FF"/>
                            </a:solidFill>
                            <a:latin typeface="Cambria Math" panose="02040503050406030204" pitchFamily="18" charset="0"/>
                          </a:rPr>
                          <m:t>𝑔</m:t>
                        </m:r>
                      </m:sub>
                      <m:sup>
                        <m:r>
                          <a:rPr lang="en-US" altLang="zh-CN" sz="2400" i="1">
                            <a:solidFill>
                              <a:srgbClr val="0000FF"/>
                            </a:solidFill>
                            <a:latin typeface="Cambria Math" panose="02040503050406030204" pitchFamily="18" charset="0"/>
                          </a:rPr>
                          <m:t>𝑞</m:t>
                        </m:r>
                      </m:sup>
                    </m:sSubSup>
                    <m:r>
                      <a:rPr lang="en-US" altLang="zh-CN" sz="2400" i="1">
                        <a:solidFill>
                          <a:srgbClr val="0000FF"/>
                        </a:solidFill>
                        <a:latin typeface="Cambria Math" panose="02040503050406030204" pitchFamily="18" charset="0"/>
                      </a:rPr>
                      <m:t> </m:t>
                    </m:r>
                  </m:oMath>
                </a14:m>
                <a:r>
                  <a:rPr lang="en-US" altLang="zh-CN" sz="2400" dirty="0"/>
                  <a:t>= </a:t>
                </a:r>
                <a:r>
                  <a:rPr lang="en-US" altLang="zh-CN" sz="2400" i="1" dirty="0"/>
                  <a:t>Max</a:t>
                </a:r>
                <a:r>
                  <a:rPr lang="en-US" altLang="zh-CN" sz="2400" dirty="0"/>
                  <a:t>(</a:t>
                </a:r>
                <a14:m>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𝐴</m:t>
                        </m:r>
                      </m:e>
                      <m:sub>
                        <m:r>
                          <a:rPr lang="en-US" altLang="zh-CN" sz="2400" i="1">
                            <a:latin typeface="Cambria Math" panose="02040503050406030204" pitchFamily="18" charset="0"/>
                          </a:rPr>
                          <m:t>𝑔</m:t>
                        </m:r>
                      </m:sub>
                      <m:sup>
                        <m:r>
                          <a:rPr lang="en-US" altLang="zh-CN" sz="2400" i="1">
                            <a:latin typeface="Cambria Math" panose="02040503050406030204" pitchFamily="18" charset="0"/>
                          </a:rPr>
                          <m:t>𝑞</m:t>
                        </m:r>
                      </m:sup>
                    </m:sSubSup>
                  </m:oMath>
                </a14:m>
                <a:r>
                  <a:rPr lang="en-US" altLang="zh-CN" sz="2400" dirty="0"/>
                  <a:t>, </a:t>
                </a:r>
                <a:r>
                  <a:rPr lang="en-US" altLang="zh-CN" sz="2400" i="1" dirty="0"/>
                  <a:t>a</a:t>
                </a:r>
                <a:r>
                  <a:rPr lang="en-US" altLang="zh-CN" sz="2400" dirty="0"/>
                  <a:t>), </a:t>
                </a:r>
                <a:r>
                  <a:rPr lang="zh-CN" altLang="en-US" sz="2400" dirty="0"/>
                  <a:t>并把</a:t>
                </a:r>
                <a:r>
                  <a:rPr lang="en-US" altLang="zh-CN" sz="2400" i="1" dirty="0"/>
                  <a:t>a</a:t>
                </a:r>
                <a:r>
                  <a:rPr lang="zh-CN" altLang="en-US" sz="2400" dirty="0"/>
                  <a:t>附加到消息</a:t>
                </a:r>
                <a:r>
                  <a:rPr lang="en-US" altLang="zh-CN" sz="2400" dirty="0"/>
                  <a:t>(</a:t>
                </a:r>
                <a:r>
                  <a:rPr lang="zh-CN" altLang="en-US" sz="2400" dirty="0"/>
                  <a:t>标识为</a:t>
                </a:r>
                <a:r>
                  <a:rPr lang="en-US" altLang="zh-CN" sz="2400" i="1" dirty="0" err="1"/>
                  <a:t>i</a:t>
                </a:r>
                <a:r>
                  <a:rPr lang="en-US" altLang="zh-CN" sz="2400" dirty="0"/>
                  <a:t>)</a:t>
                </a:r>
                <a:r>
                  <a:rPr lang="zh-CN" altLang="en-US" sz="2400" dirty="0"/>
                  <a:t>上。如果协定顺序数与提议的不一样，它把保留队列中的消息重新排序   </a:t>
                </a:r>
              </a:p>
            </p:txBody>
          </p:sp>
        </mc:Choice>
        <mc:Fallback xmlns="">
          <p:sp>
            <p:nvSpPr>
              <p:cNvPr id="59395" name="Rectangle 3"/>
              <p:cNvSpPr>
                <a:spLocks noGrp="1" noRot="1" noChangeAspect="1" noMove="1" noResize="1" noEditPoints="1" noAdjustHandles="1" noChangeArrowheads="1" noChangeShapeType="1" noTextEdit="1"/>
              </p:cNvSpPr>
              <p:nvPr>
                <p:ph type="body" idx="1"/>
              </p:nvPr>
            </p:nvSpPr>
            <p:spPr>
              <a:xfrm>
                <a:off x="381000" y="764704"/>
                <a:ext cx="8534400" cy="5940896"/>
              </a:xfrm>
              <a:blipFill>
                <a:blip r:embed="rId3"/>
                <a:stretch>
                  <a:fillRect l="-1286" t="-2051" r="-929"/>
                </a:stretch>
              </a:blipFill>
            </p:spPr>
            <p:txBody>
              <a:bodyPr/>
              <a:lstStyle/>
              <a:p>
                <a:r>
                  <a:rPr lang="zh-CN" alt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zh-CN"/>
              <a:t>3.1</a:t>
            </a:r>
            <a:r>
              <a:rPr lang="zh-CN" altLang="en-US"/>
              <a:t>分布式互斥</a:t>
            </a:r>
          </a:p>
        </p:txBody>
      </p:sp>
      <p:sp>
        <p:nvSpPr>
          <p:cNvPr id="4099" name="Rectangle 3"/>
          <p:cNvSpPr>
            <a:spLocks noGrp="1" noChangeArrowheads="1"/>
          </p:cNvSpPr>
          <p:nvPr>
            <p:ph type="body" idx="1"/>
          </p:nvPr>
        </p:nvSpPr>
        <p:spPr>
          <a:xfrm>
            <a:off x="457200" y="1130300"/>
            <a:ext cx="8229600" cy="5491163"/>
          </a:xfrm>
        </p:spPr>
        <p:txBody>
          <a:bodyPr/>
          <a:lstStyle/>
          <a:p>
            <a:pPr eaLnBrk="1" hangingPunct="1">
              <a:lnSpc>
                <a:spcPct val="120000"/>
              </a:lnSpc>
            </a:pPr>
            <a:r>
              <a:rPr lang="zh-CN" altLang="en-US"/>
              <a:t>目标：实现对进程共享资源的排他性访问，保证访问共享资源的一致性</a:t>
            </a:r>
          </a:p>
          <a:p>
            <a:pPr lvl="1" eaLnBrk="1" hangingPunct="1">
              <a:lnSpc>
                <a:spcPct val="120000"/>
              </a:lnSpc>
            </a:pPr>
            <a:r>
              <a:rPr lang="zh-CN" altLang="en-US"/>
              <a:t>保证在任何一个时刻，最多只能有一个进程访问共享资源</a:t>
            </a:r>
          </a:p>
          <a:p>
            <a:pPr eaLnBrk="1" hangingPunct="1">
              <a:lnSpc>
                <a:spcPct val="120000"/>
              </a:lnSpc>
            </a:pPr>
            <a:r>
              <a:rPr lang="zh-CN" altLang="en-US"/>
              <a:t>具体手段：基于消息传送</a:t>
            </a:r>
          </a:p>
          <a:p>
            <a:pPr lvl="1" eaLnBrk="1" hangingPunct="1">
              <a:lnSpc>
                <a:spcPct val="120000"/>
              </a:lnSpc>
            </a:pPr>
            <a:r>
              <a:rPr lang="zh-CN" altLang="en-US" sz="3200"/>
              <a:t>在分布式系统中，共享变量或者单个本地操作系统内核提供的设施都不能被用来解决这个问题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0"/>
            <a:ext cx="8001000" cy="749300"/>
          </a:xfrm>
        </p:spPr>
        <p:txBody>
          <a:bodyPr/>
          <a:lstStyle/>
          <a:p>
            <a:pPr eaLnBrk="1" hangingPunct="1"/>
            <a:r>
              <a:rPr lang="zh-CN" altLang="en-US" dirty="0"/>
              <a:t>实现因果排序组播</a:t>
            </a:r>
            <a:r>
              <a:rPr lang="en-US" altLang="zh-CN" i="1" dirty="0"/>
              <a:t>CO-multicast</a:t>
            </a:r>
            <a:r>
              <a:rPr lang="en-US" altLang="zh-CN" dirty="0"/>
              <a:t> </a:t>
            </a:r>
          </a:p>
        </p:txBody>
      </p:sp>
      <mc:AlternateContent xmlns:mc="http://schemas.openxmlformats.org/markup-compatibility/2006" xmlns:a14="http://schemas.microsoft.com/office/drawing/2010/main">
        <mc:Choice Requires="a14">
          <p:sp>
            <p:nvSpPr>
              <p:cNvPr id="60419" name="Rectangle 3"/>
              <p:cNvSpPr>
                <a:spLocks noGrp="1" noChangeArrowheads="1"/>
              </p:cNvSpPr>
              <p:nvPr>
                <p:ph type="body" idx="1"/>
              </p:nvPr>
            </p:nvSpPr>
            <p:spPr>
              <a:xfrm>
                <a:off x="457200" y="749300"/>
                <a:ext cx="8178800" cy="6108700"/>
              </a:xfrm>
            </p:spPr>
            <p:txBody>
              <a:bodyPr>
                <a:noAutofit/>
              </a:bodyPr>
              <a:lstStyle/>
              <a:p>
                <a:pPr algn="just" eaLnBrk="1" hangingPunct="1">
                  <a:lnSpc>
                    <a:spcPct val="90000"/>
                  </a:lnSpc>
                </a:pPr>
                <a:r>
                  <a:rPr lang="zh-CN" altLang="en-US" sz="2800" dirty="0"/>
                  <a:t>针对非重叠的封闭组</a:t>
                </a:r>
              </a:p>
              <a:p>
                <a:pPr algn="just" eaLnBrk="1" hangingPunct="1">
                  <a:lnSpc>
                    <a:spcPct val="90000"/>
                  </a:lnSpc>
                </a:pPr>
                <a:r>
                  <a:rPr lang="zh-CN" altLang="en-US" sz="2800" dirty="0"/>
                  <a:t>对组成员</a:t>
                </a:r>
                <a14:m>
                  <m:oMath xmlns:m="http://schemas.openxmlformats.org/officeDocument/2006/math">
                    <m:sSub>
                      <m:sSubPr>
                        <m:ctrlPr>
                          <a:rPr lang="en-US" altLang="zh-CN" sz="3600" i="1" smtClean="0">
                            <a:solidFill>
                              <a:srgbClr val="0000FF"/>
                            </a:solidFill>
                            <a:latin typeface="Cambria Math" panose="02040503050406030204" pitchFamily="18" charset="0"/>
                          </a:rPr>
                        </m:ctrlPr>
                      </m:sSubPr>
                      <m:e>
                        <m:r>
                          <a:rPr lang="en-US" altLang="zh-CN" sz="3600" b="0" i="1" smtClean="0">
                            <a:solidFill>
                              <a:srgbClr val="0000FF"/>
                            </a:solidFill>
                            <a:latin typeface="Cambria Math" panose="02040503050406030204" pitchFamily="18" charset="0"/>
                          </a:rPr>
                          <m:t>𝑝</m:t>
                        </m:r>
                      </m:e>
                      <m:sub>
                        <m:r>
                          <a:rPr lang="en-US" altLang="zh-CN" sz="3600" b="0" i="1" smtClean="0">
                            <a:solidFill>
                              <a:srgbClr val="0000FF"/>
                            </a:solidFill>
                            <a:latin typeface="Cambria Math" panose="02040503050406030204" pitchFamily="18" charset="0"/>
                          </a:rPr>
                          <m:t>𝑖</m:t>
                        </m:r>
                      </m:sub>
                    </m:sSub>
                  </m:oMath>
                </a14:m>
                <a:r>
                  <a:rPr lang="en-US" altLang="zh-CN" sz="3600" baseline="-25000" dirty="0"/>
                  <a:t> </a:t>
                </a:r>
                <a:r>
                  <a:rPr lang="en-US" altLang="zh-CN" sz="2800" dirty="0"/>
                  <a:t>(</a:t>
                </a:r>
                <a:r>
                  <a:rPr lang="en-US" altLang="zh-CN" sz="2800" dirty="0" err="1"/>
                  <a:t>i</a:t>
                </a:r>
                <a:r>
                  <a:rPr lang="en-US" altLang="zh-CN" sz="2800" dirty="0"/>
                  <a:t>=1,2,…,N)</a:t>
                </a:r>
                <a:r>
                  <a:rPr lang="zh-CN" altLang="en-US" sz="2800" dirty="0"/>
                  <a:t>的算法</a:t>
                </a:r>
              </a:p>
              <a:p>
                <a:pPr algn="just" eaLnBrk="1" hangingPunct="1">
                  <a:lnSpc>
                    <a:spcPct val="90000"/>
                  </a:lnSpc>
                  <a:buFont typeface="Wingdings" pitchFamily="2" charset="2"/>
                  <a:buNone/>
                </a:pPr>
                <a:r>
                  <a:rPr lang="en-US" altLang="zh-CN" sz="2800" b="1" dirty="0"/>
                  <a:t>On initialization: </a:t>
                </a:r>
                <a:endParaRPr lang="zh-CN" altLang="pt-PT" sz="2800" b="1" dirty="0"/>
              </a:p>
              <a:p>
                <a:pPr algn="just" eaLnBrk="1" hangingPunct="1">
                  <a:lnSpc>
                    <a:spcPct val="90000"/>
                  </a:lnSpc>
                  <a:buFontTx/>
                  <a:buNone/>
                </a:pPr>
                <a:r>
                  <a:rPr lang="pt-PT" altLang="zh-CN" sz="2800" dirty="0"/>
                  <a:t>    </a:t>
                </a:r>
                <a14:m>
                  <m:oMath xmlns:m="http://schemas.openxmlformats.org/officeDocument/2006/math">
                    <m:sSubSup>
                      <m:sSubSupPr>
                        <m:ctrlPr>
                          <a:rPr lang="pt-PT" altLang="zh-CN" sz="2800" i="1" smtClean="0">
                            <a:solidFill>
                              <a:srgbClr val="0000FF"/>
                            </a:solidFill>
                            <a:latin typeface="Cambria Math" panose="02040503050406030204" pitchFamily="18" charset="0"/>
                          </a:rPr>
                        </m:ctrlPr>
                      </m:sSubSupPr>
                      <m:e>
                        <m:r>
                          <m:rPr>
                            <m:sty m:val="p"/>
                          </m:rPr>
                          <a:rPr lang="en-US" altLang="zh-CN" sz="2800" i="1">
                            <a:solidFill>
                              <a:srgbClr val="0000FF"/>
                            </a:solidFill>
                            <a:latin typeface="Cambria Math" panose="02040503050406030204" pitchFamily="18" charset="0"/>
                          </a:rPr>
                          <m:t>V</m:t>
                        </m:r>
                      </m:e>
                      <m:sub>
                        <m:r>
                          <m:rPr>
                            <m:sty m:val="p"/>
                          </m:rPr>
                          <a:rPr lang="en-US" altLang="zh-CN" sz="2800" i="1">
                            <a:solidFill>
                              <a:srgbClr val="0000FF"/>
                            </a:solidFill>
                            <a:latin typeface="Cambria Math" panose="02040503050406030204" pitchFamily="18" charset="0"/>
                          </a:rPr>
                          <m:t>i</m:t>
                        </m:r>
                      </m:sub>
                      <m:sup>
                        <m:r>
                          <m:rPr>
                            <m:sty m:val="p"/>
                          </m:rPr>
                          <a:rPr lang="en-US" altLang="zh-CN" sz="2800" i="1">
                            <a:solidFill>
                              <a:srgbClr val="0000FF"/>
                            </a:solidFill>
                            <a:latin typeface="Cambria Math" panose="02040503050406030204" pitchFamily="18" charset="0"/>
                          </a:rPr>
                          <m:t>g</m:t>
                        </m:r>
                      </m:sup>
                    </m:sSubSup>
                    <m:r>
                      <a:rPr lang="en-US" altLang="zh-CN" sz="2800" b="0" i="1" smtClean="0">
                        <a:solidFill>
                          <a:srgbClr val="0000FF"/>
                        </a:solidFill>
                        <a:latin typeface="Cambria Math" panose="02040503050406030204" pitchFamily="18" charset="0"/>
                      </a:rPr>
                      <m:t>[</m:t>
                    </m:r>
                    <m:r>
                      <a:rPr lang="en-US" altLang="zh-CN" sz="2800" b="0" i="1" smtClean="0">
                        <a:solidFill>
                          <a:srgbClr val="0000FF"/>
                        </a:solidFill>
                        <a:latin typeface="Cambria Math" panose="02040503050406030204" pitchFamily="18" charset="0"/>
                      </a:rPr>
                      <m:t>𝑗</m:t>
                    </m:r>
                    <m:r>
                      <a:rPr lang="en-US" altLang="zh-CN" sz="2800" b="0" i="1" smtClean="0">
                        <a:solidFill>
                          <a:srgbClr val="0000FF"/>
                        </a:solidFill>
                        <a:latin typeface="Cambria Math" panose="02040503050406030204" pitchFamily="18" charset="0"/>
                      </a:rPr>
                      <m:t>]</m:t>
                    </m:r>
                  </m:oMath>
                </a14:m>
                <a:r>
                  <a:rPr lang="pt-PT" altLang="zh-CN" sz="2800" dirty="0"/>
                  <a:t>:=0 (j=1,2,…,N); //</a:t>
                </a:r>
                <a:r>
                  <a:rPr lang="zh-CN" altLang="pt-PT" sz="2800" dirty="0"/>
                  <a:t>记录来自</a:t>
                </a:r>
                <a:r>
                  <a:rPr lang="pt-PT" altLang="zh-CN" sz="2800" dirty="0"/>
                  <a:t>j</a:t>
                </a:r>
                <a:r>
                  <a:rPr lang="zh-CN" altLang="pt-PT" sz="2800" dirty="0"/>
                  <a:t>进程的、已发生的、</a:t>
                </a:r>
                <a:r>
                  <a:rPr lang="zh-CN" altLang="en-US" sz="2800" dirty="0"/>
                  <a:t>按因果关系在先的组播消息计数 </a:t>
                </a:r>
                <a:endParaRPr lang="pt-PT" altLang="zh-CN" sz="2800" dirty="0"/>
              </a:p>
              <a:p>
                <a:pPr algn="just" eaLnBrk="1" hangingPunct="1">
                  <a:lnSpc>
                    <a:spcPct val="90000"/>
                  </a:lnSpc>
                  <a:buFont typeface="Wingdings" pitchFamily="2" charset="2"/>
                  <a:buNone/>
                </a:pPr>
                <a:r>
                  <a:rPr lang="en-US" altLang="zh-CN" sz="2800" b="1" dirty="0"/>
                  <a:t>To </a:t>
                </a:r>
                <a:r>
                  <a:rPr lang="pt-PT" altLang="zh-CN" sz="2800" b="1" dirty="0"/>
                  <a:t>CO-multicast message m to group g</a:t>
                </a:r>
                <a:r>
                  <a:rPr lang="en-US" altLang="zh-CN" sz="2800" b="1" dirty="0"/>
                  <a:t>: </a:t>
                </a:r>
                <a:endParaRPr lang="pt-PT" altLang="zh-CN" sz="2800" b="1" dirty="0"/>
              </a:p>
              <a:p>
                <a:pPr lvl="1" algn="just" eaLnBrk="1" hangingPunct="1">
                  <a:lnSpc>
                    <a:spcPct val="90000"/>
                  </a:lnSpc>
                  <a:buFontTx/>
                  <a:buNone/>
                </a:pPr>
                <a14:m>
                  <m:oMath xmlns:m="http://schemas.openxmlformats.org/officeDocument/2006/math">
                    <m:sSubSup>
                      <m:sSubSupPr>
                        <m:ctrlPr>
                          <a:rPr lang="pt-PT" altLang="zh-CN" i="1">
                            <a:solidFill>
                              <a:srgbClr val="0000FF"/>
                            </a:solidFill>
                            <a:latin typeface="Cambria Math" panose="02040503050406030204" pitchFamily="18" charset="0"/>
                          </a:rPr>
                        </m:ctrlPr>
                      </m:sSubSupPr>
                      <m:e>
                        <m:r>
                          <m:rPr>
                            <m:sty m:val="p"/>
                          </m:rPr>
                          <a:rPr lang="en-US" altLang="zh-CN" i="1">
                            <a:solidFill>
                              <a:srgbClr val="0000FF"/>
                            </a:solidFill>
                            <a:latin typeface="Cambria Math" panose="02040503050406030204" pitchFamily="18" charset="0"/>
                          </a:rPr>
                          <m:t>V</m:t>
                        </m:r>
                      </m:e>
                      <m:sub>
                        <m:r>
                          <m:rPr>
                            <m:sty m:val="p"/>
                          </m:rPr>
                          <a:rPr lang="en-US" altLang="zh-CN" i="1">
                            <a:solidFill>
                              <a:srgbClr val="0000FF"/>
                            </a:solidFill>
                            <a:latin typeface="Cambria Math" panose="02040503050406030204" pitchFamily="18" charset="0"/>
                          </a:rPr>
                          <m:t>i</m:t>
                        </m:r>
                      </m:sub>
                      <m:sup>
                        <m:r>
                          <m:rPr>
                            <m:sty m:val="p"/>
                          </m:rPr>
                          <a:rPr lang="en-US" altLang="zh-CN" i="1">
                            <a:solidFill>
                              <a:srgbClr val="0000FF"/>
                            </a:solidFill>
                            <a:latin typeface="Cambria Math" panose="02040503050406030204" pitchFamily="18" charset="0"/>
                          </a:rPr>
                          <m:t>g</m:t>
                        </m:r>
                      </m:sup>
                    </m:sSubSup>
                    <m:r>
                      <a:rPr lang="en-US" altLang="zh-CN" i="1">
                        <a:solidFill>
                          <a:srgbClr val="0000FF"/>
                        </a:solidFill>
                        <a:latin typeface="Cambria Math" panose="02040503050406030204" pitchFamily="18" charset="0"/>
                      </a:rPr>
                      <m:t>[</m:t>
                    </m:r>
                    <m:r>
                      <a:rPr lang="en-US" altLang="zh-CN" b="0" i="1" smtClean="0">
                        <a:solidFill>
                          <a:srgbClr val="0000FF"/>
                        </a:solidFill>
                        <a:latin typeface="Cambria Math" panose="02040503050406030204" pitchFamily="18" charset="0"/>
                      </a:rPr>
                      <m:t>𝑖</m:t>
                    </m:r>
                    <m:r>
                      <a:rPr lang="en-US" altLang="zh-CN" i="1">
                        <a:solidFill>
                          <a:srgbClr val="0000FF"/>
                        </a:solidFill>
                        <a:latin typeface="Cambria Math" panose="02040503050406030204" pitchFamily="18" charset="0"/>
                      </a:rPr>
                      <m:t>] </m:t>
                    </m:r>
                  </m:oMath>
                </a14:m>
                <a:r>
                  <a:rPr lang="pt-PT" altLang="zh-CN" dirty="0"/>
                  <a:t>:= </a:t>
                </a:r>
                <a14:m>
                  <m:oMath xmlns:m="http://schemas.openxmlformats.org/officeDocument/2006/math">
                    <m:sSubSup>
                      <m:sSubSupPr>
                        <m:ctrlPr>
                          <a:rPr lang="pt-PT" altLang="zh-CN" i="1">
                            <a:solidFill>
                              <a:srgbClr val="0000FF"/>
                            </a:solidFill>
                            <a:latin typeface="Cambria Math" panose="02040503050406030204" pitchFamily="18" charset="0"/>
                          </a:rPr>
                        </m:ctrlPr>
                      </m:sSubSupPr>
                      <m:e>
                        <m:r>
                          <m:rPr>
                            <m:sty m:val="p"/>
                          </m:rPr>
                          <a:rPr lang="en-US" altLang="zh-CN" i="1">
                            <a:solidFill>
                              <a:srgbClr val="0000FF"/>
                            </a:solidFill>
                            <a:latin typeface="Cambria Math" panose="02040503050406030204" pitchFamily="18" charset="0"/>
                          </a:rPr>
                          <m:t>V</m:t>
                        </m:r>
                      </m:e>
                      <m:sub>
                        <m:r>
                          <m:rPr>
                            <m:sty m:val="p"/>
                          </m:rPr>
                          <a:rPr lang="en-US" altLang="zh-CN" i="1">
                            <a:solidFill>
                              <a:srgbClr val="0000FF"/>
                            </a:solidFill>
                            <a:latin typeface="Cambria Math" panose="02040503050406030204" pitchFamily="18" charset="0"/>
                          </a:rPr>
                          <m:t>i</m:t>
                        </m:r>
                      </m:sub>
                      <m:sup>
                        <m:r>
                          <m:rPr>
                            <m:sty m:val="p"/>
                          </m:rPr>
                          <a:rPr lang="en-US" altLang="zh-CN" i="1">
                            <a:solidFill>
                              <a:srgbClr val="0000FF"/>
                            </a:solidFill>
                            <a:latin typeface="Cambria Math" panose="02040503050406030204" pitchFamily="18" charset="0"/>
                          </a:rPr>
                          <m:t>g</m:t>
                        </m:r>
                      </m:sup>
                    </m:sSubSup>
                    <m:r>
                      <a:rPr lang="en-US" altLang="zh-CN" i="1">
                        <a:solidFill>
                          <a:srgbClr val="0000FF"/>
                        </a:solidFill>
                        <a:latin typeface="Cambria Math" panose="02040503050406030204" pitchFamily="18" charset="0"/>
                      </a:rPr>
                      <m:t>[</m:t>
                    </m:r>
                    <m:r>
                      <a:rPr lang="en-US" altLang="zh-CN" i="1">
                        <a:solidFill>
                          <a:srgbClr val="0000FF"/>
                        </a:solidFill>
                        <a:latin typeface="Cambria Math" panose="02040503050406030204" pitchFamily="18" charset="0"/>
                      </a:rPr>
                      <m:t>𝑖</m:t>
                    </m:r>
                    <m:r>
                      <a:rPr lang="en-US" altLang="zh-CN" i="1">
                        <a:solidFill>
                          <a:srgbClr val="0000FF"/>
                        </a:solidFill>
                        <a:latin typeface="Cambria Math" panose="02040503050406030204" pitchFamily="18" charset="0"/>
                      </a:rPr>
                      <m:t>] </m:t>
                    </m:r>
                  </m:oMath>
                </a14:m>
                <a:r>
                  <a:rPr lang="pt-PT" altLang="zh-CN" dirty="0"/>
                  <a:t>+1;</a:t>
                </a:r>
              </a:p>
              <a:p>
                <a:pPr lvl="1" algn="just" eaLnBrk="1" hangingPunct="1">
                  <a:lnSpc>
                    <a:spcPct val="90000"/>
                  </a:lnSpc>
                  <a:buFontTx/>
                  <a:buNone/>
                </a:pPr>
                <a:r>
                  <a:rPr lang="pt-PT" altLang="zh-CN" dirty="0"/>
                  <a:t>B-multicast(g,  &lt; </a:t>
                </a:r>
                <a14:m>
                  <m:oMath xmlns:m="http://schemas.openxmlformats.org/officeDocument/2006/math">
                    <m:sSubSup>
                      <m:sSubSupPr>
                        <m:ctrlPr>
                          <a:rPr lang="pt-PT" altLang="zh-CN" i="1">
                            <a:solidFill>
                              <a:srgbClr val="0000FF"/>
                            </a:solidFill>
                            <a:latin typeface="Cambria Math" panose="02040503050406030204" pitchFamily="18" charset="0"/>
                          </a:rPr>
                        </m:ctrlPr>
                      </m:sSubSupPr>
                      <m:e>
                        <m:r>
                          <m:rPr>
                            <m:sty m:val="p"/>
                          </m:rPr>
                          <a:rPr lang="en-US" altLang="zh-CN" i="1">
                            <a:solidFill>
                              <a:srgbClr val="0000FF"/>
                            </a:solidFill>
                            <a:latin typeface="Cambria Math" panose="02040503050406030204" pitchFamily="18" charset="0"/>
                          </a:rPr>
                          <m:t>V</m:t>
                        </m:r>
                      </m:e>
                      <m:sub>
                        <m:r>
                          <m:rPr>
                            <m:sty m:val="p"/>
                          </m:rPr>
                          <a:rPr lang="en-US" altLang="zh-CN" i="1">
                            <a:solidFill>
                              <a:srgbClr val="0000FF"/>
                            </a:solidFill>
                            <a:latin typeface="Cambria Math" panose="02040503050406030204" pitchFamily="18" charset="0"/>
                          </a:rPr>
                          <m:t>i</m:t>
                        </m:r>
                      </m:sub>
                      <m:sup>
                        <m:r>
                          <m:rPr>
                            <m:sty m:val="p"/>
                          </m:rPr>
                          <a:rPr lang="en-US" altLang="zh-CN" i="1">
                            <a:solidFill>
                              <a:srgbClr val="0000FF"/>
                            </a:solidFill>
                            <a:latin typeface="Cambria Math" panose="02040503050406030204" pitchFamily="18" charset="0"/>
                          </a:rPr>
                          <m:t>g</m:t>
                        </m:r>
                      </m:sup>
                    </m:sSubSup>
                  </m:oMath>
                </a14:m>
                <a:r>
                  <a:rPr lang="pt-PT" altLang="zh-CN" dirty="0"/>
                  <a:t>, m&gt;);</a:t>
                </a:r>
              </a:p>
              <a:p>
                <a:pPr algn="just" eaLnBrk="1" hangingPunct="1">
                  <a:lnSpc>
                    <a:spcPct val="90000"/>
                  </a:lnSpc>
                  <a:buFont typeface="Wingdings" pitchFamily="2" charset="2"/>
                  <a:buNone/>
                </a:pPr>
                <a:r>
                  <a:rPr lang="en-US" altLang="zh-CN" sz="2800" b="1" dirty="0"/>
                  <a:t>On </a:t>
                </a:r>
                <a:r>
                  <a:rPr lang="pt-PT" altLang="zh-CN" sz="2800" b="1" dirty="0"/>
                  <a:t>B-deliver(&lt;</a:t>
                </a:r>
                <a14:m>
                  <m:oMath xmlns:m="http://schemas.openxmlformats.org/officeDocument/2006/math">
                    <m:sSubSup>
                      <m:sSubSupPr>
                        <m:ctrlPr>
                          <a:rPr lang="pt-PT" altLang="zh-CN" sz="2800" i="1">
                            <a:solidFill>
                              <a:srgbClr val="0000FF"/>
                            </a:solidFill>
                            <a:latin typeface="Cambria Math" panose="02040503050406030204" pitchFamily="18" charset="0"/>
                          </a:rPr>
                        </m:ctrlPr>
                      </m:sSubSupPr>
                      <m:e>
                        <m:r>
                          <m:rPr>
                            <m:sty m:val="p"/>
                          </m:rPr>
                          <a:rPr lang="en-US" altLang="zh-CN" sz="2800" i="1">
                            <a:solidFill>
                              <a:srgbClr val="0000FF"/>
                            </a:solidFill>
                            <a:latin typeface="Cambria Math" panose="02040503050406030204" pitchFamily="18" charset="0"/>
                          </a:rPr>
                          <m:t>V</m:t>
                        </m:r>
                      </m:e>
                      <m:sub>
                        <m:r>
                          <a:rPr lang="en-US" altLang="zh-CN" sz="2800" b="0" i="1" smtClean="0">
                            <a:solidFill>
                              <a:srgbClr val="0000FF"/>
                            </a:solidFill>
                            <a:latin typeface="Cambria Math" panose="02040503050406030204" pitchFamily="18" charset="0"/>
                          </a:rPr>
                          <m:t>𝑗</m:t>
                        </m:r>
                      </m:sub>
                      <m:sup>
                        <m:r>
                          <m:rPr>
                            <m:sty m:val="p"/>
                          </m:rPr>
                          <a:rPr lang="en-US" altLang="zh-CN" sz="2800" i="1">
                            <a:solidFill>
                              <a:srgbClr val="0000FF"/>
                            </a:solidFill>
                            <a:latin typeface="Cambria Math" panose="02040503050406030204" pitchFamily="18" charset="0"/>
                          </a:rPr>
                          <m:t>g</m:t>
                        </m:r>
                      </m:sup>
                    </m:sSubSup>
                  </m:oMath>
                </a14:m>
                <a:r>
                  <a:rPr lang="pt-PT" altLang="zh-CN" sz="2800" b="1" dirty="0"/>
                  <a:t>, m&gt;) from p</a:t>
                </a:r>
                <a:r>
                  <a:rPr lang="pt-PT" altLang="zh-CN" sz="2800" b="1" baseline="-25000" dirty="0"/>
                  <a:t>j</a:t>
                </a:r>
                <a:r>
                  <a:rPr lang="en-US" altLang="zh-CN" sz="2800" b="1" dirty="0"/>
                  <a:t> (</a:t>
                </a:r>
                <a:r>
                  <a:rPr lang="en-US" altLang="zh-CN" sz="2800" b="1" dirty="0" err="1"/>
                  <a:t>i≠j</a:t>
                </a:r>
                <a:r>
                  <a:rPr lang="en-US" altLang="zh-CN" sz="2800" b="1" dirty="0"/>
                  <a:t>) with </a:t>
                </a:r>
                <a:r>
                  <a:rPr lang="pt-PT" altLang="zh-CN" sz="2800" b="1" dirty="0"/>
                  <a:t>g=group(m)</a:t>
                </a:r>
              </a:p>
              <a:p>
                <a:pPr lvl="1" algn="just" eaLnBrk="1" hangingPunct="1">
                  <a:lnSpc>
                    <a:spcPct val="90000"/>
                  </a:lnSpc>
                  <a:buFontTx/>
                  <a:buNone/>
                </a:pPr>
                <a:r>
                  <a:rPr lang="zh-CN" altLang="en-US" dirty="0"/>
                  <a:t>将</a:t>
                </a:r>
                <a:r>
                  <a:rPr lang="en-US" altLang="zh-CN" dirty="0"/>
                  <a:t>&lt;</a:t>
                </a:r>
                <a:r>
                  <a:rPr lang="pt-PT" altLang="zh-CN" dirty="0">
                    <a:solidFill>
                      <a:srgbClr val="0000FF"/>
                    </a:solidFill>
                  </a:rPr>
                  <a:t> </a:t>
                </a:r>
                <a14:m>
                  <m:oMath xmlns:m="http://schemas.openxmlformats.org/officeDocument/2006/math">
                    <m:sSubSup>
                      <m:sSubSupPr>
                        <m:ctrlPr>
                          <a:rPr lang="pt-PT" altLang="zh-CN" i="1">
                            <a:solidFill>
                              <a:srgbClr val="0000FF"/>
                            </a:solidFill>
                            <a:latin typeface="Cambria Math" panose="02040503050406030204" pitchFamily="18" charset="0"/>
                          </a:rPr>
                        </m:ctrlPr>
                      </m:sSubSupPr>
                      <m:e>
                        <m:r>
                          <m:rPr>
                            <m:sty m:val="p"/>
                          </m:rPr>
                          <a:rPr lang="en-US" altLang="zh-CN" i="1">
                            <a:solidFill>
                              <a:srgbClr val="0000FF"/>
                            </a:solidFill>
                            <a:latin typeface="Cambria Math" panose="02040503050406030204" pitchFamily="18" charset="0"/>
                          </a:rPr>
                          <m:t>V</m:t>
                        </m:r>
                      </m:e>
                      <m:sub>
                        <m:r>
                          <a:rPr lang="en-US" altLang="zh-CN" i="1">
                            <a:solidFill>
                              <a:srgbClr val="0000FF"/>
                            </a:solidFill>
                            <a:latin typeface="Cambria Math" panose="02040503050406030204" pitchFamily="18" charset="0"/>
                          </a:rPr>
                          <m:t>𝑗</m:t>
                        </m:r>
                      </m:sub>
                      <m:sup>
                        <m:r>
                          <m:rPr>
                            <m:sty m:val="p"/>
                          </m:rPr>
                          <a:rPr lang="en-US" altLang="zh-CN" i="1">
                            <a:solidFill>
                              <a:srgbClr val="0000FF"/>
                            </a:solidFill>
                            <a:latin typeface="Cambria Math" panose="02040503050406030204" pitchFamily="18" charset="0"/>
                          </a:rPr>
                          <m:t>g</m:t>
                        </m:r>
                      </m:sup>
                    </m:sSubSup>
                  </m:oMath>
                </a14:m>
                <a:r>
                  <a:rPr lang="en-US" altLang="zh-CN" dirty="0"/>
                  <a:t>, m&gt;</a:t>
                </a:r>
                <a:r>
                  <a:rPr lang="zh-CN" altLang="en-US" dirty="0"/>
                  <a:t>放入保留队列</a:t>
                </a:r>
              </a:p>
              <a:p>
                <a:pPr lvl="1" algn="just" eaLnBrk="1" hangingPunct="1">
                  <a:lnSpc>
                    <a:spcPct val="90000"/>
                  </a:lnSpc>
                  <a:buFontTx/>
                  <a:buNone/>
                </a:pPr>
                <a:r>
                  <a:rPr lang="zh-CN" altLang="en-US" dirty="0"/>
                  <a:t>等待</a:t>
                </a:r>
                <a:r>
                  <a:rPr lang="zh-CN" altLang="en-US" dirty="0">
                    <a:solidFill>
                      <a:srgbClr val="0000FF"/>
                    </a:solidFill>
                  </a:rPr>
                  <a:t>直到</a:t>
                </a:r>
                <a14:m>
                  <m:oMath xmlns:m="http://schemas.openxmlformats.org/officeDocument/2006/math">
                    <m:sSubSup>
                      <m:sSubSupPr>
                        <m:ctrlPr>
                          <a:rPr lang="pt-PT" altLang="zh-CN" i="1">
                            <a:solidFill>
                              <a:srgbClr val="0000FF"/>
                            </a:solidFill>
                            <a:latin typeface="Cambria Math" panose="02040503050406030204" pitchFamily="18" charset="0"/>
                          </a:rPr>
                        </m:ctrlPr>
                      </m:sSubSupPr>
                      <m:e>
                        <m:r>
                          <m:rPr>
                            <m:sty m:val="p"/>
                          </m:rPr>
                          <a:rPr lang="en-US" altLang="zh-CN" i="1">
                            <a:solidFill>
                              <a:srgbClr val="0000FF"/>
                            </a:solidFill>
                            <a:latin typeface="Cambria Math" panose="02040503050406030204" pitchFamily="18" charset="0"/>
                          </a:rPr>
                          <m:t>V</m:t>
                        </m:r>
                      </m:e>
                      <m:sub>
                        <m:r>
                          <a:rPr lang="en-US" altLang="zh-CN" b="0" i="1" smtClean="0">
                            <a:solidFill>
                              <a:srgbClr val="0000FF"/>
                            </a:solidFill>
                            <a:latin typeface="Cambria Math" panose="02040503050406030204" pitchFamily="18" charset="0"/>
                          </a:rPr>
                          <m:t>𝑗</m:t>
                        </m:r>
                      </m:sub>
                      <m:sup>
                        <m:r>
                          <m:rPr>
                            <m:sty m:val="p"/>
                          </m:rPr>
                          <a:rPr lang="en-US" altLang="zh-CN" i="1">
                            <a:solidFill>
                              <a:srgbClr val="0000FF"/>
                            </a:solidFill>
                            <a:latin typeface="Cambria Math" panose="02040503050406030204" pitchFamily="18" charset="0"/>
                          </a:rPr>
                          <m:t>g</m:t>
                        </m:r>
                      </m:sup>
                    </m:sSubSup>
                    <m:r>
                      <a:rPr lang="en-US" altLang="zh-CN" i="1">
                        <a:solidFill>
                          <a:srgbClr val="0000FF"/>
                        </a:solidFill>
                        <a:latin typeface="Cambria Math" panose="02040503050406030204" pitchFamily="18" charset="0"/>
                      </a:rPr>
                      <m:t>[</m:t>
                    </m:r>
                    <m:r>
                      <a:rPr lang="en-US" altLang="zh-CN" i="1">
                        <a:solidFill>
                          <a:srgbClr val="0000FF"/>
                        </a:solidFill>
                        <a:latin typeface="Cambria Math" panose="02040503050406030204" pitchFamily="18" charset="0"/>
                      </a:rPr>
                      <m:t>𝑗</m:t>
                    </m:r>
                    <m:r>
                      <a:rPr lang="en-US" altLang="zh-CN" i="1">
                        <a:solidFill>
                          <a:srgbClr val="0000FF"/>
                        </a:solidFill>
                        <a:latin typeface="Cambria Math" panose="02040503050406030204" pitchFamily="18" charset="0"/>
                      </a:rPr>
                      <m:t>] </m:t>
                    </m:r>
                  </m:oMath>
                </a14:m>
                <a:r>
                  <a:rPr lang="en-US" altLang="zh-CN" dirty="0">
                    <a:solidFill>
                      <a:srgbClr val="0000FF"/>
                    </a:solidFill>
                  </a:rPr>
                  <a:t>=</a:t>
                </a:r>
                <a:r>
                  <a:rPr lang="pt-PT" altLang="zh-CN" dirty="0">
                    <a:solidFill>
                      <a:srgbClr val="0000FF"/>
                    </a:solidFill>
                  </a:rPr>
                  <a:t> </a:t>
                </a:r>
                <a14:m>
                  <m:oMath xmlns:m="http://schemas.openxmlformats.org/officeDocument/2006/math">
                    <m:sSubSup>
                      <m:sSubSupPr>
                        <m:ctrlPr>
                          <a:rPr lang="pt-PT" altLang="zh-CN" i="1">
                            <a:solidFill>
                              <a:srgbClr val="0000FF"/>
                            </a:solidFill>
                            <a:latin typeface="Cambria Math" panose="02040503050406030204" pitchFamily="18" charset="0"/>
                          </a:rPr>
                        </m:ctrlPr>
                      </m:sSubSupPr>
                      <m:e>
                        <m:r>
                          <m:rPr>
                            <m:sty m:val="p"/>
                          </m:rPr>
                          <a:rPr lang="en-US" altLang="zh-CN" i="1">
                            <a:solidFill>
                              <a:srgbClr val="0000FF"/>
                            </a:solidFill>
                            <a:latin typeface="Cambria Math" panose="02040503050406030204" pitchFamily="18" charset="0"/>
                          </a:rPr>
                          <m:t>V</m:t>
                        </m:r>
                      </m:e>
                      <m:sub>
                        <m:r>
                          <m:rPr>
                            <m:sty m:val="p"/>
                          </m:rPr>
                          <a:rPr lang="en-US" altLang="zh-CN" i="1">
                            <a:solidFill>
                              <a:srgbClr val="0000FF"/>
                            </a:solidFill>
                            <a:latin typeface="Cambria Math" panose="02040503050406030204" pitchFamily="18" charset="0"/>
                          </a:rPr>
                          <m:t>i</m:t>
                        </m:r>
                      </m:sub>
                      <m:sup>
                        <m:r>
                          <m:rPr>
                            <m:sty m:val="p"/>
                          </m:rPr>
                          <a:rPr lang="en-US" altLang="zh-CN" i="1">
                            <a:solidFill>
                              <a:srgbClr val="0000FF"/>
                            </a:solidFill>
                            <a:latin typeface="Cambria Math" panose="02040503050406030204" pitchFamily="18" charset="0"/>
                          </a:rPr>
                          <m:t>g</m:t>
                        </m:r>
                      </m:sup>
                    </m:sSubSup>
                    <m:r>
                      <a:rPr lang="en-US" altLang="zh-CN" i="1">
                        <a:solidFill>
                          <a:srgbClr val="0000FF"/>
                        </a:solidFill>
                        <a:latin typeface="Cambria Math" panose="02040503050406030204" pitchFamily="18" charset="0"/>
                      </a:rPr>
                      <m:t>[</m:t>
                    </m:r>
                    <m:r>
                      <a:rPr lang="en-US" altLang="zh-CN" i="1">
                        <a:solidFill>
                          <a:srgbClr val="0000FF"/>
                        </a:solidFill>
                        <a:latin typeface="Cambria Math" panose="02040503050406030204" pitchFamily="18" charset="0"/>
                      </a:rPr>
                      <m:t>𝑗</m:t>
                    </m:r>
                    <m:r>
                      <a:rPr lang="en-US" altLang="zh-CN" i="1">
                        <a:solidFill>
                          <a:srgbClr val="0000FF"/>
                        </a:solidFill>
                        <a:latin typeface="Cambria Math" panose="02040503050406030204" pitchFamily="18" charset="0"/>
                      </a:rPr>
                      <m:t>] </m:t>
                    </m:r>
                  </m:oMath>
                </a14:m>
                <a:r>
                  <a:rPr lang="en-US" altLang="zh-CN" dirty="0">
                    <a:solidFill>
                      <a:srgbClr val="0000FF"/>
                    </a:solidFill>
                  </a:rPr>
                  <a:t>+1</a:t>
                </a:r>
                <a:r>
                  <a:rPr lang="zh-CN" altLang="pt-PT" dirty="0">
                    <a:solidFill>
                      <a:srgbClr val="0000FF"/>
                    </a:solidFill>
                  </a:rPr>
                  <a:t>并且</a:t>
                </a:r>
                <a14:m>
                  <m:oMath xmlns:m="http://schemas.openxmlformats.org/officeDocument/2006/math">
                    <m:sSubSup>
                      <m:sSubSupPr>
                        <m:ctrlPr>
                          <a:rPr lang="pt-PT" altLang="zh-CN" i="1">
                            <a:solidFill>
                              <a:srgbClr val="0000FF"/>
                            </a:solidFill>
                            <a:latin typeface="Cambria Math" panose="02040503050406030204" pitchFamily="18" charset="0"/>
                          </a:rPr>
                        </m:ctrlPr>
                      </m:sSubSupPr>
                      <m:e>
                        <m:r>
                          <m:rPr>
                            <m:sty m:val="p"/>
                          </m:rPr>
                          <a:rPr lang="en-US" altLang="zh-CN" i="1">
                            <a:solidFill>
                              <a:srgbClr val="0000FF"/>
                            </a:solidFill>
                            <a:latin typeface="Cambria Math" panose="02040503050406030204" pitchFamily="18" charset="0"/>
                          </a:rPr>
                          <m:t>V</m:t>
                        </m:r>
                      </m:e>
                      <m:sub>
                        <m:r>
                          <a:rPr lang="en-US" altLang="zh-CN" b="0" i="1" smtClean="0">
                            <a:solidFill>
                              <a:srgbClr val="0000FF"/>
                            </a:solidFill>
                            <a:latin typeface="Cambria Math" panose="02040503050406030204" pitchFamily="18" charset="0"/>
                          </a:rPr>
                          <m:t>𝑗</m:t>
                        </m:r>
                      </m:sub>
                      <m:sup>
                        <m:r>
                          <m:rPr>
                            <m:sty m:val="p"/>
                          </m:rPr>
                          <a:rPr lang="en-US" altLang="zh-CN" i="1">
                            <a:solidFill>
                              <a:srgbClr val="0000FF"/>
                            </a:solidFill>
                            <a:latin typeface="Cambria Math" panose="02040503050406030204" pitchFamily="18" charset="0"/>
                          </a:rPr>
                          <m:t>g</m:t>
                        </m:r>
                      </m:sup>
                    </m:sSubSup>
                    <m:r>
                      <a:rPr lang="en-US" altLang="zh-CN" i="1">
                        <a:solidFill>
                          <a:srgbClr val="0000FF"/>
                        </a:solidFill>
                        <a:latin typeface="Cambria Math" panose="02040503050406030204" pitchFamily="18" charset="0"/>
                      </a:rPr>
                      <m:t>[</m:t>
                    </m:r>
                    <m:r>
                      <a:rPr lang="en-US" altLang="zh-CN" b="0" i="1" smtClean="0">
                        <a:solidFill>
                          <a:srgbClr val="0000FF"/>
                        </a:solidFill>
                        <a:latin typeface="Cambria Math" panose="02040503050406030204" pitchFamily="18" charset="0"/>
                      </a:rPr>
                      <m:t>𝑘</m:t>
                    </m:r>
                    <m:r>
                      <a:rPr lang="en-US" altLang="zh-CN" i="1">
                        <a:solidFill>
                          <a:srgbClr val="0000FF"/>
                        </a:solidFill>
                        <a:latin typeface="Cambria Math" panose="02040503050406030204" pitchFamily="18" charset="0"/>
                      </a:rPr>
                      <m:t>] </m:t>
                    </m:r>
                  </m:oMath>
                </a14:m>
                <a:r>
                  <a:rPr lang="en-US" altLang="zh-CN" dirty="0">
                    <a:solidFill>
                      <a:srgbClr val="0000FF"/>
                    </a:solidFill>
                  </a:rPr>
                  <a:t>&lt;= </a:t>
                </a:r>
                <a14:m>
                  <m:oMath xmlns:m="http://schemas.openxmlformats.org/officeDocument/2006/math">
                    <m:sSubSup>
                      <m:sSubSupPr>
                        <m:ctrlPr>
                          <a:rPr lang="pt-PT" altLang="zh-CN" i="1">
                            <a:solidFill>
                              <a:srgbClr val="0000FF"/>
                            </a:solidFill>
                            <a:latin typeface="Cambria Math" panose="02040503050406030204" pitchFamily="18" charset="0"/>
                          </a:rPr>
                        </m:ctrlPr>
                      </m:sSubSupPr>
                      <m:e>
                        <m:r>
                          <m:rPr>
                            <m:sty m:val="p"/>
                          </m:rPr>
                          <a:rPr lang="en-US" altLang="zh-CN" i="1">
                            <a:solidFill>
                              <a:srgbClr val="0000FF"/>
                            </a:solidFill>
                            <a:latin typeface="Cambria Math" panose="02040503050406030204" pitchFamily="18" charset="0"/>
                          </a:rPr>
                          <m:t>V</m:t>
                        </m:r>
                      </m:e>
                      <m:sub>
                        <m:r>
                          <m:rPr>
                            <m:sty m:val="p"/>
                          </m:rPr>
                          <a:rPr lang="en-US" altLang="zh-CN" i="1">
                            <a:solidFill>
                              <a:srgbClr val="0000FF"/>
                            </a:solidFill>
                            <a:latin typeface="Cambria Math" panose="02040503050406030204" pitchFamily="18" charset="0"/>
                          </a:rPr>
                          <m:t>i</m:t>
                        </m:r>
                      </m:sub>
                      <m:sup>
                        <m:r>
                          <m:rPr>
                            <m:sty m:val="p"/>
                          </m:rPr>
                          <a:rPr lang="en-US" altLang="zh-CN" i="1">
                            <a:solidFill>
                              <a:srgbClr val="0000FF"/>
                            </a:solidFill>
                            <a:latin typeface="Cambria Math" panose="02040503050406030204" pitchFamily="18" charset="0"/>
                          </a:rPr>
                          <m:t>g</m:t>
                        </m:r>
                      </m:sup>
                    </m:sSubSup>
                    <m:r>
                      <a:rPr lang="en-US" altLang="zh-CN" i="1">
                        <a:solidFill>
                          <a:srgbClr val="0000FF"/>
                        </a:solidFill>
                        <a:latin typeface="Cambria Math" panose="02040503050406030204" pitchFamily="18" charset="0"/>
                      </a:rPr>
                      <m:t>[</m:t>
                    </m:r>
                    <m:r>
                      <a:rPr lang="en-US" altLang="zh-CN" i="1">
                        <a:solidFill>
                          <a:srgbClr val="0000FF"/>
                        </a:solidFill>
                        <a:latin typeface="Cambria Math" panose="02040503050406030204" pitchFamily="18" charset="0"/>
                      </a:rPr>
                      <m:t>𝑘</m:t>
                    </m:r>
                    <m:r>
                      <a:rPr lang="en-US" altLang="zh-CN" i="1">
                        <a:solidFill>
                          <a:srgbClr val="0000FF"/>
                        </a:solidFill>
                        <a:latin typeface="Cambria Math" panose="02040503050406030204" pitchFamily="18" charset="0"/>
                      </a:rPr>
                      <m:t>] </m:t>
                    </m:r>
                  </m:oMath>
                </a14:m>
                <a:r>
                  <a:rPr lang="en-US" altLang="zh-CN" dirty="0">
                    <a:solidFill>
                      <a:srgbClr val="0000FF"/>
                    </a:solidFill>
                  </a:rPr>
                  <a:t>(</a:t>
                </a:r>
                <a:r>
                  <a:rPr lang="en-US" altLang="zh-CN" dirty="0" err="1">
                    <a:solidFill>
                      <a:srgbClr val="0000FF"/>
                    </a:solidFill>
                  </a:rPr>
                  <a:t>k≠j</a:t>
                </a:r>
                <a:r>
                  <a:rPr lang="en-US" altLang="zh-CN" dirty="0">
                    <a:solidFill>
                      <a:srgbClr val="0000FF"/>
                    </a:solidFill>
                  </a:rPr>
                  <a:t>)</a:t>
                </a:r>
              </a:p>
              <a:p>
                <a:pPr lvl="1" algn="just" eaLnBrk="1" hangingPunct="1">
                  <a:lnSpc>
                    <a:spcPct val="90000"/>
                  </a:lnSpc>
                  <a:buFontTx/>
                  <a:buNone/>
                </a:pPr>
                <a:r>
                  <a:rPr lang="en-US" altLang="zh-CN" dirty="0"/>
                  <a:t>CO-deliver m; //</a:t>
                </a:r>
                <a:r>
                  <a:rPr lang="zh-CN" altLang="en-US" dirty="0"/>
                  <a:t>在把它从保留队列中删除后</a:t>
                </a:r>
              </a:p>
              <a:p>
                <a:pPr lvl="1" algn="just" eaLnBrk="1" hangingPunct="1">
                  <a:lnSpc>
                    <a:spcPct val="90000"/>
                  </a:lnSpc>
                  <a:buFontTx/>
                  <a:buNone/>
                </a:pPr>
                <a14:m>
                  <m:oMath xmlns:m="http://schemas.openxmlformats.org/officeDocument/2006/math">
                    <m:sSubSup>
                      <m:sSubSupPr>
                        <m:ctrlPr>
                          <a:rPr lang="pt-PT" altLang="zh-CN" i="1">
                            <a:solidFill>
                              <a:srgbClr val="0000FF"/>
                            </a:solidFill>
                            <a:latin typeface="Cambria Math" panose="02040503050406030204" pitchFamily="18" charset="0"/>
                          </a:rPr>
                        </m:ctrlPr>
                      </m:sSubSupPr>
                      <m:e>
                        <m:r>
                          <m:rPr>
                            <m:sty m:val="p"/>
                          </m:rPr>
                          <a:rPr lang="en-US" altLang="zh-CN" i="1">
                            <a:solidFill>
                              <a:srgbClr val="0000FF"/>
                            </a:solidFill>
                            <a:latin typeface="Cambria Math" panose="02040503050406030204" pitchFamily="18" charset="0"/>
                          </a:rPr>
                          <m:t>V</m:t>
                        </m:r>
                      </m:e>
                      <m:sub>
                        <m:r>
                          <m:rPr>
                            <m:sty m:val="p"/>
                          </m:rPr>
                          <a:rPr lang="en-US" altLang="zh-CN" i="1">
                            <a:solidFill>
                              <a:srgbClr val="0000FF"/>
                            </a:solidFill>
                            <a:latin typeface="Cambria Math" panose="02040503050406030204" pitchFamily="18" charset="0"/>
                          </a:rPr>
                          <m:t>i</m:t>
                        </m:r>
                      </m:sub>
                      <m:sup>
                        <m:r>
                          <m:rPr>
                            <m:sty m:val="p"/>
                          </m:rPr>
                          <a:rPr lang="en-US" altLang="zh-CN" i="1">
                            <a:solidFill>
                              <a:srgbClr val="0000FF"/>
                            </a:solidFill>
                            <a:latin typeface="Cambria Math" panose="02040503050406030204" pitchFamily="18" charset="0"/>
                          </a:rPr>
                          <m:t>g</m:t>
                        </m:r>
                      </m:sup>
                    </m:sSubSup>
                    <m:r>
                      <a:rPr lang="en-US" altLang="zh-CN" i="1">
                        <a:solidFill>
                          <a:srgbClr val="0000FF"/>
                        </a:solidFill>
                        <a:latin typeface="Cambria Math" panose="02040503050406030204" pitchFamily="18" charset="0"/>
                      </a:rPr>
                      <m:t>[</m:t>
                    </m:r>
                    <m:r>
                      <a:rPr lang="en-US" altLang="zh-CN" i="1">
                        <a:solidFill>
                          <a:srgbClr val="0000FF"/>
                        </a:solidFill>
                        <a:latin typeface="Cambria Math" panose="02040503050406030204" pitchFamily="18" charset="0"/>
                      </a:rPr>
                      <m:t>𝑗</m:t>
                    </m:r>
                    <m:r>
                      <a:rPr lang="en-US" altLang="zh-CN" i="1">
                        <a:solidFill>
                          <a:srgbClr val="0000FF"/>
                        </a:solidFill>
                        <a:latin typeface="Cambria Math" panose="02040503050406030204" pitchFamily="18" charset="0"/>
                      </a:rPr>
                      <m:t>] </m:t>
                    </m:r>
                  </m:oMath>
                </a14:m>
                <a:r>
                  <a:rPr lang="en-US" altLang="zh-CN" dirty="0"/>
                  <a:t>:= </a:t>
                </a:r>
                <a14:m>
                  <m:oMath xmlns:m="http://schemas.openxmlformats.org/officeDocument/2006/math">
                    <m:sSubSup>
                      <m:sSubSupPr>
                        <m:ctrlPr>
                          <a:rPr lang="pt-PT" altLang="zh-CN" i="1">
                            <a:solidFill>
                              <a:srgbClr val="0000FF"/>
                            </a:solidFill>
                            <a:latin typeface="Cambria Math" panose="02040503050406030204" pitchFamily="18" charset="0"/>
                          </a:rPr>
                        </m:ctrlPr>
                      </m:sSubSupPr>
                      <m:e>
                        <m:r>
                          <m:rPr>
                            <m:sty m:val="p"/>
                          </m:rPr>
                          <a:rPr lang="en-US" altLang="zh-CN" i="1">
                            <a:solidFill>
                              <a:srgbClr val="0000FF"/>
                            </a:solidFill>
                            <a:latin typeface="Cambria Math" panose="02040503050406030204" pitchFamily="18" charset="0"/>
                          </a:rPr>
                          <m:t>V</m:t>
                        </m:r>
                      </m:e>
                      <m:sub>
                        <m:r>
                          <m:rPr>
                            <m:sty m:val="p"/>
                          </m:rPr>
                          <a:rPr lang="en-US" altLang="zh-CN" i="1">
                            <a:solidFill>
                              <a:srgbClr val="0000FF"/>
                            </a:solidFill>
                            <a:latin typeface="Cambria Math" panose="02040503050406030204" pitchFamily="18" charset="0"/>
                          </a:rPr>
                          <m:t>i</m:t>
                        </m:r>
                      </m:sub>
                      <m:sup>
                        <m:r>
                          <m:rPr>
                            <m:sty m:val="p"/>
                          </m:rPr>
                          <a:rPr lang="en-US" altLang="zh-CN" i="1">
                            <a:solidFill>
                              <a:srgbClr val="0000FF"/>
                            </a:solidFill>
                            <a:latin typeface="Cambria Math" panose="02040503050406030204" pitchFamily="18" charset="0"/>
                          </a:rPr>
                          <m:t>g</m:t>
                        </m:r>
                      </m:sup>
                    </m:sSubSup>
                    <m:r>
                      <a:rPr lang="en-US" altLang="zh-CN" i="1">
                        <a:solidFill>
                          <a:srgbClr val="0000FF"/>
                        </a:solidFill>
                        <a:latin typeface="Cambria Math" panose="02040503050406030204" pitchFamily="18" charset="0"/>
                      </a:rPr>
                      <m:t>[</m:t>
                    </m:r>
                    <m:r>
                      <a:rPr lang="en-US" altLang="zh-CN" i="1">
                        <a:solidFill>
                          <a:srgbClr val="0000FF"/>
                        </a:solidFill>
                        <a:latin typeface="Cambria Math" panose="02040503050406030204" pitchFamily="18" charset="0"/>
                      </a:rPr>
                      <m:t>𝑗</m:t>
                    </m:r>
                    <m:r>
                      <a:rPr lang="en-US" altLang="zh-CN" i="1">
                        <a:solidFill>
                          <a:srgbClr val="0000FF"/>
                        </a:solidFill>
                        <a:latin typeface="Cambria Math" panose="02040503050406030204" pitchFamily="18" charset="0"/>
                      </a:rPr>
                      <m:t>]</m:t>
                    </m:r>
                  </m:oMath>
                </a14:m>
                <a:r>
                  <a:rPr lang="en-US" altLang="zh-CN" dirty="0"/>
                  <a:t> +1</a:t>
                </a:r>
              </a:p>
            </p:txBody>
          </p:sp>
        </mc:Choice>
        <mc:Fallback xmlns="">
          <p:sp>
            <p:nvSpPr>
              <p:cNvPr id="60419" name="Rectangle 3"/>
              <p:cNvSpPr>
                <a:spLocks noGrp="1" noRot="1" noChangeAspect="1" noMove="1" noResize="1" noEditPoints="1" noAdjustHandles="1" noChangeArrowheads="1" noChangeShapeType="1" noTextEdit="1"/>
              </p:cNvSpPr>
              <p:nvPr>
                <p:ph type="body" idx="1"/>
              </p:nvPr>
            </p:nvSpPr>
            <p:spPr>
              <a:xfrm>
                <a:off x="457200" y="749300"/>
                <a:ext cx="8178800" cy="6108700"/>
              </a:xfrm>
              <a:blipFill>
                <a:blip r:embed="rId3"/>
                <a:stretch>
                  <a:fillRect l="-1490" t="-2096" r="-2832" b="-1796"/>
                </a:stretch>
              </a:blipFill>
            </p:spPr>
            <p:txBody>
              <a:bodyPr/>
              <a:lstStyle/>
              <a:p>
                <a:r>
                  <a:rPr lang="zh-CN" altLang="en-US">
                    <a:noFill/>
                  </a:rPr>
                  <a:t> </a:t>
                </a:r>
              </a:p>
            </p:txBody>
          </p:sp>
        </mc:Fallback>
      </mc:AlternateContent>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B63CF7F-AD52-4F65-ABD9-0262337D5000}"/>
              </a:ext>
            </a:extLst>
          </p:cNvPr>
          <p:cNvSpPr>
            <a:spLocks noGrp="1"/>
          </p:cNvSpPr>
          <p:nvPr>
            <p:ph type="title"/>
          </p:nvPr>
        </p:nvSpPr>
        <p:spPr/>
        <p:txBody>
          <a:bodyPr/>
          <a:lstStyle/>
          <a:p>
            <a:r>
              <a:rPr lang="en-US" altLang="zh-CN" i="1" dirty="0"/>
              <a:t>CO-multicast</a:t>
            </a:r>
            <a:endParaRPr lang="zh-CN" altLang="en-US" dirty="0"/>
          </a:p>
        </p:txBody>
      </p:sp>
      <mc:AlternateContent xmlns:mc="http://schemas.openxmlformats.org/markup-compatibility/2006">
        <mc:Choice xmlns:a14="http://schemas.microsoft.com/office/drawing/2010/main" Requires="a14">
          <p:sp>
            <p:nvSpPr>
              <p:cNvPr id="6" name="内容占位符 5">
                <a:extLst>
                  <a:ext uri="{FF2B5EF4-FFF2-40B4-BE49-F238E27FC236}">
                    <a16:creationId xmlns="" xmlns:a16="http://schemas.microsoft.com/office/drawing/2014/main" id="{290D2813-D100-46D0-8236-189929FFFA5E}"/>
                  </a:ext>
                </a:extLst>
              </p:cNvPr>
              <p:cNvSpPr>
                <a:spLocks noGrp="1"/>
              </p:cNvSpPr>
              <p:nvPr>
                <p:ph idx="1"/>
              </p:nvPr>
            </p:nvSpPr>
            <p:spPr/>
            <p:txBody>
              <a:bodyPr>
                <a:normAutofit fontScale="77500" lnSpcReduction="20000"/>
              </a:bodyPr>
              <a:lstStyle/>
              <a:p>
                <a:r>
                  <a:rPr lang="zh-CN" altLang="en-US" dirty="0" smtClean="0"/>
                  <a:t>因果序组播：</a:t>
                </a:r>
                <a:endParaRPr lang="en-US" altLang="zh-CN" dirty="0"/>
              </a:p>
              <a:p>
                <a:pPr marL="457200" lvl="1" indent="0">
                  <a:buNone/>
                </a:pPr>
                <a:r>
                  <a:rPr lang="en-US" altLang="zh-CN" sz="3000" dirty="0"/>
                  <a:t>co-multicast(g,m1)</a:t>
                </a:r>
                <a:r>
                  <a:rPr lang="en-US" altLang="zh-CN" sz="3000" dirty="0">
                    <a:sym typeface="Wingdings" panose="05000000000000000000" pitchFamily="2" charset="2"/>
                  </a:rPr>
                  <a:t>co-</a:t>
                </a:r>
                <a:r>
                  <a:rPr lang="en-US" altLang="zh-CN" sz="3000" dirty="0"/>
                  <a:t>multicast </a:t>
                </a:r>
                <a:r>
                  <a:rPr lang="en-US" altLang="zh-CN" sz="3000" dirty="0">
                    <a:sym typeface="Wingdings" panose="05000000000000000000" pitchFamily="2" charset="2"/>
                  </a:rPr>
                  <a:t>(g,m2)</a:t>
                </a:r>
              </a:p>
              <a:p>
                <a:pPr marL="457200" lvl="1" indent="0">
                  <a:buNone/>
                </a:pPr>
                <a:r>
                  <a:rPr lang="en-US" altLang="zh-CN" sz="3000" dirty="0">
                    <a:sym typeface="Wingdings" panose="05000000000000000000" pitchFamily="2" charset="2"/>
                  </a:rPr>
                  <a:t>co-</a:t>
                </a:r>
                <a:r>
                  <a:rPr lang="en-US" altLang="zh-CN" sz="3000" dirty="0"/>
                  <a:t>multicast </a:t>
                </a:r>
                <a:r>
                  <a:rPr lang="en-US" altLang="zh-CN" sz="3000" dirty="0">
                    <a:sym typeface="Wingdings" panose="05000000000000000000" pitchFamily="2" charset="2"/>
                  </a:rPr>
                  <a:t>(g,m3)co-</a:t>
                </a:r>
                <a:r>
                  <a:rPr lang="en-US" altLang="zh-CN" sz="3000" dirty="0"/>
                  <a:t>multicast </a:t>
                </a:r>
                <a:r>
                  <a:rPr lang="en-US" altLang="zh-CN" sz="3000" dirty="0">
                    <a:sym typeface="Wingdings" panose="05000000000000000000" pitchFamily="2" charset="2"/>
                  </a:rPr>
                  <a:t>(g,m4)</a:t>
                </a:r>
              </a:p>
              <a:p>
                <a:pPr marL="457200" lvl="1" indent="0">
                  <a:buNone/>
                </a:pPr>
                <a:endParaRPr lang="en-US" altLang="zh-CN" sz="3000" dirty="0">
                  <a:sym typeface="Wingdings" panose="05000000000000000000" pitchFamily="2" charset="2"/>
                </a:endParaRPr>
              </a:p>
              <a:p>
                <a:pPr marL="457200" lvl="1" indent="0">
                  <a:buNone/>
                </a:pPr>
                <a:endParaRPr lang="en-US" altLang="zh-CN" dirty="0">
                  <a:sym typeface="Wingdings" panose="05000000000000000000" pitchFamily="2" charset="2"/>
                </a:endParaRPr>
              </a:p>
              <a:p>
                <a:pPr marL="457200" lvl="1" indent="0">
                  <a:buNone/>
                </a:pPr>
                <a:endParaRPr lang="en-US" altLang="zh-CN" dirty="0">
                  <a:sym typeface="Wingdings" panose="05000000000000000000" pitchFamily="2" charset="2"/>
                </a:endParaRPr>
              </a:p>
              <a:p>
                <a:pPr marL="457200" lvl="1" indent="0">
                  <a:buNone/>
                </a:pPr>
                <a:endParaRPr lang="en-US" altLang="zh-CN" dirty="0">
                  <a:sym typeface="Wingdings" panose="05000000000000000000" pitchFamily="2" charset="2"/>
                </a:endParaRPr>
              </a:p>
              <a:p>
                <a:pPr marL="457200" lvl="1" indent="0">
                  <a:buNone/>
                </a:pPr>
                <a:endParaRPr lang="en-US" altLang="zh-CN" dirty="0">
                  <a:sym typeface="Wingdings" panose="05000000000000000000" pitchFamily="2" charset="2"/>
                </a:endParaRPr>
              </a:p>
              <a:p>
                <a:pPr marL="457200" lvl="1" indent="0">
                  <a:buNone/>
                </a:pPr>
                <a:endParaRPr lang="en-US" altLang="zh-CN" dirty="0">
                  <a:sym typeface="Wingdings" panose="05000000000000000000" pitchFamily="2" charset="2"/>
                </a:endParaRPr>
              </a:p>
              <a:p>
                <a:pPr marL="457200" lvl="1" indent="0">
                  <a:buNone/>
                </a:pPr>
                <a:endParaRPr lang="en-US" altLang="zh-CN" dirty="0">
                  <a:sym typeface="Wingdings" panose="05000000000000000000" pitchFamily="2" charset="2"/>
                </a:endParaRPr>
              </a:p>
              <a:p>
                <a:pPr marL="457200" lvl="1" indent="0">
                  <a:buNone/>
                </a:pPr>
                <a:endParaRPr lang="en-US" altLang="zh-CN" dirty="0">
                  <a:sym typeface="Wingdings" panose="05000000000000000000" pitchFamily="2" charset="2"/>
                </a:endParaRPr>
              </a:p>
              <a:p>
                <a:pPr marL="457200" lvl="1" indent="0">
                  <a:buNone/>
                </a:pPr>
                <a:endParaRPr lang="pt-PT" altLang="zh-CN" i="1" dirty="0">
                  <a:solidFill>
                    <a:srgbClr val="0000FF"/>
                  </a:solidFill>
                  <a:latin typeface="Cambria Math" panose="02040503050406030204" pitchFamily="18" charset="0"/>
                </a:endParaRPr>
              </a:p>
              <a:p>
                <a:pPr marL="457200" lvl="1" indent="0">
                  <a:buNone/>
                </a:pPr>
                <a:endParaRPr lang="pt-PT" altLang="zh-CN" i="1" dirty="0">
                  <a:solidFill>
                    <a:srgbClr val="0000FF"/>
                  </a:solidFill>
                  <a:latin typeface="Cambria Math" panose="02040503050406030204" pitchFamily="18" charset="0"/>
                </a:endParaRPr>
              </a:p>
              <a:p>
                <a:pPr>
                  <a:lnSpc>
                    <a:spcPct val="120000"/>
                  </a:lnSpc>
                </a:pPr>
                <a14:m>
                  <m:oMath xmlns:m="http://schemas.openxmlformats.org/officeDocument/2006/math">
                    <m:sSub>
                      <m:sSubPr>
                        <m:ctrlPr>
                          <a:rPr lang="pt-PT" altLang="zh-CN" i="1" smtClean="0">
                            <a:solidFill>
                              <a:schemeClr val="tx1"/>
                            </a:solidFill>
                            <a:latin typeface="Cambria Math" panose="02040503050406030204" pitchFamily="18" charset="0"/>
                          </a:rPr>
                        </m:ctrlPr>
                      </m:sSubPr>
                      <m:e>
                        <m:r>
                          <m:rPr>
                            <m:sty m:val="p"/>
                          </m:rPr>
                          <a:rPr lang="en-US" altLang="zh-CN" i="1">
                            <a:solidFill>
                              <a:schemeClr val="tx1"/>
                            </a:solidFill>
                            <a:latin typeface="Cambria Math" panose="02040503050406030204" pitchFamily="18" charset="0"/>
                          </a:rPr>
                          <m:t>P</m:t>
                        </m:r>
                      </m:e>
                      <m:sub>
                        <m:r>
                          <m:rPr>
                            <m:sty m:val="p"/>
                          </m:rPr>
                          <a:rPr lang="en-US" altLang="zh-CN" i="1">
                            <a:solidFill>
                              <a:schemeClr val="tx1"/>
                            </a:solidFill>
                            <a:latin typeface="Cambria Math" panose="02040503050406030204" pitchFamily="18" charset="0"/>
                          </a:rPr>
                          <m:t>i</m:t>
                        </m:r>
                      </m:sub>
                    </m:sSub>
                  </m:oMath>
                </a14:m>
                <a:r>
                  <a:rPr lang="zh-CN" altLang="en-US" dirty="0">
                    <a:solidFill>
                      <a:schemeClr val="tx1"/>
                    </a:solidFill>
                  </a:rPr>
                  <a:t>，作为组播的接收者，</a:t>
                </a:r>
                <a:endParaRPr lang="en-US" altLang="zh-CN" dirty="0">
                  <a:solidFill>
                    <a:schemeClr val="tx1"/>
                  </a:solidFill>
                </a:endParaRPr>
              </a:p>
              <a:p>
                <a:pPr lvl="1">
                  <a:lnSpc>
                    <a:spcPct val="120000"/>
                  </a:lnSpc>
                </a:pPr>
                <a:r>
                  <a:rPr lang="zh-CN" altLang="en-US" sz="3300" dirty="0">
                    <a:solidFill>
                      <a:schemeClr val="tx1"/>
                    </a:solidFill>
                  </a:rPr>
                  <a:t>本地的</a:t>
                </a:r>
                <a14:m>
                  <m:oMath xmlns:m="http://schemas.openxmlformats.org/officeDocument/2006/math">
                    <m:sSubSup>
                      <m:sSubSupPr>
                        <m:ctrlPr>
                          <a:rPr lang="pt-PT" altLang="zh-CN" sz="3300" i="1">
                            <a:solidFill>
                              <a:schemeClr val="tx1"/>
                            </a:solidFill>
                            <a:latin typeface="Cambria Math" panose="02040503050406030204" pitchFamily="18" charset="0"/>
                          </a:rPr>
                        </m:ctrlPr>
                      </m:sSubSupPr>
                      <m:e>
                        <m:r>
                          <m:rPr>
                            <m:sty m:val="p"/>
                          </m:rPr>
                          <a:rPr lang="en-US" altLang="zh-CN" sz="3300" i="1">
                            <a:solidFill>
                              <a:schemeClr val="tx1"/>
                            </a:solidFill>
                            <a:latin typeface="Cambria Math" panose="02040503050406030204" pitchFamily="18" charset="0"/>
                          </a:rPr>
                          <m:t>V</m:t>
                        </m:r>
                      </m:e>
                      <m:sub>
                        <m:r>
                          <m:rPr>
                            <m:sty m:val="p"/>
                          </m:rPr>
                          <a:rPr lang="en-US" altLang="zh-CN" sz="3300" i="1">
                            <a:solidFill>
                              <a:schemeClr val="tx1"/>
                            </a:solidFill>
                            <a:latin typeface="Cambria Math" panose="02040503050406030204" pitchFamily="18" charset="0"/>
                          </a:rPr>
                          <m:t>i</m:t>
                        </m:r>
                      </m:sub>
                      <m:sup>
                        <m:r>
                          <m:rPr>
                            <m:sty m:val="p"/>
                          </m:rPr>
                          <a:rPr lang="en-US" altLang="zh-CN" sz="3300" i="1">
                            <a:solidFill>
                              <a:schemeClr val="tx1"/>
                            </a:solidFill>
                            <a:latin typeface="Cambria Math" panose="02040503050406030204" pitchFamily="18" charset="0"/>
                          </a:rPr>
                          <m:t>g</m:t>
                        </m:r>
                      </m:sup>
                    </m:sSubSup>
                    <m:r>
                      <a:rPr lang="en-US" altLang="zh-CN" sz="3300" i="1">
                        <a:solidFill>
                          <a:schemeClr val="tx1"/>
                        </a:solidFill>
                        <a:latin typeface="Cambria Math" panose="02040503050406030204" pitchFamily="18" charset="0"/>
                      </a:rPr>
                      <m:t>[</m:t>
                    </m:r>
                    <m:r>
                      <a:rPr lang="en-US" altLang="zh-CN" sz="3300" i="1">
                        <a:solidFill>
                          <a:schemeClr val="tx1"/>
                        </a:solidFill>
                        <a:latin typeface="Cambria Math" panose="02040503050406030204" pitchFamily="18" charset="0"/>
                      </a:rPr>
                      <m:t>𝑗</m:t>
                    </m:r>
                    <m:r>
                      <a:rPr lang="en-US" altLang="zh-CN" sz="3300" i="1">
                        <a:solidFill>
                          <a:schemeClr val="tx1"/>
                        </a:solidFill>
                        <a:latin typeface="Cambria Math" panose="02040503050406030204" pitchFamily="18" charset="0"/>
                      </a:rPr>
                      <m:t>] </m:t>
                    </m:r>
                  </m:oMath>
                </a14:m>
                <a:r>
                  <a:rPr lang="en-US" altLang="zh-CN" sz="3300" dirty="0">
                    <a:solidFill>
                      <a:schemeClr val="tx1"/>
                    </a:solidFill>
                  </a:rPr>
                  <a:t>+1=</a:t>
                </a:r>
                <a:r>
                  <a:rPr lang="zh-CN" altLang="en-US" sz="3300" dirty="0">
                    <a:solidFill>
                      <a:schemeClr val="tx1"/>
                    </a:solidFill>
                  </a:rPr>
                  <a:t>收到</a:t>
                </a:r>
                <a14:m>
                  <m:oMath xmlns:m="http://schemas.openxmlformats.org/officeDocument/2006/math">
                    <m:r>
                      <a:rPr lang="zh-CN" altLang="en-US" sz="3300" i="1">
                        <a:solidFill>
                          <a:schemeClr val="tx1"/>
                        </a:solidFill>
                        <a:latin typeface="Cambria Math" panose="02040503050406030204" pitchFamily="18" charset="0"/>
                      </a:rPr>
                      <m:t>的</m:t>
                    </m:r>
                    <m:sSubSup>
                      <m:sSubSupPr>
                        <m:ctrlPr>
                          <a:rPr lang="pt-PT" altLang="zh-CN" sz="3300" i="1">
                            <a:solidFill>
                              <a:schemeClr val="tx1"/>
                            </a:solidFill>
                            <a:latin typeface="Cambria Math" panose="02040503050406030204" pitchFamily="18" charset="0"/>
                          </a:rPr>
                        </m:ctrlPr>
                      </m:sSubSupPr>
                      <m:e>
                        <m:r>
                          <m:rPr>
                            <m:sty m:val="p"/>
                          </m:rPr>
                          <a:rPr lang="en-US" altLang="zh-CN" sz="3300" i="1">
                            <a:solidFill>
                              <a:schemeClr val="tx1"/>
                            </a:solidFill>
                            <a:latin typeface="Cambria Math" panose="02040503050406030204" pitchFamily="18" charset="0"/>
                          </a:rPr>
                          <m:t>V</m:t>
                        </m:r>
                      </m:e>
                      <m:sub>
                        <m:r>
                          <a:rPr lang="en-US" altLang="zh-CN" sz="3300" i="1">
                            <a:solidFill>
                              <a:schemeClr val="tx1"/>
                            </a:solidFill>
                            <a:latin typeface="Cambria Math" panose="02040503050406030204" pitchFamily="18" charset="0"/>
                          </a:rPr>
                          <m:t>𝑗</m:t>
                        </m:r>
                      </m:sub>
                      <m:sup>
                        <m:r>
                          <m:rPr>
                            <m:sty m:val="p"/>
                          </m:rPr>
                          <a:rPr lang="en-US" altLang="zh-CN" sz="3300" i="1">
                            <a:solidFill>
                              <a:schemeClr val="tx1"/>
                            </a:solidFill>
                            <a:latin typeface="Cambria Math" panose="02040503050406030204" pitchFamily="18" charset="0"/>
                          </a:rPr>
                          <m:t>g</m:t>
                        </m:r>
                      </m:sup>
                    </m:sSubSup>
                    <m:r>
                      <a:rPr lang="en-US" altLang="zh-CN" sz="3300" i="1">
                        <a:solidFill>
                          <a:schemeClr val="tx1"/>
                        </a:solidFill>
                        <a:latin typeface="Cambria Math" panose="02040503050406030204" pitchFamily="18" charset="0"/>
                      </a:rPr>
                      <m:t>[</m:t>
                    </m:r>
                    <m:r>
                      <a:rPr lang="en-US" altLang="zh-CN" sz="3300" i="1">
                        <a:solidFill>
                          <a:schemeClr val="tx1"/>
                        </a:solidFill>
                        <a:latin typeface="Cambria Math" panose="02040503050406030204" pitchFamily="18" charset="0"/>
                      </a:rPr>
                      <m:t>𝑗</m:t>
                    </m:r>
                    <m:r>
                      <a:rPr lang="en-US" altLang="zh-CN" sz="3300" i="1">
                        <a:solidFill>
                          <a:schemeClr val="tx1"/>
                        </a:solidFill>
                        <a:latin typeface="Cambria Math" panose="02040503050406030204" pitchFamily="18" charset="0"/>
                      </a:rPr>
                      <m:t>] </m:t>
                    </m:r>
                  </m:oMath>
                </a14:m>
                <a:r>
                  <a:rPr lang="zh-CN" altLang="en-US" sz="3300" dirty="0">
                    <a:solidFill>
                      <a:schemeClr val="tx1"/>
                    </a:solidFill>
                  </a:rPr>
                  <a:t>：</a:t>
                </a:r>
                <a:r>
                  <a:rPr lang="zh-CN" altLang="en-US" sz="3300" dirty="0">
                    <a:solidFill>
                      <a:srgbClr val="0000CC"/>
                    </a:solidFill>
                  </a:rPr>
                  <a:t>本地已收到 </a:t>
                </a:r>
                <a:r>
                  <a:rPr lang="zh-CN" altLang="en-US" sz="3300" dirty="0">
                    <a:solidFill>
                      <a:schemeClr val="tx1"/>
                    </a:solidFill>
                  </a:rPr>
                  <a:t>早先从</a:t>
                </a:r>
                <a:r>
                  <a:rPr lang="zh-CN" altLang="en-US" sz="3300" dirty="0"/>
                  <a:t>发送者</a:t>
                </a:r>
                <a14:m>
                  <m:oMath xmlns:m="http://schemas.openxmlformats.org/officeDocument/2006/math">
                    <m:sSub>
                      <m:sSubPr>
                        <m:ctrlPr>
                          <a:rPr lang="en-US" altLang="zh-CN" sz="3300" i="1">
                            <a:latin typeface="Cambria Math" panose="02040503050406030204" pitchFamily="18" charset="0"/>
                          </a:rPr>
                        </m:ctrlPr>
                      </m:sSubPr>
                      <m:e>
                        <m:r>
                          <m:rPr>
                            <m:sty m:val="p"/>
                          </m:rPr>
                          <a:rPr lang="en-US" altLang="zh-CN" sz="3300" i="1">
                            <a:latin typeface="Cambria Math" panose="02040503050406030204" pitchFamily="18" charset="0"/>
                          </a:rPr>
                          <m:t>P</m:t>
                        </m:r>
                      </m:e>
                      <m:sub>
                        <m:r>
                          <m:rPr>
                            <m:sty m:val="p"/>
                          </m:rPr>
                          <a:rPr lang="en-US" altLang="zh-CN" sz="3300" i="1">
                            <a:latin typeface="Cambria Math" panose="02040503050406030204" pitchFamily="18" charset="0"/>
                          </a:rPr>
                          <m:t>j</m:t>
                        </m:r>
                      </m:sub>
                    </m:sSub>
                  </m:oMath>
                </a14:m>
                <a:r>
                  <a:rPr lang="zh-CN" altLang="en-US" sz="3300" dirty="0">
                    <a:solidFill>
                      <a:schemeClr val="tx1"/>
                    </a:solidFill>
                  </a:rPr>
                  <a:t>发来的因果组播</a:t>
                </a:r>
                <a:r>
                  <a:rPr lang="zh-CN" altLang="en-US" sz="3300" dirty="0"/>
                  <a:t>消息</a:t>
                </a:r>
                <a:endParaRPr lang="en-US" altLang="zh-CN" sz="3300" dirty="0">
                  <a:solidFill>
                    <a:schemeClr val="tx1"/>
                  </a:solidFill>
                </a:endParaRPr>
              </a:p>
              <a:p>
                <a:pPr lvl="1">
                  <a:lnSpc>
                    <a:spcPct val="120000"/>
                  </a:lnSpc>
                </a:pPr>
                <a:r>
                  <a:rPr lang="zh-CN" altLang="en-US" sz="3300" dirty="0">
                    <a:solidFill>
                      <a:schemeClr val="tx1"/>
                    </a:solidFill>
                  </a:rPr>
                  <a:t>本地的</a:t>
                </a:r>
                <a:r>
                  <a:rPr lang="en-US" altLang="zh-CN" sz="3300" dirty="0">
                    <a:solidFill>
                      <a:schemeClr val="tx1"/>
                    </a:solidFill>
                  </a:rPr>
                  <a:t> </a:t>
                </a:r>
                <a14:m>
                  <m:oMath xmlns:m="http://schemas.openxmlformats.org/officeDocument/2006/math">
                    <m:sSubSup>
                      <m:sSubSupPr>
                        <m:ctrlPr>
                          <a:rPr lang="pt-PT" altLang="zh-CN" sz="3300" i="1">
                            <a:solidFill>
                              <a:schemeClr val="tx1"/>
                            </a:solidFill>
                            <a:latin typeface="Cambria Math" panose="02040503050406030204" pitchFamily="18" charset="0"/>
                          </a:rPr>
                        </m:ctrlPr>
                      </m:sSubSupPr>
                      <m:e>
                        <m:r>
                          <m:rPr>
                            <m:sty m:val="p"/>
                          </m:rPr>
                          <a:rPr lang="en-US" altLang="zh-CN" sz="3300" i="1">
                            <a:solidFill>
                              <a:schemeClr val="tx1"/>
                            </a:solidFill>
                            <a:latin typeface="Cambria Math" panose="02040503050406030204" pitchFamily="18" charset="0"/>
                          </a:rPr>
                          <m:t>V</m:t>
                        </m:r>
                      </m:e>
                      <m:sub>
                        <m:r>
                          <m:rPr>
                            <m:sty m:val="p"/>
                          </m:rPr>
                          <a:rPr lang="en-US" altLang="zh-CN" sz="3300" i="1">
                            <a:solidFill>
                              <a:schemeClr val="tx1"/>
                            </a:solidFill>
                            <a:latin typeface="Cambria Math" panose="02040503050406030204" pitchFamily="18" charset="0"/>
                          </a:rPr>
                          <m:t>i</m:t>
                        </m:r>
                      </m:sub>
                      <m:sup>
                        <m:r>
                          <m:rPr>
                            <m:sty m:val="p"/>
                          </m:rPr>
                          <a:rPr lang="en-US" altLang="zh-CN" sz="3300" i="1">
                            <a:solidFill>
                              <a:schemeClr val="tx1"/>
                            </a:solidFill>
                            <a:latin typeface="Cambria Math" panose="02040503050406030204" pitchFamily="18" charset="0"/>
                          </a:rPr>
                          <m:t>g</m:t>
                        </m:r>
                      </m:sup>
                    </m:sSubSup>
                    <m:r>
                      <a:rPr lang="en-US" altLang="zh-CN" sz="3300" i="1">
                        <a:solidFill>
                          <a:schemeClr val="tx1"/>
                        </a:solidFill>
                        <a:latin typeface="Cambria Math" panose="02040503050406030204" pitchFamily="18" charset="0"/>
                      </a:rPr>
                      <m:t>[</m:t>
                    </m:r>
                    <m:r>
                      <a:rPr lang="en-US" altLang="zh-CN" sz="3300" i="1">
                        <a:solidFill>
                          <a:schemeClr val="tx1"/>
                        </a:solidFill>
                        <a:latin typeface="Cambria Math" panose="02040503050406030204" pitchFamily="18" charset="0"/>
                      </a:rPr>
                      <m:t>𝑘</m:t>
                    </m:r>
                    <m:r>
                      <a:rPr lang="en-US" altLang="zh-CN" sz="3300" i="1">
                        <a:solidFill>
                          <a:schemeClr val="tx1"/>
                        </a:solidFill>
                        <a:latin typeface="Cambria Math" panose="02040503050406030204" pitchFamily="18" charset="0"/>
                      </a:rPr>
                      <m:t>] </m:t>
                    </m:r>
                  </m:oMath>
                </a14:m>
                <a:r>
                  <a:rPr lang="en-US" altLang="zh-CN" sz="3300" dirty="0">
                    <a:solidFill>
                      <a:schemeClr val="tx1"/>
                    </a:solidFill>
                  </a:rPr>
                  <a:t>(</a:t>
                </a:r>
                <a:r>
                  <a:rPr lang="en-US" altLang="zh-CN" sz="3300" dirty="0" err="1">
                    <a:solidFill>
                      <a:schemeClr val="tx1"/>
                    </a:solidFill>
                  </a:rPr>
                  <a:t>k≠</a:t>
                </a:r>
                <a:r>
                  <a:rPr lang="en-US" altLang="zh-CN" sz="3300" err="1">
                    <a:solidFill>
                      <a:schemeClr val="tx1"/>
                    </a:solidFill>
                  </a:rPr>
                  <a:t>j</a:t>
                </a:r>
                <a:r>
                  <a:rPr lang="en-US" altLang="zh-CN" sz="3300" smtClean="0">
                    <a:solidFill>
                      <a:schemeClr val="tx1"/>
                    </a:solidFill>
                  </a:rPr>
                  <a:t>)&gt;=</a:t>
                </a:r>
                <a:r>
                  <a:rPr lang="zh-CN" altLang="en-US" sz="3300"/>
                  <a:t>收到</a:t>
                </a:r>
                <a:r>
                  <a:rPr lang="zh-CN" altLang="en-US" sz="3300" smtClean="0"/>
                  <a:t>的</a:t>
                </a:r>
                <a14:m>
                  <m:oMath xmlns:m="http://schemas.openxmlformats.org/officeDocument/2006/math">
                    <m:sSubSup>
                      <m:sSubSupPr>
                        <m:ctrlPr>
                          <a:rPr lang="pt-PT" altLang="zh-CN" sz="3300" i="1">
                            <a:solidFill>
                              <a:schemeClr val="tx1"/>
                            </a:solidFill>
                            <a:latin typeface="Cambria Math" panose="02040503050406030204" pitchFamily="18" charset="0"/>
                          </a:rPr>
                        </m:ctrlPr>
                      </m:sSubSupPr>
                      <m:e>
                        <m:r>
                          <m:rPr>
                            <m:sty m:val="p"/>
                          </m:rPr>
                          <a:rPr lang="en-US" altLang="zh-CN" sz="3300" i="1">
                            <a:solidFill>
                              <a:schemeClr val="tx1"/>
                            </a:solidFill>
                            <a:latin typeface="Cambria Math" panose="02040503050406030204" pitchFamily="18" charset="0"/>
                          </a:rPr>
                          <m:t>V</m:t>
                        </m:r>
                      </m:e>
                      <m:sub>
                        <m:r>
                          <a:rPr lang="en-US" altLang="zh-CN" sz="3300" i="1">
                            <a:solidFill>
                              <a:schemeClr val="tx1"/>
                            </a:solidFill>
                            <a:latin typeface="Cambria Math" panose="02040503050406030204" pitchFamily="18" charset="0"/>
                          </a:rPr>
                          <m:t>𝑗</m:t>
                        </m:r>
                      </m:sub>
                      <m:sup>
                        <m:r>
                          <m:rPr>
                            <m:sty m:val="p"/>
                          </m:rPr>
                          <a:rPr lang="en-US" altLang="zh-CN" sz="3300" i="1">
                            <a:solidFill>
                              <a:schemeClr val="tx1"/>
                            </a:solidFill>
                            <a:latin typeface="Cambria Math" panose="02040503050406030204" pitchFamily="18" charset="0"/>
                          </a:rPr>
                          <m:t>g</m:t>
                        </m:r>
                      </m:sup>
                    </m:sSubSup>
                    <m:d>
                      <m:dPr>
                        <m:begChr m:val="["/>
                        <m:endChr m:val="]"/>
                        <m:ctrlPr>
                          <a:rPr lang="en-US" altLang="zh-CN" sz="3300" i="1">
                            <a:solidFill>
                              <a:schemeClr val="tx1"/>
                            </a:solidFill>
                            <a:latin typeface="Cambria Math" panose="02040503050406030204" pitchFamily="18" charset="0"/>
                          </a:rPr>
                        </m:ctrlPr>
                      </m:dPr>
                      <m:e>
                        <m:r>
                          <a:rPr lang="en-US" altLang="zh-CN" sz="3300" i="1">
                            <a:solidFill>
                              <a:schemeClr val="tx1"/>
                            </a:solidFill>
                            <a:latin typeface="Cambria Math" panose="02040503050406030204" pitchFamily="18" charset="0"/>
                          </a:rPr>
                          <m:t>𝑘</m:t>
                        </m:r>
                      </m:e>
                    </m:d>
                  </m:oMath>
                </a14:m>
                <a:r>
                  <a:rPr lang="zh-CN" altLang="en-US" sz="3300" dirty="0">
                    <a:solidFill>
                      <a:schemeClr val="tx1"/>
                    </a:solidFill>
                  </a:rPr>
                  <a:t>：</a:t>
                </a:r>
                <a:r>
                  <a:rPr lang="zh-CN" altLang="en-US" sz="3300" dirty="0">
                    <a:solidFill>
                      <a:srgbClr val="0000CC"/>
                    </a:solidFill>
                  </a:rPr>
                  <a:t>本地已收到 </a:t>
                </a:r>
                <a:r>
                  <a:rPr lang="zh-CN" altLang="en-US" sz="3300" dirty="0">
                    <a:solidFill>
                      <a:schemeClr val="tx1"/>
                    </a:solidFill>
                  </a:rPr>
                  <a:t>发送者</a:t>
                </a:r>
                <a14:m>
                  <m:oMath xmlns:m="http://schemas.openxmlformats.org/officeDocument/2006/math">
                    <m:sSub>
                      <m:sSubPr>
                        <m:ctrlPr>
                          <a:rPr lang="en-US" altLang="zh-CN" sz="3300" i="1">
                            <a:latin typeface="Cambria Math" panose="02040503050406030204" pitchFamily="18" charset="0"/>
                          </a:rPr>
                        </m:ctrlPr>
                      </m:sSubPr>
                      <m:e>
                        <m:r>
                          <m:rPr>
                            <m:sty m:val="p"/>
                          </m:rPr>
                          <a:rPr lang="en-US" altLang="zh-CN" sz="3300" i="1">
                            <a:latin typeface="Cambria Math" panose="02040503050406030204" pitchFamily="18" charset="0"/>
                          </a:rPr>
                          <m:t>P</m:t>
                        </m:r>
                      </m:e>
                      <m:sub>
                        <m:r>
                          <a:rPr lang="en-US" altLang="zh-CN" sz="3300" b="0" i="1" smtClean="0">
                            <a:latin typeface="Cambria Math" panose="02040503050406030204" pitchFamily="18" charset="0"/>
                          </a:rPr>
                          <m:t>𝑗</m:t>
                        </m:r>
                      </m:sub>
                    </m:sSub>
                  </m:oMath>
                </a14:m>
                <a:r>
                  <a:rPr lang="zh-CN" altLang="en-US" sz="3300" dirty="0" smtClean="0">
                    <a:solidFill>
                      <a:schemeClr val="tx1"/>
                    </a:solidFill>
                  </a:rPr>
                  <a:t>已</a:t>
                </a:r>
                <a:r>
                  <a:rPr lang="zh-CN" altLang="en-US" sz="3300" dirty="0">
                    <a:solidFill>
                      <a:schemeClr val="tx1"/>
                    </a:solidFill>
                  </a:rPr>
                  <a:t>收到的来自其他进程</a:t>
                </a:r>
                <a14:m>
                  <m:oMath xmlns:m="http://schemas.openxmlformats.org/officeDocument/2006/math">
                    <m:sSub>
                      <m:sSubPr>
                        <m:ctrlPr>
                          <a:rPr lang="en-US" altLang="zh-CN" sz="3300" i="1">
                            <a:latin typeface="Cambria Math" panose="02040503050406030204" pitchFamily="18" charset="0"/>
                          </a:rPr>
                        </m:ctrlPr>
                      </m:sSubPr>
                      <m:e>
                        <m:r>
                          <m:rPr>
                            <m:sty m:val="p"/>
                          </m:rPr>
                          <a:rPr lang="en-US" altLang="zh-CN" sz="3300" i="1">
                            <a:latin typeface="Cambria Math" panose="02040503050406030204" pitchFamily="18" charset="0"/>
                          </a:rPr>
                          <m:t>P</m:t>
                        </m:r>
                      </m:e>
                      <m:sub>
                        <m:r>
                          <a:rPr lang="en-US" altLang="zh-CN" sz="3300" b="0" i="1" smtClean="0">
                            <a:latin typeface="Cambria Math" panose="02040503050406030204" pitchFamily="18" charset="0"/>
                          </a:rPr>
                          <m:t>𝑘</m:t>
                        </m:r>
                      </m:sub>
                    </m:sSub>
                  </m:oMath>
                </a14:m>
                <a:r>
                  <a:rPr lang="zh-CN" altLang="en-US" sz="3300" dirty="0">
                    <a:solidFill>
                      <a:schemeClr val="tx1"/>
                    </a:solidFill>
                  </a:rPr>
                  <a:t>的</a:t>
                </a:r>
                <a:r>
                  <a:rPr lang="zh-CN" altLang="en-US" sz="3300" dirty="0"/>
                  <a:t>因果</a:t>
                </a:r>
                <a:r>
                  <a:rPr lang="zh-CN" altLang="en-US" sz="3300" dirty="0">
                    <a:solidFill>
                      <a:schemeClr val="tx1"/>
                    </a:solidFill>
                  </a:rPr>
                  <a:t>组播消息</a:t>
                </a:r>
              </a:p>
            </p:txBody>
          </p:sp>
        </mc:Choice>
        <mc:Fallback>
          <p:sp>
            <p:nvSpPr>
              <p:cNvPr id="6" name="内容占位符 5">
                <a:extLst>
                  <a:ext uri="{FF2B5EF4-FFF2-40B4-BE49-F238E27FC236}">
                    <a16:creationId xmlns="" xmlns:a16="http://schemas.microsoft.com/office/drawing/2014/main" xmlns:a14="http://schemas.microsoft.com/office/drawing/2010/main" id="{290D2813-D100-46D0-8236-189929FFFA5E}"/>
                  </a:ext>
                </a:extLst>
              </p:cNvPr>
              <p:cNvSpPr>
                <a:spLocks noGrp="1" noRot="1" noChangeAspect="1" noMove="1" noResize="1" noEditPoints="1" noAdjustHandles="1" noChangeArrowheads="1" noChangeShapeType="1" noTextEdit="1"/>
              </p:cNvSpPr>
              <p:nvPr>
                <p:ph idx="1"/>
              </p:nvPr>
            </p:nvSpPr>
            <p:spPr>
              <a:blipFill rotWithShape="0">
                <a:blip r:embed="rId2"/>
                <a:stretch>
                  <a:fillRect l="-1037" t="-2300"/>
                </a:stretch>
              </a:blipFill>
            </p:spPr>
            <p:txBody>
              <a:bodyPr/>
              <a:lstStyle/>
              <a:p>
                <a:r>
                  <a:rPr lang="zh-CN" altLang="en-US">
                    <a:noFill/>
                  </a:rPr>
                  <a:t> </a:t>
                </a:r>
              </a:p>
            </p:txBody>
          </p:sp>
        </mc:Fallback>
      </mc:AlternateContent>
      <p:pic>
        <p:nvPicPr>
          <p:cNvPr id="7" name="内容占位符 4">
            <a:extLst>
              <a:ext uri="{FF2B5EF4-FFF2-40B4-BE49-F238E27FC236}">
                <a16:creationId xmlns="" xmlns:a16="http://schemas.microsoft.com/office/drawing/2014/main" id="{EC4BF4E5-791B-48C6-8D93-568000FFBD01}"/>
              </a:ext>
            </a:extLst>
          </p:cNvPr>
          <p:cNvPicPr>
            <a:picLocks noChangeAspect="1"/>
          </p:cNvPicPr>
          <p:nvPr/>
        </p:nvPicPr>
        <p:blipFill>
          <a:blip r:embed="rId3"/>
          <a:stretch>
            <a:fillRect/>
          </a:stretch>
        </p:blipFill>
        <p:spPr bwMode="auto">
          <a:xfrm>
            <a:off x="449560" y="1700808"/>
            <a:ext cx="8229600" cy="2767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文本框 7">
            <a:extLst>
              <a:ext uri="{FF2B5EF4-FFF2-40B4-BE49-F238E27FC236}">
                <a16:creationId xmlns="" xmlns:a16="http://schemas.microsoft.com/office/drawing/2014/main" id="{34A207BF-8C77-4709-A57A-72D78D9CB584}"/>
              </a:ext>
            </a:extLst>
          </p:cNvPr>
          <p:cNvSpPr txBox="1"/>
          <p:nvPr/>
        </p:nvSpPr>
        <p:spPr>
          <a:xfrm>
            <a:off x="8238053" y="2789303"/>
            <a:ext cx="456387" cy="369332"/>
          </a:xfrm>
          <a:prstGeom prst="rect">
            <a:avLst/>
          </a:prstGeom>
          <a:noFill/>
        </p:spPr>
        <p:txBody>
          <a:bodyPr wrap="square" rtlCol="0">
            <a:spAutoFit/>
          </a:bodyPr>
          <a:lstStyle/>
          <a:p>
            <a:r>
              <a:rPr lang="en-US" altLang="zh-CN" dirty="0"/>
              <a:t>Pi</a:t>
            </a:r>
            <a:endParaRPr lang="zh-CN" altLang="en-US" dirty="0"/>
          </a:p>
        </p:txBody>
      </p:sp>
      <p:sp>
        <p:nvSpPr>
          <p:cNvPr id="9" name="文本框 8">
            <a:extLst>
              <a:ext uri="{FF2B5EF4-FFF2-40B4-BE49-F238E27FC236}">
                <a16:creationId xmlns="" xmlns:a16="http://schemas.microsoft.com/office/drawing/2014/main" id="{2A6DD4B6-D525-4ED2-84A1-6D1BFE6E121C}"/>
              </a:ext>
            </a:extLst>
          </p:cNvPr>
          <p:cNvSpPr txBox="1"/>
          <p:nvPr/>
        </p:nvSpPr>
        <p:spPr>
          <a:xfrm>
            <a:off x="8238054" y="3619500"/>
            <a:ext cx="456386" cy="369332"/>
          </a:xfrm>
          <a:prstGeom prst="rect">
            <a:avLst/>
          </a:prstGeom>
          <a:noFill/>
        </p:spPr>
        <p:txBody>
          <a:bodyPr wrap="square" rtlCol="0">
            <a:spAutoFit/>
          </a:bodyPr>
          <a:lstStyle/>
          <a:p>
            <a:pPr algn="l"/>
            <a:r>
              <a:rPr lang="en-US" altLang="zh-CN" dirty="0" err="1"/>
              <a:t>Pj</a:t>
            </a:r>
            <a:endParaRPr lang="zh-CN" altLang="en-US" dirty="0"/>
          </a:p>
        </p:txBody>
      </p:sp>
    </p:spTree>
    <p:extLst>
      <p:ext uri="{BB962C8B-B14F-4D97-AF65-F5344CB8AC3E}">
        <p14:creationId xmlns:p14="http://schemas.microsoft.com/office/powerpoint/2010/main" val="35051952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a:xfrm>
            <a:off x="250825" y="765175"/>
            <a:ext cx="8569325" cy="6021388"/>
          </a:xfrm>
        </p:spPr>
        <p:txBody>
          <a:bodyPr/>
          <a:lstStyle/>
          <a:p>
            <a:pPr eaLnBrk="1" hangingPunct="1">
              <a:lnSpc>
                <a:spcPct val="90000"/>
              </a:lnSpc>
            </a:pPr>
            <a:r>
              <a:rPr lang="zh-CN" altLang="en-US" sz="2400"/>
              <a:t>进程的历史：由这个进程发生的事件组成</a:t>
            </a:r>
          </a:p>
          <a:p>
            <a:pPr eaLnBrk="1" hangingPunct="1">
              <a:lnSpc>
                <a:spcPct val="90000"/>
              </a:lnSpc>
            </a:pPr>
            <a:r>
              <a:rPr lang="zh-CN" altLang="en-US" sz="2400"/>
              <a:t>系统的全局历史：系统中的单个进程历史的并集</a:t>
            </a:r>
          </a:p>
          <a:p>
            <a:pPr eaLnBrk="1" hangingPunct="1">
              <a:lnSpc>
                <a:spcPct val="90000"/>
              </a:lnSpc>
            </a:pPr>
            <a:r>
              <a:rPr lang="zh-CN" altLang="en-US" sz="2400"/>
              <a:t>系统执行的割集</a:t>
            </a:r>
            <a:r>
              <a:rPr lang="en-US" altLang="zh-CN" sz="2400"/>
              <a:t>(cut)</a:t>
            </a:r>
            <a:r>
              <a:rPr lang="zh-CN" altLang="en-US" sz="2400"/>
              <a:t>：进程历史前缀的并集形成系统全局历史的子集 </a:t>
            </a:r>
          </a:p>
          <a:p>
            <a:pPr eaLnBrk="1" hangingPunct="1">
              <a:lnSpc>
                <a:spcPct val="90000"/>
              </a:lnSpc>
            </a:pPr>
            <a:r>
              <a:rPr lang="zh-CN" altLang="en-US" sz="2400"/>
              <a:t>割集的边界：是指由进程处理的最后一个事件的集合</a:t>
            </a:r>
          </a:p>
          <a:p>
            <a:pPr eaLnBrk="1" hangingPunct="1">
              <a:lnSpc>
                <a:spcPct val="90000"/>
              </a:lnSpc>
            </a:pPr>
            <a:r>
              <a:rPr lang="zh-CN" altLang="en-US" sz="2400"/>
              <a:t>一致的割集：如果对这个割集包含的每个事件，它也包含了所有在该事件之前发生的所有事件 </a:t>
            </a:r>
          </a:p>
          <a:p>
            <a:pPr eaLnBrk="1" hangingPunct="1">
              <a:lnSpc>
                <a:spcPct val="90000"/>
              </a:lnSpc>
            </a:pPr>
            <a:r>
              <a:rPr lang="zh-CN" altLang="en-US" sz="2400" b="1">
                <a:solidFill>
                  <a:srgbClr val="C00000"/>
                </a:solidFill>
              </a:rPr>
              <a:t>一致的全局状态</a:t>
            </a:r>
            <a:r>
              <a:rPr lang="zh-CN" altLang="en-US" sz="2400"/>
              <a:t>：指相对于一致割集的状态</a:t>
            </a:r>
          </a:p>
          <a:p>
            <a:pPr eaLnBrk="1" hangingPunct="1">
              <a:lnSpc>
                <a:spcPct val="90000"/>
              </a:lnSpc>
            </a:pPr>
            <a:r>
              <a:rPr lang="zh-CN" altLang="en-US" sz="2400" b="1">
                <a:solidFill>
                  <a:srgbClr val="0000CC"/>
                </a:solidFill>
              </a:rPr>
              <a:t>走向</a:t>
            </a:r>
            <a:r>
              <a:rPr lang="en-US" altLang="zh-CN" sz="2400" b="1">
                <a:solidFill>
                  <a:srgbClr val="0000CC"/>
                </a:solidFill>
              </a:rPr>
              <a:t>(run)</a:t>
            </a:r>
            <a:r>
              <a:rPr lang="zh-CN" altLang="en-US" sz="2400"/>
              <a:t>是对全局历史中所有事件的全排序，同时，它与每个本地历史排序是一致的</a:t>
            </a:r>
          </a:p>
          <a:p>
            <a:pPr eaLnBrk="1" hangingPunct="1">
              <a:lnSpc>
                <a:spcPct val="90000"/>
              </a:lnSpc>
            </a:pPr>
            <a:r>
              <a:rPr lang="zh-CN" altLang="en-US" sz="2400" b="1">
                <a:solidFill>
                  <a:srgbClr val="0000CC"/>
                </a:solidFill>
              </a:rPr>
              <a:t>一致的走向</a:t>
            </a:r>
            <a:r>
              <a:rPr lang="en-US" altLang="zh-CN" sz="2400" b="1">
                <a:solidFill>
                  <a:srgbClr val="0000CC"/>
                </a:solidFill>
              </a:rPr>
              <a:t>(consistent run)</a:t>
            </a:r>
            <a:r>
              <a:rPr lang="zh-CN" altLang="en-US" sz="2400"/>
              <a:t>或</a:t>
            </a:r>
            <a:r>
              <a:rPr lang="zh-CN" altLang="en-US" sz="2400" b="1">
                <a:solidFill>
                  <a:srgbClr val="0000FF"/>
                </a:solidFill>
              </a:rPr>
              <a:t>线性化走向</a:t>
            </a:r>
            <a:r>
              <a:rPr lang="en-US" altLang="zh-CN" sz="2400" b="1">
                <a:solidFill>
                  <a:srgbClr val="0000FF"/>
                </a:solidFill>
              </a:rPr>
              <a:t>(linearization)</a:t>
            </a:r>
            <a:r>
              <a:rPr lang="zh-CN" altLang="en-US" sz="2400">
                <a:solidFill>
                  <a:srgbClr val="0000FF"/>
                </a:solidFill>
              </a:rPr>
              <a:t> </a:t>
            </a:r>
            <a:r>
              <a:rPr lang="zh-CN" altLang="en-US" sz="2400"/>
              <a:t>是与全局历史上的</a:t>
            </a:r>
            <a:r>
              <a:rPr lang="zh-CN" altLang="en-US" sz="2400" b="1">
                <a:solidFill>
                  <a:srgbClr val="C00000"/>
                </a:solidFill>
              </a:rPr>
              <a:t>发生在先关系一致</a:t>
            </a:r>
            <a:r>
              <a:rPr lang="zh-CN" altLang="en-US" sz="2400"/>
              <a:t>的所有事件的一个排序</a:t>
            </a:r>
          </a:p>
          <a:p>
            <a:pPr eaLnBrk="1" hangingPunct="1">
              <a:lnSpc>
                <a:spcPct val="90000"/>
              </a:lnSpc>
            </a:pPr>
            <a:r>
              <a:rPr lang="zh-CN" altLang="en-US" sz="2400"/>
              <a:t>不是所有的走向都经历一致的全局状态，但所有线性化走向仅经历一致的全局状态</a:t>
            </a:r>
          </a:p>
          <a:p>
            <a:pPr eaLnBrk="1" hangingPunct="1">
              <a:lnSpc>
                <a:spcPct val="90000"/>
              </a:lnSpc>
            </a:pPr>
            <a:r>
              <a:rPr lang="zh-CN" altLang="en-US" sz="2400"/>
              <a:t>如果有一个经过状态</a:t>
            </a:r>
            <a:r>
              <a:rPr lang="en-US" altLang="zh-CN" sz="2400"/>
              <a:t>S</a:t>
            </a:r>
            <a:r>
              <a:rPr lang="zh-CN" altLang="en-US" sz="2400"/>
              <a:t>和</a:t>
            </a:r>
            <a:r>
              <a:rPr lang="en-US" altLang="zh-CN" sz="2400"/>
              <a:t>S’</a:t>
            </a:r>
            <a:r>
              <a:rPr lang="zh-CN" altLang="en-US" sz="2400"/>
              <a:t>的线性化走向，那么</a:t>
            </a:r>
            <a:r>
              <a:rPr lang="zh-CN" altLang="en-US" sz="2400" b="1">
                <a:solidFill>
                  <a:srgbClr val="0000FF"/>
                </a:solidFill>
              </a:rPr>
              <a:t>状态</a:t>
            </a:r>
            <a:r>
              <a:rPr lang="en-US" altLang="zh-CN" sz="2400" b="1">
                <a:solidFill>
                  <a:srgbClr val="0000FF"/>
                </a:solidFill>
              </a:rPr>
              <a:t>S’</a:t>
            </a:r>
            <a:r>
              <a:rPr lang="zh-CN" altLang="en-US" sz="2400" b="1">
                <a:solidFill>
                  <a:srgbClr val="0000FF"/>
                </a:solidFill>
              </a:rPr>
              <a:t>是从状态</a:t>
            </a:r>
            <a:r>
              <a:rPr lang="en-US" altLang="zh-CN" sz="2400" b="1">
                <a:solidFill>
                  <a:srgbClr val="0000FF"/>
                </a:solidFill>
              </a:rPr>
              <a:t>S</a:t>
            </a:r>
            <a:r>
              <a:rPr lang="zh-CN" altLang="en-US" sz="2400" b="1">
                <a:solidFill>
                  <a:srgbClr val="0000FF"/>
                </a:solidFill>
              </a:rPr>
              <a:t>可达的</a:t>
            </a:r>
            <a:r>
              <a:rPr lang="zh-CN" altLang="en-US" sz="2400"/>
              <a:t> </a:t>
            </a:r>
          </a:p>
        </p:txBody>
      </p:sp>
      <p:sp>
        <p:nvSpPr>
          <p:cNvPr id="5123" name="Rectangle 4"/>
          <p:cNvSpPr>
            <a:spLocks noGrp="1" noChangeArrowheads="1"/>
          </p:cNvSpPr>
          <p:nvPr>
            <p:ph type="title"/>
          </p:nvPr>
        </p:nvSpPr>
        <p:spPr>
          <a:xfrm>
            <a:off x="457200" y="44450"/>
            <a:ext cx="8229600" cy="649288"/>
          </a:xfrm>
        </p:spPr>
        <p:txBody>
          <a:bodyPr/>
          <a:lstStyle/>
          <a:p>
            <a:pPr eaLnBrk="1" hangingPunct="1"/>
            <a:r>
              <a:rPr lang="zh-CN" altLang="en-US" sz="3600"/>
              <a:t>基本概念</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15888"/>
            <a:ext cx="8229600" cy="649287"/>
          </a:xfrm>
        </p:spPr>
        <p:txBody>
          <a:bodyPr/>
          <a:lstStyle/>
          <a:p>
            <a:pPr eaLnBrk="1" hangingPunct="1"/>
            <a:r>
              <a:rPr lang="zh-CN" altLang="en-US" sz="3600"/>
              <a:t>基本概念</a:t>
            </a:r>
          </a:p>
        </p:txBody>
      </p:sp>
      <p:sp>
        <p:nvSpPr>
          <p:cNvPr id="6147" name="Rectangle 3"/>
          <p:cNvSpPr>
            <a:spLocks noGrp="1" noChangeArrowheads="1"/>
          </p:cNvSpPr>
          <p:nvPr>
            <p:ph type="body" idx="1"/>
          </p:nvPr>
        </p:nvSpPr>
        <p:spPr>
          <a:xfrm>
            <a:off x="457200" y="908050"/>
            <a:ext cx="8178800" cy="5753100"/>
          </a:xfrm>
        </p:spPr>
        <p:txBody>
          <a:bodyPr/>
          <a:lstStyle/>
          <a:p>
            <a:pPr eaLnBrk="1" hangingPunct="1">
              <a:spcBef>
                <a:spcPct val="0"/>
              </a:spcBef>
            </a:pPr>
            <a:r>
              <a:rPr lang="zh-CN" altLang="en-US" sz="2800"/>
              <a:t>设</a:t>
            </a:r>
            <a:r>
              <a:rPr lang="en-US" altLang="zh-CN" sz="2800"/>
              <a:t>S0</a:t>
            </a:r>
            <a:r>
              <a:rPr lang="zh-CN" altLang="en-US" sz="2800"/>
              <a:t>是系统的原始状态</a:t>
            </a:r>
          </a:p>
          <a:p>
            <a:pPr eaLnBrk="1" hangingPunct="1">
              <a:spcBef>
                <a:spcPct val="0"/>
              </a:spcBef>
            </a:pPr>
            <a:r>
              <a:rPr lang="zh-CN" altLang="zh-CN" sz="2800">
                <a:solidFill>
                  <a:srgbClr val="0000FF"/>
                </a:solidFill>
              </a:rPr>
              <a:t>安全性</a:t>
            </a:r>
            <a:r>
              <a:rPr lang="en-US" altLang="zh-CN" sz="2800">
                <a:solidFill>
                  <a:srgbClr val="0000FF"/>
                </a:solidFill>
              </a:rPr>
              <a:t>(safety)</a:t>
            </a:r>
            <a:r>
              <a:rPr lang="zh-CN" altLang="zh-CN" sz="2800"/>
              <a:t>：设</a:t>
            </a:r>
            <a:r>
              <a:rPr lang="zh-CN" altLang="en-US" sz="2800">
                <a:sym typeface="Symbol" pitchFamily="18" charset="2"/>
              </a:rPr>
              <a:t>是</a:t>
            </a:r>
            <a:r>
              <a:rPr lang="zh-CN" altLang="zh-CN" sz="2800"/>
              <a:t>一个</a:t>
            </a:r>
            <a:r>
              <a:rPr lang="zh-CN" altLang="en-US" sz="2800"/>
              <a:t>系统</a:t>
            </a:r>
            <a:r>
              <a:rPr lang="zh-CN" altLang="en-US" sz="2800" b="1">
                <a:solidFill>
                  <a:srgbClr val="C00000"/>
                </a:solidFill>
              </a:rPr>
              <a:t>全局状态</a:t>
            </a:r>
            <a:r>
              <a:rPr lang="zh-CN" altLang="zh-CN" sz="2800"/>
              <a:t>不希望有的性质</a:t>
            </a:r>
            <a:r>
              <a:rPr lang="zh-CN" altLang="en-US" sz="2800"/>
              <a:t>，该性质是一个系统全局状态的谓词。关于</a:t>
            </a:r>
            <a:r>
              <a:rPr lang="zh-CN" altLang="en-US" sz="2800">
                <a:sym typeface="Symbol" pitchFamily="18" charset="2"/>
              </a:rPr>
              <a:t></a:t>
            </a:r>
            <a:r>
              <a:rPr lang="zh-CN" altLang="en-US" sz="2800"/>
              <a:t>的</a:t>
            </a:r>
            <a:r>
              <a:rPr lang="zh-CN" altLang="en-US" sz="2800" i="1"/>
              <a:t>安全性</a:t>
            </a:r>
            <a:r>
              <a:rPr lang="zh-CN" altLang="en-US" sz="2800"/>
              <a:t>是一个断言，即，对所有可</a:t>
            </a:r>
            <a:r>
              <a:rPr lang="zh-CN" altLang="en-US" sz="2800" b="1">
                <a:solidFill>
                  <a:srgbClr val="C00000"/>
                </a:solidFill>
              </a:rPr>
              <a:t>从</a:t>
            </a:r>
            <a:r>
              <a:rPr lang="en-US" altLang="zh-CN" sz="2800" b="1">
                <a:solidFill>
                  <a:srgbClr val="C00000"/>
                </a:solidFill>
              </a:rPr>
              <a:t>S0</a:t>
            </a:r>
            <a:r>
              <a:rPr lang="zh-CN" altLang="en-US" sz="2800" b="1">
                <a:solidFill>
                  <a:srgbClr val="C00000"/>
                </a:solidFill>
              </a:rPr>
              <a:t>到达</a:t>
            </a:r>
            <a:r>
              <a:rPr lang="zh-CN" altLang="en-US" sz="2800"/>
              <a:t>的所有状态</a:t>
            </a:r>
            <a:r>
              <a:rPr lang="en-US" altLang="zh-CN" sz="2800"/>
              <a:t>S</a:t>
            </a:r>
            <a:r>
              <a:rPr lang="zh-CN" altLang="en-US" sz="2800"/>
              <a:t>，</a:t>
            </a:r>
            <a:r>
              <a:rPr lang="zh-CN" altLang="en-US" sz="2800">
                <a:sym typeface="Symbol" pitchFamily="18" charset="2"/>
              </a:rPr>
              <a:t></a:t>
            </a:r>
            <a:r>
              <a:rPr lang="zh-CN" altLang="en-US" sz="2800"/>
              <a:t>的值为</a:t>
            </a:r>
            <a:r>
              <a:rPr lang="en-US" altLang="zh-CN" sz="2800"/>
              <a:t>False</a:t>
            </a:r>
          </a:p>
          <a:p>
            <a:pPr lvl="1" eaLnBrk="1" hangingPunct="1">
              <a:spcBef>
                <a:spcPct val="0"/>
              </a:spcBef>
            </a:pPr>
            <a:r>
              <a:rPr lang="en-US" altLang="zh-CN"/>
              <a:t>Bad things never happen</a:t>
            </a:r>
          </a:p>
          <a:p>
            <a:pPr eaLnBrk="1" hangingPunct="1">
              <a:spcBef>
                <a:spcPct val="0"/>
              </a:spcBef>
            </a:pPr>
            <a:r>
              <a:rPr lang="zh-CN" altLang="en-US" sz="2800">
                <a:solidFill>
                  <a:srgbClr val="0000FF"/>
                </a:solidFill>
              </a:rPr>
              <a:t>活性</a:t>
            </a:r>
            <a:r>
              <a:rPr lang="en-US" altLang="zh-CN" sz="2800">
                <a:solidFill>
                  <a:srgbClr val="0000FF"/>
                </a:solidFill>
              </a:rPr>
              <a:t>(liveness)</a:t>
            </a:r>
            <a:r>
              <a:rPr lang="zh-CN" altLang="en-US" sz="2800"/>
              <a:t>：设</a:t>
            </a:r>
            <a:r>
              <a:rPr lang="zh-CN" altLang="en-US" sz="2800">
                <a:sym typeface="Symbol" pitchFamily="18" charset="2"/>
              </a:rPr>
              <a:t></a:t>
            </a:r>
            <a:r>
              <a:rPr lang="zh-CN" altLang="en-US" sz="2800"/>
              <a:t>是一个系统</a:t>
            </a:r>
            <a:r>
              <a:rPr lang="zh-CN" altLang="en-US" sz="2800" b="1">
                <a:solidFill>
                  <a:srgbClr val="C00000"/>
                </a:solidFill>
              </a:rPr>
              <a:t>全局状态</a:t>
            </a:r>
            <a:r>
              <a:rPr lang="zh-CN" altLang="en-US" sz="2800"/>
              <a:t>希望有的性质。关于</a:t>
            </a:r>
            <a:r>
              <a:rPr lang="zh-CN" altLang="en-US" sz="2800">
                <a:sym typeface="Symbol" pitchFamily="18" charset="2"/>
              </a:rPr>
              <a:t></a:t>
            </a:r>
            <a:r>
              <a:rPr lang="zh-CN" altLang="en-US" sz="2800"/>
              <a:t>的</a:t>
            </a:r>
            <a:r>
              <a:rPr lang="zh-CN" altLang="en-US" sz="2800" i="1"/>
              <a:t>活性</a:t>
            </a:r>
            <a:r>
              <a:rPr lang="zh-CN" altLang="en-US" sz="2800"/>
              <a:t>是指对任一从状态</a:t>
            </a:r>
            <a:r>
              <a:rPr lang="en-US" altLang="zh-CN" sz="2800"/>
              <a:t>S0</a:t>
            </a:r>
            <a:r>
              <a:rPr lang="zh-CN" altLang="en-US" sz="2800"/>
              <a:t>开始的</a:t>
            </a:r>
            <a:r>
              <a:rPr lang="zh-CN" altLang="en-US" sz="2800" b="1">
                <a:solidFill>
                  <a:srgbClr val="C00000"/>
                </a:solidFill>
              </a:rPr>
              <a:t>线性化走向</a:t>
            </a:r>
            <a:r>
              <a:rPr lang="en-US" altLang="zh-CN" sz="2800">
                <a:solidFill>
                  <a:srgbClr val="C00000"/>
                </a:solidFill>
              </a:rPr>
              <a:t>L</a:t>
            </a:r>
            <a:r>
              <a:rPr lang="zh-CN" altLang="en-US" sz="2800"/>
              <a:t>，对可从</a:t>
            </a:r>
            <a:r>
              <a:rPr lang="en-US" altLang="zh-CN" sz="2800"/>
              <a:t>S0</a:t>
            </a:r>
            <a:r>
              <a:rPr lang="zh-CN" altLang="en-US" sz="2800"/>
              <a:t>到达的状态</a:t>
            </a:r>
            <a:r>
              <a:rPr lang="en-US" altLang="zh-CN" sz="2800"/>
              <a:t>SL</a:t>
            </a:r>
            <a:r>
              <a:rPr lang="zh-CN" altLang="en-US" sz="2800"/>
              <a:t>，</a:t>
            </a:r>
            <a:r>
              <a:rPr lang="zh-CN" altLang="en-US" sz="2800">
                <a:sym typeface="Symbol" pitchFamily="18" charset="2"/>
              </a:rPr>
              <a:t></a:t>
            </a:r>
            <a:r>
              <a:rPr lang="zh-CN" altLang="en-US" sz="2800"/>
              <a:t>的值为</a:t>
            </a:r>
            <a:r>
              <a:rPr lang="en-US" altLang="zh-CN" sz="2800"/>
              <a:t>True</a:t>
            </a:r>
          </a:p>
          <a:p>
            <a:pPr lvl="1" eaLnBrk="1" hangingPunct="1">
              <a:spcBef>
                <a:spcPct val="0"/>
              </a:spcBef>
            </a:pPr>
            <a:r>
              <a:rPr lang="en-US" altLang="zh-CN"/>
              <a:t>Good things eventually happen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7">
                                            <p:txEl>
                                              <p:pRg st="2" end="2"/>
                                            </p:txEl>
                                          </p:spTgt>
                                        </p:tgtEl>
                                        <p:attrNameLst>
                                          <p:attrName>style.visibility</p:attrName>
                                        </p:attrNameLst>
                                      </p:cBhvr>
                                      <p:to>
                                        <p:strVal val="visible"/>
                                      </p:to>
                                    </p:set>
                                    <p:animEffect transition="in" filter="fade">
                                      <p:cBhvr>
                                        <p:cTn id="7" dur="500"/>
                                        <p:tgtEl>
                                          <p:spTgt spid="614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47">
                                            <p:txEl>
                                              <p:pRg st="4" end="4"/>
                                            </p:txEl>
                                          </p:spTgt>
                                        </p:tgtEl>
                                        <p:attrNameLst>
                                          <p:attrName>style.visibility</p:attrName>
                                        </p:attrNameLst>
                                      </p:cBhvr>
                                      <p:to>
                                        <p:strVal val="visible"/>
                                      </p:to>
                                    </p:set>
                                    <p:animEffect transition="in" filter="fade">
                                      <p:cBhvr>
                                        <p:cTn id="12" dur="500"/>
                                        <p:tgtEl>
                                          <p:spTgt spid="6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115888"/>
            <a:ext cx="9144000" cy="792162"/>
          </a:xfrm>
        </p:spPr>
        <p:txBody>
          <a:bodyPr/>
          <a:lstStyle/>
          <a:p>
            <a:pPr eaLnBrk="1" hangingPunct="1"/>
            <a:r>
              <a:rPr lang="en-US" altLang="zh-CN" sz="3600"/>
              <a:t>Essential requirements for mutual exclusion</a:t>
            </a:r>
          </a:p>
        </p:txBody>
      </p:sp>
      <p:sp>
        <p:nvSpPr>
          <p:cNvPr id="7171" name="Rectangle 3"/>
          <p:cNvSpPr>
            <a:spLocks noGrp="1" noChangeArrowheads="1"/>
          </p:cNvSpPr>
          <p:nvPr>
            <p:ph type="body" idx="1"/>
          </p:nvPr>
        </p:nvSpPr>
        <p:spPr>
          <a:xfrm>
            <a:off x="468313" y="908050"/>
            <a:ext cx="8178800" cy="5873750"/>
          </a:xfrm>
        </p:spPr>
        <p:txBody>
          <a:bodyPr/>
          <a:lstStyle/>
          <a:p>
            <a:pPr eaLnBrk="1" hangingPunct="1">
              <a:lnSpc>
                <a:spcPct val="80000"/>
              </a:lnSpc>
            </a:pPr>
            <a:r>
              <a:rPr lang="en-US" altLang="zh-CN" sz="2400"/>
              <a:t>ME1: </a:t>
            </a:r>
            <a:r>
              <a:rPr lang="en-US" altLang="zh-CN" sz="2400">
                <a:cs typeface="Times New Roman" pitchFamily="18" charset="0"/>
              </a:rPr>
              <a:t>(</a:t>
            </a:r>
            <a:r>
              <a:rPr lang="en-US" altLang="zh-CN" sz="2400">
                <a:solidFill>
                  <a:srgbClr val="0000FF"/>
                </a:solidFill>
                <a:cs typeface="Times New Roman" pitchFamily="18" charset="0"/>
              </a:rPr>
              <a:t>mutual exclusion</a:t>
            </a:r>
            <a:r>
              <a:rPr lang="en-US" altLang="zh-CN" sz="2400">
                <a:cs typeface="Times New Roman" pitchFamily="18" charset="0"/>
              </a:rPr>
              <a:t>, </a:t>
            </a:r>
            <a:r>
              <a:rPr lang="en-US" altLang="zh-CN" sz="2400">
                <a:solidFill>
                  <a:srgbClr val="0000FF"/>
                </a:solidFill>
                <a:cs typeface="Times New Roman" pitchFamily="18" charset="0"/>
              </a:rPr>
              <a:t>a safety property</a:t>
            </a:r>
            <a:r>
              <a:rPr lang="en-US" altLang="zh-CN" sz="2400">
                <a:cs typeface="Times New Roman" pitchFamily="18" charset="0"/>
              </a:rPr>
              <a:t>) at most one process may execute in the critical section (CS) at a time</a:t>
            </a:r>
          </a:p>
          <a:p>
            <a:pPr eaLnBrk="1" hangingPunct="1">
              <a:lnSpc>
                <a:spcPct val="80000"/>
              </a:lnSpc>
            </a:pPr>
            <a:r>
              <a:rPr lang="en-US" altLang="zh-CN" sz="2400">
                <a:cs typeface="Times New Roman" pitchFamily="18" charset="0"/>
              </a:rPr>
              <a:t>ME2: (</a:t>
            </a:r>
            <a:r>
              <a:rPr lang="en-US" altLang="zh-CN" sz="2400">
                <a:solidFill>
                  <a:srgbClr val="0000FF"/>
                </a:solidFill>
                <a:cs typeface="Times New Roman" pitchFamily="18" charset="0"/>
              </a:rPr>
              <a:t>freedom from deadlocks and livelocks</a:t>
            </a:r>
            <a:r>
              <a:rPr lang="en-US" altLang="zh-CN" sz="2400">
                <a:cs typeface="Times New Roman" pitchFamily="18" charset="0"/>
              </a:rPr>
              <a:t>) requests to enter and exit the critical section eventually succeed</a:t>
            </a:r>
          </a:p>
          <a:p>
            <a:pPr lvl="1" eaLnBrk="1" hangingPunct="1">
              <a:lnSpc>
                <a:spcPct val="80000"/>
              </a:lnSpc>
            </a:pPr>
            <a:r>
              <a:rPr lang="en-US" altLang="zh-CN" sz="2400">
                <a:cs typeface="Times New Roman" pitchFamily="18" charset="0"/>
              </a:rPr>
              <a:t>ME2 implies freedom from both deadlock (at least one process must be eligible to enter its critical section: </a:t>
            </a:r>
            <a:r>
              <a:rPr lang="en-US" altLang="zh-CN" sz="2400">
                <a:solidFill>
                  <a:srgbClr val="0000FF"/>
                </a:solidFill>
                <a:cs typeface="Times New Roman" pitchFamily="18" charset="0"/>
              </a:rPr>
              <a:t>a safety property</a:t>
            </a:r>
            <a:r>
              <a:rPr lang="en-US" altLang="zh-CN" sz="2400">
                <a:cs typeface="Times New Roman" pitchFamily="18" charset="0"/>
              </a:rPr>
              <a:t>) and starvation (every process trying to enter the CS must eventually succeed: </a:t>
            </a:r>
            <a:r>
              <a:rPr lang="en-US" altLang="zh-CN" sz="2400">
                <a:solidFill>
                  <a:srgbClr val="0000FF"/>
                </a:solidFill>
                <a:cs typeface="Times New Roman" pitchFamily="18" charset="0"/>
              </a:rPr>
              <a:t>a liveness property</a:t>
            </a:r>
            <a:r>
              <a:rPr lang="en-US" altLang="zh-CN" sz="2400">
                <a:cs typeface="Times New Roman" pitchFamily="18" charset="0"/>
              </a:rPr>
              <a:t>) </a:t>
            </a:r>
          </a:p>
          <a:p>
            <a:pPr eaLnBrk="1" hangingPunct="1">
              <a:lnSpc>
                <a:spcPct val="80000"/>
              </a:lnSpc>
            </a:pPr>
            <a:r>
              <a:rPr lang="en-US" altLang="zh-CN" sz="2400">
                <a:cs typeface="Times New Roman" pitchFamily="18" charset="0"/>
              </a:rPr>
              <a:t>ME3: (</a:t>
            </a:r>
            <a:r>
              <a:rPr lang="en-US" altLang="zh-CN" sz="2400">
                <a:cs typeface="Times New Roman" pitchFamily="18" charset="0"/>
                <a:sym typeface="Symbol" pitchFamily="18" charset="2"/>
              </a:rPr>
              <a:t></a:t>
            </a:r>
            <a:r>
              <a:rPr lang="en-US" altLang="zh-CN" sz="2400">
                <a:cs typeface="Times New Roman" pitchFamily="18" charset="0"/>
              </a:rPr>
              <a:t> ordering) if one request to enter the CS happened-before another, then entry to the CS is granted in that order</a:t>
            </a:r>
          </a:p>
          <a:p>
            <a:pPr lvl="1" eaLnBrk="1" hangingPunct="1">
              <a:lnSpc>
                <a:spcPct val="80000"/>
              </a:lnSpc>
            </a:pPr>
            <a:endParaRPr lang="en-US" altLang="zh-CN" sz="2000"/>
          </a:p>
          <a:p>
            <a:pPr eaLnBrk="1" hangingPunct="1">
              <a:lnSpc>
                <a:spcPct val="80000"/>
              </a:lnSpc>
            </a:pPr>
            <a:r>
              <a:rPr lang="en-US" altLang="zh-CN" sz="2400"/>
              <a:t>Fairness property</a:t>
            </a:r>
          </a:p>
          <a:p>
            <a:pPr lvl="1" eaLnBrk="1" hangingPunct="1">
              <a:lnSpc>
                <a:spcPct val="80000"/>
              </a:lnSpc>
            </a:pPr>
            <a:r>
              <a:rPr lang="en-US" altLang="zh-CN" sz="2400"/>
              <a:t>the absence of starvation</a:t>
            </a:r>
            <a:endParaRPr lang="en-US" altLang="zh-CN" sz="2400">
              <a:solidFill>
                <a:srgbClr val="0000FF"/>
              </a:solidFill>
            </a:endParaRPr>
          </a:p>
          <a:p>
            <a:pPr lvl="1" eaLnBrk="1" hangingPunct="1">
              <a:lnSpc>
                <a:spcPct val="80000"/>
              </a:lnSpc>
            </a:pPr>
            <a:r>
              <a:rPr lang="en-US" altLang="zh-CN" sz="2400"/>
              <a:t>keep the fair order in which processes enter the CS</a:t>
            </a:r>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arrow"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arrow"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5212</TotalTime>
  <Words>4967</Words>
  <Application>Microsoft Office PowerPoint</Application>
  <PresentationFormat>全屏显示(4:3)</PresentationFormat>
  <Paragraphs>571</Paragraphs>
  <Slides>61</Slides>
  <Notes>57</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61</vt:i4>
      </vt:variant>
    </vt:vector>
  </HeadingPairs>
  <TitlesOfParts>
    <vt:vector size="71" baseType="lpstr">
      <vt:lpstr>宋体</vt:lpstr>
      <vt:lpstr>新细明体</vt:lpstr>
      <vt:lpstr>Arial</vt:lpstr>
      <vt:lpstr>Cambria Math</vt:lpstr>
      <vt:lpstr>Comic Sans MS</vt:lpstr>
      <vt:lpstr>Symbol</vt:lpstr>
      <vt:lpstr>Times New Roman</vt:lpstr>
      <vt:lpstr>Wingdings</vt:lpstr>
      <vt:lpstr>默认设计模板</vt:lpstr>
      <vt:lpstr>Equation</vt:lpstr>
      <vt:lpstr>第2章 交互处理</vt:lpstr>
      <vt:lpstr>PowerPoint 演示文稿</vt:lpstr>
      <vt:lpstr>进程协作</vt:lpstr>
      <vt:lpstr>有序组播 </vt:lpstr>
      <vt:lpstr>有序组播举例</vt:lpstr>
      <vt:lpstr>3.1分布式互斥</vt:lpstr>
      <vt:lpstr>基本概念</vt:lpstr>
      <vt:lpstr>基本概念</vt:lpstr>
      <vt:lpstr>Essential requirements for mutual exclusion</vt:lpstr>
      <vt:lpstr>互斥算法的评价标准</vt:lpstr>
      <vt:lpstr>中央服务器互斥算法</vt:lpstr>
      <vt:lpstr>中央服务器互斥算法 </vt:lpstr>
      <vt:lpstr>算法分析</vt:lpstr>
      <vt:lpstr>基于环的互斥算法</vt:lpstr>
      <vt:lpstr>算法分析</vt:lpstr>
      <vt:lpstr>Lamport Algorithm: Using multicast and logical clocks </vt:lpstr>
      <vt:lpstr>Steps</vt:lpstr>
      <vt:lpstr>Example</vt:lpstr>
      <vt:lpstr>The example in terms of space-time diagram </vt:lpstr>
      <vt:lpstr>Correctness-I</vt:lpstr>
      <vt:lpstr>Correctness-II</vt:lpstr>
      <vt:lpstr>Ricart-Agrawala algorithm: an optimized version of Lamport’s solution</vt:lpstr>
      <vt:lpstr>Ricart-Agrawala algorithm</vt:lpstr>
      <vt:lpstr>例子</vt:lpstr>
      <vt:lpstr>算法分析-I </vt:lpstr>
      <vt:lpstr>Algorithm Analysis - II</vt:lpstr>
      <vt:lpstr>Improvement: ask permission from a majority of processes</vt:lpstr>
      <vt:lpstr>Improvement: successively use a CS many times</vt:lpstr>
      <vt:lpstr>Maekawa投票算法 </vt:lpstr>
      <vt:lpstr>Maekawa投票算法</vt:lpstr>
      <vt:lpstr>算法实现</vt:lpstr>
      <vt:lpstr>算法分析</vt:lpstr>
      <vt:lpstr>Classification of Mutex Algorithms</vt:lpstr>
      <vt:lpstr>Mutual Exclusion Algorithms</vt:lpstr>
      <vt:lpstr>3.2 选举</vt:lpstr>
      <vt:lpstr>基于环的选举算法(Chang and Roberts 1979)</vt:lpstr>
      <vt:lpstr>基于环的选举算法</vt:lpstr>
      <vt:lpstr>例子：最坏情况</vt:lpstr>
      <vt:lpstr>算法分析</vt:lpstr>
      <vt:lpstr>霸道(Bully)算法(Garcia-Molina1982)</vt:lpstr>
      <vt:lpstr>霸道算法-算法的要点</vt:lpstr>
      <vt:lpstr>霸道算法-例子</vt:lpstr>
      <vt:lpstr>算法分析-I</vt:lpstr>
      <vt:lpstr>算法分析-II</vt:lpstr>
      <vt:lpstr>Election in Arbitrary Networks </vt:lpstr>
      <vt:lpstr>Elections in Wireless Environments</vt:lpstr>
      <vt:lpstr> An Example of Election in a MANET- I</vt:lpstr>
      <vt:lpstr>An Example of Election in a MANET- II</vt:lpstr>
      <vt:lpstr>An Example of Election in a MANET - III</vt:lpstr>
      <vt:lpstr>Leader Election for Replicated Services Using Application Scores/Middleware 2011</vt:lpstr>
      <vt:lpstr>3.3 排序组播</vt:lpstr>
      <vt:lpstr>有序组播 </vt:lpstr>
      <vt:lpstr>Assumptions</vt:lpstr>
      <vt:lpstr>Basic multicast primitive B-multicast</vt:lpstr>
      <vt:lpstr>实现FIFO排序的组播FO-multicast </vt:lpstr>
      <vt:lpstr>全排序组播</vt:lpstr>
      <vt:lpstr>实现全排序组播TO-multicast 算法-I</vt:lpstr>
      <vt:lpstr>实现全排序组播TO-multicast算法-II</vt:lpstr>
      <vt:lpstr>实现全排序组播TO-multicast算法-II </vt:lpstr>
      <vt:lpstr>实现因果排序组播CO-multicast </vt:lpstr>
      <vt:lpstr>CO-multicast</vt:lpstr>
    </vt:vector>
  </TitlesOfParts>
  <Company>ISCAS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Beihong Jin</dc:creator>
  <cp:lastModifiedBy>BH Jin</cp:lastModifiedBy>
  <cp:revision>429</cp:revision>
  <dcterms:created xsi:type="dcterms:W3CDTF">2008-03-19T11:54:21Z</dcterms:created>
  <dcterms:modified xsi:type="dcterms:W3CDTF">2019-11-21T12:25:50Z</dcterms:modified>
</cp:coreProperties>
</file>