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64"/>
  </p:notesMasterIdLst>
  <p:handoutMasterIdLst>
    <p:handoutMasterId r:id="rId65"/>
  </p:handoutMasterIdLst>
  <p:sldIdLst>
    <p:sldId id="259" r:id="rId3"/>
    <p:sldId id="354" r:id="rId4"/>
    <p:sldId id="261" r:id="rId5"/>
    <p:sldId id="262" r:id="rId6"/>
    <p:sldId id="452" r:id="rId7"/>
    <p:sldId id="453" r:id="rId8"/>
    <p:sldId id="456" r:id="rId9"/>
    <p:sldId id="468" r:id="rId10"/>
    <p:sldId id="457" r:id="rId11"/>
    <p:sldId id="455" r:id="rId12"/>
    <p:sldId id="351" r:id="rId13"/>
    <p:sldId id="335" r:id="rId14"/>
    <p:sldId id="336" r:id="rId15"/>
    <p:sldId id="337" r:id="rId16"/>
    <p:sldId id="338" r:id="rId17"/>
    <p:sldId id="339" r:id="rId18"/>
    <p:sldId id="340" r:id="rId19"/>
    <p:sldId id="341" r:id="rId20"/>
    <p:sldId id="342" r:id="rId21"/>
    <p:sldId id="343" r:id="rId22"/>
    <p:sldId id="352" r:id="rId23"/>
    <p:sldId id="287" r:id="rId24"/>
    <p:sldId id="288" r:id="rId25"/>
    <p:sldId id="289" r:id="rId26"/>
    <p:sldId id="290" r:id="rId27"/>
    <p:sldId id="291" r:id="rId28"/>
    <p:sldId id="292" r:id="rId29"/>
    <p:sldId id="334" r:id="rId30"/>
    <p:sldId id="329" r:id="rId31"/>
    <p:sldId id="293" r:id="rId32"/>
    <p:sldId id="294" r:id="rId33"/>
    <p:sldId id="295" r:id="rId34"/>
    <p:sldId id="296" r:id="rId35"/>
    <p:sldId id="297" r:id="rId36"/>
    <p:sldId id="298" r:id="rId37"/>
    <p:sldId id="353" r:id="rId38"/>
    <p:sldId id="300" r:id="rId39"/>
    <p:sldId id="301" r:id="rId40"/>
    <p:sldId id="316" r:id="rId41"/>
    <p:sldId id="303" r:id="rId42"/>
    <p:sldId id="469" r:id="rId43"/>
    <p:sldId id="302" r:id="rId44"/>
    <p:sldId id="317" r:id="rId45"/>
    <p:sldId id="347" r:id="rId46"/>
    <p:sldId id="304" r:id="rId47"/>
    <p:sldId id="305" r:id="rId48"/>
    <p:sldId id="318" r:id="rId49"/>
    <p:sldId id="326" r:id="rId50"/>
    <p:sldId id="327" r:id="rId51"/>
    <p:sldId id="328" r:id="rId52"/>
    <p:sldId id="322" r:id="rId53"/>
    <p:sldId id="323" r:id="rId54"/>
    <p:sldId id="324" r:id="rId55"/>
    <p:sldId id="325" r:id="rId56"/>
    <p:sldId id="330" r:id="rId57"/>
    <p:sldId id="331" r:id="rId58"/>
    <p:sldId id="332" r:id="rId59"/>
    <p:sldId id="333" r:id="rId60"/>
    <p:sldId id="348" r:id="rId61"/>
    <p:sldId id="349" r:id="rId62"/>
    <p:sldId id="350" r:id="rId6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8" autoAdjust="0"/>
    <p:restoredTop sz="84081" autoAdjust="0"/>
  </p:normalViewPr>
  <p:slideViewPr>
    <p:cSldViewPr>
      <p:cViewPr varScale="1">
        <p:scale>
          <a:sx n="97" d="100"/>
          <a:sy n="97" d="100"/>
        </p:scale>
        <p:origin x="1992"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43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sz="1300">
                <a:latin typeface="Arial" panose="020B0604020202020204" pitchFamily="34" charset="0"/>
              </a:defRPr>
            </a:lvl1pPr>
          </a:lstStyle>
          <a:p>
            <a:pPr>
              <a:defRPr/>
            </a:pPr>
            <a:endParaRPr lang="zh-CN" altLang="en-US"/>
          </a:p>
        </p:txBody>
      </p:sp>
      <p:sp>
        <p:nvSpPr>
          <p:cNvPr id="130051"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defRPr>
            </a:lvl1pPr>
          </a:lstStyle>
          <a:p>
            <a:pPr>
              <a:defRPr/>
            </a:pPr>
            <a:fld id="{EA69D675-1658-43F4-806E-09CDD61E140C}" type="datetimeFigureOut">
              <a:rPr lang="en-US" altLang="zh-CN"/>
              <a:pPr>
                <a:defRPr/>
              </a:pPr>
              <a:t>11/22/2019</a:t>
            </a:fld>
            <a:endParaRPr lang="en-US" altLang="zh-CN"/>
          </a:p>
        </p:txBody>
      </p:sp>
      <p:sp>
        <p:nvSpPr>
          <p:cNvPr id="130052"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sz="1300">
                <a:latin typeface="Arial" panose="020B0604020202020204" pitchFamily="34" charset="0"/>
              </a:defRPr>
            </a:lvl1pPr>
          </a:lstStyle>
          <a:p>
            <a:pPr>
              <a:defRPr/>
            </a:pPr>
            <a:endParaRPr lang="en-US" altLang="zh-CN"/>
          </a:p>
        </p:txBody>
      </p:sp>
      <p:sp>
        <p:nvSpPr>
          <p:cNvPr id="130053"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B0B8F850-705B-474F-B0BC-D3ECB43E4F60}" type="slidenum">
              <a:rPr lang="en-US" altLang="zh-CN"/>
              <a:pPr>
                <a:defRPr/>
              </a:pPr>
              <a:t>‹#›</a:t>
            </a:fld>
            <a:endParaRPr lang="en-US" altLang="zh-CN"/>
          </a:p>
        </p:txBody>
      </p:sp>
    </p:spTree>
    <p:extLst>
      <p:ext uri="{BB962C8B-B14F-4D97-AF65-F5344CB8AC3E}">
        <p14:creationId xmlns:p14="http://schemas.microsoft.com/office/powerpoint/2010/main" val="29315132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624" units="cm"/>
          <inkml:channel name="Y" type="integer" max="900" units="cm"/>
          <inkml:channel name="T" type="integer" max="2.14748E9" units="dev"/>
        </inkml:traceFormat>
        <inkml:channelProperties>
          <inkml:channelProperty channel="X" name="resolution" value="46.52482" units="1/cm"/>
          <inkml:channelProperty channel="Y" name="resolution" value="28.30189" units="1/cm"/>
          <inkml:channelProperty channel="T" name="resolution" value="1" units="1/dev"/>
        </inkml:channelProperties>
      </inkml:inkSource>
      <inkml:timestamp xml:id="ts0" timeString="2019-11-22T05:55:39.872"/>
    </inkml:context>
    <inkml:brush xml:id="br0">
      <inkml:brushProperty name="width" value="0.05292" units="cm"/>
      <inkml:brushProperty name="height" value="0.05292" units="cm"/>
      <inkml:brushProperty name="color" value="#FF0000"/>
    </inkml:brush>
  </inkml:definitions>
  <inkml:trace contextRef="#ctx0" brushRef="#br0">13714 12767 0,'39'0'203,"-39"0"-187,40 0-16,0 0 15,39 0-15,-39 39 16,0-39-16,0 0 15,-40 0-15,39 0 16,-39 0 15,40 0-15,0 40-1,0-40-15,-1 0 16,1 40-16,0 0 16,0-40-16,-40 40 31,39-40-31,1 0 15,-40 39-15,40-39 16,0 40-16,-1-40 16,1 0-16,-40 40 15,40-40 1,-40 0-1,40 40 1,-1-40-16,1 39 16,40 1-16,-80 0 15,39-40-15,1 40 16,0-40-16,-40 39 15,0 1-15,40-40 16,-1 0-16,1 0 16,-40 40-16,40 0 15,0 0-15,-1-40 16,1 39-16,-40 1 15,0 0-15,40-40 16,0 40-16,-1-40 16,1 0-16,0 39 15,0 1 1,-1 0-16,-39-40 15,40 40-15,0-1 16,0 1-16,-1 0 16,1-40-1,-40 40-15,40-40 16,0 0-16,-40 40 15,0-40-15,0 39 16,39-39-16,1 40 16,-40 0-16,40-40 15,-40 40-15,40-1 16,-1-39-16,1 40 15,-40 0 1,40-40-16,-40 40 16,0-1-16,40 1 15,-1 40 1,1-40-16,0-40 15,0 39-15,-1 1 16,1 0-16,-40 0 16,0-1-16,40 41 15,0-40 1,-1-1-1,-39-39 1,0 40-16,40-40 16,-40 40-16,0 0 0,40 0 15,-40-1 1,0 1-1,40-40-15,-40 40 16,0-40-16,0 40 16,39-40-1,-39 39-15,0 1 16,0 0-16,0 0 15,40 0 1,-40-40-16,0 39 16,0-39-1,0 40-15,0 0 16,0 0-1,40-40-15,-40 39 16,0 1-16,40 0 16,-40-40-1,39 40 1,-39-1-1,0 1-15,0 0 16,0 0 0,40-40-16,-40 40 15,0-1-15,0-39 16,0 40-1,40 0-15,0 0 16,-40-1 0,0 1-16,39 0 15,-39 0 1,0-40-1,40 0 1,-40 39 0,0 1 15,40-40-31,-40 40 15,0 0 17,40-40-17,-1 0 16,-39 40-15,0-1-16,40 1 47,-40-40 15,40 40-15,0-40 0,-40 40-32,0-1 48,0 1-32,0 0 31,39-40-46,-39 40 0,40-40-1,-40 39-15,0-39 63,0 40-32,40 0 16,-40 0-1,40 0-30,-1-40 0,-39 39-16,0 1 31,40-40-16,-40 40-15,0-40 16,40 40 0,-40-40-16,0 39 15,0 1 1,40-40-16,-1 0 31,1 40-15,-40 0-1,40-40 1,0 0 15,-40 39-15,39-39-1,1 40 16,-40-40 1,0 0-32,40 0 15,0 0 16,-40 40-31,39-40 32,1 0-1,-40 40-16,0 0 1,40-40 0,-40 39-1,40-39 1,-1 40 15,-39 0-15,0-40 124,0-40-124</inkml:trace>
  <inkml:trace contextRef="#ctx0" brushRef="#br0" timeOffset="4633.208">15820 12051 0</inkml:trace>
  <inkml:trace contextRef="#ctx0" brushRef="#br0" timeOffset="11122.819">15542 12289 0,'0'0'78,"0"40"-62,0 0-16,-40 0 16,40-1-16,-39 1 15,39 0 1,-40-40-1,40 0-15,-40 40 16,0 39-16,1-39 16,-1 40-16,40-41 15,-40 1-15,0 40 16,1-80-16,39 40 15,-40-40 1,0 0 0,0 39-16,1-39 15,39 40-15,-80 0 0,80 0 16,0-1-16,-40 1 31,40 0-31,-39-40 16,-1 0-1,0 0 1,0 40-16,40-1 15,-39-39-15,-1 40 16,40 0-16,-40-40 16,40 40-16,-40-40 15,1 0-15,39 40 16,-40-40-1,40 39 32,-40-39-16,0 0-15,1 0 15,39 40-31,0-40 47,0 40-16,0 0-15,-40-40-16,40 39 15,0 1 1,-40 0-16,40 0 31,-40-40 0,40 39-31,-39 1 16,39 0 0,0 0-16,-40 0 15,40-1 1,0 1-16,0-40 31,-40 80-15,0-41-16,40 1 15,0 0-15,0 0 16,-39-40-1,39 39 1,0 1 0,0-40-16,0 40 15,-40-40-15,40 40 16,0 0-16,-40-40 15,40 39-15,-40 1 16,1 0 0,39 0-1,0-40-15,-40 39 16,40 1-1,-40 0-15,40 0 16,0-40-16,0 39 16,0 1-16,-40-40 15,40 40-15,0-40 16,-39 40-16,-1 0 15,40-1 1,0 1-16,-40-40 16,40 40-16,0 0 15,-40-1-15,1-39 16,39 0-16,-40 40 15,40 0-15,0 0 16,-40 0-16,40-1 16,-40 1-16,40 0 15,-39-40-15,-1 0 16,40 40-16,-40-1 15,40 1-15,-40 0 16,1 0 0,39-1-16,0-39 15,0 40 1,0-40-1,-40 0 1,40 40-16,-40 0 16,0 0 15,40-1-31,-39-39 15,-1 40 1,40 0-16,-40 0 16,40-40-16,-40 79 0,1-79 15,39 40-15,0 0 47,0-1-31,-40-39-1,40 40-15,-40-40 16,40 40-16,0 0 15,-40-40-15,40 0 16,0 40 15,-39-40-15,39 39-16,0 1 31,-40-40-31,40 40 16,0 0-16,0-1 15,-40 1 1,40-40-16,0 40 31,-40 0-15,40-1-1,0-39 1,0 40-16,0 0 15,0 0 1,-39 0 0,39-40-1,0 39 1,0 1 15,-40-40 78,40 40-93,-40 0 15,40-1 63,-40-39-63,1 40 0,-1-40-31,40 40 16,-40-40-16,40 0 15,-40 0-15,1 40 16,39-1-1,-40-39-15,40 40 125,-40-40-94,40 40-15,-40 0 0,40 0-1,-39-40-15,39 39 16,-40-39-1,40 0-15,0 40 32,0 0 14,0 0-30,0-40 0,0 39-1,-40 1 1,40-40 15,0 0 47,0 40-47,0 0-15,0-40-1,-40 39-15,40 1 16,0 0 62,-39 0-62</inkml:trace>
  <inkml:trace contextRef="#ctx0" brushRef="#br0" timeOffset="28704.05">9063 12409 0,'0'0'0,"40"39"31,-1 1-31,1-40 15,-40 40-15,40-40 16,0 0-16,-40 40 16,39-40-16,-39 40 15,40-40-15,-40 0 16,0 39-1,40-39 1,-40 0-16,40 0 16,-40 40-16,39-40 15,-39 40-15,40-40 0,-40 40 16,80-1-16,-41 1 15,1 0 17,-40 0-32,0-40 15,0 40 1,40-40-16,-40 0 15,0 39-15,40 1 16,-1-40 0,-39 40-1,0 0 1,40-40-1,-40 39 1,0 1 0,40-40-16,-40 40 15,40-40-15,-40 0 16,0 40-1,39-40-15,-39 39 16,0 1 0,40 0 15,-40 0 0,0 0 0,40-40-15,-40 39-1,0-39 1,0 40 0,40-40-1,-40 40-15,0 0 31,39-40-31,-39 39 16,40 1 15,-40 0-31,0 0 16,40-40 15,-40 0-31,0 0 16,0 39-16,0 1 15,40 0-15,-40 0 16,0 0-1,0-1 1,0 1-16,0-40 16,39 40-16,-39 0 15,40-1-15,-40 1 16,40 40-16,-40-41 15,0 1-15,40-40 16,-40 40-16,39 0 16,-39 0-16,0-1 15,40 1-15,-40 0 16,0 0-1,0-40-15,40 0 16,-40 39 0,0 1-1,40-40 1,-40 40-16,0 0 31,0-40-15,0 39-16,0 1 15,39 0 1,-39-40-1,40 40 1,0 0 15,-40-1-15,40-39-1,-40 40-15,39-40 16,-39 40 0,40-40-16,0 0 31,-40 40-31,0-40 15,0 39 1,40-39-16,-40 0 16,39 0-16,1 40 15,-40 0 1,40-40-16,-40 40 31,40-40-31,-40 40 0,39-40 16,-39 39-1,40-39-15,-40 40 16,0-40-1,40 0 1,0 40 15,-1-40 0,-39 0-31,40 0 16,-40 40 15,40-40 0,0 0 1,-40 39-17,0-39 1,0 40-1,39-40 1,-39 40 0,40-40-1,0 0 16,-40 40-31,40-40 16,-40 39 0,39-39-1,-39 0-15,40 0 16,-40 40-1,40 0 1,-40 0 0,40 0-1,-1-1 1,1-39-1,0 40 1,0 0 0,-40-40-1,39 0-15,1 0 16,-40 40-16,0-40 31,0 39-15,40-39-1,-40 40-15,40-40 16,-40 40-1,0 0 1,39-1 0,-39 1-1,40-40-15,-40 0 16,0 40-16,40-40 15,-40 40-15,40-40 16,-40 40 0,0-1-1,39 1 1,-39 0-1,0 0 1,0-40-16,0 0 31,40 39-31,-40 1 16,0 0-1,40-40-15,-40 40 16,40-40 0,-40 39-16,0 1 15,39-40 1,-39 40-1,0-40-15,40 0 32,-40 40-32,40-40 15,-40 40 1,0-1-1,40-39 1,-40 40 15,0-40-15,0 40-1,39-40-15,-39 40 32,40-40-32,0 39 31,0-39-16,-40 0 1,0 40 31,39-40-47,1 0 47,0 40-32,-40 0 16,40-40-15,-40 39 0,39-39-1,1 40 48,0-40-32,-40 40-16,0 0-15,40-40 16,-40 0-16,39 0 16,-39 40-16,0-1 15,40-39-15,-40 40 16,0-40-1,0 40-15,0 0 16,40-40-16,-40 39 16,40-39-1,-40 40 32,39-40 0,-39 0-16,40 0 16,-40 40-32,40 0 48,-40-1-1,40-39-46,-40 40 31,39-40-32,-39 40 16,0-40 47,0 0 141,0 0-219</inkml:trace>
  <inkml:trace contextRef="#ctx0" brushRef="#br0" timeOffset="39936.07">3737 12528 0,'39'40'16,"1"-40"0,-40 40-1,40-40 1,-40 39-16,40-39 15,-1 40 1,-39 0 15,40-40-15,0 0 15,-40 40-31,0-40 31,0 0-31,40 0 16,-1 0 15,-39 39-31,40-39 31,-40 40-31,40-40 16,-40 40-16,40-40 15,-40 40-15,39-40 32,-39 40-17,0-40-15,40 0 16,-40 39-1,40-39 1,-40 40 15,40-40-15,-1 0-1,-39 0 1,40 40 15,-40 0-15,40-1 15,-40 1 78,40-40-93,-40 40-16,0 0 47,0-1-32,0-39 1,0 40-16,0 0 15,0 0 1,0 0 0,0-1-16,0 1 15,0 0 1,0-40-16,0 40 15,39-1 1,-39 1-16,0 0 16,40-40-16,-40 40 15,0-1 1,40 1-1,-40-40 1,0 40 0,40 0-16,-40 0 15,39-40 1,-39 39-16,0 1 15,0 0 1,40 0-16,-40-40 16,0 39-1,40 1-15,-40 0 16,0 0-16,0-1 15,0 1-15,40-40 16,-40 40-16,39-40 16,-39 40-1,40 0 1,-40-1-1,40-39-15,-40 40 0,0 0 16,40 0 0,-40-40-16,39 39 31,-39 1 0,0 0-31,40-40 16,-40 40-16,0-1 15,40 1 1,-40 0-16,40-40 15,-40 40 1,39-40 0,-39 40-16,40-40 15,-40 79 1,40-79-16,-40 40 15,40 0 1,-1-40-16,-39 39 16,0 1-1,0-40 1,40 0-16,-40 40 15,40-40 1,0 40 31,-1 0-32,1-1 1,0-39 0,-40 40-1,40-40 1,-40 40-1,39 0 17,1-40-17,-40 0-15,40 0 16,0 39-1,-40 1-15,39-40 16,1 40-16,0 0 31,-40-1-31,40-39 16,-1 40-16,1-40 0,0 40 15,0-40 1,-1 0 0,1 40-1,-40 0 1,40-40-1,0 39-15,-1-39 16,-39 40 0,40-40-1,0 0-15,-40 40 16,39 0-16,1-1 15,-40-39 1,40 0 0,-40 40-16,40-40 15,-1 0 1,-39 40-16,40-40 15,0 40 1,0-1 0,-1-39-1,-39 40 16,40-40-15,-40 40 0,40 0-1,0-40 1,-1 0-1,1 0 1,-40 40-16,40-40 16,-40 39-16,40-39 15,-40 40-15,39 0 16,1 0-1,0-40 17,-40 39-32,40-39 31,-1 0-16,-39 40 1,40-40 0,-40 0 15,40 0 0,-40 40-31,0-40 16,0 40-1,40-40-15,-40 39 16,39-39-16,-39 40 15,40-40 17,-40 40-17,40-40 16,-40 40-15,40-40 46,-1 40-30,-39-40-1,40 0-31,-40 39 15,0-39 1,0 40 0,0 0 15,40-40-31,-40 40 15,0-1 1,40 1 0,-40 0-1,39-40 1,-39 0-1,0 40 1,40-40 0,-40 39 15,0 1 16,40-40-16,-40 40 0,40-40 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sz="1300">
                <a:latin typeface="Arial" panose="020B0604020202020204" pitchFamily="34" charset="0"/>
              </a:defRPr>
            </a:lvl1pPr>
          </a:lstStyle>
          <a:p>
            <a:pPr>
              <a:defRPr/>
            </a:pPr>
            <a:endParaRPr lang="zh-CN" altLang="en-US"/>
          </a:p>
        </p:txBody>
      </p:sp>
      <p:sp>
        <p:nvSpPr>
          <p:cNvPr id="512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defRPr>
            </a:lvl1pPr>
          </a:lstStyle>
          <a:p>
            <a:pPr>
              <a:defRPr/>
            </a:pPr>
            <a:fld id="{55FA1B8A-8B07-46C3-A6CB-1ED736EBD383}" type="datetimeFigureOut">
              <a:rPr lang="en-US" altLang="zh-CN"/>
              <a:pPr>
                <a:defRPr/>
              </a:pPr>
              <a:t>11/22/2019</a:t>
            </a:fld>
            <a:endParaRPr lang="en-US" altLang="zh-CN"/>
          </a:p>
        </p:txBody>
      </p:sp>
      <p:sp>
        <p:nvSpPr>
          <p:cNvPr id="5222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sz="1300">
                <a:latin typeface="Arial" panose="020B0604020202020204" pitchFamily="34"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4900F39B-7BB7-4797-9C9A-981198402EE6}" type="slidenum">
              <a:rPr lang="en-US" altLang="zh-CN"/>
              <a:pPr>
                <a:defRPr/>
              </a:pPr>
              <a:t>‹#›</a:t>
            </a:fld>
            <a:endParaRPr lang="en-US" altLang="zh-CN"/>
          </a:p>
        </p:txBody>
      </p:sp>
    </p:spTree>
    <p:extLst>
      <p:ext uri="{BB962C8B-B14F-4D97-AF65-F5344CB8AC3E}">
        <p14:creationId xmlns:p14="http://schemas.microsoft.com/office/powerpoint/2010/main" val="2464953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578EA847-5278-4432-A73E-4C959E7BC55C}" type="slidenum">
              <a:rPr lang="en-US" altLang="zh-CN" smtClean="0"/>
              <a:pPr/>
              <a:t>1</a:t>
            </a:fld>
            <a:endParaRPr lang="en-US" altLang="zh-CN"/>
          </a:p>
        </p:txBody>
      </p:sp>
      <p:sp>
        <p:nvSpPr>
          <p:cNvPr id="5325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0CC8BBE-1827-4F6A-840F-4FF091E85D18}" type="slidenum">
              <a:rPr lang="en-US" altLang="zh-CN" sz="1300"/>
              <a:pPr algn="r" eaLnBrk="1" hangingPunct="1">
                <a:spcBef>
                  <a:spcPct val="0"/>
                </a:spcBef>
              </a:pPr>
              <a:t>1</a:t>
            </a:fld>
            <a:endParaRPr lang="en-US" altLang="zh-CN" sz="13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93578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7FA2B30-4CE2-4F0D-BB1D-4DAA2F34E257}" type="slidenum">
              <a:rPr lang="en-US" altLang="zh-CN" sz="1300"/>
              <a:pPr>
                <a:spcBef>
                  <a:spcPct val="0"/>
                </a:spcBef>
              </a:pPr>
              <a:t>10</a:t>
            </a:fld>
            <a:endParaRPr lang="en-US" altLang="zh-CN" sz="1300"/>
          </a:p>
        </p:txBody>
      </p:sp>
      <p:sp>
        <p:nvSpPr>
          <p:cNvPr id="15974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E037F02-1E8B-4827-959E-8EA197B8C31D}" type="slidenum">
              <a:rPr lang="en-US" altLang="zh-CN" sz="1300"/>
              <a:pPr algn="r" eaLnBrk="1" hangingPunct="1">
                <a:spcBef>
                  <a:spcPct val="0"/>
                </a:spcBef>
              </a:pPr>
              <a:t>10</a:t>
            </a:fld>
            <a:endParaRPr lang="en-US" altLang="zh-CN" sz="1300"/>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1921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11</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1564915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2C474052-A53F-41E9-BD86-06716EAB9042}" type="slidenum">
              <a:rPr lang="en-US" altLang="zh-CN" smtClean="0"/>
              <a:pPr/>
              <a:t>12</a:t>
            </a:fld>
            <a:endParaRPr lang="en-US" altLang="zh-CN"/>
          </a:p>
        </p:txBody>
      </p:sp>
      <p:sp>
        <p:nvSpPr>
          <p:cNvPr id="5427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D06CC2B-FB7B-47DD-9D71-31D847D789C1}" type="slidenum">
              <a:rPr lang="en-US" altLang="zh-CN" sz="1300"/>
              <a:pPr algn="r" eaLnBrk="1" hangingPunct="1">
                <a:spcBef>
                  <a:spcPct val="0"/>
                </a:spcBef>
              </a:pPr>
              <a:t>12</a:t>
            </a:fld>
            <a:endParaRPr lang="en-US" altLang="zh-CN" sz="130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6681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8183174E-5026-48EF-92FB-9FA2D25768B9}" type="slidenum">
              <a:rPr lang="en-US" altLang="zh-CN" smtClean="0"/>
              <a:pPr/>
              <a:t>13</a:t>
            </a:fld>
            <a:endParaRPr lang="en-US" altLang="zh-CN"/>
          </a:p>
        </p:txBody>
      </p:sp>
      <p:sp>
        <p:nvSpPr>
          <p:cNvPr id="5529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7C91900-E879-4955-A864-D4FE781467F6}" type="slidenum">
              <a:rPr lang="en-US" altLang="zh-CN" sz="1300"/>
              <a:pPr algn="r" eaLnBrk="1" hangingPunct="1">
                <a:spcBef>
                  <a:spcPct val="0"/>
                </a:spcBef>
              </a:pPr>
              <a:t>13</a:t>
            </a:fld>
            <a:endParaRPr lang="en-US" altLang="zh-CN" sz="130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05266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E9860D21-4CE3-45AA-8674-F60DDA8A0E41}" type="slidenum">
              <a:rPr lang="en-US" altLang="zh-CN" smtClean="0"/>
              <a:pPr/>
              <a:t>14</a:t>
            </a:fld>
            <a:endParaRPr lang="en-US" altLang="zh-CN"/>
          </a:p>
        </p:txBody>
      </p:sp>
      <p:sp>
        <p:nvSpPr>
          <p:cNvPr id="5632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09702C4-AA4D-4ED4-8D56-6061BA83B3F5}" type="slidenum">
              <a:rPr lang="en-US" altLang="zh-CN" sz="1300"/>
              <a:pPr algn="r" eaLnBrk="1" hangingPunct="1">
                <a:spcBef>
                  <a:spcPct val="0"/>
                </a:spcBef>
              </a:pPr>
              <a:t>14</a:t>
            </a:fld>
            <a:endParaRPr lang="en-US" altLang="zh-CN" sz="130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15400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0B2F309D-079B-4B47-BA44-9DC9CBDBBBF3}" type="slidenum">
              <a:rPr lang="en-US" altLang="zh-CN" smtClean="0"/>
              <a:pPr/>
              <a:t>15</a:t>
            </a:fld>
            <a:endParaRPr lang="en-US" altLang="zh-CN"/>
          </a:p>
        </p:txBody>
      </p:sp>
      <p:sp>
        <p:nvSpPr>
          <p:cNvPr id="5734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A6FA839-2D3F-4CF8-98EA-72739830333F}" type="slidenum">
              <a:rPr lang="en-US" altLang="zh-CN" sz="1300"/>
              <a:pPr algn="r" eaLnBrk="1" hangingPunct="1">
                <a:spcBef>
                  <a:spcPct val="0"/>
                </a:spcBef>
              </a:pPr>
              <a:t>15</a:t>
            </a:fld>
            <a:endParaRPr lang="en-US" altLang="zh-CN" sz="130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86627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9ACC92C6-034A-42E3-AFB2-F58BF33B860B}" type="slidenum">
              <a:rPr lang="en-US" altLang="zh-CN" smtClean="0"/>
              <a:pPr/>
              <a:t>16</a:t>
            </a:fld>
            <a:endParaRPr lang="en-US" altLang="zh-CN"/>
          </a:p>
        </p:txBody>
      </p:sp>
      <p:sp>
        <p:nvSpPr>
          <p:cNvPr id="5837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98373F6-274B-40F1-B44F-6B5A0164D349}" type="slidenum">
              <a:rPr lang="en-US" altLang="zh-CN" sz="1300"/>
              <a:pPr algn="r" eaLnBrk="1" hangingPunct="1">
                <a:spcBef>
                  <a:spcPct val="0"/>
                </a:spcBef>
              </a:pPr>
              <a:t>16</a:t>
            </a:fld>
            <a:endParaRPr lang="en-US" altLang="zh-CN" sz="130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43100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49DCD37A-D3B1-4F37-9338-7483F610D221}" type="slidenum">
              <a:rPr lang="en-US" altLang="zh-CN" smtClean="0"/>
              <a:pPr/>
              <a:t>17</a:t>
            </a:fld>
            <a:endParaRPr lang="en-US" altLang="zh-CN"/>
          </a:p>
        </p:txBody>
      </p:sp>
      <p:sp>
        <p:nvSpPr>
          <p:cNvPr id="5939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8BCDEE4-2045-45BE-A32E-48E88237D5B7}" type="slidenum">
              <a:rPr lang="en-US" altLang="zh-CN" sz="1300"/>
              <a:pPr algn="r" eaLnBrk="1" hangingPunct="1">
                <a:spcBef>
                  <a:spcPct val="0"/>
                </a:spcBef>
              </a:pPr>
              <a:t>17</a:t>
            </a:fld>
            <a:endParaRPr lang="en-US" altLang="zh-CN" sz="1300"/>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30470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06B9DDF9-3BB4-4020-A45D-62537A833BE5}" type="slidenum">
              <a:rPr lang="en-US" altLang="zh-CN" smtClean="0"/>
              <a:pPr/>
              <a:t>18</a:t>
            </a:fld>
            <a:endParaRPr lang="en-US" altLang="zh-CN"/>
          </a:p>
        </p:txBody>
      </p:sp>
      <p:sp>
        <p:nvSpPr>
          <p:cNvPr id="6041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5EAACD-5533-430B-A952-57F8D5FE3038}" type="slidenum">
              <a:rPr lang="en-US" altLang="zh-CN" sz="1300"/>
              <a:pPr algn="r" eaLnBrk="1" hangingPunct="1">
                <a:spcBef>
                  <a:spcPct val="0"/>
                </a:spcBef>
              </a:pPr>
              <a:t>18</a:t>
            </a:fld>
            <a:endParaRPr lang="en-US" altLang="zh-CN" sz="1300"/>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82413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59152C09-2258-4649-9500-F8FAB287FA98}" type="slidenum">
              <a:rPr lang="en-US" altLang="zh-CN" smtClean="0"/>
              <a:pPr/>
              <a:t>19</a:t>
            </a:fld>
            <a:endParaRPr lang="en-US" altLang="zh-CN"/>
          </a:p>
        </p:txBody>
      </p:sp>
      <p:sp>
        <p:nvSpPr>
          <p:cNvPr id="6144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3A19E57-2AF5-4A1B-8624-EAA3D0EE51C3}" type="slidenum">
              <a:rPr lang="en-US" altLang="zh-CN" sz="1300"/>
              <a:pPr algn="r" eaLnBrk="1" hangingPunct="1">
                <a:spcBef>
                  <a:spcPct val="0"/>
                </a:spcBef>
              </a:pPr>
              <a:t>19</a:t>
            </a:fld>
            <a:endParaRPr lang="en-US" altLang="zh-CN" sz="1300"/>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8167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dirty="0"/>
          </a:p>
        </p:txBody>
      </p:sp>
    </p:spTree>
    <p:extLst>
      <p:ext uri="{BB962C8B-B14F-4D97-AF65-F5344CB8AC3E}">
        <p14:creationId xmlns:p14="http://schemas.microsoft.com/office/powerpoint/2010/main" val="3719595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B93AA97B-2FD6-4156-B874-2E63D1051131}" type="slidenum">
              <a:rPr lang="en-US" altLang="zh-CN" smtClean="0"/>
              <a:pPr/>
              <a:t>20</a:t>
            </a:fld>
            <a:endParaRPr lang="en-US" altLang="zh-CN"/>
          </a:p>
        </p:txBody>
      </p:sp>
      <p:sp>
        <p:nvSpPr>
          <p:cNvPr id="6246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39A0EB-91E6-4B88-A855-D8C7113AF637}" type="slidenum">
              <a:rPr lang="en-US" altLang="zh-CN" sz="1300"/>
              <a:pPr algn="r" eaLnBrk="1" hangingPunct="1">
                <a:spcBef>
                  <a:spcPct val="0"/>
                </a:spcBef>
              </a:pPr>
              <a:t>20</a:t>
            </a:fld>
            <a:endParaRPr lang="en-US" altLang="zh-CN" sz="1300"/>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27739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21</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1537536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95EACE32-C108-4F79-A058-A6079804A5F5}" type="slidenum">
              <a:rPr lang="en-US" altLang="zh-CN" smtClean="0"/>
              <a:pPr/>
              <a:t>22</a:t>
            </a:fld>
            <a:endParaRPr lang="en-US" altLang="zh-CN"/>
          </a:p>
        </p:txBody>
      </p:sp>
      <p:sp>
        <p:nvSpPr>
          <p:cNvPr id="6656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D3B67A9-98C9-4CEC-A32C-F7057B9160D7}" type="slidenum">
              <a:rPr lang="en-US" altLang="zh-CN" sz="1300"/>
              <a:pPr algn="r" eaLnBrk="1" hangingPunct="1">
                <a:spcBef>
                  <a:spcPct val="0"/>
                </a:spcBef>
              </a:pPr>
              <a:t>22</a:t>
            </a:fld>
            <a:endParaRPr lang="en-US" altLang="zh-CN" sz="130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57205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269B3502-75F0-43E7-8F01-E360D04604D0}" type="slidenum">
              <a:rPr lang="en-US" altLang="zh-CN" smtClean="0"/>
              <a:pPr/>
              <a:t>23</a:t>
            </a:fld>
            <a:endParaRPr lang="en-US" altLang="zh-CN"/>
          </a:p>
        </p:txBody>
      </p:sp>
      <p:sp>
        <p:nvSpPr>
          <p:cNvPr id="6758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F481C12-3CA0-44EF-997E-5695C3B6FDF2}" type="slidenum">
              <a:rPr lang="en-US" altLang="zh-CN" sz="1300"/>
              <a:pPr algn="r" eaLnBrk="1" hangingPunct="1">
                <a:spcBef>
                  <a:spcPct val="0"/>
                </a:spcBef>
              </a:pPr>
              <a:t>23</a:t>
            </a:fld>
            <a:endParaRPr lang="en-US" altLang="zh-CN" sz="1300"/>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82221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679D72A2-CC5B-4676-855D-2C4374E30023}" type="slidenum">
              <a:rPr lang="en-US" altLang="zh-CN" smtClean="0"/>
              <a:pPr/>
              <a:t>24</a:t>
            </a:fld>
            <a:endParaRPr lang="en-US" altLang="zh-CN"/>
          </a:p>
        </p:txBody>
      </p:sp>
      <p:sp>
        <p:nvSpPr>
          <p:cNvPr id="6861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B6569CC-9A00-4AFE-A4F7-11BFA690912A}" type="slidenum">
              <a:rPr lang="en-US" altLang="zh-CN" sz="1300"/>
              <a:pPr algn="r" eaLnBrk="1" hangingPunct="1">
                <a:spcBef>
                  <a:spcPct val="0"/>
                </a:spcBef>
              </a:pPr>
              <a:t>24</a:t>
            </a:fld>
            <a:endParaRPr lang="en-US" altLang="zh-CN" sz="1300"/>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71972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5457A4C9-A37A-435A-B5EB-A77D6C8CE5BF}" type="slidenum">
              <a:rPr lang="en-US" altLang="zh-CN" smtClean="0"/>
              <a:pPr/>
              <a:t>25</a:t>
            </a:fld>
            <a:endParaRPr lang="en-US" altLang="zh-CN"/>
          </a:p>
        </p:txBody>
      </p:sp>
      <p:sp>
        <p:nvSpPr>
          <p:cNvPr id="6963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77AF59C-B6B9-4DDC-BEBA-F75C8E0EE8C9}" type="slidenum">
              <a:rPr lang="en-US" altLang="zh-CN" sz="1300"/>
              <a:pPr algn="r" eaLnBrk="1" hangingPunct="1">
                <a:spcBef>
                  <a:spcPct val="0"/>
                </a:spcBef>
              </a:pPr>
              <a:t>25</a:t>
            </a:fld>
            <a:endParaRPr lang="en-US" altLang="zh-CN" sz="1300"/>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49397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9A700784-AC17-4FCB-86D8-C2093EFC72A9}" type="slidenum">
              <a:rPr lang="en-US" altLang="zh-CN" smtClean="0"/>
              <a:pPr/>
              <a:t>26</a:t>
            </a:fld>
            <a:endParaRPr lang="en-US" altLang="zh-CN"/>
          </a:p>
        </p:txBody>
      </p:sp>
      <p:sp>
        <p:nvSpPr>
          <p:cNvPr id="7065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A84B18E-2F78-4F07-AAC2-616B9C7AF2B6}" type="slidenum">
              <a:rPr lang="en-US" altLang="zh-CN" sz="1300"/>
              <a:pPr algn="r" eaLnBrk="1" hangingPunct="1">
                <a:spcBef>
                  <a:spcPct val="0"/>
                </a:spcBef>
              </a:pPr>
              <a:t>26</a:t>
            </a:fld>
            <a:endParaRPr lang="en-US" altLang="zh-CN" sz="1300"/>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41083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4D38906B-6237-4D8C-886B-F52E186105FE}" type="slidenum">
              <a:rPr lang="en-US" altLang="zh-CN" smtClean="0"/>
              <a:pPr/>
              <a:t>27</a:t>
            </a:fld>
            <a:endParaRPr lang="en-US" altLang="zh-CN"/>
          </a:p>
        </p:txBody>
      </p:sp>
      <p:sp>
        <p:nvSpPr>
          <p:cNvPr id="7168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07FC249-61E7-494D-8217-47F63561B772}" type="slidenum">
              <a:rPr lang="en-US" altLang="zh-CN" sz="1300"/>
              <a:pPr algn="r" eaLnBrk="1" hangingPunct="1">
                <a:spcBef>
                  <a:spcPct val="0"/>
                </a:spcBef>
              </a:pPr>
              <a:t>27</a:t>
            </a:fld>
            <a:endParaRPr lang="en-US" altLang="zh-CN" sz="1300"/>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34750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F36D98C7-F43A-4A12-9623-65455E84E9A4}" type="slidenum">
              <a:rPr lang="en-US" altLang="zh-CN" smtClean="0"/>
              <a:pPr/>
              <a:t>28</a:t>
            </a:fld>
            <a:endParaRPr lang="en-US" altLang="zh-CN"/>
          </a:p>
        </p:txBody>
      </p:sp>
      <p:sp>
        <p:nvSpPr>
          <p:cNvPr id="7270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BC47F5A-9E91-48C9-BFC3-7FB112D4A9E4}" type="slidenum">
              <a:rPr lang="en-US" altLang="zh-CN" sz="1300"/>
              <a:pPr algn="r" eaLnBrk="1" hangingPunct="1">
                <a:spcBef>
                  <a:spcPct val="0"/>
                </a:spcBef>
              </a:pPr>
              <a:t>28</a:t>
            </a:fld>
            <a:endParaRPr lang="en-US" altLang="zh-CN" sz="130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05388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3D71E86B-CDB9-4D47-A2F9-AE4B3C24B49D}" type="slidenum">
              <a:rPr lang="en-US" altLang="zh-CN" smtClean="0"/>
              <a:pPr/>
              <a:t>29</a:t>
            </a:fld>
            <a:endParaRPr lang="en-US" altLang="zh-CN"/>
          </a:p>
        </p:txBody>
      </p:sp>
      <p:sp>
        <p:nvSpPr>
          <p:cNvPr id="7373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DC9C090-911C-48F5-A3DD-23675E498DBC}" type="slidenum">
              <a:rPr lang="en-US" altLang="zh-CN" sz="1300"/>
              <a:pPr algn="r" eaLnBrk="1" hangingPunct="1">
                <a:spcBef>
                  <a:spcPct val="0"/>
                </a:spcBef>
              </a:pPr>
              <a:t>29</a:t>
            </a:fld>
            <a:endParaRPr lang="en-US" altLang="zh-CN" sz="1300"/>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0183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C41FABE-11AF-42CD-908F-F2FFC91E6A2D}" type="slidenum">
              <a:rPr lang="en-US" altLang="zh-CN" sz="1300"/>
              <a:pPr>
                <a:spcBef>
                  <a:spcPct val="0"/>
                </a:spcBef>
              </a:pPr>
              <a:t>3</a:t>
            </a:fld>
            <a:endParaRPr lang="en-US" altLang="zh-CN" sz="1300"/>
          </a:p>
        </p:txBody>
      </p:sp>
      <p:sp>
        <p:nvSpPr>
          <p:cNvPr id="15565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F80EBE7-11CB-4611-92E6-88F3B07B0A9A}" type="slidenum">
              <a:rPr lang="en-US" altLang="zh-CN" sz="1300"/>
              <a:pPr algn="r" eaLnBrk="1" hangingPunct="1">
                <a:spcBef>
                  <a:spcPct val="0"/>
                </a:spcBef>
              </a:pPr>
              <a:t>3</a:t>
            </a:fld>
            <a:endParaRPr lang="en-US" altLang="zh-CN" sz="1300"/>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1011605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48548765-2E2F-42C4-9AED-41AA3F91233A}" type="slidenum">
              <a:rPr lang="en-US" altLang="zh-CN" smtClean="0"/>
              <a:pPr/>
              <a:t>30</a:t>
            </a:fld>
            <a:endParaRPr lang="en-US" altLang="zh-CN"/>
          </a:p>
        </p:txBody>
      </p:sp>
      <p:sp>
        <p:nvSpPr>
          <p:cNvPr id="7475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2D1BC0C-B3C8-4288-9001-CE924627985A}" type="slidenum">
              <a:rPr lang="en-US" altLang="zh-CN" sz="1300"/>
              <a:pPr algn="r" eaLnBrk="1" hangingPunct="1">
                <a:spcBef>
                  <a:spcPct val="0"/>
                </a:spcBef>
              </a:pPr>
              <a:t>30</a:t>
            </a:fld>
            <a:endParaRPr lang="en-US" altLang="zh-CN" sz="130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54332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2F7448D0-77A9-43C4-AC9E-E5AC9709A169}" type="slidenum">
              <a:rPr lang="en-US" altLang="zh-CN" smtClean="0"/>
              <a:pPr/>
              <a:t>31</a:t>
            </a:fld>
            <a:endParaRPr lang="en-US" altLang="zh-CN"/>
          </a:p>
        </p:txBody>
      </p:sp>
      <p:sp>
        <p:nvSpPr>
          <p:cNvPr id="7577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BFF8B80-8A17-4BE2-8B3D-FC54091DD3D5}" type="slidenum">
              <a:rPr lang="en-US" altLang="zh-CN" sz="1300"/>
              <a:pPr algn="r" eaLnBrk="1" hangingPunct="1">
                <a:spcBef>
                  <a:spcPct val="0"/>
                </a:spcBef>
              </a:pPr>
              <a:t>31</a:t>
            </a:fld>
            <a:endParaRPr lang="en-US" altLang="zh-CN" sz="130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27421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1DAA8D93-2D11-4CAE-B921-B28FB96ABF06}" type="slidenum">
              <a:rPr lang="en-US" altLang="zh-CN" smtClean="0"/>
              <a:pPr/>
              <a:t>32</a:t>
            </a:fld>
            <a:endParaRPr lang="en-US" altLang="zh-CN"/>
          </a:p>
        </p:txBody>
      </p:sp>
      <p:sp>
        <p:nvSpPr>
          <p:cNvPr id="7680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ACCBFA4-1032-481B-B15C-B95E47BA94ED}" type="slidenum">
              <a:rPr lang="en-US" altLang="zh-CN" sz="1300"/>
              <a:pPr algn="r" eaLnBrk="1" hangingPunct="1">
                <a:spcBef>
                  <a:spcPct val="0"/>
                </a:spcBef>
              </a:pPr>
              <a:t>32</a:t>
            </a:fld>
            <a:endParaRPr lang="en-US" altLang="zh-CN" sz="1300"/>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1781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BCC77441-7072-40B8-A6A7-9CBFCF0D7B0B}" type="slidenum">
              <a:rPr lang="en-US" altLang="zh-CN" smtClean="0"/>
              <a:pPr/>
              <a:t>33</a:t>
            </a:fld>
            <a:endParaRPr lang="en-US" altLang="zh-CN"/>
          </a:p>
        </p:txBody>
      </p:sp>
      <p:sp>
        <p:nvSpPr>
          <p:cNvPr id="7782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3D96F06-8EEE-4A97-BDC6-D95F2DA10151}" type="slidenum">
              <a:rPr lang="en-US" altLang="zh-CN" sz="1300"/>
              <a:pPr algn="r" eaLnBrk="1" hangingPunct="1">
                <a:spcBef>
                  <a:spcPct val="0"/>
                </a:spcBef>
              </a:pPr>
              <a:t>33</a:t>
            </a:fld>
            <a:endParaRPr lang="en-US" altLang="zh-CN" sz="130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83386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66595A1F-0BEE-4ABB-9B6F-29586A7F087B}" type="slidenum">
              <a:rPr lang="en-US" altLang="zh-CN" smtClean="0"/>
              <a:pPr/>
              <a:t>34</a:t>
            </a:fld>
            <a:endParaRPr lang="en-US" altLang="zh-CN"/>
          </a:p>
        </p:txBody>
      </p:sp>
      <p:sp>
        <p:nvSpPr>
          <p:cNvPr id="7885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7A46112-75AC-41D5-8604-F299434555DA}" type="slidenum">
              <a:rPr lang="en-US" altLang="zh-CN" sz="1300"/>
              <a:pPr algn="r" eaLnBrk="1" hangingPunct="1">
                <a:spcBef>
                  <a:spcPct val="0"/>
                </a:spcBef>
              </a:pPr>
              <a:t>34</a:t>
            </a:fld>
            <a:endParaRPr lang="en-US" altLang="zh-CN" sz="1300"/>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40047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B4E4FB33-F6C6-4792-973B-73F37ED4882F}" type="slidenum">
              <a:rPr lang="en-US" altLang="zh-CN" smtClean="0"/>
              <a:pPr/>
              <a:t>35</a:t>
            </a:fld>
            <a:endParaRPr lang="en-US" altLang="zh-CN"/>
          </a:p>
        </p:txBody>
      </p:sp>
      <p:sp>
        <p:nvSpPr>
          <p:cNvPr id="7987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3620F11-C1C7-47E6-AE3C-9A548D7F2E7B}" type="slidenum">
              <a:rPr lang="en-US" altLang="zh-CN" sz="1300"/>
              <a:pPr algn="r" eaLnBrk="1" hangingPunct="1">
                <a:spcBef>
                  <a:spcPct val="0"/>
                </a:spcBef>
              </a:pPr>
              <a:t>35</a:t>
            </a:fld>
            <a:endParaRPr lang="en-US" altLang="zh-CN" sz="130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91639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36</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3153326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95131E94-9553-49D9-B14F-D877EB867859}" type="slidenum">
              <a:rPr lang="en-US" altLang="zh-CN" smtClean="0"/>
              <a:pPr/>
              <a:t>37</a:t>
            </a:fld>
            <a:endParaRPr lang="en-US" altLang="zh-CN"/>
          </a:p>
        </p:txBody>
      </p:sp>
      <p:sp>
        <p:nvSpPr>
          <p:cNvPr id="8089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877217B-C876-4C29-B86D-618917FBA9E0}" type="slidenum">
              <a:rPr lang="en-US" altLang="zh-CN" sz="1300"/>
              <a:pPr algn="r" eaLnBrk="1" hangingPunct="1">
                <a:spcBef>
                  <a:spcPct val="0"/>
                </a:spcBef>
              </a:pPr>
              <a:t>37</a:t>
            </a:fld>
            <a:endParaRPr lang="en-US" altLang="zh-CN" sz="1300"/>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1625771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9D1ED09D-98CD-42A0-A8B7-258B5916C29E}" type="slidenum">
              <a:rPr lang="en-US" altLang="zh-CN" smtClean="0"/>
              <a:pPr/>
              <a:t>38</a:t>
            </a:fld>
            <a:endParaRPr lang="en-US" altLang="zh-CN"/>
          </a:p>
        </p:txBody>
      </p:sp>
      <p:sp>
        <p:nvSpPr>
          <p:cNvPr id="8192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4ADEF15-D612-4D6E-9D20-D24C66C1857A}" type="slidenum">
              <a:rPr lang="en-US" altLang="zh-CN" sz="1300"/>
              <a:pPr algn="r" eaLnBrk="1" hangingPunct="1">
                <a:spcBef>
                  <a:spcPct val="0"/>
                </a:spcBef>
              </a:pPr>
              <a:t>38</a:t>
            </a:fld>
            <a:endParaRPr lang="en-US" altLang="zh-CN" sz="130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45770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B8743DC6-E4F5-485D-B473-CD1D518E67CE}" type="slidenum">
              <a:rPr lang="en-US" altLang="zh-CN" smtClean="0"/>
              <a:pPr/>
              <a:t>39</a:t>
            </a:fld>
            <a:endParaRPr lang="en-US" altLang="zh-CN"/>
          </a:p>
        </p:txBody>
      </p:sp>
      <p:sp>
        <p:nvSpPr>
          <p:cNvPr id="8294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7D2CEE6-C8E9-4723-9A0E-A6A7F913E96B}" type="slidenum">
              <a:rPr lang="en-US" altLang="zh-CN" sz="1300"/>
              <a:pPr algn="r" eaLnBrk="1" hangingPunct="1">
                <a:spcBef>
                  <a:spcPct val="0"/>
                </a:spcBef>
              </a:pPr>
              <a:t>39</a:t>
            </a:fld>
            <a:endParaRPr lang="en-US" altLang="zh-CN" sz="130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5629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80B91D6-B9B6-4482-8EA6-E3CA831325BF}" type="slidenum">
              <a:rPr lang="en-US" altLang="zh-CN" sz="1300"/>
              <a:pPr>
                <a:spcBef>
                  <a:spcPct val="0"/>
                </a:spcBef>
              </a:pPr>
              <a:t>4</a:t>
            </a:fld>
            <a:endParaRPr lang="en-US" altLang="zh-CN" sz="1300"/>
          </a:p>
        </p:txBody>
      </p:sp>
      <p:sp>
        <p:nvSpPr>
          <p:cNvPr id="15667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C76355C-83CD-4C69-841C-83DB0AB13246}" type="slidenum">
              <a:rPr lang="en-US" altLang="zh-CN" sz="1300"/>
              <a:pPr algn="r" eaLnBrk="1" hangingPunct="1">
                <a:spcBef>
                  <a:spcPct val="0"/>
                </a:spcBef>
              </a:pPr>
              <a:t>4</a:t>
            </a:fld>
            <a:endParaRPr lang="en-US" altLang="zh-CN" sz="1300"/>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58977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EC2C0E26-C581-46B9-B4C1-9C28F96AFFD9}" type="slidenum">
              <a:rPr lang="en-US" altLang="zh-CN" smtClean="0"/>
              <a:pPr/>
              <a:t>40</a:t>
            </a:fld>
            <a:endParaRPr lang="en-US" altLang="zh-CN"/>
          </a:p>
        </p:txBody>
      </p:sp>
      <p:sp>
        <p:nvSpPr>
          <p:cNvPr id="8397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D7EBCF7-FC22-46A5-9658-BBFF036B347E}" type="slidenum">
              <a:rPr lang="en-US" altLang="zh-CN" sz="1300"/>
              <a:pPr algn="r" eaLnBrk="1" hangingPunct="1">
                <a:spcBef>
                  <a:spcPct val="0"/>
                </a:spcBef>
              </a:pPr>
              <a:t>40</a:t>
            </a:fld>
            <a:endParaRPr lang="en-US" altLang="zh-CN" sz="130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72723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9E17ADC8-9C1A-4080-A91C-74928226CD18}" type="slidenum">
              <a:rPr lang="en-US" altLang="zh-CN" smtClean="0"/>
              <a:pPr/>
              <a:t>42</a:t>
            </a:fld>
            <a:endParaRPr lang="en-US" altLang="zh-CN"/>
          </a:p>
        </p:txBody>
      </p:sp>
      <p:sp>
        <p:nvSpPr>
          <p:cNvPr id="8499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1551970-CA77-4CA0-AE3F-95E5BC49A3D4}" type="slidenum">
              <a:rPr lang="en-US" altLang="zh-CN" sz="1300"/>
              <a:pPr algn="r" eaLnBrk="1" hangingPunct="1">
                <a:spcBef>
                  <a:spcPct val="0"/>
                </a:spcBef>
              </a:pPr>
              <a:t>42</a:t>
            </a:fld>
            <a:endParaRPr lang="en-US" altLang="zh-CN" sz="13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21140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6D246A14-715E-402E-8425-0056D5F45AF2}" type="slidenum">
              <a:rPr lang="en-US" altLang="zh-CN" smtClean="0"/>
              <a:pPr/>
              <a:t>43</a:t>
            </a:fld>
            <a:endParaRPr lang="en-US" altLang="zh-CN"/>
          </a:p>
        </p:txBody>
      </p:sp>
      <p:sp>
        <p:nvSpPr>
          <p:cNvPr id="8601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E550189-4FC5-4476-8E9C-59FE0AB494BC}" type="slidenum">
              <a:rPr lang="en-US" altLang="zh-CN" sz="1300"/>
              <a:pPr algn="r" eaLnBrk="1" hangingPunct="1">
                <a:spcBef>
                  <a:spcPct val="0"/>
                </a:spcBef>
              </a:pPr>
              <a:t>43</a:t>
            </a:fld>
            <a:endParaRPr lang="en-US" altLang="zh-CN" sz="130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352697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0D2D1291-77BB-4AE5-A530-B459FEDA7E8B}" type="slidenum">
              <a:rPr lang="en-US" altLang="zh-CN" smtClean="0"/>
              <a:pPr/>
              <a:t>44</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5384647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C0664266-3BDB-47D0-8DDE-17651E0E0C80}" type="slidenum">
              <a:rPr lang="en-US" altLang="zh-CN" smtClean="0"/>
              <a:pPr/>
              <a:t>45</a:t>
            </a:fld>
            <a:endParaRPr lang="en-US" altLang="zh-CN"/>
          </a:p>
        </p:txBody>
      </p:sp>
      <p:sp>
        <p:nvSpPr>
          <p:cNvPr id="8806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6C43439-9661-4FA1-B12E-D7154A3CB1E3}" type="slidenum">
              <a:rPr lang="en-US" altLang="zh-CN" sz="1300"/>
              <a:pPr algn="r" eaLnBrk="1" hangingPunct="1">
                <a:spcBef>
                  <a:spcPct val="0"/>
                </a:spcBef>
              </a:pPr>
              <a:t>45</a:t>
            </a:fld>
            <a:endParaRPr lang="en-US" altLang="zh-CN" sz="1300"/>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在接收端记录消息</a:t>
            </a:r>
            <a:endParaRPr lang="en-US" altLang="zh-CN"/>
          </a:p>
          <a:p>
            <a:pPr eaLnBrk="1" hangingPunct="1"/>
            <a:r>
              <a:rPr lang="zh-CN" altLang="en-US"/>
              <a:t>若</a:t>
            </a:r>
            <a:r>
              <a:rPr lang="en-US" altLang="zh-CN" dirty="0"/>
              <a:t>Copy(m)</a:t>
            </a:r>
            <a:r>
              <a:rPr lang="zh-CN" altLang="en-US" dirty="0"/>
              <a:t>都</a:t>
            </a:r>
            <a:r>
              <a:rPr lang="en-US" altLang="zh-CN" dirty="0"/>
              <a:t>crash</a:t>
            </a:r>
            <a:r>
              <a:rPr lang="zh-CN" altLang="en-US" dirty="0"/>
              <a:t>，则</a:t>
            </a:r>
            <a:r>
              <a:rPr lang="en-US" altLang="zh-CN" dirty="0"/>
              <a:t>Dep(m)</a:t>
            </a:r>
            <a:r>
              <a:rPr lang="zh-CN" altLang="en-US"/>
              <a:t>成孤儿</a:t>
            </a:r>
            <a:endParaRPr lang="en-US" altLang="zh-CN"/>
          </a:p>
          <a:p>
            <a:pPr eaLnBrk="1" hangingPunct="1"/>
            <a:endParaRPr lang="zh-CN" altLang="zh-CN" dirty="0"/>
          </a:p>
        </p:txBody>
      </p:sp>
    </p:spTree>
    <p:extLst>
      <p:ext uri="{BB962C8B-B14F-4D97-AF65-F5344CB8AC3E}">
        <p14:creationId xmlns:p14="http://schemas.microsoft.com/office/powerpoint/2010/main" val="4094122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8CE33CC4-78A8-4F35-9241-84E56CA70AF0}" type="slidenum">
              <a:rPr lang="en-US" altLang="zh-CN" smtClean="0"/>
              <a:pPr/>
              <a:t>46</a:t>
            </a:fld>
            <a:endParaRPr lang="en-US" altLang="zh-CN"/>
          </a:p>
        </p:txBody>
      </p:sp>
      <p:sp>
        <p:nvSpPr>
          <p:cNvPr id="8909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773B19F-B1D3-4320-ABCD-3AD22E87F8AA}" type="slidenum">
              <a:rPr lang="en-US" altLang="zh-CN" sz="1300"/>
              <a:pPr algn="r" eaLnBrk="1" hangingPunct="1">
                <a:spcBef>
                  <a:spcPct val="0"/>
                </a:spcBef>
              </a:pPr>
              <a:t>46</a:t>
            </a:fld>
            <a:endParaRPr lang="en-US" altLang="zh-CN" sz="1300"/>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128164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01DDBAB1-C865-4302-A706-B61FBB5F8154}" type="slidenum">
              <a:rPr lang="en-US" altLang="zh-CN" smtClean="0"/>
              <a:pPr/>
              <a:t>47</a:t>
            </a:fld>
            <a:endParaRPr lang="en-US" altLang="zh-CN"/>
          </a:p>
        </p:txBody>
      </p:sp>
      <p:sp>
        <p:nvSpPr>
          <p:cNvPr id="9011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54FDA45-4B31-4776-A029-B896E327FF97}" type="slidenum">
              <a:rPr lang="en-US" altLang="zh-CN" sz="1300"/>
              <a:pPr algn="r" eaLnBrk="1" hangingPunct="1">
                <a:spcBef>
                  <a:spcPct val="0"/>
                </a:spcBef>
              </a:pPr>
              <a:t>47</a:t>
            </a:fld>
            <a:endParaRPr lang="en-US" altLang="zh-CN" sz="130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P crash</a:t>
            </a:r>
            <a:r>
              <a:rPr lang="zh-CN" altLang="en-US" dirty="0"/>
              <a:t>，</a:t>
            </a:r>
            <a:r>
              <a:rPr lang="en-US" altLang="zh-CN" dirty="0"/>
              <a:t>P</a:t>
            </a:r>
            <a:r>
              <a:rPr lang="zh-CN" altLang="en-US" dirty="0"/>
              <a:t>未记录</a:t>
            </a:r>
            <a:r>
              <a:rPr lang="en-US" altLang="zh-CN" dirty="0"/>
              <a:t>m</a:t>
            </a:r>
            <a:r>
              <a:rPr lang="zh-CN" altLang="en-US" dirty="0"/>
              <a:t>，则</a:t>
            </a:r>
            <a:r>
              <a:rPr lang="en-US" altLang="zh-CN" dirty="0"/>
              <a:t>Dep(m)</a:t>
            </a:r>
            <a:r>
              <a:rPr lang="zh-CN" altLang="en-US" dirty="0"/>
              <a:t>成孤儿，所以，要记录哪些进程依赖</a:t>
            </a:r>
            <a:r>
              <a:rPr lang="en-US" altLang="zh-CN" dirty="0"/>
              <a:t>m</a:t>
            </a:r>
            <a:endParaRPr lang="zh-CN" altLang="zh-CN" dirty="0"/>
          </a:p>
        </p:txBody>
      </p:sp>
    </p:spTree>
    <p:extLst>
      <p:ext uri="{BB962C8B-B14F-4D97-AF65-F5344CB8AC3E}">
        <p14:creationId xmlns:p14="http://schemas.microsoft.com/office/powerpoint/2010/main" val="214681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C365ED17-18E8-49D7-BA24-DB036D1A49E8}" type="slidenum">
              <a:rPr lang="en-US" altLang="zh-CN" smtClean="0"/>
              <a:pPr/>
              <a:t>48</a:t>
            </a:fld>
            <a:endParaRPr lang="en-US" altLang="zh-CN"/>
          </a:p>
        </p:txBody>
      </p:sp>
      <p:sp>
        <p:nvSpPr>
          <p:cNvPr id="9113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47DF065-C908-4A54-8107-F14BC9F1716D}" type="slidenum">
              <a:rPr lang="en-US" altLang="zh-CN" sz="1300"/>
              <a:pPr algn="r" eaLnBrk="1" hangingPunct="1">
                <a:spcBef>
                  <a:spcPct val="0"/>
                </a:spcBef>
              </a:pPr>
              <a:t>48</a:t>
            </a:fld>
            <a:endParaRPr lang="en-US" altLang="zh-CN" sz="1300"/>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279297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861F4A0B-10CB-4DA0-A296-8DBEB17D4603}" type="slidenum">
              <a:rPr lang="en-US" altLang="zh-CN" smtClean="0"/>
              <a:pPr/>
              <a:t>49</a:t>
            </a:fld>
            <a:endParaRPr lang="en-US" altLang="zh-CN"/>
          </a:p>
        </p:txBody>
      </p:sp>
      <p:sp>
        <p:nvSpPr>
          <p:cNvPr id="9216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88398BF-9C6F-458C-B59A-6E5D6334565E}" type="slidenum">
              <a:rPr lang="en-US" altLang="zh-CN" sz="1300"/>
              <a:pPr algn="r" eaLnBrk="1" hangingPunct="1">
                <a:spcBef>
                  <a:spcPct val="0"/>
                </a:spcBef>
              </a:pPr>
              <a:t>49</a:t>
            </a:fld>
            <a:endParaRPr lang="en-US" altLang="zh-CN" sz="1300"/>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072943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65BE1B2F-D17F-4C74-ADAF-28965836DF30}" type="slidenum">
              <a:rPr lang="en-US" altLang="zh-CN" smtClean="0"/>
              <a:pPr/>
              <a:t>50</a:t>
            </a:fld>
            <a:endParaRPr lang="en-US" altLang="zh-CN"/>
          </a:p>
        </p:txBody>
      </p:sp>
      <p:sp>
        <p:nvSpPr>
          <p:cNvPr id="9318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55AFB18-AB25-4FD2-AEEE-C20AEEAE29E4}" type="slidenum">
              <a:rPr lang="en-US" altLang="zh-CN" sz="1300"/>
              <a:pPr algn="r" eaLnBrk="1" hangingPunct="1">
                <a:spcBef>
                  <a:spcPct val="0"/>
                </a:spcBef>
              </a:pPr>
              <a:t>50</a:t>
            </a:fld>
            <a:endParaRPr lang="en-US" altLang="zh-CN" sz="1300"/>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9413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75F23C7-F162-48D6-925C-4C362CE5D3D6}" type="slidenum">
              <a:rPr lang="en-US" altLang="zh-CN" sz="1300"/>
              <a:pPr>
                <a:spcBef>
                  <a:spcPct val="0"/>
                </a:spcBef>
              </a:pPr>
              <a:t>5</a:t>
            </a:fld>
            <a:endParaRPr lang="en-US" altLang="zh-CN" sz="1300"/>
          </a:p>
        </p:txBody>
      </p:sp>
      <p:sp>
        <p:nvSpPr>
          <p:cNvPr id="15769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0EAAB76-4AAC-45DE-99CD-EE52C88677A0}" type="slidenum">
              <a:rPr lang="en-US" altLang="zh-CN" sz="1300"/>
              <a:pPr algn="r" eaLnBrk="1" hangingPunct="1">
                <a:spcBef>
                  <a:spcPct val="0"/>
                </a:spcBef>
              </a:pPr>
              <a:t>5</a:t>
            </a:fld>
            <a:endParaRPr lang="en-US" altLang="zh-CN" sz="1300"/>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993053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2AC36707-DEF2-48AE-9976-BE53DEA539CB}" type="slidenum">
              <a:rPr lang="en-US" altLang="zh-CN" smtClean="0"/>
              <a:pPr/>
              <a:t>51</a:t>
            </a:fld>
            <a:endParaRPr lang="en-US" altLang="zh-CN"/>
          </a:p>
        </p:txBody>
      </p:sp>
      <p:sp>
        <p:nvSpPr>
          <p:cNvPr id="9421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8DFE5BB-9EFF-453F-BDC1-471EC51C1E9C}" type="slidenum">
              <a:rPr lang="en-US" altLang="zh-CN" sz="1300"/>
              <a:pPr algn="r" eaLnBrk="1" hangingPunct="1">
                <a:spcBef>
                  <a:spcPct val="0"/>
                </a:spcBef>
              </a:pPr>
              <a:t>51</a:t>
            </a:fld>
            <a:endParaRPr lang="en-US" altLang="zh-CN" sz="1300"/>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253679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E7238D03-9D11-4A81-B9AD-A98D1F9987BF}" type="slidenum">
              <a:rPr lang="en-US" altLang="zh-CN" smtClean="0"/>
              <a:pPr/>
              <a:t>52</a:t>
            </a:fld>
            <a:endParaRPr lang="en-US" altLang="zh-CN"/>
          </a:p>
        </p:txBody>
      </p:sp>
      <p:sp>
        <p:nvSpPr>
          <p:cNvPr id="9523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3E67EBF-DF14-4C7F-8623-CD7FAB43263E}" type="slidenum">
              <a:rPr lang="en-US" altLang="zh-CN" sz="1300"/>
              <a:pPr algn="r" eaLnBrk="1" hangingPunct="1">
                <a:spcBef>
                  <a:spcPct val="0"/>
                </a:spcBef>
              </a:pPr>
              <a:t>52</a:t>
            </a:fld>
            <a:endParaRPr lang="en-US" altLang="zh-CN" sz="1300"/>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350987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1BBCF664-2944-45CC-BCB7-BE5C36FA6ADC}" type="slidenum">
              <a:rPr lang="en-US" altLang="zh-CN" smtClean="0"/>
              <a:pPr/>
              <a:t>53</a:t>
            </a:fld>
            <a:endParaRPr lang="en-US" altLang="zh-CN"/>
          </a:p>
        </p:txBody>
      </p:sp>
      <p:sp>
        <p:nvSpPr>
          <p:cNvPr id="9625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AD66944-FB53-417C-AA46-E5B03CE1E087}" type="slidenum">
              <a:rPr lang="en-US" altLang="zh-CN" sz="1300"/>
              <a:pPr algn="r" eaLnBrk="1" hangingPunct="1">
                <a:spcBef>
                  <a:spcPct val="0"/>
                </a:spcBef>
              </a:pPr>
              <a:t>53</a:t>
            </a:fld>
            <a:endParaRPr lang="en-US" altLang="zh-CN" sz="1300"/>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634547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FED5C6D0-30B4-4E04-8821-7C4F7C7716A7}" type="slidenum">
              <a:rPr lang="en-US" altLang="zh-CN" smtClean="0"/>
              <a:pPr/>
              <a:t>54</a:t>
            </a:fld>
            <a:endParaRPr lang="en-US" altLang="zh-CN"/>
          </a:p>
        </p:txBody>
      </p:sp>
      <p:sp>
        <p:nvSpPr>
          <p:cNvPr id="9728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57D50B1-D47B-4A70-8F50-0ED1957070C2}" type="slidenum">
              <a:rPr lang="en-US" altLang="zh-CN" sz="1300"/>
              <a:pPr algn="r" eaLnBrk="1" hangingPunct="1">
                <a:spcBef>
                  <a:spcPct val="0"/>
                </a:spcBef>
              </a:pPr>
              <a:t>54</a:t>
            </a:fld>
            <a:endParaRPr lang="en-US" altLang="zh-CN" sz="1300"/>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270332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49DBEB8A-4742-4B36-9393-E18FC3290B47}" type="slidenum">
              <a:rPr lang="en-US" altLang="zh-CN" smtClean="0"/>
              <a:pPr/>
              <a:t>55</a:t>
            </a:fld>
            <a:endParaRPr lang="en-US" altLang="zh-CN"/>
          </a:p>
        </p:txBody>
      </p:sp>
      <p:sp>
        <p:nvSpPr>
          <p:cNvPr id="9830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75FCB388-F3AD-4EF2-9F4A-2C930D11A513}" type="slidenum">
              <a:rPr lang="en-US" altLang="zh-CN" sz="1300"/>
              <a:pPr algn="r" eaLnBrk="1" hangingPunct="1">
                <a:spcBef>
                  <a:spcPct val="0"/>
                </a:spcBef>
              </a:pPr>
              <a:t>55</a:t>
            </a:fld>
            <a:endParaRPr lang="en-US" altLang="zh-CN" sz="1300"/>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47202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0F040A6B-6AE4-4B3B-8606-7E928C8F441B}" type="slidenum">
              <a:rPr lang="en-US" altLang="zh-CN" smtClean="0"/>
              <a:pPr/>
              <a:t>56</a:t>
            </a:fld>
            <a:endParaRPr lang="en-US" altLang="zh-CN"/>
          </a:p>
        </p:txBody>
      </p:sp>
      <p:sp>
        <p:nvSpPr>
          <p:cNvPr id="9933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EE935C2-EC9B-4B81-8E76-CC24418A8D66}" type="slidenum">
              <a:rPr lang="en-US" altLang="zh-CN" sz="1300"/>
              <a:pPr algn="r" eaLnBrk="1" hangingPunct="1">
                <a:spcBef>
                  <a:spcPct val="0"/>
                </a:spcBef>
              </a:pPr>
              <a:t>56</a:t>
            </a:fld>
            <a:endParaRPr lang="en-US" altLang="zh-CN" sz="1300"/>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03558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51C70873-EACF-45C8-AA45-109DD27A910C}" type="slidenum">
              <a:rPr lang="en-US" altLang="zh-CN" smtClean="0"/>
              <a:pPr/>
              <a:t>57</a:t>
            </a:fld>
            <a:endParaRPr lang="en-US" altLang="zh-CN"/>
          </a:p>
        </p:txBody>
      </p:sp>
      <p:sp>
        <p:nvSpPr>
          <p:cNvPr id="10035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09735B3-CC68-4193-87CB-86AF8332C8A3}" type="slidenum">
              <a:rPr lang="en-US" altLang="zh-CN" sz="1300"/>
              <a:pPr algn="r" eaLnBrk="1" hangingPunct="1">
                <a:spcBef>
                  <a:spcPct val="0"/>
                </a:spcBef>
              </a:pPr>
              <a:t>57</a:t>
            </a:fld>
            <a:endParaRPr lang="en-US" altLang="zh-CN" sz="130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00435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charset="0"/>
                <a:ea typeface="宋体" pitchFamily="2" charset="-122"/>
              </a:defRPr>
            </a:lvl1pPr>
            <a:lvl2pPr marL="742950" indent="-285750" defTabSz="990600">
              <a:defRPr>
                <a:solidFill>
                  <a:schemeClr val="tx1"/>
                </a:solidFill>
                <a:latin typeface="Arial" charset="0"/>
                <a:ea typeface="宋体" pitchFamily="2" charset="-122"/>
              </a:defRPr>
            </a:lvl2pPr>
            <a:lvl3pPr marL="1143000" indent="-228600" defTabSz="990600">
              <a:defRPr>
                <a:solidFill>
                  <a:schemeClr val="tx1"/>
                </a:solidFill>
                <a:latin typeface="Arial" charset="0"/>
                <a:ea typeface="宋体" pitchFamily="2" charset="-122"/>
              </a:defRPr>
            </a:lvl3pPr>
            <a:lvl4pPr marL="1600200" indent="-228600" defTabSz="990600">
              <a:defRPr>
                <a:solidFill>
                  <a:schemeClr val="tx1"/>
                </a:solidFill>
                <a:latin typeface="Arial" charset="0"/>
                <a:ea typeface="宋体" pitchFamily="2" charset="-122"/>
              </a:defRPr>
            </a:lvl4pPr>
            <a:lvl5pPr marL="2057400" indent="-228600" defTabSz="990600">
              <a:defRPr>
                <a:solidFill>
                  <a:schemeClr val="tx1"/>
                </a:solidFill>
                <a:latin typeface="Arial"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charset="0"/>
                <a:ea typeface="宋体" pitchFamily="2" charset="-122"/>
              </a:defRPr>
            </a:lvl9pPr>
          </a:lstStyle>
          <a:p>
            <a:fld id="{B48504D5-DCFF-4EBC-B942-B73A0E116E33}" type="slidenum">
              <a:rPr lang="en-US" altLang="zh-CN" smtClean="0"/>
              <a:pPr/>
              <a:t>58</a:t>
            </a:fld>
            <a:endParaRPr lang="en-US" altLang="zh-CN"/>
          </a:p>
        </p:txBody>
      </p:sp>
      <p:sp>
        <p:nvSpPr>
          <p:cNvPr id="10137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D24740D-8D6E-483B-BDAE-8A36BF7A4340}" type="slidenum">
              <a:rPr lang="en-US" altLang="zh-CN" sz="1300"/>
              <a:pPr algn="r" eaLnBrk="1" hangingPunct="1">
                <a:spcBef>
                  <a:spcPct val="0"/>
                </a:spcBef>
              </a:pPr>
              <a:t>58</a:t>
            </a:fld>
            <a:endParaRPr lang="en-US" altLang="zh-CN" sz="1300"/>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187441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C6472-814A-473D-8A4D-1B74C50DBCD0}"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914" name="Rectangle 2"/>
          <p:cNvSpPr>
            <a:spLocks noGrp="1" noRot="1" noChangeAspect="1" noChangeArrowheads="1" noTextEdit="1"/>
          </p:cNvSpPr>
          <p:nvPr>
            <p:ph type="sldImg"/>
          </p:nvPr>
        </p:nvSpPr>
        <p:spPr>
          <a:xfrm>
            <a:off x="3263900" y="509588"/>
            <a:ext cx="3400425" cy="2549525"/>
          </a:xfrm>
          <a:ln/>
        </p:spPr>
      </p:sp>
      <p:sp>
        <p:nvSpPr>
          <p:cNvPr id="3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05694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8C1420-5125-4D07-96B3-908535F023B5}"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962" name="Rectangle 2"/>
          <p:cNvSpPr>
            <a:spLocks noGrp="1" noRot="1" noChangeAspect="1" noChangeArrowheads="1" noTextEdit="1"/>
          </p:cNvSpPr>
          <p:nvPr>
            <p:ph type="sldImg"/>
          </p:nvPr>
        </p:nvSpPr>
        <p:spPr>
          <a:xfrm>
            <a:off x="3263900" y="509588"/>
            <a:ext cx="3400425" cy="2549525"/>
          </a:xfrm>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337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0889C4C-F1B7-40F5-9CFA-FC02717D7183}" type="slidenum">
              <a:rPr lang="en-US" altLang="zh-CN" sz="1300"/>
              <a:pPr>
                <a:spcBef>
                  <a:spcPct val="0"/>
                </a:spcBef>
              </a:pPr>
              <a:t>6</a:t>
            </a:fld>
            <a:endParaRPr lang="en-US" altLang="zh-CN" sz="1300"/>
          </a:p>
        </p:txBody>
      </p:sp>
      <p:sp>
        <p:nvSpPr>
          <p:cNvPr id="15872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00A8436-87D9-45E1-81FD-96D28EEE724B}" type="slidenum">
              <a:rPr lang="en-US" altLang="zh-CN" sz="1300"/>
              <a:pPr algn="r" eaLnBrk="1" hangingPunct="1">
                <a:spcBef>
                  <a:spcPct val="0"/>
                </a:spcBef>
              </a:pPr>
              <a:t>6</a:t>
            </a:fld>
            <a:endParaRPr lang="en-US" altLang="zh-CN" sz="1300"/>
          </a:p>
        </p:txBody>
      </p:sp>
      <p:sp>
        <p:nvSpPr>
          <p:cNvPr id="158724" name="Rectangle 2"/>
          <p:cNvSpPr>
            <a:spLocks noGrp="1" noRot="1" noChangeAspect="1" noChangeArrowheads="1" noTextEdit="1"/>
          </p:cNvSpPr>
          <p:nvPr>
            <p:ph type="sldImg"/>
          </p:nvPr>
        </p:nvSpPr>
        <p:spPr>
          <a:ln/>
        </p:spPr>
      </p:sp>
      <p:sp>
        <p:nvSpPr>
          <p:cNvPr id="158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33638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78CDEAE-7627-49D9-AACD-9DFE7EE6DDBA}" type="slidenum">
              <a:rPr lang="en-US" altLang="zh-CN" sz="1300"/>
              <a:pPr>
                <a:spcBef>
                  <a:spcPct val="0"/>
                </a:spcBef>
              </a:pPr>
              <a:t>7</a:t>
            </a:fld>
            <a:endParaRPr lang="en-US" altLang="zh-CN" sz="1300"/>
          </a:p>
        </p:txBody>
      </p:sp>
      <p:sp>
        <p:nvSpPr>
          <p:cNvPr id="15257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3CA58C3-E93D-46EC-ADC9-A018A79DCDA5}" type="slidenum">
              <a:rPr lang="en-US" altLang="zh-CN" sz="1300"/>
              <a:pPr algn="r" eaLnBrk="1" hangingPunct="1">
                <a:spcBef>
                  <a:spcPct val="0"/>
                </a:spcBef>
              </a:pPr>
              <a:t>7</a:t>
            </a:fld>
            <a:endParaRPr lang="en-US" altLang="zh-CN" sz="1300"/>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55402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4BAB8E1-AC0A-4F92-BF2B-3726465C5FD9}" type="slidenum">
              <a:rPr lang="en-US" altLang="zh-CN" sz="1300"/>
              <a:pPr>
                <a:spcBef>
                  <a:spcPct val="0"/>
                </a:spcBef>
              </a:pPr>
              <a:t>8</a:t>
            </a:fld>
            <a:endParaRPr lang="en-US" altLang="zh-CN" sz="1300"/>
          </a:p>
        </p:txBody>
      </p:sp>
      <p:sp>
        <p:nvSpPr>
          <p:cNvPr id="15360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599528B-D085-4373-BDD2-0CB244A1B634}" type="slidenum">
              <a:rPr lang="en-US" altLang="zh-CN" sz="1300"/>
              <a:pPr algn="r" eaLnBrk="1" hangingPunct="1">
                <a:spcBef>
                  <a:spcPct val="0"/>
                </a:spcBef>
              </a:pPr>
              <a:t>8</a:t>
            </a:fld>
            <a:endParaRPr lang="en-US" altLang="zh-CN" sz="1300"/>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2389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4B2F673-E69A-47CC-9887-4BA10FB93ECA}" type="slidenum">
              <a:rPr lang="en-US" altLang="zh-CN" sz="1300"/>
              <a:pPr>
                <a:spcBef>
                  <a:spcPct val="0"/>
                </a:spcBef>
              </a:pPr>
              <a:t>9</a:t>
            </a:fld>
            <a:endParaRPr lang="en-US" altLang="zh-CN" sz="1300"/>
          </a:p>
        </p:txBody>
      </p:sp>
      <p:sp>
        <p:nvSpPr>
          <p:cNvPr id="15462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1E07958-D4B1-4103-814E-16D9C3B58649}" type="slidenum">
              <a:rPr lang="en-US" altLang="zh-CN" sz="1300"/>
              <a:pPr algn="r" eaLnBrk="1" hangingPunct="1">
                <a:spcBef>
                  <a:spcPct val="0"/>
                </a:spcBef>
              </a:pPr>
              <a:t>9</a:t>
            </a:fld>
            <a:endParaRPr lang="en-US" altLang="zh-CN" sz="1300"/>
          </a:p>
        </p:txBody>
      </p:sp>
      <p:sp>
        <p:nvSpPr>
          <p:cNvPr id="154628" name="Rectangle 2"/>
          <p:cNvSpPr>
            <a:spLocks noGrp="1" noRot="1" noChangeAspect="1" noChangeArrowheads="1" noTextEdit="1"/>
          </p:cNvSpPr>
          <p:nvPr>
            <p:ph type="sldImg"/>
          </p:nvPr>
        </p:nvSpPr>
        <p:spPr>
          <a:ln/>
        </p:spPr>
      </p:sp>
      <p:sp>
        <p:nvSpPr>
          <p:cNvPr id="154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8805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78975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212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858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0"/>
            <a:ext cx="6019800" cy="6858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123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14400"/>
          </a:xfrm>
        </p:spPr>
        <p:txBody>
          <a:bodyPr/>
          <a:lstStyle/>
          <a:p>
            <a:r>
              <a:rPr lang="zh-CN" altLang="en-US"/>
              <a:t>单击此处编辑母版标题样式</a:t>
            </a:r>
          </a:p>
        </p:txBody>
      </p:sp>
      <p:sp>
        <p:nvSpPr>
          <p:cNvPr id="3" name="内容占位符 2"/>
          <p:cNvSpPr>
            <a:spLocks noGrp="1"/>
          </p:cNvSpPr>
          <p:nvPr>
            <p:ph sz="half" idx="1"/>
          </p:nvPr>
        </p:nvSpPr>
        <p:spPr>
          <a:xfrm>
            <a:off x="457200" y="990600"/>
            <a:ext cx="82296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4000500"/>
            <a:ext cx="82296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4334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990600"/>
            <a:ext cx="40386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038600" cy="586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81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990600"/>
            <a:ext cx="82296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00500"/>
            <a:ext cx="8229600" cy="2857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9641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Tree>
    <p:extLst>
      <p:ext uri="{BB962C8B-B14F-4D97-AF65-F5344CB8AC3E}">
        <p14:creationId xmlns:p14="http://schemas.microsoft.com/office/powerpoint/2010/main" val="2654928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669520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47366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92088"/>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908720"/>
            <a:ext cx="4038600" cy="56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908720"/>
            <a:ext cx="4038600" cy="56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095846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29922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7339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725020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446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70048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35403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091070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408737"/>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5888"/>
            <a:ext cx="6019800" cy="6408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28382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1143000"/>
          </a:xfrm>
        </p:spPr>
        <p:txBody>
          <a:bodyPr/>
          <a:lstStyle/>
          <a:p>
            <a:r>
              <a:rPr lang="zh-CN" altLang="en-US"/>
              <a:t>单击此处编辑母版标题样式</a:t>
            </a:r>
            <a:endParaRPr lang="en-US"/>
          </a:p>
        </p:txBody>
      </p:sp>
      <p:sp>
        <p:nvSpPr>
          <p:cNvPr id="3" name="表格占位符 2"/>
          <p:cNvSpPr>
            <a:spLocks noGrp="1"/>
          </p:cNvSpPr>
          <p:nvPr>
            <p:ph type="tbl" idx="1"/>
          </p:nvPr>
        </p:nvSpPr>
        <p:spPr>
          <a:xfrm>
            <a:off x="457200" y="1341438"/>
            <a:ext cx="8229600" cy="5183187"/>
          </a:xfrm>
        </p:spPr>
        <p:txBody>
          <a:bodyPr/>
          <a:lstStyle/>
          <a:p>
            <a:pPr lvl="0"/>
            <a:endParaRPr lang="en-US" noProof="0"/>
          </a:p>
        </p:txBody>
      </p:sp>
    </p:spTree>
    <p:extLst>
      <p:ext uri="{BB962C8B-B14F-4D97-AF65-F5344CB8AC3E}">
        <p14:creationId xmlns:p14="http://schemas.microsoft.com/office/powerpoint/2010/main" val="13369554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30580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1219200"/>
            <a:ext cx="40386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392056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
            <a:ext cx="8229600" cy="762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914400"/>
            <a:ext cx="4038600" cy="563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48200" y="9144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4648200" y="38100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532725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76200"/>
            <a:ext cx="8229600" cy="762000"/>
          </a:xfrm>
        </p:spPr>
        <p:txBody>
          <a:bodyPr/>
          <a:lstStyle/>
          <a:p>
            <a:r>
              <a:rPr lang="zh-CN" altLang="en-US"/>
              <a:t>单击此处编辑母版标题样式</a:t>
            </a:r>
            <a:endParaRPr lang="en-US"/>
          </a:p>
        </p:txBody>
      </p:sp>
      <p:sp>
        <p:nvSpPr>
          <p:cNvPr id="3" name="内容占位符 2"/>
          <p:cNvSpPr>
            <a:spLocks noGrp="1"/>
          </p:cNvSpPr>
          <p:nvPr>
            <p:ph sz="quarter" idx="1"/>
          </p:nvPr>
        </p:nvSpPr>
        <p:spPr>
          <a:xfrm>
            <a:off x="457200" y="9144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48200" y="9144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457200" y="38100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8200" y="3810000"/>
            <a:ext cx="4038600" cy="274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14250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8955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9060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7367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323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7305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1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2916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64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914400"/>
            <a:ext cx="8229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4451"/>
            <a:ext cx="8229600" cy="7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836712"/>
            <a:ext cx="8229600" cy="590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21499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13.emf"/><Relationship Id="rId5" Type="http://schemas.openxmlformats.org/officeDocument/2006/relationships/customXml" Target="../ink/ink1.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8.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51.xml"/><Relationship Id="rId7" Type="http://schemas.openxmlformats.org/officeDocument/2006/relationships/image" Target="../media/image21.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0.wmf"/><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52400"/>
            <a:ext cx="8229600" cy="914400"/>
          </a:xfrm>
        </p:spPr>
        <p:txBody>
          <a:bodyPr/>
          <a:lstStyle/>
          <a:p>
            <a:pPr eaLnBrk="1" hangingPunct="1"/>
            <a:r>
              <a:rPr lang="zh-CN" altLang="en-GB" dirty="0"/>
              <a:t>第</a:t>
            </a:r>
            <a:r>
              <a:rPr lang="en-GB" altLang="zh-CN" dirty="0"/>
              <a:t>3</a:t>
            </a:r>
            <a:r>
              <a:rPr lang="zh-CN" altLang="en-GB" dirty="0"/>
              <a:t>章 故障处理</a:t>
            </a:r>
            <a:endParaRPr lang="zh-CN" altLang="en-US" dirty="0"/>
          </a:p>
        </p:txBody>
      </p:sp>
      <p:sp>
        <p:nvSpPr>
          <p:cNvPr id="4099" name="Rectangle 3"/>
          <p:cNvSpPr>
            <a:spLocks noGrp="1" noChangeArrowheads="1"/>
          </p:cNvSpPr>
          <p:nvPr>
            <p:ph type="body" idx="1"/>
          </p:nvPr>
        </p:nvSpPr>
        <p:spPr>
          <a:xfrm>
            <a:off x="701675" y="1084263"/>
            <a:ext cx="7832725" cy="5300662"/>
          </a:xfrm>
        </p:spPr>
        <p:txBody>
          <a:bodyPr>
            <a:normAutofit fontScale="85000" lnSpcReduction="20000"/>
          </a:bodyPr>
          <a:lstStyle/>
          <a:p>
            <a:pPr eaLnBrk="1" hangingPunct="1">
              <a:buFontTx/>
              <a:buNone/>
              <a:defRPr/>
            </a:pPr>
            <a:r>
              <a:rPr lang="en-US" altLang="zh-CN" dirty="0"/>
              <a:t>1 </a:t>
            </a:r>
            <a:r>
              <a:rPr lang="zh-CN" altLang="en-US" dirty="0"/>
              <a:t>故障模型</a:t>
            </a:r>
            <a:endParaRPr lang="en-US" altLang="zh-CN" dirty="0"/>
          </a:p>
          <a:p>
            <a:pPr eaLnBrk="1" hangingPunct="1">
              <a:buFontTx/>
              <a:buNone/>
              <a:defRPr/>
            </a:pPr>
            <a:r>
              <a:rPr lang="en-US" altLang="zh-CN" dirty="0"/>
              <a:t>2 </a:t>
            </a:r>
            <a:r>
              <a:rPr lang="zh-CN" altLang="en-US" dirty="0"/>
              <a:t>可靠通信</a:t>
            </a:r>
            <a:r>
              <a:rPr lang="en-US" altLang="zh-CN" dirty="0"/>
              <a:t>(</a:t>
            </a:r>
            <a:r>
              <a:rPr lang="zh-CN" altLang="en-US" dirty="0"/>
              <a:t>可靠组播</a:t>
            </a:r>
            <a:r>
              <a:rPr lang="en-US" altLang="zh-CN" dirty="0"/>
              <a:t>) </a:t>
            </a:r>
          </a:p>
          <a:p>
            <a:pPr eaLnBrk="1" hangingPunct="1">
              <a:buFontTx/>
              <a:buNone/>
              <a:defRPr/>
            </a:pPr>
            <a:r>
              <a:rPr lang="en-US" altLang="zh-CN" dirty="0"/>
              <a:t>3 </a:t>
            </a:r>
            <a:r>
              <a:rPr lang="zh-CN" altLang="en-US" dirty="0"/>
              <a:t>协定问题</a:t>
            </a:r>
            <a:r>
              <a:rPr lang="en-US" altLang="zh-CN" dirty="0"/>
              <a:t>(</a:t>
            </a:r>
            <a:r>
              <a:rPr lang="zh-CN" altLang="en-US" dirty="0"/>
              <a:t>共识算法，拜占庭将军问题</a:t>
            </a:r>
            <a:r>
              <a:rPr lang="en-US" altLang="zh-CN" dirty="0"/>
              <a:t>) </a:t>
            </a:r>
          </a:p>
          <a:p>
            <a:pPr eaLnBrk="1" hangingPunct="1">
              <a:buFontTx/>
              <a:buNone/>
              <a:defRPr/>
            </a:pPr>
            <a:r>
              <a:rPr lang="en-US" altLang="zh-CN" dirty="0"/>
              <a:t>4 </a:t>
            </a:r>
            <a:r>
              <a:rPr lang="zh-CN" altLang="en-US" dirty="0"/>
              <a:t>分布式恢复 </a:t>
            </a:r>
            <a:r>
              <a:rPr lang="en-US" altLang="zh-CN" dirty="0"/>
              <a:t>(</a:t>
            </a:r>
            <a:r>
              <a:rPr lang="zh-CN" altLang="en-US" dirty="0"/>
              <a:t>检查点和日志；自稳定算法</a:t>
            </a:r>
            <a:r>
              <a:rPr lang="en-US" altLang="zh-CN" dirty="0"/>
              <a:t>)</a:t>
            </a:r>
          </a:p>
          <a:p>
            <a:pPr eaLnBrk="1" hangingPunct="1">
              <a:buFontTx/>
              <a:buNone/>
              <a:defRPr/>
            </a:pPr>
            <a:endParaRPr lang="en-US" altLang="zh-CN" dirty="0"/>
          </a:p>
          <a:p>
            <a:pPr eaLnBrk="1" hangingPunct="1">
              <a:buFontTx/>
              <a:buNone/>
              <a:defRPr/>
            </a:pPr>
            <a:endParaRPr lang="en-US" altLang="zh-CN" dirty="0"/>
          </a:p>
          <a:p>
            <a:pPr eaLnBrk="1" hangingPunct="1">
              <a:buFontTx/>
              <a:buNone/>
              <a:defRPr/>
            </a:pPr>
            <a:endParaRPr lang="en-US" altLang="zh-CN" dirty="0"/>
          </a:p>
          <a:p>
            <a:pPr marL="0" indent="0" eaLnBrk="1" hangingPunct="1">
              <a:buFontTx/>
              <a:buNone/>
              <a:defRPr/>
            </a:pPr>
            <a:r>
              <a:rPr lang="zh-CN" altLang="en-US" dirty="0"/>
              <a:t>参考文献</a:t>
            </a:r>
            <a:endParaRPr lang="en-US" altLang="zh-CN" dirty="0"/>
          </a:p>
          <a:p>
            <a:pPr eaLnBrk="1" hangingPunct="1">
              <a:defRPr/>
            </a:pPr>
            <a:r>
              <a:rPr lang="en-US" altLang="zh-CN" dirty="0"/>
              <a:t>CDK5, Chapter 2,</a:t>
            </a:r>
            <a:r>
              <a:rPr lang="zh-CN" altLang="en-US" dirty="0"/>
              <a:t> </a:t>
            </a:r>
            <a:r>
              <a:rPr lang="en-US" altLang="zh-CN" dirty="0"/>
              <a:t>System</a:t>
            </a:r>
            <a:r>
              <a:rPr lang="zh-CN" altLang="en-US" dirty="0"/>
              <a:t> </a:t>
            </a:r>
            <a:r>
              <a:rPr lang="en-US" altLang="zh-CN" dirty="0"/>
              <a:t>Models</a:t>
            </a:r>
          </a:p>
          <a:p>
            <a:pPr eaLnBrk="1" hangingPunct="1">
              <a:defRPr/>
            </a:pPr>
            <a:r>
              <a:rPr lang="en-US" altLang="zh-CN" dirty="0"/>
              <a:t>CDK5, Chapter 15, Coordination and Agreement</a:t>
            </a:r>
          </a:p>
          <a:p>
            <a:pPr eaLnBrk="1" hangingPunct="1">
              <a:defRPr/>
            </a:pPr>
            <a:r>
              <a:rPr lang="en-US" altLang="zh-CN" dirty="0"/>
              <a:t>Distributed Systems, An Algorithm Approach, Chapter 17, Self-stabilizing Systems</a:t>
            </a:r>
            <a:endParaRPr lang="zh-CN" altLang="en-US" dirty="0"/>
          </a:p>
          <a:p>
            <a:pPr eaLnBrk="1" hangingPunct="1">
              <a:buFontTx/>
              <a:buNone/>
              <a:defRPr/>
            </a:pPr>
            <a:endParaRPr lang="zh-CN" altLang="en-US" sz="2800" dirty="0"/>
          </a:p>
          <a:p>
            <a:pPr eaLnBrk="1" hangingPunct="1">
              <a:buFontTx/>
              <a:buNone/>
              <a:defRPr/>
            </a:pPr>
            <a:endParaRPr lang="en-US" altLang="zh-CN" dirty="0"/>
          </a:p>
          <a:p>
            <a:pPr eaLnBrk="1" hangingPunct="1">
              <a:buFontTx/>
              <a:buNone/>
              <a:defRPr/>
            </a:pP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28600"/>
            <a:ext cx="8229600" cy="715963"/>
          </a:xfrm>
        </p:spPr>
        <p:txBody>
          <a:bodyPr/>
          <a:lstStyle/>
          <a:p>
            <a:pPr eaLnBrk="1" hangingPunct="1"/>
            <a:r>
              <a:rPr lang="zh-CN" altLang="en-US" sz="4000"/>
              <a:t>软件可靠性建模</a:t>
            </a:r>
          </a:p>
        </p:txBody>
      </p:sp>
      <p:sp>
        <p:nvSpPr>
          <p:cNvPr id="76803" name="Rectangle 3"/>
          <p:cNvSpPr>
            <a:spLocks noGrp="1" noChangeArrowheads="1"/>
          </p:cNvSpPr>
          <p:nvPr>
            <p:ph type="body" idx="1"/>
          </p:nvPr>
        </p:nvSpPr>
        <p:spPr>
          <a:xfrm>
            <a:off x="457200" y="990600"/>
            <a:ext cx="8229600" cy="5562600"/>
          </a:xfrm>
        </p:spPr>
        <p:txBody>
          <a:bodyPr/>
          <a:lstStyle/>
          <a:p>
            <a:pPr eaLnBrk="1" hangingPunct="1"/>
            <a:r>
              <a:rPr lang="zh-CN" altLang="en-US" dirty="0"/>
              <a:t>目的：预测软件可靠性，估计故障存在的数量、未来的发生率和后果</a:t>
            </a:r>
          </a:p>
          <a:p>
            <a:pPr eaLnBrk="1" hangingPunct="1"/>
            <a:r>
              <a:rPr lang="zh-CN" altLang="en-US" dirty="0"/>
              <a:t>手段：利用已有的失效数据，根据对软件失效行为的假设，采用一定的数学方法建立软件可靠性模型的过程</a:t>
            </a:r>
          </a:p>
          <a:p>
            <a:pPr eaLnBrk="1" hangingPunct="1"/>
            <a:r>
              <a:rPr lang="zh-CN" altLang="en-US" dirty="0"/>
              <a:t>已有方法：马尔科夫过程、随机时序分析和人工神经网络等</a:t>
            </a:r>
          </a:p>
          <a:p>
            <a:pPr eaLnBrk="1" hangingPunct="1"/>
            <a:r>
              <a:rPr lang="zh-CN" altLang="en-US" dirty="0"/>
              <a:t>植入模型：在软件中“植入”已知的错误</a:t>
            </a:r>
            <a:r>
              <a:rPr lang="en-US" altLang="zh-CN" dirty="0" err="1"/>
              <a:t>N</a:t>
            </a:r>
            <a:r>
              <a:rPr lang="en-US" altLang="zh-CN" baseline="-25000" dirty="0" err="1"/>
              <a:t>t</a:t>
            </a:r>
            <a:r>
              <a:rPr lang="zh-CN" altLang="en-US" dirty="0"/>
              <a:t>，并计算发现的植入错误数</a:t>
            </a:r>
            <a:r>
              <a:rPr lang="en-US" altLang="zh-CN" dirty="0" err="1"/>
              <a:t>n</a:t>
            </a:r>
            <a:r>
              <a:rPr lang="en-US" altLang="zh-CN" baseline="-25000" dirty="0" err="1"/>
              <a:t>t</a:t>
            </a:r>
            <a:r>
              <a:rPr lang="zh-CN" altLang="en-US" dirty="0"/>
              <a:t>与发现的实际错误数</a:t>
            </a:r>
            <a:r>
              <a:rPr lang="en-US" altLang="zh-CN" dirty="0"/>
              <a:t>(</a:t>
            </a:r>
            <a:r>
              <a:rPr lang="en-US" altLang="zh-CN" dirty="0" err="1"/>
              <a:t>n+n</a:t>
            </a:r>
            <a:r>
              <a:rPr lang="en-US" altLang="zh-CN" baseline="-25000" dirty="0" err="1"/>
              <a:t>t</a:t>
            </a:r>
            <a:r>
              <a:rPr lang="en-US" altLang="zh-CN" dirty="0"/>
              <a:t>)</a:t>
            </a:r>
            <a:r>
              <a:rPr lang="zh-CN" altLang="en-US" dirty="0"/>
              <a:t>之比而开发出的模型</a:t>
            </a:r>
          </a:p>
        </p:txBody>
      </p:sp>
      <p:sp>
        <p:nvSpPr>
          <p:cNvPr id="76804" name="Rectangle 4"/>
          <p:cNvSpPr>
            <a:spLocks noChangeArrowheads="1"/>
          </p:cNvSpPr>
          <p:nvPr/>
        </p:nvSpPr>
        <p:spPr bwMode="auto">
          <a:xfrm>
            <a:off x="0" y="3232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1800">
              <a:latin typeface="Arial" charset="0"/>
            </a:endParaRPr>
          </a:p>
        </p:txBody>
      </p:sp>
      <p:graphicFrame>
        <p:nvGraphicFramePr>
          <p:cNvPr id="76805" name="Object 5"/>
          <p:cNvGraphicFramePr>
            <a:graphicFrameLocks noChangeAspect="1"/>
          </p:cNvGraphicFramePr>
          <p:nvPr/>
        </p:nvGraphicFramePr>
        <p:xfrm>
          <a:off x="6705600" y="5715000"/>
          <a:ext cx="1676400" cy="838200"/>
        </p:xfrm>
        <a:graphic>
          <a:graphicData uri="http://schemas.openxmlformats.org/presentationml/2006/ole">
            <mc:AlternateContent xmlns:mc="http://schemas.openxmlformats.org/markup-compatibility/2006">
              <mc:Choice xmlns:v="urn:schemas-microsoft-com:vml" Requires="v">
                <p:oleObj spid="_x0000_s45190" name="Equation" r:id="rId4" imgW="698197" imgH="393529" progId="Equation.DSMT4">
                  <p:embed/>
                </p:oleObj>
              </mc:Choice>
              <mc:Fallback>
                <p:oleObj name="Equation" r:id="rId4" imgW="698197" imgH="393529" progId="Equation.DSMT4">
                  <p:embed/>
                  <p:pic>
                    <p:nvPicPr>
                      <p:cNvPr id="768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5715000"/>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400" b="1" dirty="0">
                <a:solidFill>
                  <a:srgbClr val="99FFCC"/>
                </a:solidFill>
              </a:rPr>
              <a:t>2. Reliable Communication</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CN" sz="4000" dirty="0"/>
              <a:t>2 </a:t>
            </a:r>
            <a:r>
              <a:rPr lang="zh-CN" altLang="en-US" sz="4000" dirty="0"/>
              <a:t>可靠通信</a:t>
            </a:r>
          </a:p>
        </p:txBody>
      </p:sp>
      <p:sp>
        <p:nvSpPr>
          <p:cNvPr id="3075" name="Rectangle 3"/>
          <p:cNvSpPr>
            <a:spLocks noGrp="1" noChangeArrowheads="1"/>
          </p:cNvSpPr>
          <p:nvPr>
            <p:ph idx="1"/>
          </p:nvPr>
        </p:nvSpPr>
        <p:spPr/>
        <p:txBody>
          <a:bodyPr>
            <a:normAutofit/>
          </a:bodyPr>
          <a:lstStyle/>
          <a:p>
            <a:pPr eaLnBrk="1" hangingPunct="1"/>
            <a:r>
              <a:rPr lang="zh-CN" altLang="en-US" dirty="0"/>
              <a:t>可靠通信用通信的有效性和完整性定义：</a:t>
            </a:r>
          </a:p>
          <a:p>
            <a:pPr lvl="1" eaLnBrk="1" hangingPunct="1"/>
            <a:r>
              <a:rPr lang="zh-CN" altLang="en-US" dirty="0">
                <a:solidFill>
                  <a:srgbClr val="0000CC"/>
                </a:solidFill>
              </a:rPr>
              <a:t>有效性</a:t>
            </a:r>
            <a:r>
              <a:rPr lang="en-US" altLang="zh-CN" dirty="0"/>
              <a:t>(validity, liveness)</a:t>
            </a:r>
            <a:r>
              <a:rPr lang="zh-CN" altLang="en-US" dirty="0"/>
              <a:t>：在外发消息缓冲区的任何消息</a:t>
            </a:r>
            <a:r>
              <a:rPr lang="zh-CN" altLang="en-US" dirty="0">
                <a:solidFill>
                  <a:srgbClr val="C00000"/>
                </a:solidFill>
              </a:rPr>
              <a:t>最终</a:t>
            </a:r>
            <a:r>
              <a:rPr lang="zh-CN" altLang="en-US" dirty="0"/>
              <a:t>能被传递到接收消息缓冲区 </a:t>
            </a:r>
          </a:p>
          <a:p>
            <a:pPr lvl="1" eaLnBrk="1" hangingPunct="1"/>
            <a:r>
              <a:rPr lang="zh-CN" altLang="en-US" dirty="0">
                <a:solidFill>
                  <a:srgbClr val="0000CC"/>
                </a:solidFill>
              </a:rPr>
              <a:t>完整性</a:t>
            </a:r>
            <a:r>
              <a:rPr lang="en-US" altLang="zh-CN" dirty="0"/>
              <a:t>(integrity, safety)</a:t>
            </a:r>
            <a:r>
              <a:rPr lang="zh-CN" altLang="en-US" dirty="0"/>
              <a:t>：接收到的消息与发送的消息一致，没有消息被传递两次 </a:t>
            </a:r>
          </a:p>
          <a:p>
            <a:pPr lvl="1" eaLnBrk="1" hangingPunct="1"/>
            <a:r>
              <a:rPr lang="zh-CN" altLang="en-US" dirty="0"/>
              <a:t>对完整性的威胁</a:t>
            </a:r>
          </a:p>
          <a:p>
            <a:pPr lvl="2" eaLnBrk="1" hangingPunct="1"/>
            <a:r>
              <a:rPr lang="zh-CN" altLang="en-US" sz="2800" dirty="0"/>
              <a:t>通信协议允许重发消息，或不拒绝到达两次的消息</a:t>
            </a:r>
          </a:p>
          <a:p>
            <a:pPr lvl="2" eaLnBrk="1" hangingPunct="1"/>
            <a:r>
              <a:rPr lang="zh-CN" altLang="en-US" sz="2800" dirty="0"/>
              <a:t>可能有恶意用户插入伪造消息、重放旧的消息或窜改消息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a:t>可靠组播</a:t>
            </a:r>
          </a:p>
        </p:txBody>
      </p:sp>
      <p:sp>
        <p:nvSpPr>
          <p:cNvPr id="4099" name="Rectangle 3"/>
          <p:cNvSpPr>
            <a:spLocks noGrp="1" noChangeArrowheads="1"/>
          </p:cNvSpPr>
          <p:nvPr>
            <p:ph type="body" idx="1"/>
          </p:nvPr>
        </p:nvSpPr>
        <p:spPr/>
        <p:txBody>
          <a:bodyPr>
            <a:normAutofit fontScale="92500" lnSpcReduction="10000"/>
          </a:bodyPr>
          <a:lstStyle/>
          <a:p>
            <a:r>
              <a:rPr lang="zh-CN" altLang="en-US" dirty="0"/>
              <a:t>组播是不可靠的</a:t>
            </a:r>
          </a:p>
          <a:p>
            <a:pPr lvl="1"/>
            <a:r>
              <a:rPr lang="zh-CN" altLang="en-US" dirty="0"/>
              <a:t>组播会遭遇遗漏故障。</a:t>
            </a:r>
            <a:r>
              <a:rPr lang="en-US" altLang="zh-CN" dirty="0"/>
              <a:t>(1)</a:t>
            </a:r>
            <a:r>
              <a:rPr lang="zh-CN" altLang="en-US" dirty="0"/>
              <a:t>任何一个接收者都可能因为它的缓冲区满了而丢弃消息。</a:t>
            </a:r>
            <a:r>
              <a:rPr lang="en-US" altLang="zh-CN" dirty="0"/>
              <a:t>(2)</a:t>
            </a:r>
            <a:r>
              <a:rPr lang="zh-CN" altLang="en-US" dirty="0"/>
              <a:t>从一个组播路由器发送到另一个路由器的数据报也可能丢失</a:t>
            </a:r>
            <a:endParaRPr lang="en-US" altLang="zh-CN" dirty="0"/>
          </a:p>
          <a:p>
            <a:pPr lvl="1"/>
            <a:r>
              <a:rPr lang="zh-CN" altLang="en-US" dirty="0"/>
              <a:t>组播路由器会出现故障</a:t>
            </a:r>
          </a:p>
          <a:p>
            <a:r>
              <a:rPr lang="zh-CN" altLang="en-US" dirty="0"/>
              <a:t>组播应用需要可靠组播</a:t>
            </a:r>
          </a:p>
          <a:p>
            <a:pPr lvl="1"/>
            <a:r>
              <a:rPr lang="zh-CN" altLang="en-US" dirty="0"/>
              <a:t>举例：复制服务，要求或者所有的服务器或者没有服务器接收到一个操作请求 </a:t>
            </a:r>
          </a:p>
          <a:p>
            <a:endParaRPr lang="zh-CN" altLang="en-US" dirty="0"/>
          </a:p>
          <a:p>
            <a:r>
              <a:rPr lang="zh-CN" altLang="en-US" dirty="0"/>
              <a:t>封闭组</a:t>
            </a:r>
            <a:r>
              <a:rPr lang="en-US" altLang="zh-CN" dirty="0"/>
              <a:t>/</a:t>
            </a:r>
            <a:r>
              <a:rPr lang="zh-CN" altLang="en-US" dirty="0"/>
              <a:t>开放组：组播发生在组的成员内</a:t>
            </a:r>
            <a:r>
              <a:rPr lang="en-US" altLang="zh-CN" dirty="0"/>
              <a:t>/</a:t>
            </a:r>
            <a:r>
              <a:rPr lang="zh-CN" altLang="en-US" dirty="0"/>
              <a:t>组外的进程也可以组播到它</a:t>
            </a:r>
          </a:p>
          <a:p>
            <a:r>
              <a:rPr lang="zh-CN" altLang="en-US" dirty="0"/>
              <a:t>重叠组：一个进程属于两个组</a:t>
            </a:r>
          </a:p>
          <a:p>
            <a:r>
              <a:rPr lang="zh-CN" altLang="en-US" dirty="0"/>
              <a:t>静态组</a:t>
            </a:r>
            <a:r>
              <a:rPr lang="en-US" altLang="zh-CN" dirty="0"/>
              <a:t>/</a:t>
            </a:r>
            <a:r>
              <a:rPr lang="zh-CN" altLang="en-US" dirty="0"/>
              <a:t>动态组：组成员不变</a:t>
            </a:r>
            <a:r>
              <a:rPr lang="en-US" altLang="zh-CN" dirty="0"/>
              <a:t>/</a:t>
            </a:r>
            <a:r>
              <a:rPr lang="zh-CN" altLang="en-US" dirty="0"/>
              <a:t>可变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152400"/>
            <a:ext cx="7696200" cy="671513"/>
          </a:xfrm>
        </p:spPr>
        <p:txBody>
          <a:bodyPr/>
          <a:lstStyle/>
          <a:p>
            <a:pPr eaLnBrk="1" hangingPunct="1"/>
            <a:r>
              <a:rPr lang="zh-CN" altLang="en-US" sz="4000"/>
              <a:t>可靠组播的性质</a:t>
            </a:r>
          </a:p>
        </p:txBody>
      </p:sp>
      <p:sp>
        <p:nvSpPr>
          <p:cNvPr id="5123" name="Rectangle 3"/>
          <p:cNvSpPr>
            <a:spLocks noGrp="1" noChangeArrowheads="1"/>
          </p:cNvSpPr>
          <p:nvPr>
            <p:ph type="body" idx="1"/>
          </p:nvPr>
        </p:nvSpPr>
        <p:spPr>
          <a:xfrm>
            <a:off x="685800" y="914400"/>
            <a:ext cx="7924800" cy="5943600"/>
          </a:xfrm>
        </p:spPr>
        <p:txBody>
          <a:bodyPr/>
          <a:lstStyle/>
          <a:p>
            <a:pPr eaLnBrk="1" hangingPunct="1"/>
            <a:r>
              <a:rPr lang="zh-CN" altLang="en-US" dirty="0">
                <a:solidFill>
                  <a:srgbClr val="0000CC"/>
                </a:solidFill>
              </a:rPr>
              <a:t>完整性</a:t>
            </a:r>
            <a:r>
              <a:rPr lang="en-US" altLang="zh-CN" dirty="0">
                <a:solidFill>
                  <a:srgbClr val="0000CC"/>
                </a:solidFill>
              </a:rPr>
              <a:t>(Integrity, safety)</a:t>
            </a:r>
            <a:r>
              <a:rPr lang="zh-CN" altLang="en-US" dirty="0"/>
              <a:t>：一个正确的进程</a:t>
            </a:r>
            <a:r>
              <a:rPr lang="en-US" altLang="zh-CN" i="1" dirty="0"/>
              <a:t>p</a:t>
            </a:r>
            <a:r>
              <a:rPr lang="zh-CN" altLang="en-US" dirty="0"/>
              <a:t>传递一个消息</a:t>
            </a:r>
            <a:r>
              <a:rPr lang="en-US" altLang="zh-CN" i="1" dirty="0"/>
              <a:t>m</a:t>
            </a:r>
            <a:r>
              <a:rPr lang="zh-CN" altLang="en-US" dirty="0"/>
              <a:t>至多一次。其中，</a:t>
            </a:r>
            <a:r>
              <a:rPr lang="en-US" altLang="zh-CN" i="1" dirty="0"/>
              <a:t>p</a:t>
            </a:r>
            <a:r>
              <a:rPr lang="en-US" altLang="zh-CN" dirty="0"/>
              <a:t> </a:t>
            </a:r>
            <a:r>
              <a:rPr lang="en-US" altLang="zh-CN" dirty="0">
                <a:sym typeface="Symbol" pitchFamily="18" charset="2"/>
              </a:rPr>
              <a:t></a:t>
            </a:r>
            <a:r>
              <a:rPr lang="en-US" altLang="zh-CN" dirty="0"/>
              <a:t> </a:t>
            </a:r>
            <a:r>
              <a:rPr lang="en-US" altLang="zh-CN" i="1" dirty="0"/>
              <a:t>group</a:t>
            </a:r>
            <a:r>
              <a:rPr lang="en-US" altLang="zh-CN" dirty="0"/>
              <a:t>(</a:t>
            </a:r>
            <a:r>
              <a:rPr lang="en-US" altLang="zh-CN" i="1" dirty="0"/>
              <a:t>m</a:t>
            </a:r>
            <a:r>
              <a:rPr lang="en-US" altLang="zh-CN" dirty="0"/>
              <a:t>)</a:t>
            </a:r>
            <a:r>
              <a:rPr lang="zh-CN" altLang="en-US" dirty="0"/>
              <a:t>，</a:t>
            </a:r>
            <a:r>
              <a:rPr lang="en-US" altLang="zh-CN" i="1" dirty="0"/>
              <a:t>m</a:t>
            </a:r>
            <a:r>
              <a:rPr lang="zh-CN" altLang="en-US" dirty="0"/>
              <a:t>由</a:t>
            </a:r>
            <a:r>
              <a:rPr lang="en-US" altLang="zh-CN" i="1" dirty="0"/>
              <a:t>sender</a:t>
            </a:r>
            <a:r>
              <a:rPr lang="en-US" altLang="zh-CN" dirty="0"/>
              <a:t>(</a:t>
            </a:r>
            <a:r>
              <a:rPr lang="en-US" altLang="zh-CN" i="1" dirty="0"/>
              <a:t>m</a:t>
            </a:r>
            <a:r>
              <a:rPr lang="en-US" altLang="zh-CN" dirty="0"/>
              <a:t>)</a:t>
            </a:r>
            <a:r>
              <a:rPr lang="zh-CN" altLang="en-US" dirty="0"/>
              <a:t>提供</a:t>
            </a:r>
          </a:p>
          <a:p>
            <a:pPr eaLnBrk="1" hangingPunct="1"/>
            <a:r>
              <a:rPr lang="zh-CN" altLang="en-US" dirty="0">
                <a:solidFill>
                  <a:srgbClr val="0000CC"/>
                </a:solidFill>
              </a:rPr>
              <a:t>有效性</a:t>
            </a:r>
            <a:r>
              <a:rPr lang="en-US" altLang="zh-CN" dirty="0">
                <a:solidFill>
                  <a:srgbClr val="0000CC"/>
                </a:solidFill>
              </a:rPr>
              <a:t>(Validity, liveness)</a:t>
            </a:r>
            <a:r>
              <a:rPr lang="zh-CN" altLang="en-US" dirty="0"/>
              <a:t>：如果一个正确的进程组播消息</a:t>
            </a:r>
            <a:r>
              <a:rPr lang="en-US" altLang="zh-CN" i="1" dirty="0"/>
              <a:t>m</a:t>
            </a:r>
            <a:r>
              <a:rPr lang="zh-CN" altLang="en-US" dirty="0"/>
              <a:t>，那么它终将传递</a:t>
            </a:r>
            <a:r>
              <a:rPr lang="en-US" altLang="zh-CN" i="1" dirty="0"/>
              <a:t>m</a:t>
            </a:r>
            <a:endParaRPr lang="en-US" altLang="zh-CN" dirty="0"/>
          </a:p>
          <a:p>
            <a:pPr eaLnBrk="1" hangingPunct="1"/>
            <a:r>
              <a:rPr lang="zh-CN" altLang="en-US" dirty="0">
                <a:solidFill>
                  <a:srgbClr val="0000CC"/>
                </a:solidFill>
              </a:rPr>
              <a:t>协定</a:t>
            </a:r>
            <a:r>
              <a:rPr lang="en-US" altLang="zh-CN" dirty="0">
                <a:solidFill>
                  <a:srgbClr val="0000CC"/>
                </a:solidFill>
              </a:rPr>
              <a:t>(Agreement, liveness)</a:t>
            </a:r>
            <a:r>
              <a:rPr lang="zh-CN" altLang="en-US" dirty="0"/>
              <a:t>：如果一个正确的进程传递消息</a:t>
            </a:r>
            <a:r>
              <a:rPr lang="en-US" altLang="zh-CN" i="1" dirty="0"/>
              <a:t>m</a:t>
            </a:r>
            <a:r>
              <a:rPr lang="zh-CN" altLang="en-US" dirty="0"/>
              <a:t>，那么在</a:t>
            </a:r>
            <a:r>
              <a:rPr lang="en-US" altLang="zh-CN" i="1" dirty="0"/>
              <a:t>group</a:t>
            </a:r>
            <a:r>
              <a:rPr lang="en-US" altLang="zh-CN" dirty="0"/>
              <a:t>(</a:t>
            </a:r>
            <a:r>
              <a:rPr lang="en-US" altLang="zh-CN" i="1" dirty="0"/>
              <a:t>m</a:t>
            </a:r>
            <a:r>
              <a:rPr lang="en-US" altLang="zh-CN" dirty="0"/>
              <a:t>)</a:t>
            </a:r>
            <a:r>
              <a:rPr lang="zh-CN" altLang="en-US" dirty="0"/>
              <a:t>中的其它所有正确的进程终将传递</a:t>
            </a:r>
            <a:r>
              <a:rPr lang="en-US" altLang="zh-CN" i="1" dirty="0"/>
              <a:t>m</a:t>
            </a:r>
            <a:r>
              <a:rPr lang="zh-CN" altLang="en-US" dirty="0"/>
              <a:t>。</a:t>
            </a:r>
          </a:p>
          <a:p>
            <a:pPr lvl="1" eaLnBrk="1" hangingPunct="1"/>
            <a:r>
              <a:rPr lang="zh-CN" altLang="en-US" sz="3200" dirty="0"/>
              <a:t>有效性和协定一起得到一个全面的活性要求</a:t>
            </a:r>
          </a:p>
          <a:p>
            <a:pPr lvl="1" eaLnBrk="1" hangingPunct="1"/>
            <a:r>
              <a:rPr lang="zh-CN" altLang="en-US" sz="3200" dirty="0"/>
              <a:t>协定条件与原子性相关</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76200"/>
            <a:ext cx="8229600" cy="914400"/>
          </a:xfrm>
        </p:spPr>
        <p:txBody>
          <a:bodyPr/>
          <a:lstStyle/>
          <a:p>
            <a:pPr eaLnBrk="1" hangingPunct="1"/>
            <a:r>
              <a:rPr lang="en-US" altLang="zh-CN" sz="4000"/>
              <a:t>System model</a:t>
            </a:r>
          </a:p>
        </p:txBody>
      </p:sp>
      <p:sp>
        <p:nvSpPr>
          <p:cNvPr id="6147" name="Rectangle 3"/>
          <p:cNvSpPr>
            <a:spLocks noGrp="1" noChangeArrowheads="1"/>
          </p:cNvSpPr>
          <p:nvPr>
            <p:ph type="body" idx="1"/>
          </p:nvPr>
        </p:nvSpPr>
        <p:spPr/>
        <p:txBody>
          <a:bodyPr>
            <a:normAutofit lnSpcReduction="10000"/>
          </a:bodyPr>
          <a:lstStyle/>
          <a:p>
            <a:pPr eaLnBrk="1" hangingPunct="1">
              <a:spcBef>
                <a:spcPts val="0"/>
              </a:spcBef>
            </a:pPr>
            <a:r>
              <a:rPr lang="en-US" altLang="zh-CN" sz="2800" dirty="0"/>
              <a:t>Processes communicate reliably over one-to-one channels</a:t>
            </a:r>
          </a:p>
          <a:p>
            <a:pPr eaLnBrk="1" hangingPunct="1">
              <a:spcBef>
                <a:spcPts val="0"/>
              </a:spcBef>
            </a:pPr>
            <a:r>
              <a:rPr lang="en-US" altLang="zh-CN" sz="2800" dirty="0"/>
              <a:t>Processes may fail only by crashing</a:t>
            </a:r>
          </a:p>
          <a:p>
            <a:pPr eaLnBrk="1" hangingPunct="1">
              <a:spcBef>
                <a:spcPts val="0"/>
              </a:spcBef>
            </a:pPr>
            <a:r>
              <a:rPr lang="en-US" altLang="zh-CN" sz="2800" dirty="0"/>
              <a:t>The members of a group are known without any change of members </a:t>
            </a:r>
          </a:p>
          <a:p>
            <a:pPr eaLnBrk="1" hangingPunct="1">
              <a:spcBef>
                <a:spcPts val="0"/>
              </a:spcBef>
            </a:pPr>
            <a:r>
              <a:rPr lang="en-US" altLang="zh-CN" sz="2800" dirty="0"/>
              <a:t>Processes are allowed to belong to several closed groups </a:t>
            </a:r>
          </a:p>
          <a:p>
            <a:pPr eaLnBrk="1" hangingPunct="1">
              <a:spcBef>
                <a:spcPts val="0"/>
              </a:spcBef>
            </a:pPr>
            <a:endParaRPr lang="en-US" altLang="zh-CN" sz="2800" dirty="0"/>
          </a:p>
          <a:p>
            <a:pPr eaLnBrk="1" hangingPunct="1">
              <a:spcBef>
                <a:spcPts val="0"/>
              </a:spcBef>
            </a:pPr>
            <a:r>
              <a:rPr lang="en-US" altLang="zh-CN" sz="2800" dirty="0"/>
              <a:t>multicast(</a:t>
            </a:r>
            <a:r>
              <a:rPr lang="en-US" altLang="zh-CN" sz="2800" dirty="0" err="1"/>
              <a:t>g,m</a:t>
            </a:r>
            <a:r>
              <a:rPr lang="en-US" altLang="zh-CN" sz="2800" dirty="0"/>
              <a:t>) sends the message m to all members of the group g of processes.</a:t>
            </a:r>
          </a:p>
          <a:p>
            <a:pPr eaLnBrk="1" hangingPunct="1">
              <a:spcBef>
                <a:spcPts val="0"/>
              </a:spcBef>
            </a:pPr>
            <a:r>
              <a:rPr lang="en-US" altLang="zh-CN" sz="2800" i="1" dirty="0"/>
              <a:t>deliver</a:t>
            </a:r>
            <a:r>
              <a:rPr lang="en-US" altLang="zh-CN" sz="2800" dirty="0"/>
              <a:t>(</a:t>
            </a:r>
            <a:r>
              <a:rPr lang="en-US" altLang="zh-CN" sz="2800" i="1" dirty="0"/>
              <a:t>m</a:t>
            </a:r>
            <a:r>
              <a:rPr lang="en-US" altLang="zh-CN" sz="2800" dirty="0"/>
              <a:t>) delivers the message </a:t>
            </a:r>
            <a:r>
              <a:rPr lang="en-US" altLang="zh-CN" sz="2800" i="1" dirty="0"/>
              <a:t>m</a:t>
            </a:r>
            <a:r>
              <a:rPr lang="en-US" altLang="zh-CN" sz="2800" dirty="0"/>
              <a:t> sent by multicast to the calling process</a:t>
            </a:r>
          </a:p>
          <a:p>
            <a:pPr eaLnBrk="1" hangingPunct="1">
              <a:spcBef>
                <a:spcPts val="0"/>
              </a:spcBef>
            </a:pPr>
            <a:r>
              <a:rPr lang="en-US" altLang="zh-CN" sz="2800" dirty="0"/>
              <a:t>Every message </a:t>
            </a:r>
            <a:r>
              <a:rPr lang="en-US" altLang="zh-CN" sz="2800" i="1" dirty="0"/>
              <a:t>m</a:t>
            </a:r>
            <a:r>
              <a:rPr lang="en-US" altLang="zh-CN" sz="2800" dirty="0"/>
              <a:t> carries the unique identifier of the process </a:t>
            </a:r>
            <a:r>
              <a:rPr lang="en-US" altLang="zh-CN" sz="2800" i="1" dirty="0"/>
              <a:t>sender(m)</a:t>
            </a:r>
            <a:r>
              <a:rPr lang="en-US" altLang="zh-CN" sz="2800" dirty="0"/>
              <a:t> that sent it , and the unique destination group identifier </a:t>
            </a:r>
            <a:r>
              <a:rPr lang="en-US" altLang="zh-CN" sz="2800" i="1" dirty="0"/>
              <a:t>group(m)</a:t>
            </a:r>
            <a:r>
              <a:rPr lang="en-US" altLang="zh-CN" sz="28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563"/>
            <a:ext cx="8458200" cy="731837"/>
          </a:xfrm>
        </p:spPr>
        <p:txBody>
          <a:bodyPr/>
          <a:lstStyle/>
          <a:p>
            <a:pPr eaLnBrk="1" hangingPunct="1"/>
            <a:r>
              <a:rPr lang="en-US" altLang="zh-CN" sz="4000"/>
              <a:t>Basic multicast primitive </a:t>
            </a:r>
            <a:r>
              <a:rPr lang="en-US" altLang="zh-CN" sz="4000" i="1"/>
              <a:t>B-multicast</a:t>
            </a:r>
          </a:p>
        </p:txBody>
      </p:sp>
      <p:sp>
        <p:nvSpPr>
          <p:cNvPr id="7171" name="Rectangle 3"/>
          <p:cNvSpPr>
            <a:spLocks noGrp="1" noChangeArrowheads="1"/>
          </p:cNvSpPr>
          <p:nvPr>
            <p:ph type="body" idx="1"/>
          </p:nvPr>
        </p:nvSpPr>
        <p:spPr>
          <a:xfrm>
            <a:off x="533400" y="1143000"/>
            <a:ext cx="8153400" cy="5486400"/>
          </a:xfrm>
        </p:spPr>
        <p:txBody>
          <a:bodyPr/>
          <a:lstStyle/>
          <a:p>
            <a:pPr eaLnBrk="1" hangingPunct="1"/>
            <a:r>
              <a:rPr lang="en-US" altLang="zh-CN" sz="2800" i="1" dirty="0"/>
              <a:t>B-multicast</a:t>
            </a:r>
            <a:r>
              <a:rPr lang="en-US" altLang="zh-CN" sz="2800" dirty="0"/>
              <a:t>: a correct process will eventually deliver the message, as long as the </a:t>
            </a:r>
            <a:r>
              <a:rPr lang="en-US" altLang="zh-CN" sz="2800" dirty="0" err="1"/>
              <a:t>mulicaster</a:t>
            </a:r>
            <a:r>
              <a:rPr lang="en-US" altLang="zh-CN" sz="2800" dirty="0"/>
              <a:t> does not crash</a:t>
            </a:r>
            <a:endParaRPr lang="en-US" altLang="zh-CN" sz="2800" i="1" dirty="0"/>
          </a:p>
          <a:p>
            <a:pPr eaLnBrk="1" hangingPunct="1"/>
            <a:r>
              <a:rPr lang="en-US" altLang="zh-CN" sz="2800" i="1" dirty="0"/>
              <a:t>B-deliver</a:t>
            </a:r>
            <a:r>
              <a:rPr lang="en-US" altLang="zh-CN" sz="2800" dirty="0"/>
              <a:t> : the corresponding basic delivery primitive</a:t>
            </a:r>
          </a:p>
          <a:p>
            <a:pPr eaLnBrk="1" hangingPunct="1"/>
            <a:r>
              <a:rPr lang="en-US" altLang="zh-CN" sz="2800" dirty="0"/>
              <a:t>The way to implement </a:t>
            </a:r>
            <a:r>
              <a:rPr lang="en-US" altLang="zh-CN" sz="2800" i="1" dirty="0"/>
              <a:t>B-multicast </a:t>
            </a:r>
            <a:r>
              <a:rPr lang="en-US" altLang="zh-CN" sz="2800" dirty="0"/>
              <a:t>:</a:t>
            </a:r>
            <a:endParaRPr lang="en-US" altLang="zh-CN" sz="2800" i="1" dirty="0"/>
          </a:p>
          <a:p>
            <a:pPr lvl="1" eaLnBrk="1" hangingPunct="1">
              <a:buFontTx/>
              <a:buNone/>
            </a:pPr>
            <a:r>
              <a:rPr lang="en-US" altLang="zh-CN" i="1" dirty="0"/>
              <a:t>To B-multicast</a:t>
            </a:r>
            <a:r>
              <a:rPr lang="en-US" altLang="zh-CN" dirty="0"/>
              <a:t>(</a:t>
            </a:r>
            <a:r>
              <a:rPr lang="en-US" altLang="zh-CN" i="1" dirty="0" err="1"/>
              <a:t>g</a:t>
            </a:r>
            <a:r>
              <a:rPr lang="en-US" altLang="zh-CN" dirty="0" err="1"/>
              <a:t>,</a:t>
            </a:r>
            <a:r>
              <a:rPr lang="en-US" altLang="zh-CN" i="1" dirty="0" err="1"/>
              <a:t>m</a:t>
            </a:r>
            <a:r>
              <a:rPr lang="en-US" altLang="zh-CN" dirty="0"/>
              <a:t>): </a:t>
            </a:r>
          </a:p>
          <a:p>
            <a:pPr lvl="1" eaLnBrk="1" hangingPunct="1">
              <a:buFontTx/>
              <a:buNone/>
            </a:pPr>
            <a:r>
              <a:rPr lang="en-US" altLang="zh-CN" dirty="0"/>
              <a:t>	for each process </a:t>
            </a:r>
            <a:r>
              <a:rPr lang="en-US" altLang="zh-CN" i="1" dirty="0" err="1"/>
              <a:t>p</a:t>
            </a:r>
            <a:r>
              <a:rPr lang="en-US" altLang="zh-CN" dirty="0" err="1">
                <a:sym typeface="Symbol" pitchFamily="18" charset="2"/>
              </a:rPr>
              <a:t></a:t>
            </a:r>
            <a:r>
              <a:rPr lang="en-US" altLang="zh-CN" i="1" dirty="0" err="1"/>
              <a:t>g</a:t>
            </a:r>
            <a:r>
              <a:rPr lang="en-US" altLang="zh-CN" dirty="0"/>
              <a:t>, </a:t>
            </a:r>
            <a:r>
              <a:rPr lang="en-US" altLang="zh-CN" i="1" dirty="0"/>
              <a:t>send</a:t>
            </a:r>
            <a:r>
              <a:rPr lang="en-US" altLang="zh-CN" dirty="0"/>
              <a:t>(</a:t>
            </a:r>
            <a:r>
              <a:rPr lang="en-US" altLang="zh-CN" i="1" dirty="0" err="1"/>
              <a:t>p</a:t>
            </a:r>
            <a:r>
              <a:rPr lang="en-US" altLang="zh-CN" dirty="0" err="1"/>
              <a:t>,</a:t>
            </a:r>
            <a:r>
              <a:rPr lang="en-US" altLang="zh-CN" i="1" dirty="0" err="1"/>
              <a:t>m</a:t>
            </a:r>
            <a:r>
              <a:rPr lang="en-US" altLang="zh-CN" dirty="0"/>
              <a:t>);</a:t>
            </a:r>
          </a:p>
          <a:p>
            <a:pPr lvl="1" eaLnBrk="1" hangingPunct="1">
              <a:buFontTx/>
              <a:buNone/>
            </a:pPr>
            <a:r>
              <a:rPr lang="en-US" altLang="zh-CN" dirty="0"/>
              <a:t>	//send is a reliable one-to-one operation</a:t>
            </a:r>
            <a:endParaRPr lang="en-US" altLang="zh-CN" i="1" dirty="0"/>
          </a:p>
          <a:p>
            <a:pPr lvl="1" eaLnBrk="1" hangingPunct="1">
              <a:buFontTx/>
              <a:buNone/>
            </a:pPr>
            <a:r>
              <a:rPr lang="en-US" altLang="zh-CN" i="1" dirty="0"/>
              <a:t>On receive</a:t>
            </a:r>
            <a:r>
              <a:rPr lang="en-US" altLang="zh-CN" dirty="0"/>
              <a:t>(</a:t>
            </a:r>
            <a:r>
              <a:rPr lang="en-US" altLang="zh-CN" i="1" dirty="0"/>
              <a:t>m</a:t>
            </a:r>
            <a:r>
              <a:rPr lang="en-US" altLang="zh-CN" dirty="0"/>
              <a:t>) at p: </a:t>
            </a:r>
            <a:r>
              <a:rPr lang="en-US" altLang="zh-CN" i="1" dirty="0"/>
              <a:t>B-deliver</a:t>
            </a:r>
            <a:r>
              <a:rPr lang="en-US" altLang="zh-CN" dirty="0"/>
              <a:t>(</a:t>
            </a:r>
            <a:r>
              <a:rPr lang="en-US" altLang="zh-CN" i="1" dirty="0"/>
              <a:t>m</a:t>
            </a:r>
            <a:r>
              <a:rPr lang="en-US" altLang="zh-CN" dirty="0"/>
              <a:t>) at p.</a:t>
            </a:r>
          </a:p>
          <a:p>
            <a:pPr eaLnBrk="1" hangingPunct="1"/>
            <a:r>
              <a:rPr lang="en-US" altLang="zh-CN" dirty="0"/>
              <a:t>Ack-implosion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914400"/>
          </a:xfrm>
        </p:spPr>
        <p:txBody>
          <a:bodyPr/>
          <a:lstStyle/>
          <a:p>
            <a:r>
              <a:rPr lang="en-US" altLang="zh-CN" sz="3600"/>
              <a:t>Implement reliable multicast R-multicast  over B-multicast</a:t>
            </a:r>
          </a:p>
        </p:txBody>
      </p:sp>
      <p:sp>
        <p:nvSpPr>
          <p:cNvPr id="8195" name="Rectangle 3"/>
          <p:cNvSpPr>
            <a:spLocks noGrp="1" noChangeArrowheads="1"/>
          </p:cNvSpPr>
          <p:nvPr>
            <p:ph type="body" idx="1"/>
          </p:nvPr>
        </p:nvSpPr>
        <p:spPr>
          <a:xfrm>
            <a:off x="457200" y="914400"/>
            <a:ext cx="8763000" cy="5943600"/>
          </a:xfrm>
        </p:spPr>
        <p:txBody>
          <a:bodyPr>
            <a:normAutofit fontScale="85000" lnSpcReduction="20000"/>
          </a:bodyPr>
          <a:lstStyle/>
          <a:p>
            <a:pPr marL="0" indent="0">
              <a:buNone/>
            </a:pPr>
            <a:endParaRPr lang="en-US" altLang="zh-CN"/>
          </a:p>
          <a:p>
            <a:pPr marL="0" indent="0">
              <a:buNone/>
            </a:pPr>
            <a:r>
              <a:rPr lang="en-US" altLang="zh-CN" sz="3300"/>
              <a:t>On initialization</a:t>
            </a:r>
            <a:r>
              <a:rPr lang="zh-CN" altLang="en-US" sz="3300"/>
              <a:t>：</a:t>
            </a:r>
          </a:p>
          <a:p>
            <a:pPr marL="0" indent="0">
              <a:buNone/>
            </a:pPr>
            <a:r>
              <a:rPr lang="zh-CN" altLang="en-US" sz="3300"/>
              <a:t>	</a:t>
            </a:r>
            <a:r>
              <a:rPr lang="en-US" altLang="zh-CN" sz="3300"/>
              <a:t>Received:={}</a:t>
            </a:r>
          </a:p>
          <a:p>
            <a:pPr marL="0" indent="0">
              <a:buNone/>
            </a:pPr>
            <a:r>
              <a:rPr lang="en-US" altLang="zh-CN" sz="3300"/>
              <a:t>For process p to R-multicast message m to group g</a:t>
            </a:r>
            <a:r>
              <a:rPr lang="zh-CN" altLang="en-US" sz="3300"/>
              <a:t>：</a:t>
            </a:r>
          </a:p>
          <a:p>
            <a:pPr marL="0" indent="0">
              <a:buNone/>
            </a:pPr>
            <a:r>
              <a:rPr lang="zh-CN" altLang="en-US" sz="3300"/>
              <a:t>	</a:t>
            </a:r>
            <a:r>
              <a:rPr lang="en-US" altLang="zh-CN" sz="3300">
                <a:solidFill>
                  <a:srgbClr val="0000CC"/>
                </a:solidFill>
              </a:rPr>
              <a:t>B-multicast(g,m)</a:t>
            </a:r>
            <a:r>
              <a:rPr lang="en-US" altLang="zh-CN" sz="3300"/>
              <a:t>; </a:t>
            </a:r>
          </a:p>
          <a:p>
            <a:pPr marL="0" indent="0">
              <a:buNone/>
            </a:pPr>
            <a:r>
              <a:rPr lang="en-US" altLang="zh-CN" sz="3300"/>
              <a:t>	//p </a:t>
            </a:r>
            <a:r>
              <a:rPr lang="en-US" altLang="zh-CN" sz="3300">
                <a:sym typeface="Symbol" pitchFamily="18" charset="2"/>
              </a:rPr>
              <a:t></a:t>
            </a:r>
            <a:r>
              <a:rPr lang="en-US" altLang="zh-CN" sz="3300"/>
              <a:t> g, p is included as a destination</a:t>
            </a:r>
          </a:p>
          <a:p>
            <a:pPr marL="0" indent="0">
              <a:buNone/>
            </a:pPr>
            <a:r>
              <a:rPr lang="en-US" altLang="zh-CN" sz="3300"/>
              <a:t>On B-deliver(m) at process q with g=group(m):</a:t>
            </a:r>
          </a:p>
          <a:p>
            <a:pPr marL="0" indent="0">
              <a:buNone/>
            </a:pPr>
            <a:r>
              <a:rPr lang="en-US" altLang="zh-CN" sz="3300"/>
              <a:t>   </a:t>
            </a:r>
            <a:r>
              <a:rPr lang="en-US" altLang="zh-CN" sz="3300">
                <a:solidFill>
                  <a:srgbClr val="FF0000"/>
                </a:solidFill>
              </a:rPr>
              <a:t>If (m </a:t>
            </a:r>
            <a:r>
              <a:rPr lang="en-US" altLang="zh-CN" sz="3300">
                <a:solidFill>
                  <a:srgbClr val="FF0000"/>
                </a:solidFill>
                <a:sym typeface="Symbol" pitchFamily="18" charset="2"/>
              </a:rPr>
              <a:t></a:t>
            </a:r>
            <a:r>
              <a:rPr lang="en-US" altLang="zh-CN" sz="3300">
                <a:solidFill>
                  <a:srgbClr val="FF0000"/>
                </a:solidFill>
              </a:rPr>
              <a:t> Received)</a:t>
            </a:r>
          </a:p>
          <a:p>
            <a:pPr marL="0" indent="0">
              <a:buNone/>
            </a:pPr>
            <a:r>
              <a:rPr lang="en-US" altLang="zh-CN" sz="3300"/>
              <a:t>   then </a:t>
            </a:r>
          </a:p>
          <a:p>
            <a:pPr marL="457200" lvl="1" indent="0">
              <a:buNone/>
            </a:pPr>
            <a:r>
              <a:rPr lang="en-US" altLang="zh-CN" sz="3300"/>
              <a:t>	Received := Received </a:t>
            </a:r>
            <a:r>
              <a:rPr lang="en-US" altLang="zh-CN" sz="3300">
                <a:sym typeface="Symbol" pitchFamily="18" charset="2"/>
              </a:rPr>
              <a:t></a:t>
            </a:r>
            <a:r>
              <a:rPr lang="en-US" altLang="zh-CN" sz="3300"/>
              <a:t> {m}</a:t>
            </a:r>
          </a:p>
          <a:p>
            <a:pPr marL="457200" lvl="1" indent="0">
              <a:buNone/>
            </a:pPr>
            <a:r>
              <a:rPr lang="en-US" altLang="zh-CN" sz="3300"/>
              <a:t>	If(q </a:t>
            </a:r>
            <a:r>
              <a:rPr lang="en-US" altLang="zh-CN" sz="3300">
                <a:sym typeface="Symbol" pitchFamily="18" charset="2"/>
              </a:rPr>
              <a:t></a:t>
            </a:r>
            <a:r>
              <a:rPr lang="en-US" altLang="zh-CN" sz="3300"/>
              <a:t> p) then </a:t>
            </a:r>
            <a:r>
              <a:rPr lang="en-US" altLang="zh-CN" sz="3300">
                <a:solidFill>
                  <a:srgbClr val="0000CC"/>
                </a:solidFill>
              </a:rPr>
              <a:t>B-multicast(g,m)</a:t>
            </a:r>
            <a:r>
              <a:rPr lang="en-US" altLang="zh-CN" sz="3300"/>
              <a:t>; endif</a:t>
            </a:r>
          </a:p>
          <a:p>
            <a:pPr marL="457200" lvl="1" indent="0">
              <a:buNone/>
            </a:pPr>
            <a:r>
              <a:rPr lang="en-US" altLang="zh-CN" sz="3300"/>
              <a:t>	R-deliver m;</a:t>
            </a:r>
          </a:p>
          <a:p>
            <a:pPr marL="457200" lvl="1" indent="0">
              <a:buNone/>
            </a:pPr>
            <a:r>
              <a:rPr lang="en-US" altLang="zh-CN" sz="3300"/>
              <a:t>endif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关于协定的证明 </a:t>
            </a:r>
          </a:p>
        </p:txBody>
      </p:sp>
      <p:sp>
        <p:nvSpPr>
          <p:cNvPr id="9219" name="Rectangle 3"/>
          <p:cNvSpPr>
            <a:spLocks noGrp="1" noChangeArrowheads="1"/>
          </p:cNvSpPr>
          <p:nvPr>
            <p:ph type="body" idx="1"/>
          </p:nvPr>
        </p:nvSpPr>
        <p:spPr/>
        <p:txBody>
          <a:bodyPr/>
          <a:lstStyle/>
          <a:p>
            <a:r>
              <a:rPr lang="zh-CN" altLang="en-US"/>
              <a:t>协定的定义：如果一个正确的进程传递消息</a:t>
            </a:r>
            <a:r>
              <a:rPr lang="en-US" altLang="zh-CN" i="1"/>
              <a:t>m</a:t>
            </a:r>
            <a:r>
              <a:rPr lang="zh-CN" altLang="en-US"/>
              <a:t>，那么在</a:t>
            </a:r>
            <a:r>
              <a:rPr lang="en-US" altLang="zh-CN" i="1"/>
              <a:t>group(m)</a:t>
            </a:r>
            <a:r>
              <a:rPr lang="zh-CN" altLang="en-US"/>
              <a:t>中的其它所有正确的进程终将传递</a:t>
            </a:r>
            <a:r>
              <a:rPr lang="en-US" altLang="zh-CN" i="1"/>
              <a:t>m</a:t>
            </a:r>
            <a:r>
              <a:rPr lang="zh-CN" altLang="en-US"/>
              <a:t>。</a:t>
            </a:r>
          </a:p>
          <a:p>
            <a:r>
              <a:rPr lang="zh-CN" altLang="en-US"/>
              <a:t>反证：设在</a:t>
            </a:r>
            <a:r>
              <a:rPr lang="en-US" altLang="zh-CN" i="1"/>
              <a:t>group(m)</a:t>
            </a:r>
            <a:r>
              <a:rPr lang="zh-CN" altLang="en-US"/>
              <a:t>中的一个正确的进程</a:t>
            </a:r>
            <a:r>
              <a:rPr lang="en-US" altLang="zh-CN"/>
              <a:t>A</a:t>
            </a:r>
            <a:r>
              <a:rPr lang="zh-CN" altLang="en-US"/>
              <a:t>没有传递</a:t>
            </a:r>
            <a:r>
              <a:rPr lang="en-US" altLang="zh-CN" i="1"/>
              <a:t>m</a:t>
            </a:r>
            <a:r>
              <a:rPr lang="en-US" altLang="zh-CN"/>
              <a:t>(</a:t>
            </a:r>
            <a:r>
              <a:rPr lang="zh-CN" altLang="en-US"/>
              <a:t>即：</a:t>
            </a:r>
            <a:r>
              <a:rPr lang="en-US" altLang="zh-CN" i="1"/>
              <a:t>R-deliver m</a:t>
            </a:r>
            <a:r>
              <a:rPr lang="en-US" altLang="zh-CN"/>
              <a:t>)</a:t>
            </a:r>
            <a:r>
              <a:rPr lang="zh-CN" altLang="en-US"/>
              <a:t>，那么，这只能是因为它从没</a:t>
            </a:r>
            <a:r>
              <a:rPr lang="en-US" altLang="zh-CN" i="1"/>
              <a:t>B-deliver</a:t>
            </a:r>
            <a:r>
              <a:rPr lang="zh-CN" altLang="en-US"/>
              <a:t>此消息。而且，也没有其它正确的进程</a:t>
            </a:r>
            <a:r>
              <a:rPr lang="en-US" altLang="zh-CN" i="1"/>
              <a:t>B-deliver</a:t>
            </a:r>
            <a:r>
              <a:rPr lang="zh-CN" altLang="en-US"/>
              <a:t>此消息</a:t>
            </a:r>
            <a:r>
              <a:rPr lang="en-US" altLang="zh-CN"/>
              <a:t>(</a:t>
            </a:r>
            <a:r>
              <a:rPr lang="zh-CN" altLang="en-US"/>
              <a:t>如果有，那么会发</a:t>
            </a:r>
            <a:r>
              <a:rPr lang="en-US" altLang="zh-CN" i="1"/>
              <a:t>B-multicast</a:t>
            </a:r>
            <a:r>
              <a:rPr lang="zh-CN" altLang="en-US"/>
              <a:t>给</a:t>
            </a:r>
            <a:r>
              <a:rPr lang="en-US" altLang="zh-CN" i="1"/>
              <a:t>A</a:t>
            </a:r>
            <a:r>
              <a:rPr lang="zh-CN" altLang="en-US"/>
              <a:t>，</a:t>
            </a:r>
            <a:r>
              <a:rPr lang="en-US" altLang="zh-CN" i="1"/>
              <a:t>A</a:t>
            </a:r>
            <a:r>
              <a:rPr lang="zh-CN" altLang="en-US"/>
              <a:t>就会</a:t>
            </a:r>
            <a:r>
              <a:rPr lang="en-US" altLang="zh-CN" i="1"/>
              <a:t>B-deliver</a:t>
            </a:r>
            <a:r>
              <a:rPr lang="zh-CN" altLang="en-US"/>
              <a:t>该消息</a:t>
            </a:r>
            <a:r>
              <a:rPr lang="en-US" altLang="zh-CN"/>
              <a:t>)</a:t>
            </a:r>
            <a:r>
              <a:rPr lang="zh-CN" altLang="en-US"/>
              <a:t>。因此，没有进程会</a:t>
            </a:r>
            <a:r>
              <a:rPr lang="en-US" altLang="zh-CN" i="1"/>
              <a:t>R-deliver</a:t>
            </a:r>
            <a:r>
              <a:rPr lang="zh-CN" altLang="en-US"/>
              <a:t>消息</a:t>
            </a:r>
            <a:r>
              <a:rPr lang="en-US" altLang="zh-CN" i="1"/>
              <a:t>m</a:t>
            </a:r>
            <a:r>
              <a:rPr lang="zh-CN" altLang="en-US"/>
              <a:t>。这个结果与前提“一个正确的进程传递消息</a:t>
            </a:r>
            <a:r>
              <a:rPr lang="en-US" altLang="zh-CN" i="1"/>
              <a:t>m</a:t>
            </a:r>
            <a:r>
              <a:rPr lang="en-US" altLang="zh-CN"/>
              <a:t>”</a:t>
            </a:r>
            <a:r>
              <a:rPr lang="zh-CN" altLang="en-US"/>
              <a:t>矛盾。所以，得证。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762000"/>
          </a:xfrm>
        </p:spPr>
        <p:txBody>
          <a:bodyPr/>
          <a:lstStyle/>
          <a:p>
            <a:pPr eaLnBrk="1" hangingPunct="1"/>
            <a:r>
              <a:rPr lang="zh-CN" altLang="en-US" sz="3600"/>
              <a:t>基于</a:t>
            </a:r>
            <a:r>
              <a:rPr lang="en-US" altLang="zh-CN" sz="3600"/>
              <a:t>IP</a:t>
            </a:r>
            <a:r>
              <a:rPr lang="zh-CN" altLang="en-US" sz="3600"/>
              <a:t>组播实现可靠组播</a:t>
            </a:r>
            <a:r>
              <a:rPr lang="en-US" altLang="zh-CN" sz="3600"/>
              <a:t>R-multicast </a:t>
            </a:r>
            <a:r>
              <a:rPr lang="en-US" altLang="zh-CN"/>
              <a:t> </a:t>
            </a:r>
          </a:p>
        </p:txBody>
      </p:sp>
      <mc:AlternateContent xmlns:mc="http://schemas.openxmlformats.org/markup-compatibility/2006" xmlns:a14="http://schemas.microsoft.com/office/drawing/2010/main">
        <mc:Choice Requires="a14">
          <p:sp>
            <p:nvSpPr>
              <p:cNvPr id="10243" name="Rectangle 3"/>
              <p:cNvSpPr>
                <a:spLocks noGrp="1" noChangeArrowheads="1"/>
              </p:cNvSpPr>
              <p:nvPr>
                <p:ph type="body" idx="1"/>
              </p:nvPr>
            </p:nvSpPr>
            <p:spPr>
              <a:xfrm>
                <a:off x="457200" y="762000"/>
                <a:ext cx="8382000" cy="6096000"/>
              </a:xfrm>
            </p:spPr>
            <p:txBody>
              <a:bodyPr>
                <a:normAutofit/>
              </a:bodyPr>
              <a:lstStyle/>
              <a:p>
                <a:pPr eaLnBrk="1" hangingPunct="1">
                  <a:lnSpc>
                    <a:spcPct val="90000"/>
                  </a:lnSpc>
                </a:pPr>
                <a:r>
                  <a:rPr lang="zh-CN" altLang="en-US" sz="2400"/>
                  <a:t>每个进程</a:t>
                </a:r>
                <a:r>
                  <a:rPr lang="en-US" altLang="zh-CN" sz="2400"/>
                  <a:t>p</a:t>
                </a:r>
                <a:r>
                  <a:rPr lang="zh-CN" altLang="en-US" sz="2400"/>
                  <a:t>为它属于的组</a:t>
                </a:r>
                <a:r>
                  <a:rPr lang="en-US" altLang="zh-CN" sz="2400"/>
                  <a:t>g</a:t>
                </a:r>
                <a:r>
                  <a:rPr lang="zh-CN" altLang="en-US" sz="2400"/>
                  <a:t>维持一个序号</a:t>
                </a:r>
                <a14:m>
                  <m:oMath xmlns:m="http://schemas.openxmlformats.org/officeDocument/2006/math">
                    <m:sSubSup>
                      <m:sSubSupPr>
                        <m:ctrlPr>
                          <a:rPr lang="en-US" altLang="zh-CN" sz="2400" i="1" smtClean="0">
                            <a:solidFill>
                              <a:srgbClr val="C00000"/>
                            </a:solidFill>
                            <a:latin typeface="Cambria Math" panose="02040503050406030204" pitchFamily="18" charset="0"/>
                          </a:rPr>
                        </m:ctrlPr>
                      </m:sSubSupPr>
                      <m:e>
                        <m:r>
                          <a:rPr lang="en-US" altLang="zh-CN" sz="2400" b="0" i="1" smtClean="0">
                            <a:solidFill>
                              <a:srgbClr val="C00000"/>
                            </a:solidFill>
                            <a:latin typeface="Cambria Math" panose="02040503050406030204" pitchFamily="18" charset="0"/>
                          </a:rPr>
                          <m:t>𝑆</m:t>
                        </m:r>
                      </m:e>
                      <m:sub>
                        <m:r>
                          <a:rPr lang="en-US" altLang="zh-CN" sz="2400" b="0" i="1" smtClean="0">
                            <a:solidFill>
                              <a:srgbClr val="C00000"/>
                            </a:solidFill>
                            <a:latin typeface="Cambria Math" panose="02040503050406030204" pitchFamily="18" charset="0"/>
                          </a:rPr>
                          <m:t>𝑔</m:t>
                        </m:r>
                      </m:sub>
                      <m:sup>
                        <m:r>
                          <a:rPr lang="en-US" altLang="zh-CN" sz="2400" b="0" i="1" smtClean="0">
                            <a:solidFill>
                              <a:srgbClr val="C00000"/>
                            </a:solidFill>
                            <a:latin typeface="Cambria Math" panose="02040503050406030204" pitchFamily="18" charset="0"/>
                          </a:rPr>
                          <m:t>𝑝</m:t>
                        </m:r>
                      </m:sup>
                    </m:sSubSup>
                  </m:oMath>
                </a14:m>
                <a:r>
                  <a:rPr lang="zh-CN" altLang="en-US" sz="2400"/>
                  <a:t>，每个进程</a:t>
                </a:r>
                <a:r>
                  <a:rPr lang="en-US" altLang="zh-CN" sz="2400"/>
                  <a:t>p</a:t>
                </a:r>
                <a:r>
                  <a:rPr lang="zh-CN" altLang="en-US" sz="2400"/>
                  <a:t>还记录</a:t>
                </a:r>
                <a14:m>
                  <m:oMath xmlns:m="http://schemas.openxmlformats.org/officeDocument/2006/math">
                    <m:sSubSup>
                      <m:sSubSupPr>
                        <m:ctrlPr>
                          <a:rPr lang="en-US" altLang="zh-CN" sz="2400" i="1" smtClean="0">
                            <a:solidFill>
                              <a:srgbClr val="C00000"/>
                            </a:solidFill>
                            <a:latin typeface="Cambria Math" panose="02040503050406030204" pitchFamily="18" charset="0"/>
                          </a:rPr>
                        </m:ctrlPr>
                      </m:sSubSupPr>
                      <m:e>
                        <m:r>
                          <a:rPr lang="en-US" altLang="zh-CN" sz="2400" b="0" i="1" smtClean="0">
                            <a:solidFill>
                              <a:srgbClr val="C00000"/>
                            </a:solidFill>
                            <a:latin typeface="Cambria Math" panose="02040503050406030204" pitchFamily="18" charset="0"/>
                          </a:rPr>
                          <m:t>𝑅</m:t>
                        </m:r>
                      </m:e>
                      <m:sub>
                        <m:r>
                          <a:rPr lang="en-US" altLang="zh-CN" sz="2400" b="0" i="1" smtClean="0">
                            <a:solidFill>
                              <a:srgbClr val="C00000"/>
                            </a:solidFill>
                            <a:latin typeface="Cambria Math" panose="02040503050406030204" pitchFamily="18" charset="0"/>
                          </a:rPr>
                          <m:t>𝑔</m:t>
                        </m:r>
                      </m:sub>
                      <m:sup>
                        <m:r>
                          <a:rPr lang="en-US" altLang="zh-CN" sz="2400" b="0" i="1" smtClean="0">
                            <a:solidFill>
                              <a:srgbClr val="C00000"/>
                            </a:solidFill>
                            <a:latin typeface="Cambria Math" panose="02040503050406030204" pitchFamily="18" charset="0"/>
                          </a:rPr>
                          <m:t>𝑞</m:t>
                        </m:r>
                      </m:sup>
                    </m:sSubSup>
                  </m:oMath>
                </a14:m>
                <a:r>
                  <a:rPr lang="zh-CN" altLang="en-US" sz="2400"/>
                  <a:t>，即来自进程</a:t>
                </a:r>
                <a:r>
                  <a:rPr lang="en-US" altLang="zh-CN" sz="2400"/>
                  <a:t>q</a:t>
                </a:r>
                <a:r>
                  <a:rPr lang="zh-CN" altLang="en-US" sz="2400"/>
                  <a:t>并且发送到组</a:t>
                </a:r>
                <a:r>
                  <a:rPr lang="en-US" altLang="zh-CN" sz="2400"/>
                  <a:t>g</a:t>
                </a:r>
                <a:r>
                  <a:rPr lang="zh-CN" altLang="en-US" sz="2400"/>
                  <a:t>的最近消息的序号</a:t>
                </a:r>
              </a:p>
              <a:p>
                <a:pPr eaLnBrk="1" hangingPunct="1">
                  <a:lnSpc>
                    <a:spcPct val="90000"/>
                  </a:lnSpc>
                </a:pPr>
                <a:r>
                  <a:rPr lang="en-US" altLang="zh-CN" sz="2400"/>
                  <a:t>p</a:t>
                </a:r>
                <a:r>
                  <a:rPr lang="zh-CN" altLang="en-US" sz="2400"/>
                  <a:t>要</a:t>
                </a:r>
                <a:r>
                  <a:rPr lang="en-US" altLang="zh-CN" sz="2400"/>
                  <a:t>R-multicast</a:t>
                </a:r>
                <a:r>
                  <a:rPr lang="zh-CN" altLang="en-US" sz="2400"/>
                  <a:t>一个消息到组</a:t>
                </a:r>
                <a:r>
                  <a:rPr lang="en-US" altLang="zh-CN" sz="2400"/>
                  <a:t>g</a:t>
                </a:r>
                <a:r>
                  <a:rPr lang="zh-CN" altLang="en-US" sz="2400"/>
                  <a:t>时，它在消息上</a:t>
                </a:r>
                <a:r>
                  <a:rPr lang="zh-CN" altLang="en-US" sz="2400">
                    <a:solidFill>
                      <a:srgbClr val="C00000"/>
                    </a:solidFill>
                  </a:rPr>
                  <a:t>捎带序号值</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𝑆</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𝑝</m:t>
                        </m:r>
                      </m:sup>
                    </m:sSubSup>
                  </m:oMath>
                </a14:m>
                <a:r>
                  <a:rPr lang="zh-CN" altLang="en-US" sz="2400"/>
                  <a:t>。它还在消息上</a:t>
                </a:r>
                <a:r>
                  <a:rPr lang="zh-CN" altLang="en-US" sz="2400">
                    <a:solidFill>
                      <a:srgbClr val="C00000"/>
                    </a:solidFill>
                  </a:rPr>
                  <a:t>捎带确认，形如 </a:t>
                </a:r>
                <a:r>
                  <a:rPr lang="en-US" altLang="zh-CN" sz="2400">
                    <a:solidFill>
                      <a:srgbClr val="C00000"/>
                    </a:solidFill>
                  </a:rPr>
                  <a:t>&lt;q,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oMath>
                </a14:m>
                <a:r>
                  <a:rPr lang="en-US" altLang="zh-CN" sz="2400">
                    <a:solidFill>
                      <a:srgbClr val="C00000"/>
                    </a:solidFill>
                  </a:rPr>
                  <a:t>&gt;</a:t>
                </a:r>
                <a:r>
                  <a:rPr lang="zh-CN" altLang="en-US" sz="2400"/>
                  <a:t>。这个确认给出了自从发送进程</a:t>
                </a:r>
                <a:r>
                  <a:rPr lang="en-US" altLang="zh-CN" sz="2400"/>
                  <a:t>q</a:t>
                </a:r>
                <a:r>
                  <a:rPr lang="zh-CN" altLang="en-US" sz="2400"/>
                  <a:t>上一次组播消息后，</a:t>
                </a:r>
                <a:r>
                  <a:rPr lang="en-US" altLang="zh-CN" sz="2400"/>
                  <a:t>p</a:t>
                </a:r>
                <a:r>
                  <a:rPr lang="zh-CN" altLang="en-US" sz="2400"/>
                  <a:t>最近传递的来自进程</a:t>
                </a:r>
                <a:r>
                  <a:rPr lang="en-US" altLang="zh-CN" sz="2400"/>
                  <a:t>q</a:t>
                </a:r>
                <a:r>
                  <a:rPr lang="zh-CN" altLang="en-US" sz="2400"/>
                  <a:t>并且发往该组</a:t>
                </a:r>
                <a:r>
                  <a:rPr lang="en-US" altLang="zh-CN" sz="2400"/>
                  <a:t>g</a:t>
                </a:r>
                <a:r>
                  <a:rPr lang="zh-CN" altLang="en-US" sz="2400"/>
                  <a:t>的消息的序号。然后，组播进程</a:t>
                </a:r>
                <a:r>
                  <a:rPr lang="en-US" altLang="zh-CN" sz="2400"/>
                  <a:t>p</a:t>
                </a:r>
                <a:r>
                  <a:rPr lang="zh-CN" altLang="en-US" sz="2400"/>
                  <a:t>把消息连同它捎带的序号和确认一起</a:t>
                </a:r>
                <a:r>
                  <a:rPr lang="en-US" altLang="zh-CN" sz="2400"/>
                  <a:t>IP</a:t>
                </a:r>
                <a:r>
                  <a:rPr lang="zh-CN" altLang="en-US" sz="2400"/>
                  <a:t>组播到</a:t>
                </a:r>
                <a:r>
                  <a:rPr lang="en-US" altLang="zh-CN" sz="2400"/>
                  <a:t>g</a:t>
                </a:r>
                <a:r>
                  <a:rPr lang="zh-CN" altLang="en-US" sz="2400"/>
                  <a:t>，并且</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𝑝</m:t>
                        </m:r>
                      </m:sup>
                    </m:sSubSup>
                  </m:oMath>
                </a14:m>
                <a:r>
                  <a:rPr lang="en-US" altLang="zh-CN" sz="2400"/>
                  <a:t> ++</a:t>
                </a:r>
                <a:endParaRPr lang="zh-CN" altLang="en-US" sz="2400"/>
              </a:p>
              <a:p>
                <a:pPr eaLnBrk="1" hangingPunct="1">
                  <a:lnSpc>
                    <a:spcPct val="90000"/>
                  </a:lnSpc>
                </a:pPr>
                <a:r>
                  <a:rPr lang="zh-CN" altLang="en-US" sz="2400"/>
                  <a:t>在接收进程</a:t>
                </a:r>
                <a:r>
                  <a:rPr lang="en-US" altLang="zh-CN" sz="2400"/>
                  <a:t>r</a:t>
                </a:r>
                <a:r>
                  <a:rPr lang="zh-CN" altLang="en-US" sz="2400"/>
                  <a:t>中，当且仅当 </a:t>
                </a:r>
                <a:r>
                  <a:rPr lang="en-US" altLang="zh-CN" sz="2400">
                    <a:solidFill>
                      <a:srgbClr val="C00000"/>
                    </a:solidFill>
                  </a:rPr>
                  <a:t>S =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b="0" i="1" smtClean="0">
                            <a:solidFill>
                              <a:srgbClr val="C00000"/>
                            </a:solidFill>
                            <a:latin typeface="Cambria Math" panose="02040503050406030204" pitchFamily="18" charset="0"/>
                          </a:rPr>
                          <m:t>𝑝</m:t>
                        </m:r>
                      </m:sup>
                    </m:sSubSup>
                  </m:oMath>
                </a14:m>
                <a:r>
                  <a:rPr lang="en-US" altLang="zh-CN" sz="2400">
                    <a:solidFill>
                      <a:srgbClr val="C00000"/>
                    </a:solidFill>
                  </a:rPr>
                  <a:t> + 1</a:t>
                </a:r>
                <a:r>
                  <a:rPr lang="en-US" altLang="zh-CN" sz="2400"/>
                  <a:t>,</a:t>
                </a:r>
                <a:r>
                  <a:rPr lang="zh-CN" altLang="en-US" sz="2400"/>
                  <a:t>一个进程</a:t>
                </a:r>
                <a:r>
                  <a:rPr lang="en-US" altLang="zh-CN" sz="2400"/>
                  <a:t>R-deliver</a:t>
                </a:r>
                <a:r>
                  <a:rPr lang="zh-CN" altLang="en-US" sz="2400"/>
                  <a:t>一个来自</a:t>
                </a:r>
                <a:r>
                  <a:rPr lang="en-US" altLang="zh-CN" sz="2400"/>
                  <a:t>p</a:t>
                </a:r>
                <a:r>
                  <a:rPr lang="zh-CN" altLang="en-US" sz="2400"/>
                  <a:t>并发往</a:t>
                </a:r>
                <a:r>
                  <a:rPr lang="en-US" altLang="zh-CN" sz="2400"/>
                  <a:t>g</a:t>
                </a:r>
                <a:r>
                  <a:rPr lang="zh-CN" altLang="en-US" sz="2400"/>
                  <a:t>且序号为</a:t>
                </a:r>
                <a:r>
                  <a:rPr lang="en-US" altLang="zh-CN" sz="2400"/>
                  <a:t>S</a:t>
                </a:r>
                <a:r>
                  <a:rPr lang="zh-CN" altLang="en-US" sz="2400"/>
                  <a:t>的消息，在传递后立即把</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𝑅</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𝑝</m:t>
                        </m:r>
                      </m:sup>
                    </m:sSubSup>
                  </m:oMath>
                </a14:m>
                <a:r>
                  <a:rPr lang="zh-CN" altLang="en-US" sz="2400"/>
                  <a:t>加一。如果到达的消息有</a:t>
                </a:r>
                <a:r>
                  <a:rPr lang="en-US" altLang="zh-CN" sz="2400">
                    <a:solidFill>
                      <a:srgbClr val="C00000"/>
                    </a:solidFill>
                  </a:rPr>
                  <a:t>S≤</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𝑝</m:t>
                        </m:r>
                      </m:sup>
                    </m:sSubSup>
                  </m:oMath>
                </a14:m>
                <a:r>
                  <a:rPr lang="zh-CN" altLang="en-US" sz="2400"/>
                  <a:t>，那么</a:t>
                </a:r>
                <a:r>
                  <a:rPr lang="en-US" altLang="zh-CN" sz="2400"/>
                  <a:t>r </a:t>
                </a:r>
                <a:r>
                  <a:rPr lang="zh-CN" altLang="en-US" sz="2400"/>
                  <a:t>已经传递了它，所以丢弃该消息。如果</a:t>
                </a:r>
                <a:r>
                  <a:rPr lang="en-US" altLang="zh-CN" sz="2400">
                    <a:solidFill>
                      <a:srgbClr val="C00000"/>
                    </a:solidFill>
                  </a:rPr>
                  <a:t>S &gt;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𝑝</m:t>
                        </m:r>
                      </m:sup>
                    </m:sSubSup>
                  </m:oMath>
                </a14:m>
                <a:r>
                  <a:rPr lang="en-US" altLang="zh-CN" sz="2400">
                    <a:solidFill>
                      <a:srgbClr val="C00000"/>
                    </a:solidFill>
                  </a:rPr>
                  <a:t> + 1</a:t>
                </a:r>
                <a:r>
                  <a:rPr lang="en-US" altLang="zh-CN" sz="2400"/>
                  <a:t>, </a:t>
                </a:r>
                <a:r>
                  <a:rPr lang="zh-CN" altLang="en-US" sz="2400"/>
                  <a:t>或对所附带的确认 </a:t>
                </a:r>
                <a:r>
                  <a:rPr lang="en-US" altLang="zh-CN" sz="2400"/>
                  <a:t>&lt;q, R&gt;</a:t>
                </a:r>
                <a:r>
                  <a:rPr lang="zh-CN" altLang="en-US" sz="2400"/>
                  <a:t>有</a:t>
                </a:r>
                <a:r>
                  <a:rPr lang="en-US" altLang="zh-CN" sz="2400">
                    <a:solidFill>
                      <a:srgbClr val="C00000"/>
                    </a:solidFill>
                  </a:rPr>
                  <a:t>R &gt;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oMath>
                </a14:m>
                <a:r>
                  <a:rPr lang="zh-CN" altLang="en-US" sz="2400"/>
                  <a:t>，说明</a:t>
                </a:r>
                <a:r>
                  <a:rPr lang="en-US" altLang="zh-CN" sz="2400"/>
                  <a:t>r</a:t>
                </a:r>
                <a:r>
                  <a:rPr lang="zh-CN" altLang="en-US" sz="2400"/>
                  <a:t>已经漏了一个或多个消息。它把满足</a:t>
                </a:r>
                <a:r>
                  <a:rPr lang="en-US" altLang="zh-CN" sz="2400"/>
                  <a:t>S &gt;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𝑅</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𝑝</m:t>
                        </m:r>
                      </m:sup>
                    </m:sSubSup>
                  </m:oMath>
                </a14:m>
                <a:r>
                  <a:rPr lang="en-US" altLang="zh-CN" sz="2400"/>
                  <a:t> + 1</a:t>
                </a:r>
                <a:r>
                  <a:rPr lang="zh-CN" altLang="en-US" sz="2400"/>
                  <a:t>的消息保留在一个保留队列中。它通过发送否定确认来请求丢失的消息。它或者发送请求到那个收到遗漏消息信息的进程</a:t>
                </a:r>
                <a:r>
                  <a:rPr lang="en-US" altLang="zh-CN" sz="2400"/>
                  <a:t>q(</a:t>
                </a:r>
                <a:r>
                  <a:rPr lang="zh-CN" altLang="en-US" sz="2400"/>
                  <a:t>这个进程收到一个确认</a:t>
                </a:r>
                <a:r>
                  <a:rPr lang="en-US" altLang="zh-CN" sz="2400"/>
                  <a:t>&lt;q,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𝑅</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a:t> &gt;,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𝑅</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a:t> </a:t>
                </a:r>
                <a:r>
                  <a:rPr lang="zh-CN" altLang="en-US" sz="2400"/>
                  <a:t>不小于所要求的序号</a:t>
                </a:r>
                <a:r>
                  <a:rPr lang="en-US" altLang="zh-CN" sz="2400"/>
                  <a:t>)</a:t>
                </a:r>
                <a:r>
                  <a:rPr lang="zh-CN" altLang="en-US" sz="2400"/>
                  <a:t>或发到最初的发送进程</a:t>
                </a:r>
              </a:p>
            </p:txBody>
          </p:sp>
        </mc:Choice>
        <mc:Fallback xmlns="">
          <p:sp>
            <p:nvSpPr>
              <p:cNvPr id="10243" name="Rectangle 3"/>
              <p:cNvSpPr>
                <a:spLocks noGrp="1" noRot="1" noChangeAspect="1" noMove="1" noResize="1" noEditPoints="1" noAdjustHandles="1" noChangeArrowheads="1" noChangeShapeType="1" noTextEdit="1"/>
              </p:cNvSpPr>
              <p:nvPr>
                <p:ph type="body" idx="1"/>
              </p:nvPr>
            </p:nvSpPr>
            <p:spPr>
              <a:xfrm>
                <a:off x="457200" y="762000"/>
                <a:ext cx="8382000" cy="6096000"/>
              </a:xfrm>
              <a:blipFill rotWithShape="0">
                <a:blip r:embed="rId3"/>
                <a:stretch>
                  <a:fillRect l="-945" t="-1400" r="-1091" b="-2300"/>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400" b="1" dirty="0">
                <a:solidFill>
                  <a:srgbClr val="99FFCC"/>
                </a:solidFill>
              </a:rPr>
              <a:t>1. Failure Model</a:t>
            </a:r>
            <a:endParaRPr lang="en-US" altLang="zh-CN" sz="4400" b="1" dirty="0">
              <a:solidFill>
                <a:srgbClr val="99FFCC"/>
              </a:solidFill>
              <a:ea typeface="新细明体" pitchFamily="2" charset="-122"/>
            </a:endParaRPr>
          </a:p>
        </p:txBody>
      </p:sp>
    </p:spTree>
    <p:extLst>
      <p:ext uri="{BB962C8B-B14F-4D97-AF65-F5344CB8AC3E}">
        <p14:creationId xmlns:p14="http://schemas.microsoft.com/office/powerpoint/2010/main" val="86672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600"/>
              <a:t>基于</a:t>
            </a:r>
            <a:r>
              <a:rPr lang="en-US" altLang="zh-CN" sz="3600"/>
              <a:t>IP</a:t>
            </a:r>
            <a:r>
              <a:rPr lang="zh-CN" altLang="en-US" sz="3600"/>
              <a:t>组播实现的可靠组播的性质</a:t>
            </a:r>
          </a:p>
        </p:txBody>
      </p:sp>
      <p:sp>
        <p:nvSpPr>
          <p:cNvPr id="11267" name="Rectangle 3"/>
          <p:cNvSpPr>
            <a:spLocks noGrp="1" noChangeArrowheads="1"/>
          </p:cNvSpPr>
          <p:nvPr>
            <p:ph type="body" idx="1"/>
          </p:nvPr>
        </p:nvSpPr>
        <p:spPr/>
        <p:txBody>
          <a:bodyPr/>
          <a:lstStyle/>
          <a:p>
            <a:pPr eaLnBrk="1" hangingPunct="1"/>
            <a:r>
              <a:rPr lang="zh-CN" altLang="en-US">
                <a:solidFill>
                  <a:srgbClr val="C00000"/>
                </a:solidFill>
              </a:rPr>
              <a:t>完整性成立</a:t>
            </a:r>
            <a:r>
              <a:rPr lang="zh-CN" altLang="en-US"/>
              <a:t>，基于检测副本和</a:t>
            </a:r>
            <a:r>
              <a:rPr lang="en-US" altLang="zh-CN"/>
              <a:t>IP</a:t>
            </a:r>
            <a:r>
              <a:rPr lang="zh-CN" altLang="en-US"/>
              <a:t>组播性质</a:t>
            </a:r>
            <a:r>
              <a:rPr lang="en-US" altLang="zh-CN"/>
              <a:t>(</a:t>
            </a:r>
            <a:r>
              <a:rPr lang="zh-CN" altLang="en-US"/>
              <a:t>使用校验和来除去损坏的消息</a:t>
            </a:r>
            <a:r>
              <a:rPr lang="en-US" altLang="zh-CN"/>
              <a:t>)</a:t>
            </a:r>
          </a:p>
          <a:p>
            <a:pPr eaLnBrk="1" hangingPunct="1"/>
            <a:r>
              <a:rPr lang="zh-CN" altLang="en-US">
                <a:solidFill>
                  <a:srgbClr val="C00000"/>
                </a:solidFill>
              </a:rPr>
              <a:t>有效性成立</a:t>
            </a:r>
            <a:r>
              <a:rPr lang="zh-CN" altLang="en-US"/>
              <a:t>，因为</a:t>
            </a:r>
            <a:r>
              <a:rPr lang="en-US" altLang="zh-CN"/>
              <a:t>IP</a:t>
            </a:r>
            <a:r>
              <a:rPr lang="zh-CN" altLang="en-US"/>
              <a:t>组播具有该性质</a:t>
            </a:r>
          </a:p>
          <a:p>
            <a:pPr eaLnBrk="1" hangingPunct="1"/>
            <a:r>
              <a:rPr lang="zh-CN" altLang="en-US">
                <a:solidFill>
                  <a:srgbClr val="C00000"/>
                </a:solidFill>
              </a:rPr>
              <a:t>协定成立</a:t>
            </a:r>
            <a:r>
              <a:rPr lang="zh-CN" altLang="en-US"/>
              <a:t>，在下列假设下：</a:t>
            </a:r>
          </a:p>
          <a:p>
            <a:pPr lvl="1" eaLnBrk="1" hangingPunct="1"/>
            <a:r>
              <a:rPr lang="zh-CN" altLang="en-US"/>
              <a:t>每个进程都无限组播消息，这时，该算法能保证检测到丢失的消息 </a:t>
            </a:r>
          </a:p>
          <a:p>
            <a:pPr lvl="1" eaLnBrk="1" hangingPunct="1"/>
            <a:r>
              <a:rPr lang="zh-CN" altLang="en-US"/>
              <a:t>进程无限地保留它们已传递消息的副本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295400" y="2514600"/>
            <a:ext cx="7848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000" b="1" dirty="0">
                <a:solidFill>
                  <a:srgbClr val="99FFCC"/>
                </a:solidFill>
              </a:rPr>
              <a:t>3. Agreement in Fault Systems</a:t>
            </a:r>
            <a:endParaRPr lang="en-US" altLang="zh-CN" sz="4000" b="1" dirty="0">
              <a:solidFill>
                <a:srgbClr val="99FFCC"/>
              </a:solidFill>
              <a:ea typeface="新细明体" pitchFamily="2" charset="-122"/>
            </a:endParaRPr>
          </a:p>
        </p:txBody>
      </p:sp>
    </p:spTree>
    <p:extLst>
      <p:ext uri="{BB962C8B-B14F-4D97-AF65-F5344CB8AC3E}">
        <p14:creationId xmlns:p14="http://schemas.microsoft.com/office/powerpoint/2010/main" val="1546096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914400"/>
          </a:xfrm>
        </p:spPr>
        <p:txBody>
          <a:bodyPr/>
          <a:lstStyle/>
          <a:p>
            <a:pPr eaLnBrk="1" hangingPunct="1"/>
            <a:r>
              <a:rPr lang="en-US" altLang="zh-CN" sz="4000" dirty="0"/>
              <a:t>3 Agreement in Fault Systems</a:t>
            </a:r>
          </a:p>
        </p:txBody>
      </p:sp>
      <p:sp>
        <p:nvSpPr>
          <p:cNvPr id="15363" name="Rectangle 3"/>
          <p:cNvSpPr>
            <a:spLocks noGrp="1" noChangeArrowheads="1"/>
          </p:cNvSpPr>
          <p:nvPr>
            <p:ph type="body" idx="1"/>
          </p:nvPr>
        </p:nvSpPr>
        <p:spPr>
          <a:xfrm>
            <a:off x="571500" y="1143000"/>
            <a:ext cx="8115300" cy="5486400"/>
          </a:xfrm>
        </p:spPr>
        <p:txBody>
          <a:bodyPr/>
          <a:lstStyle/>
          <a:p>
            <a:pPr eaLnBrk="1" hangingPunct="1">
              <a:lnSpc>
                <a:spcPct val="90000"/>
              </a:lnSpc>
            </a:pPr>
            <a:r>
              <a:rPr lang="en-US" altLang="zh-CN" sz="2800" dirty="0"/>
              <a:t>Agreement: </a:t>
            </a:r>
            <a:r>
              <a:rPr lang="en-US" altLang="zh-CN" sz="2800" dirty="0">
                <a:solidFill>
                  <a:srgbClr val="0000CC"/>
                </a:solidFill>
              </a:rPr>
              <a:t>Agree on a value </a:t>
            </a:r>
            <a:r>
              <a:rPr lang="en-US" altLang="zh-CN" sz="2800" dirty="0"/>
              <a:t>after one or more of the processes have proposed what that values should be under the circumstance that </a:t>
            </a:r>
            <a:r>
              <a:rPr lang="en-US" altLang="zh-CN" sz="2800" dirty="0">
                <a:solidFill>
                  <a:srgbClr val="C00000"/>
                </a:solidFill>
              </a:rPr>
              <a:t>processes may fail</a:t>
            </a:r>
            <a:r>
              <a:rPr lang="en-US" altLang="zh-CN" sz="2800" dirty="0"/>
              <a:t>. </a:t>
            </a:r>
          </a:p>
          <a:p>
            <a:pPr eaLnBrk="1" hangingPunct="1">
              <a:lnSpc>
                <a:spcPct val="90000"/>
              </a:lnSpc>
            </a:pPr>
            <a:r>
              <a:rPr lang="en-US" altLang="zh-CN" sz="2800" dirty="0">
                <a:solidFill>
                  <a:srgbClr val="0000CC"/>
                </a:solidFill>
              </a:rPr>
              <a:t>Consensus, Byzantine generals and interactive consistency are referred to problems of agreement</a:t>
            </a:r>
            <a:r>
              <a:rPr lang="en-US" altLang="zh-CN" sz="2800" dirty="0"/>
              <a:t>. </a:t>
            </a:r>
          </a:p>
          <a:p>
            <a:pPr eaLnBrk="1" hangingPunct="1">
              <a:lnSpc>
                <a:spcPct val="90000"/>
              </a:lnSpc>
            </a:pPr>
            <a:r>
              <a:rPr lang="en-US" altLang="zh-CN" sz="2800" dirty="0"/>
              <a:t>Agreement is needed in </a:t>
            </a:r>
            <a:r>
              <a:rPr lang="en-US" altLang="zh-CN" sz="2800"/>
              <a:t>many .</a:t>
            </a:r>
            <a:endParaRPr lang="en-US" altLang="zh-CN" sz="2800" dirty="0"/>
          </a:p>
          <a:p>
            <a:pPr eaLnBrk="1" hangingPunct="1">
              <a:lnSpc>
                <a:spcPct val="90000"/>
              </a:lnSpc>
            </a:pPr>
            <a:r>
              <a:rPr lang="en-US" altLang="zh-CN" sz="2800"/>
              <a:t>Goal: Have </a:t>
            </a:r>
            <a:r>
              <a:rPr lang="en-US" altLang="zh-CN" sz="2800" dirty="0"/>
              <a:t>all the non-faulty processes reach consensus with in finite number of steps.</a:t>
            </a:r>
          </a:p>
          <a:p>
            <a:pPr eaLnBrk="1" hangingPunct="1">
              <a:lnSpc>
                <a:spcPct val="90000"/>
              </a:lnSpc>
            </a:pPr>
            <a:r>
              <a:rPr lang="en-US" altLang="zh-CN" sz="2800" dirty="0"/>
              <a:t>Problems</a:t>
            </a:r>
          </a:p>
          <a:p>
            <a:pPr lvl="1" eaLnBrk="1" hangingPunct="1">
              <a:lnSpc>
                <a:spcPct val="90000"/>
              </a:lnSpc>
            </a:pPr>
            <a:r>
              <a:rPr lang="en-US" altLang="zh-CN" sz="2400" dirty="0"/>
              <a:t>errors in process</a:t>
            </a:r>
            <a:r>
              <a:rPr lang="en-US" altLang="zh-CN" sz="2400"/>
              <a:t>: crash </a:t>
            </a:r>
            <a:r>
              <a:rPr lang="en-US" altLang="zh-CN" sz="2400" dirty="0"/>
              <a:t>failure or </a:t>
            </a:r>
            <a:r>
              <a:rPr lang="en-US" altLang="zh-CN" sz="2400" dirty="0" err="1"/>
              <a:t>Byzatine</a:t>
            </a:r>
            <a:r>
              <a:rPr lang="en-US" altLang="zh-CN" sz="2400" dirty="0"/>
              <a:t> (arbitrary) process failure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4000"/>
              <a:t>共识问题</a:t>
            </a:r>
            <a:r>
              <a:rPr lang="zh-CN" altLang="en-US"/>
              <a:t> </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1"/>
              </p:nvPr>
            </p:nvSpPr>
            <p:spPr>
              <a:xfrm>
                <a:off x="381000" y="838200"/>
                <a:ext cx="8229600" cy="5715000"/>
              </a:xfrm>
            </p:spPr>
            <p:txBody>
              <a:bodyPr/>
              <a:lstStyle/>
              <a:p>
                <a:pPr eaLnBrk="1" hangingPunct="1">
                  <a:lnSpc>
                    <a:spcPct val="90000"/>
                  </a:lnSpc>
                </a:pPr>
                <a:r>
                  <a:rPr lang="zh-CN" altLang="en-US" sz="2800" dirty="0"/>
                  <a:t>定义：</a:t>
                </a:r>
                <a:r>
                  <a:rPr lang="zh-CN" altLang="en-US" sz="2800"/>
                  <a:t>每个进程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sz="2800" dirty="0"/>
                  <a:t>开始于一个未决状态，并且提议集合</a:t>
                </a:r>
                <a:r>
                  <a:rPr lang="en-US" altLang="zh-CN" sz="2800" i="1" dirty="0"/>
                  <a:t>D</a:t>
                </a:r>
                <a:r>
                  <a:rPr lang="zh-CN" altLang="en-US" sz="2800" dirty="0"/>
                  <a:t>中的一</a:t>
                </a:r>
                <a:r>
                  <a:rPr lang="zh-CN" altLang="en-US" sz="2800"/>
                  <a:t>个值</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𝑖</m:t>
                        </m:r>
                      </m:sub>
                    </m:sSub>
                  </m:oMath>
                </a14:m>
                <a:r>
                  <a:rPr lang="en-US" altLang="zh-CN" sz="2800"/>
                  <a:t> </a:t>
                </a:r>
                <a:r>
                  <a:rPr lang="en-US" altLang="zh-CN" sz="2800" dirty="0"/>
                  <a:t>(</a:t>
                </a:r>
                <a:r>
                  <a:rPr lang="en-US" altLang="zh-CN" sz="2800" i="1" dirty="0" err="1"/>
                  <a:t>i</a:t>
                </a:r>
                <a:r>
                  <a:rPr lang="en-US" altLang="zh-CN" sz="2800" dirty="0"/>
                  <a:t> = 1, 2, ..., </a:t>
                </a:r>
                <a:r>
                  <a:rPr lang="en-US" altLang="zh-CN" sz="2800" i="1" dirty="0"/>
                  <a:t>N</a:t>
                </a:r>
                <a:r>
                  <a:rPr lang="en-US" altLang="zh-CN" sz="2800" dirty="0"/>
                  <a:t>)</a:t>
                </a:r>
                <a:r>
                  <a:rPr lang="zh-CN" altLang="en-US" sz="2800" dirty="0"/>
                  <a:t>。进程之间互相通信，交换值，做决定，然后，每个进程设置一个</a:t>
                </a:r>
                <a:r>
                  <a:rPr lang="zh-CN" altLang="en-US" sz="2800"/>
                  <a:t>决定变量</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𝑖</m:t>
                        </m:r>
                      </m:sub>
                    </m:sSub>
                  </m:oMath>
                </a14:m>
                <a:r>
                  <a:rPr lang="en-US" altLang="zh-CN" sz="2800" i="1" baseline="-25000"/>
                  <a:t> </a:t>
                </a:r>
                <a:r>
                  <a:rPr lang="en-US" altLang="zh-CN" sz="2800" dirty="0"/>
                  <a:t>(</a:t>
                </a:r>
                <a:r>
                  <a:rPr lang="en-US" altLang="zh-CN" sz="2800" dirty="0" err="1"/>
                  <a:t>i</a:t>
                </a:r>
                <a:r>
                  <a:rPr lang="en-US" altLang="zh-CN" sz="2800" dirty="0"/>
                  <a:t> = 1, 2, ..., </a:t>
                </a:r>
                <a:r>
                  <a:rPr lang="en-US" altLang="zh-CN" sz="2800" i="1" dirty="0"/>
                  <a:t>N</a:t>
                </a:r>
                <a:r>
                  <a:rPr lang="en-US" altLang="zh-CN" sz="2800" dirty="0"/>
                  <a:t>)</a:t>
                </a:r>
                <a:r>
                  <a:rPr lang="zh-CN" altLang="en-US" sz="2800" dirty="0"/>
                  <a:t>的值。</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𝑑</m:t>
                        </m:r>
                      </m:e>
                      <m:sub>
                        <m:r>
                          <a:rPr lang="en-US" altLang="zh-CN" sz="2800" i="1">
                            <a:latin typeface="Cambria Math" panose="02040503050406030204" pitchFamily="18" charset="0"/>
                          </a:rPr>
                          <m:t>𝑖</m:t>
                        </m:r>
                      </m:sub>
                    </m:sSub>
                  </m:oMath>
                </a14:m>
                <a:r>
                  <a:rPr lang="zh-CN" altLang="en-US" sz="2800" dirty="0"/>
                  <a:t>可以是用大多数进程提议的值，也可以用进程提议值中的最小值或最大值  </a:t>
                </a:r>
              </a:p>
              <a:p>
                <a:pPr eaLnBrk="1" hangingPunct="1">
                  <a:lnSpc>
                    <a:spcPct val="90000"/>
                  </a:lnSpc>
                </a:pPr>
                <a:r>
                  <a:rPr lang="zh-CN" altLang="en-US" sz="2800" dirty="0"/>
                  <a:t>对共识算法的要求：</a:t>
                </a:r>
              </a:p>
              <a:p>
                <a:pPr lvl="1" eaLnBrk="1" hangingPunct="1">
                  <a:lnSpc>
                    <a:spcPct val="90000"/>
                  </a:lnSpc>
                </a:pPr>
                <a:r>
                  <a:rPr lang="zh-CN" altLang="en-US" sz="2400" dirty="0"/>
                  <a:t>终止性：每个正确进程最终设置它的决定变量</a:t>
                </a:r>
              </a:p>
              <a:p>
                <a:pPr lvl="1" eaLnBrk="1" hangingPunct="1">
                  <a:lnSpc>
                    <a:spcPct val="90000"/>
                  </a:lnSpc>
                </a:pPr>
                <a:r>
                  <a:rPr lang="zh-CN" altLang="en-US" sz="2400" dirty="0"/>
                  <a:t>协定性：所有正确进程的决定值都相同</a:t>
                </a:r>
                <a:r>
                  <a:rPr lang="zh-CN" altLang="en-US" sz="2400"/>
                  <a:t>：如果</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oMath>
                </a14:m>
                <a:r>
                  <a:rPr lang="zh-CN" altLang="en-US" sz="2400" dirty="0"/>
                  <a:t>和</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𝑗</m:t>
                        </m:r>
                      </m:sub>
                    </m:sSub>
                  </m:oMath>
                </a14:m>
                <a:r>
                  <a:rPr lang="zh-CN" altLang="en-US" sz="2400" dirty="0"/>
                  <a:t>是正确的并且已进入决定状态，那么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𝑖</m:t>
                        </m:r>
                      </m:sub>
                    </m:sSub>
                  </m:oMath>
                </a14:m>
                <a:r>
                  <a:rPr lang="en-US" altLang="zh-CN" sz="2400" dirty="0"/>
                  <a:t> =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𝑗</m:t>
                        </m:r>
                      </m:sub>
                    </m:sSub>
                  </m:oMath>
                </a14:m>
                <a:r>
                  <a:rPr lang="en-US" altLang="zh-CN" i="1" baseline="-25000" dirty="0"/>
                  <a:t> </a:t>
                </a:r>
                <a:r>
                  <a:rPr lang="en-US" altLang="zh-CN" sz="2400" dirty="0"/>
                  <a:t>(</a:t>
                </a:r>
                <a:r>
                  <a:rPr lang="en-US" altLang="zh-CN" sz="2400" i="1" dirty="0" err="1"/>
                  <a:t>i</a:t>
                </a:r>
                <a:r>
                  <a:rPr lang="en-US" altLang="zh-CN" sz="2400" dirty="0"/>
                  <a:t>, </a:t>
                </a:r>
                <a:r>
                  <a:rPr lang="en-US" altLang="zh-CN" sz="2400" i="1" dirty="0"/>
                  <a:t>j</a:t>
                </a:r>
                <a:r>
                  <a:rPr lang="en-US" altLang="zh-CN" sz="2400" dirty="0"/>
                  <a:t> = 1,2, ..., </a:t>
                </a:r>
                <a:r>
                  <a:rPr lang="en-US" altLang="zh-CN" sz="2400" i="1" dirty="0"/>
                  <a:t>N</a:t>
                </a:r>
                <a:r>
                  <a:rPr lang="en-US" altLang="zh-CN" sz="2400" dirty="0"/>
                  <a:t>)</a:t>
                </a:r>
                <a:endParaRPr lang="zh-CN" altLang="en-US" sz="2400" dirty="0"/>
              </a:p>
              <a:p>
                <a:pPr lvl="1" eaLnBrk="1" hangingPunct="1">
                  <a:lnSpc>
                    <a:spcPct val="90000"/>
                  </a:lnSpc>
                </a:pPr>
                <a:r>
                  <a:rPr lang="zh-CN" altLang="en-US" sz="2400" dirty="0"/>
                  <a:t>完整性：如果正确的进程都提议相同值，那么处于决定状态的任何正确进程已选择了该值 </a:t>
                </a:r>
              </a:p>
              <a:p>
                <a:pPr eaLnBrk="1" hangingPunct="1">
                  <a:lnSpc>
                    <a:spcPct val="90000"/>
                  </a:lnSpc>
                </a:pPr>
                <a:r>
                  <a:rPr lang="zh-CN" altLang="en-US" sz="2800" dirty="0"/>
                  <a:t>解决共识问题等同于解决可靠全排序组播 </a:t>
                </a:r>
              </a:p>
            </p:txBody>
          </p:sp>
        </mc:Choice>
        <mc:Fallback xmlns="">
          <p:sp>
            <p:nvSpPr>
              <p:cNvPr id="16387" name="Rectangle 3"/>
              <p:cNvSpPr>
                <a:spLocks noGrp="1" noRot="1" noChangeAspect="1" noMove="1" noResize="1" noEditPoints="1" noAdjustHandles="1" noChangeArrowheads="1" noChangeShapeType="1" noTextEdit="1"/>
              </p:cNvSpPr>
              <p:nvPr>
                <p:ph type="body" idx="1"/>
              </p:nvPr>
            </p:nvSpPr>
            <p:spPr>
              <a:xfrm>
                <a:off x="381000" y="838200"/>
                <a:ext cx="8229600" cy="5715000"/>
              </a:xfrm>
              <a:blipFill rotWithShape="0">
                <a:blip r:embed="rId3"/>
                <a:stretch>
                  <a:fillRect l="-1333" t="-1601" r="-2074" b="-1174"/>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914400"/>
          </a:xfrm>
        </p:spPr>
        <p:txBody>
          <a:bodyPr/>
          <a:lstStyle/>
          <a:p>
            <a:pPr eaLnBrk="1" hangingPunct="1"/>
            <a:r>
              <a:rPr lang="en-US" altLang="zh-CN" sz="3600"/>
              <a:t>Consensus in a Synchronous System</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type="body" idx="1"/>
              </p:nvPr>
            </p:nvSpPr>
            <p:spPr>
              <a:xfrm>
                <a:off x="685800" y="838200"/>
                <a:ext cx="8001000" cy="6019800"/>
              </a:xfrm>
            </p:spPr>
            <p:txBody>
              <a:bodyPr>
                <a:normAutofit fontScale="92500" lnSpcReduction="10000"/>
              </a:bodyPr>
              <a:lstStyle/>
              <a:p>
                <a:pPr algn="just" eaLnBrk="1" hangingPunct="1">
                  <a:lnSpc>
                    <a:spcPct val="90000"/>
                  </a:lnSpc>
                </a:pPr>
                <a:r>
                  <a:rPr lang="en-US" altLang="zh-CN" sz="3000"/>
                  <a:t>Assuming that </a:t>
                </a:r>
                <a:r>
                  <a:rPr lang="en-US" altLang="zh-CN" sz="3000" i="1">
                    <a:solidFill>
                      <a:srgbClr val="0000CC"/>
                    </a:solidFill>
                  </a:rPr>
                  <a:t>up to f of the N processes </a:t>
                </a:r>
                <a:r>
                  <a:rPr lang="en-US" altLang="zh-CN" sz="3000"/>
                  <a:t>exhibit crash failures</a:t>
                </a:r>
              </a:p>
              <a:p>
                <a:pPr algn="just" eaLnBrk="1" hangingPunct="1">
                  <a:lnSpc>
                    <a:spcPct val="90000"/>
                  </a:lnSpc>
                </a:pPr>
                <a:r>
                  <a:rPr lang="en-US" altLang="zh-CN" sz="3000"/>
                  <a:t>Algorithm for </a:t>
                </a:r>
                <a:r>
                  <a:rPr lang="en-US" altLang="zh-CN" sz="3000">
                    <a:solidFill>
                      <a:srgbClr val="0000CC"/>
                    </a:solidFill>
                  </a:rPr>
                  <a:t>process </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𝑝</m:t>
                        </m:r>
                      </m:e>
                      <m:sub>
                        <m:r>
                          <a:rPr lang="en-US" altLang="zh-CN" sz="3000" i="1">
                            <a:latin typeface="Cambria Math" panose="02040503050406030204" pitchFamily="18" charset="0"/>
                          </a:rPr>
                          <m:t>𝑖</m:t>
                        </m:r>
                      </m:sub>
                    </m:sSub>
                  </m:oMath>
                </a14:m>
                <a:r>
                  <a:rPr lang="en-US" altLang="zh-CN" sz="3000">
                    <a:solidFill>
                      <a:srgbClr val="0000CC"/>
                    </a:solidFill>
                  </a:rPr>
                  <a:t> </a:t>
                </a:r>
                <a:r>
                  <a:rPr lang="en-US" altLang="zh-CN" sz="3000">
                    <a:sym typeface="Symbol" pitchFamily="18" charset="2"/>
                  </a:rPr>
                  <a:t> </a:t>
                </a:r>
                <a:r>
                  <a:rPr lang="en-US" altLang="zh-CN" sz="3000"/>
                  <a:t>g, which need to proceed in </a:t>
                </a:r>
                <a:r>
                  <a:rPr lang="en-US" altLang="zh-CN" sz="3000">
                    <a:solidFill>
                      <a:srgbClr val="0000CC"/>
                    </a:solidFill>
                  </a:rPr>
                  <a:t>f+1 rounds</a:t>
                </a:r>
              </a:p>
              <a:p>
                <a:pPr algn="just" eaLnBrk="1" hangingPunct="1">
                  <a:lnSpc>
                    <a:spcPct val="80000"/>
                  </a:lnSpc>
                  <a:buFontTx/>
                  <a:buNone/>
                </a:pPr>
                <a:r>
                  <a:rPr lang="en-US" altLang="zh-CN" sz="2600" b="1"/>
                  <a:t>On initialization: </a:t>
                </a:r>
              </a:p>
              <a:p>
                <a:pPr algn="just" eaLnBrk="1" hangingPunct="1">
                  <a:lnSpc>
                    <a:spcPct val="80000"/>
                  </a:lnSpc>
                  <a:buFontTx/>
                  <a:buNone/>
                </a:pPr>
                <a:r>
                  <a:rPr lang="en-US" altLang="zh-CN" sz="2600"/>
                  <a:t>   </a:t>
                </a:r>
                <a14:m>
                  <m:oMath xmlns:m="http://schemas.openxmlformats.org/officeDocument/2006/math">
                    <m:sSubSup>
                      <m:sSubSupPr>
                        <m:ctrlPr>
                          <a:rPr lang="en-US" altLang="zh-CN" sz="2600" i="1" smtClean="0">
                            <a:latin typeface="Cambria Math" panose="02040503050406030204" pitchFamily="18" charset="0"/>
                          </a:rPr>
                        </m:ctrlPr>
                      </m:sSubSupPr>
                      <m:e>
                        <m:r>
                          <a:rPr lang="en-US" altLang="zh-CN" sz="2600" b="0" i="1" smtClean="0">
                            <a:latin typeface="Cambria Math" panose="02040503050406030204" pitchFamily="18" charset="0"/>
                          </a:rPr>
                          <m:t>𝑉𝑎𝑙𝑢𝑒𝑠</m:t>
                        </m:r>
                      </m:e>
                      <m:sub>
                        <m:r>
                          <a:rPr lang="en-US" altLang="zh-CN" sz="2600" b="0" i="1" smtClean="0">
                            <a:latin typeface="Cambria Math" panose="02040503050406030204" pitchFamily="18" charset="0"/>
                          </a:rPr>
                          <m:t>𝑖</m:t>
                        </m:r>
                      </m:sub>
                      <m:sup>
                        <m:r>
                          <a:rPr lang="en-US" altLang="zh-CN" sz="2600" b="0" i="1" smtClean="0">
                            <a:latin typeface="Cambria Math" panose="02040503050406030204" pitchFamily="18" charset="0"/>
                          </a:rPr>
                          <m:t>1</m:t>
                        </m:r>
                      </m:sup>
                    </m:sSubSup>
                  </m:oMath>
                </a14:m>
                <a:r>
                  <a:rPr lang="en-US" altLang="zh-CN" sz="2600"/>
                  <a:t>:={V</a:t>
                </a:r>
                <a:r>
                  <a:rPr lang="en-US" altLang="zh-CN" sz="2600" baseline="-25000"/>
                  <a:t>i</a:t>
                </a:r>
                <a:r>
                  <a:rPr lang="en-US" altLang="zh-CN" sz="2600"/>
                  <a:t>}; </a:t>
                </a:r>
                <a14:m>
                  <m:oMath xmlns:m="http://schemas.openxmlformats.org/officeDocument/2006/math">
                    <m:sSubSup>
                      <m:sSubSupPr>
                        <m:ctrlPr>
                          <a:rPr lang="en-US" altLang="zh-CN" sz="2600" i="1">
                            <a:latin typeface="Cambria Math" panose="02040503050406030204" pitchFamily="18" charset="0"/>
                          </a:rPr>
                        </m:ctrlPr>
                      </m:sSubSupPr>
                      <m:e>
                        <m:r>
                          <a:rPr lang="en-US" altLang="zh-CN" sz="2600" i="1">
                            <a:latin typeface="Cambria Math" panose="02040503050406030204" pitchFamily="18" charset="0"/>
                          </a:rPr>
                          <m:t>𝑉𝑎𝑙𝑢𝑒𝑠</m:t>
                        </m:r>
                      </m:e>
                      <m:sub>
                        <m:r>
                          <a:rPr lang="en-US" altLang="zh-CN" sz="2600" i="1">
                            <a:latin typeface="Cambria Math" panose="02040503050406030204" pitchFamily="18" charset="0"/>
                          </a:rPr>
                          <m:t>𝑖</m:t>
                        </m:r>
                      </m:sub>
                      <m:sup>
                        <m:r>
                          <a:rPr lang="en-US" altLang="zh-CN" sz="2600" b="0" i="1" smtClean="0">
                            <a:latin typeface="Cambria Math" panose="02040503050406030204" pitchFamily="18" charset="0"/>
                          </a:rPr>
                          <m:t>0</m:t>
                        </m:r>
                      </m:sup>
                    </m:sSubSup>
                  </m:oMath>
                </a14:m>
                <a:r>
                  <a:rPr lang="en-US" altLang="zh-CN" sz="2600"/>
                  <a:t>:={};</a:t>
                </a:r>
              </a:p>
              <a:p>
                <a:pPr algn="just" eaLnBrk="1" hangingPunct="1">
                  <a:lnSpc>
                    <a:spcPct val="80000"/>
                  </a:lnSpc>
                  <a:buFontTx/>
                  <a:buNone/>
                </a:pPr>
                <a:r>
                  <a:rPr lang="en-US" altLang="zh-CN" sz="2600" b="1"/>
                  <a:t>In round </a:t>
                </a:r>
                <a:r>
                  <a:rPr lang="en-US" altLang="zh-CN" sz="2600" b="1" i="1"/>
                  <a:t>r</a:t>
                </a:r>
                <a:r>
                  <a:rPr lang="en-US" altLang="zh-CN" sz="2600" b="1"/>
                  <a:t> (1 </a:t>
                </a:r>
                <a:r>
                  <a:rPr lang="en-US" altLang="zh-CN" sz="2600" b="1">
                    <a:sym typeface="Symbol" pitchFamily="18" charset="2"/>
                  </a:rPr>
                  <a:t></a:t>
                </a:r>
                <a:r>
                  <a:rPr lang="en-US" altLang="zh-CN" sz="2600" b="1"/>
                  <a:t> r </a:t>
                </a:r>
                <a:r>
                  <a:rPr lang="en-US" altLang="zh-CN" sz="2600" b="1">
                    <a:sym typeface="Symbol" pitchFamily="18" charset="2"/>
                  </a:rPr>
                  <a:t></a:t>
                </a:r>
                <a:r>
                  <a:rPr lang="en-US" altLang="zh-CN" sz="2600" b="1"/>
                  <a:t> f+1):</a:t>
                </a:r>
              </a:p>
              <a:p>
                <a:pPr algn="just" eaLnBrk="1" hangingPunct="1">
                  <a:lnSpc>
                    <a:spcPct val="80000"/>
                  </a:lnSpc>
                  <a:buFontTx/>
                  <a:buNone/>
                </a:pPr>
                <a:r>
                  <a:rPr lang="en-US" altLang="zh-CN" sz="2600"/>
                  <a:t>	</a:t>
                </a:r>
                <a:r>
                  <a:rPr lang="en-US" altLang="zh-CN" sz="2600">
                    <a:solidFill>
                      <a:srgbClr val="C00000"/>
                    </a:solidFill>
                  </a:rPr>
                  <a:t>B-multicast(g, </a:t>
                </a:r>
                <a14:m>
                  <m:oMath xmlns:m="http://schemas.openxmlformats.org/officeDocument/2006/math">
                    <m:sSubSup>
                      <m:sSubSupPr>
                        <m:ctrlPr>
                          <a:rPr lang="en-US" altLang="zh-CN" sz="2600" i="1">
                            <a:solidFill>
                              <a:srgbClr val="C00000"/>
                            </a:solidFill>
                            <a:latin typeface="Cambria Math" panose="02040503050406030204" pitchFamily="18" charset="0"/>
                          </a:rPr>
                        </m:ctrlPr>
                      </m:sSubSupPr>
                      <m:e>
                        <m:r>
                          <a:rPr lang="en-US" altLang="zh-CN" sz="2600" i="1">
                            <a:solidFill>
                              <a:srgbClr val="C00000"/>
                            </a:solidFill>
                            <a:latin typeface="Cambria Math" panose="02040503050406030204" pitchFamily="18" charset="0"/>
                          </a:rPr>
                          <m:t>𝑉𝑎𝑙𝑢𝑒𝑠</m:t>
                        </m:r>
                      </m:e>
                      <m:sub>
                        <m:r>
                          <a:rPr lang="en-US" altLang="zh-CN" sz="2600" i="1">
                            <a:solidFill>
                              <a:srgbClr val="C00000"/>
                            </a:solidFill>
                            <a:latin typeface="Cambria Math" panose="02040503050406030204" pitchFamily="18" charset="0"/>
                          </a:rPr>
                          <m:t>𝑖</m:t>
                        </m:r>
                      </m:sub>
                      <m:sup>
                        <m:r>
                          <a:rPr lang="en-US" altLang="zh-CN" sz="2600" b="0" i="1" smtClean="0">
                            <a:solidFill>
                              <a:srgbClr val="C00000"/>
                            </a:solidFill>
                            <a:latin typeface="Cambria Math" panose="02040503050406030204" pitchFamily="18" charset="0"/>
                          </a:rPr>
                          <m:t>𝑟</m:t>
                        </m:r>
                      </m:sup>
                    </m:sSubSup>
                  </m:oMath>
                </a14:m>
                <a:r>
                  <a:rPr lang="en-US" altLang="zh-CN" sz="2600">
                    <a:solidFill>
                      <a:srgbClr val="C00000"/>
                    </a:solidFill>
                  </a:rPr>
                  <a:t> - </a:t>
                </a:r>
                <a14:m>
                  <m:oMath xmlns:m="http://schemas.openxmlformats.org/officeDocument/2006/math">
                    <m:sSubSup>
                      <m:sSubSupPr>
                        <m:ctrlPr>
                          <a:rPr lang="en-US" altLang="zh-CN" sz="2600" i="1">
                            <a:solidFill>
                              <a:srgbClr val="C00000"/>
                            </a:solidFill>
                            <a:latin typeface="Cambria Math" panose="02040503050406030204" pitchFamily="18" charset="0"/>
                          </a:rPr>
                        </m:ctrlPr>
                      </m:sSubSupPr>
                      <m:e>
                        <m:r>
                          <a:rPr lang="en-US" altLang="zh-CN" sz="2600" i="1">
                            <a:solidFill>
                              <a:srgbClr val="C00000"/>
                            </a:solidFill>
                            <a:latin typeface="Cambria Math" panose="02040503050406030204" pitchFamily="18" charset="0"/>
                          </a:rPr>
                          <m:t>𝑉𝑎𝑙𝑢𝑒𝑠</m:t>
                        </m:r>
                      </m:e>
                      <m:sub>
                        <m:r>
                          <a:rPr lang="en-US" altLang="zh-CN" sz="2600" i="1">
                            <a:solidFill>
                              <a:srgbClr val="C00000"/>
                            </a:solidFill>
                            <a:latin typeface="Cambria Math" panose="02040503050406030204" pitchFamily="18" charset="0"/>
                          </a:rPr>
                          <m:t>𝑖</m:t>
                        </m:r>
                      </m:sub>
                      <m:sup>
                        <m:r>
                          <a:rPr lang="en-US" altLang="zh-CN" sz="2600" b="0" i="1" smtClean="0">
                            <a:solidFill>
                              <a:srgbClr val="C00000"/>
                            </a:solidFill>
                            <a:latin typeface="Cambria Math" panose="02040503050406030204" pitchFamily="18" charset="0"/>
                          </a:rPr>
                          <m:t>𝑟</m:t>
                        </m:r>
                        <m:r>
                          <a:rPr lang="en-US" altLang="zh-CN" sz="2600" b="0" i="1" smtClean="0">
                            <a:solidFill>
                              <a:srgbClr val="C00000"/>
                            </a:solidFill>
                            <a:latin typeface="Cambria Math" panose="02040503050406030204" pitchFamily="18" charset="0"/>
                          </a:rPr>
                          <m:t>−1</m:t>
                        </m:r>
                      </m:sup>
                    </m:sSubSup>
                  </m:oMath>
                </a14:m>
                <a:r>
                  <a:rPr lang="en-US" altLang="zh-CN" sz="2600">
                    <a:solidFill>
                      <a:srgbClr val="C00000"/>
                    </a:solidFill>
                  </a:rPr>
                  <a:t>)</a:t>
                </a:r>
                <a:r>
                  <a:rPr lang="en-US" altLang="zh-CN" sz="2600"/>
                  <a:t>;</a:t>
                </a:r>
                <a:r>
                  <a:rPr lang="en-US" altLang="zh-CN" sz="2600">
                    <a:solidFill>
                      <a:srgbClr val="C00000"/>
                    </a:solidFill>
                  </a:rPr>
                  <a:t> </a:t>
                </a:r>
                <a:endParaRPr lang="en-US" altLang="zh-CN" sz="2600"/>
              </a:p>
              <a:p>
                <a:pPr algn="just" eaLnBrk="1" hangingPunct="1">
                  <a:lnSpc>
                    <a:spcPct val="80000"/>
                  </a:lnSpc>
                  <a:buFontTx/>
                  <a:buNone/>
                </a:pPr>
                <a:r>
                  <a:rPr lang="en-US" altLang="zh-CN" sz="2600"/>
                  <a:t>   //Send only values that have not been sent</a:t>
                </a:r>
              </a:p>
              <a:p>
                <a:pPr algn="just" eaLnBrk="1" hangingPunct="1">
                  <a:lnSpc>
                    <a:spcPct val="80000"/>
                  </a:lnSpc>
                  <a:buFontTx/>
                  <a:buNone/>
                </a:pPr>
                <a:r>
                  <a:rPr lang="en-US" altLang="zh-CN" sz="2600"/>
                  <a:t>	</a:t>
                </a:r>
                <a14:m>
                  <m:oMath xmlns:m="http://schemas.openxmlformats.org/officeDocument/2006/math">
                    <m:sSubSup>
                      <m:sSubSupPr>
                        <m:ctrlPr>
                          <a:rPr lang="en-US" altLang="zh-CN" sz="2600" i="1" smtClean="0">
                            <a:solidFill>
                              <a:schemeClr val="tx1"/>
                            </a:solidFill>
                            <a:latin typeface="Cambria Math" panose="02040503050406030204" pitchFamily="18" charset="0"/>
                          </a:rPr>
                        </m:ctrlPr>
                      </m:sSubSupPr>
                      <m:e>
                        <m:r>
                          <a:rPr lang="en-US" altLang="zh-CN" sz="2600" i="1">
                            <a:solidFill>
                              <a:schemeClr val="tx1"/>
                            </a:solidFill>
                            <a:latin typeface="Cambria Math" panose="02040503050406030204" pitchFamily="18" charset="0"/>
                          </a:rPr>
                          <m:t>𝑉𝑎𝑙𝑢𝑒𝑠</m:t>
                        </m:r>
                      </m:e>
                      <m:sub>
                        <m:r>
                          <a:rPr lang="en-US" altLang="zh-CN" sz="2600" i="1">
                            <a:solidFill>
                              <a:schemeClr val="tx1"/>
                            </a:solidFill>
                            <a:latin typeface="Cambria Math" panose="02040503050406030204" pitchFamily="18" charset="0"/>
                          </a:rPr>
                          <m:t>𝑖</m:t>
                        </m:r>
                      </m:sub>
                      <m:sup>
                        <m:r>
                          <a:rPr lang="en-US" altLang="zh-CN" sz="2600" i="1">
                            <a:solidFill>
                              <a:schemeClr val="tx1"/>
                            </a:solidFill>
                            <a:latin typeface="Cambria Math" panose="02040503050406030204" pitchFamily="18" charset="0"/>
                          </a:rPr>
                          <m:t>𝑟</m:t>
                        </m:r>
                        <m:r>
                          <a:rPr lang="en-US" altLang="zh-CN" sz="2600" b="0" i="1" smtClean="0">
                            <a:solidFill>
                              <a:schemeClr val="tx1"/>
                            </a:solidFill>
                            <a:latin typeface="Cambria Math" panose="02040503050406030204" pitchFamily="18" charset="0"/>
                          </a:rPr>
                          <m:t>+1</m:t>
                        </m:r>
                      </m:sup>
                    </m:sSubSup>
                  </m:oMath>
                </a14:m>
                <a:r>
                  <a:rPr lang="en-US" altLang="zh-CN" sz="2600">
                    <a:solidFill>
                      <a:schemeClr val="tx1"/>
                    </a:solidFill>
                  </a:rPr>
                  <a:t> := </a:t>
                </a:r>
                <a14:m>
                  <m:oMath xmlns:m="http://schemas.openxmlformats.org/officeDocument/2006/math">
                    <m:sSubSup>
                      <m:sSubSupPr>
                        <m:ctrlPr>
                          <a:rPr lang="en-US" altLang="zh-CN" sz="2600" i="1">
                            <a:solidFill>
                              <a:schemeClr val="tx1"/>
                            </a:solidFill>
                            <a:latin typeface="Cambria Math" panose="02040503050406030204" pitchFamily="18" charset="0"/>
                          </a:rPr>
                        </m:ctrlPr>
                      </m:sSubSupPr>
                      <m:e>
                        <m:r>
                          <a:rPr lang="en-US" altLang="zh-CN" sz="2600" i="1">
                            <a:solidFill>
                              <a:schemeClr val="tx1"/>
                            </a:solidFill>
                            <a:latin typeface="Cambria Math" panose="02040503050406030204" pitchFamily="18" charset="0"/>
                          </a:rPr>
                          <m:t>𝑉𝑎𝑙𝑢𝑒𝑠</m:t>
                        </m:r>
                      </m:e>
                      <m:sub>
                        <m:r>
                          <a:rPr lang="en-US" altLang="zh-CN" sz="2600" i="1">
                            <a:solidFill>
                              <a:schemeClr val="tx1"/>
                            </a:solidFill>
                            <a:latin typeface="Cambria Math" panose="02040503050406030204" pitchFamily="18" charset="0"/>
                          </a:rPr>
                          <m:t>𝑖</m:t>
                        </m:r>
                      </m:sub>
                      <m:sup>
                        <m:r>
                          <a:rPr lang="en-US" altLang="zh-CN" sz="2600" i="1">
                            <a:solidFill>
                              <a:schemeClr val="tx1"/>
                            </a:solidFill>
                            <a:latin typeface="Cambria Math" panose="02040503050406030204" pitchFamily="18" charset="0"/>
                          </a:rPr>
                          <m:t>𝑟</m:t>
                        </m:r>
                      </m:sup>
                    </m:sSubSup>
                  </m:oMath>
                </a14:m>
                <a:endParaRPr lang="en-US" altLang="zh-CN" sz="2600"/>
              </a:p>
              <a:p>
                <a:pPr algn="just" eaLnBrk="1" hangingPunct="1">
                  <a:lnSpc>
                    <a:spcPct val="80000"/>
                  </a:lnSpc>
                  <a:buFontTx/>
                  <a:buNone/>
                </a:pPr>
                <a:r>
                  <a:rPr lang="en-US" altLang="zh-CN" sz="2600"/>
                  <a:t>	While(in round r)</a:t>
                </a:r>
              </a:p>
              <a:p>
                <a:pPr algn="just" eaLnBrk="1" hangingPunct="1">
                  <a:lnSpc>
                    <a:spcPct val="80000"/>
                  </a:lnSpc>
                  <a:buFontTx/>
                  <a:buNone/>
                </a:pPr>
                <a:r>
                  <a:rPr lang="en-US" altLang="zh-CN" sz="2600"/>
                  <a:t>	{	on </a:t>
                </a:r>
                <a:r>
                  <a:rPr lang="en-US" altLang="zh-CN" sz="2600">
                    <a:solidFill>
                      <a:srgbClr val="C00000"/>
                    </a:solidFill>
                  </a:rPr>
                  <a:t>B-deliver(</a:t>
                </a:r>
                <a14:m>
                  <m:oMath xmlns:m="http://schemas.openxmlformats.org/officeDocument/2006/math">
                    <m:sSub>
                      <m:sSubPr>
                        <m:ctrlPr>
                          <a:rPr lang="en-US" altLang="zh-CN" sz="2600" i="1" smtClean="0">
                            <a:solidFill>
                              <a:srgbClr val="C00000"/>
                            </a:solidFill>
                            <a:latin typeface="Cambria Math" panose="02040503050406030204" pitchFamily="18" charset="0"/>
                          </a:rPr>
                        </m:ctrlPr>
                      </m:sSubPr>
                      <m:e>
                        <m:r>
                          <a:rPr lang="en-US" altLang="zh-CN" sz="2600" b="0" i="1" smtClean="0">
                            <a:solidFill>
                              <a:srgbClr val="C00000"/>
                            </a:solidFill>
                            <a:latin typeface="Cambria Math" panose="02040503050406030204" pitchFamily="18" charset="0"/>
                          </a:rPr>
                          <m:t>𝑉</m:t>
                        </m:r>
                      </m:e>
                      <m:sub>
                        <m:r>
                          <a:rPr lang="en-US" altLang="zh-CN" sz="2600" b="0" i="1" smtClean="0">
                            <a:solidFill>
                              <a:srgbClr val="C00000"/>
                            </a:solidFill>
                            <a:latin typeface="Cambria Math" panose="02040503050406030204" pitchFamily="18" charset="0"/>
                          </a:rPr>
                          <m:t>𝑗</m:t>
                        </m:r>
                      </m:sub>
                    </m:sSub>
                  </m:oMath>
                </a14:m>
                <a:r>
                  <a:rPr lang="en-US" altLang="zh-CN" sz="2600">
                    <a:solidFill>
                      <a:srgbClr val="C00000"/>
                    </a:solidFill>
                  </a:rPr>
                  <a:t>) </a:t>
                </a:r>
                <a:r>
                  <a:rPr lang="en-US" altLang="zh-CN" sz="2600"/>
                  <a:t>from some </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𝑝</m:t>
                        </m:r>
                      </m:e>
                      <m:sub>
                        <m:r>
                          <a:rPr lang="en-US" altLang="zh-CN" sz="3000" b="0" i="1" smtClean="0">
                            <a:latin typeface="Cambria Math" panose="02040503050406030204" pitchFamily="18" charset="0"/>
                          </a:rPr>
                          <m:t>𝑗</m:t>
                        </m:r>
                      </m:sub>
                    </m:sSub>
                  </m:oMath>
                </a14:m>
                <a:r>
                  <a:rPr lang="en-US" altLang="zh-CN" sz="2600"/>
                  <a:t> :</a:t>
                </a:r>
                <a:endParaRPr lang="en-US" altLang="zh-CN" sz="2600" baseline="-25000"/>
              </a:p>
              <a:p>
                <a:pPr algn="just" eaLnBrk="1" hangingPunct="1">
                  <a:lnSpc>
                    <a:spcPct val="80000"/>
                  </a:lnSpc>
                  <a:buFontTx/>
                  <a:buNone/>
                </a:pPr>
                <a:r>
                  <a:rPr lang="en-US" altLang="zh-CN" sz="2600" baseline="-25000"/>
                  <a:t>		</a:t>
                </a:r>
                <a14:m>
                  <m:oMath xmlns:m="http://schemas.openxmlformats.org/officeDocument/2006/math">
                    <m:sSubSup>
                      <m:sSubSupPr>
                        <m:ctrlPr>
                          <a:rPr lang="en-US" altLang="zh-CN" sz="2600" i="1" smtClean="0">
                            <a:solidFill>
                              <a:schemeClr val="tx1"/>
                            </a:solidFill>
                            <a:latin typeface="Cambria Math" panose="02040503050406030204" pitchFamily="18" charset="0"/>
                          </a:rPr>
                        </m:ctrlPr>
                      </m:sSubSupPr>
                      <m:e>
                        <m:r>
                          <a:rPr lang="en-US" altLang="zh-CN" sz="2600" i="1">
                            <a:solidFill>
                              <a:schemeClr val="tx1"/>
                            </a:solidFill>
                            <a:latin typeface="Cambria Math" panose="02040503050406030204" pitchFamily="18" charset="0"/>
                          </a:rPr>
                          <m:t>𝑉𝑎𝑙𝑢𝑒𝑠</m:t>
                        </m:r>
                      </m:e>
                      <m:sub>
                        <m:r>
                          <a:rPr lang="en-US" altLang="zh-CN" sz="2600" i="1">
                            <a:solidFill>
                              <a:schemeClr val="tx1"/>
                            </a:solidFill>
                            <a:latin typeface="Cambria Math" panose="02040503050406030204" pitchFamily="18" charset="0"/>
                          </a:rPr>
                          <m:t>𝑖</m:t>
                        </m:r>
                      </m:sub>
                      <m:sup>
                        <m:r>
                          <a:rPr lang="en-US" altLang="zh-CN" sz="2600" i="1">
                            <a:solidFill>
                              <a:schemeClr val="tx1"/>
                            </a:solidFill>
                            <a:latin typeface="Cambria Math" panose="02040503050406030204" pitchFamily="18" charset="0"/>
                          </a:rPr>
                          <m:t>𝑟</m:t>
                        </m:r>
                        <m:r>
                          <a:rPr lang="en-US" altLang="zh-CN" sz="2600" i="1">
                            <a:solidFill>
                              <a:schemeClr val="tx1"/>
                            </a:solidFill>
                            <a:latin typeface="Cambria Math" panose="02040503050406030204" pitchFamily="18" charset="0"/>
                          </a:rPr>
                          <m:t>+1</m:t>
                        </m:r>
                      </m:sup>
                    </m:sSubSup>
                  </m:oMath>
                </a14:m>
                <a:r>
                  <a:rPr lang="en-US" altLang="zh-CN" sz="2600">
                    <a:solidFill>
                      <a:schemeClr val="tx1"/>
                    </a:solidFill>
                  </a:rPr>
                  <a:t> := </a:t>
                </a:r>
                <a14:m>
                  <m:oMath xmlns:m="http://schemas.openxmlformats.org/officeDocument/2006/math">
                    <m:sSubSup>
                      <m:sSubSupPr>
                        <m:ctrlPr>
                          <a:rPr lang="en-US" altLang="zh-CN" sz="2600" i="1">
                            <a:solidFill>
                              <a:schemeClr val="tx1"/>
                            </a:solidFill>
                            <a:latin typeface="Cambria Math" panose="02040503050406030204" pitchFamily="18" charset="0"/>
                          </a:rPr>
                        </m:ctrlPr>
                      </m:sSubSupPr>
                      <m:e>
                        <m:r>
                          <a:rPr lang="en-US" altLang="zh-CN" sz="2600" i="1">
                            <a:solidFill>
                              <a:schemeClr val="tx1"/>
                            </a:solidFill>
                            <a:latin typeface="Cambria Math" panose="02040503050406030204" pitchFamily="18" charset="0"/>
                          </a:rPr>
                          <m:t>𝑉𝑎𝑙𝑢𝑒𝑠</m:t>
                        </m:r>
                      </m:e>
                      <m:sub>
                        <m:r>
                          <a:rPr lang="en-US" altLang="zh-CN" sz="2600" i="1">
                            <a:solidFill>
                              <a:schemeClr val="tx1"/>
                            </a:solidFill>
                            <a:latin typeface="Cambria Math" panose="02040503050406030204" pitchFamily="18" charset="0"/>
                          </a:rPr>
                          <m:t>𝑖</m:t>
                        </m:r>
                      </m:sub>
                      <m:sup>
                        <m:r>
                          <a:rPr lang="en-US" altLang="zh-CN" sz="2600" i="1">
                            <a:solidFill>
                              <a:schemeClr val="tx1"/>
                            </a:solidFill>
                            <a:latin typeface="Cambria Math" panose="02040503050406030204" pitchFamily="18" charset="0"/>
                          </a:rPr>
                          <m:t>𝑟</m:t>
                        </m:r>
                        <m:r>
                          <a:rPr lang="en-US" altLang="zh-CN" sz="2600" i="1">
                            <a:solidFill>
                              <a:schemeClr val="tx1"/>
                            </a:solidFill>
                            <a:latin typeface="Cambria Math" panose="02040503050406030204" pitchFamily="18" charset="0"/>
                          </a:rPr>
                          <m:t>+1</m:t>
                        </m:r>
                      </m:sup>
                    </m:sSubSup>
                  </m:oMath>
                </a14:m>
                <a:r>
                  <a:rPr lang="en-US" altLang="zh-CN" sz="2600" baseline="-25000">
                    <a:solidFill>
                      <a:schemeClr val="tx1"/>
                    </a:solidFill>
                  </a:rPr>
                  <a:t>   </a:t>
                </a:r>
                <a:r>
                  <a:rPr lang="en-US" altLang="zh-CN" sz="2600">
                    <a:solidFill>
                      <a:schemeClr val="tx1"/>
                    </a:solidFill>
                    <a:sym typeface="Symbol" pitchFamily="18" charset="2"/>
                  </a:rPr>
                  <a:t> </a:t>
                </a:r>
                <a14:m>
                  <m:oMath xmlns:m="http://schemas.openxmlformats.org/officeDocument/2006/math">
                    <m:sSub>
                      <m:sSubPr>
                        <m:ctrlPr>
                          <a:rPr lang="en-US" altLang="zh-CN" sz="2600" i="1">
                            <a:solidFill>
                              <a:schemeClr val="tx1"/>
                            </a:solidFill>
                            <a:latin typeface="Cambria Math" panose="02040503050406030204" pitchFamily="18" charset="0"/>
                          </a:rPr>
                        </m:ctrlPr>
                      </m:sSubPr>
                      <m:e>
                        <m:r>
                          <a:rPr lang="en-US" altLang="zh-CN" sz="2600" i="1">
                            <a:solidFill>
                              <a:schemeClr val="tx1"/>
                            </a:solidFill>
                            <a:latin typeface="Cambria Math" panose="02040503050406030204" pitchFamily="18" charset="0"/>
                          </a:rPr>
                          <m:t>𝑉</m:t>
                        </m:r>
                      </m:e>
                      <m:sub>
                        <m:r>
                          <a:rPr lang="en-US" altLang="zh-CN" sz="2600" i="1">
                            <a:solidFill>
                              <a:schemeClr val="tx1"/>
                            </a:solidFill>
                            <a:latin typeface="Cambria Math" panose="02040503050406030204" pitchFamily="18" charset="0"/>
                          </a:rPr>
                          <m:t>𝑗</m:t>
                        </m:r>
                      </m:sub>
                    </m:sSub>
                  </m:oMath>
                </a14:m>
                <a:r>
                  <a:rPr lang="en-US" altLang="zh-CN" sz="2600">
                    <a:solidFill>
                      <a:schemeClr val="tx1"/>
                    </a:solidFill>
                  </a:rPr>
                  <a:t>;</a:t>
                </a:r>
              </a:p>
              <a:p>
                <a:pPr algn="just" eaLnBrk="1" hangingPunct="1">
                  <a:lnSpc>
                    <a:spcPct val="80000"/>
                  </a:lnSpc>
                  <a:buFontTx/>
                  <a:buNone/>
                </a:pPr>
                <a:r>
                  <a:rPr lang="en-US" altLang="zh-CN" sz="2600">
                    <a:solidFill>
                      <a:schemeClr val="tx1"/>
                    </a:solidFill>
                  </a:rPr>
                  <a:t>	}</a:t>
                </a:r>
              </a:p>
              <a:p>
                <a:pPr algn="just" eaLnBrk="1" hangingPunct="1">
                  <a:lnSpc>
                    <a:spcPct val="80000"/>
                  </a:lnSpc>
                  <a:buFontTx/>
                  <a:buNone/>
                </a:pPr>
                <a:r>
                  <a:rPr lang="en-US" altLang="zh-CN" sz="2600" b="1"/>
                  <a:t>After (f+1) round:</a:t>
                </a:r>
              </a:p>
              <a:p>
                <a:pPr algn="just" eaLnBrk="1" hangingPunct="1">
                  <a:lnSpc>
                    <a:spcPct val="80000"/>
                  </a:lnSpc>
                  <a:buFontTx/>
                  <a:buNone/>
                </a:pPr>
                <a:r>
                  <a:rPr lang="en-US" altLang="zh-CN" sz="2600"/>
                  <a:t>	Assign di = minimum(</a:t>
                </a:r>
                <a14:m>
                  <m:oMath xmlns:m="http://schemas.openxmlformats.org/officeDocument/2006/math">
                    <m:sSubSup>
                      <m:sSubSupPr>
                        <m:ctrlPr>
                          <a:rPr lang="en-US" altLang="zh-CN" sz="2600" i="1" smtClean="0">
                            <a:solidFill>
                              <a:schemeClr val="tx1"/>
                            </a:solidFill>
                            <a:latin typeface="Cambria Math" panose="02040503050406030204" pitchFamily="18" charset="0"/>
                          </a:rPr>
                        </m:ctrlPr>
                      </m:sSubSupPr>
                      <m:e>
                        <m:r>
                          <a:rPr lang="en-US" altLang="zh-CN" sz="2600" i="1">
                            <a:solidFill>
                              <a:schemeClr val="tx1"/>
                            </a:solidFill>
                            <a:latin typeface="Cambria Math" panose="02040503050406030204" pitchFamily="18" charset="0"/>
                          </a:rPr>
                          <m:t>𝑉𝑎𝑙𝑢𝑒𝑠</m:t>
                        </m:r>
                      </m:e>
                      <m:sub>
                        <m:r>
                          <a:rPr lang="en-US" altLang="zh-CN" sz="2600" i="1">
                            <a:solidFill>
                              <a:schemeClr val="tx1"/>
                            </a:solidFill>
                            <a:latin typeface="Cambria Math" panose="02040503050406030204" pitchFamily="18" charset="0"/>
                          </a:rPr>
                          <m:t>𝑖</m:t>
                        </m:r>
                      </m:sub>
                      <m:sup>
                        <m:r>
                          <a:rPr lang="en-US" altLang="zh-CN" sz="2600" b="0" i="1" smtClean="0">
                            <a:solidFill>
                              <a:schemeClr val="tx1"/>
                            </a:solidFill>
                            <a:latin typeface="Cambria Math" panose="02040503050406030204" pitchFamily="18" charset="0"/>
                          </a:rPr>
                          <m:t>𝑓</m:t>
                        </m:r>
                        <m:r>
                          <a:rPr lang="en-US" altLang="zh-CN" sz="2600" i="1">
                            <a:solidFill>
                              <a:schemeClr val="tx1"/>
                            </a:solidFill>
                            <a:latin typeface="Cambria Math" panose="02040503050406030204" pitchFamily="18" charset="0"/>
                          </a:rPr>
                          <m:t>+1</m:t>
                        </m:r>
                      </m:sup>
                    </m:sSubSup>
                  </m:oMath>
                </a14:m>
                <a:r>
                  <a:rPr lang="en-US" altLang="zh-CN" sz="2600"/>
                  <a:t>);</a:t>
                </a:r>
              </a:p>
            </p:txBody>
          </p:sp>
        </mc:Choice>
        <mc:Fallback xmlns="">
          <p:sp>
            <p:nvSpPr>
              <p:cNvPr id="17411" name="Rectangle 3"/>
              <p:cNvSpPr>
                <a:spLocks noGrp="1" noRot="1" noChangeAspect="1" noMove="1" noResize="1" noEditPoints="1" noAdjustHandles="1" noChangeArrowheads="1" noChangeShapeType="1" noTextEdit="1"/>
              </p:cNvSpPr>
              <p:nvPr>
                <p:ph type="body" idx="1"/>
              </p:nvPr>
            </p:nvSpPr>
            <p:spPr>
              <a:xfrm>
                <a:off x="685800" y="838200"/>
                <a:ext cx="8001000" cy="6019800"/>
              </a:xfrm>
              <a:blipFill rotWithShape="0">
                <a:blip r:embed="rId3"/>
                <a:stretch>
                  <a:fillRect l="-1372" t="-2533" r="-1524"/>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914400"/>
          </a:xfrm>
        </p:spPr>
        <p:txBody>
          <a:bodyPr/>
          <a:lstStyle/>
          <a:p>
            <a:r>
              <a:rPr lang="zh-CN" altLang="en-US" sz="3200"/>
              <a:t>拜占庭将军问题</a:t>
            </a:r>
            <a:r>
              <a:rPr lang="en-US" altLang="zh-CN" sz="3200"/>
              <a:t>(Byzantine Generals Problem)</a:t>
            </a:r>
          </a:p>
        </p:txBody>
      </p:sp>
      <mc:AlternateContent xmlns:mc="http://schemas.openxmlformats.org/markup-compatibility/2006" xmlns:a14="http://schemas.microsoft.com/office/drawing/2010/main">
        <mc:Choice Requires="a14">
          <p:sp>
            <p:nvSpPr>
              <p:cNvPr id="18435" name="Rectangle 3"/>
              <p:cNvSpPr>
                <a:spLocks noGrp="1" noChangeArrowheads="1"/>
              </p:cNvSpPr>
              <p:nvPr>
                <p:ph idx="1"/>
              </p:nvPr>
            </p:nvSpPr>
            <p:spPr/>
            <p:txBody>
              <a:bodyPr>
                <a:normAutofit lnSpcReduction="10000"/>
              </a:bodyPr>
              <a:lstStyle/>
              <a:p>
                <a:r>
                  <a:rPr lang="zh-CN" altLang="en-US"/>
                  <a:t>拜占庭将军问题和共识问题的区别在于：</a:t>
                </a:r>
              </a:p>
              <a:p>
                <a:pPr lvl="1"/>
                <a:r>
                  <a:rPr lang="zh-CN" altLang="en-US"/>
                  <a:t>前者是</a:t>
                </a:r>
                <a:r>
                  <a:rPr lang="zh-CN" altLang="en-US">
                    <a:solidFill>
                      <a:srgbClr val="0000CC"/>
                    </a:solidFill>
                  </a:rPr>
                  <a:t>有一个独立的进程</a:t>
                </a:r>
                <a:r>
                  <a:rPr lang="en-US" altLang="zh-CN">
                    <a:solidFill>
                      <a:srgbClr val="0000CC"/>
                    </a:solidFill>
                  </a:rPr>
                  <a:t>(</a:t>
                </a:r>
                <a:r>
                  <a:rPr lang="zh-CN" altLang="en-US">
                    <a:solidFill>
                      <a:srgbClr val="0000CC"/>
                    </a:solidFill>
                  </a:rPr>
                  <a:t>司令</a:t>
                </a:r>
                <a:r>
                  <a:rPr lang="en-US" altLang="zh-CN">
                    <a:solidFill>
                      <a:srgbClr val="0000CC"/>
                    </a:solidFill>
                  </a:rPr>
                  <a:t>)</a:t>
                </a:r>
                <a:r>
                  <a:rPr lang="zh-CN" altLang="en-US">
                    <a:solidFill>
                      <a:srgbClr val="0000CC"/>
                    </a:solidFill>
                  </a:rPr>
                  <a:t>提供一个值</a:t>
                </a:r>
                <a:r>
                  <a:rPr lang="zh-CN" altLang="en-US"/>
                  <a:t>，其他的进程</a:t>
                </a:r>
                <a:r>
                  <a:rPr lang="en-US" altLang="zh-CN"/>
                  <a:t>(</a:t>
                </a:r>
                <a:r>
                  <a:rPr lang="zh-CN" altLang="en-US"/>
                  <a:t>中尉</a:t>
                </a:r>
                <a:r>
                  <a:rPr lang="en-US" altLang="zh-CN"/>
                  <a:t>)</a:t>
                </a:r>
                <a:r>
                  <a:rPr lang="zh-CN" altLang="en-US"/>
                  <a:t>来决定是否采取这个值；而后者是每个进程都提供一个值</a:t>
                </a:r>
              </a:p>
              <a:p>
                <a:pPr lvl="1"/>
                <a:r>
                  <a:rPr lang="zh-CN" altLang="en-US"/>
                  <a:t>前者假设</a:t>
                </a:r>
                <a:r>
                  <a:rPr lang="zh-CN" altLang="en-US">
                    <a:solidFill>
                      <a:srgbClr val="0000CC"/>
                    </a:solidFill>
                  </a:rPr>
                  <a:t>进程会出现随机故障</a:t>
                </a:r>
                <a:r>
                  <a:rPr lang="zh-CN" altLang="en-US"/>
                  <a:t>，而后者是假设进程会出现崩溃故障  </a:t>
                </a:r>
              </a:p>
              <a:p>
                <a:r>
                  <a:rPr lang="zh-CN" altLang="en-US"/>
                  <a:t>算法必须具有的特性：</a:t>
                </a:r>
              </a:p>
              <a:p>
                <a:pPr lvl="1"/>
                <a:r>
                  <a:rPr lang="zh-CN" altLang="en-US"/>
                  <a:t>终止性：每个正确进程最终设置它的决定变量</a:t>
                </a:r>
              </a:p>
              <a:p>
                <a:pPr lvl="1"/>
                <a:r>
                  <a:rPr lang="zh-CN" altLang="en-US"/>
                  <a:t>协定性：所有正确进程的决定值都相同：如果</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𝑗</m:t>
                        </m:r>
                      </m:sub>
                    </m:sSub>
                  </m:oMath>
                </a14:m>
                <a:r>
                  <a:rPr lang="zh-CN" altLang="en-US"/>
                  <a:t>是正确的并且已进入决定状态，那么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oMath>
                </a14:m>
                <a:r>
                  <a:rPr lang="zh-CN" altLang="en-US"/>
                  <a:t> </a:t>
                </a:r>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𝑗</m:t>
                        </m:r>
                      </m:sub>
                    </m:sSub>
                  </m:oMath>
                </a14:m>
                <a:r>
                  <a:rPr lang="en-US" altLang="zh-CN"/>
                  <a:t> (i, j = 1,2, ..., N)</a:t>
                </a:r>
              </a:p>
              <a:p>
                <a:pPr lvl="1"/>
                <a:r>
                  <a:rPr lang="zh-CN" altLang="en-US"/>
                  <a:t>完整性：如果司令进程是正确的，那么所有正确的进程都采取司令提议的那个值 </a:t>
                </a:r>
              </a:p>
            </p:txBody>
          </p:sp>
        </mc:Choice>
        <mc:Fallback xmlns="">
          <p:sp>
            <p:nvSpPr>
              <p:cNvPr id="18435" name="Rectangle 3"/>
              <p:cNvSpPr>
                <a:spLocks noGrp="1" noRot="1" noChangeAspect="1" noMove="1" noResize="1" noEditPoints="1" noAdjustHandles="1" noChangeArrowheads="1" noChangeShapeType="1" noTextEdit="1"/>
              </p:cNvSpPr>
              <p:nvPr>
                <p:ph idx="1"/>
              </p:nvPr>
            </p:nvSpPr>
            <p:spPr>
              <a:blipFill rotWithShape="0">
                <a:blip r:embed="rId3"/>
                <a:stretch>
                  <a:fillRect l="-1704" t="-2462"/>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762000"/>
          </a:xfrm>
        </p:spPr>
        <p:txBody>
          <a:bodyPr/>
          <a:lstStyle/>
          <a:p>
            <a:pPr eaLnBrk="1" hangingPunct="1"/>
            <a:r>
              <a:rPr lang="zh-CN" altLang="en-US" sz="3600"/>
              <a:t>三个拜占庭将军</a:t>
            </a:r>
          </a:p>
        </p:txBody>
      </p:sp>
      <p:pic>
        <p:nvPicPr>
          <p:cNvPr id="19459" name="Picture 3"/>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0" y="1447800"/>
            <a:ext cx="9144000" cy="3276600"/>
          </a:xfrm>
        </p:spPr>
      </p:pic>
      <p:sp>
        <p:nvSpPr>
          <p:cNvPr id="19460" name="Rectangle 4"/>
          <p:cNvSpPr>
            <a:spLocks noGrp="1" noChangeArrowheads="1"/>
          </p:cNvSpPr>
          <p:nvPr>
            <p:ph type="body" sz="half" idx="2"/>
          </p:nvPr>
        </p:nvSpPr>
        <p:spPr>
          <a:xfrm>
            <a:off x="381000" y="5157788"/>
            <a:ext cx="8610600" cy="1471612"/>
          </a:xfrm>
        </p:spPr>
        <p:txBody>
          <a:bodyPr/>
          <a:lstStyle/>
          <a:p>
            <a:pPr eaLnBrk="1" hangingPunct="1"/>
            <a:r>
              <a:rPr lang="zh-CN" altLang="en-US" sz="2800"/>
              <a:t>三个拜占庭将军如果有一个出错，就不能达成协定</a:t>
            </a:r>
          </a:p>
          <a:p>
            <a:pPr eaLnBrk="1" hangingPunct="1"/>
            <a:r>
              <a:rPr lang="en-US" altLang="zh-CN" sz="2800"/>
              <a:t>N</a:t>
            </a:r>
            <a:r>
              <a:rPr lang="zh-CN" altLang="en-US" sz="2800"/>
              <a:t>个将军，</a:t>
            </a:r>
            <a:r>
              <a:rPr lang="en-US" altLang="zh-CN" sz="2800"/>
              <a:t>f</a:t>
            </a:r>
            <a:r>
              <a:rPr lang="zh-CN" altLang="en-US" sz="2800"/>
              <a:t>个出错，如果</a:t>
            </a:r>
            <a:r>
              <a:rPr lang="en-US" altLang="zh-CN" sz="2800"/>
              <a:t>N&lt;3f</a:t>
            </a:r>
            <a:r>
              <a:rPr lang="zh-CN" altLang="en-US" sz="2800"/>
              <a:t>，就不可能有解决方法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731838"/>
          </a:xfrm>
        </p:spPr>
        <p:txBody>
          <a:bodyPr/>
          <a:lstStyle/>
          <a:p>
            <a:pPr eaLnBrk="1" hangingPunct="1"/>
            <a:r>
              <a:rPr lang="zh-CN" altLang="en-US" sz="4000"/>
              <a:t>四个拜占庭将军</a:t>
            </a:r>
          </a:p>
        </p:txBody>
      </p:sp>
      <p:pic>
        <p:nvPicPr>
          <p:cNvPr id="20483" name="Picture 3"/>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533400" y="762000"/>
            <a:ext cx="8077200" cy="3886200"/>
          </a:xfrm>
        </p:spPr>
      </p:pic>
      <p:sp>
        <p:nvSpPr>
          <p:cNvPr id="20484" name="Rectangle 4"/>
          <p:cNvSpPr>
            <a:spLocks noGrp="1" noChangeArrowheads="1"/>
          </p:cNvSpPr>
          <p:nvPr>
            <p:ph type="body" sz="half" idx="2"/>
          </p:nvPr>
        </p:nvSpPr>
        <p:spPr>
          <a:xfrm>
            <a:off x="228600" y="4800600"/>
            <a:ext cx="8915400" cy="1981200"/>
          </a:xfrm>
        </p:spPr>
        <p:txBody>
          <a:bodyPr/>
          <a:lstStyle/>
          <a:p>
            <a:pPr eaLnBrk="1" hangingPunct="1">
              <a:lnSpc>
                <a:spcPct val="90000"/>
              </a:lnSpc>
              <a:buFontTx/>
              <a:buNone/>
            </a:pPr>
            <a:r>
              <a:rPr lang="zh-CN" altLang="en-US" sz="2200"/>
              <a:t>四个拜占庭将军如果有一个出错，能达成协定</a:t>
            </a:r>
          </a:p>
          <a:p>
            <a:pPr eaLnBrk="1" hangingPunct="1">
              <a:lnSpc>
                <a:spcPct val="90000"/>
              </a:lnSpc>
              <a:buFontTx/>
              <a:buNone/>
            </a:pPr>
            <a:r>
              <a:rPr lang="zh-CN" altLang="en-US" sz="2200"/>
              <a:t>当出现左边情况时，两个正确的中尉进程在决定司令的值时达成一致：</a:t>
            </a:r>
          </a:p>
          <a:p>
            <a:pPr eaLnBrk="1" hangingPunct="1">
              <a:lnSpc>
                <a:spcPct val="90000"/>
              </a:lnSpc>
              <a:buFontTx/>
              <a:buNone/>
            </a:pPr>
            <a:r>
              <a:rPr lang="en-US" altLang="zh-CN" sz="2200"/>
              <a:t>p2</a:t>
            </a:r>
            <a:r>
              <a:rPr lang="zh-CN" altLang="en-US" sz="2200"/>
              <a:t>决定 </a:t>
            </a:r>
            <a:r>
              <a:rPr lang="en-US" altLang="zh-CN" sz="2200"/>
              <a:t>majority(v,u,v) = v; p4</a:t>
            </a:r>
            <a:r>
              <a:rPr lang="zh-CN" altLang="en-US" sz="2200"/>
              <a:t>决定 </a:t>
            </a:r>
            <a:r>
              <a:rPr lang="en-US" altLang="zh-CN" sz="2200"/>
              <a:t>majority(v,v,w) = v</a:t>
            </a:r>
          </a:p>
          <a:p>
            <a:pPr eaLnBrk="1" hangingPunct="1">
              <a:lnSpc>
                <a:spcPct val="90000"/>
              </a:lnSpc>
              <a:buFontTx/>
              <a:buNone/>
            </a:pPr>
            <a:r>
              <a:rPr lang="zh-CN" altLang="en-US" sz="2200"/>
              <a:t>在右边的情况中，司令是有错的，但是正确的</a:t>
            </a:r>
            <a:r>
              <a:rPr lang="en-US" altLang="zh-CN" sz="2200"/>
              <a:t>3</a:t>
            </a:r>
            <a:r>
              <a:rPr lang="zh-CN" altLang="en-US" sz="2200"/>
              <a:t>个中尉进程能达成一致：</a:t>
            </a:r>
          </a:p>
          <a:p>
            <a:pPr eaLnBrk="1" hangingPunct="1">
              <a:lnSpc>
                <a:spcPct val="90000"/>
              </a:lnSpc>
              <a:buFontTx/>
              <a:buNone/>
            </a:pPr>
            <a:r>
              <a:rPr lang="en-US" altLang="zh-CN" sz="2200"/>
              <a:t>p2 p3 </a:t>
            </a:r>
            <a:r>
              <a:rPr lang="zh-CN" altLang="en-US" sz="2200"/>
              <a:t>和</a:t>
            </a:r>
            <a:r>
              <a:rPr lang="en-US" altLang="zh-CN" sz="2200"/>
              <a:t>p4</a:t>
            </a:r>
            <a:r>
              <a:rPr lang="zh-CN" altLang="en-US" sz="2200"/>
              <a:t>决定</a:t>
            </a:r>
            <a:r>
              <a:rPr lang="en-US" altLang="zh-CN" sz="2200" i="1"/>
              <a:t>majority</a:t>
            </a:r>
            <a:r>
              <a:rPr lang="en-US" altLang="zh-CN" sz="2200"/>
              <a:t>(</a:t>
            </a:r>
            <a:r>
              <a:rPr lang="en-US" altLang="zh-CN" sz="2200" i="1"/>
              <a:t>v,u,w</a:t>
            </a:r>
            <a:r>
              <a:rPr lang="en-US" altLang="zh-CN" sz="2200"/>
              <a:t>)=</a:t>
            </a:r>
            <a:r>
              <a:rPr lang="en-US" altLang="zh-CN" sz="2200">
                <a:sym typeface="Symbol" pitchFamily="18" charset="2"/>
              </a:rPr>
              <a:t></a:t>
            </a:r>
            <a:r>
              <a:rPr lang="zh-CN" altLang="en-US" sz="2200"/>
              <a:t>（特殊值</a:t>
            </a:r>
            <a:r>
              <a:rPr lang="zh-CN" altLang="en-US" sz="2200">
                <a:sym typeface="Symbol" pitchFamily="18" charset="2"/>
              </a:rPr>
              <a:t></a:t>
            </a:r>
            <a:r>
              <a:rPr lang="zh-CN" altLang="en-US" sz="2200"/>
              <a:t>代表没有占多数的值存在）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4000"/>
              <a:t>Byzantine generals problem</a:t>
            </a:r>
          </a:p>
        </p:txBody>
      </p:sp>
      <p:sp>
        <p:nvSpPr>
          <p:cNvPr id="21507" name="Rectangle 3"/>
          <p:cNvSpPr>
            <a:spLocks noGrp="1" noChangeArrowheads="1"/>
          </p:cNvSpPr>
          <p:nvPr>
            <p:ph type="body" idx="1"/>
          </p:nvPr>
        </p:nvSpPr>
        <p:spPr>
          <a:xfrm>
            <a:off x="457200" y="838200"/>
            <a:ext cx="8229600" cy="5867400"/>
          </a:xfrm>
        </p:spPr>
        <p:txBody>
          <a:bodyPr/>
          <a:lstStyle/>
          <a:p>
            <a:pPr eaLnBrk="1" hangingPunct="1"/>
            <a:r>
              <a:rPr lang="en-US" altLang="zh-CN" sz="2800" b="1"/>
              <a:t>A commanding general</a:t>
            </a:r>
            <a:r>
              <a:rPr lang="en-US" altLang="zh-CN" sz="2800"/>
              <a:t> must send an order to </a:t>
            </a:r>
            <a:r>
              <a:rPr lang="en-US" altLang="zh-CN" sz="2800" b="1"/>
              <a:t>his n-1 lieutenant generals</a:t>
            </a:r>
            <a:r>
              <a:rPr lang="en-US" altLang="zh-CN" sz="2800"/>
              <a:t> such that:</a:t>
            </a:r>
          </a:p>
          <a:p>
            <a:pPr lvl="1" eaLnBrk="1" hangingPunct="1"/>
            <a:r>
              <a:rPr lang="en-US" altLang="zh-CN" sz="2400"/>
              <a:t>IC1: All loyal lieutenants obey the same order. </a:t>
            </a:r>
          </a:p>
          <a:p>
            <a:pPr lvl="1" eaLnBrk="1" hangingPunct="1"/>
            <a:r>
              <a:rPr lang="en-US" altLang="zh-CN" sz="2400"/>
              <a:t>IC2: If the commanding general is loyal, then every loyal lieutenant obeys the order he sends.</a:t>
            </a:r>
          </a:p>
          <a:p>
            <a:pPr eaLnBrk="1" hangingPunct="1"/>
            <a:endParaRPr lang="en-US" altLang="zh-CN" sz="2800"/>
          </a:p>
          <a:p>
            <a:pPr eaLnBrk="1" hangingPunct="1"/>
            <a:r>
              <a:rPr lang="en-US" altLang="zh-CN" sz="2800"/>
              <a:t>First, prove that the impossibility of a three-general solution that can handle a single traitor.</a:t>
            </a:r>
          </a:p>
          <a:p>
            <a:pPr eaLnBrk="1" hangingPunct="1"/>
            <a:r>
              <a:rPr lang="en-US" altLang="zh-CN" sz="2800"/>
              <a:t>Then, give the proof by contradiction: No solution with fewer than </a:t>
            </a:r>
            <a:r>
              <a:rPr lang="en-US" altLang="zh-CN" sz="2800" b="1"/>
              <a:t>3m+1</a:t>
            </a:r>
            <a:r>
              <a:rPr lang="en-US" altLang="zh-CN" sz="2800"/>
              <a:t> generals can cope with </a:t>
            </a:r>
            <a:r>
              <a:rPr lang="en-US" altLang="zh-CN" sz="2800" b="1"/>
              <a:t>m</a:t>
            </a:r>
            <a:r>
              <a:rPr lang="en-US" altLang="zh-CN" sz="2800"/>
              <a:t> traitors. </a:t>
            </a:r>
          </a:p>
          <a:p>
            <a:pPr eaLnBrk="1" hangingPunct="1"/>
            <a:endParaRPr lang="en-US" altLang="zh-CN" sz="2800"/>
          </a:p>
        </p:txBody>
      </p:sp>
      <p:sp>
        <p:nvSpPr>
          <p:cNvPr id="21508" name="Text Box 5"/>
          <p:cNvSpPr txBox="1">
            <a:spLocks noChangeArrowheads="1"/>
          </p:cNvSpPr>
          <p:nvPr/>
        </p:nvSpPr>
        <p:spPr bwMode="auto">
          <a:xfrm>
            <a:off x="76200" y="6140450"/>
            <a:ext cx="894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LesLie Lamport, Robert Shostak, Marshall Pease, The Byzantine Generals Problem,</a:t>
            </a:r>
          </a:p>
          <a:p>
            <a:pPr algn="ctr" eaLnBrk="1" hangingPunct="1">
              <a:spcBef>
                <a:spcPct val="0"/>
              </a:spcBef>
              <a:buFontTx/>
              <a:buNone/>
            </a:pPr>
            <a:r>
              <a:rPr lang="en-US" altLang="zh-CN" sz="1800"/>
              <a:t>ACM Transactions on Programming Languages and Systems, Vol. 4, No. 3, July 1982 </a:t>
            </a:r>
            <a:endParaRPr lang="zh-CN"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 y="0"/>
            <a:ext cx="8686800" cy="762000"/>
          </a:xfrm>
        </p:spPr>
        <p:txBody>
          <a:bodyPr/>
          <a:lstStyle/>
          <a:p>
            <a:pPr eaLnBrk="1" hangingPunct="1"/>
            <a:r>
              <a:rPr lang="en-US" altLang="zh-CN" sz="3600"/>
              <a:t>OM(m) where m is the number of traitors</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type="body" idx="1"/>
              </p:nvPr>
            </p:nvSpPr>
            <p:spPr>
              <a:xfrm>
                <a:off x="457200" y="762000"/>
                <a:ext cx="8229600" cy="6096000"/>
              </a:xfrm>
            </p:spPr>
            <p:txBody>
              <a:bodyPr>
                <a:normAutofit fontScale="92500" lnSpcReduction="10000"/>
              </a:bodyPr>
              <a:lstStyle/>
              <a:p>
                <a:pPr eaLnBrk="1" hangingPunct="1">
                  <a:lnSpc>
                    <a:spcPct val="110000"/>
                  </a:lnSpc>
                  <a:spcBef>
                    <a:spcPts val="0"/>
                  </a:spcBef>
                  <a:buFontTx/>
                  <a:buNone/>
                </a:pPr>
                <a:r>
                  <a:rPr lang="en-US" altLang="zh-CN" sz="2400">
                    <a:solidFill>
                      <a:srgbClr val="0000CC"/>
                    </a:solidFill>
                  </a:rPr>
                  <a:t>Algorithm OM(0) </a:t>
                </a:r>
              </a:p>
              <a:p>
                <a:pPr eaLnBrk="1" hangingPunct="1">
                  <a:lnSpc>
                    <a:spcPct val="110000"/>
                  </a:lnSpc>
                  <a:spcBef>
                    <a:spcPts val="0"/>
                  </a:spcBef>
                </a:pPr>
                <a:r>
                  <a:rPr lang="en-US" altLang="zh-CN" sz="2400"/>
                  <a:t>the commander sends his value to every lieutenant. </a:t>
                </a:r>
              </a:p>
              <a:p>
                <a:pPr eaLnBrk="1" hangingPunct="1">
                  <a:lnSpc>
                    <a:spcPct val="110000"/>
                  </a:lnSpc>
                  <a:spcBef>
                    <a:spcPts val="0"/>
                  </a:spcBef>
                </a:pPr>
                <a:r>
                  <a:rPr lang="en-US" altLang="zh-CN" sz="2400"/>
                  <a:t>each lieutenant uses the value he receives from the commander, or uses the value UNKNOWN if he receives no value.</a:t>
                </a:r>
              </a:p>
              <a:p>
                <a:pPr eaLnBrk="1" hangingPunct="1">
                  <a:lnSpc>
                    <a:spcPct val="110000"/>
                  </a:lnSpc>
                  <a:spcBef>
                    <a:spcPts val="0"/>
                  </a:spcBef>
                  <a:buFontTx/>
                  <a:buNone/>
                </a:pPr>
                <a:r>
                  <a:rPr lang="en-US" altLang="zh-CN" sz="2400">
                    <a:solidFill>
                      <a:srgbClr val="0000CC"/>
                    </a:solidFill>
                  </a:rPr>
                  <a:t>Algorithm OM(m), m&gt;0 </a:t>
                </a:r>
              </a:p>
              <a:p>
                <a:pPr eaLnBrk="1" hangingPunct="1">
                  <a:lnSpc>
                    <a:spcPct val="110000"/>
                  </a:lnSpc>
                  <a:spcBef>
                    <a:spcPts val="0"/>
                  </a:spcBef>
                </a:pPr>
                <a:r>
                  <a:rPr lang="en-US" altLang="zh-CN" sz="2400"/>
                  <a:t>the commander sends his value to every lieutenant.</a:t>
                </a:r>
              </a:p>
              <a:p>
                <a:pPr eaLnBrk="1" hangingPunct="1">
                  <a:lnSpc>
                    <a:spcPct val="110000"/>
                  </a:lnSpc>
                  <a:spcBef>
                    <a:spcPts val="0"/>
                  </a:spcBef>
                </a:pPr>
                <a:r>
                  <a:rPr lang="en-US" altLang="zh-CN" sz="2400"/>
                  <a:t>For each </a:t>
                </a:r>
                <a:r>
                  <a:rPr lang="en-US" altLang="zh-CN" sz="2400" i="1"/>
                  <a:t>i</a:t>
                </a:r>
                <a:r>
                  <a:rPr lang="en-US" altLang="zh-CN" sz="2400"/>
                  <a:t>, let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oMath>
                </a14:m>
                <a:r>
                  <a:rPr lang="en-US" altLang="zh-CN" sz="2400"/>
                  <a:t> be the value Lieutenant </a:t>
                </a:r>
                <a:r>
                  <a:rPr lang="en-US" altLang="zh-CN" sz="2400" i="1"/>
                  <a:t>i</a:t>
                </a:r>
                <a:r>
                  <a:rPr lang="en-US" altLang="zh-CN" sz="2400"/>
                  <a:t> receives from the commander, or else be UNKNOWN if he receives no value. </a:t>
                </a:r>
                <a:r>
                  <a:rPr lang="en-US" altLang="zh-CN" sz="2400">
                    <a:solidFill>
                      <a:srgbClr val="C00000"/>
                    </a:solidFill>
                  </a:rPr>
                  <a:t>Lieutenant </a:t>
                </a:r>
                <a:r>
                  <a:rPr lang="en-US" altLang="zh-CN" sz="2400" i="1">
                    <a:solidFill>
                      <a:srgbClr val="C00000"/>
                    </a:solidFill>
                  </a:rPr>
                  <a:t>i</a:t>
                </a:r>
                <a:r>
                  <a:rPr lang="en-US" altLang="zh-CN" sz="2400">
                    <a:solidFill>
                      <a:srgbClr val="C00000"/>
                    </a:solidFill>
                  </a:rPr>
                  <a:t> acts as the commander in Algorithm OM(m-1) to send the value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sub>
                    </m:sSub>
                  </m:oMath>
                </a14:m>
                <a:r>
                  <a:rPr lang="en-US" altLang="zh-CN" sz="2400">
                    <a:solidFill>
                      <a:srgbClr val="C00000"/>
                    </a:solidFill>
                  </a:rPr>
                  <a:t> to each of the </a:t>
                </a:r>
                <a:r>
                  <a:rPr lang="en-US" altLang="zh-CN" sz="2400" i="1">
                    <a:solidFill>
                      <a:srgbClr val="C00000"/>
                    </a:solidFill>
                  </a:rPr>
                  <a:t>n-2</a:t>
                </a:r>
                <a:r>
                  <a:rPr lang="en-US" altLang="zh-CN" sz="2400">
                    <a:solidFill>
                      <a:srgbClr val="C00000"/>
                    </a:solidFill>
                  </a:rPr>
                  <a:t> other lieutenants</a:t>
                </a:r>
                <a:r>
                  <a:rPr lang="en-US" altLang="zh-CN" sz="2400"/>
                  <a:t>.</a:t>
                </a:r>
              </a:p>
              <a:p>
                <a:pPr eaLnBrk="1" hangingPunct="1">
                  <a:lnSpc>
                    <a:spcPct val="110000"/>
                  </a:lnSpc>
                  <a:spcBef>
                    <a:spcPts val="0"/>
                  </a:spcBef>
                </a:pPr>
                <a:r>
                  <a:rPr lang="en-US" altLang="zh-CN" sz="2400"/>
                  <a:t>For each </a:t>
                </a:r>
                <a:r>
                  <a:rPr lang="en-US" altLang="zh-CN" sz="2400" i="1"/>
                  <a:t>i</a:t>
                </a:r>
                <a:r>
                  <a:rPr lang="en-US" altLang="zh-CN" sz="2400"/>
                  <a:t>, and each </a:t>
                </a:r>
                <a:r>
                  <a:rPr lang="en-US" altLang="zh-CN" sz="2400" i="1"/>
                  <a:t>j </a:t>
                </a:r>
                <a:r>
                  <a:rPr lang="en-US" altLang="zh-CN" sz="2400" i="1">
                    <a:sym typeface="Symbol" pitchFamily="18" charset="2"/>
                  </a:rPr>
                  <a:t></a:t>
                </a:r>
                <a:r>
                  <a:rPr lang="en-US" altLang="zh-CN" sz="2400" i="1"/>
                  <a:t> i</a:t>
                </a:r>
                <a:r>
                  <a:rPr lang="en-US" altLang="zh-CN" sz="2400"/>
                  <a:t>, let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𝑗</m:t>
                        </m:r>
                      </m:sub>
                    </m:sSub>
                  </m:oMath>
                </a14:m>
                <a:r>
                  <a:rPr lang="en-US" altLang="zh-CN" sz="2400"/>
                  <a:t> be the value Lieutenant </a:t>
                </a:r>
                <a:r>
                  <a:rPr lang="en-US" altLang="zh-CN" sz="2400" i="1"/>
                  <a:t>i</a:t>
                </a:r>
                <a:r>
                  <a:rPr lang="en-US" altLang="zh-CN" sz="2400"/>
                  <a:t> received from Lieutenant </a:t>
                </a:r>
                <a:r>
                  <a:rPr lang="en-US" altLang="zh-CN" sz="2400" i="1"/>
                  <a:t>j</a:t>
                </a:r>
                <a:r>
                  <a:rPr lang="en-US" altLang="zh-CN" sz="2400"/>
                  <a:t> in last step (using Algorithm OM(m-1)), or else UNKNOWN if he receives no such value. </a:t>
                </a:r>
                <a:r>
                  <a:rPr lang="en-US" altLang="zh-CN" sz="2400">
                    <a:solidFill>
                      <a:srgbClr val="C00000"/>
                    </a:solidFill>
                  </a:rPr>
                  <a:t>Lieutenant </a:t>
                </a:r>
                <a:r>
                  <a:rPr lang="en-US" altLang="zh-CN" sz="2400" i="1">
                    <a:solidFill>
                      <a:srgbClr val="C00000"/>
                    </a:solidFill>
                  </a:rPr>
                  <a:t>i</a:t>
                </a:r>
                <a:r>
                  <a:rPr lang="en-US" altLang="zh-CN" sz="2400">
                    <a:solidFill>
                      <a:srgbClr val="C00000"/>
                    </a:solidFill>
                  </a:rPr>
                  <a:t> uses the value majority(</a:t>
                </a:r>
                <a14:m>
                  <m:oMath xmlns:m="http://schemas.openxmlformats.org/officeDocument/2006/math">
                    <m:sSub>
                      <m:sSubPr>
                        <m:ctrlPr>
                          <a:rPr lang="en-US" altLang="zh-CN" sz="2400" i="1" smtClean="0">
                            <a:solidFill>
                              <a:srgbClr val="C00000"/>
                            </a:solidFill>
                            <a:latin typeface="Cambria Math" panose="02040503050406030204" pitchFamily="18" charset="0"/>
                          </a:rPr>
                        </m:ctrlPr>
                      </m:sSubPr>
                      <m:e>
                        <m:r>
                          <a:rPr lang="en-US" altLang="zh-CN" sz="2400" b="0" i="1" smtClean="0">
                            <a:solidFill>
                              <a:srgbClr val="C00000"/>
                            </a:solidFill>
                            <a:latin typeface="Cambria Math" panose="02040503050406030204" pitchFamily="18" charset="0"/>
                          </a:rPr>
                          <m:t>𝑣</m:t>
                        </m:r>
                      </m:e>
                      <m:sub>
                        <m:r>
                          <a:rPr lang="en-US" altLang="zh-CN" sz="2400" b="0" i="1" smtClean="0">
                            <a:solidFill>
                              <a:srgbClr val="C00000"/>
                            </a:solidFill>
                            <a:latin typeface="Cambria Math" panose="02040503050406030204" pitchFamily="18" charset="0"/>
                          </a:rPr>
                          <m:t>1</m:t>
                        </m:r>
                      </m:sub>
                    </m:sSub>
                  </m:oMath>
                </a14:m>
                <a:r>
                  <a:rPr lang="en-US" altLang="zh-CN" sz="2400">
                    <a:solidFill>
                      <a:srgbClr val="C00000"/>
                    </a:solidFill>
                  </a:rPr>
                  <a:t>, </a:t>
                </a:r>
                <a14:m>
                  <m:oMath xmlns:m="http://schemas.openxmlformats.org/officeDocument/2006/math">
                    <m:sSub>
                      <m:sSubPr>
                        <m:ctrlPr>
                          <a:rPr lang="en-US" altLang="zh-CN" sz="2400" i="1">
                            <a:solidFill>
                              <a:srgbClr val="C00000"/>
                            </a:solidFill>
                            <a:latin typeface="Cambria Math" panose="02040503050406030204" pitchFamily="18" charset="0"/>
                          </a:rPr>
                        </m:ctrlPr>
                      </m:sSubPr>
                      <m:e>
                        <m:r>
                          <a:rPr lang="en-US" altLang="zh-CN" sz="2400" i="1">
                            <a:solidFill>
                              <a:srgbClr val="C00000"/>
                            </a:solidFill>
                            <a:latin typeface="Cambria Math" panose="02040503050406030204" pitchFamily="18" charset="0"/>
                          </a:rPr>
                          <m:t>𝑣</m:t>
                        </m:r>
                      </m:e>
                      <m:sub>
                        <m:r>
                          <a:rPr lang="en-US" altLang="zh-CN" sz="2400" b="0" i="1" smtClean="0">
                            <a:solidFill>
                              <a:srgbClr val="C00000"/>
                            </a:solidFill>
                            <a:latin typeface="Cambria Math" panose="02040503050406030204" pitchFamily="18" charset="0"/>
                          </a:rPr>
                          <m:t>2</m:t>
                        </m:r>
                      </m:sub>
                    </m:sSub>
                  </m:oMath>
                </a14:m>
                <a:r>
                  <a:rPr lang="en-US" altLang="zh-CN" sz="2400">
                    <a:solidFill>
                      <a:srgbClr val="C00000"/>
                    </a:solidFill>
                  </a:rPr>
                  <a:t>,…, </a:t>
                </a:r>
                <a14:m>
                  <m:oMath xmlns:m="http://schemas.openxmlformats.org/officeDocument/2006/math">
                    <m:sSub>
                      <m:sSubPr>
                        <m:ctrlPr>
                          <a:rPr lang="en-US" altLang="zh-CN" sz="2400" i="1">
                            <a:solidFill>
                              <a:srgbClr val="C00000"/>
                            </a:solidFill>
                            <a:latin typeface="Cambria Math" panose="02040503050406030204" pitchFamily="18" charset="0"/>
                          </a:rPr>
                        </m:ctrlPr>
                      </m:sSubPr>
                      <m:e>
                        <m:r>
                          <a:rPr lang="en-US" altLang="zh-CN" sz="2400" i="1">
                            <a:solidFill>
                              <a:srgbClr val="C00000"/>
                            </a:solidFill>
                            <a:latin typeface="Cambria Math" panose="02040503050406030204" pitchFamily="18" charset="0"/>
                          </a:rPr>
                          <m:t>𝑣</m:t>
                        </m:r>
                      </m:e>
                      <m:sub>
                        <m:r>
                          <a:rPr lang="en-US" altLang="zh-CN" sz="2400" b="0" i="1" smtClean="0">
                            <a:solidFill>
                              <a:srgbClr val="C00000"/>
                            </a:solidFill>
                            <a:latin typeface="Cambria Math" panose="02040503050406030204" pitchFamily="18" charset="0"/>
                          </a:rPr>
                          <m:t>𝑛</m:t>
                        </m:r>
                        <m:r>
                          <a:rPr lang="en-US" altLang="zh-CN" sz="2400" b="0" i="1" smtClean="0">
                            <a:solidFill>
                              <a:srgbClr val="C00000"/>
                            </a:solidFill>
                            <a:latin typeface="Cambria Math" panose="02040503050406030204" pitchFamily="18" charset="0"/>
                          </a:rPr>
                          <m:t>−1</m:t>
                        </m:r>
                      </m:sub>
                    </m:sSub>
                  </m:oMath>
                </a14:m>
                <a:r>
                  <a:rPr lang="en-US" altLang="zh-CN" sz="2400">
                    <a:solidFill>
                      <a:srgbClr val="C00000"/>
                    </a:solidFill>
                  </a:rPr>
                  <a:t>)</a:t>
                </a:r>
                <a:r>
                  <a:rPr lang="en-US" altLang="zh-CN" sz="2400"/>
                  <a:t>. </a:t>
                </a:r>
              </a:p>
              <a:p>
                <a:pPr eaLnBrk="1" hangingPunct="1">
                  <a:lnSpc>
                    <a:spcPct val="110000"/>
                  </a:lnSpc>
                  <a:spcBef>
                    <a:spcPts val="0"/>
                  </a:spcBef>
                  <a:buFontTx/>
                  <a:buNone/>
                </a:pPr>
                <a:r>
                  <a:rPr lang="en-US" altLang="zh-CN" sz="2400"/>
                  <a:t>Algorithm OM(m) involve sending up to (n-1)(n-2)…(n-m-1) messages. </a:t>
                </a:r>
              </a:p>
            </p:txBody>
          </p:sp>
        </mc:Choice>
        <mc:Fallback xmlns="">
          <p:sp>
            <p:nvSpPr>
              <p:cNvPr id="22531" name="Rectangle 3"/>
              <p:cNvSpPr>
                <a:spLocks noGrp="1" noRot="1" noChangeAspect="1" noMove="1" noResize="1" noEditPoints="1" noAdjustHandles="1" noChangeArrowheads="1" noChangeShapeType="1" noTextEdit="1"/>
              </p:cNvSpPr>
              <p:nvPr>
                <p:ph type="body" idx="1"/>
              </p:nvPr>
            </p:nvSpPr>
            <p:spPr>
              <a:xfrm>
                <a:off x="457200" y="762000"/>
                <a:ext cx="8229600" cy="6096000"/>
              </a:xfrm>
              <a:blipFill rotWithShape="0">
                <a:blip r:embed="rId3"/>
                <a:stretch>
                  <a:fillRect l="-963" t="-600" r="-51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685800"/>
          </a:xfrm>
        </p:spPr>
        <p:txBody>
          <a:bodyPr/>
          <a:lstStyle/>
          <a:p>
            <a:pPr eaLnBrk="1" hangingPunct="1"/>
            <a:r>
              <a:rPr lang="en-US" altLang="zh-CN" sz="3600" dirty="0"/>
              <a:t>Failure Model</a:t>
            </a:r>
            <a:endParaRPr lang="zh-CN" altLang="en-US" sz="3600" dirty="0"/>
          </a:p>
        </p:txBody>
      </p:sp>
      <p:sp>
        <p:nvSpPr>
          <p:cNvPr id="72707" name="Rectangle 3"/>
          <p:cNvSpPr>
            <a:spLocks noGrp="1" noChangeArrowheads="1"/>
          </p:cNvSpPr>
          <p:nvPr>
            <p:ph type="body" idx="1"/>
          </p:nvPr>
        </p:nvSpPr>
        <p:spPr>
          <a:xfrm>
            <a:off x="304800" y="685800"/>
            <a:ext cx="8534400" cy="6172200"/>
          </a:xfrm>
        </p:spPr>
        <p:txBody>
          <a:bodyPr>
            <a:normAutofit fontScale="92500"/>
          </a:bodyPr>
          <a:lstStyle/>
          <a:p>
            <a:pPr eaLnBrk="1" hangingPunct="1">
              <a:lnSpc>
                <a:spcPct val="90000"/>
              </a:lnSpc>
            </a:pPr>
            <a:r>
              <a:rPr lang="en-US" altLang="zh-CN" sz="2400" dirty="0"/>
              <a:t>Terms:</a:t>
            </a:r>
            <a:r>
              <a:rPr lang="zh-CN" altLang="en-US" sz="2400" dirty="0"/>
              <a:t> </a:t>
            </a:r>
            <a:r>
              <a:rPr lang="en-US" altLang="zh-CN" sz="2400" dirty="0"/>
              <a:t>fault, error, failure</a:t>
            </a:r>
          </a:p>
          <a:p>
            <a:pPr lvl="1" eaLnBrk="1" hangingPunct="1">
              <a:lnSpc>
                <a:spcPct val="90000"/>
              </a:lnSpc>
            </a:pPr>
            <a:r>
              <a:rPr lang="en-US" altLang="zh-CN" sz="2200" dirty="0"/>
              <a:t>Fault</a:t>
            </a:r>
            <a:r>
              <a:rPr lang="zh-CN" altLang="en-US" sz="2200" dirty="0"/>
              <a:t>：指系统的缺陷，有缺陷不一定会出故障</a:t>
            </a:r>
          </a:p>
          <a:p>
            <a:pPr lvl="1" eaLnBrk="1" hangingPunct="1">
              <a:lnSpc>
                <a:spcPct val="90000"/>
              </a:lnSpc>
            </a:pPr>
            <a:r>
              <a:rPr lang="en-US" altLang="zh-CN" sz="2200" dirty="0"/>
              <a:t>Error</a:t>
            </a:r>
            <a:r>
              <a:rPr lang="zh-CN" altLang="en-US" sz="2200" dirty="0"/>
              <a:t>：指系统应该的状态与实际状态之间的差异</a:t>
            </a:r>
            <a:endParaRPr lang="en-US" altLang="zh-CN" sz="2200" dirty="0"/>
          </a:p>
          <a:p>
            <a:pPr lvl="2" eaLnBrk="1" hangingPunct="1">
              <a:lnSpc>
                <a:spcPct val="90000"/>
              </a:lnSpc>
            </a:pPr>
            <a:r>
              <a:rPr lang="zh-CN" altLang="en-US" sz="2000" dirty="0"/>
              <a:t>当系统由于激活了</a:t>
            </a:r>
            <a:r>
              <a:rPr lang="en-US" altLang="zh-CN" sz="2000" dirty="0"/>
              <a:t>Fault</a:t>
            </a:r>
            <a:r>
              <a:rPr lang="zh-CN" altLang="en-US" sz="2000" dirty="0"/>
              <a:t>，而进入一个意外的状态，那么出现</a:t>
            </a:r>
            <a:r>
              <a:rPr lang="en-US" altLang="zh-CN" sz="2000" dirty="0"/>
              <a:t>Error</a:t>
            </a:r>
          </a:p>
          <a:p>
            <a:pPr lvl="1" eaLnBrk="1" hangingPunct="1">
              <a:lnSpc>
                <a:spcPct val="90000"/>
              </a:lnSpc>
            </a:pPr>
            <a:r>
              <a:rPr lang="en-US" altLang="zh-CN" sz="2200" dirty="0"/>
              <a:t>Failure</a:t>
            </a:r>
            <a:r>
              <a:rPr lang="zh-CN" altLang="en-US" sz="2200" dirty="0"/>
              <a:t>：指系统行为与其规约不一致</a:t>
            </a:r>
            <a:endParaRPr lang="en-US" altLang="zh-CN" sz="2200" dirty="0"/>
          </a:p>
          <a:p>
            <a:pPr lvl="2" eaLnBrk="1" hangingPunct="1">
              <a:lnSpc>
                <a:spcPct val="90000"/>
              </a:lnSpc>
            </a:pPr>
            <a:r>
              <a:rPr lang="en-US" altLang="zh-CN" sz="2000" dirty="0"/>
              <a:t>Error</a:t>
            </a:r>
            <a:r>
              <a:rPr lang="zh-CN" altLang="en-US" sz="2000" dirty="0"/>
              <a:t>未必引起</a:t>
            </a:r>
            <a:r>
              <a:rPr lang="en-US" altLang="zh-CN" sz="2000" dirty="0"/>
              <a:t>Failure</a:t>
            </a:r>
            <a:r>
              <a:rPr lang="zh-CN" altLang="en-US" sz="2000" dirty="0"/>
              <a:t>：如果系统抛出的意外</a:t>
            </a:r>
            <a:r>
              <a:rPr lang="en-US" altLang="zh-CN" sz="2000" dirty="0"/>
              <a:t>(Exception)</a:t>
            </a:r>
            <a:r>
              <a:rPr lang="zh-CN" altLang="en-US" sz="2000" dirty="0"/>
              <a:t>被捕获，并被容错处理，那么系统的操作仍与规约一致</a:t>
            </a:r>
            <a:endParaRPr lang="en-US" altLang="zh-CN" sz="2000" dirty="0"/>
          </a:p>
          <a:p>
            <a:pPr lvl="1" eaLnBrk="1" hangingPunct="1">
              <a:lnSpc>
                <a:spcPct val="90000"/>
              </a:lnSpc>
            </a:pPr>
            <a:r>
              <a:rPr lang="en-US" altLang="zh-CN" sz="2200" dirty="0"/>
              <a:t>Fault(</a:t>
            </a:r>
            <a:r>
              <a:rPr lang="zh-CN" altLang="en-US" sz="2200" dirty="0"/>
              <a:t>错误的原因</a:t>
            </a:r>
            <a:r>
              <a:rPr lang="en-US" altLang="zh-CN" sz="2200" dirty="0"/>
              <a:t>) </a:t>
            </a:r>
            <a:r>
              <a:rPr lang="en-US" altLang="zh-CN" sz="2200" dirty="0">
                <a:sym typeface="Wingdings" pitchFamily="2" charset="2"/>
              </a:rPr>
              <a:t></a:t>
            </a:r>
            <a:r>
              <a:rPr lang="en-US" altLang="zh-CN" sz="2200" dirty="0"/>
              <a:t> Error(</a:t>
            </a:r>
            <a:r>
              <a:rPr lang="zh-CN" altLang="en-US" sz="2200" dirty="0"/>
              <a:t>错误的系统状态</a:t>
            </a:r>
            <a:r>
              <a:rPr lang="en-US" altLang="zh-CN" sz="2200" dirty="0"/>
              <a:t>) </a:t>
            </a:r>
            <a:r>
              <a:rPr lang="en-US" altLang="zh-CN" sz="2200" dirty="0">
                <a:sym typeface="Wingdings" pitchFamily="2" charset="2"/>
              </a:rPr>
              <a:t> F</a:t>
            </a:r>
            <a:r>
              <a:rPr lang="en-US" altLang="zh-CN" sz="2200" dirty="0"/>
              <a:t>ailure(</a:t>
            </a:r>
            <a:r>
              <a:rPr lang="zh-CN" altLang="en-US" sz="2200" dirty="0"/>
              <a:t>错误运行后的结果</a:t>
            </a:r>
            <a:r>
              <a:rPr lang="en-US" altLang="zh-CN" sz="2200" dirty="0"/>
              <a:t>) </a:t>
            </a:r>
          </a:p>
          <a:p>
            <a:pPr eaLnBrk="1" hangingPunct="1">
              <a:lnSpc>
                <a:spcPct val="90000"/>
              </a:lnSpc>
            </a:pPr>
            <a:r>
              <a:rPr lang="en-US" altLang="zh-CN" sz="2400" dirty="0"/>
              <a:t>Classification of failures</a:t>
            </a:r>
            <a:r>
              <a:rPr lang="zh-CN" altLang="en-US" sz="2400" dirty="0"/>
              <a:t>：按故障持续的时间分类</a:t>
            </a:r>
          </a:p>
          <a:p>
            <a:pPr lvl="1" eaLnBrk="1" hangingPunct="1">
              <a:lnSpc>
                <a:spcPct val="90000"/>
              </a:lnSpc>
            </a:pPr>
            <a:r>
              <a:rPr lang="zh-CN" altLang="en-US" sz="2200" dirty="0"/>
              <a:t>瞬态性</a:t>
            </a:r>
            <a:r>
              <a:rPr lang="en-US" altLang="zh-CN" sz="2200" dirty="0"/>
              <a:t>(Transient)</a:t>
            </a:r>
            <a:r>
              <a:rPr lang="zh-CN" altLang="en-US" sz="2200" dirty="0"/>
              <a:t>，间歇性</a:t>
            </a:r>
            <a:r>
              <a:rPr lang="en-US" altLang="zh-CN" sz="2200" dirty="0"/>
              <a:t>(Intermittent)</a:t>
            </a:r>
            <a:r>
              <a:rPr lang="zh-CN" altLang="en-US" sz="2200" dirty="0"/>
              <a:t>，永久性</a:t>
            </a:r>
            <a:r>
              <a:rPr lang="en-US" altLang="zh-CN" sz="2200" dirty="0"/>
              <a:t>(Permanent)</a:t>
            </a:r>
          </a:p>
          <a:p>
            <a:pPr eaLnBrk="1" hangingPunct="1">
              <a:lnSpc>
                <a:spcPct val="90000"/>
              </a:lnSpc>
            </a:pPr>
            <a:r>
              <a:rPr lang="en-US" altLang="zh-CN" sz="2400" dirty="0"/>
              <a:t>Classification of failures</a:t>
            </a:r>
            <a:r>
              <a:rPr lang="zh-CN" altLang="en-US" sz="2400" dirty="0"/>
              <a:t>：在进程和通信通道上发生故障</a:t>
            </a:r>
            <a:r>
              <a:rPr lang="zh-CN" altLang="en-US" sz="2000" dirty="0"/>
              <a:t> </a:t>
            </a:r>
            <a:endParaRPr lang="zh-CN" altLang="en-US" sz="2400" dirty="0"/>
          </a:p>
          <a:p>
            <a:pPr lvl="1" eaLnBrk="1" hangingPunct="1">
              <a:lnSpc>
                <a:spcPct val="90000"/>
              </a:lnSpc>
            </a:pPr>
            <a:r>
              <a:rPr lang="zh-CN" altLang="en-US" sz="2200" dirty="0"/>
              <a:t>遗漏故障</a:t>
            </a:r>
            <a:r>
              <a:rPr lang="en-US" altLang="zh-CN" sz="2200" dirty="0"/>
              <a:t>(</a:t>
            </a:r>
            <a:r>
              <a:rPr lang="zh-CN" altLang="en-US" sz="2200" dirty="0"/>
              <a:t>崩溃</a:t>
            </a:r>
            <a:r>
              <a:rPr lang="en-US" altLang="zh-CN" sz="2200" dirty="0"/>
              <a:t>Crash</a:t>
            </a:r>
            <a:r>
              <a:rPr lang="zh-CN" altLang="en-US" sz="2200" dirty="0"/>
              <a:t>，故障</a:t>
            </a:r>
            <a:r>
              <a:rPr lang="en-US" altLang="zh-CN" sz="2200" dirty="0"/>
              <a:t>-</a:t>
            </a:r>
            <a:r>
              <a:rPr lang="zh-CN" altLang="en-US" sz="2200" dirty="0"/>
              <a:t>停止</a:t>
            </a:r>
            <a:r>
              <a:rPr lang="en-US" altLang="zh-CN" sz="2200" dirty="0"/>
              <a:t>Fail-Stop</a:t>
            </a:r>
            <a:r>
              <a:rPr lang="zh-CN" altLang="en-US" sz="2200" dirty="0"/>
              <a:t>；通道遗漏故障</a:t>
            </a:r>
            <a:r>
              <a:rPr lang="en-US" altLang="zh-CN" sz="2200" dirty="0"/>
              <a:t>Channel-Omission</a:t>
            </a:r>
            <a:r>
              <a:rPr lang="zh-CN" altLang="en-US" sz="2200" dirty="0"/>
              <a:t>，发送遗漏故障</a:t>
            </a:r>
            <a:r>
              <a:rPr lang="en-US" altLang="zh-CN" sz="2200" dirty="0"/>
              <a:t>Send-Omission </a:t>
            </a:r>
            <a:r>
              <a:rPr lang="zh-CN" altLang="en-US" sz="2200" dirty="0"/>
              <a:t>，接收遗漏故障</a:t>
            </a:r>
            <a:r>
              <a:rPr lang="en-US" altLang="zh-CN" sz="2200" dirty="0"/>
              <a:t>Receive-Omission)</a:t>
            </a:r>
          </a:p>
          <a:p>
            <a:pPr lvl="1" eaLnBrk="1" hangingPunct="1">
              <a:lnSpc>
                <a:spcPct val="90000"/>
              </a:lnSpc>
            </a:pPr>
            <a:r>
              <a:rPr lang="zh-CN" altLang="en-US" sz="2200" dirty="0"/>
              <a:t>随机故障</a:t>
            </a:r>
            <a:r>
              <a:rPr lang="en-US" altLang="zh-CN" sz="2200" dirty="0"/>
              <a:t>(Arbitrary/Byzantine Failure)</a:t>
            </a:r>
            <a:endParaRPr lang="zh-CN" altLang="en-US" sz="2200" dirty="0"/>
          </a:p>
          <a:p>
            <a:pPr lvl="1" eaLnBrk="1" hangingPunct="1">
              <a:lnSpc>
                <a:spcPct val="90000"/>
              </a:lnSpc>
            </a:pPr>
            <a:r>
              <a:rPr lang="zh-CN" altLang="en-US" sz="2200" dirty="0"/>
              <a:t>时序故障</a:t>
            </a:r>
            <a:r>
              <a:rPr lang="en-US" altLang="zh-CN" sz="2200" dirty="0"/>
              <a:t>(</a:t>
            </a:r>
            <a:r>
              <a:rPr lang="zh-CN" altLang="en-US" sz="2200" dirty="0"/>
              <a:t>时钟故障</a:t>
            </a:r>
            <a:r>
              <a:rPr lang="en-US" altLang="zh-CN" sz="2200" dirty="0"/>
              <a:t>Clock Failure</a:t>
            </a:r>
            <a:r>
              <a:rPr lang="zh-CN" altLang="en-US" sz="2200" dirty="0"/>
              <a:t>，进程性能故障</a:t>
            </a:r>
            <a:r>
              <a:rPr lang="en-US" altLang="zh-CN" sz="2200" dirty="0"/>
              <a:t>Process Performance Failure </a:t>
            </a:r>
            <a:r>
              <a:rPr lang="zh-CN" altLang="en-US" sz="2200" dirty="0"/>
              <a:t>，通道性能故障</a:t>
            </a:r>
            <a:r>
              <a:rPr lang="en-US" altLang="zh-CN" sz="2200" dirty="0"/>
              <a:t>Channel Performance Failure)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0"/>
            <a:ext cx="8534400" cy="914400"/>
          </a:xfrm>
        </p:spPr>
        <p:txBody>
          <a:bodyPr/>
          <a:lstStyle/>
          <a:p>
            <a:r>
              <a:rPr lang="zh-CN" altLang="en-US" sz="3600"/>
              <a:t>交互一致性问题</a:t>
            </a:r>
            <a:r>
              <a:rPr lang="en-US" altLang="zh-CN" sz="3600"/>
              <a:t>(</a:t>
            </a:r>
            <a:r>
              <a:rPr lang="zh-CN" altLang="en-US" sz="3600"/>
              <a:t>拜占庭将军问题的推广</a:t>
            </a:r>
            <a:r>
              <a:rPr lang="en-US" altLang="zh-CN" sz="3600"/>
              <a:t>) </a:t>
            </a:r>
          </a:p>
        </p:txBody>
      </p:sp>
      <mc:AlternateContent xmlns:mc="http://schemas.openxmlformats.org/markup-compatibility/2006" xmlns:a14="http://schemas.microsoft.com/office/drawing/2010/main">
        <mc:Choice Requires="a14">
          <p:sp>
            <p:nvSpPr>
              <p:cNvPr id="23555" name="Rectangle 3"/>
              <p:cNvSpPr>
                <a:spLocks noGrp="1" noChangeArrowheads="1"/>
              </p:cNvSpPr>
              <p:nvPr>
                <p:ph type="body" idx="1"/>
              </p:nvPr>
            </p:nvSpPr>
            <p:spPr>
              <a:xfrm>
                <a:off x="609600" y="914400"/>
                <a:ext cx="8229600" cy="5943600"/>
              </a:xfrm>
            </p:spPr>
            <p:txBody>
              <a:bodyPr>
                <a:normAutofit/>
              </a:bodyPr>
              <a:lstStyle/>
              <a:p>
                <a:r>
                  <a:rPr lang="zh-CN" altLang="en-US"/>
                  <a:t>每个进程都提供一个值。</a:t>
                </a:r>
                <a:r>
                  <a:rPr lang="zh-CN" altLang="en-US">
                    <a:solidFill>
                      <a:srgbClr val="0000CC"/>
                    </a:solidFill>
                  </a:rPr>
                  <a:t>正确的进程最终就一个向量达成一致，向量中的分量与一个进程的值对应</a:t>
                </a:r>
                <a:endParaRPr lang="en-US" altLang="zh-CN"/>
              </a:p>
              <a:p>
                <a:pPr lvl="1"/>
                <a:r>
                  <a:rPr lang="zh-CN" altLang="en-US"/>
                  <a:t>这个向量称为“决定向量”</a:t>
                </a:r>
                <a:endParaRPr lang="en-US" altLang="zh-CN"/>
              </a:p>
              <a:p>
                <a:pPr lvl="1"/>
                <a:r>
                  <a:rPr lang="zh-CN" altLang="en-US"/>
                  <a:t>例如，可以让一组进程中的每一个进程获得相同的关于该组中每一个进程的状态信息</a:t>
                </a:r>
              </a:p>
              <a:p>
                <a:r>
                  <a:rPr lang="zh-CN" altLang="en-US"/>
                  <a:t>算法必须具有的性质：</a:t>
                </a:r>
              </a:p>
              <a:p>
                <a:pPr lvl="1"/>
                <a:r>
                  <a:rPr lang="zh-CN" altLang="en-US"/>
                  <a:t>终止性：每个正确进程最终设置它的决定变量</a:t>
                </a:r>
              </a:p>
              <a:p>
                <a:pPr lvl="1"/>
                <a:r>
                  <a:rPr lang="zh-CN" altLang="en-US"/>
                  <a:t>协定性：所有正确进程的决定向量都相同</a:t>
                </a:r>
              </a:p>
              <a:p>
                <a:pPr lvl="1"/>
                <a:r>
                  <a:rPr lang="zh-CN" altLang="en-US"/>
                  <a:t>完整性：如果进程 </a:t>
                </a:r>
                <a14:m>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𝑖</m:t>
                        </m:r>
                      </m:sub>
                    </m:sSub>
                  </m:oMath>
                </a14:m>
                <a:r>
                  <a:rPr lang="en-US" altLang="zh-CN"/>
                  <a:t> </a:t>
                </a:r>
                <a:r>
                  <a:rPr lang="zh-CN" altLang="en-US"/>
                  <a:t>是正确的，那么所有正确的进程都把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a:t>作为它们决定向量中的第</a:t>
                </a:r>
                <a14:m>
                  <m:oMath xmlns:m="http://schemas.openxmlformats.org/officeDocument/2006/math">
                    <m:r>
                      <a:rPr lang="en-US" altLang="zh-CN" i="1" smtClean="0">
                        <a:latin typeface="Cambria Math" panose="02040503050406030204" pitchFamily="18" charset="0"/>
                      </a:rPr>
                      <m:t>𝑖</m:t>
                    </m:r>
                  </m:oMath>
                </a14:m>
                <a:r>
                  <a:rPr lang="zh-CN" altLang="en-US"/>
                  <a:t>个分量</a:t>
                </a:r>
              </a:p>
            </p:txBody>
          </p:sp>
        </mc:Choice>
        <mc:Fallback xmlns="">
          <p:sp>
            <p:nvSpPr>
              <p:cNvPr id="23555" name="Rectangle 3"/>
              <p:cNvSpPr>
                <a:spLocks noGrp="1" noRot="1" noChangeAspect="1" noMove="1" noResize="1" noEditPoints="1" noAdjustHandles="1" noChangeArrowheads="1" noChangeShapeType="1" noTextEdit="1"/>
              </p:cNvSpPr>
              <p:nvPr>
                <p:ph type="body" idx="1"/>
              </p:nvPr>
            </p:nvSpPr>
            <p:spPr>
              <a:xfrm>
                <a:off x="609600" y="914400"/>
                <a:ext cx="8229600" cy="5943600"/>
              </a:xfrm>
              <a:blipFill rotWithShape="0">
                <a:blip r:embed="rId3"/>
                <a:stretch>
                  <a:fillRect l="-1704" t="-1333" r="-1185"/>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76200"/>
            <a:ext cx="8305800" cy="685800"/>
          </a:xfrm>
        </p:spPr>
        <p:txBody>
          <a:bodyPr/>
          <a:lstStyle/>
          <a:p>
            <a:pPr eaLnBrk="1" hangingPunct="1"/>
            <a:r>
              <a:rPr lang="zh-CN" altLang="en-US" sz="3600"/>
              <a:t>交互一致性算法</a:t>
            </a:r>
          </a:p>
        </p:txBody>
      </p:sp>
      <mc:AlternateContent xmlns:mc="http://schemas.openxmlformats.org/markup-compatibility/2006" xmlns:a14="http://schemas.microsoft.com/office/drawing/2010/main">
        <mc:Choice Requires="a14">
          <p:sp>
            <p:nvSpPr>
              <p:cNvPr id="24579" name="Rectangle 3"/>
              <p:cNvSpPr>
                <a:spLocks noGrp="1" noChangeArrowheads="1"/>
              </p:cNvSpPr>
              <p:nvPr>
                <p:ph type="body" idx="1"/>
              </p:nvPr>
            </p:nvSpPr>
            <p:spPr>
              <a:xfrm>
                <a:off x="685800" y="838200"/>
                <a:ext cx="8077200" cy="6019800"/>
              </a:xfrm>
            </p:spPr>
            <p:txBody>
              <a:bodyPr>
                <a:normAutofit lnSpcReduction="10000"/>
              </a:bodyPr>
              <a:lstStyle/>
              <a:p>
                <a:pPr algn="just" eaLnBrk="1" hangingPunct="1"/>
                <a:r>
                  <a:rPr lang="en-US" altLang="zh-CN" sz="2400">
                    <a:latin typeface="Times New Roman" pitchFamily="18" charset="0"/>
                  </a:rPr>
                  <a:t>n</a:t>
                </a:r>
                <a:r>
                  <a:rPr lang="zh-CN" altLang="en-US" sz="2400">
                    <a:latin typeface="Times New Roman" pitchFamily="18" charset="0"/>
                  </a:rPr>
                  <a:t>个进程，可能 </a:t>
                </a:r>
                <a:r>
                  <a:rPr lang="en-US" altLang="zh-CN" sz="2400">
                    <a:latin typeface="Times New Roman" pitchFamily="18" charset="0"/>
                  </a:rPr>
                  <a:t>k</a:t>
                </a:r>
                <a:r>
                  <a:rPr lang="zh-CN" altLang="en-US" sz="2400">
                    <a:latin typeface="Times New Roman" pitchFamily="18" charset="0"/>
                  </a:rPr>
                  <a:t>个出错，</a:t>
                </a:r>
                <a:r>
                  <a:rPr lang="zh-CN" altLang="en-US" sz="2400" b="1">
                    <a:solidFill>
                      <a:srgbClr val="0000CC"/>
                    </a:solidFill>
                    <a:latin typeface="Times New Roman" pitchFamily="18" charset="0"/>
                  </a:rPr>
                  <a:t>递归过程</a:t>
                </a:r>
                <a:r>
                  <a:rPr lang="en-US" altLang="zh-CN" sz="2400" b="1">
                    <a:solidFill>
                      <a:srgbClr val="0000CC"/>
                    </a:solidFill>
                    <a:latin typeface="Times New Roman" pitchFamily="18" charset="0"/>
                  </a:rPr>
                  <a:t>IC(r)</a:t>
                </a:r>
              </a:p>
              <a:p>
                <a:pPr algn="just" eaLnBrk="1" hangingPunct="1"/>
                <a:r>
                  <a:rPr lang="zh-CN" altLang="en-US" sz="2400">
                    <a:latin typeface="Times New Roman" pitchFamily="18" charset="0"/>
                  </a:rPr>
                  <a:t>初始时，递归次数</a:t>
                </a:r>
                <a:r>
                  <a:rPr lang="zh-CN" altLang="en-US"/>
                  <a:t> </a:t>
                </a:r>
                <a:r>
                  <a:rPr lang="en-US" altLang="zh-CN" sz="2400">
                    <a:latin typeface="Times New Roman" pitchFamily="18" charset="0"/>
                  </a:rPr>
                  <a:t>r=0</a:t>
                </a:r>
                <a:r>
                  <a:rPr lang="zh-CN" altLang="en-US" sz="2400">
                    <a:latin typeface="Times New Roman" pitchFamily="18" charset="0"/>
                  </a:rPr>
                  <a:t>，发送者列表 </a:t>
                </a:r>
                <a:r>
                  <a:rPr lang="en-US" altLang="zh-CN" sz="2400">
                    <a:latin typeface="Times New Roman" pitchFamily="18" charset="0"/>
                  </a:rPr>
                  <a:t>S={}</a:t>
                </a:r>
              </a:p>
              <a:p>
                <a:pPr lvl="1" algn="just" eaLnBrk="1" hangingPunct="1">
                  <a:buFont typeface="楷体_GB2312" pitchFamily="49" charset="-122"/>
                  <a:buChar char="1"/>
                </a:pPr>
                <a:r>
                  <a:rPr lang="zh-CN" altLang="en-US" sz="2400">
                    <a:latin typeface="Times New Roman" pitchFamily="18" charset="0"/>
                  </a:rPr>
                  <a:t>发送者将它的值连同发送者列表</a:t>
                </a:r>
                <a:r>
                  <a:rPr lang="en-US" altLang="zh-CN" sz="2400">
                    <a:latin typeface="Times New Roman" pitchFamily="18" charset="0"/>
                  </a:rPr>
                  <a:t>S</a:t>
                </a:r>
                <a:r>
                  <a:rPr lang="zh-CN" altLang="en-US" sz="2400">
                    <a:latin typeface="Times New Roman" pitchFamily="18" charset="0"/>
                  </a:rPr>
                  <a:t>发送给不在</a:t>
                </a:r>
                <a:r>
                  <a:rPr lang="en-US" altLang="zh-CN" sz="2400">
                    <a:latin typeface="Times New Roman" pitchFamily="18" charset="0"/>
                  </a:rPr>
                  <a:t>S</a:t>
                </a:r>
                <a:r>
                  <a:rPr lang="zh-CN" altLang="en-US" sz="2400">
                    <a:latin typeface="Times New Roman" pitchFamily="18" charset="0"/>
                  </a:rPr>
                  <a:t>中的进程，共发送</a:t>
                </a:r>
                <a:r>
                  <a:rPr lang="en-US" altLang="zh-CN" sz="2400">
                    <a:latin typeface="Times New Roman" pitchFamily="18" charset="0"/>
                  </a:rPr>
                  <a:t>(n-1-r)</a:t>
                </a:r>
                <a:r>
                  <a:rPr lang="zh-CN" altLang="en-US" sz="2400">
                    <a:latin typeface="Times New Roman" pitchFamily="18" charset="0"/>
                  </a:rPr>
                  <a:t>次</a:t>
                </a:r>
              </a:p>
              <a:p>
                <a:pPr lvl="1" eaLnBrk="1" hangingPunct="1">
                  <a:buFont typeface="楷体_GB2312" pitchFamily="49" charset="-122"/>
                  <a:buChar char="2"/>
                </a:pPr>
                <a:r>
                  <a:rPr lang="zh-CN" altLang="en-US" sz="2400">
                    <a:latin typeface="Times New Roman" pitchFamily="18" charset="0"/>
                  </a:rPr>
                  <a:t>设</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oMath>
                </a14:m>
                <a:r>
                  <a:rPr lang="zh-CN" altLang="en-US" sz="2400">
                    <a:latin typeface="Times New Roman" pitchFamily="18" charset="0"/>
                  </a:rPr>
                  <a:t>是进程</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𝑖</m:t>
                        </m:r>
                      </m:sub>
                    </m:sSub>
                  </m:oMath>
                </a14:m>
                <a:r>
                  <a:rPr lang="zh-CN" altLang="en-US" sz="2400">
                    <a:latin typeface="Times New Roman" pitchFamily="18" charset="0"/>
                  </a:rPr>
                  <a:t>从发送者接收到的值，没有收到值时则使用缺省值</a:t>
                </a:r>
              </a:p>
              <a:p>
                <a:pPr lvl="2" algn="just" eaLnBrk="1" hangingPunct="1"/>
                <a:r>
                  <a:rPr lang="zh-CN" altLang="en-US">
                    <a:latin typeface="Times New Roman" pitchFamily="18" charset="0"/>
                  </a:rPr>
                  <a:t>若</a:t>
                </a:r>
                <a:r>
                  <a:rPr lang="en-US" altLang="zh-CN">
                    <a:latin typeface="Times New Roman" pitchFamily="18" charset="0"/>
                  </a:rPr>
                  <a:t>r+1&lt;k</a:t>
                </a:r>
                <a:r>
                  <a:rPr lang="zh-CN" altLang="en-US">
                    <a:latin typeface="Times New Roman" pitchFamily="18" charset="0"/>
                  </a:rPr>
                  <a:t>，则调用</a:t>
                </a:r>
                <a:r>
                  <a:rPr lang="en-US" altLang="zh-CN" b="1">
                    <a:solidFill>
                      <a:srgbClr val="0000CC"/>
                    </a:solidFill>
                    <a:latin typeface="Times New Roman" pitchFamily="18" charset="0"/>
                  </a:rPr>
                  <a:t>IC(r+1)</a:t>
                </a:r>
                <a:r>
                  <a:rPr lang="zh-CN" altLang="en-US">
                    <a:latin typeface="Times New Roman" pitchFamily="18" charset="0"/>
                  </a:rPr>
                  <a:t>，将进程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zh-CN" altLang="en-US">
                    <a:latin typeface="Times New Roman" pitchFamily="18" charset="0"/>
                  </a:rPr>
                  <a:t>作为发送者，将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a:latin typeface="Times New Roman" pitchFamily="18" charset="0"/>
                  </a:rPr>
                  <a:t>连同发送者列表</a:t>
                </a:r>
                <a:r>
                  <a:rPr lang="en-US" altLang="zh-CN">
                    <a:latin typeface="Times New Roman" pitchFamily="18" charset="0"/>
                  </a:rPr>
                  <a:t>S∪{</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a:latin typeface="Times New Roman" pitchFamily="18" charset="0"/>
                  </a:rPr>
                  <a:t>}</a:t>
                </a:r>
                <a:r>
                  <a:rPr lang="zh-CN" altLang="en-US">
                    <a:latin typeface="Times New Roman" pitchFamily="18" charset="0"/>
                  </a:rPr>
                  <a:t>发送给其它不在</a:t>
                </a:r>
                <a:r>
                  <a:rPr lang="en-US" altLang="zh-CN">
                    <a:latin typeface="Times New Roman" pitchFamily="18" charset="0"/>
                  </a:rPr>
                  <a:t>S∪{</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a:latin typeface="Times New Roman" pitchFamily="18" charset="0"/>
                  </a:rPr>
                  <a:t>}</a:t>
                </a:r>
                <a:r>
                  <a:rPr lang="zh-CN" altLang="en-US">
                    <a:latin typeface="Times New Roman" pitchFamily="18" charset="0"/>
                  </a:rPr>
                  <a:t>中的</a:t>
                </a:r>
                <a:r>
                  <a:rPr lang="en-US" altLang="zh-CN">
                    <a:latin typeface="Times New Roman" pitchFamily="18" charset="0"/>
                  </a:rPr>
                  <a:t>(n-2-r)</a:t>
                </a:r>
                <a:r>
                  <a:rPr lang="zh-CN" altLang="en-US">
                    <a:latin typeface="Times New Roman" pitchFamily="18" charset="0"/>
                  </a:rPr>
                  <a:t>个进程</a:t>
                </a:r>
              </a:p>
              <a:p>
                <a:pPr lvl="2" algn="just" eaLnBrk="1" hangingPunct="1"/>
                <a:r>
                  <a:rPr lang="zh-CN" altLang="en-US">
                    <a:latin typeface="Times New Roman" pitchFamily="18" charset="0"/>
                  </a:rPr>
                  <a:t>若</a:t>
                </a:r>
                <a:r>
                  <a:rPr lang="en-US" altLang="zh-CN">
                    <a:latin typeface="Times New Roman" pitchFamily="18" charset="0"/>
                  </a:rPr>
                  <a:t>r+1=k</a:t>
                </a:r>
                <a:r>
                  <a:rPr lang="zh-CN" altLang="en-US">
                    <a:latin typeface="Times New Roman" pitchFamily="18" charset="0"/>
                  </a:rPr>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zh-CN" altLang="en-US">
                    <a:latin typeface="Times New Roman" pitchFamily="18" charset="0"/>
                  </a:rPr>
                  <a:t>作为发送者将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a:latin typeface="Times New Roman" pitchFamily="18" charset="0"/>
                  </a:rPr>
                  <a:t>发送给其他</a:t>
                </a:r>
                <a:r>
                  <a:rPr lang="en-US" altLang="zh-CN">
                    <a:latin typeface="Times New Roman" pitchFamily="18" charset="0"/>
                  </a:rPr>
                  <a:t>n-k-1</a:t>
                </a:r>
                <a:r>
                  <a:rPr lang="zh-CN" altLang="en-US">
                    <a:latin typeface="Times New Roman" pitchFamily="18" charset="0"/>
                  </a:rPr>
                  <a:t>个进程，每个进程使用接收到的值，或者缺省值</a:t>
                </a:r>
                <a:endParaRPr lang="zh-CN" altLang="en-US" baseline="-25000">
                  <a:latin typeface="Times New Roman" pitchFamily="18" charset="0"/>
                </a:endParaRPr>
              </a:p>
              <a:p>
                <a:pPr lvl="1" algn="just" eaLnBrk="1" hangingPunct="1">
                  <a:buFont typeface="楷体_GB2312" pitchFamily="49" charset="-122"/>
                  <a:buChar char="3"/>
                </a:pPr>
                <a:r>
                  <a:rPr lang="zh-CN" altLang="en-US" sz="2400">
                    <a:latin typeface="Times New Roman" pitchFamily="18" charset="0"/>
                  </a:rPr>
                  <a:t>对每个进程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𝑖</m:t>
                        </m:r>
                      </m:sub>
                    </m:sSub>
                  </m:oMath>
                </a14:m>
                <a:r>
                  <a:rPr lang="zh-CN" altLang="en-US" sz="2400">
                    <a:latin typeface="Times New Roman" pitchFamily="18" charset="0"/>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sub>
                    </m:sSub>
                  </m:oMath>
                </a14:m>
                <a:r>
                  <a:rPr lang="zh-CN" altLang="en-US" sz="2400">
                    <a:latin typeface="Times New Roman" pitchFamily="18" charset="0"/>
                  </a:rPr>
                  <a:t>是从发送者接收到的值，</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oMath>
                </a14:m>
                <a:r>
                  <a:rPr lang="zh-CN" altLang="en-US" sz="2400">
                    <a:latin typeface="Times New Roman" pitchFamily="18" charset="0"/>
                  </a:rPr>
                  <a:t>是发送者通过进程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b="0" i="1" smtClean="0">
                            <a:latin typeface="Cambria Math" panose="02040503050406030204" pitchFamily="18" charset="0"/>
                          </a:rPr>
                          <m:t>𝑗</m:t>
                        </m:r>
                      </m:sub>
                    </m:sSub>
                  </m:oMath>
                </a14:m>
                <a:r>
                  <a:rPr lang="zh-CN" altLang="en-US" sz="2400">
                    <a:latin typeface="Times New Roman" pitchFamily="18" charset="0"/>
                  </a:rPr>
                  <a:t>转发给</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𝑖</m:t>
                        </m:r>
                      </m:sub>
                    </m:sSub>
                  </m:oMath>
                </a14:m>
                <a:r>
                  <a:rPr lang="zh-CN" altLang="en-US" sz="2400">
                    <a:latin typeface="Times New Roman" pitchFamily="18" charset="0"/>
                  </a:rPr>
                  <a:t>的值，更新节点使用值</a:t>
                </a:r>
              </a:p>
              <a:p>
                <a:pPr lvl="1" algn="just" eaLnBrk="1" hangingPunct="1">
                  <a:buFont typeface="楷体_GB2312" pitchFamily="49" charset="-122"/>
                  <a:buNone/>
                </a:pPr>
                <a:r>
                  <a:rPr lang="zh-CN" altLang="en-US">
                    <a:latin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a:latin typeface="Times New Roman" pitchFamily="18" charset="0"/>
                  </a:rPr>
                  <a:t>= majority(</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a:latin typeface="Times New Roman" pitchFamily="18" charset="0"/>
                  </a:rPr>
                  <a:t>,</a:t>
                </a:r>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en-US" altLang="zh-CN">
                    <a:latin typeface="Times New Roman" pitchFamily="18" charset="0"/>
                  </a:rPr>
                  <a:t>)</a:t>
                </a:r>
              </a:p>
            </p:txBody>
          </p:sp>
        </mc:Choice>
        <mc:Fallback xmlns="">
          <p:sp>
            <p:nvSpPr>
              <p:cNvPr id="24579" name="Rectangle 3"/>
              <p:cNvSpPr>
                <a:spLocks noGrp="1" noRot="1" noChangeAspect="1" noMove="1" noResize="1" noEditPoints="1" noAdjustHandles="1" noChangeArrowheads="1" noChangeShapeType="1" noTextEdit="1"/>
              </p:cNvSpPr>
              <p:nvPr>
                <p:ph type="body" idx="1"/>
              </p:nvPr>
            </p:nvSpPr>
            <p:spPr>
              <a:xfrm>
                <a:off x="685800" y="838200"/>
                <a:ext cx="8077200" cy="6019800"/>
              </a:xfrm>
              <a:blipFill rotWithShape="0">
                <a:blip r:embed="rId3"/>
                <a:stretch>
                  <a:fillRect l="-1057" t="-1722" r="-2943"/>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l="20070" t="44713" r="16649" b="38972"/>
          <a:stretch>
            <a:fillRect/>
          </a:stretch>
        </p:blipFill>
        <p:spPr bwMode="auto">
          <a:xfrm>
            <a:off x="228600" y="1219200"/>
            <a:ext cx="7924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noChangeArrowheads="1"/>
          </p:cNvSpPr>
          <p:nvPr>
            <p:ph type="body" idx="1"/>
          </p:nvPr>
        </p:nvSpPr>
        <p:spPr>
          <a:xfrm>
            <a:off x="533400" y="4572000"/>
            <a:ext cx="7924800" cy="2200275"/>
          </a:xfrm>
        </p:spPr>
        <p:txBody>
          <a:bodyPr/>
          <a:lstStyle/>
          <a:p>
            <a:pPr marL="609600" indent="-609600" eaLnBrk="1" hangingPunct="1">
              <a:lnSpc>
                <a:spcPct val="80000"/>
              </a:lnSpc>
              <a:buFontTx/>
              <a:buNone/>
            </a:pPr>
            <a:r>
              <a:rPr lang="en-US" altLang="zh-CN" sz="2000"/>
              <a:t>The Byzantine generals problem for 3 loyal generals and1 traitor.</a:t>
            </a:r>
          </a:p>
          <a:p>
            <a:pPr marL="609600" indent="-609600" eaLnBrk="1" hangingPunct="1">
              <a:lnSpc>
                <a:spcPct val="80000"/>
              </a:lnSpc>
              <a:buFontTx/>
              <a:buAutoNum type="alphaLcParenR"/>
            </a:pPr>
            <a:r>
              <a:rPr lang="en-US" altLang="zh-CN" sz="2000"/>
              <a:t>The generals announce their troop strengths (in units of 1 kilo-soldiers).</a:t>
            </a:r>
          </a:p>
          <a:p>
            <a:pPr marL="609600" indent="-609600" eaLnBrk="1" hangingPunct="1">
              <a:lnSpc>
                <a:spcPct val="80000"/>
              </a:lnSpc>
              <a:buFontTx/>
              <a:buAutoNum type="alphaLcParenR"/>
            </a:pPr>
            <a:r>
              <a:rPr lang="en-US" altLang="zh-CN" sz="2000"/>
              <a:t>The vectors that each general assembles based on (a)</a:t>
            </a:r>
          </a:p>
          <a:p>
            <a:pPr marL="609600" indent="-609600" eaLnBrk="1" hangingPunct="1">
              <a:lnSpc>
                <a:spcPct val="80000"/>
              </a:lnSpc>
              <a:buFontTx/>
              <a:buAutoNum type="alphaLcParenR"/>
            </a:pPr>
            <a:r>
              <a:rPr lang="en-US" altLang="zh-CN" sz="2000"/>
              <a:t>The vectors that each general receives in step 3.</a:t>
            </a:r>
          </a:p>
          <a:p>
            <a:pPr marL="609600" indent="-609600" eaLnBrk="1" hangingPunct="1">
              <a:lnSpc>
                <a:spcPct val="80000"/>
              </a:lnSpc>
              <a:buFontTx/>
              <a:buAutoNum type="alphaLcParenR"/>
            </a:pPr>
            <a:r>
              <a:rPr lang="en-US" altLang="zh-CN" sz="2000"/>
              <a:t>Generals 1,2and 4 all come to the agreement on (1,2,</a:t>
            </a:r>
            <a:r>
              <a:rPr lang="en-US" altLang="zh-CN" sz="2000" i="1"/>
              <a:t>UNKNOWN,</a:t>
            </a:r>
            <a:r>
              <a:rPr lang="en-US" altLang="zh-CN" sz="2000"/>
              <a:t>4)</a:t>
            </a:r>
          </a:p>
        </p:txBody>
      </p:sp>
      <p:sp>
        <p:nvSpPr>
          <p:cNvPr id="25604" name="Rectangle 4"/>
          <p:cNvSpPr>
            <a:spLocks noGrp="1" noChangeArrowheads="1"/>
          </p:cNvSpPr>
          <p:nvPr>
            <p:ph type="title"/>
          </p:nvPr>
        </p:nvSpPr>
        <p:spPr>
          <a:xfrm>
            <a:off x="304800" y="152400"/>
            <a:ext cx="8686800" cy="914400"/>
          </a:xfrm>
        </p:spPr>
        <p:txBody>
          <a:bodyPr/>
          <a:lstStyle/>
          <a:p>
            <a:pPr eaLnBrk="1" hangingPunct="1"/>
            <a:r>
              <a:rPr lang="en-US" altLang="zh-CN" sz="3200"/>
              <a:t>Generalized Byzantine Generals Problem (1)</a:t>
            </a:r>
          </a:p>
        </p:txBody>
      </p:sp>
      <p:sp>
        <p:nvSpPr>
          <p:cNvPr id="25605" name="Text Box 5"/>
          <p:cNvSpPr txBox="1">
            <a:spLocks noChangeArrowheads="1"/>
          </p:cNvSpPr>
          <p:nvPr/>
        </p:nvSpPr>
        <p:spPr bwMode="auto">
          <a:xfrm>
            <a:off x="2590800" y="1143000"/>
            <a:ext cx="6553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000" b="1">
                <a:latin typeface="Comic Sans MS" pitchFamily="66" charset="0"/>
              </a:rPr>
              <a:t>第</a:t>
            </a:r>
            <a:r>
              <a:rPr lang="en-US" altLang="zh-CN" sz="2000" b="1">
                <a:latin typeface="Comic Sans MS" pitchFamily="66" charset="0"/>
              </a:rPr>
              <a:t>1</a:t>
            </a:r>
            <a:r>
              <a:rPr lang="zh-CN" altLang="en-US" sz="2000" b="1">
                <a:latin typeface="Comic Sans MS" pitchFamily="66" charset="0"/>
              </a:rPr>
              <a:t>轮</a:t>
            </a:r>
            <a:r>
              <a:rPr lang="en-US" altLang="zh-CN" sz="2000" b="1">
                <a:latin typeface="Comic Sans MS" pitchFamily="66" charset="0"/>
              </a:rPr>
              <a:t>:1</a:t>
            </a:r>
            <a:r>
              <a:rPr lang="zh-CN" altLang="en-US" sz="2000" b="1">
                <a:latin typeface="Comic Sans MS" pitchFamily="66" charset="0"/>
              </a:rPr>
              <a:t>收到             </a:t>
            </a:r>
            <a:r>
              <a:rPr lang="en-US" altLang="zh-CN" sz="2000" b="1">
                <a:latin typeface="Comic Sans MS" pitchFamily="66" charset="0"/>
              </a:rPr>
              <a:t>(1:1,   2:2, 3:x,  4:4)</a:t>
            </a:r>
          </a:p>
          <a:p>
            <a:pPr eaLnBrk="1" hangingPunct="1">
              <a:spcBef>
                <a:spcPct val="0"/>
              </a:spcBef>
              <a:buFontTx/>
              <a:buNone/>
            </a:pPr>
            <a:r>
              <a:rPr lang="zh-CN" altLang="en-US" sz="2000" b="1">
                <a:latin typeface="Comic Sans MS" pitchFamily="66" charset="0"/>
              </a:rPr>
              <a:t>第</a:t>
            </a:r>
            <a:r>
              <a:rPr lang="en-US" altLang="zh-CN" sz="2000" b="1">
                <a:latin typeface="Comic Sans MS" pitchFamily="66" charset="0"/>
              </a:rPr>
              <a:t>2</a:t>
            </a:r>
            <a:r>
              <a:rPr lang="zh-CN" altLang="en-US" sz="2000" b="1">
                <a:latin typeface="Comic Sans MS" pitchFamily="66" charset="0"/>
              </a:rPr>
              <a:t>轮</a:t>
            </a:r>
            <a:r>
              <a:rPr lang="en-US" altLang="zh-CN" sz="2000" b="1">
                <a:latin typeface="Comic Sans MS" pitchFamily="66" charset="0"/>
              </a:rPr>
              <a:t>:1</a:t>
            </a:r>
            <a:r>
              <a:rPr lang="zh-CN" altLang="en-US" sz="2000" b="1">
                <a:latin typeface="Comic Sans MS" pitchFamily="66" charset="0"/>
              </a:rPr>
              <a:t>收到</a:t>
            </a:r>
            <a:r>
              <a:rPr lang="en-US" altLang="zh-CN" sz="2000" b="1">
                <a:latin typeface="Comic Sans MS" pitchFamily="66" charset="0"/>
              </a:rPr>
              <a:t>2</a:t>
            </a:r>
            <a:r>
              <a:rPr lang="zh-CN" altLang="en-US" sz="2000" b="1">
                <a:latin typeface="Comic Sans MS" pitchFamily="66" charset="0"/>
              </a:rPr>
              <a:t>传来的记录</a:t>
            </a:r>
            <a:r>
              <a:rPr lang="en-US" altLang="zh-CN" sz="2000" b="1">
                <a:latin typeface="Comic Sans MS" pitchFamily="66" charset="0"/>
              </a:rPr>
              <a:t>(2:1:1,2:2,2:3:y,2:4:4)</a:t>
            </a:r>
          </a:p>
          <a:p>
            <a:pPr eaLnBrk="1" hangingPunct="1">
              <a:spcBef>
                <a:spcPct val="0"/>
              </a:spcBef>
              <a:buFontTx/>
              <a:buNone/>
            </a:pPr>
            <a:r>
              <a:rPr lang="en-US" altLang="zh-CN" sz="2000" b="1">
                <a:latin typeface="Comic Sans MS" pitchFamily="66" charset="0"/>
              </a:rPr>
              <a:t>       1</a:t>
            </a:r>
            <a:r>
              <a:rPr lang="zh-CN" altLang="en-US" sz="2000" b="1">
                <a:latin typeface="Comic Sans MS" pitchFamily="66" charset="0"/>
              </a:rPr>
              <a:t>收到</a:t>
            </a:r>
            <a:r>
              <a:rPr lang="en-US" altLang="zh-CN" sz="2000" b="1">
                <a:latin typeface="Comic Sans MS" pitchFamily="66" charset="0"/>
              </a:rPr>
              <a:t>3</a:t>
            </a:r>
            <a:r>
              <a:rPr lang="zh-CN" altLang="en-US" sz="2000" b="1">
                <a:latin typeface="Comic Sans MS" pitchFamily="66" charset="0"/>
              </a:rPr>
              <a:t>传来的记录</a:t>
            </a:r>
            <a:r>
              <a:rPr lang="en-US" altLang="zh-CN" sz="2000" b="1">
                <a:latin typeface="Comic Sans MS" pitchFamily="66" charset="0"/>
              </a:rPr>
              <a:t>(3:1:a,3:2:b,3:3:c,3:4:d)</a:t>
            </a:r>
          </a:p>
          <a:p>
            <a:pPr eaLnBrk="1" hangingPunct="1">
              <a:spcBef>
                <a:spcPct val="0"/>
              </a:spcBef>
              <a:buFontTx/>
              <a:buNone/>
            </a:pPr>
            <a:r>
              <a:rPr lang="en-US" altLang="zh-CN" sz="2000" b="1">
                <a:latin typeface="Comic Sans MS" pitchFamily="66" charset="0"/>
              </a:rPr>
              <a:t>       1</a:t>
            </a:r>
            <a:r>
              <a:rPr lang="zh-CN" altLang="en-US" sz="2000" b="1">
                <a:latin typeface="Comic Sans MS" pitchFamily="66" charset="0"/>
              </a:rPr>
              <a:t>收到</a:t>
            </a:r>
            <a:r>
              <a:rPr lang="en-US" altLang="zh-CN" sz="2000" b="1">
                <a:latin typeface="Comic Sans MS" pitchFamily="66" charset="0"/>
              </a:rPr>
              <a:t>4</a:t>
            </a:r>
            <a:r>
              <a:rPr lang="zh-CN" altLang="en-US" sz="2000" b="1">
                <a:latin typeface="Comic Sans MS" pitchFamily="66" charset="0"/>
              </a:rPr>
              <a:t>传来的记录</a:t>
            </a:r>
            <a:r>
              <a:rPr lang="en-US" altLang="zh-CN" sz="2000" b="1">
                <a:latin typeface="Comic Sans MS" pitchFamily="66" charset="0"/>
              </a:rPr>
              <a:t>(4:1:1,4:2:2,4:3:z,4:4:4)</a:t>
            </a:r>
          </a:p>
        </p:txBody>
      </p:sp>
      <p:sp>
        <p:nvSpPr>
          <p:cNvPr id="3" name="文本框 2"/>
          <p:cNvSpPr txBox="1"/>
          <p:nvPr/>
        </p:nvSpPr>
        <p:spPr>
          <a:xfrm>
            <a:off x="4483100" y="3450104"/>
            <a:ext cx="4062331" cy="646331"/>
          </a:xfrm>
          <a:prstGeom prst="rect">
            <a:avLst/>
          </a:prstGeom>
          <a:noFill/>
        </p:spPr>
        <p:txBody>
          <a:bodyPr wrap="none" rtlCol="0">
            <a:spAutoFit/>
          </a:bodyPr>
          <a:lstStyle/>
          <a:p>
            <a:r>
              <a:rPr lang="zh-CN" altLang="en-US" b="1">
                <a:latin typeface="Comic Sans MS" pitchFamily="66" charset="0"/>
              </a:rPr>
              <a:t>所以</a:t>
            </a:r>
            <a:r>
              <a:rPr lang="en-US" altLang="zh-CN" b="1">
                <a:latin typeface="Comic Sans MS" pitchFamily="66" charset="0"/>
              </a:rPr>
              <a:t>,</a:t>
            </a:r>
            <a:r>
              <a:rPr lang="zh-CN" altLang="en-US" b="1">
                <a:latin typeface="Comic Sans MS" pitchFamily="66" charset="0"/>
              </a:rPr>
              <a:t>在</a:t>
            </a:r>
            <a:r>
              <a:rPr lang="en-US" altLang="zh-CN" b="1">
                <a:latin typeface="Comic Sans MS" pitchFamily="66" charset="0"/>
              </a:rPr>
              <a:t>1</a:t>
            </a:r>
            <a:r>
              <a:rPr lang="zh-CN" altLang="en-US" b="1">
                <a:latin typeface="Comic Sans MS" pitchFamily="66" charset="0"/>
              </a:rPr>
              <a:t>能达成协定</a:t>
            </a:r>
            <a:r>
              <a:rPr lang="en-US" altLang="zh-CN" b="1">
                <a:latin typeface="Comic Sans MS" pitchFamily="66" charset="0"/>
              </a:rPr>
              <a:t>(1,2,unknown,4)</a:t>
            </a:r>
          </a:p>
          <a:p>
            <a:endParaRPr lang="zh-CN" altLang="en-US"/>
          </a:p>
        </p:txBody>
      </p:sp>
      <p:sp>
        <p:nvSpPr>
          <p:cNvPr id="5" name="下箭头 4"/>
          <p:cNvSpPr/>
          <p:nvPr/>
        </p:nvSpPr>
        <p:spPr bwMode="auto">
          <a:xfrm>
            <a:off x="4800600" y="2362200"/>
            <a:ext cx="304800" cy="1129522"/>
          </a:xfrm>
          <a:prstGeom prst="downArrow">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76200"/>
            <a:ext cx="8763000" cy="838200"/>
          </a:xfrm>
        </p:spPr>
        <p:txBody>
          <a:bodyPr/>
          <a:lstStyle/>
          <a:p>
            <a:pPr eaLnBrk="1" hangingPunct="1"/>
            <a:r>
              <a:rPr lang="en-US" altLang="zh-CN" sz="3200"/>
              <a:t>Generalized Byzantine Generals Problem (2)</a:t>
            </a:r>
          </a:p>
        </p:txBody>
      </p:sp>
      <p:sp>
        <p:nvSpPr>
          <p:cNvPr id="26627" name="Rectangle 3"/>
          <p:cNvSpPr>
            <a:spLocks noGrp="1" noChangeArrowheads="1"/>
          </p:cNvSpPr>
          <p:nvPr>
            <p:ph type="body" idx="1"/>
          </p:nvPr>
        </p:nvSpPr>
        <p:spPr>
          <a:xfrm>
            <a:off x="304800" y="5562600"/>
            <a:ext cx="8310563" cy="838200"/>
          </a:xfrm>
        </p:spPr>
        <p:txBody>
          <a:bodyPr/>
          <a:lstStyle/>
          <a:p>
            <a:pPr eaLnBrk="1" hangingPunct="1">
              <a:lnSpc>
                <a:spcPct val="90000"/>
              </a:lnSpc>
            </a:pPr>
            <a:r>
              <a:rPr lang="en-US" altLang="zh-CN" sz="2400"/>
              <a:t>Conclusion:agreement is possible only if more than two-thirds of the process are working properly.  </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l="21780" t="46223" r="20497" b="40785"/>
          <a:stretch>
            <a:fillRect/>
          </a:stretch>
        </p:blipFill>
        <p:spPr bwMode="auto">
          <a:xfrm>
            <a:off x="152400" y="2590800"/>
            <a:ext cx="8610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5"/>
          <p:cNvSpPr>
            <a:spLocks noChangeArrowheads="1"/>
          </p:cNvSpPr>
          <p:nvPr/>
        </p:nvSpPr>
        <p:spPr bwMode="auto">
          <a:xfrm>
            <a:off x="457200" y="1066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Clr>
                <a:schemeClr val="accent2"/>
              </a:buClr>
              <a:buFontTx/>
              <a:buNone/>
            </a:pPr>
            <a:r>
              <a:rPr lang="en-US" altLang="zh-CN" sz="2400">
                <a:latin typeface="+mn-lt"/>
                <a:ea typeface="+mn-ea"/>
              </a:rPr>
              <a:t>The same as in previous slide, except now with 2 loyal generals and one traitor.</a:t>
            </a:r>
          </a:p>
        </p:txBody>
      </p:sp>
      <p:sp>
        <p:nvSpPr>
          <p:cNvPr id="26630" name="Text Box 6"/>
          <p:cNvSpPr txBox="1">
            <a:spLocks noChangeArrowheads="1"/>
          </p:cNvSpPr>
          <p:nvPr/>
        </p:nvSpPr>
        <p:spPr bwMode="auto">
          <a:xfrm>
            <a:off x="3276600" y="2057400"/>
            <a:ext cx="57912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200">
                <a:latin typeface="Comic Sans MS" pitchFamily="66" charset="0"/>
              </a:rPr>
              <a:t>第</a:t>
            </a:r>
            <a:r>
              <a:rPr lang="en-US" altLang="zh-CN" sz="2200">
                <a:latin typeface="Comic Sans MS" pitchFamily="66" charset="0"/>
              </a:rPr>
              <a:t>1</a:t>
            </a:r>
            <a:r>
              <a:rPr lang="zh-CN" altLang="en-US" sz="2200">
                <a:latin typeface="Comic Sans MS" pitchFamily="66" charset="0"/>
              </a:rPr>
              <a:t>轮</a:t>
            </a:r>
            <a:r>
              <a:rPr lang="en-US" altLang="zh-CN" sz="2200">
                <a:latin typeface="Comic Sans MS" pitchFamily="66" charset="0"/>
              </a:rPr>
              <a:t>:1</a:t>
            </a:r>
            <a:r>
              <a:rPr lang="zh-CN" altLang="en-US" sz="2200">
                <a:latin typeface="Comic Sans MS" pitchFamily="66" charset="0"/>
              </a:rPr>
              <a:t>收到                   </a:t>
            </a:r>
            <a:r>
              <a:rPr lang="en-US" altLang="zh-CN" sz="2200">
                <a:latin typeface="Comic Sans MS" pitchFamily="66" charset="0"/>
              </a:rPr>
              <a:t>(1:1,2:2,3:x)</a:t>
            </a:r>
          </a:p>
          <a:p>
            <a:pPr eaLnBrk="1" hangingPunct="1">
              <a:spcBef>
                <a:spcPct val="0"/>
              </a:spcBef>
              <a:buFontTx/>
              <a:buNone/>
            </a:pPr>
            <a:r>
              <a:rPr lang="zh-CN" altLang="en-US" sz="2200">
                <a:latin typeface="Comic Sans MS" pitchFamily="66" charset="0"/>
              </a:rPr>
              <a:t>第</a:t>
            </a:r>
            <a:r>
              <a:rPr lang="en-US" altLang="zh-CN" sz="2200">
                <a:latin typeface="Comic Sans MS" pitchFamily="66" charset="0"/>
              </a:rPr>
              <a:t>2</a:t>
            </a:r>
            <a:r>
              <a:rPr lang="zh-CN" altLang="en-US" sz="2200">
                <a:latin typeface="Comic Sans MS" pitchFamily="66" charset="0"/>
              </a:rPr>
              <a:t>轮</a:t>
            </a:r>
            <a:r>
              <a:rPr lang="en-US" altLang="zh-CN" sz="2200">
                <a:latin typeface="Comic Sans MS" pitchFamily="66" charset="0"/>
              </a:rPr>
              <a:t>:1</a:t>
            </a:r>
            <a:r>
              <a:rPr lang="zh-CN" altLang="en-US" sz="2200">
                <a:latin typeface="Comic Sans MS" pitchFamily="66" charset="0"/>
              </a:rPr>
              <a:t>收到</a:t>
            </a:r>
            <a:r>
              <a:rPr lang="en-US" altLang="zh-CN" sz="2200">
                <a:latin typeface="Comic Sans MS" pitchFamily="66" charset="0"/>
              </a:rPr>
              <a:t>2</a:t>
            </a:r>
            <a:r>
              <a:rPr lang="zh-CN" altLang="en-US" sz="2200">
                <a:latin typeface="Comic Sans MS" pitchFamily="66" charset="0"/>
              </a:rPr>
              <a:t>传来的记录</a:t>
            </a:r>
            <a:r>
              <a:rPr lang="en-US" altLang="zh-CN" sz="2200">
                <a:latin typeface="Comic Sans MS" pitchFamily="66" charset="0"/>
              </a:rPr>
              <a:t>(2:1:1,2:2,2:3:y)</a:t>
            </a:r>
          </a:p>
          <a:p>
            <a:pPr eaLnBrk="1" hangingPunct="1">
              <a:spcBef>
                <a:spcPct val="0"/>
              </a:spcBef>
              <a:buFontTx/>
              <a:buNone/>
            </a:pPr>
            <a:r>
              <a:rPr lang="en-US" altLang="zh-CN" sz="2200">
                <a:latin typeface="Comic Sans MS" pitchFamily="66" charset="0"/>
              </a:rPr>
              <a:t>          1</a:t>
            </a:r>
            <a:r>
              <a:rPr lang="zh-CN" altLang="en-US" sz="2200">
                <a:latin typeface="Comic Sans MS" pitchFamily="66" charset="0"/>
              </a:rPr>
              <a:t>收到</a:t>
            </a:r>
            <a:r>
              <a:rPr lang="en-US" altLang="zh-CN" sz="2200">
                <a:latin typeface="Comic Sans MS" pitchFamily="66" charset="0"/>
              </a:rPr>
              <a:t>3</a:t>
            </a:r>
            <a:r>
              <a:rPr lang="zh-CN" altLang="en-US" sz="2200">
                <a:latin typeface="Comic Sans MS" pitchFamily="66" charset="0"/>
              </a:rPr>
              <a:t>传来的记录</a:t>
            </a:r>
            <a:r>
              <a:rPr lang="en-US" altLang="zh-CN" sz="2200">
                <a:latin typeface="Comic Sans MS" pitchFamily="66" charset="0"/>
              </a:rPr>
              <a:t>(3:1:a,3:2:b,3:3:c)</a:t>
            </a:r>
          </a:p>
          <a:p>
            <a:pPr eaLnBrk="1" hangingPunct="1">
              <a:spcBef>
                <a:spcPct val="0"/>
              </a:spcBef>
              <a:buFontTx/>
              <a:buNone/>
            </a:pPr>
            <a:r>
              <a:rPr lang="zh-CN" altLang="en-US" sz="2200">
                <a:latin typeface="Comic Sans MS" pitchFamily="66" charset="0"/>
              </a:rPr>
              <a:t>所以</a:t>
            </a:r>
            <a:r>
              <a:rPr lang="en-US" altLang="zh-CN" sz="2200">
                <a:latin typeface="Comic Sans MS" pitchFamily="66" charset="0"/>
              </a:rPr>
              <a:t>, </a:t>
            </a:r>
            <a:r>
              <a:rPr lang="zh-CN" altLang="en-US" sz="2200">
                <a:latin typeface="Comic Sans MS" pitchFamily="66" charset="0"/>
              </a:rPr>
              <a:t>在</a:t>
            </a:r>
            <a:r>
              <a:rPr lang="en-US" altLang="zh-CN" sz="2200">
                <a:latin typeface="Comic Sans MS" pitchFamily="66" charset="0"/>
              </a:rPr>
              <a:t>1</a:t>
            </a:r>
            <a:r>
              <a:rPr lang="zh-CN" altLang="en-US" sz="2200">
                <a:latin typeface="Comic Sans MS" pitchFamily="66" charset="0"/>
              </a:rPr>
              <a:t>不能达成协定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762000"/>
          </a:xfrm>
        </p:spPr>
        <p:txBody>
          <a:bodyPr/>
          <a:lstStyle/>
          <a:p>
            <a:r>
              <a:rPr lang="zh-CN" altLang="en-US"/>
              <a:t>若干结论</a:t>
            </a:r>
          </a:p>
        </p:txBody>
      </p:sp>
      <p:sp>
        <p:nvSpPr>
          <p:cNvPr id="27651" name="Rectangle 3"/>
          <p:cNvSpPr>
            <a:spLocks noGrp="1" noChangeArrowheads="1"/>
          </p:cNvSpPr>
          <p:nvPr>
            <p:ph idx="1"/>
          </p:nvPr>
        </p:nvSpPr>
        <p:spPr>
          <a:xfrm>
            <a:off x="457200" y="762000"/>
            <a:ext cx="8229600" cy="6096000"/>
          </a:xfrm>
        </p:spPr>
        <p:txBody>
          <a:bodyPr>
            <a:normAutofit fontScale="77500" lnSpcReduction="20000"/>
          </a:bodyPr>
          <a:lstStyle/>
          <a:p>
            <a:pPr>
              <a:lnSpc>
                <a:spcPct val="120000"/>
              </a:lnSpc>
              <a:spcBef>
                <a:spcPts val="0"/>
              </a:spcBef>
            </a:pPr>
            <a:r>
              <a:rPr lang="zh-CN" altLang="en-US"/>
              <a:t>在存在崩溃故障的系统中，解决共识问题等同于解决可靠且全排序组播，给定其中一个问题解决方案，就可以解决另一个问题 </a:t>
            </a:r>
          </a:p>
          <a:p>
            <a:pPr>
              <a:lnSpc>
                <a:spcPct val="120000"/>
              </a:lnSpc>
              <a:spcBef>
                <a:spcPts val="0"/>
              </a:spcBef>
            </a:pPr>
            <a:r>
              <a:rPr lang="zh-CN" altLang="en-US"/>
              <a:t>同步系统中的共识问题：如果要在至多</a:t>
            </a:r>
            <a:r>
              <a:rPr lang="en-US" altLang="zh-CN"/>
              <a:t>f</a:t>
            </a:r>
            <a:r>
              <a:rPr lang="zh-CN" altLang="en-US"/>
              <a:t>个进程崩溃的情况下仍然能够达到共识，那么，必须要进行</a:t>
            </a:r>
            <a:r>
              <a:rPr lang="en-US" altLang="zh-CN"/>
              <a:t>f+1</a:t>
            </a:r>
            <a:r>
              <a:rPr lang="zh-CN" altLang="en-US"/>
              <a:t>轮的信息交换</a:t>
            </a:r>
          </a:p>
          <a:p>
            <a:pPr>
              <a:lnSpc>
                <a:spcPct val="120000"/>
              </a:lnSpc>
              <a:spcBef>
                <a:spcPts val="0"/>
              </a:spcBef>
            </a:pPr>
            <a:r>
              <a:rPr lang="zh-CN" altLang="en-US"/>
              <a:t>同步系统中的拜占庭将军问题：</a:t>
            </a:r>
          </a:p>
          <a:p>
            <a:pPr lvl="1">
              <a:lnSpc>
                <a:spcPct val="120000"/>
              </a:lnSpc>
              <a:spcBef>
                <a:spcPts val="0"/>
              </a:spcBef>
            </a:pPr>
            <a:r>
              <a:rPr lang="en-US" altLang="zh-CN" sz="3100"/>
              <a:t>3</a:t>
            </a:r>
            <a:r>
              <a:rPr lang="zh-CN" altLang="en-US" sz="3100"/>
              <a:t>个进程相互之间发送</a:t>
            </a:r>
            <a:r>
              <a:rPr lang="en-US" altLang="zh-CN" sz="3100"/>
              <a:t>(</a:t>
            </a:r>
            <a:r>
              <a:rPr lang="zh-CN" altLang="en-US" sz="3100"/>
              <a:t>未签名</a:t>
            </a:r>
            <a:r>
              <a:rPr lang="en-US" altLang="zh-CN" sz="3100"/>
              <a:t>)</a:t>
            </a:r>
            <a:r>
              <a:rPr lang="zh-CN" altLang="en-US" sz="3100"/>
              <a:t>消息，如果允许一个进程出现故障，那么没有办法能够保证满足拜占庭将军问题的条件</a:t>
            </a:r>
          </a:p>
          <a:p>
            <a:pPr lvl="1">
              <a:lnSpc>
                <a:spcPct val="120000"/>
              </a:lnSpc>
              <a:spcBef>
                <a:spcPts val="0"/>
              </a:spcBef>
            </a:pPr>
            <a:r>
              <a:rPr lang="zh-CN" altLang="en-US" sz="3100"/>
              <a:t>如果总共有</a:t>
            </a:r>
            <a:r>
              <a:rPr lang="en-US" altLang="zh-CN" sz="3100"/>
              <a:t>3f+1</a:t>
            </a:r>
            <a:r>
              <a:rPr lang="zh-CN" altLang="en-US" sz="3100"/>
              <a:t>个进程，其中有</a:t>
            </a:r>
            <a:r>
              <a:rPr lang="en-US" altLang="zh-CN" sz="3100"/>
              <a:t>f</a:t>
            </a:r>
            <a:r>
              <a:rPr lang="zh-CN" altLang="en-US" sz="3100"/>
              <a:t>个进程有错</a:t>
            </a:r>
            <a:r>
              <a:rPr lang="en-US" altLang="zh-CN" sz="3100"/>
              <a:t>(</a:t>
            </a:r>
            <a:r>
              <a:rPr lang="zh-CN" altLang="en-US" sz="3100"/>
              <a:t>随机故障</a:t>
            </a:r>
            <a:r>
              <a:rPr lang="en-US" altLang="zh-CN" sz="3100"/>
              <a:t>)</a:t>
            </a:r>
            <a:r>
              <a:rPr lang="zh-CN" altLang="en-US" sz="3100"/>
              <a:t>，</a:t>
            </a:r>
            <a:r>
              <a:rPr lang="en-US" altLang="zh-CN" sz="3100"/>
              <a:t>2f+1</a:t>
            </a:r>
            <a:r>
              <a:rPr lang="zh-CN" altLang="en-US" sz="3100"/>
              <a:t>个进程正确，那么就能达成一致。换句话说，只有多于</a:t>
            </a:r>
            <a:r>
              <a:rPr lang="en-US" altLang="zh-CN" sz="3100"/>
              <a:t>2/3</a:t>
            </a:r>
            <a:r>
              <a:rPr lang="zh-CN" altLang="en-US" sz="3100"/>
              <a:t>的进程工作正常，才有可能达成协定。否则，没有解决方法</a:t>
            </a:r>
            <a:endParaRPr lang="en-US" altLang="zh-CN" sz="3100"/>
          </a:p>
          <a:p>
            <a:pPr>
              <a:lnSpc>
                <a:spcPct val="120000"/>
              </a:lnSpc>
              <a:spcBef>
                <a:spcPts val="0"/>
              </a:spcBef>
            </a:pPr>
            <a:r>
              <a:rPr lang="zh-CN" altLang="en-US" b="1">
                <a:solidFill>
                  <a:srgbClr val="0000CC"/>
                </a:solidFill>
              </a:rPr>
              <a:t>拜占庭将军、共识问题、交互一致性，从任一个的解决方案中可以构造出另外两个问题的解决方案</a:t>
            </a:r>
          </a:p>
          <a:p>
            <a:pPr lvl="1">
              <a:lnSpc>
                <a:spcPct val="120000"/>
              </a:lnSpc>
              <a:spcBef>
                <a:spcPts val="0"/>
              </a:spcBef>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solidFill>
                  <a:srgbClr val="0000CC"/>
                </a:solidFill>
              </a:rPr>
              <a:t>异步系统的不可能性 </a:t>
            </a:r>
          </a:p>
        </p:txBody>
      </p:sp>
      <p:sp>
        <p:nvSpPr>
          <p:cNvPr id="28675" name="Rectangle 3"/>
          <p:cNvSpPr>
            <a:spLocks noGrp="1" noChangeArrowheads="1"/>
          </p:cNvSpPr>
          <p:nvPr>
            <p:ph type="body" idx="1"/>
          </p:nvPr>
        </p:nvSpPr>
        <p:spPr/>
        <p:txBody>
          <a:bodyPr>
            <a:normAutofit fontScale="92500" lnSpcReduction="10000"/>
          </a:bodyPr>
          <a:lstStyle/>
          <a:p>
            <a:r>
              <a:rPr lang="zh-CN" altLang="en-US"/>
              <a:t>在一个异步系统中，即使是只有一个进程出现崩溃故障，也</a:t>
            </a:r>
            <a:r>
              <a:rPr lang="zh-CN" altLang="en-US">
                <a:solidFill>
                  <a:srgbClr val="0000CC"/>
                </a:solidFill>
              </a:rPr>
              <a:t>没有算法能够保证达到共识 </a:t>
            </a:r>
          </a:p>
          <a:p>
            <a:r>
              <a:rPr lang="zh-CN" altLang="en-US"/>
              <a:t>在异步系统中，</a:t>
            </a:r>
            <a:r>
              <a:rPr lang="zh-CN" altLang="en-US">
                <a:solidFill>
                  <a:srgbClr val="0000CC"/>
                </a:solidFill>
              </a:rPr>
              <a:t>没有可以确保的方法</a:t>
            </a:r>
            <a:r>
              <a:rPr lang="zh-CN" altLang="en-US"/>
              <a:t>来解决拜占庭将军问题、交互一致性问题或者全排序可靠组播问题 </a:t>
            </a:r>
          </a:p>
          <a:p>
            <a:r>
              <a:rPr lang="zh-CN" altLang="en-US">
                <a:solidFill>
                  <a:srgbClr val="0000CC"/>
                </a:solidFill>
              </a:rPr>
              <a:t>绕过不可能性结论的三个方法</a:t>
            </a:r>
          </a:p>
          <a:p>
            <a:pPr lvl="1"/>
            <a:r>
              <a:rPr lang="zh-CN" altLang="en-US"/>
              <a:t>故障屏蔽</a:t>
            </a:r>
          </a:p>
          <a:p>
            <a:pPr lvl="2"/>
            <a:r>
              <a:rPr lang="zh-CN" altLang="en-US" sz="2600"/>
              <a:t>事务系统使用持久储存保存信息</a:t>
            </a:r>
          </a:p>
          <a:p>
            <a:pPr lvl="1"/>
            <a:r>
              <a:rPr lang="zh-CN" altLang="en-US"/>
              <a:t>利用故障检测器达到共识</a:t>
            </a:r>
          </a:p>
          <a:p>
            <a:pPr lvl="2"/>
            <a:r>
              <a:rPr lang="zh-CN" altLang="en-US" sz="2600"/>
              <a:t>即使是使用不可靠的故障检测器，只要通信是可靠的，崩溃的进程不超过</a:t>
            </a:r>
            <a:r>
              <a:rPr lang="en-US" altLang="zh-CN" sz="2600"/>
              <a:t>N / 2</a:t>
            </a:r>
            <a:r>
              <a:rPr lang="zh-CN" altLang="en-US" sz="2600"/>
              <a:t>，那么异步系统中的共识是可以解决的 </a:t>
            </a:r>
          </a:p>
          <a:p>
            <a:pPr lvl="1"/>
            <a:r>
              <a:rPr lang="zh-CN" altLang="en-US"/>
              <a:t>随机化进程各方面的行为，使得破坏进程者不能有效地实施他们的阻碍战术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447800" y="2514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en-US" altLang="zh-CN" sz="4600" b="1" dirty="0">
                <a:solidFill>
                  <a:srgbClr val="99FFCC"/>
                </a:solidFill>
              </a:rPr>
              <a:t>4. Recovery</a:t>
            </a:r>
            <a:endParaRPr lang="en-US" altLang="zh-CN" sz="4600" b="1" dirty="0">
              <a:solidFill>
                <a:srgbClr val="99FFCC"/>
              </a:solidFill>
              <a:ea typeface="新细明体" pitchFamily="2" charset="-122"/>
            </a:endParaRPr>
          </a:p>
        </p:txBody>
      </p:sp>
    </p:spTree>
    <p:extLst>
      <p:ext uri="{BB962C8B-B14F-4D97-AF65-F5344CB8AC3E}">
        <p14:creationId xmlns:p14="http://schemas.microsoft.com/office/powerpoint/2010/main" val="3967770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a:t>4 Recovery</a:t>
            </a:r>
            <a:endParaRPr lang="en-US" altLang="zh-CN" dirty="0"/>
          </a:p>
        </p:txBody>
      </p:sp>
      <p:sp>
        <p:nvSpPr>
          <p:cNvPr id="29699" name="Rectangle 3"/>
          <p:cNvSpPr>
            <a:spLocks noGrp="1" noChangeArrowheads="1"/>
          </p:cNvSpPr>
          <p:nvPr>
            <p:ph idx="1"/>
          </p:nvPr>
        </p:nvSpPr>
        <p:spPr/>
        <p:txBody>
          <a:bodyPr>
            <a:normAutofit fontScale="92500" lnSpcReduction="20000"/>
          </a:bodyPr>
          <a:lstStyle/>
          <a:p>
            <a:r>
              <a:rPr lang="en-US" altLang="zh-CN" dirty="0">
                <a:solidFill>
                  <a:srgbClr val="0000CC"/>
                </a:solidFill>
              </a:rPr>
              <a:t>Backward recovery</a:t>
            </a:r>
            <a:r>
              <a:rPr lang="en-US" altLang="zh-CN" dirty="0"/>
              <a:t>: bring the system from its present erroneous state back into a previously correct state</a:t>
            </a:r>
          </a:p>
          <a:p>
            <a:pPr lvl="1"/>
            <a:r>
              <a:rPr lang="en-US" altLang="zh-CN" dirty="0"/>
              <a:t>Strength: a generally applicable mechanism</a:t>
            </a:r>
          </a:p>
          <a:p>
            <a:pPr lvl="1"/>
            <a:r>
              <a:rPr lang="en-US" altLang="zh-CN" dirty="0"/>
              <a:t>Weaknesses: relatively high cost, loop of recovery, some states can simply never be rolled back to</a:t>
            </a:r>
          </a:p>
          <a:p>
            <a:pPr lvl="1"/>
            <a:r>
              <a:rPr lang="en-US" altLang="zh-CN" dirty="0"/>
              <a:t>Examples: retransmit messages, </a:t>
            </a:r>
            <a:r>
              <a:rPr lang="en-US" altLang="zh-CN" dirty="0">
                <a:solidFill>
                  <a:srgbClr val="C00000"/>
                </a:solidFill>
              </a:rPr>
              <a:t>checkpointing, message logging</a:t>
            </a:r>
            <a:endParaRPr lang="en-US" altLang="zh-CN" dirty="0"/>
          </a:p>
          <a:p>
            <a:r>
              <a:rPr lang="en-US" altLang="zh-CN" dirty="0">
                <a:solidFill>
                  <a:srgbClr val="0000CC"/>
                </a:solidFill>
              </a:rPr>
              <a:t>Forward recovery</a:t>
            </a:r>
            <a:r>
              <a:rPr lang="en-US" altLang="zh-CN" dirty="0"/>
              <a:t>: bring the system in a correct new state from which it can  continue to execute</a:t>
            </a:r>
          </a:p>
          <a:p>
            <a:pPr lvl="1"/>
            <a:r>
              <a:rPr lang="en-US" altLang="zh-CN" dirty="0"/>
              <a:t>Weaknesses: know in advance which errors may occur.</a:t>
            </a:r>
          </a:p>
          <a:p>
            <a:pPr lvl="1"/>
            <a:r>
              <a:rPr lang="en-US" altLang="zh-CN" dirty="0"/>
              <a:t>Examples: erasure correction, </a:t>
            </a:r>
            <a:r>
              <a:rPr lang="en-US" altLang="zh-CN" dirty="0">
                <a:solidFill>
                  <a:srgbClr val="C00000"/>
                </a:solidFill>
              </a:rPr>
              <a:t>stabilizing algorithms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l="24345" t="46072" r="21379" b="39577"/>
          <a:stretch>
            <a:fillRect/>
          </a:stretch>
        </p:blipFill>
        <p:spPr bwMode="auto">
          <a:xfrm>
            <a:off x="228600" y="1066800"/>
            <a:ext cx="8491538"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l="24345" t="47281" r="21593" b="40634"/>
          <a:stretch>
            <a:fillRect/>
          </a:stretch>
        </p:blipFill>
        <p:spPr>
          <a:xfrm>
            <a:off x="228600" y="3879273"/>
            <a:ext cx="7924800" cy="2971800"/>
          </a:xfrm>
          <a:noFill/>
        </p:spPr>
      </p:pic>
      <p:sp>
        <p:nvSpPr>
          <p:cNvPr id="30724" name="Rectangle 4"/>
          <p:cNvSpPr>
            <a:spLocks noGrp="1" noChangeArrowheads="1"/>
          </p:cNvSpPr>
          <p:nvPr>
            <p:ph type="title"/>
          </p:nvPr>
        </p:nvSpPr>
        <p:spPr>
          <a:xfrm>
            <a:off x="685800" y="182563"/>
            <a:ext cx="7696200" cy="609600"/>
          </a:xfrm>
        </p:spPr>
        <p:txBody>
          <a:bodyPr/>
          <a:lstStyle/>
          <a:p>
            <a:pPr eaLnBrk="1" hangingPunct="1"/>
            <a:r>
              <a:rPr lang="en-US" altLang="zh-CN" sz="3600"/>
              <a:t>Checkpointing</a:t>
            </a:r>
          </a:p>
        </p:txBody>
      </p:sp>
      <p:sp>
        <p:nvSpPr>
          <p:cNvPr id="30725" name="Rectangle 5"/>
          <p:cNvSpPr>
            <a:spLocks noGrp="1" noChangeArrowheads="1"/>
          </p:cNvSpPr>
          <p:nvPr>
            <p:ph type="body" sz="half" idx="1"/>
          </p:nvPr>
        </p:nvSpPr>
        <p:spPr>
          <a:xfrm>
            <a:off x="381000" y="914400"/>
            <a:ext cx="6477000" cy="457200"/>
          </a:xfrm>
        </p:spPr>
        <p:txBody>
          <a:bodyPr/>
          <a:lstStyle/>
          <a:p>
            <a:pPr eaLnBrk="1" hangingPunct="1"/>
            <a:r>
              <a:rPr lang="en-US" altLang="zh-CN" sz="2400" dirty="0"/>
              <a:t>A recovery line</a:t>
            </a:r>
          </a:p>
        </p:txBody>
      </p:sp>
      <p:sp>
        <p:nvSpPr>
          <p:cNvPr id="30726" name="Rectangle 6"/>
          <p:cNvSpPr>
            <a:spLocks noChangeArrowheads="1"/>
          </p:cNvSpPr>
          <p:nvPr/>
        </p:nvSpPr>
        <p:spPr bwMode="auto">
          <a:xfrm>
            <a:off x="381000" y="63246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r>
              <a:rPr lang="en-US" altLang="zh-CN" sz="2400"/>
              <a:t>An orphan message and the domino effect.</a:t>
            </a:r>
          </a:p>
        </p:txBody>
      </p:sp>
      <p:sp>
        <p:nvSpPr>
          <p:cNvPr id="2" name="椭圆 1"/>
          <p:cNvSpPr/>
          <p:nvPr/>
        </p:nvSpPr>
        <p:spPr bwMode="auto">
          <a:xfrm>
            <a:off x="5867400" y="2667000"/>
            <a:ext cx="533400" cy="556636"/>
          </a:xfrm>
          <a:prstGeom prst="ellipse">
            <a:avLst/>
          </a:prstGeom>
          <a:noFill/>
          <a:ln w="38100"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1345320" y="4338360"/>
              <a:ext cx="5151600" cy="2119320"/>
            </p14:xfrm>
          </p:contentPart>
        </mc:Choice>
        <mc:Fallback xmlns="">
          <p:pic>
            <p:nvPicPr>
              <p:cNvPr id="3" name="墨迹 2"/>
              <p:cNvPicPr/>
              <p:nvPr/>
            </p:nvPicPr>
            <p:blipFill>
              <a:blip r:embed="rId6"/>
              <a:stretch>
                <a:fillRect/>
              </a:stretch>
            </p:blipFill>
            <p:spPr>
              <a:xfrm>
                <a:off x="1335960" y="4329000"/>
                <a:ext cx="5170320" cy="213804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22238"/>
            <a:ext cx="8229600" cy="693737"/>
          </a:xfrm>
        </p:spPr>
        <p:txBody>
          <a:bodyPr/>
          <a:lstStyle/>
          <a:p>
            <a:pPr eaLnBrk="1" hangingPunct="1"/>
            <a:r>
              <a:rPr lang="en-US" altLang="zh-CN" sz="3600"/>
              <a:t>Checkpointing Algorithms</a:t>
            </a:r>
          </a:p>
        </p:txBody>
      </p:sp>
      <p:sp>
        <p:nvSpPr>
          <p:cNvPr id="31747" name="Rectangle 3"/>
          <p:cNvSpPr>
            <a:spLocks noGrp="1" noChangeArrowheads="1"/>
          </p:cNvSpPr>
          <p:nvPr>
            <p:ph type="body" idx="1"/>
          </p:nvPr>
        </p:nvSpPr>
        <p:spPr>
          <a:xfrm>
            <a:off x="457200" y="762000"/>
            <a:ext cx="8229600" cy="5791200"/>
          </a:xfrm>
        </p:spPr>
        <p:txBody>
          <a:bodyPr/>
          <a:lstStyle/>
          <a:p>
            <a:pPr eaLnBrk="1" hangingPunct="1"/>
            <a:r>
              <a:rPr lang="en-US" altLang="zh-CN" sz="2800" dirty="0"/>
              <a:t>Depending on </a:t>
            </a:r>
            <a:r>
              <a:rPr lang="en-US" altLang="zh-CN" sz="2800" dirty="0">
                <a:solidFill>
                  <a:srgbClr val="C00000"/>
                </a:solidFill>
              </a:rPr>
              <a:t>the moment and frequency of checkpointing</a:t>
            </a:r>
            <a:r>
              <a:rPr lang="en-US" altLang="zh-CN" sz="2800" dirty="0"/>
              <a:t> and </a:t>
            </a:r>
            <a:r>
              <a:rPr lang="en-US" altLang="zh-CN" sz="2800" dirty="0">
                <a:solidFill>
                  <a:srgbClr val="C00000"/>
                </a:solidFill>
              </a:rPr>
              <a:t>amount of information saved</a:t>
            </a:r>
            <a:r>
              <a:rPr lang="en-US" altLang="zh-CN" sz="2800" dirty="0"/>
              <a:t> in a checkpoint, there are different types of checkpoint algorithms.</a:t>
            </a:r>
            <a:r>
              <a:rPr lang="en-US" altLang="zh-CN" dirty="0"/>
              <a:t> </a:t>
            </a:r>
          </a:p>
          <a:p>
            <a:pPr lvl="1" eaLnBrk="1" hangingPunct="1"/>
            <a:r>
              <a:rPr lang="en-US" altLang="zh-CN" dirty="0">
                <a:solidFill>
                  <a:srgbClr val="0000CC"/>
                </a:solidFill>
              </a:rPr>
              <a:t>Synchronous checkpointing</a:t>
            </a:r>
            <a:r>
              <a:rPr lang="en-US" altLang="zh-CN" dirty="0"/>
              <a:t>, i.e., </a:t>
            </a:r>
            <a:r>
              <a:rPr lang="en-US" altLang="zh-CN" dirty="0">
                <a:solidFill>
                  <a:srgbClr val="0000CC"/>
                </a:solidFill>
              </a:rPr>
              <a:t>coordinated checkpointing</a:t>
            </a:r>
            <a:r>
              <a:rPr lang="en-US" altLang="zh-CN" dirty="0"/>
              <a:t>, all processes synchronize to jointly write their states to local stable storage.</a:t>
            </a:r>
            <a:r>
              <a:rPr lang="en-US" altLang="zh-CN" b="1" dirty="0"/>
              <a:t> </a:t>
            </a:r>
            <a:endParaRPr lang="en-US" altLang="zh-CN" dirty="0"/>
          </a:p>
          <a:p>
            <a:pPr lvl="1" eaLnBrk="1" hangingPunct="1"/>
            <a:r>
              <a:rPr lang="en-US" altLang="zh-CN" dirty="0">
                <a:solidFill>
                  <a:srgbClr val="0000CC"/>
                </a:solidFill>
              </a:rPr>
              <a:t>Asynchronous checkpointing</a:t>
            </a:r>
            <a:r>
              <a:rPr lang="en-US" altLang="zh-CN" dirty="0"/>
              <a:t>: independent checkpointing at each process. </a:t>
            </a:r>
          </a:p>
          <a:p>
            <a:pPr lvl="2" eaLnBrk="1" hangingPunct="1"/>
            <a:r>
              <a:rPr lang="en-US" altLang="zh-CN" sz="2800" dirty="0"/>
              <a:t>Uncoordinated: a completely independent 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0"/>
            <a:ext cx="8229600" cy="838200"/>
          </a:xfrm>
        </p:spPr>
        <p:txBody>
          <a:bodyPr/>
          <a:lstStyle/>
          <a:p>
            <a:pPr algn="r" eaLnBrk="1" hangingPunct="1"/>
            <a:r>
              <a:rPr lang="en-US" altLang="zh-CN" dirty="0"/>
              <a:t>Failure Model</a:t>
            </a:r>
            <a:endParaRPr lang="zh-CN" altLang="en-US" dirty="0"/>
          </a:p>
        </p:txBody>
      </p:sp>
      <p:sp>
        <p:nvSpPr>
          <p:cNvPr id="73731" name="Rectangle 3"/>
          <p:cNvSpPr>
            <a:spLocks noGrp="1" noChangeArrowheads="1"/>
          </p:cNvSpPr>
          <p:nvPr>
            <p:ph type="body" idx="1"/>
          </p:nvPr>
        </p:nvSpPr>
        <p:spPr>
          <a:xfrm>
            <a:off x="304800" y="457200"/>
            <a:ext cx="8686800" cy="6400800"/>
          </a:xfrm>
        </p:spPr>
        <p:txBody>
          <a:bodyPr/>
          <a:lstStyle/>
          <a:p>
            <a:pPr eaLnBrk="1" hangingPunct="1">
              <a:lnSpc>
                <a:spcPct val="80000"/>
              </a:lnSpc>
              <a:buFontTx/>
              <a:buNone/>
            </a:pPr>
            <a:r>
              <a:rPr lang="zh-CN" altLang="en-US" sz="2400" dirty="0"/>
              <a:t>故障类型	影响	描述</a:t>
            </a:r>
          </a:p>
          <a:p>
            <a:pPr eaLnBrk="1" hangingPunct="1">
              <a:lnSpc>
                <a:spcPct val="80000"/>
              </a:lnSpc>
              <a:buFontTx/>
              <a:buNone/>
            </a:pPr>
            <a:r>
              <a:rPr lang="zh-CN" altLang="en-US" sz="2000" dirty="0"/>
              <a:t>故障</a:t>
            </a:r>
            <a:r>
              <a:rPr lang="en-US" altLang="zh-CN" sz="2000" dirty="0"/>
              <a:t>-</a:t>
            </a:r>
            <a:r>
              <a:rPr lang="zh-CN" altLang="en-US" sz="2000" dirty="0"/>
              <a:t>停止	进程	进程停止并一直停止。其他进程可检测这个状态</a:t>
            </a:r>
          </a:p>
          <a:p>
            <a:pPr eaLnBrk="1" hangingPunct="1">
              <a:lnSpc>
                <a:spcPct val="80000"/>
              </a:lnSpc>
              <a:buFontTx/>
              <a:buNone/>
            </a:pPr>
            <a:r>
              <a:rPr lang="zh-CN" altLang="en-US" sz="2000" dirty="0"/>
              <a:t>崩溃		进程	进程停止并一直停止。其他进程可能不能检测到这</a:t>
            </a:r>
          </a:p>
          <a:p>
            <a:pPr eaLnBrk="1" hangingPunct="1">
              <a:lnSpc>
                <a:spcPct val="80000"/>
              </a:lnSpc>
              <a:buFontTx/>
              <a:buNone/>
            </a:pPr>
            <a:r>
              <a:rPr lang="zh-CN" altLang="en-US" sz="2000" dirty="0"/>
              <a:t>                                       个状态</a:t>
            </a:r>
          </a:p>
          <a:p>
            <a:pPr eaLnBrk="1" hangingPunct="1">
              <a:lnSpc>
                <a:spcPct val="80000"/>
              </a:lnSpc>
              <a:buFontTx/>
              <a:buNone/>
            </a:pPr>
            <a:r>
              <a:rPr lang="zh-CN" altLang="en-US" sz="2000" dirty="0"/>
              <a:t>崩溃                   通道      通道断链并一直断链。可能不能检测到这个状态</a:t>
            </a:r>
          </a:p>
          <a:p>
            <a:pPr eaLnBrk="1" hangingPunct="1">
              <a:lnSpc>
                <a:spcPct val="80000"/>
              </a:lnSpc>
              <a:buFontTx/>
              <a:buNone/>
            </a:pPr>
            <a:r>
              <a:rPr lang="zh-CN" altLang="en-US" sz="2000" dirty="0"/>
              <a:t>通道遗漏	通道	插入外发消息缓冲区的消息不能到达另一端的接收</a:t>
            </a:r>
          </a:p>
          <a:p>
            <a:pPr eaLnBrk="1" hangingPunct="1">
              <a:lnSpc>
                <a:spcPct val="80000"/>
              </a:lnSpc>
              <a:buFontTx/>
              <a:buNone/>
            </a:pPr>
            <a:r>
              <a:rPr lang="zh-CN" altLang="en-US" sz="2000" dirty="0"/>
              <a:t>                                       消息缓冲区</a:t>
            </a:r>
          </a:p>
          <a:p>
            <a:pPr eaLnBrk="1" hangingPunct="1">
              <a:lnSpc>
                <a:spcPct val="80000"/>
              </a:lnSpc>
              <a:buFontTx/>
              <a:buNone/>
            </a:pPr>
            <a:r>
              <a:rPr lang="zh-CN" altLang="en-US" sz="2000" dirty="0"/>
              <a:t>发送遗漏	进程	进程完成了发送操作，但消息没有放到它的外发消</a:t>
            </a:r>
          </a:p>
          <a:p>
            <a:pPr eaLnBrk="1" hangingPunct="1">
              <a:lnSpc>
                <a:spcPct val="80000"/>
              </a:lnSpc>
              <a:buFontTx/>
              <a:buNone/>
            </a:pPr>
            <a:r>
              <a:rPr lang="zh-CN" altLang="en-US" sz="2000" dirty="0"/>
              <a:t>                                       息缓冲区</a:t>
            </a:r>
          </a:p>
          <a:p>
            <a:pPr eaLnBrk="1" hangingPunct="1">
              <a:lnSpc>
                <a:spcPct val="80000"/>
              </a:lnSpc>
              <a:buFontTx/>
              <a:buNone/>
            </a:pPr>
            <a:r>
              <a:rPr lang="zh-CN" altLang="en-US" sz="2000" dirty="0"/>
              <a:t>接收遗漏	进程	一个消息已放在进程的接收消息缓冲区，但那个进</a:t>
            </a:r>
          </a:p>
          <a:p>
            <a:pPr eaLnBrk="1" hangingPunct="1">
              <a:lnSpc>
                <a:spcPct val="80000"/>
              </a:lnSpc>
              <a:buFontTx/>
              <a:buNone/>
            </a:pPr>
            <a:r>
              <a:rPr lang="zh-CN" altLang="en-US" sz="2000" dirty="0"/>
              <a:t>                                       程没有接收到它</a:t>
            </a:r>
          </a:p>
          <a:p>
            <a:pPr eaLnBrk="1" hangingPunct="1">
              <a:lnSpc>
                <a:spcPct val="80000"/>
              </a:lnSpc>
              <a:buFontTx/>
              <a:buNone/>
            </a:pPr>
            <a:endParaRPr lang="zh-CN" altLang="en-US" sz="2000" dirty="0"/>
          </a:p>
          <a:p>
            <a:pPr eaLnBrk="1" hangingPunct="1">
              <a:lnSpc>
                <a:spcPct val="80000"/>
              </a:lnSpc>
              <a:buFontTx/>
              <a:buNone/>
            </a:pPr>
            <a:r>
              <a:rPr lang="zh-CN" altLang="en-US" sz="2000" dirty="0"/>
              <a:t>随机		进程	进程</a:t>
            </a:r>
            <a:r>
              <a:rPr lang="en-US" altLang="zh-CN" sz="2000" dirty="0"/>
              <a:t>/</a:t>
            </a:r>
            <a:r>
              <a:rPr lang="zh-CN" altLang="en-US" sz="2000" dirty="0"/>
              <a:t>通道显示出随机行为：它可能在随机时间里发</a:t>
            </a:r>
          </a:p>
          <a:p>
            <a:pPr eaLnBrk="1" hangingPunct="1">
              <a:lnSpc>
                <a:spcPct val="80000"/>
              </a:lnSpc>
              <a:buFontTx/>
              <a:buNone/>
            </a:pPr>
            <a:r>
              <a:rPr lang="en-US" altLang="zh-CN" sz="2000" dirty="0"/>
              <a:t>(</a:t>
            </a:r>
            <a:r>
              <a:rPr lang="zh-CN" altLang="en-US" sz="2000" dirty="0"/>
              <a:t>拜占庭式</a:t>
            </a:r>
            <a:r>
              <a:rPr lang="en-US" altLang="zh-CN" sz="2000" dirty="0"/>
              <a:t>)	</a:t>
            </a:r>
            <a:r>
              <a:rPr lang="zh-CN" altLang="en-US" sz="2000" dirty="0"/>
              <a:t>和	送</a:t>
            </a:r>
            <a:r>
              <a:rPr lang="en-US" altLang="zh-CN" sz="2000" dirty="0"/>
              <a:t>/</a:t>
            </a:r>
            <a:r>
              <a:rPr lang="zh-CN" altLang="en-US" sz="2000" dirty="0"/>
              <a:t>传递随机的消息，会有遗漏发生；一个进程可能</a:t>
            </a:r>
          </a:p>
          <a:p>
            <a:pPr eaLnBrk="1" hangingPunct="1">
              <a:lnSpc>
                <a:spcPct val="80000"/>
              </a:lnSpc>
              <a:buFontTx/>
              <a:buNone/>
            </a:pPr>
            <a:r>
              <a:rPr lang="zh-CN" altLang="en-US" sz="2000" dirty="0"/>
              <a:t>			通道	停止或者采取不正确的步骤</a:t>
            </a:r>
          </a:p>
          <a:p>
            <a:pPr eaLnBrk="1" hangingPunct="1">
              <a:lnSpc>
                <a:spcPct val="80000"/>
              </a:lnSpc>
              <a:buFontTx/>
              <a:buNone/>
            </a:pPr>
            <a:endParaRPr lang="zh-CN" altLang="en-US" sz="2000" dirty="0"/>
          </a:p>
          <a:p>
            <a:pPr eaLnBrk="1" hangingPunct="1">
              <a:lnSpc>
                <a:spcPct val="80000"/>
              </a:lnSpc>
              <a:buFontTx/>
              <a:buNone/>
            </a:pPr>
            <a:r>
              <a:rPr lang="zh-CN" altLang="en-US" sz="2000" dirty="0"/>
              <a:t>时钟		进程	进程的本地时钟超过了与实际时间的偏移率的范围</a:t>
            </a:r>
          </a:p>
          <a:p>
            <a:pPr eaLnBrk="1" hangingPunct="1">
              <a:lnSpc>
                <a:spcPct val="80000"/>
              </a:lnSpc>
              <a:buFontTx/>
              <a:buNone/>
            </a:pPr>
            <a:r>
              <a:rPr lang="zh-CN" altLang="en-US" sz="2000" dirty="0"/>
              <a:t>性能		进程	进程超过了两个进程步之间的间隔的范围</a:t>
            </a:r>
          </a:p>
          <a:p>
            <a:pPr eaLnBrk="1" hangingPunct="1">
              <a:lnSpc>
                <a:spcPct val="80000"/>
              </a:lnSpc>
              <a:buFontTx/>
              <a:buNone/>
            </a:pPr>
            <a:r>
              <a:rPr lang="zh-CN" altLang="en-US" sz="2000" dirty="0"/>
              <a:t>性能		通道	消息传递花了比规定的范围更长的时间 </a:t>
            </a:r>
          </a:p>
        </p:txBody>
      </p:sp>
      <p:sp>
        <p:nvSpPr>
          <p:cNvPr id="73732" name="Line 4"/>
          <p:cNvSpPr>
            <a:spLocks noChangeShapeType="1"/>
          </p:cNvSpPr>
          <p:nvPr/>
        </p:nvSpPr>
        <p:spPr bwMode="auto">
          <a:xfrm>
            <a:off x="0" y="7620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3" name="Line 6"/>
          <p:cNvSpPr>
            <a:spLocks noChangeShapeType="1"/>
          </p:cNvSpPr>
          <p:nvPr/>
        </p:nvSpPr>
        <p:spPr bwMode="auto">
          <a:xfrm>
            <a:off x="0" y="39624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4" name="Line 7"/>
          <p:cNvSpPr>
            <a:spLocks noChangeShapeType="1"/>
          </p:cNvSpPr>
          <p:nvPr/>
        </p:nvSpPr>
        <p:spPr bwMode="auto">
          <a:xfrm>
            <a:off x="0" y="51816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122238"/>
            <a:ext cx="9144000" cy="609600"/>
          </a:xfrm>
        </p:spPr>
        <p:txBody>
          <a:bodyPr/>
          <a:lstStyle/>
          <a:p>
            <a:pPr eaLnBrk="1" hangingPunct="1"/>
            <a:r>
              <a:rPr lang="en-US" altLang="zh-CN" sz="3600" dirty="0"/>
              <a:t>Coordinated Checkpointing-I</a:t>
            </a:r>
          </a:p>
        </p:txBody>
      </p:sp>
      <p:sp>
        <p:nvSpPr>
          <p:cNvPr id="32771" name="Text Box 3"/>
          <p:cNvSpPr>
            <a:spLocks noGrp="1" noChangeArrowheads="1"/>
          </p:cNvSpPr>
          <p:nvPr>
            <p:ph type="body" idx="1"/>
          </p:nvPr>
        </p:nvSpPr>
        <p:spPr>
          <a:xfrm>
            <a:off x="304800" y="762000"/>
            <a:ext cx="8610600" cy="6019800"/>
          </a:xfrm>
          <a:noFill/>
        </p:spPr>
        <p:txBody>
          <a:bodyPr/>
          <a:lstStyle/>
          <a:p>
            <a:pPr eaLnBrk="1" hangingPunct="1">
              <a:lnSpc>
                <a:spcPct val="90000"/>
              </a:lnSpc>
            </a:pPr>
            <a:r>
              <a:rPr lang="en-US" altLang="zh-CN" dirty="0">
                <a:solidFill>
                  <a:srgbClr val="0000CC"/>
                </a:solidFill>
              </a:rPr>
              <a:t>Use a two-phase blocking protocol</a:t>
            </a:r>
            <a:r>
              <a:rPr lang="en-US" altLang="zh-CN" dirty="0"/>
              <a:t>: </a:t>
            </a:r>
            <a:r>
              <a:rPr lang="en-US" altLang="zh-CN" dirty="0">
                <a:solidFill>
                  <a:srgbClr val="C00000"/>
                </a:solidFill>
              </a:rPr>
              <a:t>a coordinator multicasts </a:t>
            </a:r>
            <a:r>
              <a:rPr lang="en-US" altLang="zh-CN" i="1" dirty="0" err="1">
                <a:solidFill>
                  <a:srgbClr val="C00000"/>
                </a:solidFill>
              </a:rPr>
              <a:t>checkpoint_request</a:t>
            </a:r>
            <a:r>
              <a:rPr lang="en-US" altLang="zh-CN" dirty="0"/>
              <a:t>, processes do local checkpoints, queue any subsequent message handed to them by the application they are executing and then send acknowledges to the coordinator, </a:t>
            </a:r>
            <a:r>
              <a:rPr lang="en-US" altLang="zh-CN" dirty="0">
                <a:solidFill>
                  <a:srgbClr val="C00000"/>
                </a:solidFill>
              </a:rPr>
              <a:t>the coordinator multicasts </a:t>
            </a:r>
            <a:r>
              <a:rPr lang="en-US" altLang="zh-CN" i="1" dirty="0" err="1">
                <a:solidFill>
                  <a:srgbClr val="C00000"/>
                </a:solidFill>
              </a:rPr>
              <a:t>checkpoint_done</a:t>
            </a:r>
            <a:endParaRPr lang="en-US" altLang="zh-CN" i="1" dirty="0">
              <a:solidFill>
                <a:srgbClr val="C00000"/>
              </a:solidFill>
            </a:endParaRPr>
          </a:p>
          <a:p>
            <a:pPr eaLnBrk="1" hangingPunct="1">
              <a:lnSpc>
                <a:spcPct val="80000"/>
              </a:lnSpc>
            </a:pPr>
            <a:r>
              <a:rPr lang="en-US" altLang="zh-CN" dirty="0">
                <a:solidFill>
                  <a:srgbClr val="0000CC"/>
                </a:solidFill>
              </a:rPr>
              <a:t>Use a non-blocking method</a:t>
            </a:r>
          </a:p>
          <a:p>
            <a:pPr lvl="1" eaLnBrk="1" hangingPunct="1">
              <a:lnSpc>
                <a:spcPct val="80000"/>
              </a:lnSpc>
            </a:pPr>
            <a:r>
              <a:rPr lang="en-US" altLang="zh-CN" sz="3200" dirty="0"/>
              <a:t>Distributed snapshot algorithm (such as </a:t>
            </a:r>
            <a:r>
              <a:rPr lang="en-US" altLang="zh-CN" sz="3200" dirty="0" err="1"/>
              <a:t>Chandy-Lamport’s</a:t>
            </a:r>
            <a:r>
              <a:rPr lang="en-US" altLang="zh-CN" sz="3200" dirty="0"/>
              <a:t> algorithm) can be used to coordinate checkpointing </a:t>
            </a:r>
          </a:p>
          <a:p>
            <a:pPr eaLnBrk="1" hangingPunct="1">
              <a:lnSpc>
                <a:spcPct val="90000"/>
              </a:lnSpc>
            </a:pPr>
            <a:endParaRPr lang="en-US" altLang="zh-CN" sz="24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6812F-8D42-4877-ACB5-668DC3C845FF}"/>
              </a:ext>
            </a:extLst>
          </p:cNvPr>
          <p:cNvSpPr>
            <a:spLocks noGrp="1"/>
          </p:cNvSpPr>
          <p:nvPr>
            <p:ph type="title"/>
          </p:nvPr>
        </p:nvSpPr>
        <p:spPr/>
        <p:txBody>
          <a:bodyPr/>
          <a:lstStyle/>
          <a:p>
            <a:r>
              <a:rPr lang="en-US" altLang="zh-CN" dirty="0"/>
              <a:t>Coordinated Checkpointing-II</a:t>
            </a:r>
            <a:endParaRPr lang="zh-CN" altLang="en-US" dirty="0"/>
          </a:p>
        </p:txBody>
      </p:sp>
      <p:sp>
        <p:nvSpPr>
          <p:cNvPr id="3" name="内容占位符 2">
            <a:extLst>
              <a:ext uri="{FF2B5EF4-FFF2-40B4-BE49-F238E27FC236}">
                <a16:creationId xmlns:a16="http://schemas.microsoft.com/office/drawing/2014/main" id="{9704DF62-1162-4EDB-AFFC-3B2842044380}"/>
              </a:ext>
            </a:extLst>
          </p:cNvPr>
          <p:cNvSpPr>
            <a:spLocks noGrp="1"/>
          </p:cNvSpPr>
          <p:nvPr>
            <p:ph idx="1"/>
          </p:nvPr>
        </p:nvSpPr>
        <p:spPr>
          <a:xfrm>
            <a:off x="457200" y="914400"/>
            <a:ext cx="8229600" cy="4038600"/>
          </a:xfrm>
        </p:spPr>
        <p:txBody>
          <a:bodyPr>
            <a:normAutofit fontScale="85000" lnSpcReduction="10000"/>
          </a:bodyPr>
          <a:lstStyle/>
          <a:p>
            <a:r>
              <a:rPr lang="en-US" altLang="zh-CN" dirty="0">
                <a:solidFill>
                  <a:srgbClr val="0000CC"/>
                </a:solidFill>
              </a:rPr>
              <a:t>Incremental snapshot</a:t>
            </a:r>
            <a:r>
              <a:rPr lang="en-US" altLang="zh-CN" dirty="0"/>
              <a:t>: </a:t>
            </a:r>
          </a:p>
          <a:p>
            <a:pPr lvl="1"/>
            <a:r>
              <a:rPr lang="en-US" altLang="zh-CN" dirty="0"/>
              <a:t>in </a:t>
            </a:r>
            <a:r>
              <a:rPr lang="en-US" altLang="zh-CN" dirty="0">
                <a:solidFill>
                  <a:srgbClr val="0000CC"/>
                </a:solidFill>
              </a:rPr>
              <a:t>the two-phase blocking protocol, </a:t>
            </a:r>
            <a:r>
              <a:rPr lang="en-US" altLang="zh-CN" dirty="0"/>
              <a:t>the coordinator multicasts </a:t>
            </a:r>
            <a:r>
              <a:rPr lang="en-US" altLang="zh-CN" b="1" i="1" dirty="0" err="1">
                <a:solidFill>
                  <a:srgbClr val="C00000"/>
                </a:solidFill>
              </a:rPr>
              <a:t>checkpoint_request</a:t>
            </a:r>
            <a:r>
              <a:rPr lang="en-US" altLang="zh-CN" i="1" dirty="0"/>
              <a:t> </a:t>
            </a:r>
            <a:r>
              <a:rPr lang="en-US" altLang="zh-CN" dirty="0"/>
              <a:t>to those </a:t>
            </a:r>
            <a:r>
              <a:rPr lang="en-US" altLang="zh-CN" dirty="0">
                <a:solidFill>
                  <a:srgbClr val="0000CC"/>
                </a:solidFill>
              </a:rPr>
              <a:t>processes that depend on the recovery of the coordinato</a:t>
            </a:r>
            <a:r>
              <a:rPr lang="en-US" altLang="zh-CN" dirty="0">
                <a:solidFill>
                  <a:srgbClr val="C00000"/>
                </a:solidFill>
              </a:rPr>
              <a:t>r</a:t>
            </a:r>
            <a:r>
              <a:rPr lang="en-US" altLang="zh-CN" dirty="0"/>
              <a:t>, that is, the coordinator multicasts a checkpoint request only to those processes it had sent a message to since it last took a checkpoint. </a:t>
            </a:r>
          </a:p>
          <a:p>
            <a:pPr lvl="1"/>
            <a:r>
              <a:rPr lang="en-US" altLang="zh-CN" dirty="0"/>
              <a:t>when a process P receives </a:t>
            </a:r>
            <a:r>
              <a:rPr lang="en-US" altLang="zh-CN" b="1" i="1" dirty="0">
                <a:solidFill>
                  <a:srgbClr val="C00000"/>
                </a:solidFill>
              </a:rPr>
              <a:t>such a request</a:t>
            </a:r>
            <a:r>
              <a:rPr lang="en-US" altLang="zh-CN" dirty="0"/>
              <a:t>, it forwards it to all those processes to which P itself had sent a message since the last checkpoint, and so on. </a:t>
            </a:r>
          </a:p>
          <a:p>
            <a:endParaRPr lang="zh-CN" altLang="en-US" dirty="0"/>
          </a:p>
        </p:txBody>
      </p:sp>
      <p:pic>
        <p:nvPicPr>
          <p:cNvPr id="4" name="图片 3">
            <a:extLst>
              <a:ext uri="{FF2B5EF4-FFF2-40B4-BE49-F238E27FC236}">
                <a16:creationId xmlns:a16="http://schemas.microsoft.com/office/drawing/2014/main" id="{A32D1768-DAAF-437C-9DBC-C20A99680388}"/>
              </a:ext>
            </a:extLst>
          </p:cNvPr>
          <p:cNvPicPr>
            <a:picLocks noChangeAspect="1"/>
          </p:cNvPicPr>
          <p:nvPr/>
        </p:nvPicPr>
        <p:blipFill>
          <a:blip r:embed="rId2"/>
          <a:stretch>
            <a:fillRect/>
          </a:stretch>
        </p:blipFill>
        <p:spPr>
          <a:xfrm>
            <a:off x="1905000" y="4454890"/>
            <a:ext cx="5105400" cy="2403110"/>
          </a:xfrm>
          <a:prstGeom prst="rect">
            <a:avLst/>
          </a:prstGeom>
        </p:spPr>
      </p:pic>
      <p:sp>
        <p:nvSpPr>
          <p:cNvPr id="5" name="文本框 4">
            <a:extLst>
              <a:ext uri="{FF2B5EF4-FFF2-40B4-BE49-F238E27FC236}">
                <a16:creationId xmlns:a16="http://schemas.microsoft.com/office/drawing/2014/main" id="{8CE8E9D5-3A74-4247-80B8-F25E50118D0F}"/>
              </a:ext>
            </a:extLst>
          </p:cNvPr>
          <p:cNvSpPr txBox="1"/>
          <p:nvPr/>
        </p:nvSpPr>
        <p:spPr>
          <a:xfrm>
            <a:off x="7391400" y="5922885"/>
            <a:ext cx="1210588" cy="646331"/>
          </a:xfrm>
          <a:prstGeom prst="rect">
            <a:avLst/>
          </a:prstGeom>
          <a:noFill/>
        </p:spPr>
        <p:txBody>
          <a:bodyPr wrap="none" rtlCol="0">
            <a:spAutoFit/>
          </a:bodyPr>
          <a:lstStyle/>
          <a:p>
            <a:r>
              <a:rPr lang="en-US" altLang="zh-CN" dirty="0"/>
              <a:t>P2</a:t>
            </a:r>
            <a:r>
              <a:rPr lang="zh-CN" altLang="en-US" dirty="0"/>
              <a:t>依赖</a:t>
            </a:r>
            <a:r>
              <a:rPr lang="en-US" altLang="zh-CN" dirty="0"/>
              <a:t>P1</a:t>
            </a:r>
          </a:p>
          <a:p>
            <a:r>
              <a:rPr lang="en-US" altLang="zh-CN" dirty="0"/>
              <a:t>P4</a:t>
            </a:r>
            <a:r>
              <a:rPr lang="zh-CN" altLang="en-US" dirty="0"/>
              <a:t>依赖</a:t>
            </a:r>
            <a:r>
              <a:rPr lang="en-US" altLang="zh-CN" dirty="0"/>
              <a:t>P2</a:t>
            </a:r>
            <a:endParaRPr lang="zh-CN" altLang="en-US" dirty="0"/>
          </a:p>
        </p:txBody>
      </p:sp>
    </p:spTree>
    <p:extLst>
      <p:ext uri="{BB962C8B-B14F-4D97-AF65-F5344CB8AC3E}">
        <p14:creationId xmlns:p14="http://schemas.microsoft.com/office/powerpoint/2010/main" val="3464985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122238"/>
            <a:ext cx="7696200" cy="669925"/>
          </a:xfrm>
        </p:spPr>
        <p:txBody>
          <a:bodyPr/>
          <a:lstStyle/>
          <a:p>
            <a:pPr eaLnBrk="1" hangingPunct="1"/>
            <a:r>
              <a:rPr lang="en-US" altLang="zh-CN" sz="3600"/>
              <a:t>Independent Checkpointing-I</a:t>
            </a:r>
          </a:p>
        </p:txBody>
      </p:sp>
      <p:graphicFrame>
        <p:nvGraphicFramePr>
          <p:cNvPr id="33795" name="Object 3"/>
          <p:cNvGraphicFramePr>
            <a:graphicFrameLocks noGrp="1" noChangeAspect="1"/>
          </p:cNvGraphicFramePr>
          <p:nvPr>
            <p:ph idx="1"/>
            <p:extLst>
              <p:ext uri="{D42A27DB-BD31-4B8C-83A1-F6EECF244321}">
                <p14:modId xmlns:p14="http://schemas.microsoft.com/office/powerpoint/2010/main" val="3950386145"/>
              </p:ext>
            </p:extLst>
          </p:nvPr>
        </p:nvGraphicFramePr>
        <p:xfrm>
          <a:off x="457200" y="3581400"/>
          <a:ext cx="7924800" cy="3254375"/>
        </p:xfrm>
        <a:graphic>
          <a:graphicData uri="http://schemas.openxmlformats.org/presentationml/2006/ole">
            <mc:AlternateContent xmlns:mc="http://schemas.openxmlformats.org/markup-compatibility/2006">
              <mc:Choice xmlns:v="urn:schemas-microsoft-com:vml" Requires="v">
                <p:oleObj spid="_x0000_s33987" name="Visio" r:id="rId4" imgW="2811231" imgH="1064910" progId="Visio.Drawing.11">
                  <p:embed/>
                </p:oleObj>
              </mc:Choice>
              <mc:Fallback>
                <p:oleObj name="Visio" r:id="rId4" imgW="2811231" imgH="106491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581400"/>
                        <a:ext cx="7924800" cy="3254375"/>
                      </a:xfrm>
                      <a:prstGeom prst="rect">
                        <a:avLst/>
                      </a:prstGeom>
                      <a:noFill/>
                      <a:ln>
                        <a:noFill/>
                      </a:ln>
                    </p:spPr>
                  </p:pic>
                </p:oleObj>
              </mc:Fallback>
            </mc:AlternateContent>
          </a:graphicData>
        </a:graphic>
      </p:graphicFrame>
      <p:sp>
        <p:nvSpPr>
          <p:cNvPr id="33796" name="Text Box 4"/>
          <p:cNvSpPr txBox="1">
            <a:spLocks noChangeArrowheads="1"/>
          </p:cNvSpPr>
          <p:nvPr/>
        </p:nvSpPr>
        <p:spPr bwMode="auto">
          <a:xfrm>
            <a:off x="457200" y="822810"/>
            <a:ext cx="8077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2400" dirty="0">
                <a:solidFill>
                  <a:srgbClr val="0000CC"/>
                </a:solidFill>
              </a:rPr>
              <a:t>CP[</a:t>
            </a:r>
            <a:r>
              <a:rPr lang="en-US" altLang="zh-CN" sz="2400" dirty="0" err="1">
                <a:solidFill>
                  <a:srgbClr val="0000CC"/>
                </a:solidFill>
              </a:rPr>
              <a:t>i</a:t>
            </a:r>
            <a:r>
              <a:rPr lang="en-US" altLang="zh-CN" sz="2400" dirty="0">
                <a:solidFill>
                  <a:srgbClr val="0000CC"/>
                </a:solidFill>
              </a:rPr>
              <a:t>](m)</a:t>
            </a:r>
            <a:r>
              <a:rPr lang="zh-CN" altLang="en-US" sz="2400" dirty="0">
                <a:solidFill>
                  <a:srgbClr val="0000CC"/>
                </a:solidFill>
              </a:rPr>
              <a:t>：进程</a:t>
            </a:r>
            <a:r>
              <a:rPr lang="en-US" altLang="zh-CN" sz="2400" dirty="0">
                <a:solidFill>
                  <a:srgbClr val="0000CC"/>
                </a:solidFill>
              </a:rPr>
              <a:t>Pi</a:t>
            </a:r>
            <a:r>
              <a:rPr lang="zh-CN" altLang="en-US" sz="2400" dirty="0">
                <a:solidFill>
                  <a:srgbClr val="0000CC"/>
                </a:solidFill>
              </a:rPr>
              <a:t>做的第</a:t>
            </a:r>
            <a:r>
              <a:rPr lang="en-US" altLang="zh-CN" sz="2400" dirty="0">
                <a:solidFill>
                  <a:srgbClr val="0000CC"/>
                </a:solidFill>
              </a:rPr>
              <a:t>m</a:t>
            </a:r>
            <a:r>
              <a:rPr lang="zh-CN" altLang="en-US" sz="2400" dirty="0">
                <a:solidFill>
                  <a:srgbClr val="0000CC"/>
                </a:solidFill>
              </a:rPr>
              <a:t>次检查点</a:t>
            </a:r>
          </a:p>
          <a:p>
            <a:pPr eaLnBrk="1" hangingPunct="1">
              <a:spcBef>
                <a:spcPct val="0"/>
              </a:spcBef>
              <a:buFontTx/>
              <a:buNone/>
            </a:pPr>
            <a:r>
              <a:rPr lang="en-US" altLang="zh-CN" sz="2400" dirty="0">
                <a:solidFill>
                  <a:srgbClr val="0000CC"/>
                </a:solidFill>
              </a:rPr>
              <a:t>INT[</a:t>
            </a:r>
            <a:r>
              <a:rPr lang="en-US" altLang="zh-CN" sz="2400" dirty="0" err="1">
                <a:solidFill>
                  <a:srgbClr val="0000CC"/>
                </a:solidFill>
              </a:rPr>
              <a:t>i</a:t>
            </a:r>
            <a:r>
              <a:rPr lang="en-US" altLang="zh-CN" sz="2400" dirty="0">
                <a:solidFill>
                  <a:srgbClr val="0000CC"/>
                </a:solidFill>
              </a:rPr>
              <a:t>](m)</a:t>
            </a:r>
            <a:r>
              <a:rPr lang="zh-CN" altLang="en-US" sz="2400" dirty="0">
                <a:solidFill>
                  <a:srgbClr val="0000CC"/>
                </a:solidFill>
              </a:rPr>
              <a:t>：在</a:t>
            </a:r>
            <a:r>
              <a:rPr lang="en-US" altLang="zh-CN" sz="2400" dirty="0">
                <a:solidFill>
                  <a:srgbClr val="0000CC"/>
                </a:solidFill>
              </a:rPr>
              <a:t>CP[</a:t>
            </a:r>
            <a:r>
              <a:rPr lang="en-US" altLang="zh-CN" sz="2400" dirty="0" err="1">
                <a:solidFill>
                  <a:srgbClr val="0000CC"/>
                </a:solidFill>
              </a:rPr>
              <a:t>i</a:t>
            </a:r>
            <a:r>
              <a:rPr lang="en-US" altLang="zh-CN" sz="2400" dirty="0">
                <a:solidFill>
                  <a:srgbClr val="0000CC"/>
                </a:solidFill>
              </a:rPr>
              <a:t>](m-1)</a:t>
            </a:r>
            <a:r>
              <a:rPr lang="zh-CN" altLang="en-US" sz="2400" dirty="0">
                <a:solidFill>
                  <a:srgbClr val="0000CC"/>
                </a:solidFill>
              </a:rPr>
              <a:t>和</a:t>
            </a:r>
            <a:r>
              <a:rPr lang="en-US" altLang="zh-CN" sz="2400" dirty="0">
                <a:solidFill>
                  <a:srgbClr val="0000CC"/>
                </a:solidFill>
              </a:rPr>
              <a:t>CP[</a:t>
            </a:r>
            <a:r>
              <a:rPr lang="en-US" altLang="zh-CN" sz="2400" dirty="0" err="1">
                <a:solidFill>
                  <a:srgbClr val="0000CC"/>
                </a:solidFill>
              </a:rPr>
              <a:t>i</a:t>
            </a:r>
            <a:r>
              <a:rPr lang="en-US" altLang="zh-CN" sz="2400" dirty="0">
                <a:solidFill>
                  <a:srgbClr val="0000CC"/>
                </a:solidFill>
              </a:rPr>
              <a:t>](m)</a:t>
            </a:r>
            <a:r>
              <a:rPr lang="zh-CN" altLang="en-US" sz="2400" dirty="0">
                <a:solidFill>
                  <a:srgbClr val="0000CC"/>
                </a:solidFill>
              </a:rPr>
              <a:t>之间的时间间隔</a:t>
            </a:r>
            <a:endParaRPr lang="en-US" altLang="zh-CN" sz="2400" dirty="0">
              <a:solidFill>
                <a:srgbClr val="0000CC"/>
              </a:solidFill>
            </a:endParaRPr>
          </a:p>
          <a:p>
            <a:pPr eaLnBrk="1" hangingPunct="1">
              <a:spcBef>
                <a:spcPct val="0"/>
              </a:spcBef>
              <a:buFontTx/>
              <a:buNone/>
            </a:pPr>
            <a:r>
              <a:rPr lang="en-US" altLang="zh-CN" sz="2400" dirty="0"/>
              <a:t>Pi</a:t>
            </a:r>
            <a:r>
              <a:rPr lang="zh-CN" altLang="en-US" sz="2400" dirty="0"/>
              <a:t>记录：</a:t>
            </a:r>
            <a:r>
              <a:rPr lang="en-US" altLang="zh-CN" sz="2400" dirty="0"/>
              <a:t>INT[</a:t>
            </a:r>
            <a:r>
              <a:rPr lang="en-US" altLang="zh-CN" sz="2400" dirty="0" err="1"/>
              <a:t>i</a:t>
            </a:r>
            <a:r>
              <a:rPr lang="en-US" altLang="zh-CN" sz="2400" dirty="0"/>
              <a:t>](m</a:t>
            </a:r>
            <a:r>
              <a:rPr lang="en-US" altLang="zh-CN" sz="2400"/>
              <a:t>)</a:t>
            </a:r>
            <a:r>
              <a:rPr lang="zh-CN" altLang="en-US" sz="2400"/>
              <a:t>期间</a:t>
            </a:r>
            <a:r>
              <a:rPr lang="en-US" altLang="zh-CN" sz="2400"/>
              <a:t>Pi</a:t>
            </a:r>
            <a:r>
              <a:rPr lang="zh-CN" altLang="en-US" sz="2400"/>
              <a:t>发</a:t>
            </a:r>
            <a:r>
              <a:rPr lang="zh-CN" altLang="en-US" sz="2400" dirty="0"/>
              <a:t>消息给</a:t>
            </a:r>
            <a:r>
              <a:rPr lang="zh-CN" altLang="en-US" sz="2400"/>
              <a:t>哪个进程 </a:t>
            </a:r>
            <a:endParaRPr lang="en-US" altLang="zh-CN" sz="2400" dirty="0"/>
          </a:p>
          <a:p>
            <a:pPr eaLnBrk="1" hangingPunct="1">
              <a:spcBef>
                <a:spcPct val="0"/>
              </a:spcBef>
              <a:buFontTx/>
              <a:buNone/>
            </a:pPr>
            <a:r>
              <a:rPr lang="en-US" altLang="zh-CN" sz="2400" dirty="0" err="1"/>
              <a:t>Pj</a:t>
            </a:r>
            <a:r>
              <a:rPr lang="zh-CN" altLang="en-US" sz="2400" dirty="0"/>
              <a:t>记录：时间间隔的依赖关系</a:t>
            </a:r>
            <a:r>
              <a:rPr lang="en-US" altLang="zh-CN" sz="2400" dirty="0"/>
              <a:t>INT[j](n)</a:t>
            </a:r>
            <a:r>
              <a:rPr lang="zh-CN" altLang="en-US" sz="2400" dirty="0"/>
              <a:t> </a:t>
            </a:r>
            <a:r>
              <a:rPr lang="en-US" altLang="zh-CN" sz="2400" dirty="0">
                <a:sym typeface="Wingdings" panose="05000000000000000000" pitchFamily="2" charset="2"/>
              </a:rPr>
              <a:t> </a:t>
            </a:r>
            <a:r>
              <a:rPr lang="en-US" altLang="zh-CN" sz="2400" dirty="0"/>
              <a:t>INT[</a:t>
            </a:r>
            <a:r>
              <a:rPr lang="en-US" altLang="zh-CN" sz="2400" dirty="0" err="1"/>
              <a:t>i</a:t>
            </a:r>
            <a:r>
              <a:rPr lang="en-US" altLang="zh-CN" sz="2400" dirty="0"/>
              <a:t>](m)</a:t>
            </a:r>
            <a:endParaRPr lang="zh-CN" altLang="en-US" sz="2400" dirty="0"/>
          </a:p>
          <a:p>
            <a:pPr eaLnBrk="1" hangingPunct="1">
              <a:spcBef>
                <a:spcPct val="0"/>
              </a:spcBef>
              <a:buFontTx/>
              <a:buNone/>
            </a:pPr>
            <a:r>
              <a:rPr lang="en-US" altLang="zh-CN" sz="2400" dirty="0"/>
              <a:t>Pi</a:t>
            </a:r>
            <a:r>
              <a:rPr lang="zh-CN" altLang="en-US" sz="2400" dirty="0"/>
              <a:t>要回退到</a:t>
            </a:r>
            <a:r>
              <a:rPr lang="en-US" altLang="zh-CN" sz="2400" dirty="0"/>
              <a:t>CP[</a:t>
            </a:r>
            <a:r>
              <a:rPr lang="en-US" altLang="zh-CN" sz="2400" dirty="0" err="1"/>
              <a:t>i</a:t>
            </a:r>
            <a:r>
              <a:rPr lang="en-US" altLang="zh-CN" sz="2400" dirty="0"/>
              <a:t>](m-1)</a:t>
            </a:r>
            <a:r>
              <a:rPr lang="zh-CN" altLang="en-US" sz="2400" dirty="0"/>
              <a:t>：要保证在</a:t>
            </a:r>
            <a:r>
              <a:rPr lang="en-US" altLang="zh-CN" sz="2400" dirty="0"/>
              <a:t>INT[</a:t>
            </a:r>
            <a:r>
              <a:rPr lang="en-US" altLang="zh-CN" sz="2400" dirty="0" err="1"/>
              <a:t>i</a:t>
            </a:r>
            <a:r>
              <a:rPr lang="en-US" altLang="zh-CN" sz="2400" dirty="0"/>
              <a:t>](m)</a:t>
            </a:r>
            <a:r>
              <a:rPr lang="zh-CN" altLang="en-US" sz="2400" dirty="0"/>
              <a:t>中，从</a:t>
            </a:r>
            <a:r>
              <a:rPr lang="en-US" altLang="zh-CN" sz="2400" dirty="0"/>
              <a:t>Pi</a:t>
            </a:r>
            <a:r>
              <a:rPr lang="zh-CN" altLang="en-US" sz="2400" dirty="0"/>
              <a:t>接收到</a:t>
            </a:r>
          </a:p>
          <a:p>
            <a:pPr eaLnBrk="1" hangingPunct="1">
              <a:spcBef>
                <a:spcPct val="0"/>
              </a:spcBef>
              <a:buFontTx/>
              <a:buNone/>
            </a:pPr>
            <a:r>
              <a:rPr lang="zh-CN" altLang="en-US" sz="2400" dirty="0"/>
              <a:t>消息的进程，要回滚到接收到消息之前的那个检查点状态，故</a:t>
            </a:r>
            <a:r>
              <a:rPr lang="en-US" altLang="zh-CN" sz="2400" dirty="0" err="1"/>
              <a:t>Pj</a:t>
            </a:r>
            <a:r>
              <a:rPr lang="zh-CN" altLang="en-US" sz="2400" dirty="0"/>
              <a:t>回退到</a:t>
            </a:r>
            <a:r>
              <a:rPr lang="en-US" altLang="zh-CN" sz="2400" dirty="0"/>
              <a:t>CP[j](n-1)</a:t>
            </a:r>
            <a:endParaRPr lang="zh-CN" altLang="en-US" sz="2400" dirty="0"/>
          </a:p>
        </p:txBody>
      </p:sp>
      <p:sp>
        <p:nvSpPr>
          <p:cNvPr id="33797" name="Text Box 5"/>
          <p:cNvSpPr txBox="1">
            <a:spLocks noChangeArrowheads="1"/>
          </p:cNvSpPr>
          <p:nvPr/>
        </p:nvSpPr>
        <p:spPr bwMode="auto">
          <a:xfrm>
            <a:off x="533400" y="4205287"/>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dirty="0">
                <a:latin typeface="Comic Sans MS" pitchFamily="66" charset="0"/>
              </a:rPr>
              <a:t>Pi</a:t>
            </a:r>
          </a:p>
        </p:txBody>
      </p:sp>
      <p:sp>
        <p:nvSpPr>
          <p:cNvPr id="33798" name="Text Box 6"/>
          <p:cNvSpPr txBox="1">
            <a:spLocks noChangeArrowheads="1"/>
          </p:cNvSpPr>
          <p:nvPr/>
        </p:nvSpPr>
        <p:spPr bwMode="auto">
          <a:xfrm>
            <a:off x="595313" y="5805487"/>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latin typeface="Comic Sans MS" pitchFamily="66" charset="0"/>
              </a:rPr>
              <a:t>Pj</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22238"/>
            <a:ext cx="8229600" cy="715962"/>
          </a:xfrm>
        </p:spPr>
        <p:txBody>
          <a:bodyPr/>
          <a:lstStyle/>
          <a:p>
            <a:pPr eaLnBrk="1" hangingPunct="1"/>
            <a:r>
              <a:rPr lang="en-US" altLang="zh-CN" sz="3600"/>
              <a:t>Independent Checkpointing-II</a:t>
            </a:r>
            <a:endParaRPr lang="en-US" altLang="zh-CN"/>
          </a:p>
        </p:txBody>
      </p:sp>
      <p:sp>
        <p:nvSpPr>
          <p:cNvPr id="34819" name="Rectangle 3"/>
          <p:cNvSpPr>
            <a:spLocks noGrp="1" noChangeArrowheads="1"/>
          </p:cNvSpPr>
          <p:nvPr>
            <p:ph type="body" idx="1"/>
          </p:nvPr>
        </p:nvSpPr>
        <p:spPr>
          <a:xfrm>
            <a:off x="457200" y="914400"/>
            <a:ext cx="8229600" cy="5791200"/>
          </a:xfrm>
        </p:spPr>
        <p:txBody>
          <a:bodyPr/>
          <a:lstStyle/>
          <a:p>
            <a:pPr eaLnBrk="1" hangingPunct="1">
              <a:lnSpc>
                <a:spcPct val="90000"/>
              </a:lnSpc>
            </a:pPr>
            <a:r>
              <a:rPr lang="en-US" altLang="zh-CN" sz="2800" dirty="0"/>
              <a:t>After a failure, </a:t>
            </a:r>
            <a:r>
              <a:rPr lang="en-US" altLang="zh-CN" sz="2800" dirty="0">
                <a:solidFill>
                  <a:srgbClr val="C00000"/>
                </a:solidFill>
              </a:rPr>
              <a:t>the</a:t>
            </a:r>
            <a:r>
              <a:rPr lang="en-US" altLang="zh-CN" sz="2800" dirty="0"/>
              <a:t> </a:t>
            </a:r>
            <a:r>
              <a:rPr lang="en-US" altLang="zh-CN" sz="2800" dirty="0">
                <a:solidFill>
                  <a:srgbClr val="C00000"/>
                </a:solidFill>
              </a:rPr>
              <a:t>failed process </a:t>
            </a:r>
            <a:r>
              <a:rPr lang="en-US" altLang="zh-CN" sz="2800" i="1" dirty="0">
                <a:solidFill>
                  <a:srgbClr val="C00000"/>
                </a:solidFill>
              </a:rPr>
              <a:t>Q </a:t>
            </a:r>
            <a:r>
              <a:rPr lang="en-US" altLang="zh-CN" sz="2800" dirty="0"/>
              <a:t>recovers by restoring its most recent checkpoint </a:t>
            </a:r>
          </a:p>
          <a:p>
            <a:pPr lvl="1" eaLnBrk="1" hangingPunct="1">
              <a:lnSpc>
                <a:spcPct val="90000"/>
              </a:lnSpc>
            </a:pPr>
            <a:r>
              <a:rPr lang="en-US" altLang="zh-CN" sz="2400" dirty="0"/>
              <a:t>If </a:t>
            </a:r>
            <a:r>
              <a:rPr lang="en-US" altLang="zh-CN" sz="2400" i="1" dirty="0"/>
              <a:t>Q</a:t>
            </a:r>
            <a:r>
              <a:rPr lang="en-US" altLang="zh-CN" sz="2400" dirty="0"/>
              <a:t> does not send out any message after its most recent checkpoint, recovery is completed </a:t>
            </a:r>
          </a:p>
          <a:p>
            <a:pPr lvl="1" eaLnBrk="1" hangingPunct="1">
              <a:lnSpc>
                <a:spcPct val="90000"/>
              </a:lnSpc>
            </a:pPr>
            <a:r>
              <a:rPr lang="en-US" altLang="zh-CN" sz="2400" dirty="0"/>
              <a:t>If </a:t>
            </a:r>
            <a:r>
              <a:rPr lang="en-US" altLang="zh-CN" sz="2400" i="1" dirty="0"/>
              <a:t>Q</a:t>
            </a:r>
            <a:r>
              <a:rPr lang="en-US" altLang="zh-CN" sz="2400" dirty="0"/>
              <a:t> sends out a message </a:t>
            </a:r>
            <a:r>
              <a:rPr lang="en-US" altLang="zh-CN" sz="2400" i="1" dirty="0"/>
              <a:t>m</a:t>
            </a:r>
            <a:r>
              <a:rPr lang="en-US" altLang="zh-CN" sz="2400" dirty="0"/>
              <a:t> to a process </a:t>
            </a:r>
            <a:r>
              <a:rPr lang="en-US" altLang="zh-CN" sz="2400" i="1" dirty="0"/>
              <a:t>P</a:t>
            </a:r>
            <a:r>
              <a:rPr lang="en-US" altLang="zh-CN" sz="2400" dirty="0"/>
              <a:t>, then message </a:t>
            </a:r>
            <a:r>
              <a:rPr lang="en-US" altLang="zh-CN" sz="2400" i="1" dirty="0"/>
              <a:t>m</a:t>
            </a:r>
            <a:r>
              <a:rPr lang="en-US" altLang="zh-CN" sz="2400" dirty="0"/>
              <a:t> has been received by </a:t>
            </a:r>
            <a:r>
              <a:rPr lang="en-US" altLang="zh-CN" sz="2400" i="1" dirty="0"/>
              <a:t>P</a:t>
            </a:r>
            <a:r>
              <a:rPr lang="en-US" altLang="zh-CN" sz="2400" dirty="0"/>
              <a:t> but not been sent by </a:t>
            </a:r>
            <a:r>
              <a:rPr lang="en-US" altLang="zh-CN" sz="2400" i="1" dirty="0"/>
              <a:t>Q</a:t>
            </a:r>
            <a:r>
              <a:rPr lang="en-US" altLang="zh-CN" sz="2400" dirty="0"/>
              <a:t> (after </a:t>
            </a:r>
            <a:r>
              <a:rPr lang="en-US" altLang="zh-CN" sz="2400" i="1" dirty="0"/>
              <a:t>Q</a:t>
            </a:r>
            <a:r>
              <a:rPr lang="en-US" altLang="zh-CN" sz="2400" dirty="0"/>
              <a:t> restores its checkpoint). This is inconsistent. So </a:t>
            </a:r>
            <a:r>
              <a:rPr lang="en-US" altLang="zh-CN" sz="2400" i="1" dirty="0">
                <a:solidFill>
                  <a:srgbClr val="C00000"/>
                </a:solidFill>
              </a:rPr>
              <a:t>Q</a:t>
            </a:r>
            <a:r>
              <a:rPr lang="en-US" altLang="zh-CN" sz="2400" dirty="0">
                <a:solidFill>
                  <a:srgbClr val="C00000"/>
                </a:solidFill>
              </a:rPr>
              <a:t> has to send a message to all processes it has sent a message, and ask them to roll back.</a:t>
            </a:r>
          </a:p>
          <a:p>
            <a:pPr lvl="1" eaLnBrk="1" hangingPunct="1">
              <a:lnSpc>
                <a:spcPct val="90000"/>
              </a:lnSpc>
            </a:pPr>
            <a:r>
              <a:rPr lang="en-US" altLang="zh-CN" sz="2400" dirty="0"/>
              <a:t>When </a:t>
            </a:r>
            <a:r>
              <a:rPr lang="en-US" altLang="zh-CN" sz="2400" i="1" dirty="0"/>
              <a:t>P</a:t>
            </a:r>
            <a:r>
              <a:rPr lang="en-US" altLang="zh-CN" sz="2400" dirty="0"/>
              <a:t> is requested to roll back, it rolls back by restoring to its most recent checkpoint.</a:t>
            </a:r>
          </a:p>
          <a:p>
            <a:pPr lvl="1" eaLnBrk="1" hangingPunct="1">
              <a:lnSpc>
                <a:spcPct val="90000"/>
              </a:lnSpc>
            </a:pPr>
            <a:r>
              <a:rPr lang="en-US" altLang="zh-CN" sz="2400" dirty="0"/>
              <a:t>If P has sent out messages to other processes, those other affected processes must roll back as well.</a:t>
            </a:r>
          </a:p>
          <a:p>
            <a:pPr eaLnBrk="1" hangingPunct="1">
              <a:lnSpc>
                <a:spcPct val="90000"/>
              </a:lnSpc>
            </a:pPr>
            <a:r>
              <a:rPr lang="en-US" altLang="zh-CN" sz="2800" dirty="0">
                <a:solidFill>
                  <a:srgbClr val="C00000"/>
                </a:solidFill>
              </a:rPr>
              <a:t>Domino effect </a:t>
            </a:r>
            <a:r>
              <a:rPr lang="en-US" altLang="zh-CN" sz="2800" dirty="0"/>
              <a:t>is hard to avoid.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z="3600" dirty="0"/>
              <a:t>Logging Messages for Replaying</a:t>
            </a:r>
            <a:endParaRPr lang="zh-CN" altLang="en-US" sz="3600" dirty="0"/>
          </a:p>
        </p:txBody>
      </p:sp>
      <p:sp>
        <p:nvSpPr>
          <p:cNvPr id="35843" name="Rectangle 3"/>
          <p:cNvSpPr>
            <a:spLocks noGrp="1" noChangeArrowheads="1"/>
          </p:cNvSpPr>
          <p:nvPr>
            <p:ph idx="1"/>
          </p:nvPr>
        </p:nvSpPr>
        <p:spPr/>
        <p:txBody>
          <a:bodyPr/>
          <a:lstStyle/>
          <a:p>
            <a:pPr eaLnBrk="1" hangingPunct="1">
              <a:lnSpc>
                <a:spcPct val="90000"/>
              </a:lnSpc>
            </a:pPr>
            <a:r>
              <a:rPr lang="en-US" altLang="zh-CN" dirty="0"/>
              <a:t>When Q recovers from crash, it restores its most recent checkpoint, and re-executes its program, </a:t>
            </a:r>
            <a:r>
              <a:rPr lang="en-US" altLang="zh-CN" dirty="0">
                <a:solidFill>
                  <a:srgbClr val="0000CC"/>
                </a:solidFill>
              </a:rPr>
              <a:t>replaying the log </a:t>
            </a:r>
            <a:r>
              <a:rPr lang="en-US" altLang="zh-CN" dirty="0"/>
              <a:t>(reading </a:t>
            </a:r>
            <a:r>
              <a:rPr lang="en-US" altLang="zh-CN" dirty="0">
                <a:solidFill>
                  <a:srgbClr val="C00000"/>
                </a:solidFill>
              </a:rPr>
              <a:t>messages received </a:t>
            </a:r>
            <a:r>
              <a:rPr lang="en-US" altLang="zh-CN" dirty="0"/>
              <a:t>from the log)</a:t>
            </a:r>
          </a:p>
          <a:p>
            <a:pPr lvl="1" eaLnBrk="1" hangingPunct="1">
              <a:lnSpc>
                <a:spcPct val="90000"/>
              </a:lnSpc>
            </a:pPr>
            <a:r>
              <a:rPr lang="en-US" altLang="zh-CN" dirty="0">
                <a:solidFill>
                  <a:srgbClr val="C00000"/>
                </a:solidFill>
              </a:rPr>
              <a:t>Under the assumption of a piecewise deterministic model</a:t>
            </a:r>
            <a:r>
              <a:rPr lang="en-US" altLang="zh-CN" dirty="0"/>
              <a:t>: the execution of the process is deterministic after the receipt of a message (e.g., no clock or random number is used in the program)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24345" t="46526" r="21593" b="41087"/>
          <a:stretch>
            <a:fillRect/>
          </a:stretch>
        </p:blipFill>
        <p:spPr>
          <a:xfrm>
            <a:off x="914400" y="3276600"/>
            <a:ext cx="7391400" cy="3429000"/>
          </a:xfrm>
          <a:noFill/>
        </p:spPr>
      </p:pic>
      <p:sp>
        <p:nvSpPr>
          <p:cNvPr id="36867" name="Rectangle 3"/>
          <p:cNvSpPr>
            <a:spLocks noGrp="1" noChangeArrowheads="1"/>
          </p:cNvSpPr>
          <p:nvPr>
            <p:ph type="title"/>
          </p:nvPr>
        </p:nvSpPr>
        <p:spPr>
          <a:xfrm>
            <a:off x="-15240" y="0"/>
            <a:ext cx="9144000" cy="762000"/>
          </a:xfrm>
        </p:spPr>
        <p:txBody>
          <a:bodyPr/>
          <a:lstStyle/>
          <a:p>
            <a:pPr eaLnBrk="1" hangingPunct="1"/>
            <a:r>
              <a:rPr lang="en-US" altLang="zh-CN" sz="2800" dirty="0"/>
              <a:t>Message Logging: When messages are to be logged</a:t>
            </a:r>
          </a:p>
        </p:txBody>
      </p:sp>
      <p:sp>
        <p:nvSpPr>
          <p:cNvPr id="36868" name="Rectangle 4"/>
          <p:cNvSpPr>
            <a:spLocks noGrp="1" noChangeArrowheads="1"/>
          </p:cNvSpPr>
          <p:nvPr>
            <p:ph type="body" sz="half" idx="1"/>
          </p:nvPr>
        </p:nvSpPr>
        <p:spPr>
          <a:xfrm>
            <a:off x="381000" y="762000"/>
            <a:ext cx="8305800" cy="3048000"/>
          </a:xfrm>
        </p:spPr>
        <p:txBody>
          <a:bodyPr/>
          <a:lstStyle/>
          <a:p>
            <a:pPr eaLnBrk="1" hangingPunct="1">
              <a:lnSpc>
                <a:spcPct val="80000"/>
              </a:lnSpc>
            </a:pPr>
            <a:r>
              <a:rPr lang="en-US" altLang="zh-CN" sz="2400" dirty="0">
                <a:solidFill>
                  <a:srgbClr val="0000CC"/>
                </a:solidFill>
              </a:rPr>
              <a:t>Orphan process</a:t>
            </a:r>
            <a:r>
              <a:rPr lang="en-US" altLang="zh-CN" sz="2400" dirty="0"/>
              <a:t>: a process that survives the crash of another process, but whose state is inconsistent with the crashed process after its recovery </a:t>
            </a:r>
          </a:p>
          <a:p>
            <a:pPr eaLnBrk="1" hangingPunct="1">
              <a:lnSpc>
                <a:spcPct val="80000"/>
              </a:lnSpc>
            </a:pPr>
            <a:r>
              <a:rPr lang="en-US" altLang="zh-CN" sz="2400" dirty="0"/>
              <a:t>Process </a:t>
            </a:r>
            <a:r>
              <a:rPr lang="en-US" altLang="zh-CN" sz="2400" i="1" dirty="0"/>
              <a:t>R</a:t>
            </a:r>
            <a:r>
              <a:rPr lang="en-US" altLang="zh-CN" sz="2400" dirty="0"/>
              <a:t> is an orphan process if there is a message </a:t>
            </a:r>
            <a:r>
              <a:rPr lang="en-US" altLang="zh-CN" sz="2400" i="1" dirty="0"/>
              <a:t>m</a:t>
            </a:r>
            <a:r>
              <a:rPr lang="en-US" altLang="zh-CN" sz="2400" dirty="0"/>
              <a:t>, such that </a:t>
            </a:r>
            <a:r>
              <a:rPr lang="en-US" altLang="zh-CN" sz="2400" i="1" dirty="0"/>
              <a:t>R</a:t>
            </a:r>
            <a:r>
              <a:rPr lang="en-US" altLang="zh-CN" sz="2400" dirty="0"/>
              <a:t> is contained in </a:t>
            </a:r>
            <a:r>
              <a:rPr lang="en-US" altLang="zh-CN" sz="2400" i="1" dirty="0"/>
              <a:t>DEP(m),</a:t>
            </a:r>
            <a:r>
              <a:rPr lang="en-US" altLang="zh-CN" sz="2400" dirty="0"/>
              <a:t> while at the same time every process in </a:t>
            </a:r>
            <a:r>
              <a:rPr lang="en-US" altLang="zh-CN" sz="2400" i="1" dirty="0"/>
              <a:t>COPY(m)</a:t>
            </a:r>
            <a:r>
              <a:rPr lang="en-US" altLang="zh-CN" sz="2400" dirty="0"/>
              <a:t> has crashed</a:t>
            </a:r>
          </a:p>
          <a:p>
            <a:pPr lvl="1" eaLnBrk="1" hangingPunct="1">
              <a:lnSpc>
                <a:spcPct val="80000"/>
              </a:lnSpc>
            </a:pPr>
            <a:r>
              <a:rPr lang="en-US" altLang="zh-CN" sz="2200" dirty="0">
                <a:solidFill>
                  <a:srgbClr val="C00000"/>
                </a:solidFill>
              </a:rPr>
              <a:t>DEP(m)</a:t>
            </a:r>
            <a:r>
              <a:rPr lang="en-US" altLang="zh-CN" sz="2200" dirty="0"/>
              <a:t>: processes to which m has been delivered</a:t>
            </a:r>
          </a:p>
          <a:p>
            <a:pPr lvl="1" eaLnBrk="1" hangingPunct="1">
              <a:lnSpc>
                <a:spcPct val="80000"/>
              </a:lnSpc>
            </a:pPr>
            <a:r>
              <a:rPr lang="en-US" altLang="zh-CN" sz="2200" dirty="0">
                <a:solidFill>
                  <a:srgbClr val="C00000"/>
                </a:solidFill>
              </a:rPr>
              <a:t>COPY(m)</a:t>
            </a:r>
            <a:r>
              <a:rPr lang="en-US" altLang="zh-CN" sz="2200" dirty="0"/>
              <a:t>: process that could hand over a copy of </a:t>
            </a:r>
            <a:r>
              <a:rPr lang="en-US" altLang="zh-CN" sz="2200" i="1" dirty="0"/>
              <a:t>m</a:t>
            </a:r>
            <a:r>
              <a:rPr lang="en-US" altLang="zh-CN" sz="2200" dirty="0"/>
              <a:t> that can be used to replay the transmission of </a:t>
            </a:r>
            <a:r>
              <a:rPr lang="en-US" altLang="zh-CN" sz="2200" i="1" dirty="0"/>
              <a:t>m</a:t>
            </a:r>
            <a:r>
              <a:rPr lang="en-US" altLang="zh-CN" sz="2200" dirty="0"/>
              <a:t>.</a:t>
            </a:r>
          </a:p>
        </p:txBody>
      </p:sp>
      <p:sp>
        <p:nvSpPr>
          <p:cNvPr id="36869" name="Rectangle 5"/>
          <p:cNvSpPr>
            <a:spLocks noChangeArrowheads="1"/>
          </p:cNvSpPr>
          <p:nvPr/>
        </p:nvSpPr>
        <p:spPr bwMode="auto">
          <a:xfrm>
            <a:off x="228600" y="6400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buFontTx/>
              <a:buNone/>
            </a:pPr>
            <a:r>
              <a:rPr lang="en-US" altLang="zh-CN" sz="2000"/>
              <a:t>Incorrect replay of messages after recovery, leading to an orphan process 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76200"/>
            <a:ext cx="8686800" cy="685800"/>
          </a:xfrm>
        </p:spPr>
        <p:txBody>
          <a:bodyPr/>
          <a:lstStyle/>
          <a:p>
            <a:pPr eaLnBrk="1" hangingPunct="1"/>
            <a:r>
              <a:rPr lang="en-US" altLang="zh-CN" sz="2800" dirty="0"/>
              <a:t>Message Logging : When messages are to be logged</a:t>
            </a:r>
          </a:p>
        </p:txBody>
      </p:sp>
      <p:sp>
        <p:nvSpPr>
          <p:cNvPr id="37891" name="Rectangle 3"/>
          <p:cNvSpPr>
            <a:spLocks noGrp="1" noChangeArrowheads="1"/>
          </p:cNvSpPr>
          <p:nvPr>
            <p:ph type="body" idx="1"/>
          </p:nvPr>
        </p:nvSpPr>
        <p:spPr>
          <a:xfrm>
            <a:off x="152400" y="762000"/>
            <a:ext cx="8915400" cy="6019800"/>
          </a:xfrm>
        </p:spPr>
        <p:txBody>
          <a:bodyPr/>
          <a:lstStyle/>
          <a:p>
            <a:pPr eaLnBrk="1" hangingPunct="1">
              <a:lnSpc>
                <a:spcPct val="90000"/>
              </a:lnSpc>
            </a:pPr>
            <a:r>
              <a:rPr lang="en-US" altLang="zh-CN" sz="2400" dirty="0">
                <a:solidFill>
                  <a:srgbClr val="0000CC"/>
                </a:solidFill>
              </a:rPr>
              <a:t>Pessimistic</a:t>
            </a:r>
            <a:r>
              <a:rPr lang="en-US" altLang="zh-CN" sz="2400" dirty="0"/>
              <a:t> message </a:t>
            </a:r>
            <a:r>
              <a:rPr lang="en-US" altLang="zh-CN" sz="2400" dirty="0">
                <a:solidFill>
                  <a:srgbClr val="0000CC"/>
                </a:solidFill>
              </a:rPr>
              <a:t>logging</a:t>
            </a:r>
            <a:r>
              <a:rPr lang="en-US" altLang="zh-CN" sz="2400" dirty="0"/>
              <a:t>: messages are saved before processing</a:t>
            </a:r>
          </a:p>
          <a:p>
            <a:pPr eaLnBrk="1" hangingPunct="1">
              <a:lnSpc>
                <a:spcPct val="90000"/>
              </a:lnSpc>
            </a:pPr>
            <a:r>
              <a:rPr lang="en-US" altLang="zh-CN" sz="2400" dirty="0">
                <a:solidFill>
                  <a:srgbClr val="0000CC"/>
                </a:solidFill>
              </a:rPr>
              <a:t>Optimistic</a:t>
            </a:r>
            <a:r>
              <a:rPr lang="en-US" altLang="zh-CN" sz="2400" dirty="0"/>
              <a:t> message logging: independent messages saving / processing</a:t>
            </a:r>
            <a:endParaRPr lang="zh-CN" altLang="en-US" sz="2400" dirty="0"/>
          </a:p>
          <a:p>
            <a:pPr eaLnBrk="1" hangingPunct="1">
              <a:lnSpc>
                <a:spcPct val="90000"/>
              </a:lnSpc>
            </a:pPr>
            <a:endParaRPr lang="en-US" altLang="zh-CN" sz="2400" dirty="0"/>
          </a:p>
          <a:p>
            <a:pPr eaLnBrk="1" hangingPunct="1">
              <a:lnSpc>
                <a:spcPct val="90000"/>
              </a:lnSpc>
            </a:pPr>
            <a:r>
              <a:rPr lang="en-US" altLang="zh-CN" sz="2400" dirty="0"/>
              <a:t>Pessimistic logging protocols</a:t>
            </a:r>
          </a:p>
          <a:p>
            <a:pPr lvl="1" eaLnBrk="1" hangingPunct="1">
              <a:lnSpc>
                <a:spcPct val="90000"/>
              </a:lnSpc>
            </a:pPr>
            <a:r>
              <a:rPr lang="en-US" altLang="zh-CN" sz="2400" dirty="0"/>
              <a:t>To avoid orphan processes, whenever a process becomes dependent on the delivery of </a:t>
            </a:r>
            <a:r>
              <a:rPr lang="en-US" altLang="zh-CN" sz="2400" i="1" dirty="0"/>
              <a:t>m</a:t>
            </a:r>
            <a:r>
              <a:rPr lang="en-US" altLang="zh-CN" sz="2400" dirty="0"/>
              <a:t>, it will keep a copy of </a:t>
            </a:r>
            <a:r>
              <a:rPr lang="en-US" altLang="zh-CN" sz="2400" i="1" dirty="0"/>
              <a:t>m</a:t>
            </a:r>
            <a:r>
              <a:rPr lang="en-US" altLang="zh-CN" sz="2400" dirty="0"/>
              <a:t>.</a:t>
            </a:r>
          </a:p>
          <a:p>
            <a:pPr lvl="1" eaLnBrk="1" hangingPunct="1">
              <a:lnSpc>
                <a:spcPct val="90000"/>
              </a:lnSpc>
            </a:pPr>
            <a:r>
              <a:rPr lang="en-US" altLang="zh-CN" sz="2400" dirty="0">
                <a:solidFill>
                  <a:srgbClr val="C00000"/>
                </a:solidFill>
              </a:rPr>
              <a:t>Pessimistic logging protocols</a:t>
            </a:r>
            <a:r>
              <a:rPr lang="en-US" altLang="zh-CN" sz="2400" dirty="0"/>
              <a:t>: Q is not allowed to send any messages after the delivery of </a:t>
            </a:r>
            <a:r>
              <a:rPr lang="en-US" altLang="zh-CN" sz="2400" i="1" dirty="0"/>
              <a:t>m</a:t>
            </a:r>
            <a:r>
              <a:rPr lang="en-US" altLang="zh-CN" sz="2400" dirty="0"/>
              <a:t> without first having ensured that </a:t>
            </a:r>
            <a:r>
              <a:rPr lang="en-US" altLang="zh-CN" sz="2400" i="1" dirty="0"/>
              <a:t>m</a:t>
            </a:r>
            <a:r>
              <a:rPr lang="en-US" altLang="zh-CN" sz="2400" dirty="0"/>
              <a:t> has been written to stable storage. </a:t>
            </a:r>
          </a:p>
          <a:p>
            <a:pPr lvl="1" eaLnBrk="1" hangingPunct="1">
              <a:lnSpc>
                <a:spcPct val="90000"/>
              </a:lnSpc>
            </a:pPr>
            <a:r>
              <a:rPr lang="en-US" altLang="zh-CN" sz="2400" dirty="0"/>
              <a:t>When </a:t>
            </a:r>
            <a:r>
              <a:rPr lang="en-US" altLang="zh-CN" sz="2400" i="1" dirty="0"/>
              <a:t>Q</a:t>
            </a:r>
            <a:r>
              <a:rPr lang="en-US" altLang="zh-CN" sz="2400" dirty="0"/>
              <a:t> recovers, it restores its most recent checkpoint, and re-executes its program, replaying the log. </a:t>
            </a:r>
          </a:p>
          <a:p>
            <a:pPr lvl="1" eaLnBrk="1" hangingPunct="1">
              <a:lnSpc>
                <a:spcPct val="90000"/>
              </a:lnSpc>
            </a:pPr>
            <a:r>
              <a:rPr lang="en-US" altLang="zh-CN" sz="2400" dirty="0"/>
              <a:t>No domino effect is possible in pessimistic message logging.</a:t>
            </a:r>
          </a:p>
          <a:p>
            <a:pPr eaLnBrk="1" hangingPunct="1">
              <a:lnSpc>
                <a:spcPct val="90000"/>
              </a:lnSpc>
            </a:pPr>
            <a:endParaRPr lang="en-US" altLang="zh-CN" sz="28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0325"/>
            <a:ext cx="8229600" cy="573088"/>
          </a:xfrm>
        </p:spPr>
        <p:txBody>
          <a:bodyPr/>
          <a:lstStyle/>
          <a:p>
            <a:pPr eaLnBrk="1" hangingPunct="1"/>
            <a:r>
              <a:rPr lang="en-US" altLang="zh-CN" sz="2800"/>
              <a:t>Message Logging: Optimistic logging protocols</a:t>
            </a:r>
          </a:p>
        </p:txBody>
      </p:sp>
      <p:sp>
        <p:nvSpPr>
          <p:cNvPr id="38915" name="Rectangle 3"/>
          <p:cNvSpPr>
            <a:spLocks noGrp="1" noChangeArrowheads="1"/>
          </p:cNvSpPr>
          <p:nvPr>
            <p:ph type="body" idx="1"/>
          </p:nvPr>
        </p:nvSpPr>
        <p:spPr>
          <a:xfrm>
            <a:off x="304800" y="609600"/>
            <a:ext cx="8382000" cy="6172200"/>
          </a:xfrm>
        </p:spPr>
        <p:txBody>
          <a:bodyPr>
            <a:normAutofit lnSpcReduction="10000"/>
          </a:bodyPr>
          <a:lstStyle/>
          <a:p>
            <a:pPr eaLnBrk="1" hangingPunct="1">
              <a:lnSpc>
                <a:spcPct val="90000"/>
              </a:lnSpc>
            </a:pPr>
            <a:r>
              <a:rPr lang="en-US" altLang="zh-CN" sz="2400" dirty="0"/>
              <a:t>Optimistic message logging: </a:t>
            </a:r>
          </a:p>
          <a:p>
            <a:pPr lvl="1" eaLnBrk="1" hangingPunct="1">
              <a:lnSpc>
                <a:spcPct val="90000"/>
              </a:lnSpc>
            </a:pPr>
            <a:r>
              <a:rPr lang="en-US" altLang="zh-CN" sz="2000" dirty="0"/>
              <a:t>Message logging is asynchronous with respect to processing</a:t>
            </a:r>
          </a:p>
          <a:p>
            <a:pPr lvl="1" eaLnBrk="1" hangingPunct="1">
              <a:lnSpc>
                <a:spcPct val="90000"/>
              </a:lnSpc>
            </a:pPr>
            <a:r>
              <a:rPr lang="en-US" altLang="zh-CN" sz="2000" dirty="0"/>
              <a:t>Reason is that logging messages before processing cause a long delay due to disk I/O. </a:t>
            </a:r>
          </a:p>
          <a:p>
            <a:pPr eaLnBrk="1" hangingPunct="1">
              <a:lnSpc>
                <a:spcPct val="90000"/>
              </a:lnSpc>
            </a:pPr>
            <a:r>
              <a:rPr lang="en-US" altLang="zh-CN" sz="2400" dirty="0"/>
              <a:t>Frequency of logging messages displays a spectrum:</a:t>
            </a:r>
          </a:p>
          <a:p>
            <a:pPr lvl="1" eaLnBrk="1" hangingPunct="1">
              <a:lnSpc>
                <a:spcPct val="90000"/>
              </a:lnSpc>
            </a:pPr>
            <a:r>
              <a:rPr lang="en-US" altLang="zh-CN" sz="2400" dirty="0"/>
              <a:t>Logging a message whenever it is received will approximate pessimistic message logging</a:t>
            </a:r>
          </a:p>
          <a:p>
            <a:pPr lvl="1" eaLnBrk="1" hangingPunct="1">
              <a:lnSpc>
                <a:spcPct val="90000"/>
              </a:lnSpc>
            </a:pPr>
            <a:r>
              <a:rPr lang="en-US" altLang="zh-CN" sz="2400" dirty="0"/>
              <a:t>Batching messages and logging them just before a checkpoint is like without message logging</a:t>
            </a:r>
          </a:p>
          <a:p>
            <a:pPr eaLnBrk="1" hangingPunct="1">
              <a:lnSpc>
                <a:spcPct val="90000"/>
              </a:lnSpc>
            </a:pPr>
            <a:r>
              <a:rPr lang="en-US" altLang="zh-CN" sz="2400" dirty="0"/>
              <a:t>An unlogged message </a:t>
            </a:r>
            <a:r>
              <a:rPr lang="en-US" altLang="zh-CN" sz="2400" i="1" dirty="0"/>
              <a:t>m</a:t>
            </a:r>
            <a:r>
              <a:rPr lang="en-US" altLang="zh-CN" sz="2400" dirty="0"/>
              <a:t> received by a failed process P may cause P unable to recover. This makes all messages sent by P after receiving </a:t>
            </a:r>
            <a:r>
              <a:rPr lang="en-US" altLang="zh-CN" sz="2400" i="1" dirty="0"/>
              <a:t>m</a:t>
            </a:r>
            <a:r>
              <a:rPr lang="en-US" altLang="zh-CN" sz="2400" dirty="0"/>
              <a:t> orphans at other processes. </a:t>
            </a:r>
            <a:r>
              <a:rPr lang="en-US" altLang="en-US" sz="2400" dirty="0"/>
              <a:t>How can P know that it has sent messages after m? </a:t>
            </a:r>
            <a:r>
              <a:rPr lang="en-US" altLang="en-US" sz="2400" dirty="0">
                <a:solidFill>
                  <a:srgbClr val="0000CC"/>
                </a:solidFill>
              </a:rPr>
              <a:t>P needs to keep track of the processes which depend on m</a:t>
            </a:r>
            <a:r>
              <a:rPr lang="en-US" altLang="en-US" sz="2400" dirty="0"/>
              <a:t>. </a:t>
            </a:r>
            <a:r>
              <a:rPr lang="en-US" altLang="zh-CN" sz="2400" dirty="0"/>
              <a:t>These processes have to roll back. Any orphan process dependent on </a:t>
            </a:r>
            <a:r>
              <a:rPr lang="en-US" altLang="zh-CN" sz="2400" i="1" dirty="0"/>
              <a:t>m</a:t>
            </a:r>
            <a:r>
              <a:rPr lang="en-US" altLang="zh-CN" sz="2400" dirty="0"/>
              <a:t> is rolled back to a state in which it no longer dependent on </a:t>
            </a:r>
            <a:r>
              <a:rPr lang="en-US" altLang="zh-CN" sz="2400" i="1" dirty="0"/>
              <a:t>m</a:t>
            </a:r>
          </a:p>
          <a:p>
            <a:pPr eaLnBrk="1" hangingPunct="1">
              <a:lnSpc>
                <a:spcPct val="90000"/>
              </a:lnSpc>
            </a:pPr>
            <a:r>
              <a:rPr lang="en-US" altLang="zh-CN" sz="2400" dirty="0"/>
              <a:t>Domino effect is possible, but is restricted</a:t>
            </a:r>
            <a:r>
              <a:rPr lang="en-US" altLang="zh-CN" sz="2400" i="1" dirty="0"/>
              <a:t>.</a:t>
            </a:r>
            <a:r>
              <a:rPr lang="en-US" altLang="zh-CN" sz="2400"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0"/>
            <a:ext cx="8382000" cy="914400"/>
          </a:xfrm>
        </p:spPr>
        <p:txBody>
          <a:bodyPr/>
          <a:lstStyle/>
          <a:p>
            <a:pPr eaLnBrk="1" hangingPunct="1"/>
            <a:r>
              <a:rPr lang="en-US" altLang="zh-CN" sz="3200"/>
              <a:t>How to judge a consistent global state (1)</a:t>
            </a:r>
          </a:p>
        </p:txBody>
      </p:sp>
      <p:sp>
        <p:nvSpPr>
          <p:cNvPr id="39939" name="Rectangle 3"/>
          <p:cNvSpPr>
            <a:spLocks noGrp="1" noChangeArrowheads="1"/>
          </p:cNvSpPr>
          <p:nvPr>
            <p:ph type="body" sz="half" idx="1"/>
          </p:nvPr>
        </p:nvSpPr>
        <p:spPr>
          <a:xfrm>
            <a:off x="381000" y="762000"/>
            <a:ext cx="8153400" cy="3200400"/>
          </a:xfrm>
        </p:spPr>
        <p:txBody>
          <a:bodyPr/>
          <a:lstStyle/>
          <a:p>
            <a:pPr eaLnBrk="1" hangingPunct="1"/>
            <a:r>
              <a:rPr lang="en-US" altLang="zh-CN" sz="2400"/>
              <a:t>Recall the definition of a consistent global state: a collection of local states, one from each process, such that no message is received but has not been sent in the global state (no orphan message)</a:t>
            </a:r>
          </a:p>
          <a:p>
            <a:pPr eaLnBrk="1" hangingPunct="1"/>
            <a:r>
              <a:rPr lang="en-US" altLang="zh-CN" sz="2400"/>
              <a:t>We may apply the </a:t>
            </a:r>
            <a:r>
              <a:rPr lang="en-US" altLang="zh-CN" sz="2400">
                <a:solidFill>
                  <a:srgbClr val="0000CC"/>
                </a:solidFill>
              </a:rPr>
              <a:t>vector clock</a:t>
            </a:r>
            <a:r>
              <a:rPr lang="en-US" altLang="zh-CN" sz="2400"/>
              <a:t> concept to the recovery model. For a system of </a:t>
            </a:r>
            <a:r>
              <a:rPr lang="en-US" altLang="zh-CN" sz="2400" i="1"/>
              <a:t>n</a:t>
            </a:r>
            <a:r>
              <a:rPr lang="en-US" altLang="zh-CN" sz="2400"/>
              <a:t> processes, each event is associated with a vector clock of size </a:t>
            </a:r>
            <a:r>
              <a:rPr lang="en-US" altLang="zh-CN" sz="2400" i="1"/>
              <a:t>n</a:t>
            </a:r>
            <a:r>
              <a:rPr lang="en-US" altLang="zh-CN" sz="2400"/>
              <a:t>.</a:t>
            </a:r>
          </a:p>
        </p:txBody>
      </p:sp>
      <p:pic>
        <p:nvPicPr>
          <p:cNvPr id="39940" name="Picture 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33400" y="3429000"/>
            <a:ext cx="8153400" cy="3200400"/>
          </a:xfrm>
          <a:noFill/>
        </p:spPr>
      </p:pic>
      <p:sp>
        <p:nvSpPr>
          <p:cNvPr id="2" name="文本框 1">
            <a:extLst>
              <a:ext uri="{FF2B5EF4-FFF2-40B4-BE49-F238E27FC236}">
                <a16:creationId xmlns:a16="http://schemas.microsoft.com/office/drawing/2014/main" id="{CC2A20DD-8A20-434D-ACA6-5728602CE62B}"/>
              </a:ext>
            </a:extLst>
          </p:cNvPr>
          <p:cNvSpPr txBox="1"/>
          <p:nvPr/>
        </p:nvSpPr>
        <p:spPr>
          <a:xfrm>
            <a:off x="1905000" y="4114800"/>
            <a:ext cx="1544012" cy="369332"/>
          </a:xfrm>
          <a:prstGeom prst="rect">
            <a:avLst/>
          </a:prstGeom>
          <a:noFill/>
        </p:spPr>
        <p:txBody>
          <a:bodyPr wrap="none" rtlCol="0">
            <a:spAutoFit/>
          </a:bodyPr>
          <a:lstStyle/>
          <a:p>
            <a:r>
              <a:rPr lang="zh-CN" altLang="en-US" dirty="0">
                <a:solidFill>
                  <a:srgbClr val="C00000"/>
                </a:solidFill>
              </a:rPr>
              <a:t>稍带传</a:t>
            </a:r>
            <a:r>
              <a:rPr lang="en-US" altLang="zh-CN" dirty="0">
                <a:solidFill>
                  <a:srgbClr val="C00000"/>
                </a:solidFill>
              </a:rPr>
              <a:t>(0,1,0)</a:t>
            </a:r>
            <a:endParaRPr lang="zh-CN" altLang="en-US" dirty="0">
              <a:solidFill>
                <a:srgbClr val="C00000"/>
              </a:solidFill>
            </a:endParaRPr>
          </a:p>
        </p:txBody>
      </p:sp>
      <p:sp>
        <p:nvSpPr>
          <p:cNvPr id="6" name="文本框 5">
            <a:extLst>
              <a:ext uri="{FF2B5EF4-FFF2-40B4-BE49-F238E27FC236}">
                <a16:creationId xmlns:a16="http://schemas.microsoft.com/office/drawing/2014/main" id="{88609BAB-EA47-4517-B32E-B5BF2A035FFF}"/>
              </a:ext>
            </a:extLst>
          </p:cNvPr>
          <p:cNvSpPr txBox="1"/>
          <p:nvPr/>
        </p:nvSpPr>
        <p:spPr>
          <a:xfrm>
            <a:off x="1981200" y="5111234"/>
            <a:ext cx="1544012" cy="369332"/>
          </a:xfrm>
          <a:prstGeom prst="rect">
            <a:avLst/>
          </a:prstGeom>
          <a:noFill/>
        </p:spPr>
        <p:txBody>
          <a:bodyPr wrap="none" rtlCol="0">
            <a:spAutoFit/>
          </a:bodyPr>
          <a:lstStyle/>
          <a:p>
            <a:r>
              <a:rPr lang="zh-CN" altLang="en-US" dirty="0">
                <a:solidFill>
                  <a:srgbClr val="C00000"/>
                </a:solidFill>
              </a:rPr>
              <a:t>捎带传</a:t>
            </a:r>
            <a:r>
              <a:rPr lang="en-US" altLang="zh-CN" dirty="0">
                <a:solidFill>
                  <a:srgbClr val="C00000"/>
                </a:solidFill>
              </a:rPr>
              <a:t>(1,0,0)</a:t>
            </a:r>
            <a:endParaRPr lang="zh-CN" altLang="en-US" dirty="0">
              <a:solidFill>
                <a:srgbClr val="C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 y="152400"/>
            <a:ext cx="8839200" cy="914400"/>
          </a:xfrm>
        </p:spPr>
        <p:txBody>
          <a:bodyPr/>
          <a:lstStyle/>
          <a:p>
            <a:pPr eaLnBrk="1" hangingPunct="1"/>
            <a:r>
              <a:rPr lang="en-US" altLang="zh-CN" sz="3600"/>
              <a:t>How to judge a consistent global state (2)</a:t>
            </a:r>
          </a:p>
        </p:txBody>
      </p:sp>
      <p:sp>
        <p:nvSpPr>
          <p:cNvPr id="40963" name="Rectangle 3"/>
          <p:cNvSpPr>
            <a:spLocks noGrp="1" noChangeArrowheads="1"/>
          </p:cNvSpPr>
          <p:nvPr>
            <p:ph type="body" idx="1"/>
          </p:nvPr>
        </p:nvSpPr>
        <p:spPr/>
        <p:txBody>
          <a:bodyPr/>
          <a:lstStyle/>
          <a:p>
            <a:pPr eaLnBrk="1" hangingPunct="1"/>
            <a:r>
              <a:rPr lang="en-US" altLang="zh-CN" sz="2800"/>
              <a:t>Denote S1 by matrix, called the dependency matrix, same for S2.</a:t>
            </a:r>
          </a:p>
          <a:p>
            <a:pPr eaLnBrk="1" hangingPunct="1"/>
            <a:r>
              <a:rPr lang="en-US" altLang="zh-CN" sz="2800"/>
              <a:t>Each row of the matrix is formed by vector clock of local state of a process constituting the global state.</a:t>
            </a:r>
          </a:p>
          <a:p>
            <a:pPr eaLnBrk="1" hangingPunct="1"/>
            <a:r>
              <a:rPr lang="en-US" altLang="zh-CN" sz="2800"/>
              <a:t>Thus D(S1) =                  and D(S2) =</a:t>
            </a:r>
          </a:p>
          <a:p>
            <a:pPr eaLnBrk="1" hangingPunct="1"/>
            <a:endParaRPr lang="en-US" altLang="zh-CN" sz="2800"/>
          </a:p>
          <a:p>
            <a:pPr eaLnBrk="1" hangingPunct="1"/>
            <a:endParaRPr lang="en-US" altLang="zh-CN" sz="2800"/>
          </a:p>
          <a:p>
            <a:pPr eaLnBrk="1" hangingPunct="1"/>
            <a:r>
              <a:rPr lang="en-US" altLang="zh-CN" sz="2800"/>
              <a:t>Rule: </a:t>
            </a:r>
            <a:r>
              <a:rPr lang="en-US" altLang="zh-CN" sz="2800">
                <a:solidFill>
                  <a:srgbClr val="0000CC"/>
                </a:solidFill>
              </a:rPr>
              <a:t>state S is consistent </a:t>
            </a:r>
            <a:r>
              <a:rPr lang="en-US" altLang="zh-CN" sz="2800">
                <a:solidFill>
                  <a:srgbClr val="C00000"/>
                </a:solidFill>
              </a:rPr>
              <a:t>if and only if </a:t>
            </a:r>
            <a:r>
              <a:rPr lang="en-US" altLang="zh-CN" sz="2800"/>
              <a:t>all diagonal elements dominate the columns. </a:t>
            </a:r>
          </a:p>
        </p:txBody>
      </p:sp>
      <p:sp>
        <p:nvSpPr>
          <p:cNvPr id="40964" name="Rectangle 4"/>
          <p:cNvSpPr>
            <a:spLocks noChangeArrowheads="1"/>
          </p:cNvSpPr>
          <p:nvPr/>
        </p:nvSpPr>
        <p:spPr bwMode="auto">
          <a:xfrm>
            <a:off x="0" y="3073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en-US" sz="1800"/>
          </a:p>
        </p:txBody>
      </p:sp>
      <p:graphicFrame>
        <p:nvGraphicFramePr>
          <p:cNvPr id="40965" name="Object 5"/>
          <p:cNvGraphicFramePr>
            <a:graphicFrameLocks noChangeAspect="1"/>
          </p:cNvGraphicFramePr>
          <p:nvPr/>
        </p:nvGraphicFramePr>
        <p:xfrm>
          <a:off x="3048000" y="3124200"/>
          <a:ext cx="1600200" cy="1447800"/>
        </p:xfrm>
        <a:graphic>
          <a:graphicData uri="http://schemas.openxmlformats.org/presentationml/2006/ole">
            <mc:AlternateContent xmlns:mc="http://schemas.openxmlformats.org/markup-compatibility/2006">
              <mc:Choice xmlns:v="urn:schemas-microsoft-com:vml" Requires="v">
                <p:oleObj spid="_x0000_s41344" name="Equation" r:id="rId4" imgW="698500" imgH="711200" progId="Equation.DSMT4">
                  <p:embed/>
                </p:oleObj>
              </mc:Choice>
              <mc:Fallback>
                <p:oleObj name="Equation" r:id="rId4" imgW="698500" imgH="711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124200"/>
                        <a:ext cx="160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en-US" sz="1800"/>
          </a:p>
        </p:txBody>
      </p:sp>
      <p:graphicFrame>
        <p:nvGraphicFramePr>
          <p:cNvPr id="40967" name="Object 7"/>
          <p:cNvGraphicFramePr>
            <a:graphicFrameLocks noChangeAspect="1"/>
          </p:cNvGraphicFramePr>
          <p:nvPr/>
        </p:nvGraphicFramePr>
        <p:xfrm>
          <a:off x="6705600" y="3048000"/>
          <a:ext cx="1600200" cy="1524000"/>
        </p:xfrm>
        <a:graphic>
          <a:graphicData uri="http://schemas.openxmlformats.org/presentationml/2006/ole">
            <mc:AlternateContent xmlns:mc="http://schemas.openxmlformats.org/markup-compatibility/2006">
              <mc:Choice xmlns:v="urn:schemas-microsoft-com:vml" Requires="v">
                <p:oleObj spid="_x0000_s41345" name="Equation" r:id="rId6" imgW="685800" imgH="711200" progId="Equation.DSMT4">
                  <p:embed/>
                </p:oleObj>
              </mc:Choice>
              <mc:Fallback>
                <p:oleObj name="Equation" r:id="rId6" imgW="685800" imgH="711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3048000"/>
                        <a:ext cx="160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868363"/>
          </a:xfrm>
        </p:spPr>
        <p:txBody>
          <a:bodyPr/>
          <a:lstStyle/>
          <a:p>
            <a:pPr eaLnBrk="1" hangingPunct="1"/>
            <a:r>
              <a:rPr lang="zh-CN" altLang="en-US"/>
              <a:t>故障的处理：基本手段</a:t>
            </a:r>
            <a:r>
              <a:rPr lang="en-US" altLang="zh-CN"/>
              <a:t>I</a:t>
            </a:r>
          </a:p>
        </p:txBody>
      </p:sp>
      <p:sp>
        <p:nvSpPr>
          <p:cNvPr id="74755" name="Rectangle 3"/>
          <p:cNvSpPr>
            <a:spLocks noGrp="1" noChangeArrowheads="1"/>
          </p:cNvSpPr>
          <p:nvPr>
            <p:ph type="body" idx="1"/>
          </p:nvPr>
        </p:nvSpPr>
        <p:spPr>
          <a:xfrm>
            <a:off x="457200" y="838200"/>
            <a:ext cx="8153400" cy="6019800"/>
          </a:xfrm>
        </p:spPr>
        <p:txBody>
          <a:bodyPr/>
          <a:lstStyle/>
          <a:p>
            <a:pPr marL="609600" indent="-609600" eaLnBrk="1" hangingPunct="1">
              <a:lnSpc>
                <a:spcPct val="90000"/>
              </a:lnSpc>
            </a:pPr>
            <a:r>
              <a:rPr lang="zh-CN" altLang="en-US" dirty="0"/>
              <a:t>故障检测技术</a:t>
            </a:r>
          </a:p>
          <a:p>
            <a:pPr marL="990600" lvl="1" indent="-533400" eaLnBrk="1" hangingPunct="1">
              <a:lnSpc>
                <a:spcPct val="90000"/>
              </a:lnSpc>
            </a:pPr>
            <a:r>
              <a:rPr lang="zh-CN" altLang="en-US" dirty="0"/>
              <a:t>被动式检测是在程序中的若干位置设置检测点，等待错误征兆的出现</a:t>
            </a:r>
          </a:p>
          <a:p>
            <a:pPr marL="1371600" lvl="2" indent="-457200" eaLnBrk="1" hangingPunct="1">
              <a:lnSpc>
                <a:spcPct val="90000"/>
              </a:lnSpc>
            </a:pPr>
            <a:r>
              <a:rPr lang="zh-CN" altLang="en-US" sz="2800" dirty="0"/>
              <a:t>需要提供与程序执行模块相分离的自动错误检测模块</a:t>
            </a:r>
          </a:p>
          <a:p>
            <a:pPr marL="990600" lvl="1" indent="-533400" eaLnBrk="1" hangingPunct="1">
              <a:lnSpc>
                <a:spcPct val="90000"/>
              </a:lnSpc>
            </a:pPr>
            <a:r>
              <a:rPr lang="zh-CN" altLang="en-US" dirty="0"/>
              <a:t>主动式检测是对程序状态主动地进行检查；</a:t>
            </a:r>
          </a:p>
          <a:p>
            <a:pPr marL="1371600" lvl="2" indent="-457200" eaLnBrk="1" hangingPunct="1">
              <a:lnSpc>
                <a:spcPct val="90000"/>
              </a:lnSpc>
            </a:pPr>
            <a:r>
              <a:rPr lang="zh-CN" altLang="en-US" sz="2800" dirty="0">
                <a:solidFill>
                  <a:srgbClr val="0000CC"/>
                </a:solidFill>
              </a:rPr>
              <a:t>利用心跳判断分布式进程失效</a:t>
            </a:r>
            <a:r>
              <a:rPr lang="zh-CN" altLang="en-US" sz="2800" dirty="0"/>
              <a:t>：只是指出进程</a:t>
            </a:r>
            <a:r>
              <a:rPr lang="en-US" altLang="zh-CN" sz="2800" dirty="0"/>
              <a:t>p</a:t>
            </a:r>
            <a:r>
              <a:rPr lang="zh-CN" altLang="en-US" sz="2800" dirty="0"/>
              <a:t>可能失效，并非精确地指出</a:t>
            </a:r>
            <a:r>
              <a:rPr lang="en-US" altLang="zh-CN" sz="2800" dirty="0"/>
              <a:t>p</a:t>
            </a:r>
            <a:r>
              <a:rPr lang="zh-CN" altLang="en-US" sz="2800" dirty="0"/>
              <a:t>真正失效了：不可靠的故障检测器</a:t>
            </a:r>
          </a:p>
          <a:p>
            <a:pPr marL="1828800" lvl="3" indent="-457200" eaLnBrk="1" hangingPunct="1">
              <a:lnSpc>
                <a:spcPct val="90000"/>
              </a:lnSpc>
            </a:pPr>
            <a:r>
              <a:rPr lang="zh-CN" altLang="en-US" sz="2400" dirty="0"/>
              <a:t>不可靠的故障检测器：</a:t>
            </a:r>
            <a:r>
              <a:rPr lang="en-US" altLang="zh-CN" sz="2400" dirty="0"/>
              <a:t>eventually weak failure detector (eventually weakly complete, eventually weakly accurate)</a:t>
            </a:r>
            <a:r>
              <a:rPr lang="zh-CN" altLang="en-US" sz="2400" dirty="0"/>
              <a:t>：这样的故障检测器在通信是可靠的、崩溃进程不超过一半的时候，能在异步系统中达成共识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 y="0"/>
            <a:ext cx="8991600" cy="838200"/>
          </a:xfrm>
        </p:spPr>
        <p:txBody>
          <a:bodyPr/>
          <a:lstStyle/>
          <a:p>
            <a:pPr eaLnBrk="1" hangingPunct="1"/>
            <a:r>
              <a:rPr lang="en-US" altLang="zh-CN" sz="3600"/>
              <a:t>How to judge a consistent global state (3)</a:t>
            </a:r>
          </a:p>
        </p:txBody>
      </p:sp>
      <p:sp>
        <p:nvSpPr>
          <p:cNvPr id="41987" name="Rectangle 3"/>
          <p:cNvSpPr>
            <a:spLocks noGrp="1" noChangeArrowheads="1"/>
          </p:cNvSpPr>
          <p:nvPr>
            <p:ph type="body" idx="1"/>
          </p:nvPr>
        </p:nvSpPr>
        <p:spPr>
          <a:xfrm>
            <a:off x="457200" y="762000"/>
            <a:ext cx="8229600" cy="6096000"/>
          </a:xfrm>
        </p:spPr>
        <p:txBody>
          <a:bodyPr/>
          <a:lstStyle/>
          <a:p>
            <a:pPr eaLnBrk="1" hangingPunct="1">
              <a:lnSpc>
                <a:spcPct val="90000"/>
              </a:lnSpc>
            </a:pPr>
            <a:r>
              <a:rPr lang="en-US" altLang="zh-CN" sz="2800"/>
              <a:t>Diagonal of the matrix counts the number of events each process has executed, up to global state S. </a:t>
            </a:r>
          </a:p>
          <a:p>
            <a:pPr eaLnBrk="1" hangingPunct="1">
              <a:lnSpc>
                <a:spcPct val="90000"/>
              </a:lnSpc>
            </a:pPr>
            <a:r>
              <a:rPr lang="en-US" altLang="zh-CN" sz="2800"/>
              <a:t>A state is consistent if the process knows the best about itself than other processes.</a:t>
            </a:r>
          </a:p>
          <a:p>
            <a:pPr eaLnBrk="1" hangingPunct="1">
              <a:lnSpc>
                <a:spcPct val="90000"/>
              </a:lnSpc>
            </a:pPr>
            <a:r>
              <a:rPr lang="en-US" altLang="zh-CN" sz="2800"/>
              <a:t>In the example: </a:t>
            </a:r>
          </a:p>
          <a:p>
            <a:pPr lvl="1" eaLnBrk="1" hangingPunct="1">
              <a:lnSpc>
                <a:spcPct val="80000"/>
              </a:lnSpc>
            </a:pPr>
            <a:r>
              <a:rPr lang="en-US" altLang="zh-CN" sz="2400"/>
              <a:t>You can verify that the diagonal in D(S1) dominates the columns, i.e., diagonal is the largest element along each column.</a:t>
            </a:r>
          </a:p>
          <a:p>
            <a:pPr lvl="1" eaLnBrk="1" hangingPunct="1">
              <a:lnSpc>
                <a:spcPct val="80000"/>
              </a:lnSpc>
            </a:pPr>
            <a:r>
              <a:rPr lang="en-US" altLang="zh-CN" sz="2400"/>
              <a:t>This means that S1 is consistent.</a:t>
            </a:r>
          </a:p>
          <a:p>
            <a:pPr lvl="1" eaLnBrk="1" hangingPunct="1">
              <a:lnSpc>
                <a:spcPct val="80000"/>
              </a:lnSpc>
            </a:pPr>
            <a:r>
              <a:rPr lang="en-US" altLang="zh-CN" sz="2400"/>
              <a:t>For state S2, it can be seen that the diagonal no longer dominates the columns.</a:t>
            </a:r>
          </a:p>
          <a:p>
            <a:pPr lvl="1" eaLnBrk="1" hangingPunct="1">
              <a:lnSpc>
                <a:spcPct val="80000"/>
              </a:lnSpc>
            </a:pPr>
            <a:r>
              <a:rPr lang="en-US" altLang="zh-CN" sz="2400"/>
              <a:t>The largest element of first column is not on the diagonal.</a:t>
            </a:r>
          </a:p>
          <a:p>
            <a:pPr lvl="1" eaLnBrk="1" hangingPunct="1">
              <a:lnSpc>
                <a:spcPct val="80000"/>
              </a:lnSpc>
            </a:pPr>
            <a:r>
              <a:rPr lang="en-US" altLang="zh-CN" sz="2400"/>
              <a:t>Thus S2 is inconsistent. Reason: P3 knows of 5 events from P1, but P1 only executes 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 y="0"/>
            <a:ext cx="8839200" cy="685800"/>
          </a:xfrm>
        </p:spPr>
        <p:txBody>
          <a:bodyPr/>
          <a:lstStyle/>
          <a:p>
            <a:pPr eaLnBrk="1" hangingPunct="1"/>
            <a:r>
              <a:rPr lang="en-US" altLang="zh-CN" sz="3200"/>
              <a:t>State Interval Model for Recovery (1)</a:t>
            </a:r>
            <a:r>
              <a:rPr lang="en-US" altLang="zh-CN"/>
              <a:t> </a:t>
            </a:r>
          </a:p>
        </p:txBody>
      </p:sp>
      <p:sp>
        <p:nvSpPr>
          <p:cNvPr id="43011" name="Rectangle 3"/>
          <p:cNvSpPr>
            <a:spLocks noGrp="1" noChangeArrowheads="1"/>
          </p:cNvSpPr>
          <p:nvPr>
            <p:ph type="body" idx="1"/>
          </p:nvPr>
        </p:nvSpPr>
        <p:spPr>
          <a:xfrm>
            <a:off x="457200" y="685800"/>
            <a:ext cx="8229600" cy="6096000"/>
          </a:xfrm>
        </p:spPr>
        <p:txBody>
          <a:bodyPr/>
          <a:lstStyle/>
          <a:p>
            <a:pPr eaLnBrk="1" hangingPunct="1"/>
            <a:r>
              <a:rPr lang="en-US" altLang="zh-CN" sz="2400"/>
              <a:t>Assuming the deterministic process execution and message logging, the vector clock can be modified for state intervals instead of for events. </a:t>
            </a:r>
          </a:p>
          <a:p>
            <a:pPr eaLnBrk="1" hangingPunct="1"/>
            <a:r>
              <a:rPr lang="en-US" altLang="zh-CN" sz="2400">
                <a:solidFill>
                  <a:srgbClr val="0000CC"/>
                </a:solidFill>
              </a:rPr>
              <a:t>State interval</a:t>
            </a:r>
          </a:p>
          <a:p>
            <a:pPr lvl="1" eaLnBrk="1" hangingPunct="1"/>
            <a:r>
              <a:rPr lang="en-US" altLang="zh-CN" sz="2400"/>
              <a:t>A state interval is a sequence of events on a process. </a:t>
            </a:r>
          </a:p>
          <a:p>
            <a:pPr lvl="1" eaLnBrk="1" hangingPunct="1"/>
            <a:r>
              <a:rPr lang="en-US" altLang="zh-CN" sz="2400"/>
              <a:t>A state interval is started by receipt of a message. </a:t>
            </a:r>
          </a:p>
          <a:p>
            <a:pPr lvl="1" eaLnBrk="1" hangingPunct="1"/>
            <a:r>
              <a:rPr lang="en-US" altLang="zh-CN" sz="2400"/>
              <a:t>Each state interval has a sequence number, called </a:t>
            </a:r>
            <a:r>
              <a:rPr lang="en-US" altLang="zh-CN" sz="2400">
                <a:solidFill>
                  <a:srgbClr val="0000CC"/>
                </a:solidFill>
              </a:rPr>
              <a:t>the state interval index</a:t>
            </a:r>
            <a:r>
              <a:rPr lang="en-US" altLang="zh-CN" sz="2400"/>
              <a:t>.</a:t>
            </a:r>
          </a:p>
          <a:p>
            <a:pPr lvl="1" eaLnBrk="1" hangingPunct="1"/>
            <a:r>
              <a:rPr lang="en-US" altLang="zh-CN" sz="2400"/>
              <a:t>A state interval ends when a new message is received, including the receiving event of current message but excluding the new message.</a:t>
            </a:r>
          </a:p>
          <a:p>
            <a:pPr eaLnBrk="1" hangingPunct="1"/>
            <a:r>
              <a:rPr lang="en-US" altLang="zh-CN" sz="2400">
                <a:solidFill>
                  <a:srgbClr val="0000CC"/>
                </a:solidFill>
              </a:rPr>
              <a:t>Each message carries the state interval index </a:t>
            </a:r>
            <a:r>
              <a:rPr lang="en-US" altLang="zh-CN" sz="2400"/>
              <a:t>and each state interval is associated with </a:t>
            </a:r>
            <a:r>
              <a:rPr lang="en-US" altLang="zh-CN" sz="2400">
                <a:solidFill>
                  <a:srgbClr val="0000CC"/>
                </a:solidFill>
              </a:rPr>
              <a:t>a dependency vector C</a:t>
            </a:r>
            <a:r>
              <a:rPr lang="en-US" altLang="zh-CN" sz="2400"/>
              <a:t>, which is like a vector clock for an event.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0"/>
            <a:ext cx="8763000" cy="914400"/>
          </a:xfrm>
        </p:spPr>
        <p:txBody>
          <a:bodyPr/>
          <a:lstStyle/>
          <a:p>
            <a:pPr eaLnBrk="1" hangingPunct="1"/>
            <a:r>
              <a:rPr lang="en-US" altLang="zh-CN" sz="3200"/>
              <a:t>State Interval Model for Recovery (2)</a:t>
            </a:r>
          </a:p>
        </p:txBody>
      </p:sp>
      <p:sp>
        <p:nvSpPr>
          <p:cNvPr id="44035" name="Rectangle 3"/>
          <p:cNvSpPr>
            <a:spLocks noGrp="1" noChangeArrowheads="1"/>
          </p:cNvSpPr>
          <p:nvPr>
            <p:ph type="body" sz="half" idx="1"/>
          </p:nvPr>
        </p:nvSpPr>
        <p:spPr>
          <a:xfrm>
            <a:off x="228600" y="927100"/>
            <a:ext cx="8382000" cy="6019800"/>
          </a:xfrm>
        </p:spPr>
        <p:txBody>
          <a:bodyPr/>
          <a:lstStyle/>
          <a:p>
            <a:pPr eaLnBrk="1" hangingPunct="1">
              <a:lnSpc>
                <a:spcPct val="80000"/>
              </a:lnSpc>
            </a:pPr>
            <a:r>
              <a:rPr lang="en-US" altLang="zh-CN" sz="2400" dirty="0"/>
              <a:t>When a message from </a:t>
            </a:r>
            <a:r>
              <a:rPr lang="en-US" altLang="zh-CN" sz="2400" dirty="0" err="1"/>
              <a:t>Pj</a:t>
            </a:r>
            <a:r>
              <a:rPr lang="en-US" altLang="zh-CN" sz="2400" dirty="0"/>
              <a:t> is received at Pi, Ci[j] will be incremented by 1.</a:t>
            </a:r>
          </a:p>
          <a:p>
            <a:pPr eaLnBrk="1" hangingPunct="1">
              <a:lnSpc>
                <a:spcPct val="80000"/>
              </a:lnSpc>
            </a:pPr>
            <a:endParaRPr lang="en-US" altLang="zh-CN" sz="2400" dirty="0"/>
          </a:p>
          <a:p>
            <a:pPr eaLnBrk="1" hangingPunct="1">
              <a:lnSpc>
                <a:spcPct val="80000"/>
              </a:lnSpc>
            </a:pPr>
            <a:endParaRPr lang="en-US" altLang="zh-CN" sz="2400" dirty="0"/>
          </a:p>
          <a:p>
            <a:pPr eaLnBrk="1" hangingPunct="1">
              <a:lnSpc>
                <a:spcPct val="80000"/>
              </a:lnSpc>
            </a:pPr>
            <a:endParaRPr lang="en-US" altLang="zh-CN" sz="2400" dirty="0"/>
          </a:p>
          <a:p>
            <a:pPr eaLnBrk="1" hangingPunct="1">
              <a:lnSpc>
                <a:spcPct val="80000"/>
              </a:lnSpc>
            </a:pPr>
            <a:endParaRPr lang="en-US" altLang="zh-CN" sz="2400" dirty="0"/>
          </a:p>
          <a:p>
            <a:pPr eaLnBrk="1" hangingPunct="1">
              <a:lnSpc>
                <a:spcPct val="80000"/>
              </a:lnSpc>
            </a:pPr>
            <a:endParaRPr lang="en-US" altLang="zh-CN" sz="2400" dirty="0"/>
          </a:p>
          <a:p>
            <a:pPr eaLnBrk="1" hangingPunct="1">
              <a:lnSpc>
                <a:spcPct val="80000"/>
              </a:lnSpc>
            </a:pPr>
            <a:endParaRPr lang="en-US" altLang="zh-CN" sz="2400" dirty="0"/>
          </a:p>
          <a:p>
            <a:pPr eaLnBrk="1" hangingPunct="1">
              <a:lnSpc>
                <a:spcPct val="80000"/>
              </a:lnSpc>
            </a:pPr>
            <a:endParaRPr lang="en-US" altLang="zh-CN" sz="2400" dirty="0"/>
          </a:p>
          <a:p>
            <a:pPr eaLnBrk="1" hangingPunct="1">
              <a:lnSpc>
                <a:spcPct val="80000"/>
              </a:lnSpc>
            </a:pPr>
            <a:r>
              <a:rPr lang="en-US" altLang="zh-CN" sz="2400" dirty="0"/>
              <a:t>S1 and S2 can be denoted by </a:t>
            </a:r>
            <a:r>
              <a:rPr lang="en-US" altLang="zh-CN" sz="2400" dirty="0">
                <a:solidFill>
                  <a:srgbClr val="0000CC"/>
                </a:solidFill>
              </a:rPr>
              <a:t>the dependency matrices</a:t>
            </a:r>
            <a:r>
              <a:rPr lang="en-US" altLang="zh-CN" sz="2400" dirty="0"/>
              <a:t>.</a:t>
            </a:r>
          </a:p>
          <a:p>
            <a:pPr eaLnBrk="1" hangingPunct="1">
              <a:lnSpc>
                <a:spcPct val="80000"/>
              </a:lnSpc>
            </a:pPr>
            <a:endParaRPr lang="en-US" altLang="zh-CN" sz="2400" dirty="0"/>
          </a:p>
          <a:p>
            <a:pPr eaLnBrk="1" hangingPunct="1">
              <a:lnSpc>
                <a:spcPct val="80000"/>
              </a:lnSpc>
            </a:pPr>
            <a:r>
              <a:rPr lang="en-US" altLang="zh-CN" sz="2400" dirty="0"/>
              <a:t>Thus D(S1)=                     and D(S2)=  </a:t>
            </a:r>
          </a:p>
          <a:p>
            <a:pPr eaLnBrk="1" hangingPunct="1">
              <a:lnSpc>
                <a:spcPct val="80000"/>
              </a:lnSpc>
            </a:pPr>
            <a:endParaRPr lang="en-US" altLang="zh-CN" sz="2400" dirty="0"/>
          </a:p>
          <a:p>
            <a:pPr eaLnBrk="1" hangingPunct="1">
              <a:lnSpc>
                <a:spcPct val="80000"/>
              </a:lnSpc>
            </a:pPr>
            <a:r>
              <a:rPr lang="en-US" altLang="zh-CN" sz="2400" dirty="0"/>
              <a:t>The diagonal of the matrix counts the number of messages each process has received, up to the global state. </a:t>
            </a:r>
          </a:p>
        </p:txBody>
      </p:sp>
      <p:sp>
        <p:nvSpPr>
          <p:cNvPr id="440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en-US" sz="1800"/>
          </a:p>
        </p:txBody>
      </p:sp>
      <p:graphicFrame>
        <p:nvGraphicFramePr>
          <p:cNvPr id="44037" name="Object 4"/>
          <p:cNvGraphicFramePr>
            <a:graphicFrameLocks noChangeAspect="1"/>
          </p:cNvGraphicFramePr>
          <p:nvPr/>
        </p:nvGraphicFramePr>
        <p:xfrm>
          <a:off x="2667000" y="4495800"/>
          <a:ext cx="1524000" cy="1143000"/>
        </p:xfrm>
        <a:graphic>
          <a:graphicData uri="http://schemas.openxmlformats.org/presentationml/2006/ole">
            <mc:AlternateContent xmlns:mc="http://schemas.openxmlformats.org/markup-compatibility/2006">
              <mc:Choice xmlns:v="urn:schemas-microsoft-com:vml" Requires="v">
                <p:oleObj spid="_x0000_s44431" name="Equation" r:id="rId4" imgW="787400" imgH="711200" progId="Equation.DSMT4">
                  <p:embed/>
                </p:oleObj>
              </mc:Choice>
              <mc:Fallback>
                <p:oleObj name="Equation" r:id="rId4" imgW="787400" imgH="71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495800"/>
                        <a:ext cx="152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en-US" sz="1800"/>
          </a:p>
        </p:txBody>
      </p:sp>
      <p:graphicFrame>
        <p:nvGraphicFramePr>
          <p:cNvPr id="44039" name="Object 6"/>
          <p:cNvGraphicFramePr>
            <a:graphicFrameLocks noChangeAspect="1"/>
          </p:cNvGraphicFramePr>
          <p:nvPr/>
        </p:nvGraphicFramePr>
        <p:xfrm>
          <a:off x="6096000" y="4495800"/>
          <a:ext cx="1600200" cy="1143000"/>
        </p:xfrm>
        <a:graphic>
          <a:graphicData uri="http://schemas.openxmlformats.org/presentationml/2006/ole">
            <mc:AlternateContent xmlns:mc="http://schemas.openxmlformats.org/markup-compatibility/2006">
              <mc:Choice xmlns:v="urn:schemas-microsoft-com:vml" Requires="v">
                <p:oleObj spid="_x0000_s44432" name="Equation" r:id="rId6" imgW="761669" imgH="710891" progId="Equation.DSMT4">
                  <p:embed/>
                </p:oleObj>
              </mc:Choice>
              <mc:Fallback>
                <p:oleObj name="Equation" r:id="rId6" imgW="761669" imgH="710891"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495800"/>
                        <a:ext cx="160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40" name="Picture 20"/>
          <p:cNvPicPr>
            <a:picLocks noGrp="1" noChangeAspect="1" noChangeArrowheads="1"/>
          </p:cNvPicPr>
          <p:nvPr>
            <p:ph sz="half" idx="2"/>
          </p:nvPr>
        </p:nvPicPr>
        <p:blipFill>
          <a:blip r:embed="rId8" cstate="print">
            <a:extLst>
              <a:ext uri="{28A0092B-C50C-407E-A947-70E740481C1C}">
                <a14:useLocalDpi xmlns:a14="http://schemas.microsoft.com/office/drawing/2010/main" val="0"/>
              </a:ext>
            </a:extLst>
          </a:blip>
          <a:srcRect/>
          <a:stretch>
            <a:fillRect/>
          </a:stretch>
        </p:blipFill>
        <p:spPr>
          <a:xfrm>
            <a:off x="3581400" y="1371600"/>
            <a:ext cx="4876800" cy="2590800"/>
          </a:xfrm>
          <a:noFill/>
        </p:spPr>
      </p:pic>
      <p:sp>
        <p:nvSpPr>
          <p:cNvPr id="44041" name="Text Box 21"/>
          <p:cNvSpPr txBox="1">
            <a:spLocks noChangeArrowheads="1"/>
          </p:cNvSpPr>
          <p:nvPr/>
        </p:nvSpPr>
        <p:spPr bwMode="auto">
          <a:xfrm>
            <a:off x="3276600" y="3200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4042" name="Text Box 22"/>
          <p:cNvSpPr txBox="1">
            <a:spLocks noChangeArrowheads="1"/>
          </p:cNvSpPr>
          <p:nvPr/>
        </p:nvSpPr>
        <p:spPr bwMode="auto">
          <a:xfrm>
            <a:off x="3276600" y="236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4043" name="Text Box 23"/>
          <p:cNvSpPr txBox="1">
            <a:spLocks noChangeArrowheads="1"/>
          </p:cNvSpPr>
          <p:nvPr/>
        </p:nvSpPr>
        <p:spPr bwMode="auto">
          <a:xfrm>
            <a:off x="3276600" y="1524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4044" name="Text Box 24"/>
          <p:cNvSpPr txBox="1">
            <a:spLocks noChangeArrowheads="1"/>
          </p:cNvSpPr>
          <p:nvPr/>
        </p:nvSpPr>
        <p:spPr bwMode="auto">
          <a:xfrm>
            <a:off x="1355725" y="22320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4045" name="Text Box 25"/>
          <p:cNvSpPr txBox="1">
            <a:spLocks noChangeArrowheads="1"/>
          </p:cNvSpPr>
          <p:nvPr/>
        </p:nvSpPr>
        <p:spPr bwMode="auto">
          <a:xfrm>
            <a:off x="4800600" y="3200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44046" name="Text Box 26"/>
          <p:cNvSpPr txBox="1">
            <a:spLocks noChangeArrowheads="1"/>
          </p:cNvSpPr>
          <p:nvPr/>
        </p:nvSpPr>
        <p:spPr bwMode="auto">
          <a:xfrm>
            <a:off x="6172200" y="236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44047" name="Text Box 27"/>
          <p:cNvSpPr txBox="1">
            <a:spLocks noChangeArrowheads="1"/>
          </p:cNvSpPr>
          <p:nvPr/>
        </p:nvSpPr>
        <p:spPr bwMode="auto">
          <a:xfrm>
            <a:off x="4800600"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44048" name="Text Box 28"/>
          <p:cNvSpPr txBox="1">
            <a:spLocks noChangeArrowheads="1"/>
          </p:cNvSpPr>
          <p:nvPr/>
        </p:nvSpPr>
        <p:spPr bwMode="auto">
          <a:xfrm>
            <a:off x="7772400" y="3200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4049" name="Text Box 29"/>
          <p:cNvSpPr txBox="1">
            <a:spLocks noChangeArrowheads="1"/>
          </p:cNvSpPr>
          <p:nvPr/>
        </p:nvSpPr>
        <p:spPr bwMode="auto">
          <a:xfrm>
            <a:off x="5791200"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4050" name="Text Box 30"/>
          <p:cNvSpPr txBox="1">
            <a:spLocks noChangeArrowheads="1"/>
          </p:cNvSpPr>
          <p:nvPr/>
        </p:nvSpPr>
        <p:spPr bwMode="auto">
          <a:xfrm>
            <a:off x="6858000" y="236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4051" name="Text Box 20"/>
          <p:cNvSpPr txBox="1">
            <a:spLocks noChangeArrowheads="1"/>
          </p:cNvSpPr>
          <p:nvPr/>
        </p:nvSpPr>
        <p:spPr bwMode="auto">
          <a:xfrm>
            <a:off x="8159750" y="381000"/>
            <a:ext cx="984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state </a:t>
            </a:r>
          </a:p>
          <a:p>
            <a:pPr algn="ctr" eaLnBrk="1" hangingPunct="1">
              <a:spcBef>
                <a:spcPct val="0"/>
              </a:spcBef>
              <a:buFontTx/>
              <a:buNone/>
            </a:pPr>
            <a:r>
              <a:rPr lang="en-US" altLang="zh-CN" sz="1800"/>
              <a:t>interval </a:t>
            </a:r>
          </a:p>
          <a:p>
            <a:pPr algn="ctr" eaLnBrk="1" hangingPunct="1">
              <a:spcBef>
                <a:spcPct val="0"/>
              </a:spcBef>
              <a:buFontTx/>
              <a:buNone/>
            </a:pPr>
            <a:r>
              <a:rPr lang="en-US" altLang="zh-CN" sz="1800"/>
              <a:t>index </a:t>
            </a:r>
            <a:endParaRPr lang="zh-CN" altLang="en-US" sz="1800"/>
          </a:p>
        </p:txBody>
      </p:sp>
      <p:sp>
        <p:nvSpPr>
          <p:cNvPr id="44052" name="Line 21"/>
          <p:cNvSpPr>
            <a:spLocks noChangeShapeType="1"/>
          </p:cNvSpPr>
          <p:nvPr/>
        </p:nvSpPr>
        <p:spPr bwMode="auto">
          <a:xfrm flipH="1">
            <a:off x="6096000" y="685800"/>
            <a:ext cx="2286000" cy="914400"/>
          </a:xfrm>
          <a:prstGeom prst="line">
            <a:avLst/>
          </a:prstGeom>
          <a:noFill/>
          <a:ln w="381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3" name="Line 22"/>
          <p:cNvSpPr>
            <a:spLocks noChangeShapeType="1"/>
          </p:cNvSpPr>
          <p:nvPr/>
        </p:nvSpPr>
        <p:spPr bwMode="auto">
          <a:xfrm flipH="1">
            <a:off x="7162800" y="1219200"/>
            <a:ext cx="1143000" cy="1219200"/>
          </a:xfrm>
          <a:prstGeom prst="line">
            <a:avLst/>
          </a:prstGeom>
          <a:noFill/>
          <a:ln w="381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4" name="Line 23"/>
          <p:cNvSpPr>
            <a:spLocks noChangeShapeType="1"/>
          </p:cNvSpPr>
          <p:nvPr/>
        </p:nvSpPr>
        <p:spPr bwMode="auto">
          <a:xfrm flipH="1">
            <a:off x="7924800" y="1371600"/>
            <a:ext cx="533400" cy="1828800"/>
          </a:xfrm>
          <a:prstGeom prst="line">
            <a:avLst/>
          </a:prstGeom>
          <a:noFill/>
          <a:ln w="381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文本框 2">
            <a:extLst>
              <a:ext uri="{FF2B5EF4-FFF2-40B4-BE49-F238E27FC236}">
                <a16:creationId xmlns:a16="http://schemas.microsoft.com/office/drawing/2014/main" id="{0BC9B64D-9370-43E7-90D9-C1518484FC0F}"/>
              </a:ext>
            </a:extLst>
          </p:cNvPr>
          <p:cNvSpPr txBox="1"/>
          <p:nvPr/>
        </p:nvSpPr>
        <p:spPr>
          <a:xfrm>
            <a:off x="4286518" y="1863894"/>
            <a:ext cx="1580882" cy="307777"/>
          </a:xfrm>
          <a:prstGeom prst="rect">
            <a:avLst/>
          </a:prstGeom>
          <a:noFill/>
        </p:spPr>
        <p:txBody>
          <a:bodyPr wrap="none" rtlCol="0">
            <a:spAutoFit/>
          </a:bodyPr>
          <a:lstStyle/>
          <a:p>
            <a:r>
              <a:rPr lang="zh-CN" altLang="en-US" sz="1400" dirty="0">
                <a:solidFill>
                  <a:srgbClr val="C00000"/>
                </a:solidFill>
              </a:rPr>
              <a:t>稍带传</a:t>
            </a:r>
            <a:r>
              <a:rPr lang="en-US" altLang="zh-CN" sz="1400" dirty="0">
                <a:solidFill>
                  <a:srgbClr val="C00000"/>
                </a:solidFill>
              </a:rPr>
              <a:t>P2</a:t>
            </a:r>
            <a:r>
              <a:rPr lang="zh-CN" altLang="en-US" sz="1400" dirty="0">
                <a:solidFill>
                  <a:srgbClr val="C00000"/>
                </a:solidFill>
              </a:rPr>
              <a:t>的状态</a:t>
            </a:r>
            <a:r>
              <a:rPr lang="en-US" altLang="zh-CN" sz="1400" dirty="0">
                <a:solidFill>
                  <a:srgbClr val="C00000"/>
                </a:solidFill>
              </a:rPr>
              <a:t>0</a:t>
            </a:r>
            <a:endParaRPr lang="zh-CN" altLang="en-US" sz="1400" dirty="0">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3200"/>
              <a:t>State Interval Model for Recovery (3)</a:t>
            </a:r>
          </a:p>
        </p:txBody>
      </p:sp>
      <p:sp>
        <p:nvSpPr>
          <p:cNvPr id="45059" name="Rectangle 3"/>
          <p:cNvSpPr>
            <a:spLocks noGrp="1" noChangeArrowheads="1"/>
          </p:cNvSpPr>
          <p:nvPr>
            <p:ph type="body" idx="1"/>
          </p:nvPr>
        </p:nvSpPr>
        <p:spPr/>
        <p:txBody>
          <a:bodyPr>
            <a:normAutofit/>
          </a:bodyPr>
          <a:lstStyle/>
          <a:p>
            <a:pPr eaLnBrk="1" hangingPunct="1"/>
            <a:r>
              <a:rPr lang="en-US" altLang="zh-CN" sz="2800"/>
              <a:t>In D(S1), the diagonal dominates the columns, meaning that S1 is consistent, or will be consistent on deterministic recovery.</a:t>
            </a:r>
          </a:p>
          <a:p>
            <a:pPr eaLnBrk="1" hangingPunct="1"/>
            <a:r>
              <a:rPr lang="en-US" altLang="zh-CN" sz="2800"/>
              <a:t>In D(S2), the diagonal no longer dominates the columns. Thus S2 is not consistent, and there is an orphan message.</a:t>
            </a:r>
          </a:p>
          <a:p>
            <a:pPr eaLnBrk="1" hangingPunct="1"/>
            <a:r>
              <a:rPr lang="en-US" altLang="zh-CN" sz="2800">
                <a:solidFill>
                  <a:srgbClr val="0000CC"/>
                </a:solidFill>
              </a:rPr>
              <a:t>The diagonal corresponds to a global state</a:t>
            </a:r>
            <a:r>
              <a:rPr lang="en-US" altLang="zh-CN" sz="2800"/>
              <a:t>.</a:t>
            </a:r>
          </a:p>
          <a:p>
            <a:pPr eaLnBrk="1" hangingPunct="1"/>
            <a:r>
              <a:rPr lang="en-US" altLang="zh-CN" sz="2800"/>
              <a:t>Since only receiving events are relevant, some global states are considered identical in this model.</a:t>
            </a:r>
          </a:p>
          <a:p>
            <a:pPr eaLnBrk="1" hangingPunct="1"/>
            <a:r>
              <a:rPr lang="en-US" altLang="zh-CN" sz="2800">
                <a:solidFill>
                  <a:srgbClr val="0000CC"/>
                </a:solidFill>
              </a:rPr>
              <a:t>A global state in which the diagonal dominates the columns is called a consistent global state.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0"/>
            <a:ext cx="8686800" cy="762000"/>
          </a:xfrm>
        </p:spPr>
        <p:txBody>
          <a:bodyPr/>
          <a:lstStyle/>
          <a:p>
            <a:pPr eaLnBrk="1" hangingPunct="1"/>
            <a:r>
              <a:rPr lang="en-US" altLang="zh-CN" sz="3200"/>
              <a:t>State Interval Model for Recovery (4)</a:t>
            </a:r>
          </a:p>
        </p:txBody>
      </p:sp>
      <p:sp>
        <p:nvSpPr>
          <p:cNvPr id="46083" name="Rectangle 3"/>
          <p:cNvSpPr>
            <a:spLocks noGrp="1" noChangeArrowheads="1"/>
          </p:cNvSpPr>
          <p:nvPr>
            <p:ph type="body" idx="1"/>
          </p:nvPr>
        </p:nvSpPr>
        <p:spPr>
          <a:xfrm>
            <a:off x="457200" y="685800"/>
            <a:ext cx="8534400" cy="6172200"/>
          </a:xfrm>
        </p:spPr>
        <p:txBody>
          <a:bodyPr/>
          <a:lstStyle/>
          <a:p>
            <a:pPr eaLnBrk="1" hangingPunct="1">
              <a:lnSpc>
                <a:spcPct val="80000"/>
              </a:lnSpc>
            </a:pPr>
            <a:r>
              <a:rPr lang="en-US" altLang="zh-CN" sz="2400"/>
              <a:t>In optimistic message logging, messages are logged asynchronously with respect to processing, and checkpoints are taken occasionally.</a:t>
            </a:r>
          </a:p>
          <a:p>
            <a:pPr eaLnBrk="1" hangingPunct="1">
              <a:lnSpc>
                <a:spcPct val="80000"/>
              </a:lnSpc>
            </a:pPr>
            <a:r>
              <a:rPr lang="en-US" altLang="zh-CN" sz="2400">
                <a:solidFill>
                  <a:srgbClr val="0000CC"/>
                </a:solidFill>
              </a:rPr>
              <a:t>A state interval is stable if all messages received between its most recent checkpoint and its starting message are logged</a:t>
            </a:r>
            <a:r>
              <a:rPr lang="en-US" altLang="zh-CN" sz="2400"/>
              <a:t>.</a:t>
            </a:r>
          </a:p>
          <a:p>
            <a:pPr lvl="1" eaLnBrk="1" hangingPunct="1">
              <a:lnSpc>
                <a:spcPct val="80000"/>
              </a:lnSpc>
            </a:pPr>
            <a:r>
              <a:rPr lang="en-US" altLang="zh-CN" sz="2400"/>
              <a:t>It is easy to see that a stable state interval can be reproduced from the disk when the process recovers after crashing (by restoring the most recent checkpoint and replaying messages from the log).</a:t>
            </a:r>
          </a:p>
          <a:p>
            <a:pPr eaLnBrk="1" hangingPunct="1">
              <a:lnSpc>
                <a:spcPct val="80000"/>
              </a:lnSpc>
            </a:pPr>
            <a:r>
              <a:rPr lang="en-US" altLang="zh-CN" sz="2400">
                <a:solidFill>
                  <a:srgbClr val="0000CC"/>
                </a:solidFill>
              </a:rPr>
              <a:t>A global state is recoverable if all state intervals in the state are stable</a:t>
            </a:r>
            <a:r>
              <a:rPr lang="en-US" altLang="zh-CN" sz="2400"/>
              <a:t>.</a:t>
            </a:r>
          </a:p>
          <a:p>
            <a:pPr eaLnBrk="1" hangingPunct="1">
              <a:lnSpc>
                <a:spcPct val="80000"/>
              </a:lnSpc>
            </a:pPr>
            <a:r>
              <a:rPr lang="en-US" altLang="zh-CN" sz="2400"/>
              <a:t>It is required that upon recovery after a failure, a consistent recoverable global state is restored.</a:t>
            </a:r>
          </a:p>
          <a:p>
            <a:pPr eaLnBrk="1" hangingPunct="1">
              <a:lnSpc>
                <a:spcPct val="80000"/>
              </a:lnSpc>
            </a:pPr>
            <a:r>
              <a:rPr lang="en-US" altLang="zh-CN" sz="2400"/>
              <a:t>State interval model optimizes in reducing message overhead from a vector to a single number, and the size of counter.</a:t>
            </a:r>
          </a:p>
          <a:p>
            <a:pPr eaLnBrk="1" hangingPunct="1">
              <a:lnSpc>
                <a:spcPct val="80000"/>
              </a:lnSpc>
            </a:pPr>
            <a:r>
              <a:rPr lang="en-US" altLang="zh-CN" sz="2400"/>
              <a:t>It also provides a basis for processes to detect orphan messages and to perform appropriate rollback recovery.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0"/>
            <a:ext cx="8229600" cy="838200"/>
          </a:xfrm>
        </p:spPr>
        <p:txBody>
          <a:bodyPr/>
          <a:lstStyle/>
          <a:p>
            <a:pPr eaLnBrk="1" hangingPunct="1"/>
            <a:r>
              <a:rPr lang="en-US" altLang="zh-CN" sz="3200">
                <a:solidFill>
                  <a:srgbClr val="0000CC"/>
                </a:solidFill>
              </a:rPr>
              <a:t>Forward error recovery: Stabilization</a:t>
            </a:r>
            <a:r>
              <a:rPr lang="en-US" altLang="zh-CN" sz="3600">
                <a:solidFill>
                  <a:srgbClr val="0000CC"/>
                </a:solidFill>
              </a:rPr>
              <a:t> </a:t>
            </a:r>
          </a:p>
        </p:txBody>
      </p:sp>
      <p:sp>
        <p:nvSpPr>
          <p:cNvPr id="47107" name="Rectangle 3"/>
          <p:cNvSpPr>
            <a:spLocks noGrp="1" noChangeArrowheads="1"/>
          </p:cNvSpPr>
          <p:nvPr>
            <p:ph type="body" idx="1"/>
          </p:nvPr>
        </p:nvSpPr>
        <p:spPr>
          <a:xfrm>
            <a:off x="304800" y="762000"/>
            <a:ext cx="8534400" cy="6096000"/>
          </a:xfrm>
        </p:spPr>
        <p:txBody>
          <a:bodyPr/>
          <a:lstStyle/>
          <a:p>
            <a:pPr eaLnBrk="1" hangingPunct="1">
              <a:lnSpc>
                <a:spcPct val="70000"/>
              </a:lnSpc>
            </a:pPr>
            <a:r>
              <a:rPr lang="en-US" altLang="zh-CN" sz="2400"/>
              <a:t>The set of all possible configurations or behaviors of a distributed system can be divided into two classes: legal, illegal. </a:t>
            </a:r>
          </a:p>
          <a:p>
            <a:pPr lvl="1" eaLnBrk="1" hangingPunct="1">
              <a:lnSpc>
                <a:spcPct val="70000"/>
              </a:lnSpc>
            </a:pPr>
            <a:r>
              <a:rPr lang="en-US" altLang="zh-CN" sz="2400">
                <a:solidFill>
                  <a:srgbClr val="0000CC"/>
                </a:solidFill>
              </a:rPr>
              <a:t>The legal configuration </a:t>
            </a:r>
            <a:r>
              <a:rPr lang="en-US" altLang="zh-CN" sz="2400"/>
              <a:t>of a nonreactive system is usually represented by </a:t>
            </a:r>
            <a:r>
              <a:rPr lang="en-US" altLang="zh-CN" sz="2400">
                <a:solidFill>
                  <a:srgbClr val="0000CC"/>
                </a:solidFill>
              </a:rPr>
              <a:t>an invariant over the global state </a:t>
            </a:r>
            <a:r>
              <a:rPr lang="en-US" altLang="zh-CN" sz="2400"/>
              <a:t>of the system.</a:t>
            </a:r>
          </a:p>
          <a:p>
            <a:pPr lvl="1" eaLnBrk="1" hangingPunct="1">
              <a:lnSpc>
                <a:spcPct val="70000"/>
              </a:lnSpc>
            </a:pPr>
            <a:r>
              <a:rPr lang="en-US" altLang="zh-CN" sz="2400"/>
              <a:t>In reactive systems, legal configuration is determined not only by a state predicate, but also by behaviors. </a:t>
            </a:r>
          </a:p>
          <a:p>
            <a:pPr eaLnBrk="1" hangingPunct="1">
              <a:lnSpc>
                <a:spcPct val="70000"/>
              </a:lnSpc>
            </a:pPr>
            <a:r>
              <a:rPr lang="en-US" altLang="zh-CN" sz="2400">
                <a:solidFill>
                  <a:srgbClr val="0000CC"/>
                </a:solidFill>
              </a:rPr>
              <a:t>Well-behaved systems </a:t>
            </a:r>
            <a:r>
              <a:rPr lang="en-US" altLang="zh-CN" sz="2400"/>
              <a:t>are always in a legal configuration, but such a system may switch to an illegal configuration due to the following reasons: transient failures, topology changes, environmental changes.</a:t>
            </a:r>
            <a:r>
              <a:rPr lang="en-US" altLang="zh-CN" sz="2800"/>
              <a:t> </a:t>
            </a:r>
          </a:p>
          <a:p>
            <a:pPr eaLnBrk="1" hangingPunct="1">
              <a:lnSpc>
                <a:spcPct val="70000"/>
              </a:lnSpc>
            </a:pPr>
            <a:r>
              <a:rPr lang="en-US" altLang="zh-CN" sz="2400">
                <a:solidFill>
                  <a:srgbClr val="0000CC"/>
                </a:solidFill>
              </a:rPr>
              <a:t>A system is called stabilizing </a:t>
            </a:r>
            <a:r>
              <a:rPr lang="en-US" altLang="zh-CN" sz="2400"/>
              <a:t>when the following two conditions hold:</a:t>
            </a:r>
          </a:p>
          <a:p>
            <a:pPr lvl="1" eaLnBrk="1" hangingPunct="1">
              <a:lnSpc>
                <a:spcPct val="70000"/>
              </a:lnSpc>
            </a:pPr>
            <a:r>
              <a:rPr lang="en-US" altLang="zh-CN" sz="2400">
                <a:solidFill>
                  <a:srgbClr val="0000CC"/>
                </a:solidFill>
              </a:rPr>
              <a:t>Convergence</a:t>
            </a:r>
            <a:r>
              <a:rPr lang="en-US" altLang="zh-CN" sz="2400"/>
              <a:t>: regardless of the initial state, and regardless of eligible actions chosen for execution at each step, the system eventually returns to a legal configuration. </a:t>
            </a:r>
          </a:p>
          <a:p>
            <a:pPr lvl="1" eaLnBrk="1" hangingPunct="1">
              <a:lnSpc>
                <a:spcPct val="70000"/>
              </a:lnSpc>
            </a:pPr>
            <a:r>
              <a:rPr lang="en-US" altLang="zh-CN" sz="2400">
                <a:solidFill>
                  <a:srgbClr val="0000CC"/>
                </a:solidFill>
              </a:rPr>
              <a:t>Closure</a:t>
            </a:r>
            <a:r>
              <a:rPr lang="en-US" altLang="zh-CN" sz="2400"/>
              <a:t>. Once in a legal configuration, the system continues to be in the legal configuration unless a failure or a perturbation corrupts the data memory.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76200"/>
            <a:ext cx="8229600" cy="914400"/>
          </a:xfrm>
        </p:spPr>
        <p:txBody>
          <a:bodyPr/>
          <a:lstStyle/>
          <a:p>
            <a:pPr eaLnBrk="1" hangingPunct="1"/>
            <a:r>
              <a:rPr lang="en-US" altLang="zh-CN" sz="3200"/>
              <a:t>A stabilizing algorithm for </a:t>
            </a:r>
            <a:br>
              <a:rPr lang="en-US" altLang="zh-CN" sz="3200"/>
            </a:br>
            <a:r>
              <a:rPr lang="en-US" altLang="zh-CN" sz="3200">
                <a:solidFill>
                  <a:srgbClr val="0000CC"/>
                </a:solidFill>
              </a:rPr>
              <a:t>constructing a spanning tree</a:t>
            </a:r>
          </a:p>
        </p:txBody>
      </p:sp>
      <p:sp>
        <p:nvSpPr>
          <p:cNvPr id="48131" name="Rectangle 3"/>
          <p:cNvSpPr>
            <a:spLocks noGrp="1" noChangeArrowheads="1"/>
          </p:cNvSpPr>
          <p:nvPr>
            <p:ph type="body" idx="1"/>
          </p:nvPr>
        </p:nvSpPr>
        <p:spPr>
          <a:xfrm>
            <a:off x="304800" y="990600"/>
            <a:ext cx="8382000" cy="5867400"/>
          </a:xfrm>
        </p:spPr>
        <p:txBody>
          <a:bodyPr/>
          <a:lstStyle/>
          <a:p>
            <a:pPr eaLnBrk="1" hangingPunct="1">
              <a:lnSpc>
                <a:spcPct val="80000"/>
              </a:lnSpc>
            </a:pPr>
            <a:r>
              <a:rPr lang="en-US" altLang="zh-CN" sz="2800"/>
              <a:t>Assume that failures do not partition the network and now construct from a connected undirected graph G=(V, E) (where |V| = n) a spanning tree </a:t>
            </a:r>
            <a:r>
              <a:rPr lang="en-US" altLang="zh-CN" sz="2800">
                <a:solidFill>
                  <a:srgbClr val="0000CC"/>
                </a:solidFill>
              </a:rPr>
              <a:t>rooted at r </a:t>
            </a:r>
            <a:r>
              <a:rPr lang="en-US" altLang="zh-CN" sz="2800"/>
              <a:t>with each node knowing its level in the tree. </a:t>
            </a:r>
          </a:p>
          <a:p>
            <a:pPr eaLnBrk="1" hangingPunct="1">
              <a:lnSpc>
                <a:spcPct val="80000"/>
              </a:lnSpc>
            </a:pPr>
            <a:r>
              <a:rPr lang="en-US" altLang="zh-CN" sz="2800">
                <a:solidFill>
                  <a:srgbClr val="3333FF"/>
                </a:solidFill>
              </a:rPr>
              <a:t>Each node </a:t>
            </a:r>
            <a:r>
              <a:rPr lang="en-US" altLang="zh-CN" sz="2800" i="1">
                <a:solidFill>
                  <a:srgbClr val="3333FF"/>
                </a:solidFill>
              </a:rPr>
              <a:t>i</a:t>
            </a:r>
            <a:r>
              <a:rPr lang="en-US" altLang="zh-CN" sz="2800">
                <a:solidFill>
                  <a:srgbClr val="3333FF"/>
                </a:solidFill>
              </a:rPr>
              <a:t> </a:t>
            </a:r>
            <a:r>
              <a:rPr lang="en-US" altLang="zh-CN" sz="2800"/>
              <a:t>other than the root </a:t>
            </a:r>
            <a:r>
              <a:rPr lang="en-US" altLang="zh-CN" sz="2800" i="1"/>
              <a:t>r</a:t>
            </a:r>
            <a:r>
              <a:rPr lang="en-US" altLang="zh-CN" sz="2800"/>
              <a:t> maintains the two local variables: </a:t>
            </a:r>
            <a:r>
              <a:rPr lang="en-US" altLang="zh-CN" sz="2800">
                <a:solidFill>
                  <a:srgbClr val="3333FF"/>
                </a:solidFill>
              </a:rPr>
              <a:t>L(i): level of i</a:t>
            </a:r>
            <a:r>
              <a:rPr lang="en-US" altLang="zh-CN" sz="2800"/>
              <a:t>; </a:t>
            </a:r>
            <a:r>
              <a:rPr lang="en-US" altLang="zh-CN" sz="2800">
                <a:solidFill>
                  <a:srgbClr val="3333FF"/>
                </a:solidFill>
              </a:rPr>
              <a:t>P(i): parent of i</a:t>
            </a:r>
            <a:r>
              <a:rPr lang="en-US" altLang="zh-CN" sz="2800"/>
              <a:t>. The </a:t>
            </a:r>
            <a:r>
              <a:rPr lang="en-US" altLang="zh-CN" sz="2800">
                <a:solidFill>
                  <a:srgbClr val="C00000"/>
                </a:solidFill>
              </a:rPr>
              <a:t>root </a:t>
            </a:r>
            <a:r>
              <a:rPr lang="en-US" altLang="zh-CN" sz="2800"/>
              <a:t>node r has </a:t>
            </a:r>
            <a:r>
              <a:rPr lang="en-US" altLang="zh-CN" sz="2800">
                <a:solidFill>
                  <a:srgbClr val="C00000"/>
                </a:solidFill>
              </a:rPr>
              <a:t>L(i) =0 </a:t>
            </a:r>
            <a:r>
              <a:rPr lang="en-US" altLang="zh-CN" sz="2800"/>
              <a:t>and no parent variable. </a:t>
            </a:r>
          </a:p>
          <a:p>
            <a:pPr eaLnBrk="1" hangingPunct="1">
              <a:lnSpc>
                <a:spcPct val="80000"/>
              </a:lnSpc>
            </a:pPr>
            <a:r>
              <a:rPr lang="en-US" altLang="zh-CN" sz="2800">
                <a:solidFill>
                  <a:srgbClr val="0000CC"/>
                </a:solidFill>
              </a:rPr>
              <a:t>Legal state: </a:t>
            </a:r>
            <a:r>
              <a:rPr lang="en-US" altLang="zh-CN" sz="2800"/>
              <a:t>if the parent pointers constitute a spanning tree of </a:t>
            </a:r>
            <a:r>
              <a:rPr lang="en-US" altLang="zh-CN" sz="2800" i="1"/>
              <a:t>G</a:t>
            </a:r>
            <a:r>
              <a:rPr lang="en-US" altLang="zh-CN" sz="2800"/>
              <a:t> rooted at the root, an each node except the root has a level equal to the level of its parent plus one. </a:t>
            </a:r>
          </a:p>
          <a:p>
            <a:pPr eaLnBrk="1" hangingPunct="1">
              <a:lnSpc>
                <a:spcPct val="70000"/>
              </a:lnSpc>
            </a:pPr>
            <a:r>
              <a:rPr lang="en-US" altLang="zh-CN" sz="2800"/>
              <a:t>If the following predicate is true, then the system reaches a legal state:</a:t>
            </a:r>
          </a:p>
          <a:p>
            <a:pPr eaLnBrk="1" hangingPunct="1">
              <a:lnSpc>
                <a:spcPct val="70000"/>
              </a:lnSpc>
              <a:buFontTx/>
              <a:buNone/>
            </a:pPr>
            <a:r>
              <a:rPr lang="en-US" altLang="zh-CN" sz="2800"/>
              <a:t>	</a:t>
            </a:r>
            <a:r>
              <a:rPr lang="en-US" altLang="zh-CN" sz="2800" b="1">
                <a:solidFill>
                  <a:srgbClr val="C00000"/>
                </a:solidFill>
              </a:rPr>
              <a:t>GST </a:t>
            </a:r>
            <a:r>
              <a:rPr lang="en-US" altLang="zh-CN" sz="2800" b="1">
                <a:solidFill>
                  <a:srgbClr val="C00000"/>
                </a:solidFill>
                <a:sym typeface="Symbol" pitchFamily="18" charset="2"/>
              </a:rPr>
              <a:t></a:t>
            </a:r>
            <a:r>
              <a:rPr lang="en-US" altLang="zh-CN" sz="2800" b="1">
                <a:solidFill>
                  <a:srgbClr val="C00000"/>
                </a:solidFill>
              </a:rPr>
              <a:t> (</a:t>
            </a:r>
            <a:r>
              <a:rPr lang="en-US" altLang="zh-CN" sz="2800" b="1">
                <a:solidFill>
                  <a:srgbClr val="C00000"/>
                </a:solidFill>
                <a:sym typeface="Symbol" pitchFamily="18" charset="2"/>
              </a:rPr>
              <a:t></a:t>
            </a:r>
            <a:r>
              <a:rPr lang="en-US" altLang="zh-CN" sz="2800" b="1">
                <a:solidFill>
                  <a:srgbClr val="C00000"/>
                </a:solidFill>
              </a:rPr>
              <a:t>i,p: i</a:t>
            </a:r>
            <a:r>
              <a:rPr lang="en-US" altLang="zh-CN" sz="2800" b="1">
                <a:solidFill>
                  <a:srgbClr val="C00000"/>
                </a:solidFill>
                <a:sym typeface="Symbol" pitchFamily="18" charset="2"/>
              </a:rPr>
              <a:t></a:t>
            </a:r>
            <a:r>
              <a:rPr lang="en-US" altLang="zh-CN" sz="2800" b="1">
                <a:solidFill>
                  <a:srgbClr val="C00000"/>
                </a:solidFill>
              </a:rPr>
              <a:t>r </a:t>
            </a:r>
            <a:r>
              <a:rPr lang="en-US" altLang="zh-CN" sz="2800" b="1">
                <a:solidFill>
                  <a:srgbClr val="C00000"/>
                </a:solidFill>
                <a:sym typeface="Symbol" pitchFamily="18" charset="2"/>
              </a:rPr>
              <a:t></a:t>
            </a:r>
            <a:r>
              <a:rPr lang="en-US" altLang="zh-CN" sz="2800" b="1">
                <a:solidFill>
                  <a:srgbClr val="C00000"/>
                </a:solidFill>
              </a:rPr>
              <a:t> p =P(i): L(i)=L(p)+1)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zh-CN" sz="3600"/>
              <a:t>A stabilizing algorithm</a:t>
            </a:r>
          </a:p>
        </p:txBody>
      </p:sp>
      <p:sp>
        <p:nvSpPr>
          <p:cNvPr id="49155" name="Rectangle 3"/>
          <p:cNvSpPr>
            <a:spLocks noGrp="1" noChangeArrowheads="1"/>
          </p:cNvSpPr>
          <p:nvPr>
            <p:ph type="body" sz="half" idx="1"/>
          </p:nvPr>
        </p:nvSpPr>
        <p:spPr>
          <a:xfrm>
            <a:off x="9525" y="800100"/>
            <a:ext cx="9144000" cy="2133600"/>
          </a:xfrm>
        </p:spPr>
        <p:txBody>
          <a:bodyPr>
            <a:noAutofit/>
          </a:bodyPr>
          <a:lstStyle/>
          <a:p>
            <a:pPr eaLnBrk="1" hangingPunct="1"/>
            <a:r>
              <a:rPr lang="pt-BR" altLang="zh-CN" sz="2600">
                <a:solidFill>
                  <a:srgbClr val="0000CC"/>
                </a:solidFill>
              </a:rPr>
              <a:t>(R0) </a:t>
            </a:r>
            <a:r>
              <a:rPr lang="pt-BR" altLang="zh-CN" sz="2600"/>
              <a:t>L(i) </a:t>
            </a:r>
            <a:r>
              <a:rPr lang="en-US" altLang="zh-CN" sz="2600">
                <a:sym typeface="Symbol" pitchFamily="18" charset="2"/>
              </a:rPr>
              <a:t></a:t>
            </a:r>
            <a:r>
              <a:rPr lang="pt-BR" altLang="zh-CN" sz="2600"/>
              <a:t> n </a:t>
            </a:r>
            <a:r>
              <a:rPr lang="en-US" altLang="zh-CN" sz="2600">
                <a:sym typeface="Symbol" pitchFamily="18" charset="2"/>
              </a:rPr>
              <a:t></a:t>
            </a:r>
            <a:r>
              <a:rPr lang="pt-BR" altLang="zh-CN" sz="2600"/>
              <a:t> </a:t>
            </a:r>
            <a:r>
              <a:rPr lang="pt-BR" altLang="zh-CN" sz="2600">
                <a:solidFill>
                  <a:srgbClr val="0000CC"/>
                </a:solidFill>
              </a:rPr>
              <a:t>L(i) </a:t>
            </a:r>
            <a:r>
              <a:rPr lang="en-US" altLang="zh-CN" sz="2600">
                <a:solidFill>
                  <a:srgbClr val="0000CC"/>
                </a:solidFill>
                <a:sym typeface="Symbol" pitchFamily="18" charset="2"/>
              </a:rPr>
              <a:t></a:t>
            </a:r>
            <a:r>
              <a:rPr lang="pt-BR" altLang="zh-CN" sz="2600">
                <a:solidFill>
                  <a:srgbClr val="0000CC"/>
                </a:solidFill>
              </a:rPr>
              <a:t> L(p) +1 </a:t>
            </a:r>
            <a:r>
              <a:rPr lang="en-US" altLang="zh-CN" sz="2600">
                <a:sym typeface="Symbol" pitchFamily="18" charset="2"/>
              </a:rPr>
              <a:t></a:t>
            </a:r>
            <a:r>
              <a:rPr lang="en-US" altLang="zh-CN" sz="2600"/>
              <a:t> </a:t>
            </a:r>
            <a:r>
              <a:rPr lang="pt-BR" altLang="zh-CN" sz="2600"/>
              <a:t>L(p)</a:t>
            </a:r>
            <a:r>
              <a:rPr lang="en-US" altLang="zh-CN" sz="2600">
                <a:sym typeface="Symbol" pitchFamily="18" charset="2"/>
              </a:rPr>
              <a:t></a:t>
            </a:r>
            <a:r>
              <a:rPr lang="pt-BR" altLang="zh-CN" sz="2600"/>
              <a:t>n </a:t>
            </a:r>
            <a:r>
              <a:rPr lang="en-US" altLang="zh-CN" sz="2600">
                <a:sym typeface="Wingdings" pitchFamily="2" charset="2"/>
              </a:rPr>
              <a:t></a:t>
            </a:r>
            <a:r>
              <a:rPr lang="pt-BR" altLang="zh-CN" sz="2600"/>
              <a:t> L(i) := L(p) +1</a:t>
            </a:r>
          </a:p>
          <a:p>
            <a:pPr eaLnBrk="1" hangingPunct="1"/>
            <a:r>
              <a:rPr lang="pt-BR" altLang="zh-CN" sz="2600">
                <a:solidFill>
                  <a:srgbClr val="0000CC"/>
                </a:solidFill>
              </a:rPr>
              <a:t>(R1) </a:t>
            </a:r>
            <a:r>
              <a:rPr lang="pt-BR" altLang="zh-CN" sz="2600"/>
              <a:t>L(i) </a:t>
            </a:r>
            <a:r>
              <a:rPr lang="en-US" altLang="zh-CN" sz="2600">
                <a:sym typeface="Symbol" pitchFamily="18" charset="2"/>
              </a:rPr>
              <a:t></a:t>
            </a:r>
            <a:r>
              <a:rPr lang="pt-BR" altLang="zh-CN" sz="2600"/>
              <a:t> n </a:t>
            </a:r>
            <a:r>
              <a:rPr lang="en-US" altLang="zh-CN" sz="2600">
                <a:sym typeface="Symbol" pitchFamily="18" charset="2"/>
              </a:rPr>
              <a:t></a:t>
            </a:r>
            <a:r>
              <a:rPr lang="en-US" altLang="zh-CN" sz="2600"/>
              <a:t> </a:t>
            </a:r>
            <a:r>
              <a:rPr lang="pt-BR" altLang="zh-CN" sz="2600">
                <a:solidFill>
                  <a:srgbClr val="0000CC"/>
                </a:solidFill>
              </a:rPr>
              <a:t>L(p) = n </a:t>
            </a:r>
            <a:r>
              <a:rPr lang="en-US" altLang="zh-CN" sz="2600">
                <a:sym typeface="Wingdings" pitchFamily="2" charset="2"/>
              </a:rPr>
              <a:t></a:t>
            </a:r>
            <a:r>
              <a:rPr lang="pt-BR" altLang="zh-CN" sz="2600"/>
              <a:t> L(i):=n</a:t>
            </a:r>
            <a:endParaRPr lang="en-US" altLang="zh-CN" sz="2600"/>
          </a:p>
          <a:p>
            <a:pPr eaLnBrk="1" hangingPunct="1"/>
            <a:r>
              <a:rPr lang="en-US" altLang="zh-CN" sz="2600">
                <a:solidFill>
                  <a:srgbClr val="0000CC"/>
                </a:solidFill>
              </a:rPr>
              <a:t>(R2) </a:t>
            </a:r>
            <a:r>
              <a:rPr lang="en-US" altLang="zh-CN" sz="2600"/>
              <a:t>let k be some neighbor of i, </a:t>
            </a:r>
            <a:r>
              <a:rPr lang="en-US" altLang="zh-CN" sz="2600">
                <a:solidFill>
                  <a:srgbClr val="0000CC"/>
                </a:solidFill>
              </a:rPr>
              <a:t>L(i) = n </a:t>
            </a:r>
            <a:r>
              <a:rPr lang="en-US" altLang="zh-CN" sz="2600">
                <a:sym typeface="Symbol" pitchFamily="18" charset="2"/>
              </a:rPr>
              <a:t></a:t>
            </a:r>
            <a:r>
              <a:rPr lang="en-US" altLang="zh-CN" sz="2600"/>
              <a:t> L(k)&lt;n-1 </a:t>
            </a:r>
            <a:r>
              <a:rPr lang="en-US" altLang="zh-CN" sz="2600">
                <a:sym typeface="Wingdings" pitchFamily="2" charset="2"/>
              </a:rPr>
              <a:t></a:t>
            </a:r>
            <a:r>
              <a:rPr lang="en-US" altLang="zh-CN" sz="2600"/>
              <a:t>L(i):=L(k)+1; P(i) :=k</a:t>
            </a:r>
          </a:p>
        </p:txBody>
      </p:sp>
      <p:sp>
        <p:nvSpPr>
          <p:cNvPr id="49156" name="Oval 6"/>
          <p:cNvSpPr>
            <a:spLocks noChangeArrowheads="1"/>
          </p:cNvSpPr>
          <p:nvPr/>
        </p:nvSpPr>
        <p:spPr bwMode="auto">
          <a:xfrm>
            <a:off x="965200" y="2873375"/>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57" name="Oval 7"/>
          <p:cNvSpPr>
            <a:spLocks noChangeArrowheads="1"/>
          </p:cNvSpPr>
          <p:nvPr/>
        </p:nvSpPr>
        <p:spPr bwMode="auto">
          <a:xfrm>
            <a:off x="1422400" y="3482975"/>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58" name="Oval 8"/>
          <p:cNvSpPr>
            <a:spLocks noChangeArrowheads="1"/>
          </p:cNvSpPr>
          <p:nvPr/>
        </p:nvSpPr>
        <p:spPr bwMode="auto">
          <a:xfrm>
            <a:off x="1422400" y="4244975"/>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59" name="Oval 9"/>
          <p:cNvSpPr>
            <a:spLocks noChangeArrowheads="1"/>
          </p:cNvSpPr>
          <p:nvPr/>
        </p:nvSpPr>
        <p:spPr bwMode="auto">
          <a:xfrm>
            <a:off x="508000" y="4244975"/>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60" name="Oval 10"/>
          <p:cNvSpPr>
            <a:spLocks noChangeArrowheads="1"/>
          </p:cNvSpPr>
          <p:nvPr/>
        </p:nvSpPr>
        <p:spPr bwMode="auto">
          <a:xfrm>
            <a:off x="508000" y="3482975"/>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61" name="Line 11"/>
          <p:cNvSpPr>
            <a:spLocks noChangeShapeType="1"/>
          </p:cNvSpPr>
          <p:nvPr/>
        </p:nvSpPr>
        <p:spPr bwMode="auto">
          <a:xfrm flipH="1">
            <a:off x="736600" y="3101975"/>
            <a:ext cx="228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12"/>
          <p:cNvSpPr>
            <a:spLocks noChangeShapeType="1"/>
          </p:cNvSpPr>
          <p:nvPr/>
        </p:nvSpPr>
        <p:spPr bwMode="auto">
          <a:xfrm>
            <a:off x="1270000" y="3101975"/>
            <a:ext cx="228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3"/>
          <p:cNvSpPr>
            <a:spLocks noChangeShapeType="1"/>
          </p:cNvSpPr>
          <p:nvPr/>
        </p:nvSpPr>
        <p:spPr bwMode="auto">
          <a:xfrm>
            <a:off x="812800" y="3635375"/>
            <a:ext cx="6096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64" name="Line 14"/>
          <p:cNvSpPr>
            <a:spLocks noChangeShapeType="1"/>
          </p:cNvSpPr>
          <p:nvPr/>
        </p:nvSpPr>
        <p:spPr bwMode="auto">
          <a:xfrm>
            <a:off x="660400" y="3863975"/>
            <a:ext cx="0" cy="381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65" name="Line 15"/>
          <p:cNvSpPr>
            <a:spLocks noChangeShapeType="1"/>
          </p:cNvSpPr>
          <p:nvPr/>
        </p:nvSpPr>
        <p:spPr bwMode="auto">
          <a:xfrm>
            <a:off x="812800" y="3787775"/>
            <a:ext cx="6096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6" name="Line 16"/>
          <p:cNvSpPr>
            <a:spLocks noChangeShapeType="1"/>
          </p:cNvSpPr>
          <p:nvPr/>
        </p:nvSpPr>
        <p:spPr bwMode="auto">
          <a:xfrm>
            <a:off x="1574800" y="3863975"/>
            <a:ext cx="0" cy="381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67" name="Line 17"/>
          <p:cNvSpPr>
            <a:spLocks noChangeShapeType="1"/>
          </p:cNvSpPr>
          <p:nvPr/>
        </p:nvSpPr>
        <p:spPr bwMode="auto">
          <a:xfrm>
            <a:off x="812800" y="4473575"/>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Text Box 18"/>
          <p:cNvSpPr txBox="1">
            <a:spLocks noChangeArrowheads="1"/>
          </p:cNvSpPr>
          <p:nvPr/>
        </p:nvSpPr>
        <p:spPr bwMode="auto">
          <a:xfrm>
            <a:off x="942975" y="288766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49169" name="Text Box 19"/>
          <p:cNvSpPr txBox="1">
            <a:spLocks noChangeArrowheads="1"/>
          </p:cNvSpPr>
          <p:nvPr/>
        </p:nvSpPr>
        <p:spPr bwMode="auto">
          <a:xfrm>
            <a:off x="508000" y="34829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49170" name="Text Box 20"/>
          <p:cNvSpPr txBox="1">
            <a:spLocks noChangeArrowheads="1"/>
          </p:cNvSpPr>
          <p:nvPr/>
        </p:nvSpPr>
        <p:spPr bwMode="auto">
          <a:xfrm>
            <a:off x="1400175" y="349726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49171" name="Text Box 21"/>
          <p:cNvSpPr txBox="1">
            <a:spLocks noChangeArrowheads="1"/>
          </p:cNvSpPr>
          <p:nvPr/>
        </p:nvSpPr>
        <p:spPr bwMode="auto">
          <a:xfrm>
            <a:off x="476250" y="425926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49172" name="Text Box 22"/>
          <p:cNvSpPr txBox="1">
            <a:spLocks noChangeArrowheads="1"/>
          </p:cNvSpPr>
          <p:nvPr/>
        </p:nvSpPr>
        <p:spPr bwMode="auto">
          <a:xfrm>
            <a:off x="1422400" y="42449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sp>
        <p:nvSpPr>
          <p:cNvPr id="49173" name="Oval 25"/>
          <p:cNvSpPr>
            <a:spLocks noChangeArrowheads="1"/>
          </p:cNvSpPr>
          <p:nvPr/>
        </p:nvSpPr>
        <p:spPr bwMode="auto">
          <a:xfrm>
            <a:off x="3079750" y="2895600"/>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74" name="Oval 26"/>
          <p:cNvSpPr>
            <a:spLocks noChangeArrowheads="1"/>
          </p:cNvSpPr>
          <p:nvPr/>
        </p:nvSpPr>
        <p:spPr bwMode="auto">
          <a:xfrm>
            <a:off x="3536950" y="3505200"/>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75" name="Oval 27"/>
          <p:cNvSpPr>
            <a:spLocks noChangeArrowheads="1"/>
          </p:cNvSpPr>
          <p:nvPr/>
        </p:nvSpPr>
        <p:spPr bwMode="auto">
          <a:xfrm>
            <a:off x="3536950" y="4267200"/>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76" name="Oval 28"/>
          <p:cNvSpPr>
            <a:spLocks noChangeArrowheads="1"/>
          </p:cNvSpPr>
          <p:nvPr/>
        </p:nvSpPr>
        <p:spPr bwMode="auto">
          <a:xfrm>
            <a:off x="2622550" y="4267200"/>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77" name="Oval 29"/>
          <p:cNvSpPr>
            <a:spLocks noChangeArrowheads="1"/>
          </p:cNvSpPr>
          <p:nvPr/>
        </p:nvSpPr>
        <p:spPr bwMode="auto">
          <a:xfrm>
            <a:off x="2622550" y="3505200"/>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178" name="Line 30"/>
          <p:cNvSpPr>
            <a:spLocks noChangeShapeType="1"/>
          </p:cNvSpPr>
          <p:nvPr/>
        </p:nvSpPr>
        <p:spPr bwMode="auto">
          <a:xfrm flipH="1">
            <a:off x="2851150" y="3124200"/>
            <a:ext cx="228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Line 31"/>
          <p:cNvSpPr>
            <a:spLocks noChangeShapeType="1"/>
          </p:cNvSpPr>
          <p:nvPr/>
        </p:nvSpPr>
        <p:spPr bwMode="auto">
          <a:xfrm>
            <a:off x="3384550" y="3124200"/>
            <a:ext cx="228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0" name="Line 32"/>
          <p:cNvSpPr>
            <a:spLocks noChangeShapeType="1"/>
          </p:cNvSpPr>
          <p:nvPr/>
        </p:nvSpPr>
        <p:spPr bwMode="auto">
          <a:xfrm>
            <a:off x="2927350" y="3657600"/>
            <a:ext cx="6096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81" name="Line 33"/>
          <p:cNvSpPr>
            <a:spLocks noChangeShapeType="1"/>
          </p:cNvSpPr>
          <p:nvPr/>
        </p:nvSpPr>
        <p:spPr bwMode="auto">
          <a:xfrm>
            <a:off x="2774950" y="3886200"/>
            <a:ext cx="0" cy="381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82" name="Line 34"/>
          <p:cNvSpPr>
            <a:spLocks noChangeShapeType="1"/>
          </p:cNvSpPr>
          <p:nvPr/>
        </p:nvSpPr>
        <p:spPr bwMode="auto">
          <a:xfrm>
            <a:off x="2927350" y="3810000"/>
            <a:ext cx="6096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3" name="Line 35"/>
          <p:cNvSpPr>
            <a:spLocks noChangeShapeType="1"/>
          </p:cNvSpPr>
          <p:nvPr/>
        </p:nvSpPr>
        <p:spPr bwMode="auto">
          <a:xfrm>
            <a:off x="3689350" y="3886200"/>
            <a:ext cx="0" cy="381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84" name="Line 36"/>
          <p:cNvSpPr>
            <a:spLocks noChangeShapeType="1"/>
          </p:cNvSpPr>
          <p:nvPr/>
        </p:nvSpPr>
        <p:spPr bwMode="auto">
          <a:xfrm>
            <a:off x="2927350" y="4495800"/>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Text Box 37"/>
          <p:cNvSpPr txBox="1">
            <a:spLocks noChangeArrowheads="1"/>
          </p:cNvSpPr>
          <p:nvPr/>
        </p:nvSpPr>
        <p:spPr bwMode="auto">
          <a:xfrm>
            <a:off x="3057525" y="29098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49186" name="Text Box 38"/>
          <p:cNvSpPr txBox="1">
            <a:spLocks noChangeArrowheads="1"/>
          </p:cNvSpPr>
          <p:nvPr/>
        </p:nvSpPr>
        <p:spPr bwMode="auto">
          <a:xfrm>
            <a:off x="2622550" y="35052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49187" name="Text Box 39"/>
          <p:cNvSpPr txBox="1">
            <a:spLocks noChangeArrowheads="1"/>
          </p:cNvSpPr>
          <p:nvPr/>
        </p:nvSpPr>
        <p:spPr bwMode="auto">
          <a:xfrm>
            <a:off x="3514725" y="35194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49188" name="Text Box 40"/>
          <p:cNvSpPr txBox="1">
            <a:spLocks noChangeArrowheads="1"/>
          </p:cNvSpPr>
          <p:nvPr/>
        </p:nvSpPr>
        <p:spPr bwMode="auto">
          <a:xfrm>
            <a:off x="2590800" y="42814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49189" name="Text Box 41"/>
          <p:cNvSpPr txBox="1">
            <a:spLocks noChangeArrowheads="1"/>
          </p:cNvSpPr>
          <p:nvPr/>
        </p:nvSpPr>
        <p:spPr bwMode="auto">
          <a:xfrm>
            <a:off x="3536950" y="42672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grpSp>
        <p:nvGrpSpPr>
          <p:cNvPr id="49190" name="Group 42"/>
          <p:cNvGrpSpPr>
            <a:grpSpLocks/>
          </p:cNvGrpSpPr>
          <p:nvPr/>
        </p:nvGrpSpPr>
        <p:grpSpPr bwMode="auto">
          <a:xfrm>
            <a:off x="2590800" y="4876800"/>
            <a:ext cx="1282700" cy="1752600"/>
            <a:chOff x="364" y="2112"/>
            <a:chExt cx="808" cy="1104"/>
          </a:xfrm>
        </p:grpSpPr>
        <p:sp>
          <p:nvSpPr>
            <p:cNvPr id="49319" name="Oval 43"/>
            <p:cNvSpPr>
              <a:spLocks noChangeArrowheads="1"/>
            </p:cNvSpPr>
            <p:nvPr/>
          </p:nvSpPr>
          <p:spPr bwMode="auto">
            <a:xfrm>
              <a:off x="672" y="2112"/>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20" name="Oval 44"/>
            <p:cNvSpPr>
              <a:spLocks noChangeArrowheads="1"/>
            </p:cNvSpPr>
            <p:nvPr/>
          </p:nvSpPr>
          <p:spPr bwMode="auto">
            <a:xfrm>
              <a:off x="960"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21" name="Oval 45"/>
            <p:cNvSpPr>
              <a:spLocks noChangeArrowheads="1"/>
            </p:cNvSpPr>
            <p:nvPr/>
          </p:nvSpPr>
          <p:spPr bwMode="auto">
            <a:xfrm>
              <a:off x="960"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22" name="Oval 46"/>
            <p:cNvSpPr>
              <a:spLocks noChangeArrowheads="1"/>
            </p:cNvSpPr>
            <p:nvPr/>
          </p:nvSpPr>
          <p:spPr bwMode="auto">
            <a:xfrm>
              <a:off x="384"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23" name="Oval 47"/>
            <p:cNvSpPr>
              <a:spLocks noChangeArrowheads="1"/>
            </p:cNvSpPr>
            <p:nvPr/>
          </p:nvSpPr>
          <p:spPr bwMode="auto">
            <a:xfrm>
              <a:off x="384"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24" name="Line 48"/>
            <p:cNvSpPr>
              <a:spLocks noChangeShapeType="1"/>
            </p:cNvSpPr>
            <p:nvPr/>
          </p:nvSpPr>
          <p:spPr bwMode="auto">
            <a:xfrm flipH="1">
              <a:off x="528" y="2256"/>
              <a:ext cx="144"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325" name="Line 49"/>
            <p:cNvSpPr>
              <a:spLocks noChangeShapeType="1"/>
            </p:cNvSpPr>
            <p:nvPr/>
          </p:nvSpPr>
          <p:spPr bwMode="auto">
            <a:xfrm>
              <a:off x="864" y="2256"/>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26" name="Line 50"/>
            <p:cNvSpPr>
              <a:spLocks noChangeShapeType="1"/>
            </p:cNvSpPr>
            <p:nvPr/>
          </p:nvSpPr>
          <p:spPr bwMode="auto">
            <a:xfrm>
              <a:off x="576" y="2592"/>
              <a:ext cx="38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327" name="Line 51"/>
            <p:cNvSpPr>
              <a:spLocks noChangeShapeType="1"/>
            </p:cNvSpPr>
            <p:nvPr/>
          </p:nvSpPr>
          <p:spPr bwMode="auto">
            <a:xfrm>
              <a:off x="480"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328" name="Line 52"/>
            <p:cNvSpPr>
              <a:spLocks noChangeShapeType="1"/>
            </p:cNvSpPr>
            <p:nvPr/>
          </p:nvSpPr>
          <p:spPr bwMode="auto">
            <a:xfrm>
              <a:off x="576" y="2688"/>
              <a:ext cx="38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29" name="Line 53"/>
            <p:cNvSpPr>
              <a:spLocks noChangeShapeType="1"/>
            </p:cNvSpPr>
            <p:nvPr/>
          </p:nvSpPr>
          <p:spPr bwMode="auto">
            <a:xfrm>
              <a:off x="1056"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330" name="Line 54"/>
            <p:cNvSpPr>
              <a:spLocks noChangeShapeType="1"/>
            </p:cNvSpPr>
            <p:nvPr/>
          </p:nvSpPr>
          <p:spPr bwMode="auto">
            <a:xfrm>
              <a:off x="576" y="3120"/>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31" name="Text Box 55"/>
            <p:cNvSpPr txBox="1">
              <a:spLocks noChangeArrowheads="1"/>
            </p:cNvSpPr>
            <p:nvPr/>
          </p:nvSpPr>
          <p:spPr bwMode="auto">
            <a:xfrm>
              <a:off x="658" y="212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49332" name="Text Box 56"/>
            <p:cNvSpPr txBox="1">
              <a:spLocks noChangeArrowheads="1"/>
            </p:cNvSpPr>
            <p:nvPr/>
          </p:nvSpPr>
          <p:spPr bwMode="auto">
            <a:xfrm>
              <a:off x="384" y="249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49333" name="Text Box 57"/>
            <p:cNvSpPr txBox="1">
              <a:spLocks noChangeArrowheads="1"/>
            </p:cNvSpPr>
            <p:nvPr/>
          </p:nvSpPr>
          <p:spPr bwMode="auto">
            <a:xfrm>
              <a:off x="946" y="250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49334" name="Text Box 58"/>
            <p:cNvSpPr txBox="1">
              <a:spLocks noChangeArrowheads="1"/>
            </p:cNvSpPr>
            <p:nvPr/>
          </p:nvSpPr>
          <p:spPr bwMode="auto">
            <a:xfrm>
              <a:off x="364" y="298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49335" name="Text Box 59"/>
            <p:cNvSpPr txBox="1">
              <a:spLocks noChangeArrowheads="1"/>
            </p:cNvSpPr>
            <p:nvPr/>
          </p:nvSpPr>
          <p:spPr bwMode="auto">
            <a:xfrm>
              <a:off x="960" y="297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grpSp>
      <p:grpSp>
        <p:nvGrpSpPr>
          <p:cNvPr id="49191" name="Group 60"/>
          <p:cNvGrpSpPr>
            <a:grpSpLocks/>
          </p:cNvGrpSpPr>
          <p:nvPr/>
        </p:nvGrpSpPr>
        <p:grpSpPr bwMode="auto">
          <a:xfrm>
            <a:off x="4648200" y="2895600"/>
            <a:ext cx="1282700" cy="1752600"/>
            <a:chOff x="364" y="2112"/>
            <a:chExt cx="808" cy="1104"/>
          </a:xfrm>
        </p:grpSpPr>
        <p:sp>
          <p:nvSpPr>
            <p:cNvPr id="49302" name="Oval 61"/>
            <p:cNvSpPr>
              <a:spLocks noChangeArrowheads="1"/>
            </p:cNvSpPr>
            <p:nvPr/>
          </p:nvSpPr>
          <p:spPr bwMode="auto">
            <a:xfrm>
              <a:off x="672" y="2112"/>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03" name="Oval 62"/>
            <p:cNvSpPr>
              <a:spLocks noChangeArrowheads="1"/>
            </p:cNvSpPr>
            <p:nvPr/>
          </p:nvSpPr>
          <p:spPr bwMode="auto">
            <a:xfrm>
              <a:off x="960"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04" name="Oval 63"/>
            <p:cNvSpPr>
              <a:spLocks noChangeArrowheads="1"/>
            </p:cNvSpPr>
            <p:nvPr/>
          </p:nvSpPr>
          <p:spPr bwMode="auto">
            <a:xfrm>
              <a:off x="960"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05" name="Oval 64"/>
            <p:cNvSpPr>
              <a:spLocks noChangeArrowheads="1"/>
            </p:cNvSpPr>
            <p:nvPr/>
          </p:nvSpPr>
          <p:spPr bwMode="auto">
            <a:xfrm>
              <a:off x="384"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06" name="Oval 65"/>
            <p:cNvSpPr>
              <a:spLocks noChangeArrowheads="1"/>
            </p:cNvSpPr>
            <p:nvPr/>
          </p:nvSpPr>
          <p:spPr bwMode="auto">
            <a:xfrm>
              <a:off x="384"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307" name="Line 66"/>
            <p:cNvSpPr>
              <a:spLocks noChangeShapeType="1"/>
            </p:cNvSpPr>
            <p:nvPr/>
          </p:nvSpPr>
          <p:spPr bwMode="auto">
            <a:xfrm flipH="1">
              <a:off x="528" y="2256"/>
              <a:ext cx="144"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308" name="Line 67"/>
            <p:cNvSpPr>
              <a:spLocks noChangeShapeType="1"/>
            </p:cNvSpPr>
            <p:nvPr/>
          </p:nvSpPr>
          <p:spPr bwMode="auto">
            <a:xfrm>
              <a:off x="864" y="2256"/>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09" name="Line 68"/>
            <p:cNvSpPr>
              <a:spLocks noChangeShapeType="1"/>
            </p:cNvSpPr>
            <p:nvPr/>
          </p:nvSpPr>
          <p:spPr bwMode="auto">
            <a:xfrm>
              <a:off x="576" y="2592"/>
              <a:ext cx="38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310" name="Line 69"/>
            <p:cNvSpPr>
              <a:spLocks noChangeShapeType="1"/>
            </p:cNvSpPr>
            <p:nvPr/>
          </p:nvSpPr>
          <p:spPr bwMode="auto">
            <a:xfrm>
              <a:off x="480"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311" name="Line 70"/>
            <p:cNvSpPr>
              <a:spLocks noChangeShapeType="1"/>
            </p:cNvSpPr>
            <p:nvPr/>
          </p:nvSpPr>
          <p:spPr bwMode="auto">
            <a:xfrm>
              <a:off x="576" y="2688"/>
              <a:ext cx="38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312" name="Line 71"/>
            <p:cNvSpPr>
              <a:spLocks noChangeShapeType="1"/>
            </p:cNvSpPr>
            <p:nvPr/>
          </p:nvSpPr>
          <p:spPr bwMode="auto">
            <a:xfrm>
              <a:off x="1056"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313" name="Line 72"/>
            <p:cNvSpPr>
              <a:spLocks noChangeShapeType="1"/>
            </p:cNvSpPr>
            <p:nvPr/>
          </p:nvSpPr>
          <p:spPr bwMode="auto">
            <a:xfrm>
              <a:off x="576" y="3120"/>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314" name="Text Box 73"/>
            <p:cNvSpPr txBox="1">
              <a:spLocks noChangeArrowheads="1"/>
            </p:cNvSpPr>
            <p:nvPr/>
          </p:nvSpPr>
          <p:spPr bwMode="auto">
            <a:xfrm>
              <a:off x="658" y="212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49315" name="Text Box 74"/>
            <p:cNvSpPr txBox="1">
              <a:spLocks noChangeArrowheads="1"/>
            </p:cNvSpPr>
            <p:nvPr/>
          </p:nvSpPr>
          <p:spPr bwMode="auto">
            <a:xfrm>
              <a:off x="384" y="249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49316" name="Text Box 75"/>
            <p:cNvSpPr txBox="1">
              <a:spLocks noChangeArrowheads="1"/>
            </p:cNvSpPr>
            <p:nvPr/>
          </p:nvSpPr>
          <p:spPr bwMode="auto">
            <a:xfrm>
              <a:off x="946" y="250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49317" name="Text Box 76"/>
            <p:cNvSpPr txBox="1">
              <a:spLocks noChangeArrowheads="1"/>
            </p:cNvSpPr>
            <p:nvPr/>
          </p:nvSpPr>
          <p:spPr bwMode="auto">
            <a:xfrm>
              <a:off x="364" y="298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49318" name="Text Box 77"/>
            <p:cNvSpPr txBox="1">
              <a:spLocks noChangeArrowheads="1"/>
            </p:cNvSpPr>
            <p:nvPr/>
          </p:nvSpPr>
          <p:spPr bwMode="auto">
            <a:xfrm>
              <a:off x="960" y="297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grpSp>
      <p:grpSp>
        <p:nvGrpSpPr>
          <p:cNvPr id="49192" name="Group 78"/>
          <p:cNvGrpSpPr>
            <a:grpSpLocks/>
          </p:cNvGrpSpPr>
          <p:nvPr/>
        </p:nvGrpSpPr>
        <p:grpSpPr bwMode="auto">
          <a:xfrm>
            <a:off x="6705600" y="2895600"/>
            <a:ext cx="1282700" cy="1752600"/>
            <a:chOff x="364" y="2112"/>
            <a:chExt cx="808" cy="1104"/>
          </a:xfrm>
        </p:grpSpPr>
        <p:sp>
          <p:nvSpPr>
            <p:cNvPr id="49285" name="Oval 79"/>
            <p:cNvSpPr>
              <a:spLocks noChangeArrowheads="1"/>
            </p:cNvSpPr>
            <p:nvPr/>
          </p:nvSpPr>
          <p:spPr bwMode="auto">
            <a:xfrm>
              <a:off x="672" y="2112"/>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86" name="Oval 80"/>
            <p:cNvSpPr>
              <a:spLocks noChangeArrowheads="1"/>
            </p:cNvSpPr>
            <p:nvPr/>
          </p:nvSpPr>
          <p:spPr bwMode="auto">
            <a:xfrm>
              <a:off x="960"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87" name="Oval 81"/>
            <p:cNvSpPr>
              <a:spLocks noChangeArrowheads="1"/>
            </p:cNvSpPr>
            <p:nvPr/>
          </p:nvSpPr>
          <p:spPr bwMode="auto">
            <a:xfrm>
              <a:off x="960"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88" name="Oval 82"/>
            <p:cNvSpPr>
              <a:spLocks noChangeArrowheads="1"/>
            </p:cNvSpPr>
            <p:nvPr/>
          </p:nvSpPr>
          <p:spPr bwMode="auto">
            <a:xfrm>
              <a:off x="384"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89" name="Oval 83"/>
            <p:cNvSpPr>
              <a:spLocks noChangeArrowheads="1"/>
            </p:cNvSpPr>
            <p:nvPr/>
          </p:nvSpPr>
          <p:spPr bwMode="auto">
            <a:xfrm>
              <a:off x="384"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90" name="Line 84"/>
            <p:cNvSpPr>
              <a:spLocks noChangeShapeType="1"/>
            </p:cNvSpPr>
            <p:nvPr/>
          </p:nvSpPr>
          <p:spPr bwMode="auto">
            <a:xfrm flipH="1">
              <a:off x="528" y="2256"/>
              <a:ext cx="144"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91" name="Line 85"/>
            <p:cNvSpPr>
              <a:spLocks noChangeShapeType="1"/>
            </p:cNvSpPr>
            <p:nvPr/>
          </p:nvSpPr>
          <p:spPr bwMode="auto">
            <a:xfrm>
              <a:off x="864" y="2256"/>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2" name="Line 86"/>
            <p:cNvSpPr>
              <a:spLocks noChangeShapeType="1"/>
            </p:cNvSpPr>
            <p:nvPr/>
          </p:nvSpPr>
          <p:spPr bwMode="auto">
            <a:xfrm>
              <a:off x="576" y="2592"/>
              <a:ext cx="38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93" name="Line 87"/>
            <p:cNvSpPr>
              <a:spLocks noChangeShapeType="1"/>
            </p:cNvSpPr>
            <p:nvPr/>
          </p:nvSpPr>
          <p:spPr bwMode="auto">
            <a:xfrm>
              <a:off x="480"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94" name="Line 88"/>
            <p:cNvSpPr>
              <a:spLocks noChangeShapeType="1"/>
            </p:cNvSpPr>
            <p:nvPr/>
          </p:nvSpPr>
          <p:spPr bwMode="auto">
            <a:xfrm>
              <a:off x="576" y="2688"/>
              <a:ext cx="38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5" name="Line 89"/>
            <p:cNvSpPr>
              <a:spLocks noChangeShapeType="1"/>
            </p:cNvSpPr>
            <p:nvPr/>
          </p:nvSpPr>
          <p:spPr bwMode="auto">
            <a:xfrm>
              <a:off x="1056"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96" name="Line 90"/>
            <p:cNvSpPr>
              <a:spLocks noChangeShapeType="1"/>
            </p:cNvSpPr>
            <p:nvPr/>
          </p:nvSpPr>
          <p:spPr bwMode="auto">
            <a:xfrm>
              <a:off x="576" y="3120"/>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97" name="Text Box 91"/>
            <p:cNvSpPr txBox="1">
              <a:spLocks noChangeArrowheads="1"/>
            </p:cNvSpPr>
            <p:nvPr/>
          </p:nvSpPr>
          <p:spPr bwMode="auto">
            <a:xfrm>
              <a:off x="658" y="212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49298" name="Text Box 92"/>
            <p:cNvSpPr txBox="1">
              <a:spLocks noChangeArrowheads="1"/>
            </p:cNvSpPr>
            <p:nvPr/>
          </p:nvSpPr>
          <p:spPr bwMode="auto">
            <a:xfrm>
              <a:off x="384" y="249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49299" name="Text Box 93"/>
            <p:cNvSpPr txBox="1">
              <a:spLocks noChangeArrowheads="1"/>
            </p:cNvSpPr>
            <p:nvPr/>
          </p:nvSpPr>
          <p:spPr bwMode="auto">
            <a:xfrm>
              <a:off x="946" y="250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49300" name="Text Box 94"/>
            <p:cNvSpPr txBox="1">
              <a:spLocks noChangeArrowheads="1"/>
            </p:cNvSpPr>
            <p:nvPr/>
          </p:nvSpPr>
          <p:spPr bwMode="auto">
            <a:xfrm>
              <a:off x="364" y="298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49301" name="Text Box 95"/>
            <p:cNvSpPr txBox="1">
              <a:spLocks noChangeArrowheads="1"/>
            </p:cNvSpPr>
            <p:nvPr/>
          </p:nvSpPr>
          <p:spPr bwMode="auto">
            <a:xfrm>
              <a:off x="960" y="297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grpSp>
      <p:grpSp>
        <p:nvGrpSpPr>
          <p:cNvPr id="49193" name="Group 96"/>
          <p:cNvGrpSpPr>
            <a:grpSpLocks/>
          </p:cNvGrpSpPr>
          <p:nvPr/>
        </p:nvGrpSpPr>
        <p:grpSpPr bwMode="auto">
          <a:xfrm>
            <a:off x="4648200" y="4876800"/>
            <a:ext cx="1282700" cy="1752600"/>
            <a:chOff x="364" y="2112"/>
            <a:chExt cx="808" cy="1104"/>
          </a:xfrm>
        </p:grpSpPr>
        <p:sp>
          <p:nvSpPr>
            <p:cNvPr id="49268" name="Oval 97"/>
            <p:cNvSpPr>
              <a:spLocks noChangeArrowheads="1"/>
            </p:cNvSpPr>
            <p:nvPr/>
          </p:nvSpPr>
          <p:spPr bwMode="auto">
            <a:xfrm>
              <a:off x="672" y="2112"/>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69" name="Oval 98"/>
            <p:cNvSpPr>
              <a:spLocks noChangeArrowheads="1"/>
            </p:cNvSpPr>
            <p:nvPr/>
          </p:nvSpPr>
          <p:spPr bwMode="auto">
            <a:xfrm>
              <a:off x="960"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70" name="Oval 99"/>
            <p:cNvSpPr>
              <a:spLocks noChangeArrowheads="1"/>
            </p:cNvSpPr>
            <p:nvPr/>
          </p:nvSpPr>
          <p:spPr bwMode="auto">
            <a:xfrm>
              <a:off x="960"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71" name="Oval 100"/>
            <p:cNvSpPr>
              <a:spLocks noChangeArrowheads="1"/>
            </p:cNvSpPr>
            <p:nvPr/>
          </p:nvSpPr>
          <p:spPr bwMode="auto">
            <a:xfrm>
              <a:off x="384"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72" name="Oval 101"/>
            <p:cNvSpPr>
              <a:spLocks noChangeArrowheads="1"/>
            </p:cNvSpPr>
            <p:nvPr/>
          </p:nvSpPr>
          <p:spPr bwMode="auto">
            <a:xfrm>
              <a:off x="384"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73" name="Line 102"/>
            <p:cNvSpPr>
              <a:spLocks noChangeShapeType="1"/>
            </p:cNvSpPr>
            <p:nvPr/>
          </p:nvSpPr>
          <p:spPr bwMode="auto">
            <a:xfrm flipH="1">
              <a:off x="528" y="2256"/>
              <a:ext cx="144"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74" name="Line 103"/>
            <p:cNvSpPr>
              <a:spLocks noChangeShapeType="1"/>
            </p:cNvSpPr>
            <p:nvPr/>
          </p:nvSpPr>
          <p:spPr bwMode="auto">
            <a:xfrm>
              <a:off x="864" y="2256"/>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75" name="Line 104"/>
            <p:cNvSpPr>
              <a:spLocks noChangeShapeType="1"/>
            </p:cNvSpPr>
            <p:nvPr/>
          </p:nvSpPr>
          <p:spPr bwMode="auto">
            <a:xfrm>
              <a:off x="576" y="2592"/>
              <a:ext cx="38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76" name="Line 105"/>
            <p:cNvSpPr>
              <a:spLocks noChangeShapeType="1"/>
            </p:cNvSpPr>
            <p:nvPr/>
          </p:nvSpPr>
          <p:spPr bwMode="auto">
            <a:xfrm>
              <a:off x="480"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77" name="Line 106"/>
            <p:cNvSpPr>
              <a:spLocks noChangeShapeType="1"/>
            </p:cNvSpPr>
            <p:nvPr/>
          </p:nvSpPr>
          <p:spPr bwMode="auto">
            <a:xfrm>
              <a:off x="576" y="2688"/>
              <a:ext cx="38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78" name="Line 107"/>
            <p:cNvSpPr>
              <a:spLocks noChangeShapeType="1"/>
            </p:cNvSpPr>
            <p:nvPr/>
          </p:nvSpPr>
          <p:spPr bwMode="auto">
            <a:xfrm>
              <a:off x="1056"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79" name="Line 108"/>
            <p:cNvSpPr>
              <a:spLocks noChangeShapeType="1"/>
            </p:cNvSpPr>
            <p:nvPr/>
          </p:nvSpPr>
          <p:spPr bwMode="auto">
            <a:xfrm>
              <a:off x="576" y="3120"/>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80" name="Text Box 109"/>
            <p:cNvSpPr txBox="1">
              <a:spLocks noChangeArrowheads="1"/>
            </p:cNvSpPr>
            <p:nvPr/>
          </p:nvSpPr>
          <p:spPr bwMode="auto">
            <a:xfrm>
              <a:off x="658" y="212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49281" name="Text Box 110"/>
            <p:cNvSpPr txBox="1">
              <a:spLocks noChangeArrowheads="1"/>
            </p:cNvSpPr>
            <p:nvPr/>
          </p:nvSpPr>
          <p:spPr bwMode="auto">
            <a:xfrm>
              <a:off x="384" y="249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49282" name="Text Box 111"/>
            <p:cNvSpPr txBox="1">
              <a:spLocks noChangeArrowheads="1"/>
            </p:cNvSpPr>
            <p:nvPr/>
          </p:nvSpPr>
          <p:spPr bwMode="auto">
            <a:xfrm>
              <a:off x="946" y="250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49283" name="Text Box 112"/>
            <p:cNvSpPr txBox="1">
              <a:spLocks noChangeArrowheads="1"/>
            </p:cNvSpPr>
            <p:nvPr/>
          </p:nvSpPr>
          <p:spPr bwMode="auto">
            <a:xfrm>
              <a:off x="364" y="298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49284" name="Text Box 113"/>
            <p:cNvSpPr txBox="1">
              <a:spLocks noChangeArrowheads="1"/>
            </p:cNvSpPr>
            <p:nvPr/>
          </p:nvSpPr>
          <p:spPr bwMode="auto">
            <a:xfrm>
              <a:off x="960" y="297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grpSp>
      <p:grpSp>
        <p:nvGrpSpPr>
          <p:cNvPr id="49194" name="Group 114"/>
          <p:cNvGrpSpPr>
            <a:grpSpLocks/>
          </p:cNvGrpSpPr>
          <p:nvPr/>
        </p:nvGrpSpPr>
        <p:grpSpPr bwMode="auto">
          <a:xfrm>
            <a:off x="6794500" y="4953000"/>
            <a:ext cx="1282700" cy="1752600"/>
            <a:chOff x="364" y="2112"/>
            <a:chExt cx="808" cy="1104"/>
          </a:xfrm>
        </p:grpSpPr>
        <p:sp>
          <p:nvSpPr>
            <p:cNvPr id="49251" name="Oval 115"/>
            <p:cNvSpPr>
              <a:spLocks noChangeArrowheads="1"/>
            </p:cNvSpPr>
            <p:nvPr/>
          </p:nvSpPr>
          <p:spPr bwMode="auto">
            <a:xfrm>
              <a:off x="672" y="2112"/>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52" name="Oval 116"/>
            <p:cNvSpPr>
              <a:spLocks noChangeArrowheads="1"/>
            </p:cNvSpPr>
            <p:nvPr/>
          </p:nvSpPr>
          <p:spPr bwMode="auto">
            <a:xfrm>
              <a:off x="960"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53" name="Oval 117"/>
            <p:cNvSpPr>
              <a:spLocks noChangeArrowheads="1"/>
            </p:cNvSpPr>
            <p:nvPr/>
          </p:nvSpPr>
          <p:spPr bwMode="auto">
            <a:xfrm>
              <a:off x="960"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54" name="Oval 118"/>
            <p:cNvSpPr>
              <a:spLocks noChangeArrowheads="1"/>
            </p:cNvSpPr>
            <p:nvPr/>
          </p:nvSpPr>
          <p:spPr bwMode="auto">
            <a:xfrm>
              <a:off x="384"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55" name="Oval 119"/>
            <p:cNvSpPr>
              <a:spLocks noChangeArrowheads="1"/>
            </p:cNvSpPr>
            <p:nvPr/>
          </p:nvSpPr>
          <p:spPr bwMode="auto">
            <a:xfrm>
              <a:off x="384"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56" name="Line 120"/>
            <p:cNvSpPr>
              <a:spLocks noChangeShapeType="1"/>
            </p:cNvSpPr>
            <p:nvPr/>
          </p:nvSpPr>
          <p:spPr bwMode="auto">
            <a:xfrm flipH="1">
              <a:off x="528" y="2256"/>
              <a:ext cx="144"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57" name="Line 121"/>
            <p:cNvSpPr>
              <a:spLocks noChangeShapeType="1"/>
            </p:cNvSpPr>
            <p:nvPr/>
          </p:nvSpPr>
          <p:spPr bwMode="auto">
            <a:xfrm>
              <a:off x="864" y="2256"/>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58" name="Line 122"/>
            <p:cNvSpPr>
              <a:spLocks noChangeShapeType="1"/>
            </p:cNvSpPr>
            <p:nvPr/>
          </p:nvSpPr>
          <p:spPr bwMode="auto">
            <a:xfrm>
              <a:off x="576" y="2592"/>
              <a:ext cx="38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59" name="Line 123"/>
            <p:cNvSpPr>
              <a:spLocks noChangeShapeType="1"/>
            </p:cNvSpPr>
            <p:nvPr/>
          </p:nvSpPr>
          <p:spPr bwMode="auto">
            <a:xfrm>
              <a:off x="480"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60" name="Line 124"/>
            <p:cNvSpPr>
              <a:spLocks noChangeShapeType="1"/>
            </p:cNvSpPr>
            <p:nvPr/>
          </p:nvSpPr>
          <p:spPr bwMode="auto">
            <a:xfrm>
              <a:off x="576" y="2688"/>
              <a:ext cx="38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1" name="Line 125"/>
            <p:cNvSpPr>
              <a:spLocks noChangeShapeType="1"/>
            </p:cNvSpPr>
            <p:nvPr/>
          </p:nvSpPr>
          <p:spPr bwMode="auto">
            <a:xfrm>
              <a:off x="1056" y="2736"/>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62" name="Line 126"/>
            <p:cNvSpPr>
              <a:spLocks noChangeShapeType="1"/>
            </p:cNvSpPr>
            <p:nvPr/>
          </p:nvSpPr>
          <p:spPr bwMode="auto">
            <a:xfrm>
              <a:off x="576" y="3120"/>
              <a:ext cx="38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263" name="Text Box 127"/>
            <p:cNvSpPr txBox="1">
              <a:spLocks noChangeArrowheads="1"/>
            </p:cNvSpPr>
            <p:nvPr/>
          </p:nvSpPr>
          <p:spPr bwMode="auto">
            <a:xfrm>
              <a:off x="658" y="212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49264" name="Text Box 128"/>
            <p:cNvSpPr txBox="1">
              <a:spLocks noChangeArrowheads="1"/>
            </p:cNvSpPr>
            <p:nvPr/>
          </p:nvSpPr>
          <p:spPr bwMode="auto">
            <a:xfrm>
              <a:off x="384" y="249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49265" name="Text Box 129"/>
            <p:cNvSpPr txBox="1">
              <a:spLocks noChangeArrowheads="1"/>
            </p:cNvSpPr>
            <p:nvPr/>
          </p:nvSpPr>
          <p:spPr bwMode="auto">
            <a:xfrm>
              <a:off x="946" y="250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49266" name="Text Box 130"/>
            <p:cNvSpPr txBox="1">
              <a:spLocks noChangeArrowheads="1"/>
            </p:cNvSpPr>
            <p:nvPr/>
          </p:nvSpPr>
          <p:spPr bwMode="auto">
            <a:xfrm>
              <a:off x="364" y="298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49267" name="Text Box 131"/>
            <p:cNvSpPr txBox="1">
              <a:spLocks noChangeArrowheads="1"/>
            </p:cNvSpPr>
            <p:nvPr/>
          </p:nvSpPr>
          <p:spPr bwMode="auto">
            <a:xfrm>
              <a:off x="960" y="297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grpSp>
      <p:sp>
        <p:nvSpPr>
          <p:cNvPr id="49195" name="Text Box 132"/>
          <p:cNvSpPr txBox="1">
            <a:spLocks noChangeArrowheads="1"/>
          </p:cNvSpPr>
          <p:nvPr/>
        </p:nvSpPr>
        <p:spPr bwMode="auto">
          <a:xfrm>
            <a:off x="1298575" y="2833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9196" name="Text Box 133"/>
          <p:cNvSpPr txBox="1">
            <a:spLocks noChangeArrowheads="1"/>
          </p:cNvSpPr>
          <p:nvPr/>
        </p:nvSpPr>
        <p:spPr bwMode="auto">
          <a:xfrm>
            <a:off x="2743200" y="2895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9197" name="Text Box 134"/>
          <p:cNvSpPr txBox="1">
            <a:spLocks noChangeArrowheads="1"/>
          </p:cNvSpPr>
          <p:nvPr/>
        </p:nvSpPr>
        <p:spPr bwMode="auto">
          <a:xfrm>
            <a:off x="4724400" y="2895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9198" name="Text Box 135"/>
          <p:cNvSpPr txBox="1">
            <a:spLocks noChangeArrowheads="1"/>
          </p:cNvSpPr>
          <p:nvPr/>
        </p:nvSpPr>
        <p:spPr bwMode="auto">
          <a:xfrm>
            <a:off x="6781800" y="2895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9199" name="Text Box 136"/>
          <p:cNvSpPr txBox="1">
            <a:spLocks noChangeArrowheads="1"/>
          </p:cNvSpPr>
          <p:nvPr/>
        </p:nvSpPr>
        <p:spPr bwMode="auto">
          <a:xfrm>
            <a:off x="2667000" y="487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9200" name="Text Box 137"/>
          <p:cNvSpPr txBox="1">
            <a:spLocks noChangeArrowheads="1"/>
          </p:cNvSpPr>
          <p:nvPr/>
        </p:nvSpPr>
        <p:spPr bwMode="auto">
          <a:xfrm>
            <a:off x="4724400" y="487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9201" name="Text Box 138"/>
          <p:cNvSpPr txBox="1">
            <a:spLocks noChangeArrowheads="1"/>
          </p:cNvSpPr>
          <p:nvPr/>
        </p:nvSpPr>
        <p:spPr bwMode="auto">
          <a:xfrm>
            <a:off x="6858000" y="487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49202" name="Text Box 139"/>
          <p:cNvSpPr txBox="1">
            <a:spLocks noChangeArrowheads="1"/>
          </p:cNvSpPr>
          <p:nvPr/>
        </p:nvSpPr>
        <p:spPr bwMode="auto">
          <a:xfrm>
            <a:off x="158750" y="34829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9203" name="Text Box 140"/>
          <p:cNvSpPr txBox="1">
            <a:spLocks noChangeArrowheads="1"/>
          </p:cNvSpPr>
          <p:nvPr/>
        </p:nvSpPr>
        <p:spPr bwMode="auto">
          <a:xfrm>
            <a:off x="2286000" y="342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9204" name="Text Box 141"/>
          <p:cNvSpPr txBox="1">
            <a:spLocks noChangeArrowheads="1"/>
          </p:cNvSpPr>
          <p:nvPr/>
        </p:nvSpPr>
        <p:spPr bwMode="auto">
          <a:xfrm>
            <a:off x="3810000" y="5486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9205" name="Text Box 142"/>
          <p:cNvSpPr txBox="1">
            <a:spLocks noChangeArrowheads="1"/>
          </p:cNvSpPr>
          <p:nvPr/>
        </p:nvSpPr>
        <p:spPr bwMode="auto">
          <a:xfrm>
            <a:off x="5867400" y="5410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9206" name="Text Box 143"/>
          <p:cNvSpPr txBox="1">
            <a:spLocks noChangeArrowheads="1"/>
          </p:cNvSpPr>
          <p:nvPr/>
        </p:nvSpPr>
        <p:spPr bwMode="auto">
          <a:xfrm>
            <a:off x="8077200" y="5562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9207" name="Text Box 144"/>
          <p:cNvSpPr txBox="1">
            <a:spLocks noChangeArrowheads="1"/>
          </p:cNvSpPr>
          <p:nvPr/>
        </p:nvSpPr>
        <p:spPr bwMode="auto">
          <a:xfrm>
            <a:off x="152400" y="4281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a:t>
            </a:r>
          </a:p>
        </p:txBody>
      </p:sp>
      <p:sp>
        <p:nvSpPr>
          <p:cNvPr id="49208" name="Text Box 145"/>
          <p:cNvSpPr txBox="1">
            <a:spLocks noChangeArrowheads="1"/>
          </p:cNvSpPr>
          <p:nvPr/>
        </p:nvSpPr>
        <p:spPr bwMode="auto">
          <a:xfrm>
            <a:off x="2362200" y="4267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a:t>
            </a:r>
          </a:p>
        </p:txBody>
      </p:sp>
      <p:sp>
        <p:nvSpPr>
          <p:cNvPr id="49209" name="Text Box 146"/>
          <p:cNvSpPr txBox="1">
            <a:spLocks noChangeArrowheads="1"/>
          </p:cNvSpPr>
          <p:nvPr/>
        </p:nvSpPr>
        <p:spPr bwMode="auto">
          <a:xfrm>
            <a:off x="4413250" y="4281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a:t>
            </a:r>
          </a:p>
        </p:txBody>
      </p:sp>
      <p:sp>
        <p:nvSpPr>
          <p:cNvPr id="49210" name="Text Box 147"/>
          <p:cNvSpPr txBox="1">
            <a:spLocks noChangeArrowheads="1"/>
          </p:cNvSpPr>
          <p:nvPr/>
        </p:nvSpPr>
        <p:spPr bwMode="auto">
          <a:xfrm>
            <a:off x="6400800" y="4267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a:t>
            </a:r>
          </a:p>
        </p:txBody>
      </p:sp>
      <p:sp>
        <p:nvSpPr>
          <p:cNvPr id="49211" name="Text Box 148"/>
          <p:cNvSpPr txBox="1">
            <a:spLocks noChangeArrowheads="1"/>
          </p:cNvSpPr>
          <p:nvPr/>
        </p:nvSpPr>
        <p:spPr bwMode="auto">
          <a:xfrm>
            <a:off x="2279650" y="6248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a:t>
            </a:r>
          </a:p>
        </p:txBody>
      </p:sp>
      <p:sp>
        <p:nvSpPr>
          <p:cNvPr id="49212" name="Text Box 149"/>
          <p:cNvSpPr txBox="1">
            <a:spLocks noChangeArrowheads="1"/>
          </p:cNvSpPr>
          <p:nvPr/>
        </p:nvSpPr>
        <p:spPr bwMode="auto">
          <a:xfrm>
            <a:off x="8001000" y="632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a:t>
            </a:r>
          </a:p>
        </p:txBody>
      </p:sp>
      <p:sp>
        <p:nvSpPr>
          <p:cNvPr id="49213" name="Text Box 150"/>
          <p:cNvSpPr txBox="1">
            <a:spLocks noChangeArrowheads="1"/>
          </p:cNvSpPr>
          <p:nvPr/>
        </p:nvSpPr>
        <p:spPr bwMode="auto">
          <a:xfrm>
            <a:off x="1679575" y="3497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14" name="Text Box 151"/>
          <p:cNvSpPr txBox="1">
            <a:spLocks noChangeArrowheads="1"/>
          </p:cNvSpPr>
          <p:nvPr/>
        </p:nvSpPr>
        <p:spPr bwMode="auto">
          <a:xfrm>
            <a:off x="3810000" y="3505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15" name="Text Box 152"/>
          <p:cNvSpPr txBox="1">
            <a:spLocks noChangeArrowheads="1"/>
          </p:cNvSpPr>
          <p:nvPr/>
        </p:nvSpPr>
        <p:spPr bwMode="auto">
          <a:xfrm>
            <a:off x="5943600" y="3505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16" name="Text Box 153"/>
          <p:cNvSpPr txBox="1">
            <a:spLocks noChangeArrowheads="1"/>
          </p:cNvSpPr>
          <p:nvPr/>
        </p:nvSpPr>
        <p:spPr bwMode="auto">
          <a:xfrm>
            <a:off x="7924800" y="3505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17" name="Text Box 154"/>
          <p:cNvSpPr txBox="1">
            <a:spLocks noChangeArrowheads="1"/>
          </p:cNvSpPr>
          <p:nvPr/>
        </p:nvSpPr>
        <p:spPr bwMode="auto">
          <a:xfrm>
            <a:off x="3803650" y="6248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18" name="Text Box 155"/>
          <p:cNvSpPr txBox="1">
            <a:spLocks noChangeArrowheads="1"/>
          </p:cNvSpPr>
          <p:nvPr/>
        </p:nvSpPr>
        <p:spPr bwMode="auto">
          <a:xfrm>
            <a:off x="5867400" y="6262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19" name="Text Box 156"/>
          <p:cNvSpPr txBox="1">
            <a:spLocks noChangeArrowheads="1"/>
          </p:cNvSpPr>
          <p:nvPr/>
        </p:nvSpPr>
        <p:spPr bwMode="auto">
          <a:xfrm>
            <a:off x="1676400" y="420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49220" name="Text Box 157"/>
          <p:cNvSpPr txBox="1">
            <a:spLocks noChangeArrowheads="1"/>
          </p:cNvSpPr>
          <p:nvPr/>
        </p:nvSpPr>
        <p:spPr bwMode="auto">
          <a:xfrm>
            <a:off x="6470650" y="342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49221" name="Text Box 158"/>
          <p:cNvSpPr txBox="1">
            <a:spLocks noChangeArrowheads="1"/>
          </p:cNvSpPr>
          <p:nvPr/>
        </p:nvSpPr>
        <p:spPr bwMode="auto">
          <a:xfrm>
            <a:off x="2362200" y="5486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49222" name="Text Box 159"/>
          <p:cNvSpPr txBox="1">
            <a:spLocks noChangeArrowheads="1"/>
          </p:cNvSpPr>
          <p:nvPr/>
        </p:nvSpPr>
        <p:spPr bwMode="auto">
          <a:xfrm>
            <a:off x="4419600" y="5486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49223" name="Text Box 160"/>
          <p:cNvSpPr txBox="1">
            <a:spLocks noChangeArrowheads="1"/>
          </p:cNvSpPr>
          <p:nvPr/>
        </p:nvSpPr>
        <p:spPr bwMode="auto">
          <a:xfrm>
            <a:off x="6553200" y="5486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49224" name="Text Box 161"/>
          <p:cNvSpPr txBox="1">
            <a:spLocks noChangeArrowheads="1"/>
          </p:cNvSpPr>
          <p:nvPr/>
        </p:nvSpPr>
        <p:spPr bwMode="auto">
          <a:xfrm>
            <a:off x="3810000" y="4343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25" name="Text Box 162"/>
          <p:cNvSpPr txBox="1">
            <a:spLocks noChangeArrowheads="1"/>
          </p:cNvSpPr>
          <p:nvPr/>
        </p:nvSpPr>
        <p:spPr bwMode="auto">
          <a:xfrm>
            <a:off x="5867400" y="4267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26" name="Text Box 163"/>
          <p:cNvSpPr txBox="1">
            <a:spLocks noChangeArrowheads="1"/>
          </p:cNvSpPr>
          <p:nvPr/>
        </p:nvSpPr>
        <p:spPr bwMode="auto">
          <a:xfrm>
            <a:off x="7918450" y="4267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27" name="Text Box 164"/>
          <p:cNvSpPr txBox="1">
            <a:spLocks noChangeArrowheads="1"/>
          </p:cNvSpPr>
          <p:nvPr/>
        </p:nvSpPr>
        <p:spPr bwMode="auto">
          <a:xfrm>
            <a:off x="4495800" y="6248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49228" name="Text Box 165"/>
          <p:cNvSpPr txBox="1">
            <a:spLocks noChangeArrowheads="1"/>
          </p:cNvSpPr>
          <p:nvPr/>
        </p:nvSpPr>
        <p:spPr bwMode="auto">
          <a:xfrm>
            <a:off x="1504950" y="45720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u="sng">
                <a:solidFill>
                  <a:srgbClr val="3333FF"/>
                </a:solidFill>
              </a:rPr>
              <a:t>R1</a:t>
            </a:r>
          </a:p>
        </p:txBody>
      </p:sp>
      <p:sp>
        <p:nvSpPr>
          <p:cNvPr id="49229" name="Text Box 166"/>
          <p:cNvSpPr txBox="1">
            <a:spLocks noChangeArrowheads="1"/>
          </p:cNvSpPr>
          <p:nvPr/>
        </p:nvSpPr>
        <p:spPr bwMode="auto">
          <a:xfrm>
            <a:off x="1524000" y="32004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49230" name="Text Box 167"/>
          <p:cNvSpPr txBox="1">
            <a:spLocks noChangeArrowheads="1"/>
          </p:cNvSpPr>
          <p:nvPr/>
        </p:nvSpPr>
        <p:spPr bwMode="auto">
          <a:xfrm>
            <a:off x="2362200" y="32004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u="sng">
                <a:solidFill>
                  <a:srgbClr val="3333FF"/>
                </a:solidFill>
              </a:rPr>
              <a:t>R1</a:t>
            </a:r>
          </a:p>
        </p:txBody>
      </p:sp>
      <p:sp>
        <p:nvSpPr>
          <p:cNvPr id="49231" name="Text Box 168"/>
          <p:cNvSpPr txBox="1">
            <a:spLocks noChangeArrowheads="1"/>
          </p:cNvSpPr>
          <p:nvPr/>
        </p:nvSpPr>
        <p:spPr bwMode="auto">
          <a:xfrm>
            <a:off x="3657600" y="46482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49232" name="Text Box 169"/>
          <p:cNvSpPr txBox="1">
            <a:spLocks noChangeArrowheads="1"/>
          </p:cNvSpPr>
          <p:nvPr/>
        </p:nvSpPr>
        <p:spPr bwMode="auto">
          <a:xfrm>
            <a:off x="4343400" y="3276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u="sng">
                <a:solidFill>
                  <a:srgbClr val="3333FF"/>
                </a:solidFill>
              </a:rPr>
              <a:t>R2</a:t>
            </a:r>
          </a:p>
        </p:txBody>
      </p:sp>
      <p:sp>
        <p:nvSpPr>
          <p:cNvPr id="49233" name="Text Box 170"/>
          <p:cNvSpPr txBox="1">
            <a:spLocks noChangeArrowheads="1"/>
          </p:cNvSpPr>
          <p:nvPr/>
        </p:nvSpPr>
        <p:spPr bwMode="auto">
          <a:xfrm>
            <a:off x="5791200" y="32004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49234" name="Text Box 171"/>
          <p:cNvSpPr txBox="1">
            <a:spLocks noChangeArrowheads="1"/>
          </p:cNvSpPr>
          <p:nvPr/>
        </p:nvSpPr>
        <p:spPr bwMode="auto">
          <a:xfrm>
            <a:off x="4343400" y="44958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R1</a:t>
            </a:r>
          </a:p>
        </p:txBody>
      </p:sp>
      <p:sp>
        <p:nvSpPr>
          <p:cNvPr id="49235" name="Text Box 172"/>
          <p:cNvSpPr txBox="1">
            <a:spLocks noChangeArrowheads="1"/>
          </p:cNvSpPr>
          <p:nvPr/>
        </p:nvSpPr>
        <p:spPr bwMode="auto">
          <a:xfrm>
            <a:off x="7772400" y="3276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u="sng">
                <a:solidFill>
                  <a:srgbClr val="3333FF"/>
                </a:solidFill>
              </a:rPr>
              <a:t>R2</a:t>
            </a:r>
          </a:p>
        </p:txBody>
      </p:sp>
      <p:sp>
        <p:nvSpPr>
          <p:cNvPr id="49236" name="Text Box 173"/>
          <p:cNvSpPr txBox="1">
            <a:spLocks noChangeArrowheads="1"/>
          </p:cNvSpPr>
          <p:nvPr/>
        </p:nvSpPr>
        <p:spPr bwMode="auto">
          <a:xfrm>
            <a:off x="8077200" y="43434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49237" name="Text Box 174"/>
          <p:cNvSpPr txBox="1">
            <a:spLocks noChangeArrowheads="1"/>
          </p:cNvSpPr>
          <p:nvPr/>
        </p:nvSpPr>
        <p:spPr bwMode="auto">
          <a:xfrm>
            <a:off x="6477000" y="45720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R0</a:t>
            </a:r>
          </a:p>
        </p:txBody>
      </p:sp>
      <p:sp>
        <p:nvSpPr>
          <p:cNvPr id="49238" name="Text Box 175"/>
          <p:cNvSpPr txBox="1">
            <a:spLocks noChangeArrowheads="1"/>
          </p:cNvSpPr>
          <p:nvPr/>
        </p:nvSpPr>
        <p:spPr bwMode="auto">
          <a:xfrm>
            <a:off x="2209800" y="64912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u="sng">
                <a:solidFill>
                  <a:srgbClr val="3333FF"/>
                </a:solidFill>
              </a:rPr>
              <a:t>R0</a:t>
            </a:r>
          </a:p>
        </p:txBody>
      </p:sp>
      <p:sp>
        <p:nvSpPr>
          <p:cNvPr id="49239" name="Text Box 176"/>
          <p:cNvSpPr txBox="1">
            <a:spLocks noChangeArrowheads="1"/>
          </p:cNvSpPr>
          <p:nvPr/>
        </p:nvSpPr>
        <p:spPr bwMode="auto">
          <a:xfrm>
            <a:off x="3733800" y="64912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49240" name="Text Box 177"/>
          <p:cNvSpPr txBox="1">
            <a:spLocks noChangeArrowheads="1"/>
          </p:cNvSpPr>
          <p:nvPr/>
        </p:nvSpPr>
        <p:spPr bwMode="auto">
          <a:xfrm>
            <a:off x="5791200" y="64912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u="sng">
                <a:solidFill>
                  <a:srgbClr val="3333FF"/>
                </a:solidFill>
              </a:rPr>
              <a:t>R2</a:t>
            </a:r>
          </a:p>
        </p:txBody>
      </p:sp>
      <p:sp>
        <p:nvSpPr>
          <p:cNvPr id="49241" name="AutoShape 178"/>
          <p:cNvSpPr>
            <a:spLocks noChangeArrowheads="1"/>
          </p:cNvSpPr>
          <p:nvPr/>
        </p:nvSpPr>
        <p:spPr bwMode="auto">
          <a:xfrm>
            <a:off x="1905000" y="3810000"/>
            <a:ext cx="533400" cy="381000"/>
          </a:xfrm>
          <a:prstGeom prst="rightArrow">
            <a:avLst>
              <a:gd name="adj1" fmla="val 50000"/>
              <a:gd name="adj2" fmla="val 35000"/>
            </a:avLst>
          </a:prstGeom>
          <a:solidFill>
            <a:srgbClr val="FFFFFF"/>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42" name="AutoShape 180"/>
          <p:cNvSpPr>
            <a:spLocks noChangeArrowheads="1"/>
          </p:cNvSpPr>
          <p:nvPr/>
        </p:nvSpPr>
        <p:spPr bwMode="auto">
          <a:xfrm>
            <a:off x="3962400" y="3810000"/>
            <a:ext cx="533400" cy="381000"/>
          </a:xfrm>
          <a:prstGeom prst="rightArrow">
            <a:avLst>
              <a:gd name="adj1" fmla="val 50000"/>
              <a:gd name="adj2" fmla="val 35000"/>
            </a:avLst>
          </a:prstGeom>
          <a:solidFill>
            <a:srgbClr val="FFFFFF"/>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43" name="AutoShape 181"/>
          <p:cNvSpPr>
            <a:spLocks noChangeArrowheads="1"/>
          </p:cNvSpPr>
          <p:nvPr/>
        </p:nvSpPr>
        <p:spPr bwMode="auto">
          <a:xfrm>
            <a:off x="6096000" y="3733800"/>
            <a:ext cx="533400" cy="381000"/>
          </a:xfrm>
          <a:prstGeom prst="rightArrow">
            <a:avLst>
              <a:gd name="adj1" fmla="val 50000"/>
              <a:gd name="adj2" fmla="val 35000"/>
            </a:avLst>
          </a:prstGeom>
          <a:solidFill>
            <a:srgbClr val="FFFFFF"/>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44" name="AutoShape 182"/>
          <p:cNvSpPr>
            <a:spLocks noChangeArrowheads="1"/>
          </p:cNvSpPr>
          <p:nvPr/>
        </p:nvSpPr>
        <p:spPr bwMode="auto">
          <a:xfrm>
            <a:off x="1905000" y="5715000"/>
            <a:ext cx="533400" cy="381000"/>
          </a:xfrm>
          <a:prstGeom prst="rightArrow">
            <a:avLst>
              <a:gd name="adj1" fmla="val 50000"/>
              <a:gd name="adj2" fmla="val 35000"/>
            </a:avLst>
          </a:prstGeom>
          <a:solidFill>
            <a:srgbClr val="FFFFFF"/>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45" name="AutoShape 183"/>
          <p:cNvSpPr>
            <a:spLocks noChangeArrowheads="1"/>
          </p:cNvSpPr>
          <p:nvPr/>
        </p:nvSpPr>
        <p:spPr bwMode="auto">
          <a:xfrm>
            <a:off x="3962400" y="5715000"/>
            <a:ext cx="533400" cy="381000"/>
          </a:xfrm>
          <a:prstGeom prst="rightArrow">
            <a:avLst>
              <a:gd name="adj1" fmla="val 50000"/>
              <a:gd name="adj2" fmla="val 35000"/>
            </a:avLst>
          </a:prstGeom>
          <a:solidFill>
            <a:srgbClr val="FFFFFF"/>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46" name="AutoShape 184"/>
          <p:cNvSpPr>
            <a:spLocks noChangeArrowheads="1"/>
          </p:cNvSpPr>
          <p:nvPr/>
        </p:nvSpPr>
        <p:spPr bwMode="auto">
          <a:xfrm>
            <a:off x="6172200" y="5715000"/>
            <a:ext cx="533400" cy="381000"/>
          </a:xfrm>
          <a:prstGeom prst="rightArrow">
            <a:avLst>
              <a:gd name="adj1" fmla="val 50000"/>
              <a:gd name="adj2" fmla="val 35000"/>
            </a:avLst>
          </a:prstGeom>
          <a:solidFill>
            <a:srgbClr val="FFFFFF"/>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49247" name="Text Box 185"/>
          <p:cNvSpPr txBox="1">
            <a:spLocks noChangeArrowheads="1"/>
          </p:cNvSpPr>
          <p:nvPr/>
        </p:nvSpPr>
        <p:spPr bwMode="auto">
          <a:xfrm>
            <a:off x="3714750" y="32004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49248" name="Text Box 186"/>
          <p:cNvSpPr txBox="1">
            <a:spLocks noChangeArrowheads="1"/>
          </p:cNvSpPr>
          <p:nvPr/>
        </p:nvSpPr>
        <p:spPr bwMode="auto">
          <a:xfrm>
            <a:off x="4419600" y="3505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49249" name="Text Box 187"/>
          <p:cNvSpPr txBox="1">
            <a:spLocks noChangeArrowheads="1"/>
          </p:cNvSpPr>
          <p:nvPr/>
        </p:nvSpPr>
        <p:spPr bwMode="auto">
          <a:xfrm>
            <a:off x="5791200" y="44958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49250" name="Text Box 189"/>
          <p:cNvSpPr txBox="1">
            <a:spLocks noChangeArrowheads="1"/>
          </p:cNvSpPr>
          <p:nvPr/>
        </p:nvSpPr>
        <p:spPr bwMode="auto">
          <a:xfrm>
            <a:off x="6553200" y="632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8600" y="0"/>
            <a:ext cx="6416675" cy="6858000"/>
          </a:xfrm>
        </p:spPr>
        <p:txBody>
          <a:bodyPr>
            <a:noAutofit/>
          </a:bodyPr>
          <a:lstStyle/>
          <a:p>
            <a:pPr eaLnBrk="1" hangingPunct="1">
              <a:spcBef>
                <a:spcPct val="0"/>
              </a:spcBef>
            </a:pPr>
            <a:r>
              <a:rPr lang="en-US" altLang="zh-CN" sz="2800"/>
              <a:t>Define an </a:t>
            </a:r>
            <a:r>
              <a:rPr lang="en-US" altLang="zh-CN" sz="2800">
                <a:solidFill>
                  <a:srgbClr val="0000CC"/>
                </a:solidFill>
              </a:rPr>
              <a:t>edge</a:t>
            </a:r>
            <a:r>
              <a:rPr lang="en-US" altLang="zh-CN" sz="2800"/>
              <a:t> from i to P(i) to be </a:t>
            </a:r>
            <a:r>
              <a:rPr lang="en-US" altLang="zh-CN" sz="2800">
                <a:solidFill>
                  <a:srgbClr val="0000CC"/>
                </a:solidFill>
              </a:rPr>
              <a:t>well</a:t>
            </a:r>
            <a:r>
              <a:rPr lang="en-US" altLang="zh-CN" sz="2800"/>
              <a:t> </a:t>
            </a:r>
            <a:r>
              <a:rPr lang="en-US" altLang="zh-CN" sz="2800">
                <a:solidFill>
                  <a:srgbClr val="0000CC"/>
                </a:solidFill>
              </a:rPr>
              <a:t>formed</a:t>
            </a:r>
            <a:r>
              <a:rPr lang="en-US" altLang="zh-CN" sz="2800"/>
              <a:t>, when L(i) </a:t>
            </a:r>
            <a:r>
              <a:rPr lang="en-US" altLang="zh-CN" sz="2800">
                <a:sym typeface="Symbol" pitchFamily="18" charset="2"/>
              </a:rPr>
              <a:t></a:t>
            </a:r>
            <a:r>
              <a:rPr lang="en-US" altLang="zh-CN" sz="2800"/>
              <a:t> n </a:t>
            </a:r>
            <a:r>
              <a:rPr lang="en-US" altLang="zh-CN" sz="2800">
                <a:sym typeface="Symbol" pitchFamily="18" charset="2"/>
              </a:rPr>
              <a:t></a:t>
            </a:r>
            <a:r>
              <a:rPr lang="en-US" altLang="zh-CN" sz="2800"/>
              <a:t> L(p(i))</a:t>
            </a:r>
            <a:r>
              <a:rPr lang="en-US" altLang="zh-CN" sz="2800">
                <a:sym typeface="Symbol" pitchFamily="18" charset="2"/>
              </a:rPr>
              <a:t></a:t>
            </a:r>
            <a:r>
              <a:rPr lang="en-US" altLang="zh-CN" sz="2800"/>
              <a:t>n </a:t>
            </a:r>
            <a:r>
              <a:rPr lang="en-US" altLang="zh-CN" sz="2800">
                <a:sym typeface="Symbol" pitchFamily="18" charset="2"/>
              </a:rPr>
              <a:t></a:t>
            </a:r>
            <a:r>
              <a:rPr lang="en-US" altLang="zh-CN" sz="2800"/>
              <a:t> L(i) = L(p(i)) +1. </a:t>
            </a:r>
          </a:p>
          <a:p>
            <a:pPr eaLnBrk="1" hangingPunct="1">
              <a:spcBef>
                <a:spcPct val="0"/>
              </a:spcBef>
            </a:pPr>
            <a:r>
              <a:rPr lang="en-US" altLang="zh-CN" sz="2800"/>
              <a:t>In any configuration, </a:t>
            </a:r>
            <a:r>
              <a:rPr lang="en-US" altLang="zh-CN" sz="2800">
                <a:solidFill>
                  <a:srgbClr val="C00000"/>
                </a:solidFill>
              </a:rPr>
              <a:t>the nodes and well-formed edges</a:t>
            </a:r>
            <a:r>
              <a:rPr lang="en-US" altLang="zh-CN" sz="2800"/>
              <a:t> form </a:t>
            </a:r>
            <a:r>
              <a:rPr lang="en-US" altLang="zh-CN" sz="2800">
                <a:solidFill>
                  <a:srgbClr val="0000CC"/>
                </a:solidFill>
              </a:rPr>
              <a:t>a spanning forest</a:t>
            </a:r>
            <a:r>
              <a:rPr lang="en-US" altLang="zh-CN" sz="2800"/>
              <a:t>. </a:t>
            </a:r>
          </a:p>
          <a:p>
            <a:pPr eaLnBrk="1" hangingPunct="1">
              <a:spcBef>
                <a:spcPct val="0"/>
              </a:spcBef>
            </a:pPr>
            <a:r>
              <a:rPr lang="en-US" altLang="zh-CN" sz="2800"/>
              <a:t>Delete all edges that are not well formed, and designate each tree in the forest by </a:t>
            </a:r>
            <a:r>
              <a:rPr lang="en-US" altLang="zh-CN" sz="2800">
                <a:solidFill>
                  <a:srgbClr val="0000CC"/>
                </a:solidFill>
              </a:rPr>
              <a:t>T(k)</a:t>
            </a:r>
            <a:r>
              <a:rPr lang="en-US" altLang="zh-CN" sz="2800"/>
              <a:t> where </a:t>
            </a:r>
            <a:r>
              <a:rPr lang="en-US" altLang="zh-CN" sz="2800">
                <a:solidFill>
                  <a:srgbClr val="3333FF"/>
                </a:solidFill>
              </a:rPr>
              <a:t>k is the smallest value of a node in the tree</a:t>
            </a:r>
            <a:r>
              <a:rPr lang="en-US" altLang="zh-CN" sz="2800"/>
              <a:t>. </a:t>
            </a:r>
          </a:p>
          <a:p>
            <a:pPr lvl="1" eaLnBrk="1" hangingPunct="1">
              <a:spcBef>
                <a:spcPct val="0"/>
              </a:spcBef>
            </a:pPr>
            <a:r>
              <a:rPr lang="en-US" altLang="zh-CN"/>
              <a:t>A single node with no well-formed edge incident on it represents </a:t>
            </a:r>
            <a:r>
              <a:rPr lang="en-US" altLang="zh-CN">
                <a:solidFill>
                  <a:srgbClr val="C00000"/>
                </a:solidFill>
              </a:rPr>
              <a:t>a degenerate tree. </a:t>
            </a:r>
          </a:p>
          <a:p>
            <a:pPr eaLnBrk="1" hangingPunct="1">
              <a:spcBef>
                <a:spcPct val="0"/>
              </a:spcBef>
            </a:pPr>
            <a:r>
              <a:rPr lang="en-US" altLang="zh-CN" sz="2800"/>
              <a:t>Define </a:t>
            </a:r>
            <a:r>
              <a:rPr lang="en-US" altLang="zh-CN" sz="2800">
                <a:solidFill>
                  <a:srgbClr val="0000CC"/>
                </a:solidFill>
              </a:rPr>
              <a:t>a tuple F</a:t>
            </a:r>
            <a:r>
              <a:rPr lang="en-US" altLang="zh-CN" sz="2800"/>
              <a:t>=(F(0),F(1),F(2), …, F(n)) such that </a:t>
            </a:r>
            <a:r>
              <a:rPr lang="en-US" altLang="zh-CN" sz="2800">
                <a:solidFill>
                  <a:srgbClr val="0000CC"/>
                </a:solidFill>
              </a:rPr>
              <a:t>F(k) is the count of T(k)’s </a:t>
            </a:r>
            <a:r>
              <a:rPr lang="en-US" altLang="zh-CN" sz="2800"/>
              <a:t>in the spanning forest. </a:t>
            </a:r>
          </a:p>
        </p:txBody>
      </p:sp>
      <p:sp>
        <p:nvSpPr>
          <p:cNvPr id="50180" name="Oval 4"/>
          <p:cNvSpPr>
            <a:spLocks noChangeArrowheads="1"/>
          </p:cNvSpPr>
          <p:nvPr/>
        </p:nvSpPr>
        <p:spPr bwMode="auto">
          <a:xfrm>
            <a:off x="7880350" y="192088"/>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181" name="Oval 5"/>
          <p:cNvSpPr>
            <a:spLocks noChangeArrowheads="1"/>
          </p:cNvSpPr>
          <p:nvPr/>
        </p:nvSpPr>
        <p:spPr bwMode="auto">
          <a:xfrm>
            <a:off x="8337550" y="801688"/>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182" name="Oval 6"/>
          <p:cNvSpPr>
            <a:spLocks noChangeArrowheads="1"/>
          </p:cNvSpPr>
          <p:nvPr/>
        </p:nvSpPr>
        <p:spPr bwMode="auto">
          <a:xfrm>
            <a:off x="8337550" y="1563688"/>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183" name="Oval 7"/>
          <p:cNvSpPr>
            <a:spLocks noChangeArrowheads="1"/>
          </p:cNvSpPr>
          <p:nvPr/>
        </p:nvSpPr>
        <p:spPr bwMode="auto">
          <a:xfrm>
            <a:off x="7423150" y="1563688"/>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184" name="Oval 8"/>
          <p:cNvSpPr>
            <a:spLocks noChangeArrowheads="1"/>
          </p:cNvSpPr>
          <p:nvPr/>
        </p:nvSpPr>
        <p:spPr bwMode="auto">
          <a:xfrm>
            <a:off x="7423150" y="801688"/>
            <a:ext cx="304800" cy="38100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185" name="Line 9"/>
          <p:cNvSpPr>
            <a:spLocks noChangeShapeType="1"/>
          </p:cNvSpPr>
          <p:nvPr/>
        </p:nvSpPr>
        <p:spPr bwMode="auto">
          <a:xfrm flipH="1">
            <a:off x="7651750" y="420688"/>
            <a:ext cx="228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Line 10"/>
          <p:cNvSpPr>
            <a:spLocks noChangeShapeType="1"/>
          </p:cNvSpPr>
          <p:nvPr/>
        </p:nvSpPr>
        <p:spPr bwMode="auto">
          <a:xfrm>
            <a:off x="8185150" y="420688"/>
            <a:ext cx="228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7" name="Line 11"/>
          <p:cNvSpPr>
            <a:spLocks noChangeShapeType="1"/>
          </p:cNvSpPr>
          <p:nvPr/>
        </p:nvSpPr>
        <p:spPr bwMode="auto">
          <a:xfrm>
            <a:off x="7727950" y="954088"/>
            <a:ext cx="6096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88" name="Line 12"/>
          <p:cNvSpPr>
            <a:spLocks noChangeShapeType="1"/>
          </p:cNvSpPr>
          <p:nvPr/>
        </p:nvSpPr>
        <p:spPr bwMode="auto">
          <a:xfrm>
            <a:off x="7575550" y="1182688"/>
            <a:ext cx="0" cy="381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89" name="Line 13"/>
          <p:cNvSpPr>
            <a:spLocks noChangeShapeType="1"/>
          </p:cNvSpPr>
          <p:nvPr/>
        </p:nvSpPr>
        <p:spPr bwMode="auto">
          <a:xfrm>
            <a:off x="7727950" y="1106488"/>
            <a:ext cx="6096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0" name="Line 14"/>
          <p:cNvSpPr>
            <a:spLocks noChangeShapeType="1"/>
          </p:cNvSpPr>
          <p:nvPr/>
        </p:nvSpPr>
        <p:spPr bwMode="auto">
          <a:xfrm>
            <a:off x="8489950" y="1182688"/>
            <a:ext cx="0" cy="3810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1" name="Line 15"/>
          <p:cNvSpPr>
            <a:spLocks noChangeShapeType="1"/>
          </p:cNvSpPr>
          <p:nvPr/>
        </p:nvSpPr>
        <p:spPr bwMode="auto">
          <a:xfrm>
            <a:off x="7727950" y="1792288"/>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2" name="Text Box 16"/>
          <p:cNvSpPr txBox="1">
            <a:spLocks noChangeArrowheads="1"/>
          </p:cNvSpPr>
          <p:nvPr/>
        </p:nvSpPr>
        <p:spPr bwMode="auto">
          <a:xfrm>
            <a:off x="7858125" y="20637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50193" name="Text Box 17"/>
          <p:cNvSpPr txBox="1">
            <a:spLocks noChangeArrowheads="1"/>
          </p:cNvSpPr>
          <p:nvPr/>
        </p:nvSpPr>
        <p:spPr bwMode="auto">
          <a:xfrm>
            <a:off x="7423150" y="8016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50194" name="Text Box 18"/>
          <p:cNvSpPr txBox="1">
            <a:spLocks noChangeArrowheads="1"/>
          </p:cNvSpPr>
          <p:nvPr/>
        </p:nvSpPr>
        <p:spPr bwMode="auto">
          <a:xfrm>
            <a:off x="8315325" y="81597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50195" name="Text Box 19"/>
          <p:cNvSpPr txBox="1">
            <a:spLocks noChangeArrowheads="1"/>
          </p:cNvSpPr>
          <p:nvPr/>
        </p:nvSpPr>
        <p:spPr bwMode="auto">
          <a:xfrm>
            <a:off x="7391400" y="15779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50196" name="Text Box 20"/>
          <p:cNvSpPr txBox="1">
            <a:spLocks noChangeArrowheads="1"/>
          </p:cNvSpPr>
          <p:nvPr/>
        </p:nvSpPr>
        <p:spPr bwMode="auto">
          <a:xfrm>
            <a:off x="8337550" y="15636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sp>
        <p:nvSpPr>
          <p:cNvPr id="50197" name="Text Box 21"/>
          <p:cNvSpPr txBox="1">
            <a:spLocks noChangeArrowheads="1"/>
          </p:cNvSpPr>
          <p:nvPr/>
        </p:nvSpPr>
        <p:spPr bwMode="auto">
          <a:xfrm>
            <a:off x="8213725" y="152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50198" name="Text Box 22"/>
          <p:cNvSpPr txBox="1">
            <a:spLocks noChangeArrowheads="1"/>
          </p:cNvSpPr>
          <p:nvPr/>
        </p:nvSpPr>
        <p:spPr bwMode="auto">
          <a:xfrm>
            <a:off x="7073900" y="801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2</a:t>
            </a:r>
          </a:p>
        </p:txBody>
      </p:sp>
      <p:sp>
        <p:nvSpPr>
          <p:cNvPr id="50199" name="Text Box 23"/>
          <p:cNvSpPr txBox="1">
            <a:spLocks noChangeArrowheads="1"/>
          </p:cNvSpPr>
          <p:nvPr/>
        </p:nvSpPr>
        <p:spPr bwMode="auto">
          <a:xfrm>
            <a:off x="7067550" y="1600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a:t>
            </a:r>
          </a:p>
        </p:txBody>
      </p:sp>
      <p:sp>
        <p:nvSpPr>
          <p:cNvPr id="50200" name="Text Box 24"/>
          <p:cNvSpPr txBox="1">
            <a:spLocks noChangeArrowheads="1"/>
          </p:cNvSpPr>
          <p:nvPr/>
        </p:nvSpPr>
        <p:spPr bwMode="auto">
          <a:xfrm>
            <a:off x="8594725" y="8159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50201" name="Text Box 25"/>
          <p:cNvSpPr txBox="1">
            <a:spLocks noChangeArrowheads="1"/>
          </p:cNvSpPr>
          <p:nvPr/>
        </p:nvSpPr>
        <p:spPr bwMode="auto">
          <a:xfrm>
            <a:off x="8591550" y="1524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50202" name="Text Box 26"/>
          <p:cNvSpPr txBox="1">
            <a:spLocks noChangeArrowheads="1"/>
          </p:cNvSpPr>
          <p:nvPr/>
        </p:nvSpPr>
        <p:spPr bwMode="auto">
          <a:xfrm>
            <a:off x="8420100" y="18907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u="sng">
                <a:solidFill>
                  <a:srgbClr val="3333FF"/>
                </a:solidFill>
              </a:rPr>
              <a:t>R1</a:t>
            </a:r>
          </a:p>
        </p:txBody>
      </p:sp>
      <p:sp>
        <p:nvSpPr>
          <p:cNvPr id="50203" name="Text Box 27"/>
          <p:cNvSpPr txBox="1">
            <a:spLocks noChangeArrowheads="1"/>
          </p:cNvSpPr>
          <p:nvPr/>
        </p:nvSpPr>
        <p:spPr bwMode="auto">
          <a:xfrm>
            <a:off x="8439150" y="5191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50204" name="Text Box 28"/>
          <p:cNvSpPr txBox="1">
            <a:spLocks noChangeArrowheads="1"/>
          </p:cNvSpPr>
          <p:nvPr/>
        </p:nvSpPr>
        <p:spPr bwMode="auto">
          <a:xfrm>
            <a:off x="6934200" y="2286000"/>
            <a:ext cx="19939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T(0) = {C}</a:t>
            </a:r>
          </a:p>
          <a:p>
            <a:pPr eaLnBrk="1" hangingPunct="1">
              <a:spcBef>
                <a:spcPct val="0"/>
              </a:spcBef>
              <a:buFontTx/>
              <a:buNone/>
            </a:pPr>
            <a:r>
              <a:rPr lang="en-US" altLang="zh-CN" sz="1800"/>
              <a:t>T(1) = {A,B,E}</a:t>
            </a:r>
          </a:p>
          <a:p>
            <a:pPr eaLnBrk="1" hangingPunct="1">
              <a:spcBef>
                <a:spcPct val="0"/>
              </a:spcBef>
              <a:buFontTx/>
              <a:buNone/>
            </a:pPr>
            <a:r>
              <a:rPr lang="en-US" altLang="zh-CN" sz="1800"/>
              <a:t>T(5) = {D}</a:t>
            </a:r>
          </a:p>
          <a:p>
            <a:pPr algn="ctr" eaLnBrk="1" hangingPunct="1">
              <a:spcBef>
                <a:spcPct val="0"/>
              </a:spcBef>
              <a:buFontTx/>
              <a:buNone/>
            </a:pPr>
            <a:r>
              <a:rPr lang="en-US" altLang="zh-CN" sz="1800"/>
              <a:t>F=(1,1,0,0,0,1)</a:t>
            </a:r>
          </a:p>
        </p:txBody>
      </p:sp>
      <p:grpSp>
        <p:nvGrpSpPr>
          <p:cNvPr id="50205" name="Group 29"/>
          <p:cNvGrpSpPr>
            <a:grpSpLocks/>
          </p:cNvGrpSpPr>
          <p:nvPr/>
        </p:nvGrpSpPr>
        <p:grpSpPr bwMode="auto">
          <a:xfrm>
            <a:off x="7219950" y="3519488"/>
            <a:ext cx="1282700" cy="1752600"/>
            <a:chOff x="364" y="2112"/>
            <a:chExt cx="808" cy="1104"/>
          </a:xfrm>
        </p:grpSpPr>
        <p:sp>
          <p:nvSpPr>
            <p:cNvPr id="50214" name="Oval 30"/>
            <p:cNvSpPr>
              <a:spLocks noChangeArrowheads="1"/>
            </p:cNvSpPr>
            <p:nvPr/>
          </p:nvSpPr>
          <p:spPr bwMode="auto">
            <a:xfrm>
              <a:off x="672" y="2112"/>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215" name="Oval 31"/>
            <p:cNvSpPr>
              <a:spLocks noChangeArrowheads="1"/>
            </p:cNvSpPr>
            <p:nvPr/>
          </p:nvSpPr>
          <p:spPr bwMode="auto">
            <a:xfrm>
              <a:off x="960"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216" name="Oval 32"/>
            <p:cNvSpPr>
              <a:spLocks noChangeArrowheads="1"/>
            </p:cNvSpPr>
            <p:nvPr/>
          </p:nvSpPr>
          <p:spPr bwMode="auto">
            <a:xfrm>
              <a:off x="960"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217" name="Oval 33"/>
            <p:cNvSpPr>
              <a:spLocks noChangeArrowheads="1"/>
            </p:cNvSpPr>
            <p:nvPr/>
          </p:nvSpPr>
          <p:spPr bwMode="auto">
            <a:xfrm>
              <a:off x="384" y="297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218" name="Oval 34"/>
            <p:cNvSpPr>
              <a:spLocks noChangeArrowheads="1"/>
            </p:cNvSpPr>
            <p:nvPr/>
          </p:nvSpPr>
          <p:spPr bwMode="auto">
            <a:xfrm>
              <a:off x="384" y="2496"/>
              <a:ext cx="192" cy="240"/>
            </a:xfrm>
            <a:prstGeom prst="ellipse">
              <a:avLst/>
            </a:prstGeom>
            <a:solidFill>
              <a:schemeClr val="accent1"/>
            </a:solidFill>
            <a:ln w="28575" algn="ctr">
              <a:solidFill>
                <a:schemeClr val="tx1"/>
              </a:solidFill>
              <a:round/>
              <a:headEnd/>
              <a:tailEnd/>
            </a:ln>
          </p:spPr>
          <p:txBody>
            <a:bodyPr wrap="none"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zh-CN" altLang="zh-CN" sz="1800"/>
            </a:p>
          </p:txBody>
        </p:sp>
        <p:sp>
          <p:nvSpPr>
            <p:cNvPr id="50219" name="Line 35"/>
            <p:cNvSpPr>
              <a:spLocks noChangeShapeType="1"/>
            </p:cNvSpPr>
            <p:nvPr/>
          </p:nvSpPr>
          <p:spPr bwMode="auto">
            <a:xfrm flipH="1">
              <a:off x="528" y="2256"/>
              <a:ext cx="144"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220" name="Line 36"/>
            <p:cNvSpPr>
              <a:spLocks noChangeShapeType="1"/>
            </p:cNvSpPr>
            <p:nvPr/>
          </p:nvSpPr>
          <p:spPr bwMode="auto">
            <a:xfrm>
              <a:off x="864" y="2256"/>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1" name="Line 37"/>
            <p:cNvSpPr>
              <a:spLocks noChangeShapeType="1"/>
            </p:cNvSpPr>
            <p:nvPr/>
          </p:nvSpPr>
          <p:spPr bwMode="auto">
            <a:xfrm>
              <a:off x="576" y="2592"/>
              <a:ext cx="38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222" name="Line 38"/>
            <p:cNvSpPr>
              <a:spLocks noChangeShapeType="1"/>
            </p:cNvSpPr>
            <p:nvPr/>
          </p:nvSpPr>
          <p:spPr bwMode="auto">
            <a:xfrm>
              <a:off x="480"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223" name="Line 39"/>
            <p:cNvSpPr>
              <a:spLocks noChangeShapeType="1"/>
            </p:cNvSpPr>
            <p:nvPr/>
          </p:nvSpPr>
          <p:spPr bwMode="auto">
            <a:xfrm>
              <a:off x="576" y="2688"/>
              <a:ext cx="38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4" name="Line 40"/>
            <p:cNvSpPr>
              <a:spLocks noChangeShapeType="1"/>
            </p:cNvSpPr>
            <p:nvPr/>
          </p:nvSpPr>
          <p:spPr bwMode="auto">
            <a:xfrm>
              <a:off x="1056" y="2736"/>
              <a:ext cx="0"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225" name="Line 41"/>
            <p:cNvSpPr>
              <a:spLocks noChangeShapeType="1"/>
            </p:cNvSpPr>
            <p:nvPr/>
          </p:nvSpPr>
          <p:spPr bwMode="auto">
            <a:xfrm>
              <a:off x="576" y="3120"/>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6" name="Text Box 42"/>
            <p:cNvSpPr txBox="1">
              <a:spLocks noChangeArrowheads="1"/>
            </p:cNvSpPr>
            <p:nvPr/>
          </p:nvSpPr>
          <p:spPr bwMode="auto">
            <a:xfrm>
              <a:off x="658" y="212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C</a:t>
              </a:r>
            </a:p>
          </p:txBody>
        </p:sp>
        <p:sp>
          <p:nvSpPr>
            <p:cNvPr id="50227" name="Text Box 43"/>
            <p:cNvSpPr txBox="1">
              <a:spLocks noChangeArrowheads="1"/>
            </p:cNvSpPr>
            <p:nvPr/>
          </p:nvSpPr>
          <p:spPr bwMode="auto">
            <a:xfrm>
              <a:off x="384" y="249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B</a:t>
              </a:r>
            </a:p>
          </p:txBody>
        </p:sp>
        <p:sp>
          <p:nvSpPr>
            <p:cNvPr id="50228" name="Text Box 44"/>
            <p:cNvSpPr txBox="1">
              <a:spLocks noChangeArrowheads="1"/>
            </p:cNvSpPr>
            <p:nvPr/>
          </p:nvSpPr>
          <p:spPr bwMode="auto">
            <a:xfrm>
              <a:off x="946" y="250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D</a:t>
              </a:r>
            </a:p>
          </p:txBody>
        </p:sp>
        <p:sp>
          <p:nvSpPr>
            <p:cNvPr id="50229" name="Text Box 45"/>
            <p:cNvSpPr txBox="1">
              <a:spLocks noChangeArrowheads="1"/>
            </p:cNvSpPr>
            <p:nvPr/>
          </p:nvSpPr>
          <p:spPr bwMode="auto">
            <a:xfrm>
              <a:off x="364" y="298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E</a:t>
              </a:r>
            </a:p>
          </p:txBody>
        </p:sp>
        <p:sp>
          <p:nvSpPr>
            <p:cNvPr id="50230" name="Text Box 46"/>
            <p:cNvSpPr txBox="1">
              <a:spLocks noChangeArrowheads="1"/>
            </p:cNvSpPr>
            <p:nvPr/>
          </p:nvSpPr>
          <p:spPr bwMode="auto">
            <a:xfrm>
              <a:off x="960" y="297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A</a:t>
              </a:r>
            </a:p>
          </p:txBody>
        </p:sp>
      </p:grpSp>
      <p:sp>
        <p:nvSpPr>
          <p:cNvPr id="50206" name="Text Box 47"/>
          <p:cNvSpPr txBox="1">
            <a:spLocks noChangeArrowheads="1"/>
          </p:cNvSpPr>
          <p:nvPr/>
        </p:nvSpPr>
        <p:spPr bwMode="auto">
          <a:xfrm>
            <a:off x="7296150" y="3519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0</a:t>
            </a:r>
          </a:p>
        </p:txBody>
      </p:sp>
      <p:sp>
        <p:nvSpPr>
          <p:cNvPr id="50207" name="Text Box 48"/>
          <p:cNvSpPr txBox="1">
            <a:spLocks noChangeArrowheads="1"/>
          </p:cNvSpPr>
          <p:nvPr/>
        </p:nvSpPr>
        <p:spPr bwMode="auto">
          <a:xfrm>
            <a:off x="6915150" y="4891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a:t>
            </a:r>
          </a:p>
        </p:txBody>
      </p:sp>
      <p:sp>
        <p:nvSpPr>
          <p:cNvPr id="50208" name="Text Box 49"/>
          <p:cNvSpPr txBox="1">
            <a:spLocks noChangeArrowheads="1"/>
          </p:cNvSpPr>
          <p:nvPr/>
        </p:nvSpPr>
        <p:spPr bwMode="auto">
          <a:xfrm>
            <a:off x="8439150" y="4129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50209" name="Text Box 50"/>
          <p:cNvSpPr txBox="1">
            <a:spLocks noChangeArrowheads="1"/>
          </p:cNvSpPr>
          <p:nvPr/>
        </p:nvSpPr>
        <p:spPr bwMode="auto">
          <a:xfrm>
            <a:off x="6985000" y="4052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1</a:t>
            </a:r>
          </a:p>
        </p:txBody>
      </p:sp>
      <p:sp>
        <p:nvSpPr>
          <p:cNvPr id="50210" name="Text Box 51"/>
          <p:cNvSpPr txBox="1">
            <a:spLocks noChangeArrowheads="1"/>
          </p:cNvSpPr>
          <p:nvPr/>
        </p:nvSpPr>
        <p:spPr bwMode="auto">
          <a:xfrm>
            <a:off x="8432800" y="4891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5</a:t>
            </a:r>
          </a:p>
        </p:txBody>
      </p:sp>
      <p:sp>
        <p:nvSpPr>
          <p:cNvPr id="50211" name="Text Box 52"/>
          <p:cNvSpPr txBox="1">
            <a:spLocks noChangeArrowheads="1"/>
          </p:cNvSpPr>
          <p:nvPr/>
        </p:nvSpPr>
        <p:spPr bwMode="auto">
          <a:xfrm>
            <a:off x="8286750" y="39004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u="sng">
                <a:solidFill>
                  <a:srgbClr val="3333FF"/>
                </a:solidFill>
              </a:rPr>
              <a:t>R2</a:t>
            </a:r>
          </a:p>
        </p:txBody>
      </p:sp>
      <p:sp>
        <p:nvSpPr>
          <p:cNvPr id="50212" name="Text Box 53"/>
          <p:cNvSpPr txBox="1">
            <a:spLocks noChangeArrowheads="1"/>
          </p:cNvSpPr>
          <p:nvPr/>
        </p:nvSpPr>
        <p:spPr bwMode="auto">
          <a:xfrm>
            <a:off x="8591550" y="49672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R2</a:t>
            </a:r>
          </a:p>
        </p:txBody>
      </p:sp>
      <p:sp>
        <p:nvSpPr>
          <p:cNvPr id="50213" name="Text Box 54"/>
          <p:cNvSpPr txBox="1">
            <a:spLocks noChangeArrowheads="1"/>
          </p:cNvSpPr>
          <p:nvPr/>
        </p:nvSpPr>
        <p:spPr bwMode="auto">
          <a:xfrm>
            <a:off x="6997700" y="5486400"/>
            <a:ext cx="19939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T(0)={C,B}</a:t>
            </a:r>
          </a:p>
          <a:p>
            <a:pPr eaLnBrk="1" hangingPunct="1">
              <a:spcBef>
                <a:spcPct val="0"/>
              </a:spcBef>
              <a:buFontTx/>
              <a:buNone/>
            </a:pPr>
            <a:r>
              <a:rPr lang="en-US" altLang="zh-CN" sz="1800"/>
              <a:t>T(3)={E}, T(5)={A}</a:t>
            </a:r>
          </a:p>
          <a:p>
            <a:pPr eaLnBrk="1" hangingPunct="1">
              <a:spcBef>
                <a:spcPct val="0"/>
              </a:spcBef>
              <a:buFontTx/>
              <a:buNone/>
            </a:pPr>
            <a:r>
              <a:rPr lang="en-US" altLang="zh-CN" sz="1800"/>
              <a:t>T(5)={D}</a:t>
            </a:r>
          </a:p>
          <a:p>
            <a:pPr algn="ctr" eaLnBrk="1" hangingPunct="1">
              <a:spcBef>
                <a:spcPct val="0"/>
              </a:spcBef>
              <a:buFontTx/>
              <a:buNone/>
            </a:pPr>
            <a:r>
              <a:rPr lang="en-US" altLang="zh-CN" sz="1800"/>
              <a:t>F=(1,0,0,1,0,2)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457200" y="76200"/>
            <a:ext cx="8229600" cy="6147759"/>
          </a:xfrm>
        </p:spPr>
        <p:txBody>
          <a:bodyPr>
            <a:normAutofit lnSpcReduction="10000"/>
          </a:bodyPr>
          <a:lstStyle/>
          <a:p>
            <a:pPr eaLnBrk="1" hangingPunct="1">
              <a:spcBef>
                <a:spcPct val="0"/>
              </a:spcBef>
            </a:pPr>
            <a:r>
              <a:rPr lang="en-US" altLang="zh-CN" sz="2800" dirty="0">
                <a:solidFill>
                  <a:srgbClr val="0000CC"/>
                </a:solidFill>
              </a:rPr>
              <a:t>A lexicographic order(&gt;) on F </a:t>
            </a:r>
            <a:r>
              <a:rPr lang="en-US" altLang="zh-CN" sz="2800" dirty="0">
                <a:solidFill>
                  <a:srgbClr val="000000"/>
                </a:solidFill>
              </a:rPr>
              <a:t>is defined as follows: </a:t>
            </a:r>
          </a:p>
          <a:p>
            <a:pPr eaLnBrk="1" hangingPunct="1">
              <a:spcBef>
                <a:spcPct val="0"/>
              </a:spcBef>
              <a:buFontTx/>
              <a:buNone/>
            </a:pPr>
            <a:r>
              <a:rPr lang="en-US" altLang="zh-CN" sz="2400" dirty="0">
                <a:solidFill>
                  <a:srgbClr val="000000"/>
                </a:solidFill>
              </a:rPr>
              <a:t>	F</a:t>
            </a:r>
            <a:r>
              <a:rPr lang="en-US" altLang="zh-CN" sz="2400" baseline="-25000" dirty="0">
                <a:solidFill>
                  <a:srgbClr val="000000"/>
                </a:solidFill>
              </a:rPr>
              <a:t>1</a:t>
            </a:r>
            <a:r>
              <a:rPr lang="en-US" altLang="zh-CN" sz="2400" dirty="0">
                <a:solidFill>
                  <a:srgbClr val="000000"/>
                </a:solidFill>
              </a:rPr>
              <a:t>&gt;F</a:t>
            </a:r>
            <a:r>
              <a:rPr lang="en-US" altLang="zh-CN" sz="2400" baseline="-25000" dirty="0">
                <a:solidFill>
                  <a:srgbClr val="000000"/>
                </a:solidFill>
              </a:rPr>
              <a:t>2</a:t>
            </a:r>
            <a:r>
              <a:rPr lang="en-US" altLang="zh-CN" sz="2400" dirty="0">
                <a:solidFill>
                  <a:srgbClr val="000000"/>
                </a:solidFill>
              </a:rPr>
              <a:t> </a:t>
            </a:r>
            <a:r>
              <a:rPr lang="en-US" altLang="zh-CN" sz="2400" dirty="0">
                <a:solidFill>
                  <a:srgbClr val="000000"/>
                </a:solidFill>
                <a:sym typeface="Wingdings" pitchFamily="2" charset="2"/>
              </a:rPr>
              <a:t></a:t>
            </a:r>
            <a:r>
              <a:rPr lang="en-US" altLang="zh-CN" sz="2400" dirty="0">
                <a:solidFill>
                  <a:srgbClr val="000000"/>
                </a:solidFill>
              </a:rPr>
              <a:t> </a:t>
            </a:r>
            <a:r>
              <a:rPr lang="en-US" altLang="zh-CN" sz="2400" dirty="0">
                <a:solidFill>
                  <a:srgbClr val="000000"/>
                </a:solidFill>
                <a:sym typeface="Symbol" pitchFamily="18" charset="2"/>
              </a:rPr>
              <a:t></a:t>
            </a:r>
            <a:r>
              <a:rPr lang="en-US" altLang="zh-CN" sz="2400" dirty="0">
                <a:solidFill>
                  <a:srgbClr val="000000"/>
                </a:solidFill>
              </a:rPr>
              <a:t>j&gt;0: </a:t>
            </a:r>
            <a:r>
              <a:rPr lang="en-US" altLang="zh-CN" sz="2400" dirty="0">
                <a:solidFill>
                  <a:srgbClr val="000000"/>
                </a:solidFill>
                <a:sym typeface="Symbol" pitchFamily="18" charset="2"/>
              </a:rPr>
              <a:t></a:t>
            </a:r>
            <a:r>
              <a:rPr lang="en-US" altLang="zh-CN" sz="2400" dirty="0" err="1">
                <a:solidFill>
                  <a:srgbClr val="000000"/>
                </a:solidFill>
              </a:rPr>
              <a:t>i</a:t>
            </a:r>
            <a:r>
              <a:rPr lang="en-US" altLang="zh-CN" sz="2400" dirty="0">
                <a:solidFill>
                  <a:srgbClr val="000000"/>
                </a:solidFill>
              </a:rPr>
              <a:t> &lt; j: F</a:t>
            </a:r>
            <a:r>
              <a:rPr lang="en-US" altLang="zh-CN" sz="2400" baseline="-25000" dirty="0">
                <a:solidFill>
                  <a:srgbClr val="000000"/>
                </a:solidFill>
              </a:rPr>
              <a:t>1</a:t>
            </a:r>
            <a:r>
              <a:rPr lang="en-US" altLang="zh-CN" sz="2400" dirty="0">
                <a:solidFill>
                  <a:srgbClr val="000000"/>
                </a:solidFill>
              </a:rPr>
              <a:t>(</a:t>
            </a:r>
            <a:r>
              <a:rPr lang="en-US" altLang="zh-CN" sz="2400" dirty="0" err="1">
                <a:solidFill>
                  <a:srgbClr val="000000"/>
                </a:solidFill>
              </a:rPr>
              <a:t>i</a:t>
            </a:r>
            <a:r>
              <a:rPr lang="en-US" altLang="zh-CN" sz="2400" dirty="0">
                <a:solidFill>
                  <a:srgbClr val="000000"/>
                </a:solidFill>
              </a:rPr>
              <a:t>) =F</a:t>
            </a:r>
            <a:r>
              <a:rPr lang="en-US" altLang="zh-CN" sz="2400" baseline="-25000" dirty="0">
                <a:solidFill>
                  <a:srgbClr val="000000"/>
                </a:solidFill>
              </a:rPr>
              <a:t>2</a:t>
            </a:r>
            <a:r>
              <a:rPr lang="en-US" altLang="zh-CN" sz="2400" dirty="0">
                <a:solidFill>
                  <a:srgbClr val="000000"/>
                </a:solidFill>
              </a:rPr>
              <a:t>(</a:t>
            </a:r>
            <a:r>
              <a:rPr lang="en-US" altLang="zh-CN" sz="2400" dirty="0" err="1">
                <a:solidFill>
                  <a:srgbClr val="000000"/>
                </a:solidFill>
              </a:rPr>
              <a:t>i</a:t>
            </a:r>
            <a:r>
              <a:rPr lang="en-US" altLang="zh-CN" sz="2400" dirty="0">
                <a:solidFill>
                  <a:srgbClr val="000000"/>
                </a:solidFill>
              </a:rPr>
              <a:t>) </a:t>
            </a:r>
            <a:r>
              <a:rPr lang="en-US" altLang="zh-CN" sz="2400" dirty="0">
                <a:solidFill>
                  <a:srgbClr val="000000"/>
                </a:solidFill>
                <a:sym typeface="Symbol" pitchFamily="18" charset="2"/>
              </a:rPr>
              <a:t></a:t>
            </a:r>
            <a:r>
              <a:rPr lang="en-US" altLang="zh-CN" sz="2400" dirty="0">
                <a:solidFill>
                  <a:srgbClr val="000000"/>
                </a:solidFill>
              </a:rPr>
              <a:t> F</a:t>
            </a:r>
            <a:r>
              <a:rPr lang="en-US" altLang="zh-CN" sz="2400" baseline="-25000" dirty="0">
                <a:solidFill>
                  <a:srgbClr val="000000"/>
                </a:solidFill>
              </a:rPr>
              <a:t>1</a:t>
            </a:r>
            <a:r>
              <a:rPr lang="en-US" altLang="zh-CN" sz="2400" dirty="0">
                <a:solidFill>
                  <a:srgbClr val="000000"/>
                </a:solidFill>
              </a:rPr>
              <a:t>(j) &gt;F</a:t>
            </a:r>
            <a:r>
              <a:rPr lang="en-US" altLang="zh-CN" sz="2400" baseline="-25000" dirty="0">
                <a:solidFill>
                  <a:srgbClr val="000000"/>
                </a:solidFill>
              </a:rPr>
              <a:t>2</a:t>
            </a:r>
            <a:r>
              <a:rPr lang="en-US" altLang="zh-CN" sz="2400" dirty="0">
                <a:solidFill>
                  <a:srgbClr val="000000"/>
                </a:solidFill>
              </a:rPr>
              <a:t>(j).</a:t>
            </a:r>
            <a:r>
              <a:rPr lang="en-US" altLang="zh-CN" sz="2800" dirty="0">
                <a:solidFill>
                  <a:srgbClr val="000000"/>
                </a:solidFill>
              </a:rPr>
              <a:t> </a:t>
            </a:r>
          </a:p>
          <a:p>
            <a:pPr eaLnBrk="1" hangingPunct="1">
              <a:spcBef>
                <a:spcPct val="0"/>
              </a:spcBef>
            </a:pPr>
            <a:r>
              <a:rPr lang="en-US" altLang="zh-CN" sz="2800" dirty="0">
                <a:solidFill>
                  <a:srgbClr val="000000"/>
                </a:solidFill>
              </a:rPr>
              <a:t>With n nodes, </a:t>
            </a:r>
            <a:r>
              <a:rPr lang="en-US" altLang="zh-CN" sz="2800" dirty="0">
                <a:solidFill>
                  <a:srgbClr val="C00000"/>
                </a:solidFill>
              </a:rPr>
              <a:t>the maximum value of F </a:t>
            </a:r>
            <a:r>
              <a:rPr lang="en-US" altLang="zh-CN" sz="2800" dirty="0">
                <a:solidFill>
                  <a:srgbClr val="000000"/>
                </a:solidFill>
              </a:rPr>
              <a:t>is (1, n-1, 0,…,0) and </a:t>
            </a:r>
            <a:r>
              <a:rPr lang="en-US" altLang="zh-CN" sz="2800" dirty="0">
                <a:solidFill>
                  <a:srgbClr val="C00000"/>
                </a:solidFill>
              </a:rPr>
              <a:t>the minimum value </a:t>
            </a:r>
            <a:r>
              <a:rPr lang="en-US" altLang="zh-CN" sz="2800" dirty="0">
                <a:solidFill>
                  <a:srgbClr val="000000"/>
                </a:solidFill>
              </a:rPr>
              <a:t>is (1,0,0,…,0) that represents a single spanning tree rooted at 0. </a:t>
            </a:r>
          </a:p>
          <a:p>
            <a:pPr eaLnBrk="1" hangingPunct="1">
              <a:spcBef>
                <a:spcPct val="0"/>
              </a:spcBef>
            </a:pPr>
            <a:r>
              <a:rPr lang="en-US" altLang="en-US" sz="2800" b="1" dirty="0">
                <a:solidFill>
                  <a:srgbClr val="0000CC"/>
                </a:solidFill>
              </a:rPr>
              <a:t>F is the bounded function whose value decreases for each move</a:t>
            </a:r>
            <a:endParaRPr lang="en-US" altLang="zh-CN" sz="2800" b="1" dirty="0">
              <a:solidFill>
                <a:srgbClr val="0000CC"/>
              </a:solidFill>
            </a:endParaRPr>
          </a:p>
          <a:p>
            <a:pPr eaLnBrk="1" hangingPunct="1">
              <a:spcBef>
                <a:spcPct val="0"/>
              </a:spcBef>
            </a:pPr>
            <a:r>
              <a:rPr lang="en-US" altLang="zh-CN" sz="2800" dirty="0">
                <a:solidFill>
                  <a:srgbClr val="000000"/>
                </a:solidFill>
              </a:rPr>
              <a:t>F </a:t>
            </a:r>
            <a:r>
              <a:rPr lang="en-US" altLang="zh-CN" sz="2800" dirty="0"/>
              <a:t>monotonically decreases </a:t>
            </a:r>
            <a:r>
              <a:rPr lang="en-US" altLang="zh-CN" sz="2800" dirty="0">
                <a:solidFill>
                  <a:srgbClr val="000000"/>
                </a:solidFill>
              </a:rPr>
              <a:t>each time when rule (R0),(R1) or (R2) is applied.</a:t>
            </a:r>
          </a:p>
          <a:p>
            <a:pPr lvl="1"/>
            <a:r>
              <a:rPr lang="en-US" altLang="en-US" dirty="0"/>
              <a:t>R0</a:t>
            </a:r>
            <a:r>
              <a:rPr lang="zh-CN" altLang="en-US" dirty="0"/>
              <a:t>：</a:t>
            </a:r>
            <a:r>
              <a:rPr lang="en-US" altLang="en-US" dirty="0"/>
              <a:t>F(</a:t>
            </a:r>
            <a:r>
              <a:rPr lang="en-US" altLang="en-US" dirty="0" err="1"/>
              <a:t>i</a:t>
            </a:r>
            <a:r>
              <a:rPr lang="en-US" altLang="en-US" dirty="0"/>
              <a:t>)</a:t>
            </a:r>
            <a:r>
              <a:rPr lang="zh-CN" altLang="en-US" dirty="0"/>
              <a:t> 减少，</a:t>
            </a:r>
            <a:r>
              <a:rPr lang="en-US" altLang="zh-CN" dirty="0"/>
              <a:t>F(j) (j&lt;</a:t>
            </a:r>
            <a:r>
              <a:rPr lang="en-US" altLang="zh-CN" dirty="0" err="1"/>
              <a:t>i</a:t>
            </a:r>
            <a:r>
              <a:rPr lang="en-US" altLang="zh-CN" dirty="0"/>
              <a:t>) </a:t>
            </a:r>
            <a:r>
              <a:rPr lang="zh-CN" altLang="en-US" dirty="0"/>
              <a:t>不减少</a:t>
            </a:r>
            <a:endParaRPr lang="en-US" altLang="zh-CN" dirty="0"/>
          </a:p>
          <a:p>
            <a:pPr lvl="1"/>
            <a:r>
              <a:rPr lang="en-US" altLang="zh-CN" dirty="0"/>
              <a:t>R1</a:t>
            </a:r>
            <a:r>
              <a:rPr lang="zh-CN" altLang="en-US" dirty="0"/>
              <a:t>：</a:t>
            </a:r>
            <a:r>
              <a:rPr lang="en-US" altLang="zh-CN" dirty="0"/>
              <a:t>F(n)</a:t>
            </a:r>
            <a:r>
              <a:rPr lang="zh-CN" altLang="en-US" dirty="0"/>
              <a:t>增加，</a:t>
            </a:r>
            <a:r>
              <a:rPr lang="en-US" altLang="zh-CN" dirty="0"/>
              <a:t>F(</a:t>
            </a:r>
            <a:r>
              <a:rPr lang="en-US" altLang="zh-CN" dirty="0" err="1"/>
              <a:t>i</a:t>
            </a:r>
            <a:r>
              <a:rPr lang="en-US" altLang="zh-CN" dirty="0"/>
              <a:t>)</a:t>
            </a:r>
            <a:r>
              <a:rPr lang="zh-CN" altLang="en-US" dirty="0"/>
              <a:t>减少，</a:t>
            </a:r>
            <a:r>
              <a:rPr lang="en-US" altLang="zh-CN" dirty="0"/>
              <a:t>F(j) (j&lt;</a:t>
            </a:r>
            <a:r>
              <a:rPr lang="en-US" altLang="zh-CN" dirty="0" err="1"/>
              <a:t>i</a:t>
            </a:r>
            <a:r>
              <a:rPr lang="en-US" altLang="zh-CN" dirty="0"/>
              <a:t>) </a:t>
            </a:r>
            <a:r>
              <a:rPr lang="zh-CN" altLang="en-US" dirty="0"/>
              <a:t>不受影响</a:t>
            </a:r>
            <a:endParaRPr lang="en-US" altLang="zh-CN" dirty="0"/>
          </a:p>
          <a:p>
            <a:pPr lvl="1"/>
            <a:r>
              <a:rPr lang="en-US" altLang="zh-CN" dirty="0"/>
              <a:t>R2</a:t>
            </a:r>
            <a:r>
              <a:rPr lang="zh-CN" altLang="en-US" dirty="0"/>
              <a:t>：</a:t>
            </a:r>
            <a:r>
              <a:rPr lang="en-US" altLang="zh-CN" dirty="0"/>
              <a:t>F(n)</a:t>
            </a:r>
            <a:r>
              <a:rPr lang="zh-CN" altLang="en-US" dirty="0"/>
              <a:t>下降，其他</a:t>
            </a:r>
            <a:r>
              <a:rPr lang="en-US" altLang="zh-CN" dirty="0"/>
              <a:t>F</a:t>
            </a:r>
            <a:r>
              <a:rPr lang="zh-CN" altLang="en-US" dirty="0"/>
              <a:t>不受影响</a:t>
            </a:r>
            <a:endParaRPr lang="en-US" altLang="en-US" dirty="0"/>
          </a:p>
        </p:txBody>
      </p:sp>
      <p:sp>
        <p:nvSpPr>
          <p:cNvPr id="2" name="文本框 1">
            <a:extLst>
              <a:ext uri="{FF2B5EF4-FFF2-40B4-BE49-F238E27FC236}">
                <a16:creationId xmlns:a16="http://schemas.microsoft.com/office/drawing/2014/main" id="{FC374580-B5A8-48DD-A584-2B5A2CB1EE3A}"/>
              </a:ext>
            </a:extLst>
          </p:cNvPr>
          <p:cNvSpPr txBox="1"/>
          <p:nvPr/>
        </p:nvSpPr>
        <p:spPr>
          <a:xfrm>
            <a:off x="72243" y="6223959"/>
            <a:ext cx="8995557" cy="646331"/>
          </a:xfrm>
          <a:prstGeom prst="rect">
            <a:avLst/>
          </a:prstGeom>
          <a:noFill/>
        </p:spPr>
        <p:txBody>
          <a:bodyPr wrap="square" rtlCol="0">
            <a:spAutoFit/>
          </a:bodyPr>
          <a:lstStyle/>
          <a:p>
            <a:r>
              <a:rPr lang="en-US" altLang="zh-CN" dirty="0"/>
              <a:t>Chen, </a:t>
            </a:r>
            <a:r>
              <a:rPr lang="en-US" altLang="zh-CN" dirty="0" err="1"/>
              <a:t>Nian</a:t>
            </a:r>
            <a:r>
              <a:rPr lang="en-US" altLang="zh-CN" dirty="0"/>
              <a:t> </a:t>
            </a:r>
            <a:r>
              <a:rPr lang="en-US" altLang="zh-CN" dirty="0" err="1"/>
              <a:t>Shing</a:t>
            </a:r>
            <a:r>
              <a:rPr lang="en-US" altLang="zh-CN" dirty="0"/>
              <a:t>; Yu, </a:t>
            </a:r>
            <a:r>
              <a:rPr lang="en-US" altLang="zh-CN" dirty="0" err="1"/>
              <a:t>Hwey</a:t>
            </a:r>
            <a:r>
              <a:rPr lang="en-US" altLang="zh-CN" dirty="0"/>
              <a:t> </a:t>
            </a:r>
            <a:r>
              <a:rPr lang="en-US" altLang="zh-CN" dirty="0" err="1"/>
              <a:t>Pyng</a:t>
            </a:r>
            <a:r>
              <a:rPr lang="en-US" altLang="zh-CN" dirty="0"/>
              <a:t>; Huang, </a:t>
            </a:r>
            <a:r>
              <a:rPr lang="en-US" altLang="zh-CN" dirty="0" err="1"/>
              <a:t>Shing</a:t>
            </a:r>
            <a:r>
              <a:rPr lang="en-US" altLang="zh-CN" dirty="0"/>
              <a:t> </a:t>
            </a:r>
            <a:r>
              <a:rPr lang="en-US" altLang="zh-CN" dirty="0" err="1"/>
              <a:t>Tsaan</a:t>
            </a:r>
            <a:r>
              <a:rPr lang="en-US" altLang="zh-CN" dirty="0"/>
              <a:t>, A self-stabilizing algorithm for </a:t>
            </a:r>
          </a:p>
          <a:p>
            <a:r>
              <a:rPr lang="en-US" altLang="zh-CN" dirty="0"/>
              <a:t>constructing spanning trees. </a:t>
            </a:r>
            <a:r>
              <a:rPr lang="en-US" altLang="zh-CN" i="1" dirty="0"/>
              <a:t>Inform. Process. Lett.</a:t>
            </a:r>
            <a:r>
              <a:rPr lang="en-US" altLang="zh-CN" dirty="0"/>
              <a:t> 39 (1991), no. 3, 147–151.</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a:t>故障的处理：基本手段</a:t>
            </a:r>
            <a:r>
              <a:rPr lang="en-US" altLang="zh-CN" dirty="0"/>
              <a:t>II</a:t>
            </a:r>
          </a:p>
        </p:txBody>
      </p:sp>
      <p:sp>
        <p:nvSpPr>
          <p:cNvPr id="75779" name="Rectangle 3"/>
          <p:cNvSpPr>
            <a:spLocks noGrp="1" noChangeArrowheads="1"/>
          </p:cNvSpPr>
          <p:nvPr>
            <p:ph sz="half" idx="1"/>
          </p:nvPr>
        </p:nvSpPr>
        <p:spPr>
          <a:xfrm>
            <a:off x="457200" y="990600"/>
            <a:ext cx="4114800" cy="5867400"/>
          </a:xfrm>
        </p:spPr>
        <p:txBody>
          <a:bodyPr/>
          <a:lstStyle/>
          <a:p>
            <a:r>
              <a:rPr lang="zh-CN" altLang="en-US" dirty="0"/>
              <a:t>容错</a:t>
            </a:r>
            <a:r>
              <a:rPr lang="en-US" altLang="zh-CN" dirty="0"/>
              <a:t>(</a:t>
            </a:r>
            <a:r>
              <a:rPr lang="zh-CN" altLang="en-US" dirty="0"/>
              <a:t>故障屏蔽</a:t>
            </a:r>
            <a:r>
              <a:rPr lang="en-US" altLang="zh-CN" dirty="0"/>
              <a:t>)</a:t>
            </a:r>
            <a:r>
              <a:rPr lang="zh-CN" altLang="en-US" dirty="0"/>
              <a:t>：利用信息冗余、时间冗余、物理冗余</a:t>
            </a:r>
          </a:p>
          <a:p>
            <a:pPr lvl="1"/>
            <a:r>
              <a:rPr lang="zh-CN" altLang="en-US" dirty="0"/>
              <a:t>通过信息冗余，例如，校验和，将通信的随机故障转化为遗漏故障</a:t>
            </a:r>
          </a:p>
          <a:p>
            <a:pPr lvl="1"/>
            <a:r>
              <a:rPr lang="zh-CN" altLang="en-US" dirty="0"/>
              <a:t>通过时间冗余，例如，消息重传，事务</a:t>
            </a:r>
          </a:p>
          <a:p>
            <a:pPr lvl="1"/>
            <a:r>
              <a:rPr lang="zh-CN" altLang="en-US" dirty="0"/>
              <a:t>通过物理冗余，例如，用多个进程提供一个服务，集群</a:t>
            </a:r>
          </a:p>
        </p:txBody>
      </p:sp>
      <p:sp>
        <p:nvSpPr>
          <p:cNvPr id="75780" name="Rectangle 4"/>
          <p:cNvSpPr>
            <a:spLocks noGrp="1" noChangeArrowheads="1"/>
          </p:cNvSpPr>
          <p:nvPr>
            <p:ph sz="half" idx="2"/>
          </p:nvPr>
        </p:nvSpPr>
        <p:spPr>
          <a:xfrm>
            <a:off x="4648200" y="990600"/>
            <a:ext cx="4267200" cy="5867400"/>
          </a:xfrm>
        </p:spPr>
        <p:txBody>
          <a:bodyPr/>
          <a:lstStyle/>
          <a:p>
            <a:r>
              <a:rPr lang="zh-CN" altLang="en-US" dirty="0"/>
              <a:t>故障恢复机制</a:t>
            </a:r>
          </a:p>
          <a:p>
            <a:pPr lvl="1"/>
            <a:r>
              <a:rPr lang="zh-CN" altLang="en-US" dirty="0"/>
              <a:t>故障恢复包括</a:t>
            </a:r>
            <a:r>
              <a:rPr lang="en-US" altLang="zh-CN" dirty="0"/>
              <a:t>4</a:t>
            </a:r>
            <a:r>
              <a:rPr lang="zh-CN" altLang="en-US" dirty="0"/>
              <a:t>个步骤：</a:t>
            </a:r>
          </a:p>
          <a:p>
            <a:pPr lvl="2"/>
            <a:r>
              <a:rPr lang="zh-CN" altLang="en-US" sz="2400" dirty="0"/>
              <a:t>故障诊断</a:t>
            </a:r>
            <a:r>
              <a:rPr lang="en-US" altLang="zh-CN" sz="2400" dirty="0"/>
              <a:t>(fault diagnosis)</a:t>
            </a:r>
          </a:p>
          <a:p>
            <a:pPr lvl="2"/>
            <a:r>
              <a:rPr lang="zh-CN" altLang="en-US" sz="2400" dirty="0"/>
              <a:t>故障隔离</a:t>
            </a:r>
            <a:r>
              <a:rPr lang="en-US" altLang="zh-CN" sz="2400" dirty="0"/>
              <a:t>(fault isolation)</a:t>
            </a:r>
          </a:p>
          <a:p>
            <a:pPr lvl="2"/>
            <a:r>
              <a:rPr lang="zh-CN" altLang="en-US" sz="2400" dirty="0"/>
              <a:t>系统重配置</a:t>
            </a:r>
            <a:r>
              <a:rPr lang="en-US" altLang="zh-CN" sz="2400" dirty="0"/>
              <a:t>(system reconfiguration)</a:t>
            </a:r>
          </a:p>
          <a:p>
            <a:pPr lvl="2"/>
            <a:r>
              <a:rPr lang="zh-CN" altLang="en-US" sz="2400" dirty="0"/>
              <a:t>系统重启</a:t>
            </a:r>
            <a:r>
              <a:rPr lang="en-US" altLang="zh-CN" sz="2400" dirty="0"/>
              <a:t>(system re-initialization)</a:t>
            </a:r>
          </a:p>
          <a:p>
            <a:pPr lvl="1"/>
            <a:r>
              <a:rPr lang="zh-CN" altLang="en-US" dirty="0"/>
              <a:t>故障恢复手段：</a:t>
            </a:r>
          </a:p>
          <a:p>
            <a:pPr lvl="2"/>
            <a:r>
              <a:rPr lang="zh-CN" altLang="en-US" dirty="0"/>
              <a:t>进程迁移</a:t>
            </a:r>
          </a:p>
          <a:p>
            <a:pPr lvl="2"/>
            <a:r>
              <a:rPr lang="zh-CN" altLang="en-US" dirty="0"/>
              <a:t>进程替换</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5563" y="0"/>
            <a:ext cx="1468437"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3"/>
          <p:cNvSpPr>
            <a:spLocks noGrp="1" noChangeArrowheads="1"/>
          </p:cNvSpPr>
          <p:nvPr>
            <p:ph type="title"/>
          </p:nvPr>
        </p:nvSpPr>
        <p:spPr>
          <a:xfrm>
            <a:off x="457200" y="76200"/>
            <a:ext cx="8229600" cy="838200"/>
          </a:xfrm>
        </p:spPr>
        <p:txBody>
          <a:bodyPr/>
          <a:lstStyle/>
          <a:p>
            <a:pPr algn="l"/>
            <a:r>
              <a:rPr lang="en-US" altLang="zh-CN"/>
              <a:t>Barbara Liskov (1939-)</a:t>
            </a:r>
          </a:p>
        </p:txBody>
      </p:sp>
      <p:sp>
        <p:nvSpPr>
          <p:cNvPr id="37892" name="Rectangle 4"/>
          <p:cNvSpPr>
            <a:spLocks noGrp="1" noChangeArrowheads="1"/>
          </p:cNvSpPr>
          <p:nvPr>
            <p:ph type="body" idx="1"/>
          </p:nvPr>
        </p:nvSpPr>
        <p:spPr>
          <a:xfrm>
            <a:off x="152400" y="838200"/>
            <a:ext cx="8001000" cy="5791200"/>
          </a:xfrm>
        </p:spPr>
        <p:txBody>
          <a:bodyPr/>
          <a:lstStyle/>
          <a:p>
            <a:pPr>
              <a:lnSpc>
                <a:spcPct val="90000"/>
              </a:lnSpc>
            </a:pPr>
            <a:r>
              <a:rPr lang="zh-CN" altLang="en-US" sz="2800"/>
              <a:t>美国第一个获得计算机科学博士学位的女性</a:t>
            </a:r>
            <a:r>
              <a:rPr lang="en-US" altLang="zh-CN" sz="2800"/>
              <a:t>(1968</a:t>
            </a:r>
            <a:r>
              <a:rPr lang="zh-CN" altLang="en-US" sz="2800"/>
              <a:t>年斯坦福大学</a:t>
            </a:r>
            <a:r>
              <a:rPr lang="en-US" altLang="zh-CN" sz="2800"/>
              <a:t>)</a:t>
            </a:r>
          </a:p>
          <a:p>
            <a:pPr>
              <a:lnSpc>
                <a:spcPct val="90000"/>
              </a:lnSpc>
            </a:pPr>
            <a:r>
              <a:rPr lang="zh-CN" altLang="en-US" sz="2800"/>
              <a:t>美国国家工程院院士、美国艺术与科学院院士，</a:t>
            </a:r>
            <a:r>
              <a:rPr lang="en-US" altLang="zh-CN" sz="2800"/>
              <a:t>2004 </a:t>
            </a:r>
            <a:r>
              <a:rPr lang="zh-CN" altLang="en-US" sz="2800"/>
              <a:t>获</a:t>
            </a:r>
            <a:r>
              <a:rPr lang="en-US" altLang="zh-CN" sz="2800"/>
              <a:t>IEEE John von Neumann Medal</a:t>
            </a:r>
            <a:r>
              <a:rPr lang="zh-CN" altLang="en-US" sz="2800"/>
              <a:t>，</a:t>
            </a:r>
            <a:r>
              <a:rPr lang="en-US" altLang="zh-CN" sz="2800"/>
              <a:t>2008</a:t>
            </a:r>
            <a:r>
              <a:rPr lang="zh-CN" altLang="en-US" sz="2800"/>
              <a:t>获</a:t>
            </a:r>
            <a:r>
              <a:rPr lang="en-US" altLang="zh-CN" sz="2800"/>
              <a:t>Turing Award</a:t>
            </a:r>
            <a:r>
              <a:rPr lang="zh-CN" altLang="en-US" sz="2800"/>
              <a:t>，现任</a:t>
            </a:r>
            <a:r>
              <a:rPr lang="en-US" altLang="zh-CN" sz="2800"/>
              <a:t>MIT</a:t>
            </a:r>
            <a:r>
              <a:rPr lang="zh-CN" altLang="en-US" sz="2800"/>
              <a:t>教授</a:t>
            </a:r>
          </a:p>
          <a:p>
            <a:pPr>
              <a:lnSpc>
                <a:spcPct val="90000"/>
              </a:lnSpc>
            </a:pPr>
            <a:r>
              <a:rPr lang="zh-CN" altLang="en-US" sz="2800"/>
              <a:t>编程语言和系统设计方面尤其是数据抽象、容错和分布式计算方面的贡献</a:t>
            </a:r>
          </a:p>
          <a:p>
            <a:pPr lvl="1">
              <a:lnSpc>
                <a:spcPct val="90000"/>
              </a:lnSpc>
            </a:pPr>
            <a:r>
              <a:rPr lang="en-US" altLang="zh-CN" sz="2400"/>
              <a:t>2</a:t>
            </a:r>
            <a:r>
              <a:rPr lang="zh-CN" altLang="en-US" sz="2400"/>
              <a:t>种计算机语言：</a:t>
            </a:r>
            <a:r>
              <a:rPr lang="en-US" altLang="zh-CN" sz="2400"/>
              <a:t>CLU(</a:t>
            </a:r>
            <a:r>
              <a:rPr lang="zh-CN" altLang="en-US" sz="2400"/>
              <a:t>一种支持数据抽象的面向对象编程语言</a:t>
            </a:r>
            <a:r>
              <a:rPr lang="en-US" altLang="zh-CN" sz="2400"/>
              <a:t>)</a:t>
            </a:r>
            <a:r>
              <a:rPr lang="zh-CN" altLang="en-US" sz="2400"/>
              <a:t>和</a:t>
            </a:r>
            <a:r>
              <a:rPr lang="en-US" altLang="zh-CN" sz="2400"/>
              <a:t>Argus(</a:t>
            </a:r>
            <a:r>
              <a:rPr lang="zh-CN" altLang="en-US" sz="2400"/>
              <a:t>一种分布式程序实现的高级语言</a:t>
            </a:r>
            <a:r>
              <a:rPr lang="en-US" altLang="zh-CN" sz="2400"/>
              <a:t>),</a:t>
            </a:r>
            <a:r>
              <a:rPr lang="zh-CN" altLang="en-US" sz="2400"/>
              <a:t>提出了面向对象设计中的</a:t>
            </a:r>
            <a:r>
              <a:rPr lang="en-US" altLang="zh-CN" sz="2400"/>
              <a:t>Liskov</a:t>
            </a:r>
            <a:r>
              <a:rPr lang="zh-CN" altLang="en-US" sz="2400"/>
              <a:t>替换原则</a:t>
            </a:r>
            <a:r>
              <a:rPr lang="en-US" altLang="zh-CN" sz="2400"/>
              <a:t>(LSP) </a:t>
            </a:r>
          </a:p>
          <a:p>
            <a:pPr lvl="1">
              <a:lnSpc>
                <a:spcPct val="90000"/>
              </a:lnSpc>
            </a:pPr>
            <a:r>
              <a:rPr lang="zh-CN" altLang="en-US" sz="2400"/>
              <a:t>小型、低成本、交互式的分时操作系统</a:t>
            </a:r>
            <a:r>
              <a:rPr lang="en-US" altLang="zh-CN" sz="2400"/>
              <a:t>Venus</a:t>
            </a:r>
            <a:r>
              <a:rPr lang="zh-CN" altLang="en-US" sz="2400"/>
              <a:t>，面向对象数据库系统</a:t>
            </a:r>
            <a:r>
              <a:rPr lang="en-US" altLang="zh-CN" sz="2400"/>
              <a:t>Thor</a:t>
            </a:r>
            <a:r>
              <a:rPr lang="zh-CN" altLang="en-US" sz="2400"/>
              <a:t>，</a:t>
            </a:r>
            <a:r>
              <a:rPr lang="en-US" altLang="zh-CN" sz="2400"/>
              <a:t>Byzantine</a:t>
            </a:r>
            <a:r>
              <a:rPr lang="zh-CN" altLang="en-US" sz="2400"/>
              <a:t>分布式容错系统 </a:t>
            </a:r>
          </a:p>
          <a:p>
            <a:pPr lvl="1">
              <a:lnSpc>
                <a:spcPct val="90000"/>
              </a:lnSpc>
            </a:pPr>
            <a:r>
              <a:rPr lang="en-US" altLang="zh-CN" sz="2200" b="1">
                <a:latin typeface="Times New Roman" pitchFamily="18" charset="0"/>
              </a:rPr>
              <a:t>Abstraction and Specification in Program Development</a:t>
            </a:r>
            <a:r>
              <a:rPr lang="en-US" altLang="zh-CN" sz="2200">
                <a:latin typeface="Times New Roman" pitchFamily="18" charset="0"/>
              </a:rPr>
              <a:t> // </a:t>
            </a:r>
            <a:r>
              <a:rPr lang="en-US" altLang="zh-CN" sz="2200" b="1">
                <a:latin typeface="Times New Roman" pitchFamily="18" charset="0"/>
              </a:rPr>
              <a:t>Program Development in Java: Abstraction, Specification, and Object-oriented Design</a:t>
            </a:r>
            <a:endParaRPr lang="en-US" altLang="zh-CN" sz="2200">
              <a:latin typeface="Times New Roman" pitchFamily="18" charset="0"/>
            </a:endParaRPr>
          </a:p>
        </p:txBody>
      </p:sp>
    </p:spTree>
    <p:extLst>
      <p:ext uri="{BB962C8B-B14F-4D97-AF65-F5344CB8AC3E}">
        <p14:creationId xmlns:p14="http://schemas.microsoft.com/office/powerpoint/2010/main" val="27450115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t>Barbara</a:t>
            </a:r>
            <a:r>
              <a:rPr lang="zh-CN" altLang="en-US"/>
              <a:t>微软亚洲研究院访谈</a:t>
            </a:r>
          </a:p>
        </p:txBody>
      </p:sp>
      <p:sp>
        <p:nvSpPr>
          <p:cNvPr id="39939" name="Rectangle 3"/>
          <p:cNvSpPr>
            <a:spLocks noGrp="1" noChangeArrowheads="1"/>
          </p:cNvSpPr>
          <p:nvPr>
            <p:ph type="body" idx="1"/>
          </p:nvPr>
        </p:nvSpPr>
        <p:spPr/>
        <p:txBody>
          <a:bodyPr/>
          <a:lstStyle/>
          <a:p>
            <a:pPr>
              <a:lnSpc>
                <a:spcPct val="90000"/>
              </a:lnSpc>
            </a:pPr>
            <a:r>
              <a:rPr lang="zh-CN" altLang="en-US"/>
              <a:t>我并没有规定自己一定要达到什么程度，我只是在我可及的范围内工作 </a:t>
            </a:r>
          </a:p>
          <a:p>
            <a:pPr>
              <a:lnSpc>
                <a:spcPct val="90000"/>
              </a:lnSpc>
            </a:pPr>
            <a:r>
              <a:rPr lang="zh-CN" altLang="en-US"/>
              <a:t>一个人能否成功，</a:t>
            </a:r>
            <a:r>
              <a:rPr lang="zh-CN" altLang="en-US" b="1"/>
              <a:t>找到自己的所爱和所长是非常必要的</a:t>
            </a:r>
            <a:r>
              <a:rPr lang="zh-CN" altLang="en-US"/>
              <a:t> </a:t>
            </a:r>
          </a:p>
          <a:p>
            <a:pPr>
              <a:lnSpc>
                <a:spcPct val="90000"/>
              </a:lnSpc>
            </a:pPr>
            <a:r>
              <a:rPr lang="zh-CN" altLang="en-US" b="1"/>
              <a:t>持续的学习和探索，一定会让人发现自己的强项在哪里</a:t>
            </a:r>
            <a:r>
              <a:rPr lang="zh-CN" altLang="en-US"/>
              <a:t>，关键在于不要放弃这种寻找和尝试 </a:t>
            </a:r>
          </a:p>
          <a:p>
            <a:pPr>
              <a:lnSpc>
                <a:spcPct val="90000"/>
              </a:lnSpc>
            </a:pPr>
            <a:r>
              <a:rPr lang="zh-CN" altLang="en-US" b="1"/>
              <a:t>自信从何而来？它源自于阅历的持久积淀</a:t>
            </a:r>
            <a:r>
              <a:rPr lang="zh-CN" altLang="en-US"/>
              <a:t> </a:t>
            </a:r>
          </a:p>
          <a:p>
            <a:pPr>
              <a:lnSpc>
                <a:spcPct val="90000"/>
              </a:lnSpc>
            </a:pPr>
            <a:r>
              <a:rPr lang="zh-CN" altLang="en-US" b="1"/>
              <a:t>研究者要做的，是选择最佳的解决方案，同时要充分论证为什么这种方案是最理想的</a:t>
            </a:r>
            <a:r>
              <a:rPr lang="zh-CN" altLang="en-US"/>
              <a:t> </a:t>
            </a:r>
          </a:p>
        </p:txBody>
      </p:sp>
    </p:spTree>
    <p:extLst>
      <p:ext uri="{BB962C8B-B14F-4D97-AF65-F5344CB8AC3E}">
        <p14:creationId xmlns:p14="http://schemas.microsoft.com/office/powerpoint/2010/main" val="173826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z="4000" dirty="0"/>
              <a:t>Dependable Systems</a:t>
            </a:r>
            <a:r>
              <a:rPr lang="en-US" altLang="zh-CN" dirty="0"/>
              <a:t> </a:t>
            </a:r>
          </a:p>
        </p:txBody>
      </p:sp>
      <p:sp>
        <p:nvSpPr>
          <p:cNvPr id="69635" name="Rectangle 3"/>
          <p:cNvSpPr>
            <a:spLocks noGrp="1" noChangeArrowheads="1"/>
          </p:cNvSpPr>
          <p:nvPr>
            <p:ph type="body" idx="1"/>
          </p:nvPr>
        </p:nvSpPr>
        <p:spPr/>
        <p:txBody>
          <a:bodyPr/>
          <a:lstStyle/>
          <a:p>
            <a:pPr eaLnBrk="1" hangingPunct="1"/>
            <a:r>
              <a:rPr lang="en-US" altLang="zh-CN" dirty="0"/>
              <a:t>Diversification of concepts</a:t>
            </a:r>
          </a:p>
          <a:p>
            <a:pPr lvl="1" eaLnBrk="1" hangingPunct="1"/>
            <a:r>
              <a:rPr lang="en-US" altLang="zh-CN" sz="3200" dirty="0"/>
              <a:t>High confidence software(</a:t>
            </a:r>
            <a:r>
              <a:rPr lang="zh-CN" altLang="en-US" sz="3200" dirty="0"/>
              <a:t>高可信软件</a:t>
            </a:r>
            <a:r>
              <a:rPr lang="en-US" altLang="zh-CN" sz="3200" dirty="0"/>
              <a:t>)</a:t>
            </a:r>
            <a:endParaRPr lang="zh-CN" altLang="en-US" sz="3200" dirty="0"/>
          </a:p>
          <a:p>
            <a:pPr lvl="1" eaLnBrk="1" hangingPunct="1"/>
            <a:r>
              <a:rPr lang="en-US" altLang="zh-CN" sz="3200" dirty="0"/>
              <a:t>Trustworthy computing(</a:t>
            </a:r>
            <a:r>
              <a:rPr lang="zh-CN" altLang="en-US" sz="3200" dirty="0"/>
              <a:t>可信计算</a:t>
            </a:r>
            <a:r>
              <a:rPr lang="en-US" altLang="zh-CN" sz="3200" dirty="0"/>
              <a:t>)</a:t>
            </a:r>
            <a:endParaRPr lang="zh-CN" altLang="en-US" sz="3200" dirty="0"/>
          </a:p>
          <a:p>
            <a:pPr lvl="1" eaLnBrk="1" hangingPunct="1"/>
            <a:r>
              <a:rPr lang="en-US" altLang="zh-CN" sz="3200" dirty="0"/>
              <a:t>Software dependability(</a:t>
            </a:r>
            <a:r>
              <a:rPr lang="zh-CN" altLang="en-US" sz="3200" dirty="0"/>
              <a:t>软件可靠性</a:t>
            </a:r>
            <a:r>
              <a:rPr lang="en-US" altLang="zh-CN" sz="3200" dirty="0"/>
              <a:t>)</a:t>
            </a:r>
          </a:p>
          <a:p>
            <a:pPr eaLnBrk="1" hangingPunct="1"/>
            <a:r>
              <a:rPr lang="en-US" altLang="zh-CN" dirty="0"/>
              <a:t>Dependability = reliability + availability + safety + maintainability + security </a:t>
            </a:r>
          </a:p>
          <a:p>
            <a:pPr eaLnBrk="1" hangingPunct="1"/>
            <a:r>
              <a:rPr lang="en-US" altLang="zh-CN" dirty="0"/>
              <a:t>High confidence = reliability + safety + security + survivability + performance</a:t>
            </a:r>
          </a:p>
          <a:p>
            <a:pPr eaLnBrk="1" hangingPunct="1"/>
            <a:r>
              <a:rPr lang="en-US" altLang="zh-CN" dirty="0"/>
              <a:t>Trustworthy = reliability + security + privacy +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title"/>
          </p:nvPr>
        </p:nvSpPr>
        <p:spPr/>
        <p:txBody>
          <a:bodyPr/>
          <a:lstStyle/>
          <a:p>
            <a:r>
              <a:rPr lang="en-US" altLang="zh-CN" sz="4000"/>
              <a:t>Concepts explained</a:t>
            </a:r>
          </a:p>
        </p:txBody>
      </p:sp>
      <p:sp>
        <p:nvSpPr>
          <p:cNvPr id="70659" name="Rectangle 3"/>
          <p:cNvSpPr>
            <a:spLocks noGrp="1" noChangeArrowheads="1"/>
          </p:cNvSpPr>
          <p:nvPr>
            <p:ph idx="1"/>
          </p:nvPr>
        </p:nvSpPr>
        <p:spPr>
          <a:xfrm>
            <a:off x="457200" y="914400"/>
            <a:ext cx="8229600" cy="3581400"/>
          </a:xfrm>
        </p:spPr>
        <p:txBody>
          <a:bodyPr>
            <a:normAutofit lnSpcReduction="10000"/>
          </a:bodyPr>
          <a:lstStyle/>
          <a:p>
            <a:pPr eaLnBrk="1" hangingPunct="1">
              <a:lnSpc>
                <a:spcPct val="90000"/>
              </a:lnSpc>
            </a:pPr>
            <a:r>
              <a:rPr lang="en-US" altLang="zh-CN" sz="2800" dirty="0"/>
              <a:t>Reliability: a system can run continuously without failure</a:t>
            </a:r>
          </a:p>
          <a:p>
            <a:pPr eaLnBrk="1" hangingPunct="1">
              <a:lnSpc>
                <a:spcPct val="90000"/>
              </a:lnSpc>
            </a:pPr>
            <a:r>
              <a:rPr lang="en-US" altLang="zh-CN" sz="2800" dirty="0"/>
              <a:t>Availability: a system is ready to be used immediately</a:t>
            </a:r>
          </a:p>
          <a:p>
            <a:pPr eaLnBrk="1" hangingPunct="1">
              <a:lnSpc>
                <a:spcPct val="90000"/>
              </a:lnSpc>
            </a:pPr>
            <a:r>
              <a:rPr lang="en-US" altLang="zh-CN" sz="2800" dirty="0"/>
              <a:t>Metrics for reliability: MTBF = MTTF+ MTTR</a:t>
            </a:r>
          </a:p>
          <a:p>
            <a:pPr eaLnBrk="1" hangingPunct="1">
              <a:lnSpc>
                <a:spcPct val="90000"/>
              </a:lnSpc>
            </a:pPr>
            <a:r>
              <a:rPr lang="en-US" altLang="zh-CN" sz="2800" dirty="0"/>
              <a:t>Metrics for availability: MTTF/(MTTF + MTTR) * 100%</a:t>
            </a:r>
          </a:p>
          <a:p>
            <a:pPr lvl="1" eaLnBrk="1" hangingPunct="1">
              <a:lnSpc>
                <a:spcPct val="90000"/>
              </a:lnSpc>
            </a:pPr>
            <a:r>
              <a:rPr lang="en-US" altLang="zh-CN" sz="2400" dirty="0"/>
              <a:t>MTBF: Mean Time between Failures; MTTF: Mean Time to Failure; MTTR: Mean Time to Repair</a:t>
            </a:r>
          </a:p>
        </p:txBody>
      </p:sp>
      <p:graphicFrame>
        <p:nvGraphicFramePr>
          <p:cNvPr id="2" name="表格 1"/>
          <p:cNvGraphicFramePr>
            <a:graphicFrameLocks noGrp="1"/>
          </p:cNvGraphicFramePr>
          <p:nvPr>
            <p:extLst>
              <p:ext uri="{D42A27DB-BD31-4B8C-83A1-F6EECF244321}">
                <p14:modId xmlns:p14="http://schemas.microsoft.com/office/powerpoint/2010/main" val="3498701295"/>
              </p:ext>
            </p:extLst>
          </p:nvPr>
        </p:nvGraphicFramePr>
        <p:xfrm>
          <a:off x="762000" y="4585286"/>
          <a:ext cx="7620000" cy="2219960"/>
        </p:xfrm>
        <a:graphic>
          <a:graphicData uri="http://schemas.openxmlformats.org/drawingml/2006/table">
            <a:tbl>
              <a:tblPr firstRow="1" bandRow="1">
                <a:tableStyleId>{93296810-A885-4BE3-A3E7-6D5BEEA58F35}</a:tableStyleId>
              </a:tblPr>
              <a:tblGrid>
                <a:gridCol w="25400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0">
                <a:tc>
                  <a:txBody>
                    <a:bodyPr/>
                    <a:lstStyle/>
                    <a:p>
                      <a:r>
                        <a:rPr lang="en-US"/>
                        <a:t>Percent Availability</a:t>
                      </a:r>
                    </a:p>
                  </a:txBody>
                  <a:tcPr/>
                </a:tc>
                <a:tc>
                  <a:txBody>
                    <a:bodyPr/>
                    <a:lstStyle/>
                    <a:p>
                      <a:r>
                        <a:rPr lang="en-US"/>
                        <a:t>Downtime/Year</a:t>
                      </a:r>
                    </a:p>
                  </a:txBody>
                  <a:tcPr/>
                </a:tc>
                <a:tc>
                  <a:txBody>
                    <a:bodyPr/>
                    <a:lstStyle/>
                    <a:p>
                      <a:r>
                        <a:rPr lang="en-US"/>
                        <a:t>Categories</a:t>
                      </a:r>
                    </a:p>
                  </a:txBody>
                  <a:tcPr/>
                </a:tc>
                <a:extLst>
                  <a:ext uri="{0D108BD9-81ED-4DB2-BD59-A6C34878D82A}">
                    <a16:rowId xmlns:a16="http://schemas.microsoft.com/office/drawing/2014/main" val="10000"/>
                  </a:ext>
                </a:extLst>
              </a:tr>
              <a:tr h="370840">
                <a:tc>
                  <a:txBody>
                    <a:bodyPr/>
                    <a:lstStyle/>
                    <a:p>
                      <a:r>
                        <a:rPr lang="en-US"/>
                        <a:t>99.5</a:t>
                      </a:r>
                    </a:p>
                  </a:txBody>
                  <a:tcPr/>
                </a:tc>
                <a:tc>
                  <a:txBody>
                    <a:bodyPr/>
                    <a:lstStyle/>
                    <a:p>
                      <a:r>
                        <a:rPr lang="en-US" dirty="0"/>
                        <a:t>1.8 days</a:t>
                      </a:r>
                    </a:p>
                  </a:txBody>
                  <a:tcPr/>
                </a:tc>
                <a:tc>
                  <a:txBody>
                    <a:bodyPr/>
                    <a:lstStyle/>
                    <a:p>
                      <a:r>
                        <a:rPr lang="en-US"/>
                        <a:t>Conventional system</a:t>
                      </a:r>
                    </a:p>
                  </a:txBody>
                  <a:tcPr/>
                </a:tc>
                <a:extLst>
                  <a:ext uri="{0D108BD9-81ED-4DB2-BD59-A6C34878D82A}">
                    <a16:rowId xmlns:a16="http://schemas.microsoft.com/office/drawing/2014/main" val="10001"/>
                  </a:ext>
                </a:extLst>
              </a:tr>
              <a:tr h="370840">
                <a:tc>
                  <a:txBody>
                    <a:bodyPr/>
                    <a:lstStyle/>
                    <a:p>
                      <a:r>
                        <a:rPr lang="en-US"/>
                        <a:t>99.9</a:t>
                      </a:r>
                    </a:p>
                  </a:txBody>
                  <a:tcPr/>
                </a:tc>
                <a:tc>
                  <a:txBody>
                    <a:bodyPr/>
                    <a:lstStyle/>
                    <a:p>
                      <a:r>
                        <a:rPr lang="en-US"/>
                        <a:t>8.8 hours</a:t>
                      </a:r>
                    </a:p>
                  </a:txBody>
                  <a:tcPr/>
                </a:tc>
                <a:tc>
                  <a:txBody>
                    <a:bodyPr/>
                    <a:lstStyle/>
                    <a:p>
                      <a:r>
                        <a:rPr lang="en-US"/>
                        <a:t>Available system</a:t>
                      </a:r>
                    </a:p>
                  </a:txBody>
                  <a:tcPr/>
                </a:tc>
                <a:extLst>
                  <a:ext uri="{0D108BD9-81ED-4DB2-BD59-A6C34878D82A}">
                    <a16:rowId xmlns:a16="http://schemas.microsoft.com/office/drawing/2014/main" val="10002"/>
                  </a:ext>
                </a:extLst>
              </a:tr>
              <a:tr h="370840">
                <a:tc>
                  <a:txBody>
                    <a:bodyPr/>
                    <a:lstStyle/>
                    <a:p>
                      <a:r>
                        <a:rPr lang="en-US"/>
                        <a:t>99.99</a:t>
                      </a:r>
                    </a:p>
                  </a:txBody>
                  <a:tcPr/>
                </a:tc>
                <a:tc>
                  <a:txBody>
                    <a:bodyPr/>
                    <a:lstStyle/>
                    <a:p>
                      <a:r>
                        <a:rPr lang="en-US" dirty="0"/>
                        <a:t>52.6 mins</a:t>
                      </a:r>
                    </a:p>
                  </a:txBody>
                  <a:tcPr/>
                </a:tc>
                <a:tc>
                  <a:txBody>
                    <a:bodyPr/>
                    <a:lstStyle/>
                    <a:p>
                      <a:r>
                        <a:rPr lang="en-US" dirty="0"/>
                        <a:t>Highly available system</a:t>
                      </a:r>
                    </a:p>
                  </a:txBody>
                  <a:tcPr/>
                </a:tc>
                <a:extLst>
                  <a:ext uri="{0D108BD9-81ED-4DB2-BD59-A6C34878D82A}">
                    <a16:rowId xmlns:a16="http://schemas.microsoft.com/office/drawing/2014/main" val="10003"/>
                  </a:ext>
                </a:extLst>
              </a:tr>
              <a:tr h="370840">
                <a:tc>
                  <a:txBody>
                    <a:bodyPr/>
                    <a:lstStyle/>
                    <a:p>
                      <a:r>
                        <a:rPr lang="en-US"/>
                        <a:t>99.999</a:t>
                      </a:r>
                    </a:p>
                  </a:txBody>
                  <a:tcPr/>
                </a:tc>
                <a:tc>
                  <a:txBody>
                    <a:bodyPr/>
                    <a:lstStyle/>
                    <a:p>
                      <a:r>
                        <a:rPr lang="en-US" dirty="0"/>
                        <a:t>5.3 mins</a:t>
                      </a:r>
                    </a:p>
                  </a:txBody>
                  <a:tcPr/>
                </a:tc>
                <a:tc>
                  <a:txBody>
                    <a:bodyPr/>
                    <a:lstStyle/>
                    <a:p>
                      <a:r>
                        <a:rPr lang="en-US" dirty="0"/>
                        <a:t>Fault resilient system</a:t>
                      </a:r>
                    </a:p>
                  </a:txBody>
                  <a:tcPr/>
                </a:tc>
                <a:extLst>
                  <a:ext uri="{0D108BD9-81ED-4DB2-BD59-A6C34878D82A}">
                    <a16:rowId xmlns:a16="http://schemas.microsoft.com/office/drawing/2014/main" val="10004"/>
                  </a:ext>
                </a:extLst>
              </a:tr>
              <a:tr h="370840">
                <a:tc>
                  <a:txBody>
                    <a:bodyPr/>
                    <a:lstStyle/>
                    <a:p>
                      <a:r>
                        <a:rPr lang="en-US"/>
                        <a:t>99.9999</a:t>
                      </a:r>
                    </a:p>
                  </a:txBody>
                  <a:tcPr/>
                </a:tc>
                <a:tc>
                  <a:txBody>
                    <a:bodyPr/>
                    <a:lstStyle/>
                    <a:p>
                      <a:r>
                        <a:rPr lang="en-US" dirty="0"/>
                        <a:t>32 seconds</a:t>
                      </a:r>
                    </a:p>
                  </a:txBody>
                  <a:tcPr/>
                </a:tc>
                <a:tc>
                  <a:txBody>
                    <a:bodyPr/>
                    <a:lstStyle/>
                    <a:p>
                      <a:r>
                        <a:rPr lang="en-US" dirty="0"/>
                        <a:t>Fault tolerant system</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idx="4294967295"/>
          </p:nvPr>
        </p:nvSpPr>
        <p:spPr>
          <a:xfrm>
            <a:off x="381000" y="152400"/>
            <a:ext cx="8229600" cy="990600"/>
          </a:xfrm>
        </p:spPr>
        <p:txBody>
          <a:bodyPr/>
          <a:lstStyle/>
          <a:p>
            <a:r>
              <a:rPr lang="en-US" altLang="zh-CN" sz="4000"/>
              <a:t>Concepts explained</a:t>
            </a:r>
            <a:endParaRPr lang="zh-CN" altLang="en-US" sz="4000"/>
          </a:p>
        </p:txBody>
      </p:sp>
      <p:sp>
        <p:nvSpPr>
          <p:cNvPr id="71683" name="Rectangle 2"/>
          <p:cNvSpPr>
            <a:spLocks noGrp="1" noChangeArrowheads="1"/>
          </p:cNvSpPr>
          <p:nvPr>
            <p:ph type="body" idx="1"/>
          </p:nvPr>
        </p:nvSpPr>
        <p:spPr>
          <a:xfrm>
            <a:off x="457200" y="1219200"/>
            <a:ext cx="8229600" cy="5638800"/>
          </a:xfrm>
        </p:spPr>
        <p:txBody>
          <a:bodyPr>
            <a:normAutofit lnSpcReduction="10000"/>
          </a:bodyPr>
          <a:lstStyle/>
          <a:p>
            <a:pPr eaLnBrk="1" hangingPunct="1">
              <a:lnSpc>
                <a:spcPct val="80000"/>
              </a:lnSpc>
            </a:pPr>
            <a:r>
              <a:rPr lang="en-US" altLang="zh-CN" sz="2800"/>
              <a:t>Safety: when a system temporarily fails to operate correctly, nothing catastrophic happens.</a:t>
            </a:r>
          </a:p>
          <a:p>
            <a:pPr eaLnBrk="1" hangingPunct="1">
              <a:lnSpc>
                <a:spcPct val="80000"/>
              </a:lnSpc>
            </a:pPr>
            <a:r>
              <a:rPr lang="en-US" altLang="zh-CN" sz="2800"/>
              <a:t>Safety with respect to an undesirable property A is the assertion that A evaluates to false for all states S reachable from the original state S0 of the system.</a:t>
            </a:r>
          </a:p>
          <a:p>
            <a:pPr eaLnBrk="1" hangingPunct="1">
              <a:lnSpc>
                <a:spcPct val="80000"/>
              </a:lnSpc>
            </a:pPr>
            <a:r>
              <a:rPr lang="en-US" altLang="zh-CN" sz="2800"/>
              <a:t>Software safety is a software quality assurance activity that focuses on the identification and assessment of potential hazards that may affect software negatively and cause an entire system to fail. </a:t>
            </a:r>
          </a:p>
          <a:p>
            <a:pPr eaLnBrk="1" hangingPunct="1">
              <a:lnSpc>
                <a:spcPct val="80000"/>
              </a:lnSpc>
            </a:pPr>
            <a:r>
              <a:rPr lang="en-US" altLang="zh-CN" sz="2800"/>
              <a:t>Maintainability: how easy a failed system can be repaired.</a:t>
            </a:r>
          </a:p>
          <a:p>
            <a:pPr eaLnBrk="1" hangingPunct="1">
              <a:lnSpc>
                <a:spcPct val="80000"/>
              </a:lnSpc>
            </a:pPr>
            <a:r>
              <a:rPr lang="en-US" altLang="zh-CN" sz="2800"/>
              <a:t>Security: secure the processes and the channels used for their interactions and protect the objects that they encapsulate against unauthorized access. </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7471</TotalTime>
  <Words>7301</Words>
  <Application>Microsoft Office PowerPoint</Application>
  <PresentationFormat>全屏显示(4:3)</PresentationFormat>
  <Paragraphs>714</Paragraphs>
  <Slides>61</Slides>
  <Notes>59</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61</vt:i4>
      </vt:variant>
    </vt:vector>
  </HeadingPairs>
  <TitlesOfParts>
    <vt:vector size="71" baseType="lpstr">
      <vt:lpstr>楷体_GB2312</vt:lpstr>
      <vt:lpstr>Arial</vt:lpstr>
      <vt:lpstr>Calibri</vt:lpstr>
      <vt:lpstr>Cambria Math</vt:lpstr>
      <vt:lpstr>Comic Sans MS</vt:lpstr>
      <vt:lpstr>Times New Roman</vt:lpstr>
      <vt:lpstr>默认设计模板</vt:lpstr>
      <vt:lpstr>1_默认设计模板</vt:lpstr>
      <vt:lpstr>Equation</vt:lpstr>
      <vt:lpstr>Visio</vt:lpstr>
      <vt:lpstr>第3章 故障处理</vt:lpstr>
      <vt:lpstr>PowerPoint 演示文稿</vt:lpstr>
      <vt:lpstr>Failure Model</vt:lpstr>
      <vt:lpstr>Failure Model</vt:lpstr>
      <vt:lpstr>故障的处理：基本手段I</vt:lpstr>
      <vt:lpstr>故障的处理：基本手段II</vt:lpstr>
      <vt:lpstr>Dependable Systems </vt:lpstr>
      <vt:lpstr>Concepts explained</vt:lpstr>
      <vt:lpstr>Concepts explained</vt:lpstr>
      <vt:lpstr>软件可靠性建模</vt:lpstr>
      <vt:lpstr>PowerPoint 演示文稿</vt:lpstr>
      <vt:lpstr>2 可靠通信</vt:lpstr>
      <vt:lpstr>可靠组播</vt:lpstr>
      <vt:lpstr>可靠组播的性质</vt:lpstr>
      <vt:lpstr>System model</vt:lpstr>
      <vt:lpstr>Basic multicast primitive B-multicast</vt:lpstr>
      <vt:lpstr>Implement reliable multicast R-multicast  over B-multicast</vt:lpstr>
      <vt:lpstr>关于协定的证明 </vt:lpstr>
      <vt:lpstr>基于IP组播实现可靠组播R-multicast  </vt:lpstr>
      <vt:lpstr>基于IP组播实现的可靠组播的性质</vt:lpstr>
      <vt:lpstr>PowerPoint 演示文稿</vt:lpstr>
      <vt:lpstr>3 Agreement in Fault Systems</vt:lpstr>
      <vt:lpstr>共识问题 </vt:lpstr>
      <vt:lpstr>Consensus in a Synchronous System</vt:lpstr>
      <vt:lpstr>拜占庭将军问题(Byzantine Generals Problem)</vt:lpstr>
      <vt:lpstr>三个拜占庭将军</vt:lpstr>
      <vt:lpstr>四个拜占庭将军</vt:lpstr>
      <vt:lpstr>Byzantine generals problem</vt:lpstr>
      <vt:lpstr>OM(m) where m is the number of traitors</vt:lpstr>
      <vt:lpstr>交互一致性问题(拜占庭将军问题的推广) </vt:lpstr>
      <vt:lpstr>交互一致性算法</vt:lpstr>
      <vt:lpstr>Generalized Byzantine Generals Problem (1)</vt:lpstr>
      <vt:lpstr>Generalized Byzantine Generals Problem (2)</vt:lpstr>
      <vt:lpstr>若干结论</vt:lpstr>
      <vt:lpstr>异步系统的不可能性 </vt:lpstr>
      <vt:lpstr>PowerPoint 演示文稿</vt:lpstr>
      <vt:lpstr>4 Recovery</vt:lpstr>
      <vt:lpstr>Checkpointing</vt:lpstr>
      <vt:lpstr>Checkpointing Algorithms</vt:lpstr>
      <vt:lpstr>Coordinated Checkpointing-I</vt:lpstr>
      <vt:lpstr>Coordinated Checkpointing-II</vt:lpstr>
      <vt:lpstr>Independent Checkpointing-I</vt:lpstr>
      <vt:lpstr>Independent Checkpointing-II</vt:lpstr>
      <vt:lpstr>Logging Messages for Replaying</vt:lpstr>
      <vt:lpstr>Message Logging: When messages are to be logged</vt:lpstr>
      <vt:lpstr>Message Logging : When messages are to be logged</vt:lpstr>
      <vt:lpstr>Message Logging: Optimistic logging protocols</vt:lpstr>
      <vt:lpstr>How to judge a consistent global state (1)</vt:lpstr>
      <vt:lpstr>How to judge a consistent global state (2)</vt:lpstr>
      <vt:lpstr>How to judge a consistent global state (3)</vt:lpstr>
      <vt:lpstr>State Interval Model for Recovery (1) </vt:lpstr>
      <vt:lpstr>State Interval Model for Recovery (2)</vt:lpstr>
      <vt:lpstr>State Interval Model for Recovery (3)</vt:lpstr>
      <vt:lpstr>State Interval Model for Recovery (4)</vt:lpstr>
      <vt:lpstr>Forward error recovery: Stabilization </vt:lpstr>
      <vt:lpstr>A stabilizing algorithm for  constructing a spanning tree</vt:lpstr>
      <vt:lpstr>A stabilizing algorithm</vt:lpstr>
      <vt:lpstr>PowerPoint 演示文稿</vt:lpstr>
      <vt:lpstr>PowerPoint 演示文稿</vt:lpstr>
      <vt:lpstr>Barbara Liskov (1939-)</vt:lpstr>
      <vt:lpstr>Barbara微软亚洲研究院访谈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Beihong</dc:creator>
  <cp:lastModifiedBy>J B</cp:lastModifiedBy>
  <cp:revision>438</cp:revision>
  <cp:lastPrinted>1601-01-01T00:00:00Z</cp:lastPrinted>
  <dcterms:created xsi:type="dcterms:W3CDTF">1601-01-01T00:00:00Z</dcterms:created>
  <dcterms:modified xsi:type="dcterms:W3CDTF">2019-11-22T12:08:57Z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