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FD0A-93C4-4072-A799-8F632B7D99BE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C9ED-81CF-4F97-B5F2-DAAB4955E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9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2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9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1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8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1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9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0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40F46-2972-453C-AD34-B7E6A7DC12D5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8306-92EC-4AB1-98EE-836F699F6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112412" y="-233523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935338" y="25239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347" y="1089957"/>
            <a:ext cx="4927183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Symmetric Gauss Seidel (SYMGS):</a:t>
            </a:r>
          </a:p>
        </p:txBody>
      </p:sp>
      <p:sp>
        <p:nvSpPr>
          <p:cNvPr id="3" name="矩形 2"/>
          <p:cNvSpPr/>
          <p:nvPr/>
        </p:nvSpPr>
        <p:spPr>
          <a:xfrm>
            <a:off x="1415996" y="1606665"/>
            <a:ext cx="5378702" cy="429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int ComputeSYMGS_ref(const int nrow, const double **matrixDiagonal, const double** matrixValues, const int **mtxIndL</a:t>
            </a:r>
            <a:r>
              <a:rPr lang="nn-NO" altLang="zh-CN" sz="1707" b="1" dirty="0">
                <a:latin typeface="Times New Roman" panose="02020603050405020304" pitchFamily="18" charset="0"/>
              </a:rPr>
              <a:t>, const int *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nzInRow, const double *rv, double * xv) {</a:t>
            </a: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 ...... </a:t>
            </a:r>
            <a:endParaRPr lang="nn-NO" altLang="zh-CN" sz="1707" b="1" dirty="0">
              <a:latin typeface="Times New Roman" panose="02020603050405020304" pitchFamily="18" charset="0"/>
            </a:endParaRP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1707" b="1" dirty="0" smtClean="0">
                <a:latin typeface="Times New Roman" panose="02020603050405020304" pitchFamily="18" charset="0"/>
              </a:rPr>
              <a:t>正向</a:t>
            </a:r>
            <a:endParaRPr lang="nn-NO" altLang="zh-CN" sz="1707" b="1" dirty="0" smtClean="0">
              <a:latin typeface="Times New Roman" panose="02020603050405020304" pitchFamily="18" charset="0"/>
            </a:endParaRP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for </a:t>
            </a:r>
            <a:r>
              <a:rPr lang="nn-NO" altLang="zh-CN" sz="1707" b="1" dirty="0">
                <a:latin typeface="Times New Roman" panose="02020603050405020304" pitchFamily="18" charset="0"/>
              </a:rPr>
              <a:t>(int i = 0; i &lt; nrow; i++) {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Val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matrixValues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local_int_t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Col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mtxIndL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matrixDiagonal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][0];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double sum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rv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// RHS value</a:t>
            </a:r>
            <a:r>
              <a:rPr lang="en-US" altLang="zh-CN" sz="1707" b="1" dirty="0">
                <a:latin typeface="Times New Roman" panose="02020603050405020304" pitchFamily="18" charset="0"/>
              </a:rPr>
              <a:t>	</a:t>
            </a:r>
            <a:endParaRPr lang="en-US" altLang="zh-CN" sz="1707" b="1" dirty="0" smtClean="0">
              <a:latin typeface="Times New Roman" panose="02020603050405020304" pitchFamily="18" charset="0"/>
            </a:endParaRPr>
          </a:p>
          <a:p>
            <a:r>
              <a:rPr lang="en-US" altLang="zh-CN" sz="1707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for 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j = 0; j &lt; 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nzInRow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j++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-= Val[j]*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xv[Col[j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]];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+=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*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 = sum/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}</a:t>
            </a:r>
            <a:endParaRPr lang="en-US" altLang="zh-CN" sz="1707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3251" y="1554220"/>
            <a:ext cx="5378702" cy="377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7" b="1" dirty="0" smtClean="0">
                <a:latin typeface="Times New Roman" panose="02020603050405020304" pitchFamily="18" charset="0"/>
              </a:rPr>
              <a:t>相当于：</a:t>
            </a:r>
            <a:endParaRPr lang="en-US" altLang="zh-CN" sz="1707" b="1" dirty="0" smtClean="0">
              <a:latin typeface="Times New Roman" panose="02020603050405020304" pitchFamily="18" charset="0"/>
            </a:endParaRP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for(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iz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= 0;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iz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&lt; z;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iz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++)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for(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iy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= 0;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iy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&lt; y;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iy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++)</a:t>
            </a:r>
          </a:p>
          <a:p>
            <a:r>
              <a:rPr lang="nn-NO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for </a:t>
            </a:r>
            <a:r>
              <a:rPr lang="nn-NO" altLang="zh-CN" sz="1707" b="1" dirty="0">
                <a:latin typeface="Times New Roman" panose="02020603050405020304" pitchFamily="18" charset="0"/>
              </a:rPr>
              <a:t>(int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ix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nn-NO" altLang="zh-CN" sz="1707" b="1" dirty="0">
                <a:latin typeface="Times New Roman" panose="02020603050405020304" pitchFamily="18" charset="0"/>
              </a:rPr>
              <a:t>= 0; 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ix </a:t>
            </a:r>
            <a:r>
              <a:rPr lang="nn-NO" altLang="zh-CN" sz="1707" b="1" dirty="0">
                <a:latin typeface="Times New Roman" panose="02020603050405020304" pitchFamily="18" charset="0"/>
              </a:rPr>
              <a:t>&lt; 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x; ix++) {</a:t>
            </a:r>
          </a:p>
          <a:p>
            <a:r>
              <a:rPr lang="nn-NO" altLang="zh-CN" sz="1707" b="1" dirty="0">
                <a:latin typeface="Times New Roman" panose="02020603050405020304" pitchFamily="18" charset="0"/>
              </a:rPr>
              <a:t> </a:t>
            </a:r>
            <a:r>
              <a:rPr lang="nn-NO" altLang="zh-CN" sz="1707" b="1" dirty="0" smtClean="0">
                <a:latin typeface="Times New Roman" panose="02020603050405020304" pitchFamily="18" charset="0"/>
              </a:rPr>
              <a:t>     int i = iz * y * x + iy * x + ix;</a:t>
            </a:r>
            <a:endParaRPr lang="nn-NO" altLang="zh-CN" sz="1707" b="1" dirty="0">
              <a:latin typeface="Times New Roman" panose="02020603050405020304" pitchFamily="18" charset="0"/>
            </a:endParaRP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double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Val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matrixValues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local_int_t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*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Col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mtxIndL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  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const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double 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matrixDiagonal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][0]; 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double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sum = 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rv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]; // RHS value</a:t>
            </a:r>
            <a:r>
              <a:rPr lang="en-US" altLang="zh-CN" sz="1707" b="1" dirty="0">
                <a:latin typeface="Times New Roman" panose="02020603050405020304" pitchFamily="18" charset="0"/>
              </a:rPr>
              <a:t>	</a:t>
            </a:r>
            <a:endParaRPr lang="en-US" altLang="zh-CN" sz="1707" b="1" dirty="0" smtClean="0">
              <a:latin typeface="Times New Roman" panose="02020603050405020304" pitchFamily="18" charset="0"/>
            </a:endParaRPr>
          </a:p>
          <a:p>
            <a:r>
              <a:rPr lang="en-US" altLang="zh-CN" sz="1707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for 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j = 0; j &lt; 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nzInRow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]; </a:t>
            </a:r>
            <a:r>
              <a:rPr lang="en-US" altLang="zh-CN" sz="1707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j++</a:t>
            </a:r>
            <a:r>
              <a:rPr lang="en-US" altLang="zh-CN" sz="1707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  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-= Val[j]*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xv[Col[j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]];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sum </a:t>
            </a:r>
            <a:r>
              <a:rPr lang="en-US" altLang="zh-CN" sz="1707" b="1" dirty="0">
                <a:latin typeface="Times New Roman" panose="02020603050405020304" pitchFamily="18" charset="0"/>
              </a:rPr>
              <a:t>+=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*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1707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sz="1707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707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1707" b="1" dirty="0">
                <a:latin typeface="Times New Roman" panose="02020603050405020304" pitchFamily="18" charset="0"/>
              </a:rPr>
              <a:t> = sum/</a:t>
            </a:r>
            <a:r>
              <a:rPr lang="en-US" altLang="zh-CN" sz="1707" b="1" dirty="0" err="1">
                <a:latin typeface="Times New Roman" panose="02020603050405020304" pitchFamily="18" charset="0"/>
              </a:rPr>
              <a:t>Diag</a:t>
            </a:r>
            <a:r>
              <a:rPr lang="en-US" altLang="zh-CN" sz="1707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1707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1707" b="1" dirty="0" smtClean="0">
                <a:latin typeface="Times New Roman" panose="02020603050405020304" pitchFamily="18" charset="0"/>
              </a:rPr>
              <a:t> 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40038" y="5492089"/>
            <a:ext cx="848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左侧代码中的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nrow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等于右侧代码中的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z*y*x. 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也就是说，这个循环，要依次遍历立方体中的每个点。每个点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的计算，通过绿色字体的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for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循环完成。而这个计算当中，要用到的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xv[Col[j]]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，是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在三维空间中的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个相邻点。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9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112412" y="-233523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935338" y="25239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347" y="1089957"/>
            <a:ext cx="4927183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Symmetric Gauss Seidel (SYMGS):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9838" y="1785153"/>
            <a:ext cx="8480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前一页说到，这个计算当中，要用到的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xv[Col[j]]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，是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xv[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在三维空间中的相邻点。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在原始串行程序中，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x*y*z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个点是依次计算的。那么在算到第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个点时（可以根据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的值计算出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ix, 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iy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iz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的值），它的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个邻点（如果是边界上的点，邻点可能少于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个）有些是已经被计算过的，有些是还没有被计算的。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如果我们把这个循环直接用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openmp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改成并行程序，那肯定是不行的。因为这时候所有的点相当于同时被计算。如前所述，有些点所需的邻点值是“已经被计算过的”，也就是要求它的某些邻点计算完成之后，它才能被算出来。也就是说，点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的计算，“依赖于”一系列的点，我们称它们为集合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dep(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).</a:t>
            </a:r>
          </a:p>
          <a:p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那么，怎么实现并行化呢？我们发现，当某些点的计算完成之后，在还未计算的点中， 有不只一个是可以计算的。也就是说，在某个时刻，有若干个点，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i1, i2… ix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都已经看到它们依赖的点已经被计算完了，即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dep(</a:t>
            </a:r>
            <a:r>
              <a:rPr lang="en-US" altLang="zh-CN" b="1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), dep(i2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），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……, dep(ix)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这些集合中的点都是已经计算过的。那么，这些点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i1, i2, ….ix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，就是可以同时计算的，也就是可以并行处理的。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5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112412" y="-233523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935338" y="25239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347" y="1089957"/>
            <a:ext cx="4927183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Symmetric Gauss Seidel (SYMGS):</a:t>
            </a:r>
          </a:p>
        </p:txBody>
      </p:sp>
      <p:sp>
        <p:nvSpPr>
          <p:cNvPr id="2" name="矩形 1"/>
          <p:cNvSpPr/>
          <p:nvPr/>
        </p:nvSpPr>
        <p:spPr>
          <a:xfrm>
            <a:off x="2133600" y="15776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如何找出某个时刻能并行计算的点呢？这就要用到我们上课提到的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level scheduling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方法。也就是将这个三维立方体的点，按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level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重新组织。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1743178" y="1003677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252595" y="709098"/>
            <a:ext cx="5393666" cy="45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SYMGS</a:t>
            </a:r>
            <a:r>
              <a:rPr lang="zh-CN" altLang="en-US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6113" y="1428500"/>
            <a:ext cx="6253635" cy="90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Level scheduling</a:t>
            </a:r>
            <a:r>
              <a:rPr lang="zh-CN" altLang="en-US" sz="2655" b="1" dirty="0">
                <a:solidFill>
                  <a:srgbClr val="7030A0"/>
                </a:solidFill>
              </a:rPr>
              <a:t>（保持全部数据依赖）：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65386" y="2200014"/>
            <a:ext cx="6297409" cy="225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Jongsoo</a:t>
            </a:r>
            <a:r>
              <a:rPr lang="en-US" altLang="zh-CN" dirty="0"/>
              <a:t> Park, Mikhail </a:t>
            </a:r>
            <a:r>
              <a:rPr lang="en-US" altLang="zh-CN" dirty="0" err="1"/>
              <a:t>Smelyanskiy</a:t>
            </a:r>
            <a:r>
              <a:rPr lang="en-US" altLang="zh-CN" dirty="0"/>
              <a:t>, </a:t>
            </a:r>
            <a:r>
              <a:rPr lang="en-US" altLang="zh-CN" dirty="0" err="1"/>
              <a:t>Karthikeyan</a:t>
            </a:r>
            <a:r>
              <a:rPr lang="en-US" altLang="zh-CN" dirty="0"/>
              <a:t> </a:t>
            </a:r>
            <a:r>
              <a:rPr lang="en-US" altLang="zh-CN" dirty="0" err="1"/>
              <a:t>Vaidyanathan</a:t>
            </a:r>
            <a:r>
              <a:rPr lang="en-US" altLang="zh-CN" dirty="0"/>
              <a:t>, Alexander </a:t>
            </a:r>
            <a:r>
              <a:rPr lang="en-US" altLang="zh-CN" dirty="0" err="1"/>
              <a:t>Heinecke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Dhiraj</a:t>
            </a:r>
            <a:r>
              <a:rPr lang="en-US" altLang="zh-CN" dirty="0"/>
              <a:t> D. </a:t>
            </a:r>
            <a:r>
              <a:rPr lang="en-US" altLang="zh-CN" dirty="0" err="1"/>
              <a:t>Kalamkar</a:t>
            </a:r>
            <a:r>
              <a:rPr lang="en-US" altLang="zh-CN" dirty="0"/>
              <a:t>, Xing </a:t>
            </a:r>
            <a:r>
              <a:rPr lang="en-US" altLang="zh-CN" dirty="0" smtClean="0"/>
              <a:t>Liu, </a:t>
            </a:r>
            <a:r>
              <a:rPr lang="en-US" altLang="zh-CN" dirty="0"/>
              <a:t>Md. </a:t>
            </a:r>
            <a:r>
              <a:rPr lang="en-US" altLang="zh-CN" dirty="0" err="1"/>
              <a:t>Mosotofa</a:t>
            </a:r>
            <a:r>
              <a:rPr lang="en-US" altLang="zh-CN" dirty="0"/>
              <a:t> Ali </a:t>
            </a:r>
            <a:r>
              <a:rPr lang="en-US" altLang="zh-CN" dirty="0" err="1"/>
              <a:t>Patwary</a:t>
            </a:r>
            <a:r>
              <a:rPr lang="en-US" altLang="zh-CN" dirty="0"/>
              <a:t>, </a:t>
            </a:r>
            <a:r>
              <a:rPr lang="en-US" altLang="zh-CN" dirty="0" err="1"/>
              <a:t>Yutong</a:t>
            </a:r>
            <a:r>
              <a:rPr lang="en-US" altLang="zh-CN" dirty="0"/>
              <a:t> </a:t>
            </a:r>
            <a:r>
              <a:rPr lang="en-US" altLang="zh-CN" dirty="0" smtClean="0"/>
              <a:t>Lu, </a:t>
            </a:r>
            <a:r>
              <a:rPr lang="en-US" altLang="zh-CN" dirty="0"/>
              <a:t>Pradeep </a:t>
            </a:r>
            <a:r>
              <a:rPr lang="en-US" altLang="zh-CN" dirty="0" smtClean="0"/>
              <a:t>Dubey</a:t>
            </a:r>
            <a:r>
              <a:rPr lang="en-US" altLang="zh-CN" sz="2000" dirty="0" smtClean="0"/>
              <a:t>. Efficient </a:t>
            </a:r>
            <a:r>
              <a:rPr lang="en-US" altLang="zh-CN" sz="2000" dirty="0"/>
              <a:t>Shared-Memory Implementation of</a:t>
            </a:r>
          </a:p>
          <a:p>
            <a:r>
              <a:rPr lang="en-US" altLang="zh-CN" sz="2000" dirty="0"/>
              <a:t>High-Performance Conjugate Gradient Benchmark</a:t>
            </a:r>
          </a:p>
          <a:p>
            <a:r>
              <a:rPr lang="en-US" altLang="zh-CN" sz="2000" dirty="0"/>
              <a:t>and Its Application to Unstructured </a:t>
            </a:r>
            <a:r>
              <a:rPr lang="en-US" altLang="zh-CN" sz="2000" dirty="0" smtClean="0"/>
              <a:t>Matrices. SC2014</a:t>
            </a:r>
            <a:endParaRPr lang="en-US" altLang="zh-CN" sz="2655" b="1" dirty="0">
              <a:solidFill>
                <a:srgbClr val="7030A0"/>
              </a:solidFill>
            </a:endParaRPr>
          </a:p>
          <a:p>
            <a:r>
              <a:rPr lang="en-US" altLang="zh-CN" sz="2655" b="1" dirty="0" smtClean="0">
                <a:solidFill>
                  <a:srgbClr val="7030A0"/>
                </a:solidFill>
              </a:rPr>
              <a:t>Section III.A</a:t>
            </a:r>
            <a:endParaRPr lang="en-US" altLang="zh-CN" sz="2655" b="1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1459" y="5152927"/>
            <a:ext cx="4078814" cy="65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x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+ 2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y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+ 4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z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R8"/>
              </a:rPr>
              <a:t>= </a:t>
            </a:r>
            <a:r>
              <a:rPr lang="en-US" altLang="zh-CN" b="1" u="none" strike="noStrike" baseline="0" dirty="0" smtClean="0">
                <a:solidFill>
                  <a:srgbClr val="FF0000"/>
                </a:solidFill>
                <a:latin typeface="CMMI8"/>
              </a:rPr>
              <a:t>k</a:t>
            </a:r>
            <a:r>
              <a:rPr lang="zh-CN" altLang="en-US" b="0" i="0" u="none" strike="noStrike" baseline="0" dirty="0" smtClean="0">
                <a:latin typeface="CMMI8"/>
              </a:rPr>
              <a:t>所定义的平面上的点，在同一个</a:t>
            </a:r>
            <a:r>
              <a:rPr lang="en-US" altLang="zh-CN" b="0" i="0" u="none" strike="noStrike" baseline="0" dirty="0" smtClean="0">
                <a:latin typeface="CMMI8"/>
              </a:rPr>
              <a:t>level</a:t>
            </a:r>
            <a:r>
              <a:rPr lang="zh-CN" altLang="en-US" b="0" i="0" u="none" strike="noStrike" baseline="0" dirty="0" smtClean="0">
                <a:latin typeface="CMMI8"/>
              </a:rPr>
              <a:t>上</a:t>
            </a:r>
            <a:endParaRPr lang="zh-CN" altLang="en-US" dirty="0"/>
          </a:p>
        </p:txBody>
      </p:sp>
      <p:sp>
        <p:nvSpPr>
          <p:cNvPr id="9" name="立方体 8"/>
          <p:cNvSpPr/>
          <p:nvPr/>
        </p:nvSpPr>
        <p:spPr>
          <a:xfrm>
            <a:off x="2793649" y="269257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368587" y="267628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180128" y="268907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960393" y="267250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2789490" y="332191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364428" y="330562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2175969" y="331840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3956234" y="330184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2774874" y="394188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3349812" y="392559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2161353" y="393838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3941618" y="392181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2770715" y="457122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3345653" y="4554934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157194" y="456772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3937459" y="455115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2397031" y="3039963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2971969" y="3023674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783510" y="3036460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3563775" y="3019892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2392872" y="3669302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/>
          <p:cNvSpPr/>
          <p:nvPr/>
        </p:nvSpPr>
        <p:spPr>
          <a:xfrm>
            <a:off x="2967810" y="3653013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1779351" y="3665799"/>
            <a:ext cx="281287" cy="288032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3559616" y="3649231"/>
            <a:ext cx="281287" cy="288032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2378256" y="4289274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2953194" y="4272985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/>
          <p:cNvSpPr/>
          <p:nvPr/>
        </p:nvSpPr>
        <p:spPr>
          <a:xfrm>
            <a:off x="1764735" y="4285771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/>
          <p:cNvSpPr/>
          <p:nvPr/>
        </p:nvSpPr>
        <p:spPr>
          <a:xfrm>
            <a:off x="3545000" y="4269203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2374097" y="4918613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2949035" y="490232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760576" y="4915110"/>
            <a:ext cx="281287" cy="288032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3540841" y="4898542"/>
            <a:ext cx="281287" cy="288032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2104442" y="336068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2679380" y="334439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490921" y="335718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3271186" y="334061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2100283" y="399002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2675221" y="397373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1486762" y="398651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267027" y="396995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2085667" y="4609994"/>
            <a:ext cx="281287" cy="288032"/>
          </a:xfrm>
          <a:prstGeom prst="cub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2660605" y="459370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/>
          <p:cNvSpPr/>
          <p:nvPr/>
        </p:nvSpPr>
        <p:spPr>
          <a:xfrm>
            <a:off x="1472146" y="460649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/>
          <p:cNvSpPr/>
          <p:nvPr/>
        </p:nvSpPr>
        <p:spPr>
          <a:xfrm>
            <a:off x="3252411" y="458992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2081508" y="523933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2656446" y="522304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1467987" y="523583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3248252" y="521926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1707824" y="3708073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2282762" y="3691784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1094303" y="3704570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2874568" y="3688002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1703665" y="4337412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2278603" y="4321123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1090144" y="4333909"/>
            <a:ext cx="281287" cy="288032"/>
          </a:xfrm>
          <a:prstGeom prst="cube">
            <a:avLst/>
          </a:prstGeom>
          <a:solidFill>
            <a:srgbClr val="9BEF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2870409" y="4317341"/>
            <a:ext cx="281287" cy="288032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1689049" y="4957384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2263987" y="4941095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1075528" y="4953881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2855793" y="4937313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1684890" y="5586723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2259828" y="5570434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1071369" y="5583220"/>
            <a:ext cx="281287" cy="288032"/>
          </a:xfrm>
          <a:prstGeom prst="cub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2851634" y="5566652"/>
            <a:ext cx="281287" cy="288032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867589" y="2467113"/>
            <a:ext cx="3520362" cy="3570123"/>
          </a:xfrm>
          <a:prstGeom prst="cube">
            <a:avLst>
              <a:gd name="adj" fmla="val 30195"/>
            </a:avLst>
          </a:prstGeom>
          <a:noFill/>
          <a:ln w="31750">
            <a:solidFill>
              <a:srgbClr val="0B15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3655106">
            <a:off x="-98341" y="3542566"/>
            <a:ext cx="5111196" cy="2234025"/>
          </a:xfrm>
          <a:prstGeom prst="parallelogram">
            <a:avLst>
              <a:gd name="adj" fmla="val 93361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6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8 -0.25625 L -0.19908 -0.25625 C -0.19505 -0.25092 -0.19036 -0.24653 -0.18671 -0.24004 C -0.18528 -0.2375 -0.18411 -0.23472 -0.18255 -0.23264 C -0.18073 -0.23032 -0.17851 -0.22893 -0.17669 -0.22662 C -0.17552 -0.22546 -0.17448 -0.22361 -0.1733 -0.22222 C -0.172 -0.2206 -0.17044 -0.21967 -0.16914 -0.21782 C -0.16823 -0.21666 -0.16757 -0.21458 -0.16666 -0.21342 C -0.16354 -0.20949 -0.16106 -0.21065 -0.15833 -0.2044 C -0.15716 -0.20208 -0.15625 -0.1993 -0.15494 -0.19699 C -0.15286 -0.19329 -0.15104 -0.19213 -0.1483 -0.18958 C -0.14453 -0.17616 -0.14974 -0.19213 -0.14166 -0.17778 C -0.14023 -0.17523 -0.13958 -0.17176 -0.13828 -0.16898 C -0.1375 -0.1669 -0.13658 -0.16504 -0.1358 -0.16296 C -0.13528 -0.16157 -0.13489 -0.15995 -0.13411 -0.15856 C -0.12916 -0.14977 -0.13255 -0.15787 -0.12838 -0.15116 C -0.12161 -0.14051 -0.12604 -0.14375 -0.12083 -0.14074 C -0.11901 -0.1375 -0.11823 -0.13541 -0.11588 -0.13333 C -0.1151 -0.13264 -0.11419 -0.13264 -0.11341 -0.13194 C -0.1069 -0.12616 -0.11458 -0.13125 -0.10833 -0.12754 C -0.10755 -0.12592 -0.1069 -0.12407 -0.10586 -0.12291 C -0.10429 -0.12153 -0.10234 -0.12176 -0.10091 -0.12014 L -0.0983 -0.11713 L -0.09336 -0.1037 C -0.09283 -0.10231 -0.09257 -0.10023 -0.09166 -0.0993 C -0.08997 -0.09745 -0.08854 -0.09444 -0.08671 -0.09329 C -0.08437 -0.09213 -0.07981 -0.08958 -0.07747 -0.0875 C -0.07669 -0.08657 -0.07591 -0.08518 -0.075 -0.08449 C -0.07122 -0.08194 -0.07148 -0.08426 -0.06836 -0.08148 C -0.06119 -0.07523 -0.06718 -0.07847 -0.06093 -0.07569 C -0.06002 -0.07454 -0.05924 -0.07338 -0.05833 -0.07268 C -0.05468 -0.06991 -0.05573 -0.07268 -0.0526 -0.06967 C -0.05169 -0.06898 -0.05091 -0.06759 -0.05 -0.06666 C -0.04921 -0.06597 -0.0483 -0.06597 -0.04752 -0.06528 C -0.04583 -0.06342 -0.04257 -0.05926 -0.04257 -0.05926 L -0.00833 0.00301 L -1.45833E-6 -3.7037E-6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17" y="-95028"/>
            <a:ext cx="2092328" cy="22827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441502" flipH="1">
            <a:off x="2112412" y="-233523"/>
            <a:ext cx="1332160" cy="1383047"/>
          </a:xfrm>
          <a:prstGeom prst="rect">
            <a:avLst/>
          </a:prstGeom>
        </p:spPr>
      </p:pic>
      <p:sp>
        <p:nvSpPr>
          <p:cNvPr id="55" name="Text Box 18"/>
          <p:cNvSpPr txBox="1">
            <a:spLocks noChangeArrowheads="1"/>
          </p:cNvSpPr>
          <p:nvPr/>
        </p:nvSpPr>
        <p:spPr bwMode="gray">
          <a:xfrm>
            <a:off x="4935338" y="252392"/>
            <a:ext cx="5393666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370" b="1" dirty="0">
                <a:solidFill>
                  <a:srgbClr val="591E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HPCG: High Performance Conjugate Gradient</a:t>
            </a:r>
            <a:endParaRPr lang="zh-CN" altLang="en-US" sz="2370" b="1" dirty="0">
              <a:solidFill>
                <a:srgbClr val="591E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347" y="1089957"/>
            <a:ext cx="4927183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55" b="1" dirty="0">
                <a:solidFill>
                  <a:srgbClr val="7030A0"/>
                </a:solidFill>
              </a:rPr>
              <a:t>Symmetric Gauss Seidel (SYMGS):</a:t>
            </a:r>
          </a:p>
        </p:txBody>
      </p:sp>
      <p:sp>
        <p:nvSpPr>
          <p:cNvPr id="2" name="矩形 1"/>
          <p:cNvSpPr/>
          <p:nvPr/>
        </p:nvSpPr>
        <p:spPr>
          <a:xfrm>
            <a:off x="2133600" y="157765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这样一来，整个循环就不是第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页右侧那样的三重循环了（本质上与左侧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一重循环一样，因为都是串行的）。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现在就变成两重循环，外层循环是针对所有的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level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。内层循环是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level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之内的点并行。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至此，我已经接近把第四次作业需要写出来的东西告诉大家了。希望大家把这个过程再仔细想想，在完成作业时尽可能多地想一些实现时可能需要解决的问题。</a:t>
            </a:r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endParaRPr lang="en-US" altLang="zh-C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注意：这个循环只针对一个子域。可以认为已知立方体每边的点的个数都是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，坐标从</a:t>
            </a:r>
            <a:r>
              <a:rPr lang="en-US" altLang="zh-C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(0, 0, 0</a:t>
            </a:r>
            <a:r>
              <a:rPr lang="zh-CN" altLang="en-US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）开始</a:t>
            </a:r>
            <a:r>
              <a:rPr lang="zh-CN" altLang="en-US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7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24"/>
    </mc:Choice>
    <mc:Fallback xmlns="">
      <p:transition advTm="512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5|0.4|0.4|0.5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841</Words>
  <Application>Microsoft Office PowerPoint</Application>
  <PresentationFormat>宽屏</PresentationFormat>
  <Paragraphs>63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CMMI8</vt:lpstr>
      <vt:lpstr>CMR8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13</cp:revision>
  <dcterms:created xsi:type="dcterms:W3CDTF">2019-12-28T01:36:43Z</dcterms:created>
  <dcterms:modified xsi:type="dcterms:W3CDTF">2019-12-28T02:39:47Z</dcterms:modified>
</cp:coreProperties>
</file>