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59" r:id="rId12"/>
    <p:sldId id="264" r:id="rId13"/>
    <p:sldId id="260" r:id="rId14"/>
    <p:sldId id="261" r:id="rId15"/>
    <p:sldId id="262" r:id="rId16"/>
    <p:sldId id="265" r:id="rId17"/>
    <p:sldId id="263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25477-B1CE-431B-8E4F-490EDF288B8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36C99-03E3-4C9E-B8B4-2E2386F3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1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0807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25961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6908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809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8103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0196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8045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1632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387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930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389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74423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3446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7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8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60363" y="640533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33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33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33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33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33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37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4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 smtClean="0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8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60363" y="640533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33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33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33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33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33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151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21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 smtClean="0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178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60363" y="640533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33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33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33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33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33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33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87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3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 smtClean="0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4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2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tx2">
              <a:lumMod val="8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单击此处编辑母版文本样式</a:t>
            </a:r>
          </a:p>
          <a:p>
            <a:pPr lvl="1"/>
            <a:r>
              <a:rPr lang="zh-CN" altLang="zh-CN">
                <a:sym typeface="微软雅黑" pitchFamily="34" charset="-122"/>
              </a:rPr>
              <a:t>第二级</a:t>
            </a:r>
          </a:p>
          <a:p>
            <a:pPr lvl="2"/>
            <a:r>
              <a:rPr lang="zh-CN" altLang="zh-CN">
                <a:sym typeface="微软雅黑" pitchFamily="34" charset="-122"/>
              </a:rPr>
              <a:t>第三级</a:t>
            </a:r>
          </a:p>
          <a:p>
            <a:pPr lvl="3"/>
            <a:r>
              <a:rPr lang="zh-CN" altLang="zh-CN">
                <a:sym typeface="微软雅黑" pitchFamily="34" charset="-122"/>
              </a:rPr>
              <a:t>第四级</a:t>
            </a:r>
          </a:p>
          <a:p>
            <a:pPr lvl="4"/>
            <a:r>
              <a:rPr lang="zh-CN" altLang="zh-CN">
                <a:sym typeface="微软雅黑" pitchFamily="34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6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6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727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xStyles>
    <p:titleStyle>
      <a:lvl1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微软雅黑" pitchFamily="34" charset="-122"/>
        </a:defRPr>
      </a:lvl1pPr>
      <a:lvl2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182875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243833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304792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365750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267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33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tx2">
              <a:lumMod val="8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单击此处编辑母版文本样式</a:t>
            </a:r>
          </a:p>
          <a:p>
            <a:pPr lvl="1"/>
            <a:r>
              <a:rPr lang="zh-CN" altLang="zh-CN">
                <a:sym typeface="微软雅黑" pitchFamily="34" charset="-122"/>
              </a:rPr>
              <a:t>第二级</a:t>
            </a:r>
          </a:p>
          <a:p>
            <a:pPr lvl="2"/>
            <a:r>
              <a:rPr lang="zh-CN" altLang="zh-CN">
                <a:sym typeface="微软雅黑" pitchFamily="34" charset="-122"/>
              </a:rPr>
              <a:t>第三级</a:t>
            </a:r>
          </a:p>
          <a:p>
            <a:pPr lvl="3"/>
            <a:r>
              <a:rPr lang="zh-CN" altLang="zh-CN">
                <a:sym typeface="微软雅黑" pitchFamily="34" charset="-122"/>
              </a:rPr>
              <a:t>第四级</a:t>
            </a:r>
          </a:p>
          <a:p>
            <a:pPr lvl="4"/>
            <a:r>
              <a:rPr lang="zh-CN" altLang="zh-CN">
                <a:sym typeface="微软雅黑" pitchFamily="34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6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6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965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xStyles>
    <p:titleStyle>
      <a:lvl1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微软雅黑" pitchFamily="34" charset="-122"/>
        </a:defRPr>
      </a:lvl1pPr>
      <a:lvl2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182875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243833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304792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365750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267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33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tx2">
              <a:lumMod val="8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itchFamily="34" charset="-122"/>
              </a:rPr>
              <a:t>单击此处编辑母版文本样式</a:t>
            </a:r>
          </a:p>
          <a:p>
            <a:pPr lvl="1"/>
            <a:r>
              <a:rPr lang="zh-CN" altLang="zh-CN">
                <a:sym typeface="微软雅黑" pitchFamily="34" charset="-122"/>
              </a:rPr>
              <a:t>第二级</a:t>
            </a:r>
          </a:p>
          <a:p>
            <a:pPr lvl="2"/>
            <a:r>
              <a:rPr lang="zh-CN" altLang="zh-CN">
                <a:sym typeface="微软雅黑" pitchFamily="34" charset="-122"/>
              </a:rPr>
              <a:t>第三级</a:t>
            </a:r>
          </a:p>
          <a:p>
            <a:pPr lvl="3"/>
            <a:r>
              <a:rPr lang="zh-CN" altLang="zh-CN">
                <a:sym typeface="微软雅黑" pitchFamily="34" charset="-122"/>
              </a:rPr>
              <a:t>第四级</a:t>
            </a:r>
          </a:p>
          <a:p>
            <a:pPr lvl="4"/>
            <a:r>
              <a:rPr lang="zh-CN" altLang="zh-CN">
                <a:sym typeface="微软雅黑" pitchFamily="34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6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DE188370-BA8E-4637-A786-02C90FEA885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6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CBF95E94-801A-4896-BA1C-8FFC6522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436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xStyles>
    <p:titleStyle>
      <a:lvl1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微软雅黑" pitchFamily="34" charset="-122"/>
        </a:defRPr>
      </a:lvl1pPr>
      <a:lvl2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182875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243833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304792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365750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267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33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67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.emf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52017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MPI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和</a:t>
            </a: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应用举例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932609" y="125353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Eratosthene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筛法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计算素数的个数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1585" y="2217841"/>
            <a:ext cx="7766870" cy="2390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给定自然数序列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{2, 3, ……, N}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，找出其中所有的素数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1867" dirty="0">
                <a:solidFill>
                  <a:schemeClr val="bg1">
                    <a:lumMod val="50000"/>
                  </a:schemeClr>
                </a:solidFill>
              </a:rPr>
              <a:t>给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序列中所有数设置一个标记，并置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  <a:p>
            <a:pPr marL="457200" indent="-457200">
              <a:buAutoNum type="arabicPeriod"/>
            </a:pP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令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k=2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，执行以下操作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While (k</a:t>
            </a:r>
            <a:r>
              <a:rPr lang="en-US" altLang="zh-CN" sz="1867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&lt;=N){</a:t>
            </a:r>
          </a:p>
          <a:p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zh-CN" sz="1867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到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之间的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的倍数的标记置为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；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找出比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大的标记为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的数当中最小的一个（假设是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m)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，令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k=m;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   }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4.    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列表中标记为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的数都是素数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tx2">
              <a:lumMod val="8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255574" y="337255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向量化操作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3196347" y="1020575"/>
            <a:ext cx="8564283" cy="569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>
                    <a:lumMod val="50000"/>
                  </a:schemeClr>
                </a:solidFill>
              </a:rPr>
              <a:t>单指令多数据（</a:t>
            </a: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SIMD</a:t>
            </a:r>
            <a:r>
              <a:rPr lang="zh-CN" altLang="en-US" sz="1867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>
                    <a:lumMod val="50000"/>
                  </a:schemeClr>
                </a:solidFill>
              </a:rPr>
              <a:t>向量部件、向量指令</a:t>
            </a:r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>
                    <a:lumMod val="50000"/>
                  </a:schemeClr>
                </a:solidFill>
              </a:rPr>
              <a:t>编译器优化</a:t>
            </a:r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1867" dirty="0" err="1">
                <a:solidFill>
                  <a:schemeClr val="bg1">
                    <a:lumMod val="50000"/>
                  </a:schemeClr>
                </a:solidFill>
              </a:rPr>
              <a:t>msse</a:t>
            </a: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    (-</a:t>
            </a:r>
            <a:r>
              <a:rPr lang="en-US" altLang="zh-CN" sz="1867" dirty="0" err="1">
                <a:solidFill>
                  <a:schemeClr val="bg1">
                    <a:lumMod val="50000"/>
                  </a:schemeClr>
                </a:solidFill>
              </a:rPr>
              <a:t>mno-sse</a:t>
            </a: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-msse2</a:t>
            </a: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-msse3</a:t>
            </a: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>
                    <a:lumMod val="50000"/>
                  </a:schemeClr>
                </a:solidFill>
              </a:rPr>
              <a:t>编译制导语句</a:t>
            </a:r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sz="1867" dirty="0" err="1">
                <a:solidFill>
                  <a:schemeClr val="bg1">
                    <a:lumMod val="50000"/>
                  </a:schemeClr>
                </a:solidFill>
              </a:rPr>
              <a:t>simd</a:t>
            </a:r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>
                    <a:lumMod val="50000"/>
                  </a:schemeClr>
                </a:solidFill>
              </a:rPr>
              <a:t>众核平台上的向量化操作</a:t>
            </a:r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User and Reference Guide for the Intel® C++ Compiler 15.0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https://scc.ustc.edu.cn/zlsc/tc4600/intel/2015.1.133/compiler_c/index.htm#GUID-FEADE585-5C16-4AC6-ADA1-DC862D09FC01.htm</a:t>
            </a:r>
          </a:p>
        </p:txBody>
      </p:sp>
    </p:spTree>
    <p:extLst>
      <p:ext uri="{BB962C8B-B14F-4D97-AF65-F5344CB8AC3E}">
        <p14:creationId xmlns:p14="http://schemas.microsoft.com/office/powerpoint/2010/main" val="10971898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23659" y="141816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struct v_uint16x32{ 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typedef </a:t>
            </a:r>
            <a:r>
              <a:rPr lang="zh-CN" altLang="en-US" sz="1600" dirty="0">
                <a:solidFill>
                  <a:srgbClr val="0070C0"/>
                </a:solidFill>
              </a:rPr>
              <a:t>ushort lane_type; 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enum </a:t>
            </a:r>
            <a:r>
              <a:rPr lang="zh-CN" altLang="en-US" sz="1600" dirty="0">
                <a:solidFill>
                  <a:srgbClr val="0070C0"/>
                </a:solidFill>
              </a:rPr>
              <a:t>{ nlanes = 32 }; 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FF0000"/>
                </a:solidFill>
              </a:rPr>
              <a:t>__</a:t>
            </a:r>
            <a:r>
              <a:rPr lang="zh-CN" altLang="en-US" sz="1600" dirty="0">
                <a:solidFill>
                  <a:srgbClr val="FF0000"/>
                </a:solidFill>
              </a:rPr>
              <a:t>m512i val;    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explicit </a:t>
            </a:r>
            <a:r>
              <a:rPr lang="zh-CN" altLang="en-US" sz="1600" dirty="0">
                <a:solidFill>
                  <a:srgbClr val="0070C0"/>
                </a:solidFill>
              </a:rPr>
              <a:t>v_uint16x32(__m512i v) : val(v) {} 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v</a:t>
            </a:r>
            <a:r>
              <a:rPr lang="zh-CN" altLang="en-US" sz="1600" dirty="0">
                <a:solidFill>
                  <a:srgbClr val="0070C0"/>
                </a:solidFill>
              </a:rPr>
              <a:t>_uint16x32(ushort v0,  ushort v1,  ushort v2,  ushort v3,                </a:t>
            </a:r>
            <a:r>
              <a:rPr lang="zh-CN" altLang="en-US" sz="1600" dirty="0" smtClean="0">
                <a:solidFill>
                  <a:srgbClr val="0070C0"/>
                </a:solidFill>
              </a:rPr>
              <a:t>   ushort </a:t>
            </a:r>
            <a:r>
              <a:rPr lang="zh-CN" altLang="en-US" sz="1600" dirty="0">
                <a:solidFill>
                  <a:srgbClr val="0070C0"/>
                </a:solidFill>
              </a:rPr>
              <a:t>v4,  ushort v5,  ushort v6,  ushort v7, ushort v8,  ushort v9,  ushort v10, ushort v11, ushort v12, ushort v13, ushort v14, ushort v15</a:t>
            </a:r>
            <a:r>
              <a:rPr lang="en-US" altLang="zh-CN" sz="1600" dirty="0">
                <a:solidFill>
                  <a:srgbClr val="0070C0"/>
                </a:solidFill>
              </a:rPr>
              <a:t>,</a:t>
            </a:r>
            <a:r>
              <a:rPr lang="zh-CN" altLang="en-US" sz="1600" dirty="0">
                <a:solidFill>
                  <a:srgbClr val="0070C0"/>
                </a:solidFill>
              </a:rPr>
              <a:t> ushort v16, ushort v17, ushort v18, ushort v19, </a:t>
            </a:r>
            <a:r>
              <a:rPr lang="en-US" altLang="zh-CN" sz="1600" dirty="0">
                <a:solidFill>
                  <a:srgbClr val="0070C0"/>
                </a:solidFill>
              </a:rPr>
              <a:t>u</a:t>
            </a:r>
            <a:r>
              <a:rPr lang="zh-CN" altLang="en-US" sz="1600" dirty="0">
                <a:solidFill>
                  <a:srgbClr val="0070C0"/>
                </a:solidFill>
              </a:rPr>
              <a:t>short v20, ushort v21, ushort v22, ushort v23</a:t>
            </a:r>
            <a:r>
              <a:rPr lang="zh-CN" altLang="en-US" sz="1600" dirty="0" smtClean="0">
                <a:solidFill>
                  <a:srgbClr val="0070C0"/>
                </a:solidFill>
              </a:rPr>
              <a:t>, </a:t>
            </a:r>
            <a:r>
              <a:rPr lang="zh-CN" altLang="en-US" sz="1600" dirty="0">
                <a:solidFill>
                  <a:srgbClr val="0070C0"/>
                </a:solidFill>
              </a:rPr>
              <a:t>ushort v24, ushort v25, ushort v26, ushort v27,                ushort v28, ushort v29, ushort v30, ushort v31)    {     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  val = _v512_set_epu16(v31, v30, v29, v28, v27, v26, v25, v24,   v23, v22, v21, v20, v19, v18, v17, v16, v15, v14, v13, v12, v11, v10, v9,  v8,  v7,  v6,  v5,  v4,  v3,  v2,  v1,  v0);    </a:t>
            </a:r>
            <a:r>
              <a:rPr lang="en-US" altLang="zh-CN" sz="1600" dirty="0" smtClean="0">
                <a:solidFill>
                  <a:srgbClr val="0070C0"/>
                </a:solidFill>
              </a:rPr>
              <a:t>//</a:t>
            </a:r>
            <a:r>
              <a:rPr lang="zh-CN" altLang="en-US" sz="1600" dirty="0" smtClean="0">
                <a:solidFill>
                  <a:srgbClr val="0070C0"/>
                </a:solidFill>
              </a:rPr>
              <a:t>给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val</a:t>
            </a:r>
            <a:r>
              <a:rPr lang="zh-CN" altLang="en-US" sz="1600" dirty="0" smtClean="0">
                <a:solidFill>
                  <a:srgbClr val="0070C0"/>
                </a:solidFill>
              </a:rPr>
              <a:t>赋初值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} 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v_uint16x32() : val(_mm512_setzero_si512()) {} 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ushort get0() const {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zh-CN" altLang="en-US" sz="1600" dirty="0">
                <a:solidFill>
                  <a:srgbClr val="0070C0"/>
                </a:solidFill>
              </a:rPr>
              <a:t>return (ushort)_v_cvtsi512_si32(val); 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}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TextBox 3"/>
          <p:cNvSpPr>
            <a:spLocks noGrp="1" noChangeArrowheads="1"/>
          </p:cNvSpPr>
          <p:nvPr>
            <p:ph type="title"/>
          </p:nvPr>
        </p:nvSpPr>
        <p:spPr bwMode="auto">
          <a:xfrm>
            <a:off x="3023659" y="357303"/>
            <a:ext cx="8558741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向量化操作举例：计算机视觉开源库</a:t>
            </a:r>
            <a:r>
              <a:rPr lang="en-US" altLang="zh-CN" sz="32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OpenCV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中的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resize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函数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80310" y="1474497"/>
            <a:ext cx="2906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512</a:t>
            </a: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位向量</a:t>
            </a:r>
            <a:endParaRPr lang="en-US" altLang="zh-CN" sz="2400" dirty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32</a:t>
            </a: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个</a:t>
            </a: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uint16</a:t>
            </a: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类型数据</a:t>
            </a:r>
            <a:endParaRPr lang="en-US" altLang="zh-CN" sz="2400" dirty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tx2">
              <a:lumMod val="8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2084851"/>
            <a:ext cx="117133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#if CV_SIMD    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for (;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&lt;=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dst_max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- VECSZ/2;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+= VECSZ/2, m += VECSZ,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dst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+= VECSZ)    {        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v_uint16 v_src0, v_src1;        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v_expand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v_interleave_pairs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 v_reinterpret_as_u8(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vx_lut_pairs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 (uint16_t*)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ofst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+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))), v_src0, v_src1);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v_uint32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v_mul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vx_load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((uint32_t*)m);//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AaBbCcDd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    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v_uint32 v_zip0, v_zip1;        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v_zip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v_mul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v_mul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, v_zip0, v_zip1);//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AaAaBbBb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CcCcDdDd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v_uint32 v_res0 = v_reinterpret_as_u32(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v_dotprod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(v_reinterpret_as_s16(v_src0), v_reinterpret_as_s16(v_zip0)));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v_uint32 v_res1 = v_reinterpret_as_u32(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v_dotprod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(v_reinterpret_as_s16(v_src1), v_reinterpret_as_s16(v_zip1)));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v_store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((uint16_t*)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dst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v_pack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(v_res0, v_res1));//AB1AB2CD1CD2    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}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</a:rPr>
              <a:t>#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</a:rPr>
              <a:t>endif</a:t>
            </a:r>
            <a:endParaRPr lang="zh-CN" altLang="en-US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8330004" y="1508787"/>
            <a:ext cx="3613413" cy="864096"/>
          </a:xfrm>
          <a:prstGeom prst="wedgeRoundRectCallout">
            <a:avLst>
              <a:gd name="adj1" fmla="val -21677"/>
              <a:gd name="adj2" fmla="val 789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/>
          <a:lstStyle/>
          <a:p>
            <a:r>
              <a:rPr lang="nl-NL" altLang="zh-CN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typedef v_uint16x32   v_uint16; </a:t>
            </a:r>
          </a:p>
          <a:p>
            <a:r>
              <a:rPr lang="nl-NL" altLang="zh-CN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typedef v_uint32x16   v_uint32;</a:t>
            </a:r>
          </a:p>
          <a:p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VECSZ = v_uint16::lanes;</a:t>
            </a:r>
            <a:endParaRPr lang="zh-CN" altLang="en-US" sz="1600" dirty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2841" y="5169251"/>
            <a:ext cx="11280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inline v_int16x32 v512_lut_pairs(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short* tab, 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* 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idx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){    </a:t>
            </a:r>
            <a:endParaRPr lang="en-US" altLang="zh-CN" sz="1600" b="1" dirty="0" smtClean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  <a:p>
            <a:pPr lvl="0"/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 return 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v_int16x32(_mm512_i32gather_epi32(_mm512_loadu_si512((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__m512i*)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idx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), (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const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16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 *)tab, 2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));</a:t>
            </a:r>
          </a:p>
          <a:p>
            <a:pPr lvl="0"/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}</a:t>
            </a:r>
            <a:endParaRPr lang="zh-CN" altLang="en-US" sz="1600" b="1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66832" y="164637"/>
            <a:ext cx="11289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向量化操作举例：计算机视觉开源库</a:t>
            </a:r>
            <a:r>
              <a:rPr lang="en-US" altLang="zh-CN" sz="32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OpenCV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中的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resize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函数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1103446" y="1220757"/>
            <a:ext cx="4512501" cy="576063"/>
          </a:xfrm>
          <a:prstGeom prst="wedgeRectCallout">
            <a:avLst>
              <a:gd name="adj1" fmla="val -22184"/>
              <a:gd name="adj2" fmla="val 1030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/>
          <a:lstStyle/>
          <a:p>
            <a:r>
              <a:rPr lang="zh-CN" altLang="en-US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输入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: uint8_t*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src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ofst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, ufixedpoint16* m, ufixedpoint16* </a:t>
            </a:r>
            <a:r>
              <a:rPr lang="en-US" altLang="zh-CN" sz="1600" dirty="0" err="1">
                <a:solidFill>
                  <a:schemeClr val="accent6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dst</a:t>
            </a:r>
            <a:endParaRPr lang="en-US" altLang="zh-CN" sz="1600" dirty="0">
              <a:solidFill>
                <a:schemeClr val="accent6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80467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3203424" y="1177999"/>
            <a:ext cx="7124123" cy="501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7" dirty="0">
                <a:solidFill>
                  <a:schemeClr val="bg1">
                    <a:lumMod val="50000"/>
                  </a:schemeClr>
                </a:solidFill>
              </a:rPr>
              <a:t>MPI</a:t>
            </a:r>
            <a:r>
              <a:rPr lang="zh-CN" altLang="en-US" sz="2667" dirty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667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7" dirty="0" err="1">
                <a:solidFill>
                  <a:schemeClr val="bg1">
                    <a:lumMod val="50000"/>
                  </a:schemeClr>
                </a:solidFill>
              </a:rPr>
              <a:t>Pthread</a:t>
            </a:r>
            <a:r>
              <a:rPr lang="zh-CN" altLang="en-US" sz="2667" dirty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667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7" dirty="0">
                <a:solidFill>
                  <a:schemeClr val="bg1">
                    <a:lumMod val="50000"/>
                  </a:schemeClr>
                </a:solidFill>
              </a:rPr>
              <a:t>OPENMP</a:t>
            </a:r>
            <a:r>
              <a:rPr lang="zh-CN" altLang="en-US" sz="2667" dirty="0">
                <a:solidFill>
                  <a:schemeClr val="bg1">
                    <a:lumMod val="50000"/>
                  </a:schemeClr>
                </a:solidFill>
              </a:rPr>
              <a:t>基本操作</a:t>
            </a:r>
            <a:endParaRPr lang="en-US" altLang="zh-CN" sz="2667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7" dirty="0">
                <a:solidFill>
                  <a:schemeClr val="bg1">
                    <a:lumMod val="50000"/>
                  </a:schemeClr>
                </a:solidFill>
              </a:rPr>
              <a:t>GPU</a:t>
            </a:r>
            <a:r>
              <a:rPr lang="zh-CN" altLang="en-US" sz="2667" dirty="0">
                <a:solidFill>
                  <a:schemeClr val="bg1">
                    <a:lumMod val="50000"/>
                  </a:schemeClr>
                </a:solidFill>
              </a:rPr>
              <a:t>和向量化操作简介</a:t>
            </a:r>
            <a:endParaRPr lang="en-US" altLang="zh-CN" sz="2667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7" dirty="0" err="1">
                <a:solidFill>
                  <a:srgbClr val="7030A0"/>
                </a:solidFill>
              </a:rPr>
              <a:t>Mallenox</a:t>
            </a:r>
            <a:r>
              <a:rPr lang="zh-CN" altLang="en-US" sz="2667" dirty="0">
                <a:solidFill>
                  <a:srgbClr val="7030A0"/>
                </a:solidFill>
              </a:rPr>
              <a:t>的</a:t>
            </a:r>
            <a:r>
              <a:rPr lang="en-US" altLang="zh-CN" sz="2667" dirty="0">
                <a:solidFill>
                  <a:srgbClr val="7030A0"/>
                </a:solidFill>
              </a:rPr>
              <a:t>HCOLL</a:t>
            </a: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67" dirty="0">
                <a:solidFill>
                  <a:srgbClr val="7030A0"/>
                </a:solidFill>
              </a:rPr>
              <a:t>在网络中计算</a:t>
            </a:r>
            <a:endParaRPr lang="en-US" altLang="zh-CN" sz="2667" dirty="0">
              <a:solidFill>
                <a:srgbClr val="7030A0"/>
              </a:solidFill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7" dirty="0" err="1">
                <a:solidFill>
                  <a:srgbClr val="7030A0"/>
                </a:solidFill>
              </a:rPr>
              <a:t>OpenACC</a:t>
            </a:r>
            <a:endParaRPr lang="en-US" altLang="zh-CN" sz="2667" dirty="0">
              <a:solidFill>
                <a:srgbClr val="7030A0"/>
              </a:solidFill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67" dirty="0">
                <a:solidFill>
                  <a:srgbClr val="7030A0"/>
                </a:solidFill>
              </a:rPr>
              <a:t>另一种制导语句控制的自动并行</a:t>
            </a:r>
            <a:endParaRPr lang="en-US" altLang="zh-CN" sz="2667" dirty="0">
              <a:solidFill>
                <a:srgbClr val="7030A0"/>
              </a:solidFill>
            </a:endParaRP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总结及扩展话题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7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tx2">
              <a:lumMod val="8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测试分析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0136" y="118048"/>
            <a:ext cx="41044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for private(j)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0;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m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for(j = 0; j &lt; M,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j++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][j] = m*j;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2848" y="19069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线程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9375" y="625578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核，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cache size 20480KB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23" y="2025868"/>
            <a:ext cx="9337991" cy="21238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23" y="4228087"/>
            <a:ext cx="9337991" cy="20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16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OpenMP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测试分析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0136" y="118048"/>
            <a:ext cx="41044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#pragma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omp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parallel for private(j)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for(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0;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&lt; N;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++)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m =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for(j = 0; j &lt; M,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j++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    b[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][j] = m*j;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2848" y="19069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线程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9375" y="6442423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核，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cache size 20480KB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906917"/>
            <a:ext cx="9010650" cy="2325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4" y="4359336"/>
            <a:ext cx="9045395" cy="19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Eratosthene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筛法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计算素数的个数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585" y="2111203"/>
            <a:ext cx="567815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假设系统中有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个结点，如何用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MPI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实现并行处理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每个结点有自己的内存空间；结点间用高速网络相连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52625" y="305301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80858" y="305301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09091" y="305301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780767" y="305301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447" y="1430259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需要处理以下数列：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……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</a:p>
          <a:p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08667" y="5556755"/>
            <a:ext cx="429008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每个结点一个进程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运行时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mpirun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–np 4 ./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your_program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18047" y="4432742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 = 16, P = 4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的倍数，所以每个结点处理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N/P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个数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4" y="548680"/>
            <a:ext cx="62018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Eratosthene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筛法计算素数的个数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850" y="2096045"/>
            <a:ext cx="5286375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MPI_Init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(&amp;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argc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, &amp;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argv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id,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proc_num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867" dirty="0" err="1" smtClean="0">
                <a:solidFill>
                  <a:schemeClr val="bg2">
                    <a:lumMod val="10000"/>
                  </a:schemeClr>
                </a:solidFill>
              </a:rPr>
              <a:t>MPI_Comm_size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(MPI_COMM_WORLD, &amp;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proc_num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867" dirty="0" err="1" smtClean="0">
                <a:solidFill>
                  <a:schemeClr val="bg2">
                    <a:lumMod val="10000"/>
                  </a:schemeClr>
                </a:solidFill>
              </a:rPr>
              <a:t>MPI_Comm_world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(MPI_COMM_WORLD, &amp;id);</a:t>
            </a:r>
          </a:p>
          <a:p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= n/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proc_num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char * mark[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];</a:t>
            </a:r>
          </a:p>
          <a:p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memset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(mark, 0,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low =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altLang="zh-CN" sz="1867" dirty="0" smtClean="0">
                <a:solidFill>
                  <a:srgbClr val="FF0000"/>
                </a:solidFill>
              </a:rPr>
              <a:t>+2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high = low +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1867" dirty="0" smtClean="0">
                <a:solidFill>
                  <a:schemeClr val="bg2">
                    <a:lumMod val="50000"/>
                  </a:schemeClr>
                </a:solidFill>
              </a:rPr>
              <a:t>if(!id ) index = 0;</a:t>
            </a:r>
          </a:p>
          <a:p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= 2;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do {</a:t>
            </a:r>
          </a:p>
          <a:p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if(k*k &gt; low) first = k*k – low;</a:t>
            </a:r>
          </a:p>
          <a:p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if((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low%k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) ==0) {</a:t>
            </a:r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first = 0;    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｝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15024" y="1306544"/>
            <a:ext cx="6353175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else {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    first = k – (low % k);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for(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= first;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&lt;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+= k) {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    mark[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] = 1;</a:t>
            </a:r>
          </a:p>
          <a:p>
            <a:r>
              <a:rPr lang="en-US" altLang="zh-CN" sz="1867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}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867" dirty="0" smtClean="0">
                <a:solidFill>
                  <a:schemeClr val="bg2">
                    <a:lumMod val="50000"/>
                  </a:schemeClr>
                </a:solidFill>
              </a:rPr>
              <a:t>if(!id) {</a:t>
            </a:r>
          </a:p>
          <a:p>
            <a:r>
              <a:rPr lang="en-US" altLang="zh-CN" sz="1867" dirty="0" smtClean="0">
                <a:solidFill>
                  <a:schemeClr val="bg2">
                    <a:lumMod val="50000"/>
                  </a:schemeClr>
                </a:solidFill>
              </a:rPr>
              <a:t>        while(mark[++index]);</a:t>
            </a:r>
          </a:p>
          <a:p>
            <a:r>
              <a:rPr lang="en-US" altLang="zh-CN" sz="1867" dirty="0" smtClean="0">
                <a:solidFill>
                  <a:schemeClr val="bg2">
                    <a:lumMod val="50000"/>
                  </a:schemeClr>
                </a:solidFill>
              </a:rPr>
              <a:t>        k = index + 2;	</a:t>
            </a:r>
          </a:p>
          <a:p>
            <a:r>
              <a:rPr lang="en-US" altLang="zh-CN" sz="1867" dirty="0" smtClean="0">
                <a:solidFill>
                  <a:schemeClr val="bg2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867" dirty="0" err="1" smtClean="0">
                <a:solidFill>
                  <a:schemeClr val="bg2">
                    <a:lumMod val="10000"/>
                  </a:schemeClr>
                </a:solidFill>
              </a:rPr>
              <a:t>MPI_Bcast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(&amp;k, 1, MPI_INT, 0, MPI_COMM_WORLD);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} while( k * k &lt;= n</a:t>
            </a:r>
            <a:r>
              <a:rPr lang="zh-CN" altLang="en-US" sz="1867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867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count = 0,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global_count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= 0;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for (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= 0;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&lt;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++) 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    count += 1-mark[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];</a:t>
            </a:r>
          </a:p>
          <a:p>
            <a:r>
              <a:rPr lang="en-US" altLang="zh-CN" sz="1867" dirty="0" err="1">
                <a:solidFill>
                  <a:schemeClr val="bg2">
                    <a:lumMod val="10000"/>
                  </a:schemeClr>
                </a:solidFill>
              </a:rPr>
              <a:t>MPI_Reduce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(&amp;count, &amp;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global_count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, 1, MPI_INT, MPI_SUM, 0, MPI_COMM_WORLD);</a:t>
            </a:r>
          </a:p>
          <a:p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if(!id)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(“%d prime numbers are less than or equal to %d\n”, </a:t>
            </a:r>
            <a:r>
              <a:rPr lang="en-US" altLang="zh-CN" sz="1867" dirty="0" err="1" smtClean="0">
                <a:solidFill>
                  <a:schemeClr val="bg1">
                    <a:lumMod val="50000"/>
                  </a:schemeClr>
                </a:solidFill>
              </a:rPr>
              <a:t>global_count</a:t>
            </a:r>
            <a:r>
              <a:rPr lang="en-US" altLang="zh-CN" sz="1867" dirty="0" smtClean="0">
                <a:solidFill>
                  <a:schemeClr val="bg1">
                    <a:lumMod val="50000"/>
                  </a:schemeClr>
                </a:solidFill>
              </a:rPr>
              <a:t>, n);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标注 4"/>
              <p:cNvSpPr/>
              <p:nvPr/>
            </p:nvSpPr>
            <p:spPr bwMode="auto">
              <a:xfrm>
                <a:off x="8658224" y="2552699"/>
                <a:ext cx="3533776" cy="590551"/>
              </a:xfrm>
              <a:prstGeom prst="wedgeRoundRectCallout">
                <a:avLst>
                  <a:gd name="adj1" fmla="val -43309"/>
                  <a:gd name="adj2" fmla="val 77747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Arial" pitchFamily="34" charset="0"/>
                    <a:ea typeface="宋体" pitchFamily="2" charset="-122"/>
                  </a:rPr>
                  <a:t>为什么只需要第一个进程做就可以了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Arial" pitchFamily="34" charset="0"/>
                    <a:ea typeface="宋体" pitchFamily="2" charset="-122"/>
                  </a:rPr>
                  <a:t>？（假设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Arial" pitchFamily="34" charset="0"/>
                    <a:ea typeface="宋体" pitchFamily="2" charset="-122"/>
                  </a:rPr>
                  <a:t>p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Arial" pitchFamily="34" charset="0"/>
                    <a:ea typeface="宋体" pitchFamily="2" charset="-122"/>
                  </a:rPr>
                  <a:t>&lt;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Arial" pitchFamily="34" charset="0"/>
                    <a:ea typeface="宋体" pitchFamily="2" charset="-122"/>
                  </a:rPr>
                  <a:t>)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8224" y="2552699"/>
                <a:ext cx="3533776" cy="590551"/>
              </a:xfrm>
              <a:prstGeom prst="wedgeRoundRectCallout">
                <a:avLst>
                  <a:gd name="adj1" fmla="val -43309"/>
                  <a:gd name="adj2" fmla="val 77747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4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Eratosthene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筛法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计算素数的个数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52625" y="234816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80858" y="234816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09091" y="234816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780767" y="2348161"/>
            <a:ext cx="127635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447" y="1430259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考虑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不能被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整除的情况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3831" y="3813617"/>
            <a:ext cx="6652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 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14,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 = 4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可以分成｛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｝，也可以分成｛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｝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书中取用后者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#define BLOCK_LOW(id, p, n) ((id)*(n)/(p))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#define BLOCK_HIGH(id, p, n) (BLOCK_LOW(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id+1),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p,n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)-1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Eratosthene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筛法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计算素数的个数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447" y="14302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优化一：去掉偶数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27792" y="18998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只需要处理一半的数据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= n/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proc_num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/2;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for(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= first;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&lt;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local_size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+= k) {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    mark[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] = 1;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if(!id) {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 while(mark[++index]);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 k = index +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总时间并不会减半，因为通信的开销并没有实质性减少（仅仅少了一次）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Eratosthene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筛法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计算素数的个数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447" y="1430259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优化二：消除广播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7791" y="1899859"/>
                <a:ext cx="6754383" cy="711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可以令每个进程先算出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之前的素数</a:t>
                </a:r>
                <a:endParaRPr lang="en-US" altLang="zh-CN" sz="20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CN" alt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这样每次循环中就不必再广播</a:t>
                </a: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k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91" y="1899859"/>
                <a:ext cx="6754383" cy="711349"/>
              </a:xfrm>
              <a:prstGeom prst="rect">
                <a:avLst/>
              </a:prstGeom>
              <a:blipFill>
                <a:blip r:embed="rId4"/>
                <a:stretch>
                  <a:fillRect l="-993" t="-4310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74" y="2974975"/>
            <a:ext cx="11576702" cy="2755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4382" y="5683483"/>
            <a:ext cx="67543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sz="2800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λ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是消息延迟，</a:t>
            </a:r>
            <a:r>
              <a:rPr lang="el-GR" altLang="zh-CN" sz="2800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χ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是循环中每次迭代的时间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2~n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之间有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n/ln(n)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个素数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串行执行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f(n)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的时间约为</a:t>
            </a:r>
            <a:r>
              <a:rPr lang="el-GR" altLang="zh-CN" sz="2000" dirty="0">
                <a:solidFill>
                  <a:schemeClr val="bg1">
                    <a:lumMod val="50000"/>
                  </a:schemeClr>
                </a:solidFill>
              </a:rPr>
              <a:t>χ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nln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(ln(n))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Eratosthene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筛法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计算素数的个数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447" y="14302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优化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三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：改变循环顺序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86" y="2076450"/>
            <a:ext cx="6052533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538" y="1799591"/>
            <a:ext cx="5706675" cy="38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5" y="548681"/>
            <a:ext cx="5792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6D903F"/>
                </a:solidFill>
                <a:sym typeface="微软雅黑" pitchFamily="34" charset="-122"/>
              </a:rPr>
              <a:t>并行处理器分类（弗林分类法）</a:t>
            </a:r>
            <a:endParaRPr lang="zh-CN" altLang="zh-CN" sz="1467" dirty="0">
              <a:solidFill>
                <a:srgbClr val="6D903F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630" y="1133456"/>
            <a:ext cx="10008046" cy="56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5" y="548681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6D903F"/>
                </a:solidFill>
                <a:sym typeface="微软雅黑" pitchFamily="34" charset="-122"/>
              </a:rPr>
              <a:t>GPGPU</a:t>
            </a:r>
            <a:endParaRPr lang="zh-CN" altLang="zh-CN" sz="1467" dirty="0">
              <a:solidFill>
                <a:srgbClr val="6D903F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5903979" y="856456"/>
            <a:ext cx="6048872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7" dirty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 Vega20 GPU</a:t>
            </a:r>
            <a:r>
              <a:rPr lang="zh-CN" altLang="en-US" sz="2667" dirty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en-US" altLang="zh-CN" sz="2667" dirty="0">
              <a:solidFill>
                <a:srgbClr val="6D903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1472009"/>
            <a:ext cx="9936427" cy="50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">
      <a:dk1>
        <a:srgbClr val="FF99FF"/>
      </a:dk1>
      <a:lt1>
        <a:srgbClr val="FFFFFF"/>
      </a:lt1>
      <a:dk2>
        <a:srgbClr val="00CC99"/>
      </a:dk2>
      <a:lt2>
        <a:srgbClr val="FFFFFF"/>
      </a:lt2>
      <a:accent1>
        <a:srgbClr val="FFFFFF"/>
      </a:accent1>
      <a:accent2>
        <a:srgbClr val="FFFFFF"/>
      </a:accent2>
      <a:accent3>
        <a:srgbClr val="AAE2C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">
      <a:dk1>
        <a:srgbClr val="FF99FF"/>
      </a:dk1>
      <a:lt1>
        <a:srgbClr val="FFFFFF"/>
      </a:lt1>
      <a:dk2>
        <a:srgbClr val="00CC99"/>
      </a:dk2>
      <a:lt2>
        <a:srgbClr val="FFFFFF"/>
      </a:lt2>
      <a:accent1>
        <a:srgbClr val="FFFFFF"/>
      </a:accent1>
      <a:accent2>
        <a:srgbClr val="FFFFFF"/>
      </a:accent2>
      <a:accent3>
        <a:srgbClr val="AAE2C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">
      <a:dk1>
        <a:srgbClr val="FF99FF"/>
      </a:dk1>
      <a:lt1>
        <a:srgbClr val="FFFFFF"/>
      </a:lt1>
      <a:dk2>
        <a:srgbClr val="00CC99"/>
      </a:dk2>
      <a:lt2>
        <a:srgbClr val="FFFFFF"/>
      </a:lt2>
      <a:accent1>
        <a:srgbClr val="FFFFFF"/>
      </a:accent1>
      <a:accent2>
        <a:srgbClr val="FFFFFF"/>
      </a:accent2>
      <a:accent3>
        <a:srgbClr val="AAE2C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99FF"/>
    </a:dk1>
    <a:lt1>
      <a:srgbClr val="FFFFFF"/>
    </a:lt1>
    <a:dk2>
      <a:srgbClr val="00CC99"/>
    </a:dk2>
    <a:lt2>
      <a:srgbClr val="FFFFFF"/>
    </a:lt2>
    <a:accent1>
      <a:srgbClr val="FFFFFF"/>
    </a:accent1>
    <a:accent2>
      <a:srgbClr val="FFFFFF"/>
    </a:accent2>
    <a:accent3>
      <a:srgbClr val="AAE2C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99FF"/>
    </a:dk1>
    <a:lt1>
      <a:srgbClr val="FFFFFF"/>
    </a:lt1>
    <a:dk2>
      <a:srgbClr val="00CC99"/>
    </a:dk2>
    <a:lt2>
      <a:srgbClr val="FFFFFF"/>
    </a:lt2>
    <a:accent1>
      <a:srgbClr val="FFFFFF"/>
    </a:accent1>
    <a:accent2>
      <a:srgbClr val="FFFFFF"/>
    </a:accent2>
    <a:accent3>
      <a:srgbClr val="AAE2C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99FF"/>
    </a:dk1>
    <a:lt1>
      <a:srgbClr val="FFFFFF"/>
    </a:lt1>
    <a:dk2>
      <a:srgbClr val="00CC99"/>
    </a:dk2>
    <a:lt2>
      <a:srgbClr val="FFFFFF"/>
    </a:lt2>
    <a:accent1>
      <a:srgbClr val="FFFFFF"/>
    </a:accent1>
    <a:accent2>
      <a:srgbClr val="FFFFFF"/>
    </a:accent2>
    <a:accent3>
      <a:srgbClr val="AAE2C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1266</Words>
  <Application>Microsoft Office PowerPoint</Application>
  <PresentationFormat>宽屏</PresentationFormat>
  <Paragraphs>176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第一PPT，www.1ppt.com</vt:lpstr>
      <vt:lpstr>1_第一PPT，www.1ppt.com</vt:lpstr>
      <vt:lpstr>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向量化操作举例：计算机视觉开源库OpenCV中的resize函数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sdh</cp:lastModifiedBy>
  <cp:revision>105</cp:revision>
  <dcterms:created xsi:type="dcterms:W3CDTF">2019-10-22T06:22:22Z</dcterms:created>
  <dcterms:modified xsi:type="dcterms:W3CDTF">2019-10-25T12:11:40Z</dcterms:modified>
</cp:coreProperties>
</file>