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2" r:id="rId6"/>
    <p:sldId id="265" r:id="rId7"/>
    <p:sldId id="268" r:id="rId8"/>
    <p:sldId id="263" r:id="rId9"/>
    <p:sldId id="267" r:id="rId10"/>
    <p:sldId id="264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022AB-2693-4C7F-9BEA-AD0F6D2B7BE7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705D8-052D-469D-8F0B-4889FB13F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6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81744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82981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170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640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5031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458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154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0682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033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5514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31050-455E-42AF-89E9-587FD162915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6385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8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6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71446-B2D7-4C83-BB3F-055172A4DD6E}" type="datetime1">
              <a:rPr lang="zh-CN" altLang="en-US" smtClean="0"/>
              <a:pPr>
                <a:defRPr/>
              </a:pPr>
              <a:t>2019/11/1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D027-28E6-47B9-980F-B0CDF7A61F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1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3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FC2E-574C-49F6-850C-95537E26D3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996CA-E561-4B8F-99BB-47A2207BE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5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52017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rgbClr val="00B050"/>
                </a:solidFill>
                <a:sym typeface="微软雅黑" pitchFamily="34" charset="-122"/>
              </a:rPr>
              <a:t>MPI</a:t>
            </a:r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应用举例</a:t>
            </a:r>
            <a:endParaRPr lang="zh-CN" altLang="zh-CN" sz="1467" dirty="0">
              <a:solidFill>
                <a:srgbClr val="00B050"/>
              </a:solidFill>
              <a:sym typeface="微软雅黑" pitchFamily="34" charset="-122"/>
            </a:endParaRPr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932609" y="125353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6402" y="1964143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寻找有向加权图中所有点对间最短路径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图用邻接矩阵表示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4698" y="2877095"/>
            <a:ext cx="6154613" cy="3135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44" y="2971800"/>
            <a:ext cx="5832756" cy="288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2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4643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9835" y="4104140"/>
            <a:ext cx="700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死锁问题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73" y="1918946"/>
            <a:ext cx="10182826" cy="2002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484" y="3902956"/>
            <a:ext cx="7923515" cy="27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1818184" y="326280"/>
            <a:ext cx="7040065" cy="81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 smtClean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  <a:endParaRPr lang="zh-CN" altLang="en-US" sz="3200" dirty="0">
              <a:solidFill>
                <a:srgbClr val="00B050"/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552" y="1885531"/>
            <a:ext cx="5924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void </a:t>
            </a:r>
            <a:r>
              <a:rPr lang="en-US" altLang="zh-CN" dirty="0" err="1" smtClean="0">
                <a:solidFill>
                  <a:srgbClr val="7030A0"/>
                </a:solidFill>
              </a:rPr>
              <a:t>print_row_striped_matrix</a:t>
            </a:r>
            <a:r>
              <a:rPr lang="en-US" altLang="zh-CN" dirty="0" smtClean="0">
                <a:solidFill>
                  <a:srgbClr val="7030A0"/>
                </a:solidFill>
              </a:rPr>
              <a:t>(void**a, </a:t>
            </a:r>
            <a:r>
              <a:rPr lang="en-US" altLang="zh-CN" dirty="0" err="1" smtClean="0">
                <a:solidFill>
                  <a:srgbClr val="7030A0"/>
                </a:solidFill>
              </a:rPr>
              <a:t>MPI_Datatype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dirty="0" smtClean="0">
                <a:solidFill>
                  <a:srgbClr val="7030A0"/>
                </a:solidFill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</a:rPr>
              <a:t>int</a:t>
            </a:r>
            <a:r>
              <a:rPr lang="en-US" altLang="zh-CN" dirty="0" smtClean="0">
                <a:solidFill>
                  <a:srgbClr val="7030A0"/>
                </a:solidFill>
              </a:rPr>
              <a:t> m, </a:t>
            </a:r>
            <a:r>
              <a:rPr lang="en-US" altLang="zh-CN" dirty="0" err="1" smtClean="0">
                <a:solidFill>
                  <a:srgbClr val="7030A0"/>
                </a:solidFill>
              </a:rPr>
              <a:t>int</a:t>
            </a:r>
            <a:r>
              <a:rPr lang="en-US" altLang="zh-CN" dirty="0" smtClean="0">
                <a:solidFill>
                  <a:srgbClr val="7030A0"/>
                </a:solidFill>
              </a:rPr>
              <a:t> n, </a:t>
            </a:r>
            <a:r>
              <a:rPr lang="en-US" altLang="zh-CN" dirty="0" err="1" smtClean="0">
                <a:solidFill>
                  <a:srgbClr val="7030A0"/>
                </a:solidFill>
              </a:rPr>
              <a:t>MPI_Comm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comm</a:t>
            </a:r>
            <a:r>
              <a:rPr lang="en-US" altLang="zh-CN" dirty="0" smtClean="0">
                <a:solidFill>
                  <a:srgbClr val="7030A0"/>
                </a:solidFill>
              </a:rPr>
              <a:t>){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if(!id) 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print_submatrix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dirty="0" err="1" smtClean="0">
                <a:solidFill>
                  <a:srgbClr val="7030A0"/>
                </a:solidFill>
              </a:rPr>
              <a:t>a,dtype</a:t>
            </a:r>
            <a:r>
              <a:rPr lang="en-US" altLang="zh-CN" dirty="0" smtClean="0">
                <a:solidFill>
                  <a:srgbClr val="7030A0"/>
                </a:solidFill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</a:rPr>
              <a:t>local_rows,n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datum_size</a:t>
            </a:r>
            <a:r>
              <a:rPr lang="en-US" altLang="zh-CN" dirty="0" smtClean="0">
                <a:solidFill>
                  <a:srgbClr val="7030A0"/>
                </a:solidFill>
              </a:rPr>
              <a:t> = </a:t>
            </a:r>
            <a:r>
              <a:rPr lang="en-US" altLang="zh-CN" dirty="0" err="1" smtClean="0">
                <a:solidFill>
                  <a:srgbClr val="7030A0"/>
                </a:solidFill>
              </a:rPr>
              <a:t>get_size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max_block_size</a:t>
            </a:r>
            <a:r>
              <a:rPr lang="en-US" altLang="zh-CN" dirty="0" smtClean="0">
                <a:solidFill>
                  <a:srgbClr val="7030A0"/>
                </a:solidFill>
              </a:rPr>
              <a:t> = BLOCK_SIZE(p-1, p, m);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bstorage</a:t>
            </a:r>
            <a:r>
              <a:rPr lang="en-US" altLang="zh-CN" dirty="0" smtClean="0">
                <a:solidFill>
                  <a:srgbClr val="7030A0"/>
                </a:solidFill>
              </a:rPr>
              <a:t> = </a:t>
            </a:r>
            <a:r>
              <a:rPr lang="en-US" altLang="zh-CN" dirty="0" err="1" smtClean="0">
                <a:solidFill>
                  <a:srgbClr val="7030A0"/>
                </a:solidFill>
              </a:rPr>
              <a:t>my_malloc</a:t>
            </a:r>
            <a:r>
              <a:rPr lang="en-US" altLang="zh-CN" dirty="0" smtClean="0">
                <a:solidFill>
                  <a:srgbClr val="7030A0"/>
                </a:solidFill>
              </a:rPr>
              <a:t>(id, </a:t>
            </a:r>
            <a:r>
              <a:rPr lang="en-US" altLang="zh-CN" dirty="0" err="1" smtClean="0">
                <a:solidFill>
                  <a:srgbClr val="7030A0"/>
                </a:solidFill>
              </a:rPr>
              <a:t>max_block_size</a:t>
            </a:r>
            <a:r>
              <a:rPr lang="en-US" altLang="zh-CN" dirty="0" smtClean="0">
                <a:solidFill>
                  <a:srgbClr val="7030A0"/>
                </a:solidFill>
              </a:rPr>
              <a:t> *n * </a:t>
            </a:r>
            <a:r>
              <a:rPr lang="en-US" altLang="zh-CN" dirty="0" err="1" smtClean="0">
                <a:solidFill>
                  <a:srgbClr val="7030A0"/>
                </a:solidFill>
              </a:rPr>
              <a:t>datum_size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b = (void**) </a:t>
            </a:r>
            <a:r>
              <a:rPr lang="en-US" altLang="zh-CN" dirty="0" err="1" smtClean="0">
                <a:solidFill>
                  <a:srgbClr val="7030A0"/>
                </a:solidFill>
              </a:rPr>
              <a:t>my_malloc</a:t>
            </a:r>
            <a:r>
              <a:rPr lang="en-US" altLang="zh-CN" dirty="0" smtClean="0">
                <a:solidFill>
                  <a:srgbClr val="7030A0"/>
                </a:solidFill>
              </a:rPr>
              <a:t>(id, </a:t>
            </a:r>
            <a:r>
              <a:rPr lang="en-US" altLang="zh-CN" dirty="0" err="1" smtClean="0">
                <a:solidFill>
                  <a:srgbClr val="7030A0"/>
                </a:solidFill>
              </a:rPr>
              <a:t>max_block_size</a:t>
            </a:r>
            <a:r>
              <a:rPr lang="en-US" altLang="zh-CN" dirty="0" smtClean="0">
                <a:solidFill>
                  <a:srgbClr val="7030A0"/>
                </a:solidFill>
              </a:rPr>
              <a:t> * </a:t>
            </a:r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dirty="0" smtClean="0">
                <a:solidFill>
                  <a:srgbClr val="FF0000"/>
                </a:solidFill>
              </a:rPr>
              <a:t>(void*)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b[0] = </a:t>
            </a:r>
            <a:r>
              <a:rPr lang="en-US" altLang="zh-CN" dirty="0" err="1" smtClean="0">
                <a:solidFill>
                  <a:srgbClr val="7030A0"/>
                </a:solidFill>
              </a:rPr>
              <a:t>bstorage</a:t>
            </a:r>
            <a:r>
              <a:rPr lang="en-US" altLang="zh-CN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for(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= 1;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&lt; </a:t>
            </a:r>
            <a:r>
              <a:rPr lang="en-US" altLang="zh-CN" dirty="0" err="1" smtClean="0">
                <a:solidFill>
                  <a:srgbClr val="7030A0"/>
                </a:solidFill>
              </a:rPr>
              <a:t>max_block_size</a:t>
            </a:r>
            <a:r>
              <a:rPr lang="en-US" altLang="zh-CN" dirty="0" smtClean="0">
                <a:solidFill>
                  <a:srgbClr val="7030A0"/>
                </a:solidFill>
              </a:rPr>
              <a:t>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++) 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b[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] = b[i-1] + n * </a:t>
            </a:r>
            <a:r>
              <a:rPr lang="en-US" altLang="zh-CN" dirty="0" err="1" smtClean="0">
                <a:solidFill>
                  <a:srgbClr val="7030A0"/>
                </a:solidFill>
              </a:rPr>
              <a:t>datum_size</a:t>
            </a:r>
            <a:r>
              <a:rPr lang="en-US" altLang="zh-CN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for(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=1;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&lt; p;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++) 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</a:t>
            </a:r>
            <a:r>
              <a:rPr lang="en-US" altLang="zh-CN" dirty="0" err="1" smtClean="0">
                <a:solidFill>
                  <a:srgbClr val="7030A0"/>
                </a:solidFill>
              </a:rPr>
              <a:t>MPI_Send</a:t>
            </a:r>
            <a:r>
              <a:rPr lang="en-US" altLang="zh-CN" dirty="0" smtClean="0">
                <a:solidFill>
                  <a:srgbClr val="7030A0"/>
                </a:solidFill>
              </a:rPr>
              <a:t>(&amp;</a:t>
            </a:r>
            <a:r>
              <a:rPr lang="en-US" altLang="zh-CN" dirty="0" err="1" smtClean="0">
                <a:solidFill>
                  <a:srgbClr val="7030A0"/>
                </a:solidFill>
              </a:rPr>
              <a:t>promp</a:t>
            </a:r>
            <a:r>
              <a:rPr lang="en-US" altLang="zh-CN" dirty="0" smtClean="0">
                <a:solidFill>
                  <a:srgbClr val="7030A0"/>
                </a:solidFill>
              </a:rPr>
              <a:t>, 1, MPI_INT,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, PROMPT_MSG, MPI_COMM_WORLD);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</a:t>
            </a:r>
            <a:r>
              <a:rPr lang="en-US" altLang="zh-CN" dirty="0" err="1" smtClean="0">
                <a:solidFill>
                  <a:srgbClr val="7030A0"/>
                </a:solidFill>
              </a:rPr>
              <a:t>MPI_Recv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dirty="0" err="1" smtClean="0">
                <a:solidFill>
                  <a:srgbClr val="7030A0"/>
                </a:solidFill>
              </a:rPr>
              <a:t>bstorage</a:t>
            </a:r>
            <a:r>
              <a:rPr lang="en-US" altLang="zh-CN" dirty="0" smtClean="0">
                <a:solidFill>
                  <a:srgbClr val="7030A0"/>
                </a:solidFill>
              </a:rPr>
              <a:t>, BLOCK_SIZE(I, p, m) * n, </a:t>
            </a:r>
            <a:r>
              <a:rPr lang="en-US" altLang="zh-CN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dirty="0" smtClean="0">
                <a:solidFill>
                  <a:srgbClr val="7030A0"/>
                </a:solidFill>
              </a:rPr>
              <a:t>, I, RESPONSE_MSG, MPI_COMM_WORLD, &amp;status);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   </a:t>
            </a:r>
            <a:r>
              <a:rPr lang="en-US" altLang="zh-CN" dirty="0" err="1" smtClean="0">
                <a:solidFill>
                  <a:srgbClr val="7030A0"/>
                </a:solidFill>
              </a:rPr>
              <a:t>print_submatrix</a:t>
            </a:r>
            <a:r>
              <a:rPr lang="en-US" altLang="zh-CN" dirty="0" smtClean="0">
                <a:solidFill>
                  <a:srgbClr val="7030A0"/>
                </a:solidFill>
              </a:rPr>
              <a:t>(b, </a:t>
            </a:r>
            <a:r>
              <a:rPr lang="en-US" altLang="zh-CN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dirty="0" smtClean="0">
                <a:solidFill>
                  <a:srgbClr val="7030A0"/>
                </a:solidFill>
              </a:rPr>
              <a:t>, BLOCK_SIZE(I, p, m), n);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47952" y="2064072"/>
            <a:ext cx="4557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    Free(b);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Free(</a:t>
            </a:r>
            <a:r>
              <a:rPr lang="en-US" altLang="zh-CN" dirty="0" err="1" smtClean="0">
                <a:solidFill>
                  <a:srgbClr val="7030A0"/>
                </a:solidFill>
              </a:rPr>
              <a:t>bstorage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</a:t>
            </a:r>
            <a:r>
              <a:rPr lang="en-US" altLang="zh-CN" dirty="0" err="1" smtClean="0">
                <a:solidFill>
                  <a:srgbClr val="7030A0"/>
                </a:solidFill>
              </a:rPr>
              <a:t>putchar</a:t>
            </a:r>
            <a:r>
              <a:rPr lang="en-US" altLang="zh-CN" dirty="0" smtClean="0">
                <a:solidFill>
                  <a:srgbClr val="7030A0"/>
                </a:solidFill>
              </a:rPr>
              <a:t>(‘\n’);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}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else 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MPI_Recv</a:t>
            </a:r>
            <a:r>
              <a:rPr lang="en-US" altLang="zh-CN" dirty="0" smtClean="0">
                <a:solidFill>
                  <a:srgbClr val="7030A0"/>
                </a:solidFill>
              </a:rPr>
              <a:t>(&amp;</a:t>
            </a:r>
            <a:r>
              <a:rPr lang="en-US" altLang="zh-CN" dirty="0" err="1" smtClean="0">
                <a:solidFill>
                  <a:srgbClr val="7030A0"/>
                </a:solidFill>
              </a:rPr>
              <a:t>promp</a:t>
            </a:r>
            <a:r>
              <a:rPr lang="en-US" altLang="zh-CN" dirty="0" smtClean="0">
                <a:solidFill>
                  <a:srgbClr val="7030A0"/>
                </a:solidFill>
              </a:rPr>
              <a:t>, 1, MPI_INT, 0, PROMT_MSG, MPI_COMM_WORLD, &amp;status);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MPI_Send</a:t>
            </a:r>
            <a:r>
              <a:rPr lang="en-US" altLang="zh-CN" dirty="0" smtClean="0">
                <a:solidFill>
                  <a:srgbClr val="7030A0"/>
                </a:solidFill>
              </a:rPr>
              <a:t>(*a, </a:t>
            </a:r>
            <a:r>
              <a:rPr lang="en-US" altLang="zh-CN" dirty="0" err="1" smtClean="0">
                <a:solidFill>
                  <a:srgbClr val="7030A0"/>
                </a:solidFill>
              </a:rPr>
              <a:t>local_rows</a:t>
            </a:r>
            <a:r>
              <a:rPr lang="en-US" altLang="zh-CN" dirty="0" smtClean="0">
                <a:solidFill>
                  <a:srgbClr val="7030A0"/>
                </a:solidFill>
              </a:rPr>
              <a:t> * n, </a:t>
            </a:r>
            <a:r>
              <a:rPr lang="en-US" altLang="zh-CN" dirty="0" err="1" smtClean="0">
                <a:solidFill>
                  <a:srgbClr val="7030A0"/>
                </a:solidFill>
              </a:rPr>
              <a:t>dtpye</a:t>
            </a:r>
            <a:r>
              <a:rPr lang="en-US" altLang="zh-CN" dirty="0" smtClean="0">
                <a:solidFill>
                  <a:srgbClr val="7030A0"/>
                </a:solidFill>
              </a:rPr>
              <a:t>, 0, RESPONSE_MSG, MPI_COMM_WORLD);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}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7524751" y="4391025"/>
            <a:ext cx="4257674" cy="1609841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先发送一个消息，再传递数据：为了避免大量消息同时发送给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号进程。（还可以用什么操作？）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346" y="1404014"/>
            <a:ext cx="6589131" cy="499996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28802" y="5669368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任务并行</a:t>
            </a:r>
            <a:r>
              <a:rPr lang="en-US" altLang="zh-CN" sz="2400" dirty="0" smtClean="0">
                <a:solidFill>
                  <a:srgbClr val="7030A0"/>
                </a:solidFill>
              </a:rPr>
              <a:t>or </a:t>
            </a:r>
            <a:r>
              <a:rPr lang="zh-CN" altLang="en-US" sz="2400" dirty="0" smtClean="0">
                <a:solidFill>
                  <a:srgbClr val="7030A0"/>
                </a:solidFill>
              </a:rPr>
              <a:t>数据并行？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2738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72496" y="1258906"/>
            <a:ext cx="9166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按行划分</a:t>
            </a:r>
            <a:r>
              <a:rPr lang="en-US" altLang="zh-CN" sz="2400" dirty="0" smtClean="0">
                <a:solidFill>
                  <a:srgbClr val="7030A0"/>
                </a:solidFill>
              </a:rPr>
              <a:t>or </a:t>
            </a:r>
            <a:r>
              <a:rPr lang="zh-CN" altLang="en-US" sz="2400" dirty="0" smtClean="0">
                <a:solidFill>
                  <a:srgbClr val="7030A0"/>
                </a:solidFill>
              </a:rPr>
              <a:t>按列划分？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r>
              <a:rPr lang="zh-CN" altLang="en-US" sz="2400" dirty="0" smtClean="0">
                <a:solidFill>
                  <a:srgbClr val="7030A0"/>
                </a:solidFill>
              </a:rPr>
              <a:t>按行存储（</a:t>
            </a:r>
            <a:r>
              <a:rPr lang="en-US" altLang="zh-CN" sz="2400" dirty="0" smtClean="0">
                <a:solidFill>
                  <a:srgbClr val="7030A0"/>
                </a:solidFill>
              </a:rPr>
              <a:t>row major</a:t>
            </a:r>
            <a:r>
              <a:rPr lang="zh-CN" altLang="en-US" sz="2400" dirty="0" smtClean="0">
                <a:solidFill>
                  <a:srgbClr val="7030A0"/>
                </a:solidFill>
              </a:rPr>
              <a:t>），所以按行划分，连续若干行分给一个进程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2073696"/>
            <a:ext cx="7941225" cy="4123904"/>
          </a:xfrm>
          <a:prstGeom prst="rect">
            <a:avLst/>
          </a:prstGeom>
        </p:spPr>
      </p:pic>
      <p:sp>
        <p:nvSpPr>
          <p:cNvPr id="3" name="笑脸 2"/>
          <p:cNvSpPr/>
          <p:nvPr/>
        </p:nvSpPr>
        <p:spPr>
          <a:xfrm>
            <a:off x="5114925" y="5762625"/>
            <a:ext cx="762000" cy="714375"/>
          </a:xfrm>
          <a:prstGeom prst="smileyFac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9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4643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25335" y="1123323"/>
            <a:ext cx="7004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P-1</a:t>
            </a:r>
            <a:r>
              <a:rPr lang="zh-CN" altLang="en-US" sz="2400" dirty="0" smtClean="0">
                <a:solidFill>
                  <a:srgbClr val="7030A0"/>
                </a:solidFill>
              </a:rPr>
              <a:t>号进程读取数据；全部进程按行分块进行计算；</a:t>
            </a:r>
            <a:r>
              <a:rPr lang="en-US" altLang="zh-CN" sz="2400" dirty="0" smtClean="0">
                <a:solidFill>
                  <a:srgbClr val="7030A0"/>
                </a:solidFill>
              </a:rPr>
              <a:t>0</a:t>
            </a:r>
            <a:r>
              <a:rPr lang="zh-CN" altLang="en-US" sz="2400" dirty="0" smtClean="0">
                <a:solidFill>
                  <a:srgbClr val="7030A0"/>
                </a:solidFill>
              </a:rPr>
              <a:t>号进程打印初始邻居矩阵及结果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9302" y="2037248"/>
            <a:ext cx="100203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7030A0"/>
                </a:solidFill>
              </a:rPr>
              <a:t>MPI_Init</a:t>
            </a:r>
            <a:r>
              <a:rPr lang="en-US" altLang="zh-CN" sz="2000" dirty="0" smtClean="0">
                <a:solidFill>
                  <a:srgbClr val="7030A0"/>
                </a:solidFill>
              </a:rPr>
              <a:t>(&amp;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argc</a:t>
            </a:r>
            <a:r>
              <a:rPr lang="en-US" altLang="zh-CN" sz="2000" dirty="0" smtClean="0">
                <a:solidFill>
                  <a:srgbClr val="7030A0"/>
                </a:solidFill>
              </a:rPr>
              <a:t>, &amp;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argv</a:t>
            </a:r>
            <a:r>
              <a:rPr lang="en-US" altLang="zh-CN" sz="2000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sz="2000" dirty="0" err="1" smtClean="0">
                <a:solidFill>
                  <a:srgbClr val="7030A0"/>
                </a:solidFill>
              </a:rPr>
              <a:t>MPI_Comm_rank</a:t>
            </a:r>
            <a:r>
              <a:rPr lang="en-US" altLang="zh-CN" sz="2000" dirty="0" smtClean="0">
                <a:solidFill>
                  <a:srgbClr val="7030A0"/>
                </a:solidFill>
              </a:rPr>
              <a:t>(MPI_COMM_WORLD, &amp;id);</a:t>
            </a:r>
          </a:p>
          <a:p>
            <a:r>
              <a:rPr lang="en-US" altLang="zh-CN" sz="2000" dirty="0" err="1" smtClean="0">
                <a:solidFill>
                  <a:srgbClr val="7030A0"/>
                </a:solidFill>
              </a:rPr>
              <a:t>MPI_Comm_size</a:t>
            </a:r>
            <a:r>
              <a:rPr lang="en-US" altLang="zh-CN" sz="2000" dirty="0" smtClean="0">
                <a:solidFill>
                  <a:srgbClr val="7030A0"/>
                </a:solidFill>
              </a:rPr>
              <a:t>(MPI_COMM_WORLD, &amp;p);</a:t>
            </a:r>
          </a:p>
          <a:p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err="1" smtClean="0">
                <a:solidFill>
                  <a:srgbClr val="7030A0"/>
                </a:solidFill>
              </a:rPr>
              <a:t>Read_row_striped_matrix</a:t>
            </a:r>
            <a:r>
              <a:rPr lang="en-US" altLang="zh-CN" sz="2000" dirty="0" smtClean="0">
                <a:solidFill>
                  <a:srgbClr val="7030A0"/>
                </a:solidFill>
              </a:rPr>
              <a:t>(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argv</a:t>
            </a:r>
            <a:r>
              <a:rPr lang="en-US" altLang="zh-CN" sz="2000" dirty="0" smtClean="0">
                <a:solidFill>
                  <a:srgbClr val="7030A0"/>
                </a:solidFill>
              </a:rPr>
              <a:t>[1], (void*)&amp;a, (void*)&amp;storage, MPI_INT, &amp;m, &amp;n, MPI_COMM_WORLD);</a:t>
            </a: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if(m!=n) terminate (id, “Matrix must be square\n”);</a:t>
            </a:r>
          </a:p>
          <a:p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err="1" smtClean="0">
                <a:solidFill>
                  <a:srgbClr val="7030A0"/>
                </a:solidFill>
              </a:rPr>
              <a:t>print_row_striped_matrix</a:t>
            </a:r>
            <a:r>
              <a:rPr lang="en-US" altLang="zh-CN" sz="2000" dirty="0" smtClean="0">
                <a:solidFill>
                  <a:srgbClr val="7030A0"/>
                </a:solidFill>
              </a:rPr>
              <a:t>((void**)a, MPI_INT, m, n, MPI_COMM_WORLD); //</a:t>
            </a:r>
            <a:r>
              <a:rPr lang="zh-CN" altLang="en-US" sz="2000" dirty="0" smtClean="0">
                <a:solidFill>
                  <a:srgbClr val="7030A0"/>
                </a:solidFill>
              </a:rPr>
              <a:t>打印邻接矩阵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err="1" smtClean="0">
                <a:solidFill>
                  <a:srgbClr val="7030A0"/>
                </a:solidFill>
              </a:rPr>
              <a:t>Compute_shortest_paths</a:t>
            </a:r>
            <a:r>
              <a:rPr lang="en-US" altLang="zh-CN" sz="2000" dirty="0" smtClean="0">
                <a:solidFill>
                  <a:srgbClr val="7030A0"/>
                </a:solidFill>
              </a:rPr>
              <a:t>(id, p, 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**)</a:t>
            </a:r>
            <a:r>
              <a:rPr lang="en-US" altLang="zh-CN" sz="2000" dirty="0" smtClean="0">
                <a:solidFill>
                  <a:srgbClr val="7030A0"/>
                </a:solidFill>
              </a:rPr>
              <a:t>a, n); //</a:t>
            </a:r>
            <a:r>
              <a:rPr lang="zh-CN" altLang="en-US" sz="2000" dirty="0" smtClean="0">
                <a:solidFill>
                  <a:srgbClr val="7030A0"/>
                </a:solidFill>
              </a:rPr>
              <a:t>计算点对间最短路径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err="1" smtClean="0">
                <a:solidFill>
                  <a:srgbClr val="7030A0"/>
                </a:solidFill>
              </a:rPr>
              <a:t>print_row_striped_matrix</a:t>
            </a:r>
            <a:r>
              <a:rPr lang="en-US" altLang="zh-CN" sz="2000" dirty="0" smtClean="0">
                <a:solidFill>
                  <a:srgbClr val="7030A0"/>
                </a:solidFill>
              </a:rPr>
              <a:t>((void**)a, MPI_INT, m, n, MPI_COMM_WORLD); //</a:t>
            </a:r>
            <a:r>
              <a:rPr lang="zh-CN" altLang="en-US" sz="2000" dirty="0" smtClean="0">
                <a:solidFill>
                  <a:srgbClr val="7030A0"/>
                </a:solidFill>
              </a:rPr>
              <a:t>打印结果 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err="1" smtClean="0">
                <a:solidFill>
                  <a:srgbClr val="7030A0"/>
                </a:solidFill>
              </a:rPr>
              <a:t>MPI_Finalize</a:t>
            </a:r>
            <a:r>
              <a:rPr lang="en-US" altLang="zh-CN" sz="2000" dirty="0" smtClean="0">
                <a:solidFill>
                  <a:srgbClr val="7030A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517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4643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63460" y="1247148"/>
            <a:ext cx="700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假设只有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P-1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号进程能从文件中读取数据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6376" y="2068382"/>
            <a:ext cx="10020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7030A0"/>
                </a:solidFill>
              </a:rPr>
              <a:t>Read_row_striped_matrix</a:t>
            </a:r>
            <a:r>
              <a:rPr lang="en-US" altLang="zh-CN" dirty="0" smtClean="0">
                <a:solidFill>
                  <a:srgbClr val="7030A0"/>
                </a:solidFill>
              </a:rPr>
              <a:t>(){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……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rgbClr val="7030A0"/>
                </a:solidFill>
              </a:rPr>
              <a:t>if (id == (p-1)) 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for (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= 0;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&lt; p -1;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++) 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x = </a:t>
            </a:r>
            <a:r>
              <a:rPr lang="en-US" altLang="zh-CN" dirty="0" err="1" smtClean="0">
                <a:solidFill>
                  <a:srgbClr val="7030A0"/>
                </a:solidFill>
              </a:rPr>
              <a:t>fread</a:t>
            </a:r>
            <a:r>
              <a:rPr lang="en-US" altLang="zh-CN" dirty="0" smtClean="0">
                <a:solidFill>
                  <a:srgbClr val="7030A0"/>
                </a:solidFill>
              </a:rPr>
              <a:t>(*storage, </a:t>
            </a:r>
            <a:r>
              <a:rPr lang="en-US" altLang="zh-CN" dirty="0" err="1" smtClean="0">
                <a:solidFill>
                  <a:srgbClr val="7030A0"/>
                </a:solidFill>
              </a:rPr>
              <a:t>datum_size</a:t>
            </a:r>
            <a:r>
              <a:rPr lang="en-US" altLang="zh-CN" dirty="0" smtClean="0">
                <a:solidFill>
                  <a:srgbClr val="7030A0"/>
                </a:solidFill>
              </a:rPr>
              <a:t>, BLOCK_SIZE(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, p, *m) * *n, </a:t>
            </a:r>
            <a:r>
              <a:rPr lang="en-US" altLang="zh-CN" dirty="0" err="1" smtClean="0">
                <a:solidFill>
                  <a:srgbClr val="7030A0"/>
                </a:solidFill>
              </a:rPr>
              <a:t>infileptr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</a:t>
            </a:r>
            <a:r>
              <a:rPr lang="en-US" altLang="zh-CN" dirty="0" err="1" smtClean="0">
                <a:solidFill>
                  <a:srgbClr val="7030A0"/>
                </a:solidFill>
              </a:rPr>
              <a:t>MPI_Send</a:t>
            </a:r>
            <a:r>
              <a:rPr lang="en-US" altLang="zh-CN" dirty="0" smtClean="0">
                <a:solidFill>
                  <a:srgbClr val="7030A0"/>
                </a:solidFill>
              </a:rPr>
              <a:t>(*storage, BLOCK_SIZE(I, p, *m)* *n, </a:t>
            </a:r>
            <a:r>
              <a:rPr lang="en-US" altLang="zh-CN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dirty="0" smtClean="0">
                <a:solidFill>
                  <a:srgbClr val="7030A0"/>
                </a:solidFill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, DATA_MSG, </a:t>
            </a:r>
            <a:r>
              <a:rPr lang="en-US" altLang="zh-CN" dirty="0" err="1" smtClean="0">
                <a:solidFill>
                  <a:srgbClr val="7030A0"/>
                </a:solidFill>
              </a:rPr>
              <a:t>comm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}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x = </a:t>
            </a:r>
            <a:r>
              <a:rPr lang="en-US" altLang="zh-CN" dirty="0" err="1" smtClean="0">
                <a:solidFill>
                  <a:srgbClr val="7030A0"/>
                </a:solidFill>
              </a:rPr>
              <a:t>fread</a:t>
            </a:r>
            <a:r>
              <a:rPr lang="en-US" altLang="zh-CN" dirty="0" smtClean="0">
                <a:solidFill>
                  <a:srgbClr val="7030A0"/>
                </a:solidFill>
              </a:rPr>
              <a:t>(*storage, </a:t>
            </a:r>
            <a:r>
              <a:rPr lang="en-US" altLang="zh-CN" dirty="0" err="1" smtClean="0">
                <a:solidFill>
                  <a:srgbClr val="7030A0"/>
                </a:solidFill>
              </a:rPr>
              <a:t>datum_size</a:t>
            </a:r>
            <a:r>
              <a:rPr lang="en-US" altLang="zh-CN" dirty="0" smtClean="0">
                <a:solidFill>
                  <a:srgbClr val="7030A0"/>
                </a:solidFill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</a:rPr>
              <a:t>local_rows</a:t>
            </a:r>
            <a:r>
              <a:rPr lang="en-US" altLang="zh-CN" dirty="0" smtClean="0">
                <a:solidFill>
                  <a:srgbClr val="7030A0"/>
                </a:solidFill>
              </a:rPr>
              <a:t> * *n, </a:t>
            </a:r>
            <a:r>
              <a:rPr lang="en-US" altLang="zh-CN" dirty="0" err="1" smtClean="0">
                <a:solidFill>
                  <a:srgbClr val="7030A0"/>
                </a:solidFill>
              </a:rPr>
              <a:t>infileptr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fclose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dirty="0" err="1" smtClean="0">
                <a:solidFill>
                  <a:srgbClr val="7030A0"/>
                </a:solidFill>
              </a:rPr>
              <a:t>infileptr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else {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</a:t>
            </a:r>
            <a:r>
              <a:rPr lang="en-US" altLang="zh-CN" dirty="0" err="1" smtClean="0">
                <a:solidFill>
                  <a:srgbClr val="7030A0"/>
                </a:solidFill>
              </a:rPr>
              <a:t>MPI_Recv</a:t>
            </a:r>
            <a:r>
              <a:rPr lang="en-US" altLang="zh-CN" dirty="0" smtClean="0">
                <a:solidFill>
                  <a:srgbClr val="7030A0"/>
                </a:solidFill>
              </a:rPr>
              <a:t>(*storage, </a:t>
            </a:r>
            <a:r>
              <a:rPr lang="en-US" altLang="zh-CN" dirty="0" err="1" smtClean="0">
                <a:solidFill>
                  <a:srgbClr val="7030A0"/>
                </a:solidFill>
              </a:rPr>
              <a:t>local_rows</a:t>
            </a:r>
            <a:r>
              <a:rPr lang="en-US" altLang="zh-CN" dirty="0" smtClean="0">
                <a:solidFill>
                  <a:srgbClr val="7030A0"/>
                </a:solidFill>
              </a:rPr>
              <a:t> * *n, </a:t>
            </a:r>
            <a:r>
              <a:rPr lang="en-US" altLang="zh-CN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dirty="0" smtClean="0">
                <a:solidFill>
                  <a:srgbClr val="7030A0"/>
                </a:solidFill>
              </a:rPr>
              <a:t>, p-1, DATA_MSG, </a:t>
            </a:r>
            <a:r>
              <a:rPr lang="en-US" altLang="zh-CN" dirty="0" err="1" smtClean="0">
                <a:solidFill>
                  <a:srgbClr val="7030A0"/>
                </a:solidFill>
              </a:rPr>
              <a:t>comm</a:t>
            </a:r>
            <a:r>
              <a:rPr lang="en-US" altLang="zh-CN" dirty="0" smtClean="0">
                <a:solidFill>
                  <a:srgbClr val="7030A0"/>
                </a:solidFill>
              </a:rPr>
              <a:t>, &amp;status);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}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515225" y="5381204"/>
            <a:ext cx="3762375" cy="1095375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能否让数据在网络上的传输和文件读取同时进行？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4643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25335" y="1123323"/>
            <a:ext cx="700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非阻塞通信</a:t>
            </a:r>
            <a:r>
              <a:rPr lang="en-US" altLang="zh-CN" sz="2400" dirty="0" smtClean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2810" y="1926995"/>
            <a:ext cx="10020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f (id == (p-1)) 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for (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= 0;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&lt; p -1;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++) 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x = </a:t>
            </a:r>
            <a:r>
              <a:rPr lang="en-US" altLang="zh-CN" dirty="0" err="1" smtClean="0">
                <a:solidFill>
                  <a:srgbClr val="7030A0"/>
                </a:solidFill>
              </a:rPr>
              <a:t>fread</a:t>
            </a:r>
            <a:r>
              <a:rPr lang="en-US" altLang="zh-CN" dirty="0" smtClean="0">
                <a:solidFill>
                  <a:srgbClr val="7030A0"/>
                </a:solidFill>
              </a:rPr>
              <a:t>(*storage, </a:t>
            </a:r>
            <a:r>
              <a:rPr lang="en-US" altLang="zh-CN" dirty="0" err="1" smtClean="0">
                <a:solidFill>
                  <a:srgbClr val="7030A0"/>
                </a:solidFill>
              </a:rPr>
              <a:t>datum_size</a:t>
            </a:r>
            <a:r>
              <a:rPr lang="en-US" altLang="zh-CN" dirty="0" smtClean="0">
                <a:solidFill>
                  <a:srgbClr val="7030A0"/>
                </a:solidFill>
              </a:rPr>
              <a:t>, BLOCK_SIZE(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, p, *m) * *n, </a:t>
            </a:r>
            <a:r>
              <a:rPr lang="en-US" altLang="zh-CN" dirty="0" err="1" smtClean="0">
                <a:solidFill>
                  <a:srgbClr val="7030A0"/>
                </a:solidFill>
              </a:rPr>
              <a:t>infileptr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MPI_Isend</a:t>
            </a:r>
            <a:r>
              <a:rPr lang="en-US" altLang="zh-CN" dirty="0" smtClean="0">
                <a:solidFill>
                  <a:srgbClr val="FF0000"/>
                </a:solidFill>
              </a:rPr>
              <a:t>(*storage, BLOCK_SIZE(I, p, *m)* *n, </a:t>
            </a:r>
            <a:r>
              <a:rPr lang="en-US" altLang="zh-CN" dirty="0" err="1" smtClean="0">
                <a:solidFill>
                  <a:srgbClr val="FF0000"/>
                </a:solidFill>
              </a:rPr>
              <a:t>dtype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, DATA_MSG, </a:t>
            </a:r>
            <a:r>
              <a:rPr lang="en-US" altLang="zh-CN" dirty="0" err="1" smtClean="0">
                <a:solidFill>
                  <a:srgbClr val="FF0000"/>
                </a:solidFill>
              </a:rPr>
              <a:t>comm</a:t>
            </a:r>
            <a:r>
              <a:rPr lang="en-US" altLang="zh-CN" dirty="0" smtClean="0">
                <a:solidFill>
                  <a:srgbClr val="FF0000"/>
                </a:solidFill>
              </a:rPr>
              <a:t>, *</a:t>
            </a:r>
            <a:r>
              <a:rPr lang="en-US" altLang="zh-CN" dirty="0" err="1" smtClean="0">
                <a:solidFill>
                  <a:srgbClr val="FF0000"/>
                </a:solidFill>
              </a:rPr>
              <a:t>req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}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x = </a:t>
            </a:r>
            <a:r>
              <a:rPr lang="en-US" altLang="zh-CN" dirty="0" err="1" smtClean="0">
                <a:solidFill>
                  <a:srgbClr val="7030A0"/>
                </a:solidFill>
              </a:rPr>
              <a:t>fread</a:t>
            </a:r>
            <a:r>
              <a:rPr lang="en-US" altLang="zh-CN" dirty="0" smtClean="0">
                <a:solidFill>
                  <a:srgbClr val="7030A0"/>
                </a:solidFill>
              </a:rPr>
              <a:t>(*storage, </a:t>
            </a:r>
            <a:r>
              <a:rPr lang="en-US" altLang="zh-CN" dirty="0" err="1" smtClean="0">
                <a:solidFill>
                  <a:srgbClr val="7030A0"/>
                </a:solidFill>
              </a:rPr>
              <a:t>datum_size</a:t>
            </a:r>
            <a:r>
              <a:rPr lang="en-US" altLang="zh-CN" dirty="0" smtClean="0">
                <a:solidFill>
                  <a:srgbClr val="7030A0"/>
                </a:solidFill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</a:rPr>
              <a:t>local_rows</a:t>
            </a:r>
            <a:r>
              <a:rPr lang="en-US" altLang="zh-CN" dirty="0" smtClean="0">
                <a:solidFill>
                  <a:srgbClr val="7030A0"/>
                </a:solidFill>
              </a:rPr>
              <a:t> * *n, </a:t>
            </a:r>
            <a:r>
              <a:rPr lang="en-US" altLang="zh-CN" dirty="0" err="1" smtClean="0">
                <a:solidFill>
                  <a:srgbClr val="7030A0"/>
                </a:solidFill>
              </a:rPr>
              <a:t>infileptr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fclose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dirty="0" err="1" smtClean="0">
                <a:solidFill>
                  <a:srgbClr val="7030A0"/>
                </a:solidFill>
              </a:rPr>
              <a:t>infileptr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else {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</a:t>
            </a:r>
            <a:r>
              <a:rPr lang="en-US" altLang="zh-CN" dirty="0" err="1" smtClean="0">
                <a:solidFill>
                  <a:srgbClr val="7030A0"/>
                </a:solidFill>
              </a:rPr>
              <a:t>MPI_Recv</a:t>
            </a:r>
            <a:r>
              <a:rPr lang="en-US" altLang="zh-CN" dirty="0" smtClean="0">
                <a:solidFill>
                  <a:srgbClr val="7030A0"/>
                </a:solidFill>
              </a:rPr>
              <a:t>(*storage, </a:t>
            </a:r>
            <a:r>
              <a:rPr lang="en-US" altLang="zh-CN" dirty="0" err="1" smtClean="0">
                <a:solidFill>
                  <a:srgbClr val="7030A0"/>
                </a:solidFill>
              </a:rPr>
              <a:t>local_rows</a:t>
            </a:r>
            <a:r>
              <a:rPr lang="en-US" altLang="zh-CN" dirty="0" smtClean="0">
                <a:solidFill>
                  <a:srgbClr val="7030A0"/>
                </a:solidFill>
              </a:rPr>
              <a:t> * *n, </a:t>
            </a:r>
            <a:r>
              <a:rPr lang="en-US" altLang="zh-CN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dirty="0" smtClean="0">
                <a:solidFill>
                  <a:srgbClr val="7030A0"/>
                </a:solidFill>
              </a:rPr>
              <a:t>, p-1, DATA_MSG, </a:t>
            </a:r>
            <a:r>
              <a:rPr lang="en-US" altLang="zh-CN" dirty="0" err="1" smtClean="0">
                <a:solidFill>
                  <a:srgbClr val="7030A0"/>
                </a:solidFill>
              </a:rPr>
              <a:t>comm</a:t>
            </a:r>
            <a:r>
              <a:rPr lang="en-US" altLang="zh-CN" dirty="0" smtClean="0">
                <a:solidFill>
                  <a:srgbClr val="7030A0"/>
                </a:solidFill>
              </a:rPr>
              <a:t>, &amp;status);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7105650" y="4974934"/>
            <a:ext cx="3762375" cy="1095375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有什么问题？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4643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51585" y="548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9635" y="1294327"/>
            <a:ext cx="700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双缓冲</a:t>
            </a:r>
            <a:r>
              <a:rPr lang="en-US" altLang="zh-CN" sz="2400" dirty="0" smtClean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2810" y="1926995"/>
            <a:ext cx="10020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f (id == (p-1)) 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cur_storage</a:t>
            </a:r>
            <a:r>
              <a:rPr lang="en-US" altLang="zh-CN" dirty="0" smtClean="0">
                <a:solidFill>
                  <a:srgbClr val="7030A0"/>
                </a:solidFill>
              </a:rPr>
              <a:t> = storage[0], </a:t>
            </a:r>
            <a:r>
              <a:rPr lang="en-US" altLang="zh-CN" dirty="0" err="1" smtClean="0">
                <a:solidFill>
                  <a:srgbClr val="7030A0"/>
                </a:solidFill>
              </a:rPr>
              <a:t>cur_req</a:t>
            </a:r>
            <a:r>
              <a:rPr lang="en-US" altLang="zh-CN" dirty="0" smtClean="0">
                <a:solidFill>
                  <a:srgbClr val="7030A0"/>
                </a:solidFill>
              </a:rPr>
              <a:t> = request[0];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for (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= 0;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&lt; p -1;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++) {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x = </a:t>
            </a:r>
            <a:r>
              <a:rPr lang="en-US" altLang="zh-CN" dirty="0" err="1" smtClean="0">
                <a:solidFill>
                  <a:srgbClr val="FF0000"/>
                </a:solidFill>
              </a:rPr>
              <a:t>fread</a:t>
            </a:r>
            <a:r>
              <a:rPr lang="en-US" altLang="zh-CN" dirty="0" smtClean="0">
                <a:solidFill>
                  <a:srgbClr val="FF0000"/>
                </a:solidFill>
              </a:rPr>
              <a:t>(*</a:t>
            </a:r>
            <a:r>
              <a:rPr lang="en-US" altLang="zh-CN" dirty="0" err="1" smtClean="0">
                <a:solidFill>
                  <a:srgbClr val="FF0000"/>
                </a:solidFill>
              </a:rPr>
              <a:t>cur_storage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datum_size</a:t>
            </a:r>
            <a:r>
              <a:rPr lang="en-US" altLang="zh-CN" dirty="0" smtClean="0">
                <a:solidFill>
                  <a:srgbClr val="FF0000"/>
                </a:solidFill>
              </a:rPr>
              <a:t>, BLOCK_SIZE(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, p, *m) * *n, </a:t>
            </a:r>
            <a:r>
              <a:rPr lang="en-US" altLang="zh-CN" dirty="0" err="1" smtClean="0">
                <a:solidFill>
                  <a:srgbClr val="FF0000"/>
                </a:solidFill>
              </a:rPr>
              <a:t>infileptr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if(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&gt;0) </a:t>
            </a:r>
            <a:r>
              <a:rPr lang="en-US" altLang="zh-CN" dirty="0" err="1" smtClean="0">
                <a:solidFill>
                  <a:srgbClr val="FF0000"/>
                </a:solidFill>
              </a:rPr>
              <a:t>MPI_Wait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cur_req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MPI_Isend</a:t>
            </a:r>
            <a:r>
              <a:rPr lang="en-US" altLang="zh-CN" dirty="0" smtClean="0">
                <a:solidFill>
                  <a:srgbClr val="FF0000"/>
                </a:solidFill>
              </a:rPr>
              <a:t>(*</a:t>
            </a:r>
            <a:r>
              <a:rPr lang="en-US" altLang="zh-CN" dirty="0" err="1" smtClean="0">
                <a:solidFill>
                  <a:srgbClr val="FF0000"/>
                </a:solidFill>
              </a:rPr>
              <a:t>cur_storage</a:t>
            </a:r>
            <a:r>
              <a:rPr lang="en-US" altLang="zh-CN" dirty="0" smtClean="0">
                <a:solidFill>
                  <a:srgbClr val="FF0000"/>
                </a:solidFill>
              </a:rPr>
              <a:t>, BLOCK_SIZE(I, p, *m)* *n, </a:t>
            </a:r>
            <a:r>
              <a:rPr lang="en-US" altLang="zh-CN" dirty="0" err="1" smtClean="0">
                <a:solidFill>
                  <a:srgbClr val="FF0000"/>
                </a:solidFill>
              </a:rPr>
              <a:t>dtype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, DATA_MSG, </a:t>
            </a:r>
            <a:r>
              <a:rPr lang="en-US" altLang="zh-CN" dirty="0" err="1" smtClean="0">
                <a:solidFill>
                  <a:srgbClr val="FF0000"/>
                </a:solidFill>
              </a:rPr>
              <a:t>comm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cur_req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prev_req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</a:rPr>
              <a:t>cur_req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cur_req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</a:rPr>
              <a:t>req</a:t>
            </a:r>
            <a:r>
              <a:rPr lang="en-US" altLang="zh-CN" dirty="0" smtClean="0">
                <a:solidFill>
                  <a:srgbClr val="FF0000"/>
                </a:solidFill>
              </a:rPr>
              <a:t>[i%2];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cur_storage</a:t>
            </a:r>
            <a:r>
              <a:rPr lang="en-US" altLang="zh-CN" dirty="0" smtClean="0">
                <a:solidFill>
                  <a:srgbClr val="FF0000"/>
                </a:solidFill>
              </a:rPr>
              <a:t> = storage[i%2];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}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MPI_Wait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prev_req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x = </a:t>
            </a:r>
            <a:r>
              <a:rPr lang="en-US" altLang="zh-CN" dirty="0" err="1" smtClean="0">
                <a:solidFill>
                  <a:srgbClr val="7030A0"/>
                </a:solidFill>
              </a:rPr>
              <a:t>fread</a:t>
            </a:r>
            <a:r>
              <a:rPr lang="en-US" altLang="zh-CN" dirty="0" smtClean="0">
                <a:solidFill>
                  <a:srgbClr val="7030A0"/>
                </a:solidFill>
              </a:rPr>
              <a:t>(*</a:t>
            </a:r>
            <a:r>
              <a:rPr lang="en-US" altLang="zh-CN" dirty="0" err="1" smtClean="0">
                <a:solidFill>
                  <a:srgbClr val="7030A0"/>
                </a:solidFill>
              </a:rPr>
              <a:t>cur_storage</a:t>
            </a:r>
            <a:r>
              <a:rPr lang="en-US" altLang="zh-CN" dirty="0" smtClean="0">
                <a:solidFill>
                  <a:srgbClr val="7030A0"/>
                </a:solidFill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</a:rPr>
              <a:t>datum_size</a:t>
            </a:r>
            <a:r>
              <a:rPr lang="en-US" altLang="zh-CN" dirty="0" smtClean="0">
                <a:solidFill>
                  <a:srgbClr val="7030A0"/>
                </a:solidFill>
              </a:rPr>
              <a:t>, </a:t>
            </a:r>
            <a:r>
              <a:rPr lang="en-US" altLang="zh-CN" dirty="0" err="1" smtClean="0">
                <a:solidFill>
                  <a:srgbClr val="7030A0"/>
                </a:solidFill>
              </a:rPr>
              <a:t>local_rows</a:t>
            </a:r>
            <a:r>
              <a:rPr lang="en-US" altLang="zh-CN" dirty="0" smtClean="0">
                <a:solidFill>
                  <a:srgbClr val="7030A0"/>
                </a:solidFill>
              </a:rPr>
              <a:t> * *n, </a:t>
            </a:r>
            <a:r>
              <a:rPr lang="en-US" altLang="zh-CN" dirty="0" err="1" smtClean="0">
                <a:solidFill>
                  <a:srgbClr val="7030A0"/>
                </a:solidFill>
              </a:rPr>
              <a:t>infileptr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fclose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dirty="0" err="1" smtClean="0">
                <a:solidFill>
                  <a:srgbClr val="7030A0"/>
                </a:solidFill>
              </a:rPr>
              <a:t>infileptr</a:t>
            </a:r>
            <a:r>
              <a:rPr lang="en-US" altLang="zh-CN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else {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</a:t>
            </a:r>
            <a:r>
              <a:rPr lang="en-US" altLang="zh-CN" dirty="0" err="1" smtClean="0">
                <a:solidFill>
                  <a:srgbClr val="7030A0"/>
                </a:solidFill>
              </a:rPr>
              <a:t>MPI_Recv</a:t>
            </a:r>
            <a:r>
              <a:rPr lang="en-US" altLang="zh-CN" dirty="0" smtClean="0">
                <a:solidFill>
                  <a:srgbClr val="7030A0"/>
                </a:solidFill>
              </a:rPr>
              <a:t>(*storage, </a:t>
            </a:r>
            <a:r>
              <a:rPr lang="en-US" altLang="zh-CN" dirty="0" err="1" smtClean="0">
                <a:solidFill>
                  <a:srgbClr val="7030A0"/>
                </a:solidFill>
              </a:rPr>
              <a:t>local_rows</a:t>
            </a:r>
            <a:r>
              <a:rPr lang="en-US" altLang="zh-CN" dirty="0" smtClean="0">
                <a:solidFill>
                  <a:srgbClr val="7030A0"/>
                </a:solidFill>
              </a:rPr>
              <a:t> * *n, </a:t>
            </a:r>
            <a:r>
              <a:rPr lang="en-US" altLang="zh-CN" dirty="0" err="1" smtClean="0">
                <a:solidFill>
                  <a:srgbClr val="7030A0"/>
                </a:solidFill>
              </a:rPr>
              <a:t>dtype</a:t>
            </a:r>
            <a:r>
              <a:rPr lang="en-US" altLang="zh-CN" dirty="0" smtClean="0">
                <a:solidFill>
                  <a:srgbClr val="7030A0"/>
                </a:solidFill>
              </a:rPr>
              <a:t>, p-1, DATA_MSG, </a:t>
            </a:r>
            <a:r>
              <a:rPr lang="en-US" altLang="zh-CN" dirty="0" err="1" smtClean="0">
                <a:solidFill>
                  <a:srgbClr val="7030A0"/>
                </a:solidFill>
              </a:rPr>
              <a:t>comm</a:t>
            </a:r>
            <a:r>
              <a:rPr lang="en-US" altLang="zh-CN" dirty="0" smtClean="0">
                <a:solidFill>
                  <a:srgbClr val="7030A0"/>
                </a:solidFill>
              </a:rPr>
              <a:t>, &amp;status);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96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3" y="-46434"/>
            <a:ext cx="3245029" cy="2328415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70635" y="317846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25335" y="1123323"/>
            <a:ext cx="700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计算最短路径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Compute_shortest_paths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14676" y="1904562"/>
            <a:ext cx="8553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for (k = 0; k &lt; n; k++)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root = BLOCK_OWNER(k, p, n);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if(root == id) {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offset = k – BLOCK_LOW(id, p, n);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for(j = 0; j &lt; n; </a:t>
            </a:r>
            <a:r>
              <a:rPr lang="en-US" altLang="zh-CN" dirty="0" err="1" smtClean="0">
                <a:solidFill>
                  <a:srgbClr val="7030A0"/>
                </a:solidFill>
              </a:rPr>
              <a:t>j++</a:t>
            </a:r>
            <a:r>
              <a:rPr lang="en-US" altLang="zh-CN" dirty="0" smtClean="0">
                <a:solidFill>
                  <a:srgbClr val="7030A0"/>
                </a:solidFill>
              </a:rPr>
              <a:t>) </a:t>
            </a:r>
            <a:r>
              <a:rPr lang="en-US" altLang="zh-CN" dirty="0" err="1" smtClean="0">
                <a:solidFill>
                  <a:srgbClr val="7030A0"/>
                </a:solidFill>
              </a:rPr>
              <a:t>tmp</a:t>
            </a:r>
            <a:r>
              <a:rPr lang="en-US" altLang="zh-CN" dirty="0" smtClean="0">
                <a:solidFill>
                  <a:srgbClr val="7030A0"/>
                </a:solidFill>
              </a:rPr>
              <a:t>[j] = a[offset][j];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</a:t>
            </a:r>
            <a:r>
              <a:rPr lang="en-US" altLang="zh-CN" dirty="0" err="1" smtClean="0">
                <a:solidFill>
                  <a:srgbClr val="7030A0"/>
                </a:solidFill>
              </a:rPr>
              <a:t>MPI_Bcast</a:t>
            </a: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r>
              <a:rPr lang="en-US" altLang="zh-CN" dirty="0" err="1" smtClean="0">
                <a:solidFill>
                  <a:srgbClr val="7030A0"/>
                </a:solidFill>
              </a:rPr>
              <a:t>tmp</a:t>
            </a:r>
            <a:r>
              <a:rPr lang="en-US" altLang="zh-CN" dirty="0" smtClean="0">
                <a:solidFill>
                  <a:srgbClr val="7030A0"/>
                </a:solidFill>
              </a:rPr>
              <a:t>, n, MPI_TYPE, root, MPI_COMM_WORLD);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for(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= 0;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&lt; BLOCK_SIZE(id, p, n); 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++)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for(j = 0; j &lt; n; </a:t>
            </a:r>
            <a:r>
              <a:rPr lang="en-US" altLang="zh-CN" dirty="0" err="1" smtClean="0">
                <a:solidFill>
                  <a:srgbClr val="7030A0"/>
                </a:solidFill>
              </a:rPr>
              <a:t>j++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    a[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][j] = MIN(a[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][j], a[</a:t>
            </a:r>
            <a:r>
              <a:rPr lang="en-US" altLang="zh-CN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][k] + </a:t>
            </a:r>
            <a:r>
              <a:rPr lang="en-US" altLang="zh-CN" dirty="0" err="1" smtClean="0">
                <a:solidFill>
                  <a:srgbClr val="7030A0"/>
                </a:solidFill>
              </a:rPr>
              <a:t>tmp</a:t>
            </a:r>
            <a:r>
              <a:rPr lang="en-US" altLang="zh-CN" dirty="0" smtClean="0">
                <a:solidFill>
                  <a:srgbClr val="7030A0"/>
                </a:solidFill>
              </a:rPr>
              <a:t>[j]);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}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         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7329487" y="2305166"/>
            <a:ext cx="3762375" cy="1095375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阻塞不等于同步；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此处没有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MPI_Barrier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96346" y="5438775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题外话：</a:t>
            </a:r>
            <a:r>
              <a:rPr lang="en-US" altLang="zh-CN" dirty="0" err="1" smtClean="0">
                <a:solidFill>
                  <a:srgbClr val="FF0000"/>
                </a:solidFill>
              </a:rPr>
              <a:t>openMP</a:t>
            </a:r>
            <a:r>
              <a:rPr lang="zh-CN" altLang="en-US" dirty="0" smtClean="0">
                <a:solidFill>
                  <a:srgbClr val="FF0000"/>
                </a:solidFill>
              </a:rPr>
              <a:t>里也有线程同步的制导语句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#pragma </a:t>
            </a:r>
            <a:r>
              <a:rPr lang="en-US" altLang="zh-CN" dirty="0" err="1">
                <a:solidFill>
                  <a:srgbClr val="FF0000"/>
                </a:solidFill>
              </a:rPr>
              <a:t>omp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barrier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2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48682" y="-46434"/>
            <a:ext cx="1734574" cy="1244614"/>
          </a:xfrm>
          <a:prstGeom prst="rect">
            <a:avLst/>
          </a:prstGeom>
        </p:spPr>
      </p:pic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342060" y="167680"/>
            <a:ext cx="6840040" cy="10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rgbClr val="00B050"/>
                </a:solidFill>
                <a:sym typeface="微软雅黑" pitchFamily="34" charset="-122"/>
              </a:rPr>
              <a:t>Floyd</a:t>
            </a:r>
            <a:r>
              <a:rPr lang="zh-CN" altLang="en-US" sz="3200" dirty="0">
                <a:solidFill>
                  <a:srgbClr val="00B050"/>
                </a:solidFill>
                <a:sym typeface="微软雅黑" pitchFamily="34" charset="-122"/>
              </a:rPr>
              <a:t>算法的多进程并行</a:t>
            </a: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 algn="ctr" eaLnBrk="1" hangingPunct="1"/>
            <a:endParaRPr lang="zh-CN" altLang="zh-CN" sz="1467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06135" y="742323"/>
            <a:ext cx="700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总执行时间分析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6400" y="2447925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90725" y="2447925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57575" y="2447925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71900" y="2447925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38750" y="2453521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53075" y="2453521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29450" y="2453521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43775" y="2453521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304341" y="2453521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75637" y="2453521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65983" y="2447925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89978" y="3335138"/>
            <a:ext cx="1392910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45646" y="3335136"/>
            <a:ext cx="598071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16003" y="3335138"/>
            <a:ext cx="598070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776832" y="3335135"/>
            <a:ext cx="558908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27754" y="2453431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092413" y="3335136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853243" y="3335135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623598" y="3335135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35740" y="3335134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75691" y="4283798"/>
            <a:ext cx="962734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101930" y="4278292"/>
            <a:ext cx="336260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791664" y="4278291"/>
            <a:ext cx="333167" cy="39542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611797" y="4278289"/>
            <a:ext cx="558908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935249" y="4283794"/>
            <a:ext cx="1179675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658011" y="4278291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448097" y="4278289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168712" y="4277687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647950" y="4277688"/>
            <a:ext cx="294202" cy="396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351508" y="4278291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134511" y="4278291"/>
            <a:ext cx="317508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880425" y="4279498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666585" y="5159904"/>
            <a:ext cx="1650085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469904" y="5159902"/>
            <a:ext cx="598071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240261" y="5159904"/>
            <a:ext cx="598070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001090" y="5159901"/>
            <a:ext cx="558908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316671" y="5159902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077501" y="5159901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47856" y="5159901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559998" y="5159900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714805" y="754429"/>
            <a:ext cx="33408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4442" y="248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218192" y="743020"/>
            <a:ext cx="294202" cy="396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486737" y="7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创建消息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863278" y="743020"/>
            <a:ext cx="252661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244182" y="769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等待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7029450" y="757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363664" y="3379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383452" y="4318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363664" y="5173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291471" y="2843956"/>
            <a:ext cx="800942" cy="49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990725" y="2843952"/>
            <a:ext cx="641527" cy="1474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052301" y="2832660"/>
            <a:ext cx="800942" cy="49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58321" y="2835716"/>
            <a:ext cx="608537" cy="1477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864054" y="2859040"/>
            <a:ext cx="743725" cy="464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539144" y="2855827"/>
            <a:ext cx="559260" cy="1421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7629557" y="2843952"/>
            <a:ext cx="672469" cy="473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7330196" y="2855825"/>
            <a:ext cx="543944" cy="1421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2941318" y="4673752"/>
            <a:ext cx="364887" cy="491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656019" y="4668248"/>
            <a:ext cx="364887" cy="491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446713" y="4668248"/>
            <a:ext cx="364887" cy="491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8171663" y="4666438"/>
            <a:ext cx="364887" cy="491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871500" y="1545881"/>
            <a:ext cx="1426768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456264" y="1534504"/>
            <a:ext cx="1504200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393152" y="1534507"/>
            <a:ext cx="1071092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919454" y="1534504"/>
            <a:ext cx="1078866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303031" y="1534504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960464" y="1534504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8473769" y="1534504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10998320" y="1519336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799" y="1562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原始分析结果：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50387" y="1542052"/>
            <a:ext cx="294202" cy="396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460929" y="1542052"/>
            <a:ext cx="294202" cy="396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098950" y="1519336"/>
            <a:ext cx="294202" cy="396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9625252" y="1519336"/>
            <a:ext cx="294202" cy="396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-45044" y="5728060"/>
            <a:ext cx="1710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较大时（计算时间掩盖通信时间）：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675691" y="5957283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1990016" y="5957283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275182" y="5962879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5044254" y="5956472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6767158" y="5951487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543913" y="5956471"/>
            <a:ext cx="1153234" cy="3960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3082888" y="2027247"/>
                <a:ext cx="40312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「 </a:t>
                </a:r>
                <a:r>
                  <a:rPr lang="en-US" altLang="zh-CN" sz="2000" b="1" dirty="0" err="1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logp</a:t>
                </a:r>
                <a:r>
                  <a:rPr lang="en-US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(</a:t>
                </a:r>
                <a:r>
                  <a:rPr lang="el-GR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λ</a:t>
                </a:r>
                <a:r>
                  <a:rPr lang="en-US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+4n/</a:t>
                </a:r>
                <a:r>
                  <a:rPr lang="el-GR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β</a:t>
                </a:r>
                <a:r>
                  <a:rPr lang="en-US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 +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2000" b="1" i="1" baseline="300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𝟐</m:t>
                    </m:r>
                    <m:r>
                      <m:rPr>
                        <m:nor/>
                      </m:rPr>
                      <a:rPr lang="zh-CN" altLang="en-US" sz="20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「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𝒑</m:t>
                    </m:r>
                  </m:oMath>
                </a14:m>
                <a:r>
                  <a:rPr lang="zh-CN" altLang="en-US" sz="2000" b="1" dirty="0" smtClean="0"/>
                  <a:t>   </a:t>
                </a:r>
                <a:r>
                  <a:rPr lang="en-US" altLang="zh-CN" sz="2000" b="1" dirty="0" smtClean="0"/>
                  <a:t>X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888" y="2027247"/>
                <a:ext cx="4031268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矩形 107"/>
          <p:cNvSpPr/>
          <p:nvPr/>
        </p:nvSpPr>
        <p:spPr>
          <a:xfrm>
            <a:off x="2290762" y="5956471"/>
            <a:ext cx="962734" cy="3960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29183" y="5962879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743508" y="5962879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193569" y="5956471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6507894" y="5956471"/>
            <a:ext cx="300746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895929" y="5950885"/>
            <a:ext cx="347662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8210254" y="5950885"/>
            <a:ext cx="347662" cy="39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9697147" y="2338276"/>
            <a:ext cx="16085" cy="41196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21600000">
            <a:off x="3994355" y="1991236"/>
            <a:ext cx="44114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zh-CN" altLang="en-US" sz="2000" b="1" dirty="0"/>
          </a:p>
        </p:txBody>
      </p:sp>
      <p:sp>
        <p:nvSpPr>
          <p:cNvPr id="115" name="矩形 114"/>
          <p:cNvSpPr/>
          <p:nvPr/>
        </p:nvSpPr>
        <p:spPr>
          <a:xfrm rot="21600000">
            <a:off x="6343942" y="1991235"/>
            <a:ext cx="44114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/>
              <p:cNvSpPr txBox="1"/>
              <p:nvPr/>
            </p:nvSpPr>
            <p:spPr>
              <a:xfrm>
                <a:off x="6809984" y="6440809"/>
                <a:ext cx="4945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「</a:t>
                </a:r>
                <a:r>
                  <a:rPr lang="en-US" altLang="zh-CN" sz="2000" b="1" dirty="0" err="1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logp</a:t>
                </a:r>
                <a:r>
                  <a:rPr lang="en-US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</a:t>
                </a:r>
                <a:r>
                  <a:rPr lang="el-GR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λ</a:t>
                </a:r>
                <a:r>
                  <a:rPr lang="en-US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</a:t>
                </a:r>
                <a:r>
                  <a:rPr lang="zh-CN" altLang="en-US" sz="20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「</a:t>
                </a:r>
                <a:r>
                  <a:rPr lang="en-US" altLang="zh-CN" sz="2000" b="1" dirty="0" err="1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logp</a:t>
                </a:r>
                <a:r>
                  <a:rPr lang="en-US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4n/</a:t>
                </a:r>
                <a:r>
                  <a:rPr lang="el-GR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β</a:t>
                </a:r>
                <a:r>
                  <a:rPr lang="en-US" altLang="zh-CN" sz="2000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2000" b="1" i="1" baseline="3000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𝟐</m:t>
                    </m:r>
                    <m:r>
                      <m:rPr>
                        <m:nor/>
                      </m:rPr>
                      <a:rPr lang="zh-CN" altLang="en-US" sz="2000" b="1" dirty="0">
                        <a:latin typeface="华文楷体" panose="02010600040101010101" pitchFamily="2" charset="-122"/>
                        <a:ea typeface="华文楷体" panose="02010600040101010101" pitchFamily="2" charset="-122"/>
                      </a:rPr>
                      <m:t>「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𝒑</m:t>
                    </m:r>
                  </m:oMath>
                </a14:m>
                <a:r>
                  <a:rPr lang="zh-CN" altLang="en-US" sz="2000" b="1" dirty="0" smtClean="0"/>
                  <a:t>  </a:t>
                </a:r>
                <a:r>
                  <a:rPr lang="en-US" altLang="zh-CN" sz="2000" b="1" dirty="0" smtClean="0"/>
                  <a:t>X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984" y="6440809"/>
                <a:ext cx="4945135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矩形 116"/>
          <p:cNvSpPr/>
          <p:nvPr/>
        </p:nvSpPr>
        <p:spPr>
          <a:xfrm rot="21600000">
            <a:off x="7619852" y="6404798"/>
            <a:ext cx="44114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zh-CN" altLang="en-US" sz="2000" b="1" dirty="0"/>
          </a:p>
        </p:txBody>
      </p:sp>
      <p:sp>
        <p:nvSpPr>
          <p:cNvPr id="118" name="矩形 117"/>
          <p:cNvSpPr/>
          <p:nvPr/>
        </p:nvSpPr>
        <p:spPr>
          <a:xfrm rot="21600000">
            <a:off x="10622626" y="6398673"/>
            <a:ext cx="44114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zh-CN" altLang="en-US" sz="2000" b="1" dirty="0"/>
          </a:p>
        </p:txBody>
      </p:sp>
      <p:sp>
        <p:nvSpPr>
          <p:cNvPr id="119" name="矩形 118"/>
          <p:cNvSpPr/>
          <p:nvPr/>
        </p:nvSpPr>
        <p:spPr>
          <a:xfrm rot="21600000">
            <a:off x="8768487" y="6418993"/>
            <a:ext cx="441146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10800000" lon="0" rev="0"/>
              </a:camera>
              <a:lightRig rig="threePt" dir="t"/>
            </a:scene3d>
          </a:bodyPr>
          <a:lstStyle/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28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1126</Words>
  <Application>Microsoft Office PowerPoint</Application>
  <PresentationFormat>宽屏</PresentationFormat>
  <Paragraphs>148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sdh</dc:creator>
  <cp:lastModifiedBy>sdh</cp:lastModifiedBy>
  <cp:revision>116</cp:revision>
  <dcterms:created xsi:type="dcterms:W3CDTF">2019-10-27T08:35:19Z</dcterms:created>
  <dcterms:modified xsi:type="dcterms:W3CDTF">2019-11-01T01:48:18Z</dcterms:modified>
</cp:coreProperties>
</file>