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71" r:id="rId3"/>
    <p:sldId id="274" r:id="rId4"/>
    <p:sldId id="257" r:id="rId5"/>
    <p:sldId id="258" r:id="rId6"/>
    <p:sldId id="259" r:id="rId7"/>
    <p:sldId id="269" r:id="rId8"/>
    <p:sldId id="260" r:id="rId9"/>
    <p:sldId id="262" r:id="rId10"/>
    <p:sldId id="265" r:id="rId11"/>
    <p:sldId id="264" r:id="rId12"/>
    <p:sldId id="266" r:id="rId13"/>
    <p:sldId id="272" r:id="rId14"/>
    <p:sldId id="267" r:id="rId15"/>
    <p:sldId id="273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64E4B-3013-4FF6-B474-12EBA702E98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CBBA8-09B3-400A-AF89-BDC657A63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4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96820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696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28819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59346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1630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5364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94390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788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024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889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4817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170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92356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39823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644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479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5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0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7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1446-B2D7-4C83-BB3F-055172A4DD6E}" type="datetime1">
              <a:rPr lang="zh-CN" altLang="en-US" smtClean="0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D027-28E6-47B9-980F-B0CDF7A61F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1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5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5C43-40E8-4ECC-B2BE-B300241CE68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A6FB6-F716-46D1-ACA3-49343338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log.csdn.net/tietao/article/details/682539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omputing.llnl.gov/tutorials/mpi/" TargetMode="External"/><Relationship Id="rId4" Type="http://schemas.openxmlformats.org/officeDocument/2006/relationships/hyperlink" Target="https://computing.llnl.gov/tutorials/openM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几个问题解答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95028" y="911055"/>
            <a:ext cx="8249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rgbClr val="7030A0"/>
                </a:solidFill>
              </a:rPr>
              <a:t>两个进程同时发送，会死锁吗？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	</a:t>
            </a:r>
            <a:r>
              <a:rPr lang="zh-CN" altLang="en-US" sz="2000" dirty="0" smtClean="0">
                <a:solidFill>
                  <a:srgbClr val="7030A0"/>
                </a:solidFill>
              </a:rPr>
              <a:t>数据量较小时，发送缓冲区清空即返回；数据量较大时，需要等待数据全部发送，才能返回，所以还是可能造成死锁</a:t>
            </a:r>
            <a:r>
              <a:rPr lang="zh-CN" altLang="en-US" sz="2000" dirty="0" smtClean="0">
                <a:solidFill>
                  <a:srgbClr val="7030A0"/>
                </a:solidFill>
              </a:rPr>
              <a:t>。</a:t>
            </a:r>
            <a:r>
              <a:rPr lang="en-US" altLang="zh-CN" sz="2000" dirty="0" smtClean="0">
                <a:solidFill>
                  <a:srgbClr val="7030A0"/>
                </a:solidFill>
              </a:rPr>
              <a:t>《</a:t>
            </a:r>
            <a:r>
              <a:rPr lang="zh-CN" altLang="en-US" sz="2000" dirty="0" smtClean="0">
                <a:solidFill>
                  <a:srgbClr val="7030A0"/>
                </a:solidFill>
              </a:rPr>
              <a:t>并行计算导论</a:t>
            </a:r>
            <a:r>
              <a:rPr lang="en-US" altLang="zh-CN" sz="2000" dirty="0" smtClean="0">
                <a:solidFill>
                  <a:srgbClr val="7030A0"/>
                </a:solidFill>
              </a:rPr>
              <a:t>》198</a:t>
            </a:r>
            <a:r>
              <a:rPr lang="zh-CN" altLang="en-US" sz="2000" dirty="0" smtClean="0">
                <a:solidFill>
                  <a:srgbClr val="7030A0"/>
                </a:solidFill>
              </a:rPr>
              <a:t>到</a:t>
            </a:r>
            <a:r>
              <a:rPr lang="en-US" altLang="zh-CN" sz="2000" dirty="0" smtClean="0">
                <a:solidFill>
                  <a:srgbClr val="7030A0"/>
                </a:solidFill>
              </a:rPr>
              <a:t>199</a:t>
            </a:r>
            <a:r>
              <a:rPr lang="zh-CN" altLang="en-US" sz="2000" smtClean="0">
                <a:solidFill>
                  <a:srgbClr val="7030A0"/>
                </a:solidFill>
              </a:rPr>
              <a:t>页。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 startAt="2"/>
            </a:pPr>
            <a:r>
              <a:rPr lang="zh-CN" altLang="en-US" sz="2000" dirty="0" smtClean="0">
                <a:solidFill>
                  <a:srgbClr val="7030A0"/>
                </a:solidFill>
              </a:rPr>
              <a:t>用双缓冲好，还是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MPI_Gather</a:t>
            </a:r>
            <a:r>
              <a:rPr lang="zh-CN" altLang="en-US" sz="2000" dirty="0" smtClean="0">
                <a:solidFill>
                  <a:srgbClr val="7030A0"/>
                </a:solidFill>
              </a:rPr>
              <a:t>好？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             </a:t>
            </a:r>
            <a:r>
              <a:rPr lang="zh-CN" altLang="en-US" sz="2000" dirty="0" smtClean="0">
                <a:solidFill>
                  <a:srgbClr val="7030A0"/>
                </a:solidFill>
              </a:rPr>
              <a:t>双缓冲好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3.    HPL</a:t>
            </a:r>
            <a:r>
              <a:rPr lang="zh-CN" altLang="en-US" sz="2000" dirty="0" smtClean="0">
                <a:solidFill>
                  <a:srgbClr val="7030A0"/>
                </a:solidFill>
              </a:rPr>
              <a:t>中</a:t>
            </a:r>
            <a:r>
              <a:rPr lang="en-US" altLang="zh-CN" sz="2000" dirty="0" smtClean="0">
                <a:solidFill>
                  <a:srgbClr val="7030A0"/>
                </a:solidFill>
              </a:rPr>
              <a:t>roll</a:t>
            </a:r>
            <a:r>
              <a:rPr lang="zh-CN" altLang="en-US" sz="2000" dirty="0" smtClean="0">
                <a:solidFill>
                  <a:srgbClr val="7030A0"/>
                </a:solidFill>
              </a:rPr>
              <a:t>操作的本质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zh-CN" altLang="en-US" sz="2000" dirty="0" smtClean="0">
                <a:solidFill>
                  <a:srgbClr val="7030A0"/>
                </a:solidFill>
              </a:rPr>
              <a:t>相当于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MPI_Allgather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 startAt="4"/>
            </a:pPr>
            <a:r>
              <a:rPr lang="en-US" altLang="zh-CN" sz="2000" dirty="0" err="1" smtClean="0">
                <a:solidFill>
                  <a:srgbClr val="7030A0"/>
                </a:solidFill>
              </a:rPr>
              <a:t>Erostothenes</a:t>
            </a:r>
            <a:r>
              <a:rPr lang="zh-CN" altLang="en-US" sz="2000" dirty="0" smtClean="0">
                <a:solidFill>
                  <a:srgbClr val="7030A0"/>
                </a:solidFill>
              </a:rPr>
              <a:t>筛法求素数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zh-CN" altLang="en-US" sz="2000" dirty="0" smtClean="0">
                <a:solidFill>
                  <a:srgbClr val="7030A0"/>
                </a:solidFill>
              </a:rPr>
              <a:t>计算区间左边界，的确应该是</a:t>
            </a:r>
            <a:r>
              <a:rPr lang="en-US" altLang="zh-CN" sz="2000" dirty="0" smtClean="0">
                <a:solidFill>
                  <a:srgbClr val="7030A0"/>
                </a:solidFill>
              </a:rPr>
              <a:t>low &lt; k*k</a:t>
            </a:r>
          </a:p>
          <a:p>
            <a:pPr marL="457200" indent="-457200">
              <a:buAutoNum type="arabicPeriod" startAt="5"/>
            </a:pPr>
            <a:r>
              <a:rPr lang="en-US" altLang="zh-CN" sz="2000" dirty="0" err="1" smtClean="0">
                <a:solidFill>
                  <a:srgbClr val="7030A0"/>
                </a:solidFill>
              </a:rPr>
              <a:t>firstprivate</a:t>
            </a:r>
            <a:r>
              <a:rPr lang="zh-CN" altLang="en-US" sz="2000" dirty="0" smtClean="0">
                <a:solidFill>
                  <a:srgbClr val="7030A0"/>
                </a:solidFill>
              </a:rPr>
              <a:t>和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lastprivate</a:t>
            </a:r>
            <a:r>
              <a:rPr lang="zh-CN" altLang="en-US" sz="2000" dirty="0" smtClean="0">
                <a:solidFill>
                  <a:srgbClr val="7030A0"/>
                </a:solidFill>
              </a:rPr>
              <a:t>的用处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7030A0"/>
                </a:solidFill>
              </a:rPr>
              <a:t>        </a:t>
            </a:r>
            <a:r>
              <a:rPr lang="zh-CN" altLang="en-US" sz="2000" dirty="0" smtClean="0">
                <a:solidFill>
                  <a:srgbClr val="7030A0"/>
                </a:solidFill>
              </a:rPr>
              <a:t>如果不用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firstprivate</a:t>
            </a:r>
            <a:r>
              <a:rPr lang="en-US" altLang="zh-CN" sz="2000" dirty="0" smtClean="0">
                <a:solidFill>
                  <a:srgbClr val="7030A0"/>
                </a:solidFill>
              </a:rPr>
              <a:t>,</a:t>
            </a:r>
            <a:r>
              <a:rPr lang="zh-CN" altLang="en-US" sz="2000" dirty="0" smtClean="0">
                <a:solidFill>
                  <a:srgbClr val="7030A0"/>
                </a:solidFill>
              </a:rPr>
              <a:t>那么在</a:t>
            </a:r>
            <a:r>
              <a:rPr lang="en-US" altLang="zh-CN" sz="2000" dirty="0" smtClean="0">
                <a:solidFill>
                  <a:srgbClr val="7030A0"/>
                </a:solidFill>
              </a:rPr>
              <a:t>#pragma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omp</a:t>
            </a:r>
            <a:r>
              <a:rPr lang="en-US" altLang="zh-CN" sz="2000" dirty="0" smtClean="0">
                <a:solidFill>
                  <a:srgbClr val="7030A0"/>
                </a:solidFill>
              </a:rPr>
              <a:t> </a:t>
            </a:r>
            <a:r>
              <a:rPr lang="zh-CN" altLang="en-US" sz="2000" dirty="0" smtClean="0">
                <a:solidFill>
                  <a:srgbClr val="7030A0"/>
                </a:solidFill>
              </a:rPr>
              <a:t>指导语句下面用某个变量时，会没有初值（可能变成</a:t>
            </a:r>
            <a:r>
              <a:rPr lang="en-US" altLang="zh-CN" sz="2000" dirty="0" smtClean="0">
                <a:solidFill>
                  <a:srgbClr val="7030A0"/>
                </a:solidFill>
              </a:rPr>
              <a:t>0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457200" indent="-457200">
              <a:buAutoNum type="arabicPeriod" startAt="6"/>
            </a:pPr>
            <a:r>
              <a:rPr lang="zh-CN" altLang="en-US" sz="2000" dirty="0" smtClean="0">
                <a:solidFill>
                  <a:srgbClr val="7030A0"/>
                </a:solidFill>
              </a:rPr>
              <a:t>关于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pthread</a:t>
            </a:r>
            <a:r>
              <a:rPr lang="zh-CN" altLang="en-US" sz="2000" dirty="0" smtClean="0">
                <a:solidFill>
                  <a:srgbClr val="7030A0"/>
                </a:solidFill>
              </a:rPr>
              <a:t>的信号量的更多解释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  <a:hlinkClick r:id="rId4"/>
              </a:rPr>
              <a:t>http://</a:t>
            </a:r>
            <a:r>
              <a:rPr lang="en-US" altLang="zh-CN" sz="2000" dirty="0" smtClean="0">
                <a:solidFill>
                  <a:srgbClr val="7030A0"/>
                </a:solidFill>
                <a:hlinkClick r:id="rId4"/>
              </a:rPr>
              <a:t>man7.org/linux/man-pages/man3/sem_post.3.html</a:t>
            </a:r>
          </a:p>
          <a:p>
            <a:r>
              <a:rPr lang="en-US" altLang="zh-CN" sz="2000" dirty="0">
                <a:solidFill>
                  <a:srgbClr val="7030A0"/>
                </a:solidFill>
                <a:hlinkClick r:id="rId4"/>
              </a:rPr>
              <a:t>http://man7.org/linux/man-pages/man3/sem_wait.3.html</a:t>
            </a:r>
          </a:p>
          <a:p>
            <a:r>
              <a:rPr lang="en-US" altLang="zh-CN" sz="2000" dirty="0" smtClean="0">
                <a:solidFill>
                  <a:srgbClr val="7030A0"/>
                </a:solidFill>
                <a:hlinkClick r:id="rId4"/>
              </a:rPr>
              <a:t>https</a:t>
            </a:r>
            <a:r>
              <a:rPr lang="en-US" altLang="zh-CN" sz="2000" dirty="0">
                <a:solidFill>
                  <a:srgbClr val="7030A0"/>
                </a:solidFill>
                <a:hlinkClick r:id="rId4"/>
              </a:rPr>
              <a:t>://</a:t>
            </a:r>
            <a:r>
              <a:rPr lang="en-US" altLang="zh-CN" sz="2000" dirty="0" smtClean="0">
                <a:solidFill>
                  <a:srgbClr val="7030A0"/>
                </a:solidFill>
                <a:hlinkClick r:id="rId4"/>
              </a:rPr>
              <a:t>blog.csdn.net/tietao/article/details/6825390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endParaRPr lang="en-US" altLang="zh-CN" sz="2000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 startAt="6"/>
            </a:pPr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5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002" y="1136823"/>
            <a:ext cx="5262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使用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OpenMP</a:t>
            </a:r>
            <a:r>
              <a:rPr lang="zh-CN" altLang="en-US" sz="2400" dirty="0" smtClean="0">
                <a:solidFill>
                  <a:srgbClr val="7030A0"/>
                </a:solidFill>
              </a:rPr>
              <a:t>对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MatrixVectorMul</a:t>
            </a:r>
            <a:r>
              <a:rPr lang="zh-CN" altLang="en-US" sz="2400" dirty="0">
                <a:solidFill>
                  <a:srgbClr val="7030A0"/>
                </a:solidFill>
              </a:rPr>
              <a:t>并</a:t>
            </a:r>
            <a:r>
              <a:rPr lang="zh-CN" altLang="en-US" sz="2400" dirty="0" smtClean="0">
                <a:solidFill>
                  <a:srgbClr val="7030A0"/>
                </a:solidFill>
              </a:rPr>
              <a:t>行化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4600" y="1814380"/>
            <a:ext cx="62960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void </a:t>
            </a:r>
            <a:r>
              <a:rPr lang="en-US" altLang="zh-CN" sz="2400" dirty="0" err="1">
                <a:solidFill>
                  <a:srgbClr val="7030A0"/>
                </a:solidFill>
              </a:rPr>
              <a:t>matrix_vector_product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>
                <a:solidFill>
                  <a:srgbClr val="7030A0"/>
                </a:solidFill>
              </a:rPr>
              <a:t> id, 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>
                <a:solidFill>
                  <a:srgbClr val="7030A0"/>
                </a:solidFill>
              </a:rPr>
              <a:t> p, 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>
                <a:solidFill>
                  <a:srgbClr val="7030A0"/>
                </a:solidFill>
              </a:rPr>
              <a:t> n</a:t>
            </a:r>
            <a:r>
              <a:rPr lang="en-US" altLang="zh-CN" sz="2400" dirty="0" smtClean="0">
                <a:solidFill>
                  <a:srgbClr val="7030A0"/>
                </a:solidFill>
              </a:rPr>
              <a:t>, double **a, double *b, double *c){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#pragma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omp</a:t>
            </a:r>
            <a:r>
              <a:rPr lang="en-US" altLang="zh-CN" sz="2400" dirty="0" smtClean="0">
                <a:solidFill>
                  <a:srgbClr val="7030A0"/>
                </a:solidFill>
              </a:rPr>
              <a:t> parallel for private(j,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tmp</a:t>
            </a:r>
            <a:r>
              <a:rPr lang="en-US" altLang="zh-CN" sz="2400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for(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 = 0;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 &lt; BLOCK_SIZE(id, p, n);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++) {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tmp</a:t>
            </a:r>
            <a:r>
              <a:rPr lang="en-US" altLang="zh-CN" sz="2400" dirty="0" smtClean="0">
                <a:solidFill>
                  <a:srgbClr val="7030A0"/>
                </a:solidFill>
              </a:rPr>
              <a:t> = 0.0;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for (j = 0; j &lt; n;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j++</a:t>
            </a:r>
            <a:r>
              <a:rPr lang="en-US" altLang="zh-CN" sz="2400" dirty="0" smtClean="0">
                <a:solidFill>
                  <a:srgbClr val="7030A0"/>
                </a:solidFill>
              </a:rPr>
              <a:t>)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tmp</a:t>
            </a:r>
            <a:r>
              <a:rPr lang="en-US" altLang="zh-CN" sz="2400" dirty="0" smtClean="0">
                <a:solidFill>
                  <a:srgbClr val="7030A0"/>
                </a:solidFill>
              </a:rPr>
              <a:t> += a[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][j] * b[j];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piece[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 =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tmp</a:t>
            </a:r>
            <a:r>
              <a:rPr lang="en-US" altLang="zh-CN" sz="24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}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new_replicate_block_vector</a:t>
            </a:r>
            <a:r>
              <a:rPr lang="en-US" altLang="zh-CN" sz="2400" dirty="0" smtClean="0">
                <a:solidFill>
                  <a:srgbClr val="7030A0"/>
                </a:solidFill>
              </a:rPr>
              <a:t>(id, p, piece, n,      (void*)c, MPI_DOUBLE);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}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5194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4600" y="1814380"/>
            <a:ext cx="8524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v</a:t>
            </a:r>
            <a:r>
              <a:rPr lang="en-US" altLang="zh-CN" sz="2400" dirty="0" smtClean="0">
                <a:solidFill>
                  <a:srgbClr val="7030A0"/>
                </a:solidFill>
              </a:rPr>
              <a:t>oid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replicate_block_vector</a:t>
            </a:r>
            <a:r>
              <a:rPr lang="en-US" altLang="zh-CN" sz="2400" dirty="0" smtClean="0">
                <a:solidFill>
                  <a:srgbClr val="7030A0"/>
                </a:solidFill>
              </a:rPr>
              <a:t>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2400" dirty="0" smtClean="0">
                <a:solidFill>
                  <a:srgbClr val="7030A0"/>
                </a:solidFill>
              </a:rPr>
              <a:t> id,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2400" dirty="0" smtClean="0">
                <a:solidFill>
                  <a:srgbClr val="7030A0"/>
                </a:solidFill>
              </a:rPr>
              <a:t> p, void *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ablock</a:t>
            </a:r>
            <a:r>
              <a:rPr lang="en-US" altLang="zh-CN" sz="2400" dirty="0" smtClean="0">
                <a:solidFill>
                  <a:srgbClr val="7030A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2400" dirty="0" smtClean="0">
                <a:solidFill>
                  <a:srgbClr val="7030A0"/>
                </a:solidFill>
              </a:rPr>
              <a:t> n, void *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arep</a:t>
            </a:r>
            <a:r>
              <a:rPr lang="en-US" altLang="zh-CN" sz="2400" dirty="0" smtClean="0">
                <a:solidFill>
                  <a:srgbClr val="7030A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MPI_Datatype</a:t>
            </a:r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sz="2400" dirty="0" smtClean="0">
                <a:solidFill>
                  <a:srgbClr val="7030A0"/>
                </a:solidFill>
              </a:rPr>
              <a:t>) {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2400" dirty="0" smtClean="0">
                <a:solidFill>
                  <a:srgbClr val="7030A0"/>
                </a:solidFill>
              </a:rPr>
              <a:t> *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cnt</a:t>
            </a:r>
            <a:r>
              <a:rPr lang="en-US" altLang="zh-CN" sz="2400" dirty="0" smtClean="0">
                <a:solidFill>
                  <a:srgbClr val="7030A0"/>
                </a:solidFill>
              </a:rPr>
              <a:t>, *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disp</a:t>
            </a:r>
            <a:r>
              <a:rPr lang="en-US" altLang="zh-CN" sz="24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create_mixed_xfer_arrays</a:t>
            </a:r>
            <a:r>
              <a:rPr lang="en-US" altLang="zh-CN" sz="2400" dirty="0" smtClean="0">
                <a:solidFill>
                  <a:srgbClr val="7030A0"/>
                </a:solidFill>
              </a:rPr>
              <a:t>(id, p, n, &amp;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cnt</a:t>
            </a:r>
            <a:r>
              <a:rPr lang="en-US" altLang="zh-CN" sz="2400" dirty="0" smtClean="0">
                <a:solidFill>
                  <a:srgbClr val="7030A0"/>
                </a:solidFill>
              </a:rPr>
              <a:t>, &amp;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disp</a:t>
            </a:r>
            <a:r>
              <a:rPr lang="en-US" altLang="zh-CN" sz="2400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MPI_Allgatherv</a:t>
            </a:r>
            <a:r>
              <a:rPr lang="en-US" altLang="zh-CN" sz="2400" dirty="0" smtClean="0">
                <a:solidFill>
                  <a:srgbClr val="7030A0"/>
                </a:solidFill>
              </a:rPr>
              <a:t>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ablock</a:t>
            </a:r>
            <a:r>
              <a:rPr lang="en-US" altLang="zh-CN" sz="2400" dirty="0" smtClean="0">
                <a:solidFill>
                  <a:srgbClr val="7030A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cnt</a:t>
            </a:r>
            <a:r>
              <a:rPr lang="en-US" altLang="zh-CN" sz="2400" dirty="0" smtClean="0">
                <a:solidFill>
                  <a:srgbClr val="7030A0"/>
                </a:solidFill>
              </a:rPr>
              <a:t>[id],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sz="2400" dirty="0" smtClean="0">
                <a:solidFill>
                  <a:srgbClr val="7030A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arep</a:t>
            </a:r>
            <a:r>
              <a:rPr lang="en-US" altLang="zh-CN" sz="2400" dirty="0" smtClean="0">
                <a:solidFill>
                  <a:srgbClr val="7030A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cnt</a:t>
            </a:r>
            <a:r>
              <a:rPr lang="en-US" altLang="zh-CN" sz="2400" dirty="0" smtClean="0">
                <a:solidFill>
                  <a:srgbClr val="7030A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disp</a:t>
            </a:r>
            <a:r>
              <a:rPr lang="en-US" altLang="zh-CN" sz="2400" dirty="0" smtClean="0">
                <a:solidFill>
                  <a:srgbClr val="7030A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sz="2400" dirty="0" smtClean="0">
                <a:solidFill>
                  <a:srgbClr val="7030A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comm</a:t>
            </a:r>
            <a:r>
              <a:rPr lang="en-US" altLang="zh-CN" sz="2400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free(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cnt</a:t>
            </a:r>
            <a:r>
              <a:rPr lang="en-US" altLang="zh-CN" sz="2400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free(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disp</a:t>
            </a:r>
            <a:r>
              <a:rPr lang="en-US" altLang="zh-CN" sz="2400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}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9401175" y="2152649"/>
            <a:ext cx="2162175" cy="1095375"/>
          </a:xfrm>
          <a:prstGeom prst="wedgeRoundRectCallout">
            <a:avLst>
              <a:gd name="adj1" fmla="val -78056"/>
              <a:gd name="adj2" fmla="val 3826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计算各进程包含的向量段在整个向量中所处的位置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724775" y="4812882"/>
            <a:ext cx="3933825" cy="1425993"/>
          </a:xfrm>
          <a:prstGeom prst="wedgeRoundRectCallout">
            <a:avLst>
              <a:gd name="adj1" fmla="val -140092"/>
              <a:gd name="adj2" fmla="val -6804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Free</a:t>
            </a:r>
            <a:r>
              <a:rPr lang="zh-CN" altLang="en-US" b="1" dirty="0" smtClean="0">
                <a:solidFill>
                  <a:schemeClr val="tx1"/>
                </a:solidFill>
              </a:rPr>
              <a:t>和</a:t>
            </a:r>
            <a:r>
              <a:rPr lang="en-US" altLang="zh-CN" b="1" dirty="0" err="1" smtClean="0">
                <a:solidFill>
                  <a:schemeClr val="tx1"/>
                </a:solidFill>
              </a:rPr>
              <a:t>create_mixed_xfer_arrays</a:t>
            </a:r>
            <a:r>
              <a:rPr lang="zh-CN" altLang="en-US" b="1" dirty="0" smtClean="0">
                <a:solidFill>
                  <a:schemeClr val="tx1"/>
                </a:solidFill>
              </a:rPr>
              <a:t>可以挪到循环外面，减少调用次数。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进程内</a:t>
            </a:r>
            <a:r>
              <a:rPr lang="en-US" altLang="zh-CN" sz="3200" dirty="0" smtClean="0">
                <a:solidFill>
                  <a:srgbClr val="00B050"/>
                </a:solidFill>
                <a:sym typeface="微软雅黑" pitchFamily="34" charset="-122"/>
              </a:rPr>
              <a:t>+</a:t>
            </a:r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进程间并行涉及的其他问题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1049" y="1066473"/>
            <a:ext cx="86523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7030A0"/>
                </a:solidFill>
              </a:rPr>
              <a:t>调用多线程</a:t>
            </a:r>
            <a:r>
              <a:rPr lang="en-US" altLang="zh-CN" sz="2000" dirty="0" smtClean="0">
                <a:solidFill>
                  <a:srgbClr val="7030A0"/>
                </a:solidFill>
              </a:rPr>
              <a:t>/</a:t>
            </a:r>
            <a:r>
              <a:rPr lang="zh-CN" altLang="en-US" sz="2000" dirty="0" smtClean="0">
                <a:solidFill>
                  <a:srgbClr val="7030A0"/>
                </a:solidFill>
              </a:rPr>
              <a:t>加速器的库函数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mkl</a:t>
            </a:r>
            <a:r>
              <a:rPr lang="zh-CN" altLang="en-US" sz="2000" dirty="0" smtClean="0">
                <a:solidFill>
                  <a:srgbClr val="7030A0"/>
                </a:solidFill>
              </a:rPr>
              <a:t>，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OpenBLAS</a:t>
            </a:r>
            <a:r>
              <a:rPr lang="zh-CN" altLang="en-US" sz="2000" dirty="0" smtClean="0">
                <a:solidFill>
                  <a:srgbClr val="7030A0"/>
                </a:solidFill>
              </a:rPr>
              <a:t>等线性代数库都有多线程实现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	GPU</a:t>
            </a:r>
            <a:r>
              <a:rPr lang="zh-CN" altLang="en-US" sz="2000" dirty="0" smtClean="0">
                <a:solidFill>
                  <a:srgbClr val="7030A0"/>
                </a:solidFill>
              </a:rPr>
              <a:t>上：</a:t>
            </a:r>
            <a:r>
              <a:rPr lang="en-US" altLang="zh-CN" sz="2000" dirty="0" smtClean="0">
                <a:solidFill>
                  <a:srgbClr val="7030A0"/>
                </a:solidFill>
              </a:rPr>
              <a:t>CUBLAS</a:t>
            </a:r>
            <a:r>
              <a:rPr lang="zh-CN" altLang="en-US" sz="2000" dirty="0" smtClean="0">
                <a:solidFill>
                  <a:srgbClr val="7030A0"/>
                </a:solidFill>
              </a:rPr>
              <a:t>，</a:t>
            </a:r>
            <a:r>
              <a:rPr lang="en-US" altLang="zh-CN" sz="2000" dirty="0" smtClean="0">
                <a:solidFill>
                  <a:srgbClr val="7030A0"/>
                </a:solidFill>
              </a:rPr>
              <a:t>CUFFT</a:t>
            </a:r>
            <a:r>
              <a:rPr lang="zh-CN" altLang="en-US" sz="2000" dirty="0" smtClean="0">
                <a:solidFill>
                  <a:srgbClr val="7030A0"/>
                </a:solidFill>
              </a:rPr>
              <a:t>，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rocblas</a:t>
            </a:r>
            <a:r>
              <a:rPr lang="en-US" altLang="zh-CN" sz="2000" dirty="0" smtClean="0">
                <a:solidFill>
                  <a:srgbClr val="7030A0"/>
                </a:solidFill>
              </a:rPr>
              <a:t>……</a:t>
            </a:r>
          </a:p>
          <a:p>
            <a:r>
              <a:rPr lang="zh-CN" altLang="en-US" sz="2000" dirty="0" smtClean="0">
                <a:solidFill>
                  <a:srgbClr val="7030A0"/>
                </a:solidFill>
              </a:rPr>
              <a:t>多个线程进行</a:t>
            </a:r>
            <a:r>
              <a:rPr lang="en-US" altLang="zh-CN" sz="2000" dirty="0" smtClean="0">
                <a:solidFill>
                  <a:srgbClr val="7030A0"/>
                </a:solidFill>
              </a:rPr>
              <a:t>MPI</a:t>
            </a:r>
            <a:r>
              <a:rPr lang="zh-CN" altLang="en-US" sz="2000" dirty="0" smtClean="0">
                <a:solidFill>
                  <a:srgbClr val="7030A0"/>
                </a:solidFill>
              </a:rPr>
              <a:t>操作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zh-CN" altLang="en-US" sz="2000" dirty="0" smtClean="0">
                <a:solidFill>
                  <a:srgbClr val="7030A0"/>
                </a:solidFill>
              </a:rPr>
              <a:t>可以实现多个</a:t>
            </a:r>
            <a:r>
              <a:rPr lang="en-US" altLang="zh-CN" sz="2000" dirty="0" smtClean="0">
                <a:solidFill>
                  <a:srgbClr val="7030A0"/>
                </a:solidFill>
              </a:rPr>
              <a:t>MPI</a:t>
            </a:r>
            <a:r>
              <a:rPr lang="zh-CN" altLang="en-US" sz="2000" dirty="0" smtClean="0">
                <a:solidFill>
                  <a:srgbClr val="7030A0"/>
                </a:solidFill>
              </a:rPr>
              <a:t>传输同时进行；需要进行多线程</a:t>
            </a:r>
            <a:r>
              <a:rPr lang="en-US" altLang="zh-CN" sz="2000" dirty="0" smtClean="0">
                <a:solidFill>
                  <a:srgbClr val="7030A0"/>
                </a:solidFill>
              </a:rPr>
              <a:t>MPI</a:t>
            </a:r>
            <a:r>
              <a:rPr lang="zh-CN" altLang="en-US" sz="2000" dirty="0" smtClean="0">
                <a:solidFill>
                  <a:srgbClr val="7030A0"/>
                </a:solidFill>
              </a:rPr>
              <a:t>初始化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req</a:t>
            </a:r>
            <a:r>
              <a:rPr lang="en-US" altLang="zh-CN" sz="2000" dirty="0">
                <a:solidFill>
                  <a:srgbClr val="FF0000"/>
                </a:solidFill>
              </a:rPr>
              <a:t> = MPI_THREAD_MULTIPLE;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prd</a:t>
            </a:r>
            <a:r>
              <a:rPr lang="en-US" altLang="zh-CN" sz="2000" dirty="0">
                <a:solidFill>
                  <a:srgbClr val="FF0000"/>
                </a:solidFill>
              </a:rPr>
              <a:t> = 0;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MPI_Init_thread</a:t>
            </a:r>
            <a:r>
              <a:rPr lang="en-US" altLang="zh-CN" sz="2000" dirty="0">
                <a:solidFill>
                  <a:srgbClr val="FF0000"/>
                </a:solidFill>
              </a:rPr>
              <a:t>(&amp;ARGC, &amp;ARGV, </a:t>
            </a:r>
            <a:r>
              <a:rPr lang="en-US" altLang="zh-CN" sz="2000" dirty="0" err="1">
                <a:solidFill>
                  <a:srgbClr val="FF0000"/>
                </a:solidFill>
              </a:rPr>
              <a:t>req</a:t>
            </a:r>
            <a:r>
              <a:rPr lang="en-US" altLang="zh-CN" sz="2000" dirty="0">
                <a:solidFill>
                  <a:srgbClr val="FF0000"/>
                </a:solidFill>
              </a:rPr>
              <a:t>, &amp;</a:t>
            </a:r>
            <a:r>
              <a:rPr lang="en-US" altLang="zh-CN" sz="2000" dirty="0" err="1">
                <a:solidFill>
                  <a:srgbClr val="FF0000"/>
                </a:solidFill>
              </a:rPr>
              <a:t>prd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 smtClean="0">
              <a:solidFill>
                <a:srgbClr val="7030A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426" y="4109884"/>
            <a:ext cx="11012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courier"/>
                <a:cs typeface="Arial" panose="020B0604020202020204" pitchFamily="34" charset="0"/>
              </a:rPr>
              <a:t>MPI_THREAD_SINGLE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Level 0: Only one thread will execute.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courier"/>
                <a:cs typeface="Arial" panose="020B0604020202020204" pitchFamily="34" charset="0"/>
              </a:rPr>
              <a:t>MPI_THREAD_FUNNELED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Level 1: The process may be multi-threaded, </a:t>
            </a:r>
            <a:r>
              <a:rPr lang="zh-CN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the main thread will make MPI calls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MPI calls are funneled to the main thread.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courier"/>
                <a:cs typeface="Arial" panose="020B0604020202020204" pitchFamily="34" charset="0"/>
              </a:rPr>
              <a:t>MPI_THREAD_SERIALIZED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Level 2: The process may be multi-threaded, </a:t>
            </a:r>
            <a:r>
              <a:rPr lang="zh-CN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threads may make MPI calls, but only one at a time. </a:t>
            </a:r>
            <a:r>
              <a:rPr lang="zh-CN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is, calls are not made concurrently from two distinct threads as all MPI calls are serialized.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courier"/>
                <a:cs typeface="Arial" panose="020B0604020202020204" pitchFamily="34" charset="0"/>
              </a:rPr>
              <a:t>MPI_THREAD_MULTIPLE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Level 3: Multiple threads may call MPI with no restrictions.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进程内</a:t>
            </a:r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+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进程间并行涉及的其他问题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002" y="1136821"/>
            <a:ext cx="791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多个线程进行</a:t>
            </a:r>
            <a:r>
              <a:rPr lang="en-US" altLang="zh-CN" sz="2400" dirty="0" smtClean="0">
                <a:solidFill>
                  <a:srgbClr val="7030A0"/>
                </a:solidFill>
              </a:rPr>
              <a:t>MPI</a:t>
            </a:r>
            <a:r>
              <a:rPr lang="zh-CN" altLang="en-US" sz="2400" dirty="0" smtClean="0">
                <a:solidFill>
                  <a:srgbClr val="7030A0"/>
                </a:solidFill>
              </a:rPr>
              <a:t>操作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	</a:t>
            </a:r>
            <a:r>
              <a:rPr lang="en-US" altLang="zh-CN" sz="2400" dirty="0" smtClean="0">
                <a:solidFill>
                  <a:srgbClr val="7030A0"/>
                </a:solidFill>
              </a:rPr>
              <a:t>work stealing</a:t>
            </a:r>
            <a:r>
              <a:rPr lang="zh-CN" altLang="en-US" sz="2400" dirty="0" smtClean="0">
                <a:solidFill>
                  <a:srgbClr val="7030A0"/>
                </a:solidFill>
              </a:rPr>
              <a:t>系统上，一个进程中多个进程同时发送和接收消息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85360" y="2767569"/>
            <a:ext cx="418009" cy="447675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506720" y="2767568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260009" y="2767568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013298" y="2767568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707076" y="2767568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460365" y="2767568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213654" y="2767568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966943" y="2767568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85360" y="3787423"/>
            <a:ext cx="418009" cy="447675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506720" y="3787422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260009" y="3787422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13298" y="3787422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707076" y="3787422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460365" y="3787422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9213654" y="3787422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966943" y="3787422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785360" y="4880610"/>
            <a:ext cx="418009" cy="447675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506720" y="4880609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260009" y="4880609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013298" y="4880609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7707076" y="4880609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460365" y="4880609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213654" y="4880609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966943" y="4880609"/>
            <a:ext cx="418009" cy="4476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57105" y="2587093"/>
            <a:ext cx="3959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每个紫色块是一个</a:t>
            </a:r>
            <a:r>
              <a:rPr lang="en-US" altLang="zh-CN" sz="2400" dirty="0" smtClean="0">
                <a:solidFill>
                  <a:srgbClr val="7030A0"/>
                </a:solidFill>
              </a:rPr>
              <a:t>server</a:t>
            </a:r>
            <a:r>
              <a:rPr lang="zh-CN" altLang="en-US" sz="2400" dirty="0" smtClean="0">
                <a:solidFill>
                  <a:srgbClr val="7030A0"/>
                </a:solidFill>
              </a:rPr>
              <a:t>，每个绿色块是一个</a:t>
            </a:r>
            <a:r>
              <a:rPr lang="en-US" altLang="zh-CN" sz="2400" dirty="0" smtClean="0">
                <a:solidFill>
                  <a:srgbClr val="7030A0"/>
                </a:solidFill>
              </a:rPr>
              <a:t>worker</a:t>
            </a:r>
            <a:r>
              <a:rPr lang="zh-CN" altLang="en-US" sz="2400" dirty="0" smtClean="0">
                <a:solidFill>
                  <a:srgbClr val="7030A0"/>
                </a:solidFill>
              </a:rPr>
              <a:t>。每个进程上有</a:t>
            </a:r>
            <a:r>
              <a:rPr lang="en-US" altLang="zh-CN" sz="2400" dirty="0" smtClean="0">
                <a:solidFill>
                  <a:srgbClr val="7030A0"/>
                </a:solidFill>
              </a:rPr>
              <a:t>8</a:t>
            </a:r>
            <a:r>
              <a:rPr lang="zh-CN" altLang="en-US" sz="2400" dirty="0" smtClean="0">
                <a:solidFill>
                  <a:srgbClr val="7030A0"/>
                </a:solidFill>
              </a:rPr>
              <a:t>个线程，包括一个</a:t>
            </a:r>
            <a:r>
              <a:rPr lang="en-US" altLang="zh-CN" sz="2400" dirty="0" smtClean="0">
                <a:solidFill>
                  <a:srgbClr val="7030A0"/>
                </a:solidFill>
              </a:rPr>
              <a:t>server</a:t>
            </a:r>
            <a:r>
              <a:rPr lang="zh-CN" altLang="en-US" sz="2400" dirty="0" smtClean="0">
                <a:solidFill>
                  <a:srgbClr val="7030A0"/>
                </a:solidFill>
              </a:rPr>
              <a:t>和</a:t>
            </a:r>
            <a:r>
              <a:rPr lang="en-US" altLang="zh-CN" sz="2400" dirty="0" smtClean="0">
                <a:solidFill>
                  <a:srgbClr val="7030A0"/>
                </a:solidFill>
              </a:rPr>
              <a:t>7</a:t>
            </a:r>
            <a:r>
              <a:rPr lang="zh-CN" altLang="en-US" sz="2400" dirty="0" smtClean="0">
                <a:solidFill>
                  <a:srgbClr val="7030A0"/>
                </a:solidFill>
              </a:rPr>
              <a:t>个</a:t>
            </a:r>
            <a:r>
              <a:rPr lang="en-US" altLang="zh-CN" sz="2400" dirty="0" smtClean="0">
                <a:solidFill>
                  <a:srgbClr val="7030A0"/>
                </a:solidFill>
              </a:rPr>
              <a:t>worker</a:t>
            </a:r>
            <a:r>
              <a:rPr lang="zh-CN" altLang="en-US" sz="2400" dirty="0" smtClean="0">
                <a:solidFill>
                  <a:srgbClr val="7030A0"/>
                </a:solidFill>
              </a:rPr>
              <a:t>。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cxnSp>
        <p:nvCxnSpPr>
          <p:cNvPr id="39" name="直接箭头连接符 38"/>
          <p:cNvCxnSpPr>
            <a:stCxn id="16" idx="0"/>
            <a:endCxn id="5" idx="2"/>
          </p:cNvCxnSpPr>
          <p:nvPr/>
        </p:nvCxnSpPr>
        <p:spPr>
          <a:xfrm flipH="1" flipV="1">
            <a:off x="4994365" y="3215244"/>
            <a:ext cx="2227938" cy="57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0"/>
            <a:endCxn id="8" idx="2"/>
          </p:cNvCxnSpPr>
          <p:nvPr/>
        </p:nvCxnSpPr>
        <p:spPr>
          <a:xfrm flipV="1">
            <a:off x="4994365" y="3215243"/>
            <a:ext cx="2227938" cy="5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0"/>
            <a:endCxn id="13" idx="2"/>
          </p:cNvCxnSpPr>
          <p:nvPr/>
        </p:nvCxnSpPr>
        <p:spPr>
          <a:xfrm flipH="1" flipV="1">
            <a:off x="4994365" y="4235098"/>
            <a:ext cx="1474649" cy="64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443638" y="44681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窃取任务请求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313148" y="31720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发送任务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21797" y="32355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窃取任务请求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4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781300" y="2706481"/>
            <a:ext cx="5219700" cy="998744"/>
          </a:xfrm>
          <a:prstGeom prst="ellipse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进程内</a:t>
            </a:r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+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进程间并行涉及的其他问题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002" y="1136821"/>
            <a:ext cx="7915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通信子</a:t>
            </a:r>
            <a:r>
              <a:rPr lang="en-US" altLang="zh-CN" sz="2400" dirty="0" smtClean="0">
                <a:solidFill>
                  <a:srgbClr val="7030A0"/>
                </a:solidFill>
              </a:rPr>
              <a:t>(communicator)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	</a:t>
            </a:r>
            <a:r>
              <a:rPr lang="en-US" altLang="zh-CN" sz="2400" dirty="0" smtClean="0">
                <a:solidFill>
                  <a:srgbClr val="7030A0"/>
                </a:solidFill>
              </a:rPr>
              <a:t>HPL</a:t>
            </a:r>
            <a:r>
              <a:rPr lang="zh-CN" altLang="en-US" sz="2400" dirty="0" smtClean="0">
                <a:solidFill>
                  <a:srgbClr val="7030A0"/>
                </a:solidFill>
              </a:rPr>
              <a:t>里，</a:t>
            </a:r>
            <a:r>
              <a:rPr lang="en-US" altLang="zh-CN" sz="2400" dirty="0" smtClean="0">
                <a:solidFill>
                  <a:srgbClr val="7030A0"/>
                </a:solidFill>
              </a:rPr>
              <a:t>panel</a:t>
            </a:r>
            <a:r>
              <a:rPr lang="zh-CN" altLang="en-US" sz="2400" dirty="0" smtClean="0">
                <a:solidFill>
                  <a:srgbClr val="7030A0"/>
                </a:solidFill>
              </a:rPr>
              <a:t>广播在每一行的进程间进行，行交换在每一列进程间进行；每一行进程组成一个</a:t>
            </a:r>
            <a:r>
              <a:rPr lang="en-US" altLang="zh-CN" sz="2400" dirty="0" smtClean="0">
                <a:solidFill>
                  <a:srgbClr val="7030A0"/>
                </a:solidFill>
              </a:rPr>
              <a:t>communicator</a:t>
            </a:r>
            <a:r>
              <a:rPr lang="zh-CN" altLang="en-US" sz="2400" dirty="0" smtClean="0">
                <a:solidFill>
                  <a:srgbClr val="7030A0"/>
                </a:solidFill>
              </a:rPr>
              <a:t>，每一列进程组成一个</a:t>
            </a:r>
            <a:r>
              <a:rPr lang="en-US" altLang="zh-CN" sz="2400" dirty="0" smtClean="0">
                <a:solidFill>
                  <a:srgbClr val="7030A0"/>
                </a:solidFill>
              </a:rPr>
              <a:t>communicator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657600" y="2990850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733925" y="2990850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876925" y="2990850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019925" y="2990850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57600" y="3971925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733925" y="3971925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876925" y="3971925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9925" y="3971925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657600" y="4867275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733925" y="4867275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876925" y="4867275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19925" y="4867275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657600" y="5848350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33925" y="5848350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876925" y="5848350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019925" y="5848350"/>
            <a:ext cx="418009" cy="447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35528" y="2489200"/>
            <a:ext cx="892631" cy="417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9435466" y="2343150"/>
            <a:ext cx="2162175" cy="1095375"/>
          </a:xfrm>
          <a:prstGeom prst="wedgeRoundRectCallout">
            <a:avLst>
              <a:gd name="adj1" fmla="val -114620"/>
              <a:gd name="adj2" fmla="val 2574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Panel</a:t>
            </a:r>
            <a:r>
              <a:rPr lang="zh-CN" altLang="en-US" b="1" dirty="0" smtClean="0">
                <a:solidFill>
                  <a:schemeClr val="tx1"/>
                </a:solidFill>
              </a:rPr>
              <a:t>分解的</a:t>
            </a:r>
            <a:r>
              <a:rPr lang="en-US" altLang="zh-CN" b="1" dirty="0" smtClean="0">
                <a:solidFill>
                  <a:schemeClr val="tx1"/>
                </a:solidFill>
              </a:rPr>
              <a:t>communicator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9029700" y="4867275"/>
            <a:ext cx="2162175" cy="737870"/>
          </a:xfrm>
          <a:prstGeom prst="wedgeRoundRectCallout">
            <a:avLst>
              <a:gd name="adj1" fmla="val -268746"/>
              <a:gd name="adj2" fmla="val 4893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行交换的</a:t>
            </a:r>
            <a:r>
              <a:rPr lang="en-US" altLang="zh-CN" b="1" dirty="0" smtClean="0">
                <a:solidFill>
                  <a:schemeClr val="tx1"/>
                </a:solidFill>
              </a:rPr>
              <a:t>communicator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进程内</a:t>
            </a:r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+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进程间并行涉及的其他问题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84984" y="2017098"/>
            <a:ext cx="88701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ierr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MPI_Comm_split</a:t>
            </a:r>
            <a:r>
              <a:rPr lang="en-US" altLang="zh-CN" sz="2000" dirty="0"/>
              <a:t>( COMM, ( rank &lt; </a:t>
            </a:r>
            <a:r>
              <a:rPr lang="en-US" altLang="zh-CN" sz="2000" dirty="0" err="1"/>
              <a:t>nprocs</a:t>
            </a:r>
            <a:r>
              <a:rPr lang="en-US" altLang="zh-CN" sz="2000" dirty="0"/>
              <a:t> ? 0 : </a:t>
            </a:r>
            <a:r>
              <a:rPr lang="en-US" altLang="zh-CN" sz="2000" dirty="0" smtClean="0"/>
              <a:t>MPI_UNDEFINED </a:t>
            </a:r>
            <a:r>
              <a:rPr lang="en-US" altLang="zh-CN" sz="2000" dirty="0"/>
              <a:t>),                          rank, &amp;(GRID-&gt;</a:t>
            </a:r>
            <a:r>
              <a:rPr lang="en-US" altLang="zh-CN" sz="2000" dirty="0" err="1"/>
              <a:t>all_comm</a:t>
            </a:r>
            <a:r>
              <a:rPr lang="en-US" altLang="zh-CN" sz="2000" dirty="0"/>
              <a:t>) );  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if</a:t>
            </a:r>
            <a:r>
              <a:rPr lang="en-US" altLang="zh-CN" sz="2000" dirty="0"/>
              <a:t>( GRID-&gt;</a:t>
            </a:r>
            <a:r>
              <a:rPr lang="en-US" altLang="zh-CN" sz="2000" dirty="0" err="1"/>
              <a:t>all_comm</a:t>
            </a:r>
            <a:r>
              <a:rPr lang="en-US" altLang="zh-CN" sz="2000" dirty="0"/>
              <a:t> == MPI_COMM_NULL ) return( </a:t>
            </a:r>
            <a:r>
              <a:rPr lang="en-US" altLang="zh-CN" sz="2000" dirty="0" err="1"/>
              <a:t>ierr</a:t>
            </a:r>
            <a:r>
              <a:rPr lang="en-US" altLang="zh-CN" sz="2000" dirty="0"/>
              <a:t> );  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ierr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MPI_Comm_split</a:t>
            </a:r>
            <a:r>
              <a:rPr lang="en-US" altLang="zh-CN" sz="2000" dirty="0"/>
              <a:t>( GRID-&gt;</a:t>
            </a:r>
            <a:r>
              <a:rPr lang="en-US" altLang="zh-CN" sz="2000" dirty="0" err="1"/>
              <a:t>all_comm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myrow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mycol</a:t>
            </a:r>
            <a:r>
              <a:rPr lang="en-US" altLang="zh-CN" sz="2000" dirty="0"/>
              <a:t>, &amp;(GRID-&gt;</a:t>
            </a:r>
            <a:r>
              <a:rPr lang="en-US" altLang="zh-CN" sz="2000" dirty="0" err="1"/>
              <a:t>row_comm</a:t>
            </a:r>
            <a:r>
              <a:rPr lang="en-US" altLang="zh-CN" sz="2000" dirty="0"/>
              <a:t>) );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同一行的进程组成一个</a:t>
            </a:r>
            <a:r>
              <a:rPr lang="en-US" altLang="zh-CN" sz="2000" dirty="0" smtClean="0"/>
              <a:t>communicator</a:t>
            </a:r>
            <a:r>
              <a:rPr lang="zh-CN" altLang="en-US" sz="2000" dirty="0" smtClean="0"/>
              <a:t>，每个进程的</a:t>
            </a:r>
            <a:r>
              <a:rPr lang="en-US" altLang="zh-CN" sz="2000" dirty="0" smtClean="0"/>
              <a:t>rank</a:t>
            </a:r>
            <a:r>
              <a:rPr lang="zh-CN" altLang="en-US" sz="2000" dirty="0" smtClean="0"/>
              <a:t>是它的列号</a:t>
            </a:r>
            <a:r>
              <a:rPr lang="en-US" altLang="zh-CN" sz="2000" dirty="0" smtClean="0"/>
              <a:t>  </a:t>
            </a:r>
          </a:p>
          <a:p>
            <a:r>
              <a:rPr lang="en-US" altLang="zh-CN" sz="2000" dirty="0" smtClean="0"/>
              <a:t>if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ierr</a:t>
            </a:r>
            <a:r>
              <a:rPr lang="en-US" altLang="zh-CN" sz="2000" dirty="0"/>
              <a:t> != MPI_SUCCESS ) </a:t>
            </a:r>
            <a:r>
              <a:rPr lang="en-US" altLang="zh-CN" sz="2000" dirty="0" err="1"/>
              <a:t>hplerr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ierr</a:t>
            </a:r>
            <a:r>
              <a:rPr lang="en-US" altLang="zh-CN" sz="2000" dirty="0"/>
              <a:t>;  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ierr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MPI_Comm_split</a:t>
            </a:r>
            <a:r>
              <a:rPr lang="en-US" altLang="zh-CN" sz="2000" dirty="0"/>
              <a:t>( GRID-&gt;</a:t>
            </a:r>
            <a:r>
              <a:rPr lang="en-US" altLang="zh-CN" sz="2000" dirty="0" err="1"/>
              <a:t>all_comm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mycol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myrow</a:t>
            </a:r>
            <a:r>
              <a:rPr lang="en-US" altLang="zh-CN" sz="2000" dirty="0"/>
              <a:t>, &amp;(GRID-&gt;</a:t>
            </a:r>
            <a:r>
              <a:rPr lang="en-US" altLang="zh-CN" sz="2000" dirty="0" err="1"/>
              <a:t>col_comm</a:t>
            </a:r>
            <a:r>
              <a:rPr lang="en-US" altLang="zh-CN" sz="2000" dirty="0"/>
              <a:t>) ); //</a:t>
            </a:r>
            <a:r>
              <a:rPr lang="zh-CN" altLang="en-US" sz="2000" dirty="0"/>
              <a:t>同</a:t>
            </a:r>
            <a:r>
              <a:rPr lang="zh-CN" altLang="en-US" sz="2000" dirty="0" smtClean="0"/>
              <a:t>一列的</a:t>
            </a:r>
            <a:r>
              <a:rPr lang="zh-CN" altLang="en-US" sz="2000" dirty="0"/>
              <a:t>进程组成一个</a:t>
            </a:r>
            <a:r>
              <a:rPr lang="en-US" altLang="zh-CN" sz="2000" dirty="0"/>
              <a:t>communicator</a:t>
            </a:r>
            <a:r>
              <a:rPr lang="zh-CN" altLang="en-US" sz="2000" dirty="0"/>
              <a:t>，每个进程的</a:t>
            </a:r>
            <a:r>
              <a:rPr lang="en-US" altLang="zh-CN" sz="2000" dirty="0"/>
              <a:t>rank</a:t>
            </a:r>
            <a:r>
              <a:rPr lang="zh-CN" altLang="en-US" sz="2000" dirty="0"/>
              <a:t>是它</a:t>
            </a:r>
            <a:r>
              <a:rPr lang="zh-CN" altLang="en-US" sz="2000" dirty="0" smtClean="0"/>
              <a:t>的行号</a:t>
            </a:r>
            <a:r>
              <a:rPr lang="en-US" altLang="zh-CN" sz="2000" dirty="0" smtClean="0"/>
              <a:t>  </a:t>
            </a:r>
            <a:endParaRPr lang="en-US" altLang="zh-CN" sz="2000" dirty="0"/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if( </a:t>
            </a:r>
            <a:r>
              <a:rPr lang="en-US" altLang="zh-CN" sz="2000" dirty="0" err="1"/>
              <a:t>ierr</a:t>
            </a:r>
            <a:r>
              <a:rPr lang="en-US" altLang="zh-CN" sz="2000" dirty="0"/>
              <a:t> != MPI_SUCCESS ) </a:t>
            </a:r>
            <a:r>
              <a:rPr lang="en-US" altLang="zh-CN" sz="2000" dirty="0" err="1"/>
              <a:t>hplerr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ierr</a:t>
            </a:r>
            <a:r>
              <a:rPr lang="en-US" altLang="zh-CN" sz="2000" dirty="0" smtClean="0"/>
              <a:t>;</a:t>
            </a:r>
          </a:p>
          <a:p>
            <a:endParaRPr lang="en-US" altLang="zh-CN" sz="2000" dirty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相同</a:t>
            </a:r>
            <a:r>
              <a:rPr lang="en-US" altLang="zh-CN" sz="2000" dirty="0" smtClean="0">
                <a:solidFill>
                  <a:srgbClr val="FF0000"/>
                </a:solidFill>
              </a:rPr>
              <a:t>color</a:t>
            </a:r>
            <a:r>
              <a:rPr lang="zh-CN" altLang="en-US" sz="2000" dirty="0" smtClean="0">
                <a:solidFill>
                  <a:srgbClr val="FF0000"/>
                </a:solidFill>
              </a:rPr>
              <a:t>的进程组成新的</a:t>
            </a:r>
            <a:r>
              <a:rPr lang="en-US" altLang="zh-CN" sz="2000" dirty="0" smtClean="0">
                <a:solidFill>
                  <a:srgbClr val="FF0000"/>
                </a:solidFill>
              </a:rPr>
              <a:t>communicator</a:t>
            </a:r>
            <a:r>
              <a:rPr lang="zh-CN" altLang="en-US" sz="2000" dirty="0" smtClean="0">
                <a:solidFill>
                  <a:srgbClr val="FF0000"/>
                </a:solidFill>
              </a:rPr>
              <a:t>，每个进程在这个</a:t>
            </a:r>
            <a:r>
              <a:rPr lang="en-US" altLang="zh-CN" sz="2000" dirty="0" smtClean="0">
                <a:solidFill>
                  <a:srgbClr val="FF0000"/>
                </a:solidFill>
              </a:rPr>
              <a:t>communicator</a:t>
            </a:r>
            <a:r>
              <a:rPr lang="zh-CN" altLang="en-US" sz="2000" dirty="0" smtClean="0">
                <a:solidFill>
                  <a:srgbClr val="FF0000"/>
                </a:solidFill>
              </a:rPr>
              <a:t>中的</a:t>
            </a:r>
            <a:r>
              <a:rPr lang="en-US" altLang="zh-CN" sz="2000" dirty="0" smtClean="0">
                <a:solidFill>
                  <a:srgbClr val="FF0000"/>
                </a:solidFill>
              </a:rPr>
              <a:t>rank</a:t>
            </a:r>
            <a:r>
              <a:rPr lang="zh-CN" altLang="en-US" sz="2000" dirty="0" smtClean="0">
                <a:solidFill>
                  <a:srgbClr val="FF0000"/>
                </a:solidFill>
              </a:rPr>
              <a:t>是</a:t>
            </a:r>
            <a:r>
              <a:rPr lang="en-US" altLang="zh-CN" sz="2000" dirty="0" smtClean="0">
                <a:solidFill>
                  <a:srgbClr val="FF0000"/>
                </a:solidFill>
              </a:rPr>
              <a:t>key.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8346121" y="2414677"/>
            <a:ext cx="767399" cy="468457"/>
          </a:xfrm>
          <a:prstGeom prst="wedgeRoundRectCallout">
            <a:avLst>
              <a:gd name="adj1" fmla="val -132085"/>
              <a:gd name="adj2" fmla="val 22434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color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9428480" y="2793999"/>
            <a:ext cx="812800" cy="329991"/>
          </a:xfrm>
          <a:prstGeom prst="wedgeRoundRectCallout">
            <a:avLst>
              <a:gd name="adj1" fmla="val -160089"/>
              <a:gd name="adj2" fmla="val 22488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key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7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关于</a:t>
            </a:r>
            <a:r>
              <a:rPr lang="en-US" altLang="zh-CN" sz="3200" dirty="0" smtClean="0">
                <a:solidFill>
                  <a:srgbClr val="00B050"/>
                </a:solidFill>
                <a:sym typeface="微软雅黑" pitchFamily="34" charset="-122"/>
              </a:rPr>
              <a:t>MPI</a:t>
            </a:r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和</a:t>
            </a:r>
            <a:r>
              <a:rPr lang="en-US" altLang="zh-CN" sz="3200" dirty="0" smtClean="0">
                <a:solidFill>
                  <a:srgbClr val="00B050"/>
                </a:solidFill>
                <a:sym typeface="微软雅黑" pitchFamily="34" charset="-122"/>
              </a:rPr>
              <a:t>OPENMP</a:t>
            </a:r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的更多资源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76002" y="1136823"/>
            <a:ext cx="59154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《</a:t>
            </a:r>
            <a:r>
              <a:rPr lang="zh-CN" altLang="en-US" sz="2400" dirty="0" smtClean="0">
                <a:solidFill>
                  <a:srgbClr val="7030A0"/>
                </a:solidFill>
              </a:rPr>
              <a:t>并行计算导论</a:t>
            </a:r>
            <a:r>
              <a:rPr lang="en-US" altLang="zh-CN" sz="2400" dirty="0" smtClean="0">
                <a:solidFill>
                  <a:srgbClr val="7030A0"/>
                </a:solidFill>
              </a:rPr>
              <a:t>》</a:t>
            </a:r>
            <a:r>
              <a:rPr lang="zh-CN" altLang="en-US" sz="2400" dirty="0" smtClean="0">
                <a:solidFill>
                  <a:srgbClr val="7030A0"/>
                </a:solidFill>
              </a:rPr>
              <a:t>有比较全面的</a:t>
            </a:r>
            <a:r>
              <a:rPr lang="en-US" altLang="zh-CN" sz="2400" dirty="0" smtClean="0">
                <a:solidFill>
                  <a:srgbClr val="7030A0"/>
                </a:solidFill>
              </a:rPr>
              <a:t>MPI</a:t>
            </a:r>
            <a:r>
              <a:rPr lang="zh-CN" altLang="en-US" sz="2400" dirty="0" smtClean="0">
                <a:solidFill>
                  <a:srgbClr val="7030A0"/>
                </a:solidFill>
              </a:rPr>
              <a:t>的介绍</a:t>
            </a:r>
            <a:endParaRPr lang="en-US" altLang="zh-CN" sz="2400" dirty="0" smtClean="0">
              <a:solidFill>
                <a:srgbClr val="7030A0"/>
              </a:solidFill>
              <a:hlinkClick r:id="rId4"/>
            </a:endParaRPr>
          </a:p>
          <a:p>
            <a:endParaRPr lang="en-US" altLang="zh-CN" sz="2400" dirty="0" smtClean="0">
              <a:solidFill>
                <a:srgbClr val="7030A0"/>
              </a:solidFill>
              <a:hlinkClick r:id="rId4"/>
            </a:endParaRPr>
          </a:p>
          <a:p>
            <a:endParaRPr lang="en-US" altLang="zh-CN" sz="2400" dirty="0">
              <a:solidFill>
                <a:srgbClr val="7030A0"/>
              </a:solidFill>
              <a:hlinkClick r:id="rId4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以下网站有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openMP</a:t>
            </a:r>
            <a:r>
              <a:rPr lang="zh-CN" altLang="en-US" sz="2400" dirty="0" smtClean="0">
                <a:solidFill>
                  <a:srgbClr val="7030A0"/>
                </a:solidFill>
              </a:rPr>
              <a:t>和</a:t>
            </a:r>
            <a:r>
              <a:rPr lang="en-US" altLang="zh-CN" sz="2400" dirty="0" smtClean="0">
                <a:solidFill>
                  <a:srgbClr val="7030A0"/>
                </a:solidFill>
              </a:rPr>
              <a:t>MPI</a:t>
            </a:r>
            <a:r>
              <a:rPr lang="zh-CN" altLang="en-US" sz="2400" dirty="0" smtClean="0">
                <a:solidFill>
                  <a:srgbClr val="7030A0"/>
                </a:solidFill>
              </a:rPr>
              <a:t>的教程</a:t>
            </a:r>
            <a:endParaRPr lang="en-US" altLang="zh-CN" sz="2400" dirty="0" smtClean="0">
              <a:solidFill>
                <a:srgbClr val="7030A0"/>
              </a:solidFill>
              <a:hlinkClick r:id="rId4"/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  <a:hlinkClick r:id="rId4"/>
              </a:rPr>
              <a:t>https</a:t>
            </a:r>
            <a:r>
              <a:rPr lang="en-US" altLang="zh-CN" sz="2400" dirty="0">
                <a:solidFill>
                  <a:srgbClr val="7030A0"/>
                </a:solidFill>
                <a:hlinkClick r:id="rId4"/>
              </a:rPr>
              <a:t>://computing.llnl.gov/tutorials/openMP</a:t>
            </a:r>
            <a:r>
              <a:rPr lang="en-US" altLang="zh-CN" sz="2400" dirty="0" smtClean="0">
                <a:solidFill>
                  <a:srgbClr val="7030A0"/>
                </a:solidFill>
                <a:hlinkClick r:id="rId4"/>
              </a:rPr>
              <a:t>/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  <a:hlinkClick r:id="rId5"/>
              </a:rPr>
              <a:t>https://computing.llnl.gov/tutorials/mpi</a:t>
            </a:r>
            <a:r>
              <a:rPr lang="en-US" altLang="zh-CN" sz="2400" dirty="0" smtClean="0">
                <a:solidFill>
                  <a:srgbClr val="7030A0"/>
                </a:solidFill>
                <a:hlinkClick r:id="rId5"/>
              </a:rPr>
              <a:t>/</a:t>
            </a:r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几个问题解答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4850" y="2096045"/>
            <a:ext cx="5286375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 err="1" smtClean="0">
                <a:solidFill>
                  <a:srgbClr val="7030A0"/>
                </a:solidFill>
              </a:rPr>
              <a:t>MPI_Init</a:t>
            </a:r>
            <a:r>
              <a:rPr lang="en-US" altLang="zh-CN" sz="1867" dirty="0" smtClean="0">
                <a:solidFill>
                  <a:srgbClr val="7030A0"/>
                </a:solidFill>
              </a:rPr>
              <a:t>(&amp;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argc</a:t>
            </a:r>
            <a:r>
              <a:rPr lang="en-US" altLang="zh-CN" sz="1867" dirty="0" smtClean="0">
                <a:solidFill>
                  <a:srgbClr val="7030A0"/>
                </a:solidFill>
              </a:rPr>
              <a:t>, &amp;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argv</a:t>
            </a:r>
            <a:r>
              <a:rPr lang="en-US" altLang="zh-CN" sz="1867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1867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867" dirty="0" smtClean="0">
                <a:solidFill>
                  <a:srgbClr val="7030A0"/>
                </a:solidFill>
              </a:rPr>
              <a:t> id,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proc_num</a:t>
            </a:r>
            <a:r>
              <a:rPr lang="en-US" altLang="zh-CN" sz="1867" dirty="0" smtClean="0">
                <a:solidFill>
                  <a:srgbClr val="7030A0"/>
                </a:solidFill>
              </a:rPr>
              <a:t>,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local_size</a:t>
            </a:r>
            <a:r>
              <a:rPr lang="en-US" altLang="zh-CN" sz="1867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sz="1867" dirty="0" err="1" smtClean="0">
                <a:solidFill>
                  <a:srgbClr val="7030A0"/>
                </a:solidFill>
              </a:rPr>
              <a:t>MPI_Comm_size</a:t>
            </a:r>
            <a:r>
              <a:rPr lang="en-US" altLang="zh-CN" sz="1867" dirty="0" smtClean="0">
                <a:solidFill>
                  <a:srgbClr val="7030A0"/>
                </a:solidFill>
              </a:rPr>
              <a:t>(MPI_COMM_WORLD, &amp;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proc_num</a:t>
            </a:r>
            <a:r>
              <a:rPr lang="en-US" altLang="zh-CN" sz="1867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1867" dirty="0" err="1" smtClean="0">
                <a:solidFill>
                  <a:srgbClr val="7030A0"/>
                </a:solidFill>
              </a:rPr>
              <a:t>MPI_Comm_world</a:t>
            </a:r>
            <a:r>
              <a:rPr lang="en-US" altLang="zh-CN" sz="1867" dirty="0" smtClean="0">
                <a:solidFill>
                  <a:srgbClr val="7030A0"/>
                </a:solidFill>
              </a:rPr>
              <a:t>(MPI_COMM_WORLD, &amp;id);</a:t>
            </a:r>
          </a:p>
          <a:p>
            <a:r>
              <a:rPr lang="en-US" altLang="zh-CN" sz="1867" dirty="0" err="1" smtClean="0">
                <a:solidFill>
                  <a:srgbClr val="7030A0"/>
                </a:solidFill>
              </a:rPr>
              <a:t>local_size</a:t>
            </a:r>
            <a:r>
              <a:rPr lang="en-US" altLang="zh-CN" sz="1867" dirty="0" smtClean="0">
                <a:solidFill>
                  <a:srgbClr val="7030A0"/>
                </a:solidFill>
              </a:rPr>
              <a:t> = n/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proc_num</a:t>
            </a:r>
            <a:r>
              <a:rPr lang="en-US" altLang="zh-CN" sz="1867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char * mark[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local_size</a:t>
            </a:r>
            <a:r>
              <a:rPr lang="en-US" altLang="zh-CN" sz="1867" dirty="0" smtClean="0">
                <a:solidFill>
                  <a:srgbClr val="7030A0"/>
                </a:solidFill>
              </a:rPr>
              <a:t>];</a:t>
            </a:r>
          </a:p>
          <a:p>
            <a:r>
              <a:rPr lang="en-US" altLang="zh-CN" sz="1867" dirty="0" err="1" smtClean="0">
                <a:solidFill>
                  <a:srgbClr val="7030A0"/>
                </a:solidFill>
              </a:rPr>
              <a:t>memset</a:t>
            </a:r>
            <a:r>
              <a:rPr lang="en-US" altLang="zh-CN" sz="1867" dirty="0" smtClean="0">
                <a:solidFill>
                  <a:srgbClr val="7030A0"/>
                </a:solidFill>
              </a:rPr>
              <a:t>(mark, 0,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local_size</a:t>
            </a:r>
            <a:r>
              <a:rPr lang="en-US" altLang="zh-CN" sz="1867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1867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867" dirty="0" smtClean="0">
                <a:solidFill>
                  <a:srgbClr val="7030A0"/>
                </a:solidFill>
              </a:rPr>
              <a:t> low =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local_size</a:t>
            </a:r>
            <a:r>
              <a:rPr lang="en-US" altLang="zh-CN" sz="1867" dirty="0" smtClean="0">
                <a:solidFill>
                  <a:srgbClr val="7030A0"/>
                </a:solidFill>
              </a:rPr>
              <a:t> * id+2, high = low +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local_size</a:t>
            </a:r>
            <a:r>
              <a:rPr lang="en-US" altLang="zh-CN" sz="1867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if(!id ) index = 0;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k</a:t>
            </a:r>
            <a:r>
              <a:rPr lang="en-US" altLang="zh-CN" sz="1867" dirty="0" smtClean="0">
                <a:solidFill>
                  <a:srgbClr val="7030A0"/>
                </a:solidFill>
              </a:rPr>
              <a:t> = 2;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do {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</a:t>
            </a:r>
            <a:r>
              <a:rPr lang="en-US" altLang="zh-CN" sz="1867" dirty="0" smtClean="0">
                <a:solidFill>
                  <a:srgbClr val="7030A0"/>
                </a:solidFill>
              </a:rPr>
              <a:t>   if(</a:t>
            </a:r>
            <a:r>
              <a:rPr lang="en-US" altLang="zh-CN" sz="1867" dirty="0" smtClean="0">
                <a:solidFill>
                  <a:srgbClr val="FF0000"/>
                </a:solidFill>
              </a:rPr>
              <a:t>k*k &gt; low</a:t>
            </a:r>
            <a:r>
              <a:rPr lang="en-US" altLang="zh-CN" sz="1867" dirty="0" smtClean="0">
                <a:solidFill>
                  <a:srgbClr val="7030A0"/>
                </a:solidFill>
              </a:rPr>
              <a:t>) first = k*k – low;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</a:t>
            </a:r>
            <a:r>
              <a:rPr lang="en-US" altLang="zh-CN" sz="1867" dirty="0" smtClean="0">
                <a:solidFill>
                  <a:srgbClr val="7030A0"/>
                </a:solidFill>
              </a:rPr>
              <a:t>   if((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low%k</a:t>
            </a:r>
            <a:r>
              <a:rPr lang="en-US" altLang="zh-CN" sz="1867" dirty="0" smtClean="0">
                <a:solidFill>
                  <a:srgbClr val="7030A0"/>
                </a:solidFill>
              </a:rPr>
              <a:t>) ==0) {</a:t>
            </a:r>
            <a:r>
              <a:rPr lang="en-US" altLang="zh-CN" sz="1867" dirty="0">
                <a:solidFill>
                  <a:srgbClr val="7030A0"/>
                </a:solidFill>
              </a:rPr>
              <a:t>	</a:t>
            </a:r>
            <a:r>
              <a:rPr lang="en-US" altLang="zh-CN" sz="1867" dirty="0" smtClean="0">
                <a:solidFill>
                  <a:srgbClr val="7030A0"/>
                </a:solidFill>
              </a:rPr>
              <a:t>first = 0;    </a:t>
            </a:r>
            <a:r>
              <a:rPr lang="zh-CN" altLang="en-US" sz="1867" dirty="0" smtClean="0">
                <a:solidFill>
                  <a:srgbClr val="7030A0"/>
                </a:solidFill>
              </a:rPr>
              <a:t>｝</a:t>
            </a:r>
            <a:endParaRPr lang="en-US" altLang="zh-CN" sz="1867" dirty="0" smtClean="0">
              <a:solidFill>
                <a:srgbClr val="7030A0"/>
              </a:solidFill>
            </a:endParaRPr>
          </a:p>
          <a:p>
            <a:endParaRPr lang="en-US" altLang="zh-CN" sz="1867" dirty="0" smtClean="0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5024" y="1306544"/>
            <a:ext cx="6353175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 smtClean="0">
                <a:solidFill>
                  <a:srgbClr val="7030A0"/>
                </a:solidFill>
              </a:rPr>
              <a:t>    else {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        first = k – (low % k);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    }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</a:t>
            </a:r>
            <a:r>
              <a:rPr lang="en-US" altLang="zh-CN" sz="1867" dirty="0" smtClean="0">
                <a:solidFill>
                  <a:srgbClr val="7030A0"/>
                </a:solidFill>
              </a:rPr>
              <a:t>   for(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867" dirty="0" smtClean="0">
                <a:solidFill>
                  <a:srgbClr val="7030A0"/>
                </a:solidFill>
              </a:rPr>
              <a:t>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867" dirty="0" smtClean="0">
                <a:solidFill>
                  <a:srgbClr val="7030A0"/>
                </a:solidFill>
              </a:rPr>
              <a:t> = first;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867" dirty="0" smtClean="0">
                <a:solidFill>
                  <a:srgbClr val="7030A0"/>
                </a:solidFill>
              </a:rPr>
              <a:t> &lt;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local_size</a:t>
            </a:r>
            <a:r>
              <a:rPr lang="en-US" altLang="zh-CN" sz="1867" dirty="0" smtClean="0">
                <a:solidFill>
                  <a:srgbClr val="7030A0"/>
                </a:solidFill>
              </a:rPr>
              <a:t>;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867" dirty="0" smtClean="0">
                <a:solidFill>
                  <a:srgbClr val="7030A0"/>
                </a:solidFill>
              </a:rPr>
              <a:t> += k) {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        mark[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867" dirty="0" smtClean="0">
                <a:solidFill>
                  <a:srgbClr val="7030A0"/>
                </a:solidFill>
              </a:rPr>
              <a:t>] = 1;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</a:t>
            </a:r>
            <a:r>
              <a:rPr lang="en-US" altLang="zh-CN" sz="1867" dirty="0" smtClean="0">
                <a:solidFill>
                  <a:srgbClr val="7030A0"/>
                </a:solidFill>
              </a:rPr>
              <a:t>   }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    if(!id) {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        while(mark[++index]);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        k = index + 2;	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    }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   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MPI_Bcast</a:t>
            </a:r>
            <a:r>
              <a:rPr lang="en-US" altLang="zh-CN" sz="1867" dirty="0" smtClean="0">
                <a:solidFill>
                  <a:srgbClr val="7030A0"/>
                </a:solidFill>
              </a:rPr>
              <a:t>(&amp;k, 1, MPI_INT, 0, MPI_COMM_WORLD);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} while( k * k &lt;= n</a:t>
            </a:r>
            <a:r>
              <a:rPr lang="zh-CN" altLang="en-US" sz="1867" dirty="0" smtClean="0">
                <a:solidFill>
                  <a:srgbClr val="7030A0"/>
                </a:solidFill>
              </a:rPr>
              <a:t>）</a:t>
            </a:r>
            <a:endParaRPr lang="en-US" altLang="zh-CN" sz="1867" dirty="0" smtClean="0">
              <a:solidFill>
                <a:srgbClr val="7030A0"/>
              </a:solidFill>
            </a:endParaRPr>
          </a:p>
          <a:p>
            <a:r>
              <a:rPr lang="en-US" altLang="zh-CN" sz="1867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867" dirty="0" smtClean="0">
                <a:solidFill>
                  <a:srgbClr val="7030A0"/>
                </a:solidFill>
              </a:rPr>
              <a:t> count = 0,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global_count</a:t>
            </a:r>
            <a:r>
              <a:rPr lang="en-US" altLang="zh-CN" sz="1867" dirty="0" smtClean="0">
                <a:solidFill>
                  <a:srgbClr val="7030A0"/>
                </a:solidFill>
              </a:rPr>
              <a:t> = 0;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for (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867" dirty="0" smtClean="0">
                <a:solidFill>
                  <a:srgbClr val="7030A0"/>
                </a:solidFill>
              </a:rPr>
              <a:t> = 0;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867" dirty="0" smtClean="0">
                <a:solidFill>
                  <a:srgbClr val="7030A0"/>
                </a:solidFill>
              </a:rPr>
              <a:t> &lt;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local_size</a:t>
            </a:r>
            <a:r>
              <a:rPr lang="en-US" altLang="zh-CN" sz="1867" dirty="0" smtClean="0">
                <a:solidFill>
                  <a:srgbClr val="7030A0"/>
                </a:solidFill>
              </a:rPr>
              <a:t>;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867" dirty="0" smtClean="0">
                <a:solidFill>
                  <a:srgbClr val="7030A0"/>
                </a:solidFill>
              </a:rPr>
              <a:t>++) 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    count += 1-mark[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867" dirty="0" smtClean="0">
                <a:solidFill>
                  <a:srgbClr val="7030A0"/>
                </a:solidFill>
              </a:rPr>
              <a:t>];</a:t>
            </a:r>
          </a:p>
          <a:p>
            <a:r>
              <a:rPr lang="en-US" altLang="zh-CN" sz="1867" dirty="0" err="1">
                <a:solidFill>
                  <a:srgbClr val="7030A0"/>
                </a:solidFill>
              </a:rPr>
              <a:t>MPI_Reduce</a:t>
            </a:r>
            <a:r>
              <a:rPr lang="en-US" altLang="zh-CN" sz="1867" dirty="0" smtClean="0">
                <a:solidFill>
                  <a:srgbClr val="7030A0"/>
                </a:solidFill>
              </a:rPr>
              <a:t>(&amp;count, &amp;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global_count</a:t>
            </a:r>
            <a:r>
              <a:rPr lang="en-US" altLang="zh-CN" sz="1867" dirty="0" smtClean="0">
                <a:solidFill>
                  <a:srgbClr val="7030A0"/>
                </a:solidFill>
              </a:rPr>
              <a:t>, 1, MPI_INT, MPI_SUM, 0, MPI_COMM_WORLD);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if(!id)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printf</a:t>
            </a:r>
            <a:r>
              <a:rPr lang="en-US" altLang="zh-CN" sz="1867" dirty="0" smtClean="0">
                <a:solidFill>
                  <a:srgbClr val="7030A0"/>
                </a:solidFill>
              </a:rPr>
              <a:t>(“%d prime numbers are less than or equal to %d\n”,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global_count</a:t>
            </a:r>
            <a:r>
              <a:rPr lang="en-US" altLang="zh-CN" sz="1867" dirty="0" smtClean="0">
                <a:solidFill>
                  <a:srgbClr val="7030A0"/>
                </a:solidFill>
              </a:rPr>
              <a:t>, n);</a:t>
            </a:r>
          </a:p>
        </p:txBody>
      </p:sp>
    </p:spTree>
    <p:extLst>
      <p:ext uri="{BB962C8B-B14F-4D97-AF65-F5344CB8AC3E}">
        <p14:creationId xmlns:p14="http://schemas.microsoft.com/office/powerpoint/2010/main" val="233654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几个问题解答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28999" y="1354169"/>
            <a:ext cx="6353175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 err="1" smtClean="0">
                <a:solidFill>
                  <a:srgbClr val="7030A0"/>
                </a:solidFill>
              </a:rPr>
              <a:t>sem_t</a:t>
            </a:r>
            <a:r>
              <a:rPr lang="en-US" altLang="zh-CN" sz="1867" dirty="0" smtClean="0">
                <a:solidFill>
                  <a:srgbClr val="7030A0"/>
                </a:solidFill>
              </a:rPr>
              <a:t> </a:t>
            </a:r>
            <a:r>
              <a:rPr lang="en-US" altLang="zh-CN" sz="1867" dirty="0">
                <a:solidFill>
                  <a:srgbClr val="7030A0"/>
                </a:solidFill>
              </a:rPr>
              <a:t>start, end;</a:t>
            </a:r>
          </a:p>
          <a:p>
            <a:endParaRPr lang="en-US" altLang="zh-CN" sz="1867" dirty="0">
              <a:solidFill>
                <a:srgbClr val="7030A0"/>
              </a:solidFill>
            </a:endParaRPr>
          </a:p>
          <a:p>
            <a:r>
              <a:rPr lang="en-US" altLang="zh-CN" sz="1867" dirty="0">
                <a:solidFill>
                  <a:srgbClr val="7030A0"/>
                </a:solidFill>
              </a:rPr>
              <a:t>void </a:t>
            </a:r>
            <a:r>
              <a:rPr lang="en-US" altLang="zh-CN" sz="1867" dirty="0" err="1">
                <a:solidFill>
                  <a:srgbClr val="7030A0"/>
                </a:solidFill>
              </a:rPr>
              <a:t>work_thread</a:t>
            </a:r>
            <a:r>
              <a:rPr lang="en-US" altLang="zh-CN" sz="1867" dirty="0">
                <a:solidFill>
                  <a:srgbClr val="7030A0"/>
                </a:solidFill>
              </a:rPr>
              <a:t>() {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  </a:t>
            </a:r>
            <a:r>
              <a:rPr lang="en-US" altLang="zh-CN" sz="1867" dirty="0" err="1">
                <a:solidFill>
                  <a:srgbClr val="7030A0"/>
                </a:solidFill>
              </a:rPr>
              <a:t>sem_wait</a:t>
            </a:r>
            <a:r>
              <a:rPr lang="en-US" altLang="zh-CN" sz="1867" dirty="0">
                <a:solidFill>
                  <a:srgbClr val="7030A0"/>
                </a:solidFill>
              </a:rPr>
              <a:t>(&amp;start);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  //do work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  </a:t>
            </a:r>
            <a:r>
              <a:rPr lang="en-US" altLang="zh-CN" sz="1867" dirty="0" err="1">
                <a:solidFill>
                  <a:srgbClr val="7030A0"/>
                </a:solidFill>
              </a:rPr>
              <a:t>sem_post</a:t>
            </a:r>
            <a:r>
              <a:rPr lang="en-US" altLang="zh-CN" sz="1867" dirty="0">
                <a:solidFill>
                  <a:srgbClr val="7030A0"/>
                </a:solidFill>
              </a:rPr>
              <a:t>(&amp;end)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}</a:t>
            </a:r>
          </a:p>
          <a:p>
            <a:endParaRPr lang="en-US" altLang="zh-CN" sz="1867" dirty="0">
              <a:solidFill>
                <a:srgbClr val="7030A0"/>
              </a:solidFill>
            </a:endParaRPr>
          </a:p>
          <a:p>
            <a:r>
              <a:rPr lang="en-US" altLang="zh-CN" sz="1867" dirty="0">
                <a:solidFill>
                  <a:srgbClr val="7030A0"/>
                </a:solidFill>
              </a:rPr>
              <a:t>void </a:t>
            </a:r>
            <a:r>
              <a:rPr lang="en-US" altLang="zh-CN" sz="1867" dirty="0" err="1">
                <a:solidFill>
                  <a:srgbClr val="7030A0"/>
                </a:solidFill>
              </a:rPr>
              <a:t>server_thread</a:t>
            </a:r>
            <a:r>
              <a:rPr lang="en-US" altLang="zh-CN" sz="1867" dirty="0">
                <a:solidFill>
                  <a:srgbClr val="7030A0"/>
                </a:solidFill>
              </a:rPr>
              <a:t>() </a:t>
            </a:r>
            <a:r>
              <a:rPr lang="en-US" altLang="zh-CN" sz="1867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</a:t>
            </a:r>
            <a:r>
              <a:rPr lang="en-US" altLang="zh-CN" sz="1867" dirty="0" smtClean="0">
                <a:solidFill>
                  <a:srgbClr val="7030A0"/>
                </a:solidFill>
              </a:rPr>
              <a:t> 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sem_init</a:t>
            </a:r>
            <a:r>
              <a:rPr lang="en-US" altLang="zh-CN" sz="1867" dirty="0">
                <a:solidFill>
                  <a:srgbClr val="7030A0"/>
                </a:solidFill>
              </a:rPr>
              <a:t>(&amp;start, 0, 0);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 </a:t>
            </a:r>
            <a:r>
              <a:rPr lang="en-US" altLang="zh-CN" sz="1867" dirty="0" err="1">
                <a:solidFill>
                  <a:srgbClr val="7030A0"/>
                </a:solidFill>
              </a:rPr>
              <a:t>sem_init</a:t>
            </a:r>
            <a:r>
              <a:rPr lang="en-US" altLang="zh-CN" sz="1867" dirty="0">
                <a:solidFill>
                  <a:srgbClr val="7030A0"/>
                </a:solidFill>
              </a:rPr>
              <a:t>(&amp;end, 0, 0);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 </a:t>
            </a:r>
            <a:r>
              <a:rPr lang="en-US" altLang="zh-CN" sz="1867" dirty="0" err="1">
                <a:solidFill>
                  <a:srgbClr val="7030A0"/>
                </a:solidFill>
              </a:rPr>
              <a:t>pthread_create</a:t>
            </a:r>
            <a:r>
              <a:rPr lang="en-US" altLang="zh-CN" sz="1867" dirty="0">
                <a:solidFill>
                  <a:srgbClr val="7030A0"/>
                </a:solidFill>
              </a:rPr>
              <a:t>(</a:t>
            </a:r>
            <a:r>
              <a:rPr lang="en-US" altLang="zh-CN" sz="1867" dirty="0" err="1">
                <a:solidFill>
                  <a:srgbClr val="7030A0"/>
                </a:solidFill>
              </a:rPr>
              <a:t>work_thread</a:t>
            </a:r>
            <a:r>
              <a:rPr lang="en-US" altLang="zh-CN" sz="1867" dirty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  //</a:t>
            </a:r>
            <a:r>
              <a:rPr lang="en-US" altLang="zh-CN" sz="1867" dirty="0">
                <a:solidFill>
                  <a:srgbClr val="7030A0"/>
                </a:solidFill>
              </a:rPr>
              <a:t>prepare work 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 </a:t>
            </a:r>
            <a:r>
              <a:rPr lang="en-US" altLang="zh-CN" sz="1867" dirty="0" err="1">
                <a:solidFill>
                  <a:srgbClr val="7030A0"/>
                </a:solidFill>
              </a:rPr>
              <a:t>sem_post</a:t>
            </a:r>
            <a:r>
              <a:rPr lang="en-US" altLang="zh-CN" sz="1867" dirty="0">
                <a:solidFill>
                  <a:srgbClr val="7030A0"/>
                </a:solidFill>
              </a:rPr>
              <a:t>(&amp;start);</a:t>
            </a:r>
          </a:p>
          <a:p>
            <a:r>
              <a:rPr lang="en-US" altLang="zh-CN" sz="1867" dirty="0">
                <a:solidFill>
                  <a:srgbClr val="7030A0"/>
                </a:solidFill>
              </a:rPr>
              <a:t>  </a:t>
            </a:r>
            <a:r>
              <a:rPr lang="en-US" altLang="zh-CN" sz="1867" dirty="0" err="1">
                <a:solidFill>
                  <a:srgbClr val="7030A0"/>
                </a:solidFill>
              </a:rPr>
              <a:t>sem_wait</a:t>
            </a:r>
            <a:r>
              <a:rPr lang="en-US" altLang="zh-CN" sz="1867" dirty="0">
                <a:solidFill>
                  <a:srgbClr val="7030A0"/>
                </a:solidFill>
              </a:rPr>
              <a:t>(&amp;end);</a:t>
            </a:r>
          </a:p>
          <a:p>
            <a:r>
              <a:rPr lang="en-US" altLang="zh-CN" sz="1867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CN" sz="1867" dirty="0">
              <a:solidFill>
                <a:srgbClr val="7030A0"/>
              </a:solidFill>
            </a:endParaRPr>
          </a:p>
          <a:p>
            <a:r>
              <a:rPr lang="en-US" altLang="zh-CN" sz="1867" dirty="0" err="1" smtClean="0">
                <a:solidFill>
                  <a:srgbClr val="7030A0"/>
                </a:solidFill>
              </a:rPr>
              <a:t>sem_post</a:t>
            </a:r>
            <a:r>
              <a:rPr lang="zh-CN" altLang="en-US" sz="1867" dirty="0" smtClean="0">
                <a:solidFill>
                  <a:srgbClr val="7030A0"/>
                </a:solidFill>
              </a:rPr>
              <a:t>和</a:t>
            </a:r>
            <a:r>
              <a:rPr lang="en-US" altLang="zh-CN" sz="1867" dirty="0" err="1" smtClean="0">
                <a:solidFill>
                  <a:srgbClr val="7030A0"/>
                </a:solidFill>
              </a:rPr>
              <a:t>sem_wait</a:t>
            </a:r>
            <a:r>
              <a:rPr lang="zh-CN" altLang="en-US" sz="1867" dirty="0" smtClean="0">
                <a:solidFill>
                  <a:srgbClr val="7030A0"/>
                </a:solidFill>
              </a:rPr>
              <a:t>都是原子操作</a:t>
            </a:r>
            <a:endParaRPr lang="en-US" altLang="zh-CN" sz="1867" dirty="0" smtClean="0">
              <a:solidFill>
                <a:srgbClr val="7030A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7686675" y="819150"/>
            <a:ext cx="2238374" cy="962025"/>
          </a:xfrm>
          <a:prstGeom prst="wedgeEllipseCallout">
            <a:avLst>
              <a:gd name="adj1" fmla="val -150785"/>
              <a:gd name="adj2" fmla="val 114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</a:t>
            </a:r>
            <a:r>
              <a:rPr lang="en-US" altLang="zh-CN" dirty="0" err="1" smtClean="0"/>
              <a:t>em_wait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当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为</a:t>
            </a:r>
            <a:r>
              <a:rPr lang="zh-CN" altLang="en-US" dirty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的值时，做减法</a:t>
            </a:r>
            <a:endParaRPr lang="zh-CN" altLang="en-US" dirty="0"/>
          </a:p>
        </p:txBody>
      </p:sp>
      <p:sp>
        <p:nvSpPr>
          <p:cNvPr id="9" name="椭圆形标注 8"/>
          <p:cNvSpPr/>
          <p:nvPr/>
        </p:nvSpPr>
        <p:spPr>
          <a:xfrm>
            <a:off x="7286625" y="2080271"/>
            <a:ext cx="2238374" cy="962025"/>
          </a:xfrm>
          <a:prstGeom prst="wedgeEllipseCallout">
            <a:avLst>
              <a:gd name="adj1" fmla="val -137593"/>
              <a:gd name="adj2" fmla="val 43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sem_pos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end</a:t>
            </a:r>
            <a:r>
              <a:rPr lang="zh-CN" altLang="en-US" dirty="0" smtClean="0"/>
              <a:t>的值做加法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0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52017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rgbClr val="00B050"/>
                </a:solidFill>
                <a:sym typeface="微软雅黑" pitchFamily="34" charset="-122"/>
              </a:rPr>
              <a:t>MPI</a:t>
            </a:r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和</a:t>
            </a:r>
            <a:r>
              <a:rPr lang="en-US" altLang="zh-CN" sz="3200" dirty="0" err="1" smtClean="0">
                <a:solidFill>
                  <a:srgbClr val="00B050"/>
                </a:solidFill>
                <a:sym typeface="微软雅黑" pitchFamily="34" charset="-122"/>
              </a:rPr>
              <a:t>OpenMP</a:t>
            </a:r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应用举例</a:t>
            </a:r>
            <a:endParaRPr lang="zh-CN" altLang="zh-CN" sz="1467" dirty="0">
              <a:solidFill>
                <a:srgbClr val="00B050"/>
              </a:solidFill>
              <a:sym typeface="微软雅黑" pitchFamily="34" charset="-122"/>
            </a:endParaRPr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932609" y="125353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6402" y="1964143"/>
            <a:ext cx="84273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高斯消去法适用于稠密矩阵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稀疏方程组求解可使用迭代法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用一组近似值来逼近真实解：减少存储；减少计算量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共轭梯度法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</a:t>
            </a:r>
            <a:r>
              <a:rPr lang="zh-CN" altLang="en-US" sz="2400" dirty="0" smtClean="0">
                <a:solidFill>
                  <a:srgbClr val="7030A0"/>
                </a:solidFill>
              </a:rPr>
              <a:t>迭代公式：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 x(t)  = x(t-1) + s(t)d(t)</a:t>
            </a: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每次迭代中向量</a:t>
            </a:r>
            <a:r>
              <a:rPr lang="en-US" altLang="zh-CN" sz="2400" dirty="0" smtClean="0">
                <a:solidFill>
                  <a:srgbClr val="7030A0"/>
                </a:solidFill>
              </a:rPr>
              <a:t>x</a:t>
            </a:r>
            <a:r>
              <a:rPr lang="zh-CN" altLang="en-US" sz="2400" dirty="0" smtClean="0">
                <a:solidFill>
                  <a:srgbClr val="7030A0"/>
                </a:solidFill>
              </a:rPr>
              <a:t>的新值是原向量</a:t>
            </a:r>
            <a:r>
              <a:rPr lang="en-US" altLang="zh-CN" sz="2400" dirty="0" smtClean="0">
                <a:solidFill>
                  <a:srgbClr val="7030A0"/>
                </a:solidFill>
              </a:rPr>
              <a:t>x</a:t>
            </a:r>
            <a:r>
              <a:rPr lang="zh-CN" altLang="en-US" sz="2400" dirty="0" smtClean="0">
                <a:solidFill>
                  <a:srgbClr val="7030A0"/>
                </a:solidFill>
              </a:rPr>
              <a:t>、步长</a:t>
            </a:r>
            <a:r>
              <a:rPr lang="en-US" altLang="zh-CN" sz="2400" dirty="0" smtClean="0">
                <a:solidFill>
                  <a:srgbClr val="7030A0"/>
                </a:solidFill>
              </a:rPr>
              <a:t>s</a:t>
            </a:r>
            <a:r>
              <a:rPr lang="zh-CN" altLang="en-US" sz="2400" dirty="0" smtClean="0">
                <a:solidFill>
                  <a:srgbClr val="7030A0"/>
                </a:solidFill>
              </a:rPr>
              <a:t>和方向向量</a:t>
            </a:r>
            <a:r>
              <a:rPr lang="en-US" altLang="zh-CN" sz="2400" dirty="0" smtClean="0">
                <a:solidFill>
                  <a:srgbClr val="7030A0"/>
                </a:solidFill>
              </a:rPr>
              <a:t>d</a:t>
            </a:r>
            <a:r>
              <a:rPr lang="zh-CN" altLang="en-US" sz="2400" dirty="0" smtClean="0">
                <a:solidFill>
                  <a:srgbClr val="7030A0"/>
                </a:solidFill>
              </a:rPr>
              <a:t>的函数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548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2227" y="10055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计算步骤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9252" y="1678393"/>
            <a:ext cx="63877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7030A0"/>
                </a:solidFill>
              </a:rPr>
              <a:t>计算梯度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endParaRPr lang="en-US" altLang="zh-CN" sz="2400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  <a:sym typeface="Wingdings" panose="05000000000000000000" pitchFamily="2" charset="2"/>
              </a:rPr>
              <a:t>2. </a:t>
            </a:r>
            <a:r>
              <a:rPr lang="zh-CN" altLang="en-US" sz="2400" dirty="0" smtClean="0">
                <a:solidFill>
                  <a:srgbClr val="7030A0"/>
                </a:solidFill>
              </a:rPr>
              <a:t>计算方向向量</a:t>
            </a:r>
            <a:r>
              <a:rPr lang="en-US" altLang="zh-CN" sz="2400" dirty="0" smtClean="0">
                <a:solidFill>
                  <a:srgbClr val="7030A0"/>
                </a:solidFill>
              </a:rPr>
              <a:t>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DotProduct</a:t>
            </a:r>
            <a:r>
              <a:rPr lang="zh-CN" altLang="en-US" sz="2400" dirty="0" smtClean="0">
                <a:solidFill>
                  <a:srgbClr val="7030A0"/>
                </a:solidFill>
              </a:rPr>
              <a:t>，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MatrixVectorMul</a:t>
            </a:r>
            <a:r>
              <a:rPr lang="en-US" altLang="zh-CN" sz="2400" dirty="0" smtClean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3. </a:t>
            </a:r>
            <a:r>
              <a:rPr lang="zh-CN" altLang="en-US" sz="2400" dirty="0" smtClean="0">
                <a:solidFill>
                  <a:srgbClr val="7030A0"/>
                </a:solidFill>
              </a:rPr>
              <a:t>计算步长</a:t>
            </a:r>
            <a:r>
              <a:rPr lang="en-US" altLang="zh-CN" sz="2400" dirty="0" smtClean="0">
                <a:solidFill>
                  <a:srgbClr val="7030A0"/>
                </a:solidFill>
              </a:rPr>
              <a:t>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DotProduct</a:t>
            </a:r>
            <a:r>
              <a:rPr lang="zh-CN" altLang="en-US" sz="2400" dirty="0" smtClean="0">
                <a:solidFill>
                  <a:srgbClr val="7030A0"/>
                </a:solidFill>
              </a:rPr>
              <a:t>，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MatrixVectorMul</a:t>
            </a:r>
            <a:r>
              <a:rPr lang="en-US" altLang="zh-CN" sz="2400" dirty="0" smtClean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4. </a:t>
            </a:r>
            <a:r>
              <a:rPr lang="zh-CN" altLang="en-US" sz="2400" dirty="0" smtClean="0">
                <a:solidFill>
                  <a:srgbClr val="7030A0"/>
                </a:solidFill>
              </a:rPr>
              <a:t>计算新的近似值</a:t>
            </a:r>
            <a:r>
              <a:rPr lang="en-US" altLang="zh-CN" sz="2400" dirty="0" smtClean="0">
                <a:solidFill>
                  <a:srgbClr val="7030A0"/>
                </a:solidFill>
              </a:rPr>
              <a:t>(</a:t>
            </a:r>
            <a:r>
              <a:rPr lang="zh-CN" altLang="en-US" sz="2400" dirty="0" smtClean="0">
                <a:solidFill>
                  <a:srgbClr val="7030A0"/>
                </a:solidFill>
              </a:rPr>
              <a:t>向量加法</a:t>
            </a:r>
            <a:r>
              <a:rPr lang="en-US" altLang="zh-CN" sz="2400" dirty="0" smtClean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674" y="2978150"/>
            <a:ext cx="4366651" cy="90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803" y="4575937"/>
            <a:ext cx="2386425" cy="87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849" y="5913282"/>
            <a:ext cx="2640300" cy="41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836" y="1985030"/>
            <a:ext cx="2640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002" y="1136823"/>
            <a:ext cx="38892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共轭梯度法解</a:t>
            </a:r>
            <a:r>
              <a:rPr lang="en-US" altLang="zh-CN" sz="2400" dirty="0" smtClean="0">
                <a:solidFill>
                  <a:srgbClr val="7030A0"/>
                </a:solidFill>
              </a:rPr>
              <a:t>Ax=b</a:t>
            </a:r>
            <a:r>
              <a:rPr lang="zh-CN" altLang="en-US" sz="2400" dirty="0" smtClean="0">
                <a:solidFill>
                  <a:srgbClr val="7030A0"/>
                </a:solidFill>
              </a:rPr>
              <a:t>并行方案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矩阵</a:t>
            </a:r>
            <a:r>
              <a:rPr lang="en-US" altLang="zh-CN" sz="2400" dirty="0" smtClean="0">
                <a:solidFill>
                  <a:srgbClr val="7030A0"/>
                </a:solidFill>
              </a:rPr>
              <a:t>A</a:t>
            </a:r>
            <a:r>
              <a:rPr lang="zh-CN" altLang="en-US" sz="2400" dirty="0" smtClean="0">
                <a:solidFill>
                  <a:srgbClr val="7030A0"/>
                </a:solidFill>
              </a:rPr>
              <a:t>按行分布在各个进程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每个进程读入整个向量</a:t>
            </a:r>
            <a:r>
              <a:rPr lang="en-US" altLang="zh-CN" sz="2400" dirty="0" smtClean="0">
                <a:solidFill>
                  <a:srgbClr val="7030A0"/>
                </a:solidFill>
              </a:rPr>
              <a:t>x</a:t>
            </a:r>
          </a:p>
          <a:p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涉及到的数据：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矩阵</a:t>
            </a:r>
            <a:r>
              <a:rPr lang="en-US" altLang="zh-CN" sz="2400" smtClean="0">
                <a:solidFill>
                  <a:srgbClr val="7030A0"/>
                </a:solidFill>
              </a:rPr>
              <a:t>a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梯度</a:t>
            </a:r>
            <a:r>
              <a:rPr lang="en-US" altLang="zh-CN" sz="2400" dirty="0" smtClean="0">
                <a:solidFill>
                  <a:srgbClr val="7030A0"/>
                </a:solidFill>
              </a:rPr>
              <a:t>g</a:t>
            </a: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右端项</a:t>
            </a:r>
            <a:r>
              <a:rPr lang="en-US" altLang="zh-CN" sz="2400" dirty="0" smtClean="0">
                <a:solidFill>
                  <a:srgbClr val="7030A0"/>
                </a:solidFill>
              </a:rPr>
              <a:t>b </a:t>
            </a: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方向向量</a:t>
            </a:r>
            <a:r>
              <a:rPr lang="en-US" altLang="zh-CN" sz="2400" dirty="0" smtClean="0">
                <a:solidFill>
                  <a:srgbClr val="7030A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415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986796" y="145305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4984" y="856357"/>
            <a:ext cx="89545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7030A0"/>
                </a:solidFill>
              </a:rPr>
              <a:t>MPI_Init</a:t>
            </a:r>
            <a:r>
              <a:rPr lang="en-US" altLang="zh-CN" sz="2400" dirty="0" smtClean="0">
                <a:solidFill>
                  <a:srgbClr val="7030A0"/>
                </a:solidFill>
              </a:rPr>
              <a:t>(&amp;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argc</a:t>
            </a:r>
            <a:r>
              <a:rPr lang="en-US" altLang="zh-CN" sz="2400" dirty="0" smtClean="0">
                <a:solidFill>
                  <a:srgbClr val="7030A0"/>
                </a:solidFill>
              </a:rPr>
              <a:t>, &amp;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argv</a:t>
            </a:r>
            <a:r>
              <a:rPr lang="en-US" altLang="zh-CN" sz="2400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2400" dirty="0" err="1" smtClean="0">
                <a:solidFill>
                  <a:srgbClr val="7030A0"/>
                </a:solidFill>
              </a:rPr>
              <a:t>MPI_Comm_size</a:t>
            </a:r>
            <a:r>
              <a:rPr lang="en-US" altLang="zh-CN" sz="2400" dirty="0" smtClean="0">
                <a:solidFill>
                  <a:srgbClr val="7030A0"/>
                </a:solidFill>
              </a:rPr>
              <a:t>(MPI_COMM_WORLD, &amp;p);</a:t>
            </a:r>
          </a:p>
          <a:p>
            <a:r>
              <a:rPr lang="en-US" altLang="zh-CN" sz="2400" dirty="0" err="1" smtClean="0">
                <a:solidFill>
                  <a:srgbClr val="7030A0"/>
                </a:solidFill>
              </a:rPr>
              <a:t>MPI_Comm_rank</a:t>
            </a:r>
            <a:r>
              <a:rPr lang="en-US" altLang="zh-CN" sz="2400" dirty="0" smtClean="0">
                <a:solidFill>
                  <a:srgbClr val="7030A0"/>
                </a:solidFill>
              </a:rPr>
              <a:t>(MPI_COMM_WORLD, &amp;id);</a:t>
            </a:r>
          </a:p>
          <a:p>
            <a:r>
              <a:rPr lang="en-US" altLang="zh-CN" sz="2400" dirty="0" err="1" smtClean="0">
                <a:solidFill>
                  <a:srgbClr val="7030A0"/>
                </a:solidFill>
              </a:rPr>
              <a:t>read_block_row_matrix</a:t>
            </a:r>
            <a:r>
              <a:rPr lang="en-US" altLang="zh-CN" sz="2400" dirty="0" smtClean="0">
                <a:solidFill>
                  <a:srgbClr val="7030A0"/>
                </a:solidFill>
              </a:rPr>
              <a:t>(id, p,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argv</a:t>
            </a:r>
            <a:r>
              <a:rPr lang="en-US" altLang="zh-CN" sz="2400" dirty="0" smtClean="0">
                <a:solidFill>
                  <a:srgbClr val="7030A0"/>
                </a:solidFill>
              </a:rPr>
              <a:t>[1], (void*)&amp;a, (void*)&amp;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astorage</a:t>
            </a:r>
            <a:r>
              <a:rPr lang="en-US" altLang="zh-CN" sz="2400" dirty="0" smtClean="0">
                <a:solidFill>
                  <a:srgbClr val="7030A0"/>
                </a:solidFill>
              </a:rPr>
              <a:t>, MPI_DOUBLE, &amp;m, &amp;n);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n1 =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read_replicated_vector</a:t>
            </a:r>
            <a:r>
              <a:rPr lang="en-US" altLang="zh-CN" sz="2400" dirty="0" smtClean="0">
                <a:solidFill>
                  <a:srgbClr val="7030A0"/>
                </a:solidFill>
              </a:rPr>
              <a:t>(id, p,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argv</a:t>
            </a:r>
            <a:r>
              <a:rPr lang="en-US" altLang="zh-CN" sz="2400" dirty="0" smtClean="0">
                <a:solidFill>
                  <a:srgbClr val="7030A0"/>
                </a:solidFill>
              </a:rPr>
              <a:t>[2], (void**)&amp;b, MPI_DOUBLE);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If((m!=n) || (n!=n1)) {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if(!id)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printf</a:t>
            </a:r>
            <a:r>
              <a:rPr lang="en-US" altLang="zh-CN" sz="2400" dirty="0" smtClean="0">
                <a:solidFill>
                  <a:srgbClr val="7030A0"/>
                </a:solidFill>
              </a:rPr>
              <a:t>(“Incompatible dimensions (%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dx%d</a:t>
            </a:r>
            <a:r>
              <a:rPr lang="en-US" altLang="zh-CN" sz="2400" dirty="0" smtClean="0">
                <a:solidFill>
                  <a:srgbClr val="7030A0"/>
                </a:solidFill>
              </a:rPr>
              <a:t>) x(%d) \n”, m, n, n1);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}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else {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x = (double*)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malloc</a:t>
            </a:r>
            <a:r>
              <a:rPr lang="en-US" altLang="zh-CN" sz="2400" dirty="0" smtClean="0">
                <a:solidFill>
                  <a:srgbClr val="7030A0"/>
                </a:solidFill>
              </a:rPr>
              <a:t>(n *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sizeof</a:t>
            </a:r>
            <a:r>
              <a:rPr lang="en-US" altLang="zh-CN" sz="2400" dirty="0" smtClean="0">
                <a:solidFill>
                  <a:srgbClr val="7030A0"/>
                </a:solidFill>
              </a:rPr>
              <a:t>(double));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cg(p, id, a, b, x, n);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print_replicated_vector</a:t>
            </a:r>
            <a:r>
              <a:rPr lang="en-US" altLang="zh-CN" sz="2400" dirty="0" smtClean="0">
                <a:solidFill>
                  <a:srgbClr val="7030A0"/>
                </a:solidFill>
              </a:rPr>
              <a:t>(id, p, x, MPI_DOUBLE, n);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CN" sz="2400" dirty="0" err="1" smtClean="0">
                <a:solidFill>
                  <a:srgbClr val="7030A0"/>
                </a:solidFill>
              </a:rPr>
              <a:t>MPI_Finalize</a:t>
            </a:r>
            <a:r>
              <a:rPr lang="en-US" altLang="zh-CN" sz="2400" dirty="0" smtClean="0">
                <a:solidFill>
                  <a:srgbClr val="7030A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4644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797610" y="122869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97610" y="662805"/>
            <a:ext cx="666169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for (it = 0; it &lt; n; it++) {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  domon1 =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dot_product</a:t>
            </a:r>
            <a:r>
              <a:rPr lang="en-US" altLang="zh-CN" sz="2400" dirty="0" smtClean="0">
                <a:solidFill>
                  <a:srgbClr val="7030A0"/>
                </a:solidFill>
              </a:rPr>
              <a:t>(g, g, n);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matrix_vector_product</a:t>
            </a:r>
            <a:r>
              <a:rPr lang="en-US" altLang="zh-CN" sz="2400" dirty="0" smtClean="0">
                <a:solidFill>
                  <a:srgbClr val="7030A0"/>
                </a:solidFill>
              </a:rPr>
              <a:t>(id, p, n, a, x, g);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for 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 = 0;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 &lt; n;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++) 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     g[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 -= b[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num1 =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dot_product</a:t>
            </a:r>
            <a:r>
              <a:rPr lang="en-US" altLang="zh-CN" sz="2400" dirty="0" smtClean="0">
                <a:solidFill>
                  <a:srgbClr val="7030A0"/>
                </a:solidFill>
              </a:rPr>
              <a:t>(g, g, n);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/* When g is sufficiently close to 0, time to halt */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if(num1 &lt; EPSILON) break;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for 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 = 0;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 &lt; n;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++) 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    d[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 = -g[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 + (num1/dnom1) * d[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num2 =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dot_product</a:t>
            </a:r>
            <a:r>
              <a:rPr lang="en-US" altLang="zh-CN" sz="2400" dirty="0" smtClean="0">
                <a:solidFill>
                  <a:srgbClr val="7030A0"/>
                </a:solidFill>
              </a:rPr>
              <a:t>(d, g, n);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matrix_vector_product</a:t>
            </a:r>
            <a:r>
              <a:rPr lang="en-US" altLang="zh-CN" sz="2400" dirty="0" smtClean="0">
                <a:solidFill>
                  <a:srgbClr val="7030A0"/>
                </a:solidFill>
              </a:rPr>
              <a:t>(id, p, n, a, d,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tmpvec</a:t>
            </a:r>
            <a:r>
              <a:rPr lang="en-US" altLang="zh-CN" sz="2400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denom2 =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dot_product</a:t>
            </a:r>
            <a:r>
              <a:rPr lang="en-US" altLang="zh-CN" sz="2400" dirty="0" smtClean="0">
                <a:solidFill>
                  <a:srgbClr val="7030A0"/>
                </a:solidFill>
              </a:rPr>
              <a:t>(d,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tmpvec</a:t>
            </a:r>
            <a:r>
              <a:rPr lang="en-US" altLang="zh-CN" sz="2400" dirty="0" smtClean="0">
                <a:solidFill>
                  <a:srgbClr val="7030A0"/>
                </a:solidFill>
              </a:rPr>
              <a:t>, n);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s = -num2/denom2;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for 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 = 0;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 &lt; n;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++) x[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 += s* d[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}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8448675" y="742950"/>
            <a:ext cx="1010630" cy="466725"/>
          </a:xfrm>
          <a:prstGeom prst="wedgeEllipseCallout">
            <a:avLst>
              <a:gd name="adj1" fmla="val -291520"/>
              <a:gd name="adj2" fmla="val 123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热点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1666875" y="4133850"/>
            <a:ext cx="1010630" cy="466725"/>
          </a:xfrm>
          <a:prstGeom prst="wedgeEllipseCallout">
            <a:avLst>
              <a:gd name="adj1" fmla="val 95840"/>
              <a:gd name="adj2" fmla="val 123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热点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579410" y="4009935"/>
            <a:ext cx="2504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matrix_vector_product</a:t>
            </a:r>
            <a:r>
              <a:rPr lang="zh-CN" altLang="en-US" sz="2400" dirty="0"/>
              <a:t>是唯一一个计算复杂度为</a:t>
            </a:r>
            <a:r>
              <a:rPr lang="en-US" altLang="zh-CN" sz="2400" dirty="0"/>
              <a:t>O(n2)</a:t>
            </a:r>
            <a:r>
              <a:rPr lang="zh-CN" altLang="en-US" sz="2400" dirty="0"/>
              <a:t>的函数，因此是</a:t>
            </a:r>
            <a:r>
              <a:rPr lang="zh-CN" altLang="en-US" sz="2400" dirty="0">
                <a:solidFill>
                  <a:srgbClr val="FF0000"/>
                </a:solidFill>
              </a:rPr>
              <a:t>计算热点</a:t>
            </a:r>
          </a:p>
        </p:txBody>
      </p:sp>
    </p:spTree>
    <p:extLst>
      <p:ext uri="{BB962C8B-B14F-4D97-AF65-F5344CB8AC3E}">
        <p14:creationId xmlns:p14="http://schemas.microsoft.com/office/powerpoint/2010/main" val="24955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86783" y="50973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6796" y="1381693"/>
            <a:ext cx="629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void </a:t>
            </a:r>
            <a:r>
              <a:rPr lang="en-US" altLang="zh-CN" sz="2400" dirty="0" err="1">
                <a:solidFill>
                  <a:srgbClr val="7030A0"/>
                </a:solidFill>
              </a:rPr>
              <a:t>matrix_vector_product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>
                <a:solidFill>
                  <a:srgbClr val="7030A0"/>
                </a:solidFill>
              </a:rPr>
              <a:t> id, 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>
                <a:solidFill>
                  <a:srgbClr val="7030A0"/>
                </a:solidFill>
              </a:rPr>
              <a:t> p, 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>
                <a:solidFill>
                  <a:srgbClr val="7030A0"/>
                </a:solidFill>
              </a:rPr>
              <a:t> n</a:t>
            </a:r>
            <a:r>
              <a:rPr lang="en-US" altLang="zh-CN" sz="2400" dirty="0" smtClean="0">
                <a:solidFill>
                  <a:srgbClr val="7030A0"/>
                </a:solidFill>
              </a:rPr>
              <a:t>, double **a, double *b, double *c){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for(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 = 0;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 &lt; BLOCK_SIZE(id, p, n);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++) {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tmp</a:t>
            </a:r>
            <a:r>
              <a:rPr lang="en-US" altLang="zh-CN" sz="2400" dirty="0" smtClean="0">
                <a:solidFill>
                  <a:srgbClr val="7030A0"/>
                </a:solidFill>
              </a:rPr>
              <a:t> = 0.0;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for (j = 0; j &lt; n;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j++</a:t>
            </a:r>
            <a:r>
              <a:rPr lang="en-US" altLang="zh-CN" sz="2400" dirty="0" smtClean="0">
                <a:solidFill>
                  <a:srgbClr val="7030A0"/>
                </a:solidFill>
              </a:rPr>
              <a:t>)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tmp</a:t>
            </a:r>
            <a:r>
              <a:rPr lang="en-US" altLang="zh-CN" sz="2400" dirty="0" smtClean="0">
                <a:solidFill>
                  <a:srgbClr val="7030A0"/>
                </a:solidFill>
              </a:rPr>
              <a:t> += a[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][j] * b[j];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piece[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dirty="0" smtClean="0">
                <a:solidFill>
                  <a:srgbClr val="7030A0"/>
                </a:solidFill>
              </a:rPr>
              <a:t>] =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tmp</a:t>
            </a:r>
            <a:r>
              <a:rPr lang="en-US" altLang="zh-CN" sz="24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}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new_replicate_block_vector</a:t>
            </a:r>
            <a:r>
              <a:rPr lang="en-US" altLang="zh-CN" sz="2400" dirty="0" smtClean="0">
                <a:solidFill>
                  <a:srgbClr val="7030A0"/>
                </a:solidFill>
              </a:rPr>
              <a:t>(id, p, piece, n,      (void*)c, MPI_DOUBLE);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}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413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1363</Words>
  <Application>Microsoft Office PowerPoint</Application>
  <PresentationFormat>宽屏</PresentationFormat>
  <Paragraphs>239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 Unicode MS</vt:lpstr>
      <vt:lpstr>courier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sdh</dc:creator>
  <cp:lastModifiedBy>sdh</cp:lastModifiedBy>
  <cp:revision>107</cp:revision>
  <dcterms:created xsi:type="dcterms:W3CDTF">2019-10-31T00:48:30Z</dcterms:created>
  <dcterms:modified xsi:type="dcterms:W3CDTF">2019-11-08T03:27:37Z</dcterms:modified>
</cp:coreProperties>
</file>